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jpg" ContentType="image/jpg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200" y="-50800"/>
            <a:ext cx="7837910" cy="929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67377" y="2270518"/>
            <a:ext cx="4714875" cy="40068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71564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520709" y="6556176"/>
            <a:ext cx="2190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94004" y="1478280"/>
            <a:ext cx="7350759" cy="2514600"/>
            <a:chOff x="794004" y="1478280"/>
            <a:chExt cx="7350759" cy="25146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478280"/>
              <a:ext cx="7350252" cy="25146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296" y="1478280"/>
              <a:ext cx="7251954" cy="2416302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636" y="4980432"/>
            <a:ext cx="8069580" cy="93271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09662" y="5040833"/>
            <a:ext cx="768858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2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5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00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3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0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4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4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Университет,</a:t>
            </a:r>
            <a:endParaRPr sz="2000">
              <a:latin typeface="Cambria"/>
              <a:cs typeface="Cambria"/>
            </a:endParaRPr>
          </a:p>
          <a:p>
            <a:pPr algn="ctr" marL="2540">
              <a:lnSpc>
                <a:spcPts val="2370"/>
              </a:lnSpc>
            </a:pP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Кафедра</a:t>
            </a:r>
            <a:r>
              <a:rPr dirty="0" sz="2000" spc="5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75" b="1">
                <a:solidFill>
                  <a:srgbClr val="001F5F"/>
                </a:solidFill>
                <a:latin typeface="Cambria"/>
                <a:cs typeface="Cambria"/>
              </a:rPr>
              <a:t>“Геофизики</a:t>
            </a:r>
            <a:r>
              <a:rPr dirty="0" sz="2000" spc="-7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2597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852"/>
                </a:solidFill>
              </a:rPr>
              <a:t>СПИСОК</a:t>
            </a:r>
            <a:r>
              <a:rPr dirty="0" spc="-5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РЕКОМЕНДУЕМОЙ</a:t>
            </a:r>
            <a:r>
              <a:rPr dirty="0" spc="-85">
                <a:solidFill>
                  <a:srgbClr val="232852"/>
                </a:solidFill>
              </a:rPr>
              <a:t> </a:t>
            </a:r>
            <a:r>
              <a:rPr dirty="0" spc="-45">
                <a:solidFill>
                  <a:srgbClr val="232852"/>
                </a:solidFill>
              </a:rPr>
              <a:t>ЛИТЕРАТУРЫ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730" y="897722"/>
            <a:ext cx="8703945" cy="5609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82575" marR="5080" indent="-270510">
              <a:lnSpc>
                <a:spcPct val="120000"/>
              </a:lnSpc>
              <a:spcBef>
                <a:spcPts val="100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7020" algn="l"/>
              </a:tabLst>
            </a:pPr>
            <a:r>
              <a:rPr dirty="0" sz="1400">
                <a:solidFill>
                  <a:srgbClr val="C00000"/>
                </a:solidFill>
                <a:latin typeface="Constantia"/>
                <a:cs typeface="Constantia"/>
              </a:rPr>
              <a:t>«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Сейсмическая</a:t>
            </a:r>
            <a:r>
              <a:rPr dirty="0" sz="1400" spc="3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стратиграфия.</a:t>
            </a:r>
            <a:r>
              <a:rPr dirty="0" sz="1400" spc="3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Использование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поисках</a:t>
            </a:r>
            <a:r>
              <a:rPr dirty="0" sz="1400" spc="3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разведке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нефти</a:t>
            </a:r>
            <a:r>
              <a:rPr dirty="0" sz="1400" spc="3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газа».</a:t>
            </a:r>
            <a:r>
              <a:rPr dirty="0" sz="1400" spc="3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Под</a:t>
            </a:r>
            <a:r>
              <a:rPr dirty="0" sz="1400" spc="3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редакцией</a:t>
            </a:r>
            <a:r>
              <a:rPr dirty="0" sz="1400" spc="3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C00000"/>
                </a:solidFill>
                <a:latin typeface="Times New Roman"/>
                <a:cs typeface="Times New Roman"/>
              </a:rPr>
              <a:t>Ч. </a:t>
            </a:r>
            <a:r>
              <a:rPr dirty="0" sz="1400" spc="-25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Пейтона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2-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х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частях</a:t>
            </a:r>
            <a:r>
              <a:rPr dirty="0" sz="1400" spc="1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(авторы: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Р.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Е.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Шерифф,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А.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Грегори,</a:t>
            </a:r>
            <a:r>
              <a:rPr dirty="0" sz="1400" spc="1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Вейл,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М.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Митчем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мл.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др.</a:t>
            </a:r>
            <a:r>
              <a:rPr dirty="0" sz="14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Русский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перевод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под</a:t>
            </a:r>
            <a:r>
              <a:rPr dirty="0" sz="14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редакцией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д-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ра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геол.-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ми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пор.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наук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Н.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Я.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Куница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 и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канд.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физ.-</a:t>
            </a:r>
            <a:r>
              <a:rPr dirty="0" sz="1400" spc="-20">
                <a:solidFill>
                  <a:srgbClr val="C00000"/>
                </a:solidFill>
                <a:latin typeface="Times New Roman"/>
                <a:cs typeface="Times New Roman"/>
              </a:rPr>
              <a:t>мат.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наук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50">
                <a:solidFill>
                  <a:srgbClr val="C00000"/>
                </a:solidFill>
                <a:latin typeface="Times New Roman"/>
                <a:cs typeface="Times New Roman"/>
              </a:rPr>
              <a:t>Г.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Н.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25">
                <a:solidFill>
                  <a:srgbClr val="C00000"/>
                </a:solidFill>
                <a:latin typeface="Times New Roman"/>
                <a:cs typeface="Times New Roman"/>
              </a:rPr>
              <a:t>Гогоненкова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«Мир», </a:t>
            </a:r>
            <a:r>
              <a:rPr dirty="0" sz="1400" spc="-1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z="1400" spc="-20">
                <a:solidFill>
                  <a:srgbClr val="C00000"/>
                </a:solidFill>
                <a:latin typeface="Times New Roman"/>
                <a:cs typeface="Times New Roman"/>
              </a:rPr>
              <a:t>1982</a:t>
            </a:r>
            <a:endParaRPr sz="1400">
              <a:latin typeface="Times New Roman"/>
              <a:cs typeface="Times New Roman"/>
            </a:endParaRPr>
          </a:p>
          <a:p>
            <a:pPr algn="just" marL="283210" indent="-270510">
              <a:lnSpc>
                <a:spcPct val="100000"/>
              </a:lnSpc>
              <a:spcBef>
                <a:spcPts val="935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3210" algn="l"/>
              </a:tabLst>
            </a:pPr>
            <a:r>
              <a:rPr dirty="0" sz="1400" spc="-20">
                <a:latin typeface="Times New Roman"/>
                <a:cs typeface="Times New Roman"/>
              </a:rPr>
              <a:t>Габдуллин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P.Р.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Копаевич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Л.Ф.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Иванов.А.В.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Секвентная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стратиграфия.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Учебное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пособие.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М.: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Макс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Пресс,</a:t>
            </a:r>
            <a:endParaRPr sz="1400">
              <a:latin typeface="Times New Roman"/>
              <a:cs typeface="Times New Roman"/>
            </a:endParaRPr>
          </a:p>
          <a:p>
            <a:pPr algn="just" marL="287020">
              <a:lnSpc>
                <a:spcPct val="100000"/>
              </a:lnSpc>
              <a:spcBef>
                <a:spcPts val="335"/>
              </a:spcBef>
            </a:pPr>
            <a:r>
              <a:rPr dirty="0" sz="1400">
                <a:latin typeface="Times New Roman"/>
                <a:cs typeface="Times New Roman"/>
              </a:rPr>
              <a:t>2008.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113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algn="just" marL="283210" indent="-270510">
              <a:lnSpc>
                <a:spcPct val="100000"/>
              </a:lnSpc>
              <a:spcBef>
                <a:spcPts val="935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3210" algn="l"/>
              </a:tabLst>
            </a:pPr>
            <a:r>
              <a:rPr dirty="0" sz="1400">
                <a:latin typeface="Times New Roman"/>
                <a:cs typeface="Times New Roman"/>
              </a:rPr>
              <a:t>А.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Шлезингер.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Региональная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сейсмостратиграфия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Москва,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Труды,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вып.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512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1998</a:t>
            </a:r>
            <a:r>
              <a:rPr dirty="0" sz="1400" spc="-45">
                <a:latin typeface="Times New Roman"/>
                <a:cs typeface="Times New Roman"/>
              </a:rPr>
              <a:t> г.,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136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стр.</a:t>
            </a:r>
            <a:endParaRPr sz="1400">
              <a:latin typeface="Times New Roman"/>
              <a:cs typeface="Times New Roman"/>
            </a:endParaRPr>
          </a:p>
          <a:p>
            <a:pPr algn="ctr" marL="273685" marR="80645" indent="-273685">
              <a:lnSpc>
                <a:spcPct val="100000"/>
              </a:lnSpc>
              <a:spcBef>
                <a:spcPts val="935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73685" algn="l"/>
              </a:tabLst>
            </a:pPr>
            <a:r>
              <a:rPr dirty="0" sz="1400">
                <a:latin typeface="Times New Roman"/>
                <a:cs typeface="Times New Roman"/>
              </a:rPr>
              <a:t>Сейсмостратиграфия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Мирового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океана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Континентов.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Сборник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научных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трудов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ред.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Корнева</a:t>
            </a:r>
            <a:endParaRPr sz="1400">
              <a:latin typeface="Times New Roman"/>
              <a:cs typeface="Times New Roman"/>
            </a:endParaRPr>
          </a:p>
          <a:p>
            <a:pPr algn="ctr" marR="101600">
              <a:lnSpc>
                <a:spcPct val="100000"/>
              </a:lnSpc>
              <a:spcBef>
                <a:spcPts val="340"/>
              </a:spcBef>
            </a:pPr>
            <a:r>
              <a:rPr dirty="0" sz="1400" spc="-70">
                <a:latin typeface="Times New Roman"/>
                <a:cs typeface="Times New Roman"/>
              </a:rPr>
              <a:t>Р.Г.,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Шлезингер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А.Е.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Lambert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Academic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Publishin,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Saarbrucken,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2015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г.,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305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стр.,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ISBN: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978-</a:t>
            </a:r>
            <a:r>
              <a:rPr dirty="0" sz="1400" spc="-10">
                <a:latin typeface="Times New Roman"/>
                <a:cs typeface="Times New Roman"/>
              </a:rPr>
              <a:t>3-659-64458-</a:t>
            </a:r>
            <a:r>
              <a:rPr dirty="0" sz="1400" spc="-5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algn="just" marL="283210" indent="-270510">
              <a:lnSpc>
                <a:spcPct val="100000"/>
              </a:lnSpc>
              <a:spcBef>
                <a:spcPts val="935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3210" algn="l"/>
              </a:tabLst>
            </a:pPr>
            <a:r>
              <a:rPr dirty="0" sz="1400">
                <a:latin typeface="Times New Roman"/>
                <a:cs typeface="Times New Roman"/>
              </a:rPr>
              <a:t>Б.А.Спасский,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И.Ю.Герасимова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Сейсмостратиграфия: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учеб.-</a:t>
            </a:r>
            <a:r>
              <a:rPr dirty="0" sz="1400">
                <a:latin typeface="Times New Roman"/>
                <a:cs typeface="Times New Roman"/>
              </a:rPr>
              <a:t>метод.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пособие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/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Перм.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ун-</a:t>
            </a:r>
            <a:r>
              <a:rPr dirty="0" sz="1400" spc="-20">
                <a:latin typeface="Times New Roman"/>
                <a:cs typeface="Times New Roman"/>
              </a:rPr>
              <a:t>т.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Пермь,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2007.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  <a:p>
            <a:pPr algn="just" marL="287020">
              <a:lnSpc>
                <a:spcPct val="100000"/>
              </a:lnSpc>
              <a:spcBef>
                <a:spcPts val="340"/>
              </a:spcBef>
            </a:pPr>
            <a:r>
              <a:rPr dirty="0" sz="1400">
                <a:latin typeface="Times New Roman"/>
                <a:cs typeface="Times New Roman"/>
              </a:rPr>
              <a:t>267</a:t>
            </a:r>
            <a:r>
              <a:rPr dirty="0" sz="1400" spc="-25">
                <a:latin typeface="Times New Roman"/>
                <a:cs typeface="Times New Roman"/>
              </a:rPr>
              <a:t> с.</a:t>
            </a:r>
            <a:endParaRPr sz="14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935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6385" algn="l"/>
              </a:tabLst>
            </a:pPr>
            <a:r>
              <a:rPr dirty="0" sz="1400">
                <a:latin typeface="Times New Roman"/>
                <a:cs typeface="Times New Roman"/>
              </a:rPr>
              <a:t>Шерифф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Р.,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Гелдарт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Л.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Сейсморазведка.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Том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английского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Москва,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Мир,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1987,400с.</a:t>
            </a:r>
            <a:endParaRPr sz="1400">
              <a:latin typeface="Times New Roman"/>
              <a:cs typeface="Times New Roman"/>
            </a:endParaRPr>
          </a:p>
          <a:p>
            <a:pPr marL="287020" marR="34925" indent="-274955">
              <a:lnSpc>
                <a:spcPct val="120000"/>
              </a:lnSpc>
              <a:spcBef>
                <a:spcPts val="600"/>
              </a:spcBef>
              <a:buChar char="⚫"/>
              <a:tabLst>
                <a:tab pos="287020" algn="l"/>
                <a:tab pos="330835" algn="l"/>
              </a:tabLst>
            </a:pPr>
            <a:r>
              <a:rPr dirty="0" sz="1300">
                <a:solidFill>
                  <a:srgbClr val="7F8EA8"/>
                </a:solidFill>
                <a:latin typeface="Segoe UI Symbol"/>
                <a:cs typeface="Segoe UI Symbol"/>
              </a:rPr>
              <a:t>	</a:t>
            </a:r>
            <a:r>
              <a:rPr dirty="0" sz="1400" spc="-20">
                <a:latin typeface="Constantia"/>
                <a:cs typeface="Constantia"/>
              </a:rPr>
              <a:t>Атяшева</a:t>
            </a:r>
            <a:r>
              <a:rPr dirty="0" sz="1400" spc="-70">
                <a:latin typeface="Constantia"/>
                <a:cs typeface="Constantia"/>
              </a:rPr>
              <a:t> </a:t>
            </a:r>
            <a:r>
              <a:rPr dirty="0" sz="1400">
                <a:latin typeface="Constantia"/>
                <a:cs typeface="Constantia"/>
              </a:rPr>
              <a:t>Е.П.,</a:t>
            </a:r>
            <a:r>
              <a:rPr dirty="0" sz="1400" spc="-50">
                <a:latin typeface="Constantia"/>
                <a:cs typeface="Constantia"/>
              </a:rPr>
              <a:t> </a:t>
            </a:r>
            <a:r>
              <a:rPr dirty="0" sz="1400" spc="-10">
                <a:latin typeface="Constantia"/>
                <a:cs typeface="Constantia"/>
              </a:rPr>
              <a:t>Бондаренко</a:t>
            </a:r>
            <a:r>
              <a:rPr dirty="0" sz="1400" spc="-50">
                <a:latin typeface="Constantia"/>
                <a:cs typeface="Constantia"/>
              </a:rPr>
              <a:t> </a:t>
            </a:r>
            <a:r>
              <a:rPr dirty="0" sz="1400" spc="-20">
                <a:latin typeface="Constantia"/>
                <a:cs typeface="Constantia"/>
              </a:rPr>
              <a:t>М.Т., </a:t>
            </a:r>
            <a:r>
              <a:rPr dirty="0" sz="1400" spc="-30">
                <a:latin typeface="Constantia"/>
                <a:cs typeface="Constantia"/>
              </a:rPr>
              <a:t>Горюнов</a:t>
            </a:r>
            <a:r>
              <a:rPr dirty="0" sz="1400" spc="-40">
                <a:latin typeface="Constantia"/>
                <a:cs typeface="Constantia"/>
              </a:rPr>
              <a:t> </a:t>
            </a:r>
            <a:r>
              <a:rPr dirty="0" sz="1400">
                <a:latin typeface="Constantia"/>
                <a:cs typeface="Constantia"/>
              </a:rPr>
              <a:t>А.С.,</a:t>
            </a:r>
            <a:r>
              <a:rPr dirty="0" sz="1400" spc="-45">
                <a:latin typeface="Constantia"/>
                <a:cs typeface="Constantia"/>
              </a:rPr>
              <a:t> </a:t>
            </a:r>
            <a:r>
              <a:rPr dirty="0" sz="1400" spc="-10">
                <a:latin typeface="Constantia"/>
                <a:cs typeface="Constantia"/>
              </a:rPr>
              <a:t>Денисова</a:t>
            </a:r>
            <a:r>
              <a:rPr dirty="0" sz="1400" spc="-75">
                <a:latin typeface="Constantia"/>
                <a:cs typeface="Constantia"/>
              </a:rPr>
              <a:t> </a:t>
            </a:r>
            <a:r>
              <a:rPr dirty="0" sz="1400" spc="-45">
                <a:latin typeface="Constantia"/>
                <a:cs typeface="Constantia"/>
              </a:rPr>
              <a:t>Т.В., </a:t>
            </a:r>
            <a:r>
              <a:rPr dirty="0" sz="1400">
                <a:latin typeface="Constantia"/>
                <a:cs typeface="Constantia"/>
              </a:rPr>
              <a:t>Дубинин</a:t>
            </a:r>
            <a:r>
              <a:rPr dirty="0" sz="1400" spc="-55">
                <a:latin typeface="Constantia"/>
                <a:cs typeface="Constantia"/>
              </a:rPr>
              <a:t> </a:t>
            </a:r>
            <a:r>
              <a:rPr dirty="0" sz="1400">
                <a:latin typeface="Constantia"/>
                <a:cs typeface="Constantia"/>
              </a:rPr>
              <a:t>П.А.,</a:t>
            </a:r>
            <a:r>
              <a:rPr dirty="0" sz="1400" spc="-15">
                <a:latin typeface="Constantia"/>
                <a:cs typeface="Constantia"/>
              </a:rPr>
              <a:t> </a:t>
            </a:r>
            <a:r>
              <a:rPr dirty="0" sz="1400">
                <a:latin typeface="Constantia"/>
                <a:cs typeface="Constantia"/>
              </a:rPr>
              <a:t>Киселев</a:t>
            </a:r>
            <a:r>
              <a:rPr dirty="0" sz="1400" spc="-30">
                <a:latin typeface="Constantia"/>
                <a:cs typeface="Constantia"/>
              </a:rPr>
              <a:t> </a:t>
            </a:r>
            <a:r>
              <a:rPr dirty="0" sz="1400">
                <a:latin typeface="Constantia"/>
                <a:cs typeface="Constantia"/>
              </a:rPr>
              <a:t>Е.С.,</a:t>
            </a:r>
            <a:r>
              <a:rPr dirty="0" sz="1400" spc="-25">
                <a:latin typeface="Constantia"/>
                <a:cs typeface="Constantia"/>
              </a:rPr>
              <a:t> </a:t>
            </a:r>
            <a:r>
              <a:rPr dirty="0" sz="1400" spc="-10">
                <a:latin typeface="Constantia"/>
                <a:cs typeface="Constantia"/>
              </a:rPr>
              <a:t>Киселева </a:t>
            </a:r>
            <a:r>
              <a:rPr dirty="0" sz="1400">
                <a:latin typeface="Times New Roman"/>
                <a:cs typeface="Times New Roman"/>
              </a:rPr>
              <a:t>О.В.,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Кондратьев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И.К.,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Овчаренко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А.В.,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Сафонов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А.С.,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Федотова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О.В.,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Шлезингер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А.Е.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Методические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приемы </a:t>
            </a:r>
            <a:r>
              <a:rPr dirty="0" sz="1400">
                <a:latin typeface="Times New Roman"/>
                <a:cs typeface="Times New Roman"/>
              </a:rPr>
              <a:t>интерпретации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геофизических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материалов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поисках,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разведке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освоении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месторождений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углеводородов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– </a:t>
            </a:r>
            <a:r>
              <a:rPr dirty="0" sz="1400">
                <a:latin typeface="Times New Roman"/>
                <a:cs typeface="Times New Roman"/>
              </a:rPr>
              <a:t>М.,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Научный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Мир,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2002,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102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780"/>
              </a:spcBef>
              <a:buClr>
                <a:srgbClr val="7F8EA8"/>
              </a:buClr>
              <a:buSzPct val="92857"/>
              <a:buFont typeface="Microsoft Sans Serif"/>
              <a:buChar char="•"/>
              <a:tabLst>
                <a:tab pos="2863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Маргулис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Л.С.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Секвентная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стратиграфия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изучении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чехлов.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Нефтегазовая</a:t>
            </a:r>
            <a:r>
              <a:rPr dirty="0" sz="1400" spc="-10">
                <a:latin typeface="Times New Roman"/>
                <a:cs typeface="Times New Roman"/>
              </a:rPr>
              <a:t> геология.</a:t>
            </a:r>
            <a:endParaRPr sz="1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latin typeface="Times New Roman"/>
                <a:cs typeface="Times New Roman"/>
              </a:rPr>
              <a:t>Теория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практика.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2008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(3)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с.1-</a:t>
            </a:r>
            <a:r>
              <a:rPr dirty="0" sz="1400" spc="-25">
                <a:latin typeface="Times New Roman"/>
                <a:cs typeface="Times New Roman"/>
              </a:rPr>
              <a:t>26.</a:t>
            </a:r>
            <a:endParaRPr sz="1400">
              <a:latin typeface="Times New Roman"/>
              <a:cs typeface="Times New Roman"/>
            </a:endParaRPr>
          </a:p>
          <a:p>
            <a:pPr marL="287020" marR="434340" indent="-274955">
              <a:lnSpc>
                <a:spcPct val="100000"/>
              </a:lnSpc>
              <a:spcBef>
                <a:spcPts val="600"/>
              </a:spcBef>
              <a:buClr>
                <a:srgbClr val="7F8EA8"/>
              </a:buClr>
              <a:buSzPct val="92857"/>
              <a:buFont typeface="Segoe UI Symbol"/>
              <a:buChar char="⚫"/>
              <a:tabLst>
                <a:tab pos="287020" algn="l"/>
              </a:tabLst>
            </a:pPr>
            <a:r>
              <a:rPr dirty="0" sz="1400">
                <a:latin typeface="Times New Roman"/>
                <a:cs typeface="Times New Roman"/>
              </a:rPr>
              <a:t>Малярова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Т.Н.Сейсмофациальный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анализ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универсальное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средство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понимания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резервуара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– </a:t>
            </a:r>
            <a:r>
              <a:rPr dirty="0" sz="1400">
                <a:latin typeface="Times New Roman"/>
                <a:cs typeface="Times New Roman"/>
              </a:rPr>
              <a:t>ИНГГ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РАН.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«Технологии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сейсморазведки»,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2007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г.,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№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54554" y="6475560"/>
            <a:ext cx="22421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КазНИТУ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им.К.И.Сатпаева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602459" y="6518225"/>
            <a:ext cx="9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033" y="264020"/>
            <a:ext cx="13004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232852"/>
                </a:solidFill>
              </a:rPr>
              <a:t>Введение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30196" y="792860"/>
            <a:ext cx="8599170" cy="5563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 indent="448309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Реалии</a:t>
            </a:r>
            <a:r>
              <a:rPr dirty="0" sz="1500" spc="3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сегодняшнего</a:t>
            </a:r>
            <a:r>
              <a:rPr dirty="0" sz="1500" spc="3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дня</a:t>
            </a:r>
            <a:r>
              <a:rPr dirty="0" sz="1500" spc="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таковы,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что</a:t>
            </a:r>
            <a:r>
              <a:rPr dirty="0" sz="1500" spc="3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сейсморазведка</a:t>
            </a:r>
            <a:r>
              <a:rPr dirty="0" sz="1500" spc="3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</a:t>
            </a:r>
            <a:r>
              <a:rPr dirty="0" sz="1500" spc="3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средства</a:t>
            </a:r>
            <a:r>
              <a:rPr dirty="0" sz="1500" spc="3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структурного</a:t>
            </a:r>
            <a:r>
              <a:rPr dirty="0" sz="1500" spc="36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картирования </a:t>
            </a:r>
            <a:r>
              <a:rPr dirty="0" sz="1500">
                <a:latin typeface="Times New Roman"/>
                <a:cs typeface="Times New Roman"/>
              </a:rPr>
              <a:t>превратилась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инструмент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детального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прогноза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геологического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разреза,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позволяющего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изучать </a:t>
            </a:r>
            <a:r>
              <a:rPr dirty="0" sz="1500">
                <a:latin typeface="Times New Roman"/>
                <a:cs typeface="Times New Roman"/>
              </a:rPr>
              <a:t>строение</a:t>
            </a:r>
            <a:r>
              <a:rPr dirty="0" sz="1500" spc="4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4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бассейнов</a:t>
            </a:r>
            <a:r>
              <a:rPr dirty="0" sz="1500" spc="4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проводить</a:t>
            </a:r>
            <a:r>
              <a:rPr dirty="0" sz="1500" spc="4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картирование</a:t>
            </a:r>
            <a:r>
              <a:rPr dirty="0" sz="1500" spc="3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разнообразных</a:t>
            </a:r>
            <a:r>
              <a:rPr dirty="0" sz="1500" spc="4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типов</a:t>
            </a:r>
            <a:r>
              <a:rPr dirty="0" sz="1500" spc="4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неантиклинальных </a:t>
            </a:r>
            <a:r>
              <a:rPr dirty="0" sz="1500">
                <a:latin typeface="Times New Roman"/>
                <a:cs typeface="Times New Roman"/>
              </a:rPr>
              <a:t>ловушек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залежей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углеводородов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(УВ).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448309">
              <a:lnSpc>
                <a:spcPct val="100000"/>
              </a:lnSpc>
              <a:spcBef>
                <a:spcPts val="790"/>
              </a:spcBef>
            </a:pPr>
            <a:r>
              <a:rPr dirty="0" sz="1500">
                <a:latin typeface="Times New Roman"/>
                <a:cs typeface="Times New Roman"/>
              </a:rPr>
              <a:t>Прогноз</a:t>
            </a:r>
            <a:r>
              <a:rPr dirty="0" sz="1500" spc="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неантиклинальных</a:t>
            </a:r>
            <a:r>
              <a:rPr dirty="0" sz="1500" spc="9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ловушек</a:t>
            </a:r>
            <a:r>
              <a:rPr dirty="0" sz="1500" spc="9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углеводородов</a:t>
            </a:r>
            <a:r>
              <a:rPr dirty="0" sz="1500" spc="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(НАЛ</a:t>
            </a:r>
            <a:r>
              <a:rPr dirty="0" sz="1500" spc="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УВ)*</a:t>
            </a:r>
            <a:r>
              <a:rPr dirty="0" sz="1500" spc="9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является</a:t>
            </a:r>
            <a:r>
              <a:rPr dirty="0" sz="1500" spc="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конечной,</a:t>
            </a:r>
            <a:r>
              <a:rPr dirty="0" sz="1500" spc="85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задачей </a:t>
            </a:r>
            <a:r>
              <a:rPr dirty="0" sz="1500">
                <a:latin typeface="Times New Roman"/>
                <a:cs typeface="Times New Roman"/>
              </a:rPr>
              <a:t>междисциплинарного</a:t>
            </a:r>
            <a:r>
              <a:rPr dirty="0" sz="1500" spc="2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научного</a:t>
            </a:r>
            <a:r>
              <a:rPr dirty="0" sz="1500" spc="2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направления</a:t>
            </a:r>
            <a:r>
              <a:rPr dirty="0" sz="1500" spc="2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"сейсмостратиграфия".</a:t>
            </a:r>
            <a:r>
              <a:rPr dirty="0" sz="1500" spc="2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Данный</a:t>
            </a:r>
            <a:r>
              <a:rPr dirty="0" sz="1500" spc="2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термин</a:t>
            </a:r>
            <a:r>
              <a:rPr dirty="0" sz="1500" spc="2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был</a:t>
            </a:r>
            <a:r>
              <a:rPr dirty="0" sz="1500" spc="2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предложен </a:t>
            </a:r>
            <a:r>
              <a:rPr dirty="0" sz="1500">
                <a:latin typeface="Times New Roman"/>
                <a:cs typeface="Times New Roman"/>
              </a:rPr>
              <a:t>1975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г.</a:t>
            </a:r>
            <a:r>
              <a:rPr dirty="0" sz="1500" spc="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во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время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конгресса</a:t>
            </a:r>
            <a:r>
              <a:rPr dirty="0" sz="1500" spc="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Американской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ассоциации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геологов-</a:t>
            </a:r>
            <a:r>
              <a:rPr dirty="0" sz="1500">
                <a:latin typeface="Times New Roman"/>
                <a:cs typeface="Times New Roman"/>
              </a:rPr>
              <a:t>нефтяников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(AAPG),</a:t>
            </a:r>
            <a:r>
              <a:rPr dirty="0" sz="1500" spc="36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посвященного </a:t>
            </a:r>
            <a:r>
              <a:rPr dirty="0" sz="1500">
                <a:latin typeface="Times New Roman"/>
                <a:cs typeface="Times New Roman"/>
              </a:rPr>
              <a:t>геологической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интерпретации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данных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сейсморазведки.</a:t>
            </a:r>
            <a:r>
              <a:rPr dirty="0" sz="1500" spc="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Основы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метода</a:t>
            </a:r>
            <a:r>
              <a:rPr dirty="0" sz="1500" spc="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были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изложены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книге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"Seismic </a:t>
            </a:r>
            <a:r>
              <a:rPr dirty="0" sz="1500">
                <a:latin typeface="Times New Roman"/>
                <a:cs typeface="Times New Roman"/>
              </a:rPr>
              <a:t>Stratigraphy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application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to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hydrocarbon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exploration”,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edited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by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Charles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E.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Payton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(published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by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AAPG,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Tulsa, </a:t>
            </a:r>
            <a:r>
              <a:rPr dirty="0" sz="1500">
                <a:latin typeface="Times New Roman"/>
                <a:cs typeface="Times New Roman"/>
              </a:rPr>
              <a:t>Oklahoma,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USA,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1977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 spc="-40">
                <a:latin typeface="Times New Roman"/>
                <a:cs typeface="Times New Roman"/>
              </a:rPr>
              <a:t>г.).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Основные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концепции</a:t>
            </a:r>
            <a:r>
              <a:rPr dirty="0" sz="1500" spc="2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разработаны</a:t>
            </a:r>
            <a:r>
              <a:rPr dirty="0" sz="1500" spc="-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представлены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компанией</a:t>
            </a:r>
            <a:r>
              <a:rPr dirty="0" sz="1500" spc="-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Exxon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1977г.</a:t>
            </a:r>
            <a:endParaRPr sz="1500">
              <a:latin typeface="Times New Roman"/>
              <a:cs typeface="Times New Roman"/>
            </a:endParaRPr>
          </a:p>
          <a:p>
            <a:pPr algn="just" marL="12700" marR="6985" indent="448309">
              <a:lnSpc>
                <a:spcPct val="100000"/>
              </a:lnSpc>
              <a:spcBef>
                <a:spcPts val="810"/>
              </a:spcBef>
            </a:pPr>
            <a:r>
              <a:rPr dirty="0" sz="1500">
                <a:latin typeface="Times New Roman"/>
                <a:cs typeface="Times New Roman"/>
              </a:rPr>
              <a:t>Рождение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этого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метода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 широкое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его внедрение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практику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поисково-</a:t>
            </a:r>
            <a:r>
              <a:rPr dirty="0" sz="1500">
                <a:latin typeface="Times New Roman"/>
                <a:cs typeface="Times New Roman"/>
              </a:rPr>
              <a:t>разведочных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работ на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нефть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газ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вызвало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эйфорию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геологов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геофизиков-</a:t>
            </a:r>
            <a:r>
              <a:rPr dirty="0" sz="1500">
                <a:latin typeface="Times New Roman"/>
                <a:cs typeface="Times New Roman"/>
              </a:rPr>
              <a:t>нефтяников,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но,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тем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менее,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количество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ловушек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УВ, </a:t>
            </a:r>
            <a:r>
              <a:rPr dirty="0" sz="1500">
                <a:latin typeface="Times New Roman"/>
                <a:cs typeface="Times New Roman"/>
              </a:rPr>
              <a:t>подготавливаемых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</a:t>
            </a:r>
            <a:r>
              <a:rPr dirty="0" sz="1500" spc="2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бурению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использованием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сейсмостратиграфического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подхода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обеспечивало высокой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эффективности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поисковых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работ.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Это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обусловлено </a:t>
            </a:r>
            <a:r>
              <a:rPr dirty="0" sz="1500">
                <a:latin typeface="Times New Roman"/>
                <a:cs typeface="Times New Roman"/>
              </a:rPr>
              <a:t>рядом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объективных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субъективных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причин:</a:t>
            </a:r>
            <a:endParaRPr sz="1500">
              <a:latin typeface="Times New Roman"/>
              <a:cs typeface="Times New Roman"/>
            </a:endParaRPr>
          </a:p>
          <a:p>
            <a:pPr algn="just" marL="527685" indent="-248285">
              <a:lnSpc>
                <a:spcPct val="100000"/>
              </a:lnSpc>
              <a:spcBef>
                <a:spcPts val="805"/>
              </a:spcBef>
              <a:buAutoNum type="arabicPeriod"/>
              <a:tabLst>
                <a:tab pos="527685" algn="l"/>
              </a:tabLst>
            </a:pPr>
            <a:r>
              <a:rPr dirty="0" sz="1500">
                <a:latin typeface="Times New Roman"/>
                <a:cs typeface="Times New Roman"/>
              </a:rPr>
              <a:t>Используются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слишком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упрощенные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представления</a:t>
            </a:r>
            <a:r>
              <a:rPr dirty="0" sz="1500" spc="1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</a:t>
            </a:r>
            <a:r>
              <a:rPr dirty="0" sz="1500" spc="1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строении</a:t>
            </a:r>
            <a:r>
              <a:rPr dirty="0" sz="1500" spc="1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1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толщ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1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ловушек</a:t>
            </a:r>
            <a:r>
              <a:rPr dirty="0" sz="1500" spc="13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УВ,</a:t>
            </a:r>
            <a:endParaRPr sz="15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</a:pPr>
            <a:r>
              <a:rPr dirty="0" sz="1500" spc="-10">
                <a:latin typeface="Times New Roman"/>
                <a:cs typeface="Times New Roman"/>
              </a:rPr>
              <a:t>отсутствуют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четкие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представления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"сейсмических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образах”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НАЛ УВ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различных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типов</a:t>
            </a:r>
            <a:r>
              <a:rPr dirty="0" sz="1500" spc="-10" b="1">
                <a:latin typeface="Times New Roman"/>
                <a:cs typeface="Times New Roman"/>
              </a:rPr>
              <a:t>*</a:t>
            </a:r>
            <a:r>
              <a:rPr dirty="0" sz="1500" spc="-1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algn="just" marL="527685" marR="5080" indent="-248920">
              <a:lnSpc>
                <a:spcPct val="100000"/>
              </a:lnSpc>
              <a:spcBef>
                <a:spcPts val="795"/>
              </a:spcBef>
              <a:buAutoNum type="arabicPeriod" startAt="2"/>
              <a:tabLst>
                <a:tab pos="527685" algn="l"/>
              </a:tabLst>
            </a:pPr>
            <a:r>
              <a:rPr dirty="0" sz="1500">
                <a:latin typeface="Times New Roman"/>
                <a:cs typeface="Times New Roman"/>
              </a:rPr>
              <a:t>Изучаемые</a:t>
            </a:r>
            <a:r>
              <a:rPr dirty="0" sz="1500" spc="3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объекты</a:t>
            </a:r>
            <a:r>
              <a:rPr dirty="0" sz="1500" spc="3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имеют</a:t>
            </a:r>
            <a:r>
              <a:rPr dirty="0" sz="1500" spc="3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сложное</a:t>
            </a:r>
            <a:r>
              <a:rPr dirty="0" sz="1500" spc="2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строение,</a:t>
            </a:r>
            <a:r>
              <a:rPr dirty="0" sz="1500" spc="3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</a:t>
            </a:r>
            <a:r>
              <a:rPr dirty="0" sz="1500" spc="3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интерпретация</a:t>
            </a:r>
            <a:r>
              <a:rPr dirty="0" sz="1500" spc="3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эффектов,</a:t>
            </a:r>
            <a:r>
              <a:rPr dirty="0" sz="1500" spc="3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регистрируемых</a:t>
            </a:r>
            <a:r>
              <a:rPr dirty="0" sz="1500" spc="31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на </a:t>
            </a:r>
            <a:r>
              <a:rPr dirty="0" sz="1500">
                <a:latin typeface="Times New Roman"/>
                <a:cs typeface="Times New Roman"/>
              </a:rPr>
              <a:t>сейсмических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разрезах,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неоднозначна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1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вероятностна.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Эти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эффекты</a:t>
            </a:r>
            <a:r>
              <a:rPr dirty="0" sz="1500" spc="1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могут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отражать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как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наличие </a:t>
            </a:r>
            <a:r>
              <a:rPr dirty="0" sz="1500">
                <a:latin typeface="Times New Roman"/>
                <a:cs typeface="Times New Roman"/>
              </a:rPr>
              <a:t>ловушки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или</a:t>
            </a:r>
            <a:r>
              <a:rPr dirty="0" sz="1500" spc="3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залежи,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так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3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быть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связанными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3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существованием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нсфтегазоперспективного объекта.</a:t>
            </a:r>
            <a:endParaRPr sz="1500">
              <a:latin typeface="Times New Roman"/>
              <a:cs typeface="Times New Roman"/>
            </a:endParaRPr>
          </a:p>
          <a:p>
            <a:pPr algn="just" marL="526415" indent="-247015">
              <a:lnSpc>
                <a:spcPct val="100000"/>
              </a:lnSpc>
              <a:spcBef>
                <a:spcPts val="800"/>
              </a:spcBef>
              <a:buAutoNum type="arabicPeriod" startAt="2"/>
              <a:tabLst>
                <a:tab pos="526415" algn="l"/>
              </a:tabLst>
            </a:pPr>
            <a:r>
              <a:rPr dirty="0" sz="1500">
                <a:latin typeface="Times New Roman"/>
                <a:cs typeface="Times New Roman"/>
              </a:rPr>
              <a:t>Разрешающая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способность*</a:t>
            </a:r>
            <a:r>
              <a:rPr dirty="0" sz="1500" spc="4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даже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современной</a:t>
            </a:r>
            <a:r>
              <a:rPr dirty="0" sz="1500" spc="4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сейсморазведки</a:t>
            </a:r>
            <a:r>
              <a:rPr dirty="0" sz="1500" spc="6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ОГТ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большинстве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случаев</a:t>
            </a:r>
            <a:endParaRPr sz="1500">
              <a:latin typeface="Times New Roman"/>
              <a:cs typeface="Times New Roman"/>
            </a:endParaRPr>
          </a:p>
          <a:p>
            <a:pPr algn="just" marL="527685">
              <a:lnSpc>
                <a:spcPct val="100000"/>
              </a:lnSpc>
              <a:spcBef>
                <a:spcPts val="5"/>
              </a:spcBef>
            </a:pPr>
            <a:r>
              <a:rPr dirty="0" sz="1500" spc="-10">
                <a:latin typeface="Times New Roman"/>
                <a:cs typeface="Times New Roman"/>
              </a:rPr>
              <a:t>недостаточна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для</a:t>
            </a:r>
            <a:r>
              <a:rPr dirty="0" sz="1500" spc="-10">
                <a:latin typeface="Times New Roman"/>
                <a:cs typeface="Times New Roman"/>
              </a:rPr>
              <a:t> уверенного картирования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НАЛ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УВ.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4977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852"/>
                </a:solidFill>
              </a:rPr>
              <a:t>ОБЩИЕ</a:t>
            </a:r>
            <a:r>
              <a:rPr dirty="0" spc="-3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ВОПРОСЫ</a:t>
            </a:r>
            <a:r>
              <a:rPr dirty="0" spc="-25">
                <a:solidFill>
                  <a:srgbClr val="232852"/>
                </a:solidFill>
              </a:rPr>
              <a:t> </a:t>
            </a:r>
            <a:r>
              <a:rPr dirty="0" spc="-55">
                <a:solidFill>
                  <a:srgbClr val="232852"/>
                </a:solidFill>
              </a:rPr>
              <a:t>СЕЙСМОСТРАТИГРАФИИ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222290" y="1002296"/>
            <a:ext cx="8702040" cy="1174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447675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Сейсмостратиграфия</a:t>
            </a:r>
            <a:r>
              <a:rPr dirty="0" sz="1400" spc="3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(seismic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stratigraphy)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изучение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стратиграфии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фаций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путем </a:t>
            </a:r>
            <a:r>
              <a:rPr dirty="0" sz="1400">
                <a:latin typeface="Times New Roman"/>
                <a:cs typeface="Times New Roman"/>
              </a:rPr>
              <a:t>интерпретации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данных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сейсморазведки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бурения.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Сейсмостратиграфия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оперирует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понятиями,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среди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которых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важными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являются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сейсмофация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(сейсмическая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фация)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сейсмокомплекс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(сейсмический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комплекс).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635"/>
              </a:spcBef>
            </a:pPr>
            <a:r>
              <a:rPr dirty="0" sz="1400" b="1">
                <a:latin typeface="Times New Roman"/>
                <a:cs typeface="Times New Roman"/>
              </a:rPr>
              <a:t>Сейсмофация</a:t>
            </a:r>
            <a:r>
              <a:rPr dirty="0" sz="1400" spc="33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или</a:t>
            </a:r>
            <a:r>
              <a:rPr dirty="0" sz="1400" spc="32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сейсмофациальная</a:t>
            </a:r>
            <a:r>
              <a:rPr dirty="0" sz="1400" spc="32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единица</a:t>
            </a:r>
            <a:r>
              <a:rPr dirty="0" sz="1400" spc="33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картируемое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трехмерное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пространство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сейсмического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волнового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поля,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характеризующееся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определенными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параметрами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(конфигурация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отражающих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2294" y="2150110"/>
            <a:ext cx="87001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62000" algn="l"/>
                <a:tab pos="1123950" algn="l"/>
                <a:tab pos="2501265" algn="l"/>
                <a:tab pos="3733165" algn="l"/>
                <a:tab pos="4690110" algn="l"/>
                <a:tab pos="6060440" algn="l"/>
                <a:tab pos="6663055" algn="l"/>
                <a:tab pos="7903209" algn="l"/>
              </a:tabLst>
            </a:pPr>
            <a:r>
              <a:rPr dirty="0" sz="1400" spc="-10">
                <a:latin typeface="Times New Roman"/>
                <a:cs typeface="Times New Roman"/>
              </a:rPr>
              <a:t>границ,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непрерывность,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амплитудные,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частотные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характеристики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и/или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интервальные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скорости),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2278" y="2283315"/>
            <a:ext cx="8702675" cy="133540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400" spc="-10">
                <a:latin typeface="Times New Roman"/>
                <a:cs typeface="Times New Roman"/>
              </a:rPr>
              <a:t>отличающимися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параметров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соседних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сейсмофациальных</a:t>
            </a:r>
            <a:r>
              <a:rPr dirty="0" sz="1400" spc="-10">
                <a:latin typeface="Times New Roman"/>
                <a:cs typeface="Times New Roman"/>
              </a:rPr>
              <a:t> единиц.</a:t>
            </a:r>
            <a:endParaRPr sz="1400">
              <a:latin typeface="Times New Roman"/>
              <a:cs typeface="Times New Roman"/>
            </a:endParaRPr>
          </a:p>
          <a:p>
            <a:pPr marL="12700" marR="7620" indent="447675">
              <a:lnSpc>
                <a:spcPct val="100000"/>
              </a:lnSpc>
              <a:spcBef>
                <a:spcPts val="635"/>
              </a:spcBef>
            </a:pPr>
            <a:r>
              <a:rPr dirty="0" sz="1400" b="1">
                <a:latin typeface="Times New Roman"/>
                <a:cs typeface="Times New Roman"/>
              </a:rPr>
              <a:t>Сейсмофацнальный</a:t>
            </a:r>
            <a:r>
              <a:rPr dirty="0" sz="1400" spc="12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анализ</a:t>
            </a:r>
            <a:r>
              <a:rPr dirty="0" sz="1400" spc="13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описание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геологическая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интерпретация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параметров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сейсмических </a:t>
            </a:r>
            <a:r>
              <a:rPr dirty="0" sz="1400">
                <a:latin typeface="Times New Roman"/>
                <a:cs typeface="Times New Roman"/>
              </a:rPr>
              <a:t>отражений,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включая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их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конфигурацию,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непрерывность,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амплитуду,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частотный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спектр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интервальные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скорости.</a:t>
            </a:r>
            <a:endParaRPr sz="1400">
              <a:latin typeface="Times New Roman"/>
              <a:cs typeface="Times New Roman"/>
            </a:endParaRPr>
          </a:p>
          <a:p>
            <a:pPr marL="460375">
              <a:lnSpc>
                <a:spcPct val="100000"/>
              </a:lnSpc>
              <a:spcBef>
                <a:spcPts val="635"/>
              </a:spcBef>
            </a:pPr>
            <a:r>
              <a:rPr dirty="0" sz="1400" b="1">
                <a:latin typeface="Times New Roman"/>
                <a:cs typeface="Times New Roman"/>
              </a:rPr>
              <a:t>Сейсмический</a:t>
            </a:r>
            <a:r>
              <a:rPr dirty="0" sz="1400" spc="48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комплекс</a:t>
            </a:r>
            <a:r>
              <a:rPr dirty="0" sz="1400" spc="47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(Seismic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sequence)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изображение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сейсмическом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разрезе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комплекс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(Sequence),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который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представляет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собой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последовательность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согласно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залегающих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генетически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связанных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2286" y="3592206"/>
            <a:ext cx="87020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3275" algn="l"/>
                <a:tab pos="2048510" algn="l"/>
                <a:tab pos="2705735" algn="l"/>
                <a:tab pos="2957195" algn="l"/>
                <a:tab pos="3538220" algn="l"/>
                <a:tab pos="4855210" algn="l"/>
                <a:tab pos="5861050" algn="l"/>
                <a:tab pos="6381750" algn="l"/>
                <a:tab pos="8054340" algn="l"/>
                <a:tab pos="828865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пластов,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ограниченных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сверху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снизу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поверхностями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несогласий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либо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коррелирующимися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ними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22286" y="3725411"/>
            <a:ext cx="8700770" cy="61404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400">
                <a:latin typeface="Times New Roman"/>
                <a:cs typeface="Times New Roman"/>
              </a:rPr>
              <a:t>поверхностями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согласного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залегания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слоев.</a:t>
            </a:r>
            <a:endParaRPr sz="1400">
              <a:latin typeface="Times New Roman"/>
              <a:cs typeface="Times New Roman"/>
            </a:endParaRPr>
          </a:p>
          <a:p>
            <a:pPr marL="460375">
              <a:lnSpc>
                <a:spcPct val="100000"/>
              </a:lnSpc>
              <a:spcBef>
                <a:spcPts val="635"/>
              </a:spcBef>
            </a:pP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границам</a:t>
            </a:r>
            <a:r>
              <a:rPr dirty="0" sz="1400" spc="-10">
                <a:latin typeface="Times New Roman"/>
                <a:cs typeface="Times New Roman"/>
              </a:rPr>
              <a:t> сейсмокомплексов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приурочены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устойчивые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динамически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выраженные</a:t>
            </a:r>
            <a:r>
              <a:rPr dirty="0" sz="1400" spc="-10">
                <a:latin typeface="Times New Roman"/>
                <a:cs typeface="Times New Roman"/>
              </a:rPr>
              <a:t> отражающие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22273" y="4313031"/>
            <a:ext cx="8703310" cy="1895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горизонты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(ОГ).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Сейсмокомплексы</a:t>
            </a:r>
            <a:r>
              <a:rPr dirty="0" sz="1400" spc="229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имеют</a:t>
            </a:r>
            <a:r>
              <a:rPr dirty="0" sz="1400" spc="229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различные</a:t>
            </a:r>
            <a:r>
              <a:rPr dirty="0" sz="1400" spc="229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размеры</a:t>
            </a:r>
            <a:r>
              <a:rPr dirty="0" sz="1400" spc="22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22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ранжируются</a:t>
            </a:r>
            <a:r>
              <a:rPr dirty="0" sz="1400" spc="23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согласно</a:t>
            </a:r>
            <a:r>
              <a:rPr dirty="0" sz="1400" spc="229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им</a:t>
            </a:r>
            <a:r>
              <a:rPr dirty="0" sz="1400" spc="229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400" spc="-25" b="1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региональные,</a:t>
            </a:r>
            <a:r>
              <a:rPr dirty="0" sz="14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Times New Roman"/>
                <a:cs typeface="Times New Roman"/>
              </a:rPr>
              <a:t>субрегиональные,</a:t>
            </a:r>
            <a:r>
              <a:rPr dirty="0" sz="14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зональные</a:t>
            </a:r>
            <a:r>
              <a:rPr dirty="0" sz="14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400" spc="-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Times New Roman"/>
                <a:cs typeface="Times New Roman"/>
              </a:rPr>
              <a:t>локальные.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47675">
              <a:lnSpc>
                <a:spcPct val="100000"/>
              </a:lnSpc>
              <a:spcBef>
                <a:spcPts val="635"/>
              </a:spcBef>
            </a:pPr>
            <a:r>
              <a:rPr dirty="0" sz="1400" b="1">
                <a:latin typeface="Times New Roman"/>
                <a:cs typeface="Times New Roman"/>
              </a:rPr>
              <a:t>Анализ</a:t>
            </a:r>
            <a:r>
              <a:rPr dirty="0" sz="1400" spc="229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сейсмокомплексов</a:t>
            </a:r>
            <a:r>
              <a:rPr dirty="0" sz="1400" spc="225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выделение,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прослеживание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изучение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комплексов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на </a:t>
            </a:r>
            <a:r>
              <a:rPr dirty="0" sz="1400">
                <a:latin typeface="Times New Roman"/>
                <a:cs typeface="Times New Roman"/>
              </a:rPr>
              <a:t>сейсмических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разрезах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МОГТ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путем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разделения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специфические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группы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отражений.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Эти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группы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обычно </a:t>
            </a:r>
            <a:r>
              <a:rPr dirty="0" sz="1400">
                <a:latin typeface="Times New Roman"/>
                <a:cs typeface="Times New Roman"/>
              </a:rPr>
              <a:t>включают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себя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пачки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согласных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отражений,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ограниченных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отражающими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горизонтами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(ОГ),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приуроченными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к </a:t>
            </a:r>
            <a:r>
              <a:rPr dirty="0" sz="1400">
                <a:latin typeface="Times New Roman"/>
                <a:cs typeface="Times New Roman"/>
              </a:rPr>
              <a:t>несогласиям,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или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связанными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последними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(переходящими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них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латерали)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поверхностями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согласного залегания.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640"/>
              </a:spcBef>
            </a:pPr>
            <a:r>
              <a:rPr dirty="0" sz="1400">
                <a:latin typeface="Times New Roman"/>
                <a:cs typeface="Times New Roman"/>
              </a:rPr>
              <a:t>Выделяют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качественный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10">
                <a:latin typeface="Times New Roman"/>
                <a:cs typeface="Times New Roman"/>
              </a:rPr>
              <a:t>количественный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сейсмостратиграфический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анализ.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4459" rIns="0" bIns="0" rtlCol="0" vert="horz">
            <a:spAutoFit/>
          </a:bodyPr>
          <a:lstStyle/>
          <a:p>
            <a:pPr marL="3530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852"/>
                </a:solidFill>
              </a:rPr>
              <a:t>ОБЩИЕ</a:t>
            </a:r>
            <a:r>
              <a:rPr dirty="0" spc="-3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ВОПРОСЫ</a:t>
            </a:r>
            <a:r>
              <a:rPr dirty="0" spc="-25">
                <a:solidFill>
                  <a:srgbClr val="232852"/>
                </a:solidFill>
              </a:rPr>
              <a:t> </a:t>
            </a:r>
            <a:r>
              <a:rPr dirty="0" spc="-55">
                <a:solidFill>
                  <a:srgbClr val="232852"/>
                </a:solidFill>
              </a:rPr>
              <a:t>СЕЙСМОСТРАТИГРАФИИ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07301" y="924306"/>
            <a:ext cx="8529320" cy="557276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just" marL="12700" marR="5080" indent="362585">
              <a:lnSpc>
                <a:spcPct val="90000"/>
              </a:lnSpc>
              <a:spcBef>
                <a:spcPts val="270"/>
              </a:spcBef>
            </a:pPr>
            <a:r>
              <a:rPr dirty="0" u="sng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Качественный</a:t>
            </a:r>
            <a:r>
              <a:rPr dirty="0" u="sng" sz="1400" spc="15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сейсмостратиграфический</a:t>
            </a:r>
            <a:r>
              <a:rPr dirty="0" u="sng" sz="1400" spc="15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анализ</a:t>
            </a:r>
            <a:r>
              <a:rPr dirty="0" sz="1400" spc="155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основан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визуальном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выделении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анализе </a:t>
            </a:r>
            <a:r>
              <a:rPr dirty="0" sz="1400">
                <a:latin typeface="Times New Roman"/>
                <a:cs typeface="Times New Roman"/>
              </a:rPr>
              <a:t>сейсмофаций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сейсмокомплексов.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Количественный</a:t>
            </a:r>
            <a:r>
              <a:rPr dirty="0" u="sng" sz="1400" spc="1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4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анализ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предполагает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выделение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картирование </a:t>
            </a:r>
            <a:r>
              <a:rPr dirty="0" sz="1400">
                <a:latin typeface="Times New Roman"/>
                <a:cs typeface="Times New Roman"/>
              </a:rPr>
              <a:t>сейсмостратиграфических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единиц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(сейсмофации,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сейсмокомплексы)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определением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их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количественных характеристик.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ts val="1510"/>
              </a:lnSpc>
              <a:spcBef>
                <a:spcPts val="660"/>
              </a:spcBef>
            </a:pPr>
            <a:r>
              <a:rPr dirty="0" sz="1400">
                <a:latin typeface="Times New Roman"/>
                <a:cs typeface="Times New Roman"/>
              </a:rPr>
              <a:t>Обычно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качественный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сейсмостратиграфический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анализ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выполняется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предварительный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этап </a:t>
            </a:r>
            <a:r>
              <a:rPr dirty="0" sz="1400">
                <a:latin typeface="Times New Roman"/>
                <a:cs typeface="Times New Roman"/>
              </a:rPr>
              <a:t>изучения,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количественный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-10">
                <a:latin typeface="Times New Roman"/>
                <a:cs typeface="Times New Roman"/>
              </a:rPr>
              <a:t> окончательный,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детальный*.</a:t>
            </a:r>
            <a:endParaRPr sz="1400">
              <a:latin typeface="Times New Roman"/>
              <a:cs typeface="Times New Roman"/>
            </a:endParaRPr>
          </a:p>
          <a:p>
            <a:pPr algn="just" marL="405765">
              <a:lnSpc>
                <a:spcPct val="100000"/>
              </a:lnSpc>
              <a:spcBef>
                <a:spcPts val="465"/>
              </a:spcBef>
            </a:pP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Связь</a:t>
            </a:r>
            <a:r>
              <a:rPr dirty="0" sz="1600" spc="-5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между</a:t>
            </a:r>
            <a:r>
              <a:rPr dirty="0" sz="16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физическими</a:t>
            </a:r>
            <a:r>
              <a:rPr dirty="0" sz="16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границами</a:t>
            </a:r>
            <a:r>
              <a:rPr dirty="0" sz="16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6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сейсмическими</a:t>
            </a:r>
            <a:r>
              <a:rPr dirty="0" sz="1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отражениями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ts val="1510"/>
              </a:lnSpc>
              <a:spcBef>
                <a:spcPts val="665"/>
              </a:spcBef>
            </a:pPr>
            <a:r>
              <a:rPr dirty="0" sz="1400">
                <a:latin typeface="Times New Roman"/>
                <a:cs typeface="Times New Roman"/>
              </a:rPr>
              <a:t>Отраженные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сейсмические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волны</a:t>
            </a:r>
            <a:r>
              <a:rPr dirty="0" sz="1400" spc="-10">
                <a:latin typeface="Times New Roman"/>
                <a:cs typeface="Times New Roman"/>
              </a:rPr>
              <a:t> формируются</a:t>
            </a:r>
            <a:r>
              <a:rPr dirty="0" sz="1400">
                <a:latin typeface="Times New Roman"/>
                <a:cs typeface="Times New Roman"/>
              </a:rPr>
              <a:t> на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границах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сред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различными</a:t>
            </a:r>
            <a:r>
              <a:rPr dirty="0" sz="1400" spc="-10">
                <a:latin typeface="Times New Roman"/>
                <a:cs typeface="Times New Roman"/>
              </a:rPr>
              <a:t> значениями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акустических </a:t>
            </a:r>
            <a:r>
              <a:rPr dirty="0" sz="1400">
                <a:latin typeface="Times New Roman"/>
                <a:cs typeface="Times New Roman"/>
              </a:rPr>
              <a:t>жесткостей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(акустический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импеданс),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которыми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понимается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произведение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плотности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породы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скорость </a:t>
            </a:r>
            <a:r>
              <a:rPr dirty="0" sz="1400">
                <a:latin typeface="Times New Roman"/>
                <a:cs typeface="Times New Roman"/>
              </a:rPr>
              <a:t>распространения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 ней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сейсмических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колебаний,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замеренных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 пластовых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условиях: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455"/>
              </a:spcBef>
            </a:pPr>
            <a:r>
              <a:rPr dirty="0" sz="1400" b="1">
                <a:latin typeface="Times New Roman"/>
                <a:cs typeface="Times New Roman"/>
              </a:rPr>
              <a:t>Z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=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ρ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х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V,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ts val="1510"/>
              </a:lnSpc>
              <a:spcBef>
                <a:spcPts val="660"/>
              </a:spcBef>
            </a:pPr>
            <a:r>
              <a:rPr dirty="0" sz="1400">
                <a:latin typeface="Times New Roman"/>
                <a:cs typeface="Times New Roman"/>
              </a:rPr>
              <a:t>где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Z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акустическая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жесткость,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ρ</a:t>
            </a:r>
            <a:r>
              <a:rPr dirty="0" sz="1400" spc="18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плотность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породы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пластовых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условиях,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V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скорость </a:t>
            </a:r>
            <a:r>
              <a:rPr dirty="0" sz="1400">
                <a:latin typeface="Times New Roman"/>
                <a:cs typeface="Times New Roman"/>
              </a:rPr>
              <a:t>распространения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упругих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(сейсмических)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колебаний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пластовых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условиях.</a:t>
            </a:r>
            <a:endParaRPr sz="1400">
              <a:latin typeface="Times New Roman"/>
              <a:cs typeface="Times New Roman"/>
            </a:endParaRPr>
          </a:p>
          <a:p>
            <a:pPr algn="just" marL="12700" marR="6985" indent="447675">
              <a:lnSpc>
                <a:spcPct val="90100"/>
              </a:lnSpc>
              <a:spcBef>
                <a:spcPts val="615"/>
              </a:spcBef>
            </a:pPr>
            <a:r>
              <a:rPr dirty="0" sz="1400">
                <a:latin typeface="Times New Roman"/>
                <a:cs typeface="Times New Roman"/>
              </a:rPr>
              <a:t>Интенсивность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(амплитуда)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отраженной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волны,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формирующейся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такой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границе,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определяется </a:t>
            </a:r>
            <a:r>
              <a:rPr dirty="0" sz="1400">
                <a:latin typeface="Times New Roman"/>
                <a:cs typeface="Times New Roman"/>
              </a:rPr>
              <a:t>значением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коэффициента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отражения,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также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связана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значениями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акустических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жесткостей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выше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ниже</a:t>
            </a:r>
            <a:r>
              <a:rPr dirty="0" sz="1400" spc="-20">
                <a:latin typeface="Times New Roman"/>
                <a:cs typeface="Times New Roman"/>
              </a:rPr>
              <a:t> этой </a:t>
            </a:r>
            <a:r>
              <a:rPr dirty="0" sz="1400">
                <a:latin typeface="Times New Roman"/>
                <a:cs typeface="Times New Roman"/>
              </a:rPr>
              <a:t>границы,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которой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формируется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отраженная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волна: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465"/>
              </a:spcBef>
            </a:pPr>
            <a:r>
              <a:rPr dirty="0" sz="1400" b="1">
                <a:latin typeface="Times New Roman"/>
                <a:cs typeface="Times New Roman"/>
              </a:rPr>
              <a:t>R=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Z2-</a:t>
            </a:r>
            <a:r>
              <a:rPr dirty="0" sz="1400" b="1">
                <a:latin typeface="Times New Roman"/>
                <a:cs typeface="Times New Roman"/>
              </a:rPr>
              <a:t>Z1/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Z1+Z2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ts val="1595"/>
              </a:lnSpc>
              <a:spcBef>
                <a:spcPts val="470"/>
              </a:spcBef>
            </a:pPr>
            <a:r>
              <a:rPr dirty="0" sz="1400">
                <a:latin typeface="Times New Roman"/>
                <a:cs typeface="Times New Roman"/>
              </a:rPr>
              <a:t>где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коэффициент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отражения,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Z1-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значение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акустической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жесткости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выше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рассматриваемой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границы,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ts val="1595"/>
              </a:lnSpc>
            </a:pPr>
            <a:r>
              <a:rPr dirty="0" sz="1400">
                <a:latin typeface="Times New Roman"/>
                <a:cs typeface="Times New Roman"/>
              </a:rPr>
              <a:t>Z2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значение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коэффициента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отражения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ниже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границы.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47675">
              <a:lnSpc>
                <a:spcPts val="1620"/>
              </a:lnSpc>
              <a:spcBef>
                <a:spcPts val="680"/>
              </a:spcBef>
            </a:pPr>
            <a:r>
              <a:rPr dirty="0" sz="1500">
                <a:latin typeface="Times New Roman"/>
                <a:cs typeface="Times New Roman"/>
              </a:rPr>
              <a:t>Следовательно,</a:t>
            </a:r>
            <a:r>
              <a:rPr dirty="0" sz="1500" spc="210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значения</a:t>
            </a:r>
            <a:r>
              <a:rPr dirty="0" sz="1500" spc="215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коэффициента</a:t>
            </a:r>
            <a:r>
              <a:rPr dirty="0" sz="1500" spc="215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отражения</a:t>
            </a:r>
            <a:r>
              <a:rPr dirty="0" sz="1500" spc="215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могут</a:t>
            </a:r>
            <a:r>
              <a:rPr dirty="0" sz="1500" spc="220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быть</a:t>
            </a:r>
            <a:r>
              <a:rPr dirty="0" sz="1500" spc="220">
                <a:latin typeface="Times New Roman"/>
                <a:cs typeface="Times New Roman"/>
              </a:rPr>
              <a:t>   </a:t>
            </a:r>
            <a:r>
              <a:rPr dirty="0" sz="1500">
                <a:latin typeface="Times New Roman"/>
                <a:cs typeface="Times New Roman"/>
              </a:rPr>
              <a:t>положительными</a:t>
            </a:r>
            <a:r>
              <a:rPr dirty="0" sz="1500" spc="220">
                <a:latin typeface="Times New Roman"/>
                <a:cs typeface="Times New Roman"/>
              </a:rPr>
              <a:t>   </a:t>
            </a:r>
            <a:r>
              <a:rPr dirty="0" sz="1500" spc="-50">
                <a:latin typeface="Times New Roman"/>
                <a:cs typeface="Times New Roman"/>
              </a:rPr>
              <a:t>и </a:t>
            </a:r>
            <a:r>
              <a:rPr dirty="0" sz="1500">
                <a:latin typeface="Times New Roman"/>
                <a:cs typeface="Times New Roman"/>
              </a:rPr>
              <a:t>отрицательными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(в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случае,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когда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пласт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низкой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акустической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жесткостью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перекрывается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породами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с </a:t>
            </a:r>
            <a:r>
              <a:rPr dirty="0" sz="1500">
                <a:latin typeface="Times New Roman"/>
                <a:cs typeface="Times New Roman"/>
              </a:rPr>
              <a:t>более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высокими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значениями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акустической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жесткости)**.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447675">
              <a:lnSpc>
                <a:spcPts val="1620"/>
              </a:lnSpc>
              <a:spcBef>
                <a:spcPts val="660"/>
              </a:spcBef>
            </a:pPr>
            <a:r>
              <a:rPr dirty="0" sz="1500">
                <a:latin typeface="Times New Roman"/>
                <a:cs typeface="Times New Roman"/>
              </a:rPr>
              <a:t>Акустические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жесткости</a:t>
            </a:r>
            <a:r>
              <a:rPr dirty="0" sz="1500" spc="2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</a:t>
            </a:r>
            <a:r>
              <a:rPr dirty="0" sz="1500" spc="2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определяются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как</a:t>
            </a:r>
            <a:r>
              <a:rPr dirty="0" sz="1500" spc="2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их</a:t>
            </a:r>
            <a:r>
              <a:rPr dirty="0" sz="1500" spc="2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вещественным</a:t>
            </a:r>
            <a:r>
              <a:rPr dirty="0" sz="1500" spc="2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составом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структурными </a:t>
            </a:r>
            <a:r>
              <a:rPr dirty="0" sz="1500">
                <a:latin typeface="Times New Roman"/>
                <a:cs typeface="Times New Roman"/>
              </a:rPr>
              <a:t>особенностями,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так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пластовыми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термобарическими</a:t>
            </a:r>
            <a:r>
              <a:rPr dirty="0" sz="1500" spc="-6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условиями.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68300" y="988275"/>
            <a:ext cx="7862570" cy="763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905"/>
              </a:lnSpc>
              <a:spcBef>
                <a:spcPts val="95"/>
              </a:spcBef>
            </a:pP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Скорости</a:t>
            </a:r>
            <a:r>
              <a:rPr dirty="0" sz="1600" spc="-7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распространения</a:t>
            </a:r>
            <a:r>
              <a:rPr dirty="0" sz="1600" spc="-3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упругих</a:t>
            </a:r>
            <a:r>
              <a:rPr dirty="0" sz="1600" spc="-4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колебаний</a:t>
            </a:r>
            <a:r>
              <a:rPr dirty="0" sz="1600" spc="-3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 spc="-6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плотности</a:t>
            </a:r>
            <a:r>
              <a:rPr dirty="0" sz="1600" spc="-2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основных</a:t>
            </a:r>
            <a:r>
              <a:rPr dirty="0" sz="1600" spc="-6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породообразующих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905"/>
              </a:lnSpc>
            </a:pP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минералов</a:t>
            </a:r>
            <a:r>
              <a:rPr dirty="0" sz="1600" spc="-1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близки</a:t>
            </a:r>
            <a:r>
              <a:rPr dirty="0" sz="1600" spc="-2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 spc="-4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отличаются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не</a:t>
            </a:r>
            <a:r>
              <a:rPr dirty="0" sz="1600" spc="-4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более</a:t>
            </a:r>
            <a:r>
              <a:rPr dirty="0" sz="1600" spc="-2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чем</a:t>
            </a:r>
            <a:r>
              <a:rPr dirty="0" sz="1600" spc="-4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на</a:t>
            </a:r>
            <a:r>
              <a:rPr dirty="0" sz="1600" spc="-4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20%</a:t>
            </a:r>
            <a:r>
              <a:rPr dirty="0" sz="1600" spc="-4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(табл.</a:t>
            </a:r>
            <a:r>
              <a:rPr dirty="0" sz="1600" spc="-3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1.1).</a:t>
            </a:r>
            <a:endParaRPr sz="1600">
              <a:latin typeface="Times New Roman"/>
              <a:cs typeface="Times New Roman"/>
            </a:endParaRPr>
          </a:p>
          <a:p>
            <a:pPr marL="27305">
              <a:lnSpc>
                <a:spcPct val="100000"/>
              </a:lnSpc>
              <a:spcBef>
                <a:spcPts val="325"/>
              </a:spcBef>
            </a:pPr>
            <a:r>
              <a:rPr dirty="0" sz="1400" spc="-50">
                <a:latin typeface="Times New Roman"/>
                <a:cs typeface="Times New Roman"/>
              </a:rPr>
              <a:t>‘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613072" y="1725546"/>
            <a:ext cx="365061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8255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Таблица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1.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Акустические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свойства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основных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породообразующих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минерало</a:t>
            </a:r>
            <a:r>
              <a:rPr dirty="0" sz="1400" spc="-1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27817" y="1730507"/>
            <a:ext cx="364744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Таблица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2.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Акустические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свойства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основных </a:t>
            </a:r>
            <a:r>
              <a:rPr dirty="0" sz="1400" b="1">
                <a:latin typeface="Times New Roman"/>
                <a:cs typeface="Times New Roman"/>
              </a:rPr>
              <a:t>типов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пород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4505477" y="2270518"/>
          <a:ext cx="4714875" cy="4006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6770"/>
                <a:gridCol w="1383030"/>
                <a:gridCol w="1152525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Скорость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07314" marR="100330">
                        <a:lnSpc>
                          <a:spcPts val="1200"/>
                        </a:lnSpc>
                        <a:spcBef>
                          <a:spcPts val="5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продольных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волн, км/с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Плотность,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г/см^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5595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Глины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3,0-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4,5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2,5-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Битуминозные,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углистые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глины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2,8-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3,5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1,9-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2,2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8605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Песчаники,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алевролиты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2.8-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6,2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2,0-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Известняки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6,2-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7.0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2,65-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6065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Доломиты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6,5-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7,5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2,75-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3,0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635">
                        <a:lnSpc>
                          <a:spcPts val="1170"/>
                        </a:lnSpc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Угли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2,0-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4,4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1.6-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2,4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marL="635">
                        <a:lnSpc>
                          <a:spcPts val="117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Породы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фундамента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63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Базальты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4,5-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5,4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2,9-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3,3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63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Граниты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5,0-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5,2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2,6-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7845">
                <a:tc>
                  <a:txBody>
                    <a:bodyPr/>
                    <a:lstStyle/>
                    <a:p>
                      <a:pPr marL="63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Эффузивно-осадочные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породы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4,6-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5,9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2,55-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marL="635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Сланцы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17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_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.4,5-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5,5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5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2,7-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399305" y="2270518"/>
          <a:ext cx="4039235" cy="3956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030"/>
                <a:gridCol w="1565275"/>
                <a:gridCol w="1129030"/>
              </a:tblGrid>
              <a:tr h="379095"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Минералы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755" marR="53340" indent="-393700">
                        <a:lnSpc>
                          <a:spcPts val="1200"/>
                        </a:lnSpc>
                        <a:spcBef>
                          <a:spcPts val="2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Скорости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продольных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волн,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км/с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Плотность,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г/см</a:t>
                      </a:r>
                      <a:r>
                        <a:rPr dirty="0" baseline="24305" sz="1200" spc="-30">
                          <a:latin typeface="Times New Roman"/>
                          <a:cs typeface="Times New Roman"/>
                        </a:rPr>
                        <a:t>3</a:t>
                      </a:r>
                      <a:endParaRPr baseline="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87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94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Полевые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шпаты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207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5.7-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2,55-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6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39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Кварц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90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32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Плагиоклазы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2,61-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27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Слюды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826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5,39-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2,76-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3,12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42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Карбонаты: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11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Кальцит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2,72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79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Арагонит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5,67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Доломит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6,70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2,87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3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Соли: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2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Ангидрит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001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6.0-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6.8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2,9-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3,0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85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6003" rIns="0" bIns="0" rtlCol="0" vert="horz">
            <a:spAutoFit/>
          </a:bodyPr>
          <a:lstStyle/>
          <a:p>
            <a:pPr marL="603885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0000"/>
                </a:solidFill>
              </a:rPr>
              <a:t>Акустические</a:t>
            </a:r>
            <a:r>
              <a:rPr dirty="0" sz="2000" spc="-6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свойства</a:t>
            </a:r>
            <a:r>
              <a:rPr dirty="0" sz="2000" spc="-50">
                <a:solidFill>
                  <a:srgbClr val="000000"/>
                </a:solidFill>
              </a:rPr>
              <a:t> </a:t>
            </a:r>
            <a:r>
              <a:rPr dirty="0" sz="2000" spc="-10">
                <a:solidFill>
                  <a:srgbClr val="000000"/>
                </a:solidFill>
              </a:rPr>
              <a:t>породообразующих</a:t>
            </a:r>
            <a:r>
              <a:rPr dirty="0" sz="2000" spc="-7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минералов</a:t>
            </a:r>
            <a:r>
              <a:rPr dirty="0" sz="2000" spc="-6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и</a:t>
            </a:r>
            <a:r>
              <a:rPr dirty="0" sz="2000" spc="-45">
                <a:solidFill>
                  <a:srgbClr val="000000"/>
                </a:solidFill>
              </a:rPr>
              <a:t> </a:t>
            </a:r>
            <a:r>
              <a:rPr dirty="0" sz="2000" spc="-10">
                <a:solidFill>
                  <a:srgbClr val="000000"/>
                </a:solidFill>
              </a:rPr>
              <a:t>пород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0180" y="1052601"/>
            <a:ext cx="8486775" cy="525462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 marR="8255" indent="354965">
              <a:lnSpc>
                <a:spcPts val="1839"/>
              </a:lnSpc>
              <a:spcBef>
                <a:spcPts val="330"/>
              </a:spcBef>
            </a:pPr>
            <a:r>
              <a:rPr dirty="0" sz="1700">
                <a:latin typeface="Times New Roman"/>
                <a:cs typeface="Times New Roman"/>
              </a:rPr>
              <a:t>Основные</a:t>
            </a:r>
            <a:r>
              <a:rPr dirty="0" sz="1700" spc="16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литологические</a:t>
            </a:r>
            <a:r>
              <a:rPr dirty="0" sz="1700" spc="16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разновидности</a:t>
            </a:r>
            <a:r>
              <a:rPr dirty="0" sz="1700" spc="16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осадочных</a:t>
            </a:r>
            <a:r>
              <a:rPr dirty="0" sz="1700" spc="1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пород</a:t>
            </a:r>
            <a:r>
              <a:rPr dirty="0" sz="1700" spc="15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имеют</a:t>
            </a:r>
            <a:r>
              <a:rPr dirty="0" sz="1700" spc="160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сравнительно </a:t>
            </a:r>
            <a:r>
              <a:rPr dirty="0" sz="1700">
                <a:latin typeface="Times New Roman"/>
                <a:cs typeface="Times New Roman"/>
              </a:rPr>
              <a:t>больший</a:t>
            </a:r>
            <a:r>
              <a:rPr dirty="0" sz="1700" spc="-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интервал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изменений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значений</a:t>
            </a:r>
            <a:r>
              <a:rPr dirty="0" sz="1700" spc="-5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акустического</a:t>
            </a:r>
            <a:r>
              <a:rPr dirty="0" sz="1700" spc="-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импеданса</a:t>
            </a:r>
            <a:r>
              <a:rPr dirty="0" sz="1700" spc="-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(табл.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1</a:t>
            </a:r>
            <a:r>
              <a:rPr dirty="0" sz="1700" spc="-10" b="1">
                <a:latin typeface="Times New Roman"/>
                <a:cs typeface="Times New Roman"/>
              </a:rPr>
              <a:t>.</a:t>
            </a:r>
            <a:r>
              <a:rPr dirty="0" sz="1700" spc="-10">
                <a:latin typeface="Times New Roman"/>
                <a:cs typeface="Times New Roman"/>
              </a:rPr>
              <a:t>2</a:t>
            </a:r>
            <a:r>
              <a:rPr dirty="0" sz="1700" spc="-10" b="1">
                <a:latin typeface="Times New Roman"/>
                <a:cs typeface="Times New Roman"/>
              </a:rPr>
              <a:t>).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ts val="1839"/>
              </a:lnSpc>
              <a:spcBef>
                <a:spcPts val="590"/>
              </a:spcBef>
            </a:pPr>
            <a:r>
              <a:rPr dirty="0" sz="1700">
                <a:latin typeface="Times New Roman"/>
                <a:cs typeface="Times New Roman"/>
              </a:rPr>
              <a:t>Естественно,</a:t>
            </a:r>
            <a:r>
              <a:rPr dirty="0" sz="1700" spc="33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что</a:t>
            </a:r>
            <a:r>
              <a:rPr dirty="0" sz="1700" spc="34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породы</a:t>
            </a:r>
            <a:r>
              <a:rPr dirty="0" sz="1700" spc="33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более</a:t>
            </a:r>
            <a:r>
              <a:rPr dirty="0" sz="1700" spc="33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плотные</a:t>
            </a:r>
            <a:r>
              <a:rPr dirty="0" sz="1700" spc="32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имеют</a:t>
            </a:r>
            <a:r>
              <a:rPr dirty="0" sz="1700" spc="33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34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более</a:t>
            </a:r>
            <a:r>
              <a:rPr dirty="0" sz="1700" spc="33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высокие</a:t>
            </a:r>
            <a:r>
              <a:rPr dirty="0" sz="1700" spc="330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скорости </a:t>
            </a:r>
            <a:r>
              <a:rPr dirty="0" sz="1700">
                <a:latin typeface="Times New Roman"/>
                <a:cs typeface="Times New Roman"/>
              </a:rPr>
              <a:t>распространения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упругих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колебаний.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Главным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образом,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это</a:t>
            </a:r>
            <a:r>
              <a:rPr dirty="0" sz="1700" spc="190">
                <a:latin typeface="Times New Roman"/>
                <a:cs typeface="Times New Roman"/>
              </a:rPr>
              <a:t>   </a:t>
            </a:r>
            <a:r>
              <a:rPr dirty="0" sz="1700">
                <a:latin typeface="Times New Roman"/>
                <a:cs typeface="Times New Roman"/>
              </a:rPr>
              <a:t>магматические</a:t>
            </a:r>
            <a:r>
              <a:rPr dirty="0" sz="1700" spc="195">
                <a:latin typeface="Times New Roman"/>
                <a:cs typeface="Times New Roman"/>
              </a:rPr>
              <a:t>   </a:t>
            </a:r>
            <a:r>
              <a:rPr dirty="0" sz="1700" spc="-50">
                <a:latin typeface="Times New Roman"/>
                <a:cs typeface="Times New Roman"/>
              </a:rPr>
              <a:t>и </a:t>
            </a:r>
            <a:r>
              <a:rPr dirty="0" sz="1700">
                <a:latin typeface="Times New Roman"/>
                <a:cs typeface="Times New Roman"/>
              </a:rPr>
              <a:t>метаморфические</a:t>
            </a:r>
            <a:r>
              <a:rPr dirty="0" sz="1700" spc="-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породы,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также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карбонаты.</a:t>
            </a:r>
            <a:endParaRPr sz="1700">
              <a:latin typeface="Times New Roman"/>
              <a:cs typeface="Times New Roman"/>
            </a:endParaRPr>
          </a:p>
          <a:p>
            <a:pPr algn="just" marL="12700" marR="6985" indent="354965">
              <a:lnSpc>
                <a:spcPts val="1839"/>
              </a:lnSpc>
              <a:spcBef>
                <a:spcPts val="590"/>
              </a:spcBef>
            </a:pPr>
            <a:r>
              <a:rPr dirty="0" sz="1700">
                <a:latin typeface="Times New Roman"/>
                <a:cs typeface="Times New Roman"/>
              </a:rPr>
              <a:t>Значительное</a:t>
            </a:r>
            <a:r>
              <a:rPr dirty="0" sz="1700" spc="30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разнообразие</a:t>
            </a:r>
            <a:r>
              <a:rPr dirty="0" sz="1700" spc="30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скоростей</a:t>
            </a:r>
            <a:r>
              <a:rPr dirty="0" sz="1700" spc="30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30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плотностей</a:t>
            </a:r>
            <a:r>
              <a:rPr dirty="0" sz="1700" spc="31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29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осадочных</a:t>
            </a:r>
            <a:r>
              <a:rPr dirty="0" sz="1700" spc="305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отложениях </a:t>
            </a:r>
            <a:r>
              <a:rPr dirty="0" sz="1700">
                <a:latin typeface="Times New Roman"/>
                <a:cs typeface="Times New Roman"/>
              </a:rPr>
              <a:t>объясняется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неоднородностью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их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внутреннего</a:t>
            </a:r>
            <a:r>
              <a:rPr dirty="0" sz="1700" spc="1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строения,</a:t>
            </a:r>
            <a:r>
              <a:rPr dirty="0" sz="1700" spc="1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наличием</a:t>
            </a:r>
            <a:r>
              <a:rPr dirty="0" sz="1700" spc="1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пустот</a:t>
            </a:r>
            <a:r>
              <a:rPr dirty="0" sz="1700" spc="1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(пор,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трещин), заполненных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жидкостями,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газами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или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аутигенными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минералами*.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 indent="408305">
              <a:lnSpc>
                <a:spcPct val="90000"/>
              </a:lnSpc>
              <a:spcBef>
                <a:spcPts val="565"/>
              </a:spcBef>
            </a:pP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1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более</a:t>
            </a:r>
            <a:r>
              <a:rPr dirty="0" sz="1700" spc="1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высокой</a:t>
            </a:r>
            <a:r>
              <a:rPr dirty="0" sz="1700" spc="1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пористости</a:t>
            </a:r>
            <a:r>
              <a:rPr dirty="0" sz="1700" spc="1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резко</a:t>
            </a:r>
            <a:r>
              <a:rPr dirty="0" sz="1700" spc="1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снижаются</a:t>
            </a:r>
            <a:r>
              <a:rPr dirty="0" sz="1700" spc="1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скорости</a:t>
            </a:r>
            <a:r>
              <a:rPr dirty="0" sz="1700" spc="1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распространения</a:t>
            </a:r>
            <a:r>
              <a:rPr dirty="0" sz="1700" spc="17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упругих </a:t>
            </a:r>
            <a:r>
              <a:rPr dirty="0" sz="1700">
                <a:latin typeface="Times New Roman"/>
                <a:cs typeface="Times New Roman"/>
              </a:rPr>
              <a:t>колебаний</a:t>
            </a:r>
            <a:r>
              <a:rPr dirty="0" sz="1700" spc="43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43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плотность</a:t>
            </a:r>
            <a:r>
              <a:rPr dirty="0" sz="1700" spc="4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пород.</a:t>
            </a:r>
            <a:r>
              <a:rPr dirty="0" sz="1700" spc="4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Например,</a:t>
            </a:r>
            <a:r>
              <a:rPr dirty="0" sz="1700" spc="43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один</a:t>
            </a:r>
            <a:r>
              <a:rPr dirty="0" sz="1700" spc="4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4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тот</a:t>
            </a:r>
            <a:r>
              <a:rPr dirty="0" sz="1700" spc="43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же</a:t>
            </a:r>
            <a:r>
              <a:rPr dirty="0" sz="1700" spc="4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4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минеральному</a:t>
            </a:r>
            <a:r>
              <a:rPr dirty="0" sz="1700" spc="4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составу</a:t>
            </a:r>
            <a:r>
              <a:rPr dirty="0" sz="1700" spc="440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Times New Roman"/>
                <a:cs typeface="Times New Roman"/>
              </a:rPr>
              <a:t>и </a:t>
            </a:r>
            <a:r>
              <a:rPr dirty="0" sz="1700">
                <a:latin typeface="Times New Roman"/>
                <a:cs typeface="Times New Roman"/>
              </a:rPr>
              <a:t>зернистости</a:t>
            </a:r>
            <a:r>
              <a:rPr dirty="0" sz="1700" spc="49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песчаник</a:t>
            </a:r>
            <a:r>
              <a:rPr dirty="0" sz="1700" spc="475"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dirty="0" sz="1700" spc="48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одинаковой</a:t>
            </a:r>
            <a:r>
              <a:rPr dirty="0" sz="1700" spc="4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температуре</a:t>
            </a:r>
            <a:r>
              <a:rPr dirty="0" sz="1700" spc="459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700" spc="4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давлении,</a:t>
            </a:r>
            <a:r>
              <a:rPr dirty="0" sz="1700" spc="4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отвечающим</a:t>
            </a:r>
            <a:r>
              <a:rPr dirty="0" sz="1700" spc="4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 spc="-10">
                <a:solidFill>
                  <a:srgbClr val="C00000"/>
                </a:solidFill>
                <a:latin typeface="Times New Roman"/>
                <a:cs typeface="Times New Roman"/>
              </a:rPr>
              <a:t>глубине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залегания</a:t>
            </a:r>
            <a:r>
              <a:rPr dirty="0" sz="1700" spc="2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700" spc="2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2.0км,</a:t>
            </a:r>
            <a:r>
              <a:rPr dirty="0" sz="1700" spc="2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имеет</a:t>
            </a:r>
            <a:r>
              <a:rPr dirty="0" sz="1700" spc="2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скорость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распространения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упругих</a:t>
            </a:r>
            <a:r>
              <a:rPr dirty="0" sz="1700" spc="29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колебаний</a:t>
            </a:r>
            <a:r>
              <a:rPr dirty="0" sz="1700" spc="2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29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пористости </a:t>
            </a:r>
            <a:r>
              <a:rPr dirty="0" sz="1700">
                <a:latin typeface="Times New Roman"/>
                <a:cs typeface="Times New Roman"/>
              </a:rPr>
              <a:t>10%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</a:t>
            </a:r>
            <a:r>
              <a:rPr dirty="0" sz="1700" spc="11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3.5км/с,</a:t>
            </a:r>
            <a:r>
              <a:rPr dirty="0" sz="1700" spc="1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1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пористости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20%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</a:t>
            </a:r>
            <a:r>
              <a:rPr dirty="0" sz="1700" spc="11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3,0</a:t>
            </a:r>
            <a:r>
              <a:rPr dirty="0" sz="1700" spc="1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км/с,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1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пористости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30%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</a:t>
            </a:r>
            <a:r>
              <a:rPr dirty="0" sz="1700" spc="11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2,4</a:t>
            </a:r>
            <a:r>
              <a:rPr dirty="0" sz="1700" spc="1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км/с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(результаты эксперимента).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90000"/>
              </a:lnSpc>
              <a:spcBef>
                <a:spcPts val="600"/>
              </a:spcBef>
            </a:pPr>
            <a:r>
              <a:rPr dirty="0" sz="1700" b="1">
                <a:latin typeface="Times New Roman"/>
                <a:cs typeface="Times New Roman"/>
              </a:rPr>
              <a:t>Уплотнение</a:t>
            </a:r>
            <a:r>
              <a:rPr dirty="0" sz="1700" spc="39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пород</a:t>
            </a:r>
            <a:r>
              <a:rPr dirty="0" sz="1700" spc="42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с</a:t>
            </a:r>
            <a:r>
              <a:rPr dirty="0" sz="1700" spc="40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глубиной</a:t>
            </a:r>
            <a:r>
              <a:rPr dirty="0" sz="1700" spc="400" b="1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также</a:t>
            </a:r>
            <a:r>
              <a:rPr dirty="0" sz="1700" spc="40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взаимосвязано</a:t>
            </a:r>
            <a:r>
              <a:rPr dirty="0" sz="1700" spc="40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4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изменением</a:t>
            </a:r>
            <a:r>
              <a:rPr dirty="0" sz="1700" spc="40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пористости.</a:t>
            </a:r>
            <a:r>
              <a:rPr dirty="0" sz="1700" spc="409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Times New Roman"/>
                <a:cs typeface="Times New Roman"/>
              </a:rPr>
              <a:t>В </a:t>
            </a:r>
            <a:r>
              <a:rPr dirty="0" sz="1700">
                <a:latin typeface="Times New Roman"/>
                <a:cs typeface="Times New Roman"/>
              </a:rPr>
              <a:t>молодых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рыхлых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осадочных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породах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пористость</a:t>
            </a:r>
            <a:r>
              <a:rPr dirty="0" sz="1700" spc="1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достигает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35-</a:t>
            </a:r>
            <a:r>
              <a:rPr dirty="0" sz="1700">
                <a:latin typeface="Times New Roman"/>
                <a:cs typeface="Times New Roman"/>
              </a:rPr>
              <a:t>40%.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мере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погружения </a:t>
            </a:r>
            <a:r>
              <a:rPr dirty="0" sz="1700">
                <a:latin typeface="Times New Roman"/>
                <a:cs typeface="Times New Roman"/>
              </a:rPr>
              <a:t>порода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уплотняется,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из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нее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отжимается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вода,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частицы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приходят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соприкосновение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друг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Times New Roman"/>
                <a:cs typeface="Times New Roman"/>
              </a:rPr>
              <a:t>с </a:t>
            </a:r>
            <a:r>
              <a:rPr dirty="0" sz="1700">
                <a:latin typeface="Times New Roman"/>
                <a:cs typeface="Times New Roman"/>
              </a:rPr>
              <a:t>другом,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происходит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цементация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породы.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Объем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пустот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сокращается,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возрастает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плотность.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3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связи</a:t>
            </a:r>
            <a:r>
              <a:rPr dirty="0" sz="1700" spc="3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3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ростом</a:t>
            </a:r>
            <a:r>
              <a:rPr dirty="0" sz="1700" spc="3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температуры</a:t>
            </a:r>
            <a:r>
              <a:rPr dirty="0" sz="1700" spc="3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3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давления,</a:t>
            </a:r>
            <a:r>
              <a:rPr dirty="0" sz="1700" spc="3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циркуляции</a:t>
            </a:r>
            <a:r>
              <a:rPr dirty="0" sz="1700" spc="3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активных</a:t>
            </a:r>
            <a:r>
              <a:rPr dirty="0" sz="1700" spc="3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пластовых</a:t>
            </a:r>
            <a:r>
              <a:rPr dirty="0" sz="1700" spc="3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флюидов </a:t>
            </a:r>
            <a:r>
              <a:rPr dirty="0" sz="1700">
                <a:latin typeface="Times New Roman"/>
                <a:cs typeface="Times New Roman"/>
              </a:rPr>
              <a:t>происходит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образование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новых,</a:t>
            </a:r>
            <a:r>
              <a:rPr dirty="0" sz="1700" spc="9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вторичных</a:t>
            </a:r>
            <a:r>
              <a:rPr dirty="0" sz="1700" spc="9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(аугигенных)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минералов,</a:t>
            </a:r>
            <a:r>
              <a:rPr dirty="0" sz="1700" spc="10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что</a:t>
            </a:r>
            <a:r>
              <a:rPr dirty="0" sz="1700" spc="10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также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повышает </a:t>
            </a:r>
            <a:r>
              <a:rPr dirty="0" sz="1700">
                <a:latin typeface="Times New Roman"/>
                <a:cs typeface="Times New Roman"/>
              </a:rPr>
              <a:t>акустическую</a:t>
            </a:r>
            <a:r>
              <a:rPr dirty="0" sz="1700" spc="-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жесткость</a:t>
            </a:r>
            <a:r>
              <a:rPr dirty="0" sz="1700" spc="-9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пород.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0022" rIns="0" bIns="0" rtlCol="0" vert="horz">
            <a:spAutoFit/>
          </a:bodyPr>
          <a:lstStyle/>
          <a:p>
            <a:pPr marL="18415">
              <a:lnSpc>
                <a:spcPts val="2850"/>
              </a:lnSpc>
              <a:spcBef>
                <a:spcPts val="100"/>
              </a:spcBef>
            </a:pPr>
            <a:r>
              <a:rPr dirty="0"/>
              <a:t>Связь</a:t>
            </a:r>
            <a:r>
              <a:rPr dirty="0" spc="-75"/>
              <a:t> </a:t>
            </a:r>
            <a:r>
              <a:rPr dirty="0"/>
              <a:t>между</a:t>
            </a:r>
            <a:r>
              <a:rPr dirty="0" spc="-85"/>
              <a:t> </a:t>
            </a:r>
            <a:r>
              <a:rPr dirty="0"/>
              <a:t>физическими</a:t>
            </a:r>
            <a:r>
              <a:rPr dirty="0" spc="-50"/>
              <a:t> </a:t>
            </a:r>
            <a:r>
              <a:rPr dirty="0"/>
              <a:t>границами</a:t>
            </a:r>
            <a:r>
              <a:rPr dirty="0" spc="-70"/>
              <a:t> </a:t>
            </a:r>
            <a:r>
              <a:rPr dirty="0"/>
              <a:t>и</a:t>
            </a:r>
            <a:r>
              <a:rPr dirty="0" spc="-85"/>
              <a:t> </a:t>
            </a:r>
            <a:r>
              <a:rPr dirty="0" spc="-10"/>
              <a:t>сейсмическими</a:t>
            </a:r>
          </a:p>
          <a:p>
            <a:pPr marL="18415">
              <a:lnSpc>
                <a:spcPts val="2850"/>
              </a:lnSpc>
            </a:pPr>
            <a:r>
              <a:rPr dirty="0" spc="-10"/>
              <a:t>отражениями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3801" y="981557"/>
            <a:ext cx="8439150" cy="5129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350" indent="363855">
              <a:lnSpc>
                <a:spcPct val="100000"/>
              </a:lnSpc>
              <a:spcBef>
                <a:spcPts val="105"/>
              </a:spcBef>
            </a:pPr>
            <a:r>
              <a:rPr dirty="0" sz="1700" b="1">
                <a:latin typeface="Times New Roman"/>
                <a:cs typeface="Times New Roman"/>
              </a:rPr>
              <a:t>Термодинамические</a:t>
            </a:r>
            <a:r>
              <a:rPr dirty="0" sz="1700" spc="10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условия.</a:t>
            </a:r>
            <a:r>
              <a:rPr dirty="0" sz="1700" spc="1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Рост</a:t>
            </a:r>
            <a:r>
              <a:rPr dirty="0" sz="1700" spc="1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давления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1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температуры</a:t>
            </a:r>
            <a:r>
              <a:rPr dirty="0" sz="1700" spc="11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глубиной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приводит</a:t>
            </a:r>
            <a:r>
              <a:rPr dirty="0" sz="1700" spc="105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Times New Roman"/>
                <a:cs typeface="Times New Roman"/>
              </a:rPr>
              <a:t>к </a:t>
            </a:r>
            <a:r>
              <a:rPr dirty="0" sz="1700">
                <a:latin typeface="Times New Roman"/>
                <a:cs typeface="Times New Roman"/>
              </a:rPr>
              <a:t>упругим</a:t>
            </a:r>
            <a:r>
              <a:rPr dirty="0" sz="1700" spc="15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деформациям,</a:t>
            </a:r>
            <a:r>
              <a:rPr dirty="0" sz="1700" spc="15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влияющим,</a:t>
            </a:r>
            <a:r>
              <a:rPr dirty="0" sz="1700" spc="15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главным</a:t>
            </a:r>
            <a:r>
              <a:rPr dirty="0" sz="1700" spc="14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образом,</a:t>
            </a:r>
            <a:r>
              <a:rPr dirty="0" sz="1700" spc="15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14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скорость</a:t>
            </a:r>
            <a:r>
              <a:rPr dirty="0" sz="1700" spc="150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распространения </a:t>
            </a:r>
            <a:r>
              <a:rPr dirty="0" sz="1700">
                <a:latin typeface="Times New Roman"/>
                <a:cs typeface="Times New Roman"/>
              </a:rPr>
              <a:t>упругих</a:t>
            </a:r>
            <a:r>
              <a:rPr dirty="0" sz="1700" spc="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колебаний</a:t>
            </a:r>
            <a:r>
              <a:rPr dirty="0" sz="1700" spc="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6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меньшей</a:t>
            </a:r>
            <a:r>
              <a:rPr dirty="0" sz="1700" spc="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степени,</a:t>
            </a:r>
            <a:r>
              <a:rPr dirty="0" sz="1700" spc="7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6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плотность</a:t>
            </a:r>
            <a:r>
              <a:rPr dirty="0" sz="1700" spc="7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породы.</a:t>
            </a:r>
            <a:r>
              <a:rPr dirty="0" sz="1700" spc="55">
                <a:latin typeface="Times New Roman"/>
                <a:cs typeface="Times New Roman"/>
              </a:rPr>
              <a:t> 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Характерно,</a:t>
            </a:r>
            <a:r>
              <a:rPr dirty="0" sz="1700" spc="7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что</a:t>
            </a:r>
            <a:r>
              <a:rPr dirty="0" sz="1700" spc="6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700" spc="-5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практически</a:t>
            </a:r>
            <a:r>
              <a:rPr dirty="0" sz="1700" spc="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непористых</a:t>
            </a:r>
            <a:r>
              <a:rPr dirty="0" sz="1700" spc="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средах</a:t>
            </a:r>
            <a:r>
              <a:rPr dirty="0" sz="1700" spc="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скорости</a:t>
            </a:r>
            <a:r>
              <a:rPr dirty="0" sz="1700" spc="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распространения</a:t>
            </a:r>
            <a:r>
              <a:rPr dirty="0" sz="1700" spc="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упругих</a:t>
            </a:r>
            <a:r>
              <a:rPr dirty="0" sz="1700" spc="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колебаний</a:t>
            </a:r>
            <a:r>
              <a:rPr dirty="0" sz="1700" spc="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dirty="0" sz="1700" spc="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 spc="-10">
                <a:solidFill>
                  <a:srgbClr val="C00000"/>
                </a:solidFill>
                <a:latin typeface="Times New Roman"/>
                <a:cs typeface="Times New Roman"/>
              </a:rPr>
              <a:t>росте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давления</a:t>
            </a:r>
            <a:r>
              <a:rPr dirty="0" sz="17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изменяются</a:t>
            </a:r>
            <a:r>
              <a:rPr dirty="0" sz="1700" spc="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слабо,</a:t>
            </a:r>
            <a:r>
              <a:rPr dirty="0" sz="1700" spc="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z="17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7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пористых</a:t>
            </a:r>
            <a:r>
              <a:rPr dirty="0" sz="1700" spc="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породах</a:t>
            </a:r>
            <a:r>
              <a:rPr dirty="0" sz="17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7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C00000"/>
                </a:solidFill>
                <a:latin typeface="Times New Roman"/>
                <a:cs typeface="Times New Roman"/>
              </a:rPr>
              <a:t>значительно.</a:t>
            </a:r>
            <a:r>
              <a:rPr dirty="0" sz="17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пористости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15-</a:t>
            </a:r>
            <a:r>
              <a:rPr dirty="0" sz="1700" spc="-25">
                <a:latin typeface="Times New Roman"/>
                <a:cs typeface="Times New Roman"/>
              </a:rPr>
              <a:t>20% </a:t>
            </a:r>
            <a:r>
              <a:rPr dirty="0" sz="1700">
                <a:latin typeface="Times New Roman"/>
                <a:cs typeface="Times New Roman"/>
              </a:rPr>
              <a:t>увеличение</a:t>
            </a:r>
            <a:r>
              <a:rPr dirty="0" sz="1700" spc="3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давления</a:t>
            </a:r>
            <a:r>
              <a:rPr dirty="0" sz="1700" spc="3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3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25</a:t>
            </a:r>
            <a:r>
              <a:rPr dirty="0" sz="1700" spc="3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МПа</a:t>
            </a:r>
            <a:r>
              <a:rPr dirty="0" sz="1700" spc="3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приводит</a:t>
            </a:r>
            <a:r>
              <a:rPr dirty="0" sz="1700" spc="3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</a:t>
            </a:r>
            <a:r>
              <a:rPr dirty="0" sz="1700" spc="3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возрастанию</a:t>
            </a:r>
            <a:r>
              <a:rPr dirty="0" sz="1700" spc="3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скорости</a:t>
            </a:r>
            <a:r>
              <a:rPr dirty="0" sz="1700" spc="3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33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25-</a:t>
            </a:r>
            <a:r>
              <a:rPr dirty="0" sz="1700">
                <a:latin typeface="Times New Roman"/>
                <a:cs typeface="Times New Roman"/>
              </a:rPr>
              <a:t>35%,</a:t>
            </a:r>
            <a:r>
              <a:rPr dirty="0" sz="1700" spc="3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т.е.</a:t>
            </a:r>
            <a:r>
              <a:rPr dirty="0" sz="1700" spc="340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на </a:t>
            </a:r>
            <a:r>
              <a:rPr dirty="0" sz="1700">
                <a:latin typeface="Times New Roman"/>
                <a:cs typeface="Times New Roman"/>
              </a:rPr>
              <a:t>порядок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больше,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чем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непористых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породах.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 indent="354965">
              <a:lnSpc>
                <a:spcPct val="100000"/>
              </a:lnSpc>
              <a:spcBef>
                <a:spcPts val="710"/>
              </a:spcBef>
            </a:pPr>
            <a:r>
              <a:rPr dirty="0" sz="1700" b="1">
                <a:latin typeface="Times New Roman"/>
                <a:cs typeface="Times New Roman"/>
              </a:rPr>
              <a:t>Аномально</a:t>
            </a:r>
            <a:r>
              <a:rPr dirty="0" sz="1700" spc="27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высокие</a:t>
            </a:r>
            <a:r>
              <a:rPr dirty="0" sz="1700" spc="28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пластовые</a:t>
            </a:r>
            <a:r>
              <a:rPr dirty="0" sz="1700" spc="28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давления.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осадочных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бассейнах,</a:t>
            </a:r>
            <a:r>
              <a:rPr dirty="0" sz="1700" spc="2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28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активных </a:t>
            </a:r>
            <a:r>
              <a:rPr dirty="0" sz="1700">
                <a:latin typeface="Times New Roman"/>
                <a:cs typeface="Times New Roman"/>
              </a:rPr>
              <a:t>тектонических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процессах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-20">
                <a:latin typeface="Times New Roman"/>
                <a:cs typeface="Times New Roman"/>
              </a:rPr>
              <a:t> затрудненном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оттоке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пластовых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флюидов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из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резервуаров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часто </a:t>
            </a:r>
            <a:r>
              <a:rPr dirty="0" sz="1700">
                <a:latin typeface="Times New Roman"/>
                <a:cs typeface="Times New Roman"/>
              </a:rPr>
              <a:t>развиваются</a:t>
            </a:r>
            <a:r>
              <a:rPr dirty="0" sz="1700" spc="3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аномально</a:t>
            </a:r>
            <a:r>
              <a:rPr dirty="0" sz="1700" spc="3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высокие</a:t>
            </a:r>
            <a:r>
              <a:rPr dirty="0" sz="1700" spc="3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пластовые</a:t>
            </a:r>
            <a:r>
              <a:rPr dirty="0" sz="1700" spc="3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давления,</a:t>
            </a:r>
            <a:r>
              <a:rPr dirty="0" sz="1700" spc="3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превышающие</a:t>
            </a:r>
            <a:r>
              <a:rPr dirty="0" sz="1700" spc="37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гидростатическое </a:t>
            </a:r>
            <a:r>
              <a:rPr dirty="0" sz="1700">
                <a:latin typeface="Times New Roman"/>
                <a:cs typeface="Times New Roman"/>
              </a:rPr>
              <a:t>давление</a:t>
            </a:r>
            <a:r>
              <a:rPr dirty="0" sz="1700" spc="2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2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среднем</a:t>
            </a:r>
            <a:r>
              <a:rPr dirty="0" sz="1700" spc="2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2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1,3-</a:t>
            </a:r>
            <a:r>
              <a:rPr dirty="0" sz="1700">
                <a:latin typeface="Times New Roman"/>
                <a:cs typeface="Times New Roman"/>
              </a:rPr>
              <a:t>1,7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раза,</a:t>
            </a:r>
            <a:r>
              <a:rPr dirty="0" sz="1700" spc="2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максимум</a:t>
            </a:r>
            <a:r>
              <a:rPr dirty="0" sz="1700" spc="2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</a:t>
            </a:r>
            <a:r>
              <a:rPr dirty="0" sz="1700" spc="229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до</a:t>
            </a:r>
            <a:r>
              <a:rPr dirty="0" sz="1700" spc="2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2,1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(коэффициент</a:t>
            </a:r>
            <a:r>
              <a:rPr dirty="0" sz="1700" spc="2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аномалийности).</a:t>
            </a:r>
            <a:r>
              <a:rPr dirty="0" sz="1700" spc="254">
                <a:latin typeface="Times New Roman"/>
                <a:cs typeface="Times New Roman"/>
              </a:rPr>
              <a:t> </a:t>
            </a:r>
            <a:r>
              <a:rPr dirty="0" sz="1700" spc="-50">
                <a:latin typeface="Times New Roman"/>
                <a:cs typeface="Times New Roman"/>
              </a:rPr>
              <a:t>В </a:t>
            </a:r>
            <a:r>
              <a:rPr dirty="0" sz="1700">
                <a:latin typeface="Times New Roman"/>
                <a:cs typeface="Times New Roman"/>
              </a:rPr>
              <a:t>резервуаре</a:t>
            </a:r>
            <a:r>
              <a:rPr dirty="0" sz="1700" spc="-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-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АВПД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происходит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как</a:t>
            </a:r>
            <a:r>
              <a:rPr dirty="0" sz="1700" spc="-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бы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взвешивание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минеральных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частиц,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резко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снижается </a:t>
            </a:r>
            <a:r>
              <a:rPr dirty="0" sz="1700">
                <a:latin typeface="Times New Roman"/>
                <a:cs typeface="Times New Roman"/>
              </a:rPr>
              <a:t>давление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минеральный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скелет,</a:t>
            </a:r>
            <a:r>
              <a:rPr dirty="0" sz="1700" spc="2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связи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2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чем</a:t>
            </a:r>
            <a:r>
              <a:rPr dirty="0" sz="1700" spc="25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возрастает</a:t>
            </a:r>
            <a:r>
              <a:rPr dirty="0" sz="1700" spc="25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пористость</a:t>
            </a:r>
            <a:r>
              <a:rPr dirty="0" sz="1700" spc="2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породы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и</a:t>
            </a:r>
            <a:r>
              <a:rPr dirty="0" sz="1700" spc="25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резко </a:t>
            </a:r>
            <a:r>
              <a:rPr dirty="0" sz="1700" b="1">
                <a:latin typeface="Times New Roman"/>
                <a:cs typeface="Times New Roman"/>
              </a:rPr>
              <a:t>снижаются</a:t>
            </a:r>
            <a:r>
              <a:rPr dirty="0" sz="1700" spc="-4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скорости</a:t>
            </a:r>
            <a:r>
              <a:rPr dirty="0" sz="1700" spc="-60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сейсмических</a:t>
            </a:r>
            <a:r>
              <a:rPr dirty="0" sz="1700" spc="-70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колебаний</a:t>
            </a:r>
            <a:r>
              <a:rPr dirty="0" sz="1700" spc="-65" b="1">
                <a:latin typeface="Times New Roman"/>
                <a:cs typeface="Times New Roman"/>
              </a:rPr>
              <a:t> </a:t>
            </a:r>
            <a:r>
              <a:rPr dirty="0" sz="1700" b="1">
                <a:latin typeface="Times New Roman"/>
                <a:cs typeface="Times New Roman"/>
              </a:rPr>
              <a:t>(до</a:t>
            </a:r>
            <a:r>
              <a:rPr dirty="0" sz="1700" spc="-45" b="1">
                <a:latin typeface="Times New Roman"/>
                <a:cs typeface="Times New Roman"/>
              </a:rPr>
              <a:t> </a:t>
            </a:r>
            <a:r>
              <a:rPr dirty="0" sz="1700" spc="-10" b="1">
                <a:latin typeface="Times New Roman"/>
                <a:cs typeface="Times New Roman"/>
              </a:rPr>
              <a:t>20-30%).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  <a:spcBef>
                <a:spcPts val="710"/>
              </a:spcBef>
            </a:pPr>
            <a:r>
              <a:rPr dirty="0" sz="1700" b="1" i="1">
                <a:latin typeface="Times New Roman"/>
                <a:cs typeface="Times New Roman"/>
              </a:rPr>
              <a:t>Резко</a:t>
            </a:r>
            <a:r>
              <a:rPr dirty="0" sz="1700" spc="2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снижает</a:t>
            </a:r>
            <a:r>
              <a:rPr dirty="0" sz="1700" spc="229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скорость</a:t>
            </a:r>
            <a:r>
              <a:rPr dirty="0" sz="1700" spc="229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распространения</a:t>
            </a:r>
            <a:r>
              <a:rPr dirty="0" sz="1700" spc="2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упругих</a:t>
            </a:r>
            <a:r>
              <a:rPr dirty="0" sz="1700" spc="2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колебаний</a:t>
            </a:r>
            <a:r>
              <a:rPr dirty="0" sz="1700" spc="24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трещиноватость </a:t>
            </a:r>
            <a:r>
              <a:rPr dirty="0" sz="1700" b="1" i="1">
                <a:latin typeface="Times New Roman"/>
                <a:cs typeface="Times New Roman"/>
              </a:rPr>
              <a:t>горных</a:t>
            </a:r>
            <a:r>
              <a:rPr dirty="0" sz="1700" spc="310" b="1" i="1">
                <a:latin typeface="Times New Roman"/>
                <a:cs typeface="Times New Roman"/>
              </a:rPr>
              <a:t>  </a:t>
            </a:r>
            <a:r>
              <a:rPr dirty="0" sz="1700" b="1" i="1">
                <a:latin typeface="Times New Roman"/>
                <a:cs typeface="Times New Roman"/>
              </a:rPr>
              <a:t>пород.</a:t>
            </a:r>
            <a:r>
              <a:rPr dirty="0" sz="1700" spc="31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Аналогичное</a:t>
            </a:r>
            <a:r>
              <a:rPr dirty="0" sz="1700" spc="30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влияние</a:t>
            </a:r>
            <a:r>
              <a:rPr dirty="0" sz="1700" spc="31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оказывают</a:t>
            </a:r>
            <a:r>
              <a:rPr dirty="0" sz="1700" spc="31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разрывные</a:t>
            </a:r>
            <a:r>
              <a:rPr dirty="0" sz="1700" spc="31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нарушения,</a:t>
            </a:r>
            <a:r>
              <a:rPr dirty="0" sz="1700" spc="315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которые </a:t>
            </a:r>
            <a:r>
              <a:rPr dirty="0" sz="1700">
                <a:latin typeface="Times New Roman"/>
                <a:cs typeface="Times New Roman"/>
              </a:rPr>
              <a:t>сопровождаются</a:t>
            </a:r>
            <a:r>
              <a:rPr dirty="0" sz="1700" spc="28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наличием</a:t>
            </a:r>
            <a:r>
              <a:rPr dirty="0" sz="1700" spc="27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открытых</a:t>
            </a:r>
            <a:r>
              <a:rPr dirty="0" sz="1700" spc="27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трещин.</a:t>
            </a:r>
            <a:r>
              <a:rPr dirty="0" sz="1700" spc="28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Древние</a:t>
            </a:r>
            <a:r>
              <a:rPr dirty="0" sz="1700" spc="27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тектонические</a:t>
            </a:r>
            <a:r>
              <a:rPr dirty="0" sz="1700" spc="280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нарушения, </a:t>
            </a:r>
            <a:r>
              <a:rPr dirty="0" sz="1700">
                <a:latin typeface="Times New Roman"/>
                <a:cs typeface="Times New Roman"/>
              </a:rPr>
              <a:t>залеченные</a:t>
            </a:r>
            <a:r>
              <a:rPr dirty="0" sz="1700" spc="5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вторичными</a:t>
            </a:r>
            <a:r>
              <a:rPr dirty="0" sz="1700" spc="5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(катагенетическими)</a:t>
            </a:r>
            <a:r>
              <a:rPr dirty="0" sz="1700" spc="45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минералами,</a:t>
            </a:r>
            <a:r>
              <a:rPr dirty="0" sz="1700" spc="60">
                <a:latin typeface="Times New Roman"/>
                <a:cs typeface="Times New Roman"/>
              </a:rPr>
              <a:t>  </a:t>
            </a:r>
            <a:r>
              <a:rPr dirty="0" sz="1700">
                <a:latin typeface="Times New Roman"/>
                <a:cs typeface="Times New Roman"/>
              </a:rPr>
              <a:t>наоборот,</a:t>
            </a:r>
            <a:r>
              <a:rPr dirty="0" sz="1700" spc="50">
                <a:latin typeface="Times New Roman"/>
                <a:cs typeface="Times New Roman"/>
              </a:rPr>
              <a:t>  </a:t>
            </a:r>
            <a:r>
              <a:rPr dirty="0" sz="1700" spc="-10">
                <a:latin typeface="Times New Roman"/>
                <a:cs typeface="Times New Roman"/>
              </a:rPr>
              <a:t>характеризуются </a:t>
            </a:r>
            <a:r>
              <a:rPr dirty="0" sz="1700">
                <a:latin typeface="Times New Roman"/>
                <a:cs typeface="Times New Roman"/>
              </a:rPr>
              <a:t>повышенными</a:t>
            </a:r>
            <a:r>
              <a:rPr dirty="0" sz="1700" spc="-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скоростями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распространения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упругих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колебаний.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0947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4"/>
              </a:spcBef>
            </a:pPr>
            <a:r>
              <a:rPr dirty="0"/>
              <a:t>Связь</a:t>
            </a:r>
            <a:r>
              <a:rPr dirty="0" spc="-80"/>
              <a:t> </a:t>
            </a:r>
            <a:r>
              <a:rPr dirty="0"/>
              <a:t>между</a:t>
            </a:r>
            <a:r>
              <a:rPr dirty="0" spc="-85"/>
              <a:t> </a:t>
            </a:r>
            <a:r>
              <a:rPr dirty="0"/>
              <a:t>физическими</a:t>
            </a:r>
            <a:r>
              <a:rPr dirty="0" spc="-45"/>
              <a:t> </a:t>
            </a:r>
            <a:r>
              <a:rPr dirty="0"/>
              <a:t>границами</a:t>
            </a:r>
            <a:r>
              <a:rPr dirty="0" spc="-70"/>
              <a:t> </a:t>
            </a:r>
            <a:r>
              <a:rPr dirty="0"/>
              <a:t>и</a:t>
            </a:r>
            <a:r>
              <a:rPr dirty="0" spc="-95"/>
              <a:t> </a:t>
            </a:r>
            <a:r>
              <a:rPr dirty="0" spc="-10"/>
              <a:t>сейсмическими отражениями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2971" y="303022"/>
            <a:ext cx="3068320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20">
                <a:solidFill>
                  <a:srgbClr val="232852"/>
                </a:solidFill>
              </a:rPr>
              <a:t>Геологические</a:t>
            </a:r>
            <a:r>
              <a:rPr dirty="0" sz="2200" spc="-35">
                <a:solidFill>
                  <a:srgbClr val="232852"/>
                </a:solidFill>
              </a:rPr>
              <a:t> </a:t>
            </a:r>
            <a:r>
              <a:rPr dirty="0" sz="2200" spc="-10">
                <a:solidFill>
                  <a:srgbClr val="232852"/>
                </a:solidFill>
              </a:rPr>
              <a:t>границы</a:t>
            </a:r>
            <a:endParaRPr sz="2200"/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293936" y="744740"/>
            <a:ext cx="87731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45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Основными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геологическими</a:t>
            </a:r>
            <a:r>
              <a:rPr dirty="0" sz="1500" spc="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границами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комплексах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являются</a:t>
            </a:r>
            <a:r>
              <a:rPr dirty="0" sz="1500" spc="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поверхности</a:t>
            </a:r>
            <a:r>
              <a:rPr dirty="0" sz="1500" spc="7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(плоскости) напластования*,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несогласия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дизъюнктивные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(разрывные)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границы.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8941" y="1290344"/>
            <a:ext cx="8325484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8790" algn="l"/>
                <a:tab pos="1512570" algn="l"/>
                <a:tab pos="2146300" algn="l"/>
                <a:tab pos="3204210" algn="l"/>
                <a:tab pos="4023995" algn="l"/>
                <a:tab pos="5739130" algn="l"/>
                <a:tab pos="6848475" algn="l"/>
                <a:tab pos="7338059" algn="l"/>
              </a:tabLst>
            </a:pPr>
            <a:r>
              <a:rPr dirty="0" sz="1500" spc="-25">
                <a:latin typeface="Times New Roman"/>
                <a:cs typeface="Times New Roman"/>
              </a:rPr>
              <a:t>Для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осадочных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20">
                <a:latin typeface="Times New Roman"/>
                <a:cs typeface="Times New Roman"/>
              </a:rPr>
              <a:t>пород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характерно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наличие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субгоризонтальной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слоистости.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25">
                <a:latin typeface="Times New Roman"/>
                <a:cs typeface="Times New Roman"/>
              </a:rPr>
              <a:t>При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нормальной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93951" y="1431035"/>
            <a:ext cx="8774430" cy="212153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0"/>
              </a:spcBef>
            </a:pPr>
            <a:r>
              <a:rPr dirty="0" sz="1500" spc="-10">
                <a:latin typeface="Times New Roman"/>
                <a:cs typeface="Times New Roman"/>
              </a:rPr>
              <a:t>стратиграфической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последовательности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более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молодые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осадочные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породы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залегают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выше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более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древних.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444500">
              <a:lnSpc>
                <a:spcPct val="100000"/>
              </a:lnSpc>
              <a:spcBef>
                <a:spcPts val="695"/>
              </a:spcBef>
            </a:pP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направлениях,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параллельных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поверхностям</a:t>
            </a:r>
            <a:r>
              <a:rPr dirty="0" sz="1500" spc="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напластования,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или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наслоения,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изменение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физических </a:t>
            </a:r>
            <a:r>
              <a:rPr dirty="0" sz="1500">
                <a:latin typeface="Times New Roman"/>
                <a:cs typeface="Times New Roman"/>
              </a:rPr>
              <a:t>свойств</a:t>
            </a:r>
            <a:r>
              <a:rPr dirty="0" sz="1500" spc="14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происходит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постепенно.</a:t>
            </a:r>
            <a:r>
              <a:rPr dirty="0" sz="1500" spc="13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3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направлениях,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перпендикулярных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поверхностям</a:t>
            </a:r>
            <a:r>
              <a:rPr dirty="0" sz="1500" spc="135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напластования, </a:t>
            </a:r>
            <a:r>
              <a:rPr dirty="0" sz="1500">
                <a:latin typeface="Times New Roman"/>
                <a:cs typeface="Times New Roman"/>
              </a:rPr>
              <a:t>особенно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</a:t>
            </a:r>
            <a:r>
              <a:rPr dirty="0" sz="1500" spc="2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границах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литологических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разностей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происходит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резкий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скачок</a:t>
            </a:r>
            <a:r>
              <a:rPr dirty="0" sz="1500" spc="2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физических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свойств,</a:t>
            </a:r>
            <a:r>
              <a:rPr dirty="0" sz="1500" spc="2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229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том </a:t>
            </a:r>
            <a:r>
              <a:rPr dirty="0" sz="1500">
                <a:latin typeface="Times New Roman"/>
                <a:cs typeface="Times New Roman"/>
              </a:rPr>
              <a:t>числе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акустических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жесткостей.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Поэтому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толщах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большинство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отраженных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 spc="-20">
                <a:latin typeface="Times New Roman"/>
                <a:cs typeface="Times New Roman"/>
              </a:rPr>
              <a:t>волн </a:t>
            </a:r>
            <a:r>
              <a:rPr dirty="0" sz="1500">
                <a:latin typeface="Times New Roman"/>
                <a:cs typeface="Times New Roman"/>
              </a:rPr>
              <a:t>формируется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вблизи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границ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литологических разновидностей,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резко </a:t>
            </a:r>
            <a:r>
              <a:rPr dirty="0" sz="1500" spc="-10">
                <a:latin typeface="Times New Roman"/>
                <a:cs typeface="Times New Roman"/>
              </a:rPr>
              <a:t>отличающихся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своим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акустическим жесткостям.</a:t>
            </a:r>
            <a:endParaRPr sz="1500">
              <a:latin typeface="Times New Roman"/>
              <a:cs typeface="Times New Roman"/>
            </a:endParaRPr>
          </a:p>
          <a:p>
            <a:pPr algn="just" marL="457200">
              <a:lnSpc>
                <a:spcPct val="100000"/>
              </a:lnSpc>
              <a:spcBef>
                <a:spcPts val="715"/>
              </a:spcBef>
            </a:pPr>
            <a:r>
              <a:rPr dirty="0" sz="1500">
                <a:latin typeface="Times New Roman"/>
                <a:cs typeface="Times New Roman"/>
              </a:rPr>
              <a:t>Наличие</a:t>
            </a:r>
            <a:r>
              <a:rPr dirty="0" sz="1500" spc="17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нормальной</a:t>
            </a:r>
            <a:r>
              <a:rPr dirty="0" sz="1500" spc="1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стратиграфической</a:t>
            </a:r>
            <a:r>
              <a:rPr dirty="0" sz="1500" spc="1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последовательности</a:t>
            </a:r>
            <a:r>
              <a:rPr dirty="0" sz="1500" spc="1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1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пород</a:t>
            </a:r>
            <a:r>
              <a:rPr dirty="0" sz="1500" spc="1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определяет</a:t>
            </a:r>
            <a:r>
              <a:rPr dirty="0" sz="1500" spc="180">
                <a:latin typeface="Times New Roman"/>
                <a:cs typeface="Times New Roman"/>
              </a:rPr>
              <a:t>  </a:t>
            </a:r>
            <a:r>
              <a:rPr dirty="0" sz="1500" spc="-50"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93965" y="3526684"/>
            <a:ext cx="8771890" cy="1028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хронозначимость</a:t>
            </a:r>
            <a:r>
              <a:rPr dirty="0" sz="1500" spc="36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сейсмических</a:t>
            </a:r>
            <a:r>
              <a:rPr dirty="0" sz="1500" spc="3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отражений.</a:t>
            </a:r>
            <a:r>
              <a:rPr dirty="0" sz="1500" spc="375">
                <a:latin typeface="Times New Roman"/>
                <a:cs typeface="Times New Roman"/>
              </a:rPr>
              <a:t>  </a:t>
            </a:r>
            <a:r>
              <a:rPr dirty="0" sz="1500" b="1">
                <a:latin typeface="Times New Roman"/>
                <a:cs typeface="Times New Roman"/>
              </a:rPr>
              <a:t>Этот</a:t>
            </a:r>
            <a:r>
              <a:rPr dirty="0" sz="1500" spc="365" b="1">
                <a:latin typeface="Times New Roman"/>
                <a:cs typeface="Times New Roman"/>
              </a:rPr>
              <a:t>  </a:t>
            </a:r>
            <a:r>
              <a:rPr dirty="0" sz="1500" b="1">
                <a:latin typeface="Times New Roman"/>
                <a:cs typeface="Times New Roman"/>
              </a:rPr>
              <a:t>принцип</a:t>
            </a:r>
            <a:r>
              <a:rPr dirty="0" sz="1500" spc="375" b="1">
                <a:latin typeface="Times New Roman"/>
                <a:cs typeface="Times New Roman"/>
              </a:rPr>
              <a:t>  </a:t>
            </a:r>
            <a:r>
              <a:rPr dirty="0" sz="1500" b="1">
                <a:latin typeface="Times New Roman"/>
                <a:cs typeface="Times New Roman"/>
              </a:rPr>
              <a:t>сейсмостратиграфии</a:t>
            </a:r>
            <a:r>
              <a:rPr dirty="0" sz="1500" spc="370" b="1">
                <a:latin typeface="Times New Roman"/>
                <a:cs typeface="Times New Roman"/>
              </a:rPr>
              <a:t>  </a:t>
            </a:r>
            <a:r>
              <a:rPr dirty="0" sz="1500" b="1">
                <a:latin typeface="Times New Roman"/>
                <a:cs typeface="Times New Roman"/>
              </a:rPr>
              <a:t>гласит,</a:t>
            </a:r>
            <a:r>
              <a:rPr dirty="0" sz="1500" spc="375" b="1">
                <a:latin typeface="Times New Roman"/>
                <a:cs typeface="Times New Roman"/>
              </a:rPr>
              <a:t>  </a:t>
            </a:r>
            <a:r>
              <a:rPr dirty="0" sz="1500" spc="-25" b="1">
                <a:latin typeface="Times New Roman"/>
                <a:cs typeface="Times New Roman"/>
              </a:rPr>
              <a:t>что </a:t>
            </a:r>
            <a:r>
              <a:rPr dirty="0" sz="1500" b="1">
                <a:latin typeface="Times New Roman"/>
                <a:cs typeface="Times New Roman"/>
              </a:rPr>
              <a:t>отражающие</a:t>
            </a:r>
            <a:r>
              <a:rPr dirty="0" sz="1500" spc="8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границы,</a:t>
            </a:r>
            <a:r>
              <a:rPr dirty="0" sz="1500" spc="9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лежащие</a:t>
            </a:r>
            <a:r>
              <a:rPr dirty="0" sz="1500" spc="9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по</a:t>
            </a:r>
            <a:r>
              <a:rPr dirty="0" sz="1500" spc="9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разрезу</a:t>
            </a:r>
            <a:r>
              <a:rPr dirty="0" sz="1500" spc="10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выше,</a:t>
            </a:r>
            <a:r>
              <a:rPr dirty="0" sz="1500" spc="10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являются</a:t>
            </a:r>
            <a:r>
              <a:rPr dirty="0" sz="1500" spc="9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более</a:t>
            </a:r>
            <a:r>
              <a:rPr dirty="0" sz="1500" spc="8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молодыми,</a:t>
            </a:r>
            <a:r>
              <a:rPr dirty="0" sz="1500" spc="11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чем</a:t>
            </a:r>
            <a:r>
              <a:rPr dirty="0" sz="1500" spc="9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залегающие</a:t>
            </a:r>
            <a:r>
              <a:rPr dirty="0" sz="1500" spc="70" b="1">
                <a:latin typeface="Times New Roman"/>
                <a:cs typeface="Times New Roman"/>
              </a:rPr>
              <a:t> </a:t>
            </a:r>
            <a:r>
              <a:rPr dirty="0" sz="1500" spc="-25" b="1">
                <a:latin typeface="Times New Roman"/>
                <a:cs typeface="Times New Roman"/>
              </a:rPr>
              <a:t>под </a:t>
            </a:r>
            <a:r>
              <a:rPr dirty="0" sz="1500" spc="-10" b="1">
                <a:latin typeface="Times New Roman"/>
                <a:cs typeface="Times New Roman"/>
              </a:rPr>
              <a:t>ними.</a:t>
            </a:r>
            <a:endParaRPr sz="1500">
              <a:latin typeface="Times New Roman"/>
              <a:cs typeface="Times New Roman"/>
            </a:endParaRPr>
          </a:p>
          <a:p>
            <a:pPr algn="just" marL="457200">
              <a:lnSpc>
                <a:spcPct val="100000"/>
              </a:lnSpc>
              <a:spcBef>
                <a:spcPts val="695"/>
              </a:spcBef>
            </a:pPr>
            <a:r>
              <a:rPr dirty="0" sz="1500">
                <a:latin typeface="Times New Roman"/>
                <a:cs typeface="Times New Roman"/>
              </a:rPr>
              <a:t>Как</a:t>
            </a:r>
            <a:r>
              <a:rPr dirty="0" sz="1500" spc="3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показывает</a:t>
            </a:r>
            <a:r>
              <a:rPr dirty="0" sz="1500" spc="3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опыт</a:t>
            </a:r>
            <a:r>
              <a:rPr dirty="0" sz="1500" spc="3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сейсмостратиграфических</a:t>
            </a:r>
            <a:r>
              <a:rPr dirty="0" sz="1500" spc="38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исследований,</a:t>
            </a:r>
            <a:r>
              <a:rPr dirty="0" sz="1500" spc="385">
                <a:latin typeface="Times New Roman"/>
                <a:cs typeface="Times New Roman"/>
              </a:rPr>
              <a:t>  </a:t>
            </a:r>
            <a:r>
              <a:rPr dirty="0" sz="1500" i="1">
                <a:latin typeface="Times New Roman"/>
                <a:cs typeface="Times New Roman"/>
              </a:rPr>
              <a:t>подавляющее</a:t>
            </a:r>
            <a:r>
              <a:rPr dirty="0" sz="1500" spc="380" i="1">
                <a:latin typeface="Times New Roman"/>
                <a:cs typeface="Times New Roman"/>
              </a:rPr>
              <a:t>  </a:t>
            </a:r>
            <a:r>
              <a:rPr dirty="0" sz="1500" spc="-10" i="1">
                <a:latin typeface="Times New Roman"/>
                <a:cs typeface="Times New Roman"/>
              </a:rPr>
              <a:t>большинство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93972" y="4529133"/>
            <a:ext cx="877189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305" algn="l"/>
                <a:tab pos="2649220" algn="l"/>
                <a:tab pos="3786504" algn="l"/>
                <a:tab pos="4903470" algn="l"/>
                <a:tab pos="5189855" algn="l"/>
                <a:tab pos="6546850" algn="l"/>
                <a:tab pos="8040370" algn="l"/>
              </a:tabLst>
            </a:pPr>
            <a:r>
              <a:rPr dirty="0" sz="1500" spc="-10" i="1">
                <a:latin typeface="Times New Roman"/>
                <a:cs typeface="Times New Roman"/>
              </a:rPr>
              <a:t>сейсмических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отражающих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горизонтов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приурочено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50" i="1">
                <a:latin typeface="Times New Roman"/>
                <a:cs typeface="Times New Roman"/>
              </a:rPr>
              <a:t>к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поверхностям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напластований,</a:t>
            </a:r>
            <a:r>
              <a:rPr dirty="0" sz="1500" i="1">
                <a:latin typeface="Times New Roman"/>
                <a:cs typeface="Times New Roman"/>
              </a:rPr>
              <a:t>	</a:t>
            </a:r>
            <a:r>
              <a:rPr dirty="0" sz="1500" spc="-10" i="1">
                <a:latin typeface="Times New Roman"/>
                <a:cs typeface="Times New Roman"/>
              </a:rPr>
              <a:t>которые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93962" y="4669982"/>
            <a:ext cx="8775065" cy="1802764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5"/>
              </a:spcBef>
            </a:pPr>
            <a:r>
              <a:rPr dirty="0" sz="1500" spc="-10" i="1">
                <a:latin typeface="Times New Roman"/>
                <a:cs typeface="Times New Roman"/>
              </a:rPr>
              <a:t>практически</a:t>
            </a:r>
            <a:r>
              <a:rPr dirty="0" sz="1500" spc="-25" i="1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изохронны</a:t>
            </a:r>
            <a:r>
              <a:rPr dirty="0" sz="1500" spc="-25" i="1">
                <a:latin typeface="Times New Roman"/>
                <a:cs typeface="Times New Roman"/>
              </a:rPr>
              <a:t> </a:t>
            </a:r>
            <a:r>
              <a:rPr dirty="0" sz="1500" spc="-10" i="1">
                <a:latin typeface="Times New Roman"/>
                <a:cs typeface="Times New Roman"/>
              </a:rPr>
              <a:t>(квазиизохронны)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на</a:t>
            </a:r>
            <a:r>
              <a:rPr dirty="0" sz="1500" spc="-15" i="1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всей</a:t>
            </a:r>
            <a:r>
              <a:rPr dirty="0" sz="1500" spc="-5" i="1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площади</a:t>
            </a:r>
            <a:r>
              <a:rPr dirty="0" sz="1500" spc="-35" i="1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своего</a:t>
            </a:r>
            <a:r>
              <a:rPr dirty="0" sz="1500" spc="-15" i="1">
                <a:latin typeface="Times New Roman"/>
                <a:cs typeface="Times New Roman"/>
              </a:rPr>
              <a:t> </a:t>
            </a:r>
            <a:r>
              <a:rPr dirty="0" sz="1500" spc="-10" i="1">
                <a:latin typeface="Times New Roman"/>
                <a:cs typeface="Times New Roman"/>
              </a:rPr>
              <a:t>развития.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444500">
              <a:lnSpc>
                <a:spcPct val="100000"/>
              </a:lnSpc>
              <a:spcBef>
                <a:spcPts val="695"/>
              </a:spcBef>
            </a:pPr>
            <a:r>
              <a:rPr dirty="0" sz="1500">
                <a:latin typeface="Times New Roman"/>
                <a:cs typeface="Times New Roman"/>
              </a:rPr>
              <a:t>Кроме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поверхностей</a:t>
            </a:r>
            <a:r>
              <a:rPr dirty="0" sz="1500" spc="2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напластования</a:t>
            </a:r>
            <a:r>
              <a:rPr dirty="0" sz="1500" spc="2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2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толщах</a:t>
            </a:r>
            <a:r>
              <a:rPr dirty="0" sz="1500" spc="1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встречаются</a:t>
            </a:r>
            <a:r>
              <a:rPr dirty="0" sz="1500" spc="2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204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поверхности</a:t>
            </a:r>
            <a:r>
              <a:rPr dirty="0" sz="1500" spc="19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несогласий.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Это</a:t>
            </a:r>
            <a:r>
              <a:rPr dirty="0" sz="1500" spc="48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эрозионные</a:t>
            </a:r>
            <a:r>
              <a:rPr dirty="0" sz="1500" spc="46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поверхности</a:t>
            </a:r>
            <a:r>
              <a:rPr dirty="0" sz="1500" spc="47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и</a:t>
            </a:r>
            <a:r>
              <a:rPr dirty="0" sz="1500" spc="47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поверхности,</a:t>
            </a:r>
            <a:r>
              <a:rPr dirty="0" sz="1500" spc="47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на</a:t>
            </a:r>
            <a:r>
              <a:rPr dirty="0" sz="1500" spc="47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которых</a:t>
            </a:r>
            <a:r>
              <a:rPr dirty="0" sz="1500" spc="484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осадки</a:t>
            </a:r>
            <a:r>
              <a:rPr dirty="0" sz="1500" spc="459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не</a:t>
            </a:r>
            <a:r>
              <a:rPr dirty="0" sz="1500" spc="47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накапливались</a:t>
            </a:r>
            <a:r>
              <a:rPr dirty="0" sz="1500" spc="49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в</a:t>
            </a:r>
            <a:r>
              <a:rPr dirty="0" sz="1500" spc="484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течение </a:t>
            </a:r>
            <a:r>
              <a:rPr dirty="0" sz="1500" b="1">
                <a:latin typeface="Times New Roman"/>
                <a:cs typeface="Times New Roman"/>
              </a:rPr>
              <a:t>длительного</a:t>
            </a:r>
            <a:r>
              <a:rPr dirty="0" sz="1500" spc="9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времени.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Они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разделяют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более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молодые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породы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древних.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При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длительных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перерывах</a:t>
            </a:r>
            <a:r>
              <a:rPr dirty="0" sz="1500" spc="105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в </a:t>
            </a:r>
            <a:r>
              <a:rPr dirty="0" sz="1500">
                <a:latin typeface="Times New Roman"/>
                <a:cs typeface="Times New Roman"/>
              </a:rPr>
              <a:t>седиментации,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под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влиянием</a:t>
            </a:r>
            <a:r>
              <a:rPr dirty="0" sz="1500" spc="2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тектонических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процессов,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формируются</a:t>
            </a:r>
            <a:r>
              <a:rPr dirty="0" sz="1500" spc="25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угловые</a:t>
            </a:r>
            <a:r>
              <a:rPr dirty="0" sz="1500" spc="2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несогласия,</a:t>
            </a:r>
            <a:r>
              <a:rPr dirty="0" sz="1500" spc="2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когда</a:t>
            </a:r>
            <a:r>
              <a:rPr dirty="0" sz="1500" spc="24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более </a:t>
            </a:r>
            <a:r>
              <a:rPr dirty="0" sz="1500">
                <a:latin typeface="Times New Roman"/>
                <a:cs typeface="Times New Roman"/>
              </a:rPr>
              <a:t>молодые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более</a:t>
            </a:r>
            <a:r>
              <a:rPr dirty="0" sz="1500" spc="4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древние</a:t>
            </a:r>
            <a:r>
              <a:rPr dirty="0" sz="1500" spc="4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комплексы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залегают</a:t>
            </a:r>
            <a:r>
              <a:rPr dirty="0" sz="1500" spc="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под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углом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друг</a:t>
            </a:r>
            <a:r>
              <a:rPr dirty="0" sz="1500" spc="4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</a:t>
            </a:r>
            <a:r>
              <a:rPr dirty="0" sz="1500" spc="4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другу.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</a:t>
            </a:r>
            <a:r>
              <a:rPr dirty="0" sz="1500" spc="4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простиранию</a:t>
            </a:r>
            <a:r>
              <a:rPr dirty="0" sz="1500" spc="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угловые несогласия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могут</a:t>
            </a:r>
            <a:r>
              <a:rPr dirty="0" sz="1500" spc="-35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переходить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участки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параллельных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несогласий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согласного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залегания.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07328" y="863853"/>
            <a:ext cx="8759825" cy="986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4965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latin typeface="Times New Roman"/>
                <a:cs typeface="Times New Roman"/>
              </a:rPr>
              <a:t>Несогласие</a:t>
            </a:r>
            <a:r>
              <a:rPr dirty="0" sz="1500" spc="36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-</a:t>
            </a:r>
            <a:r>
              <a:rPr dirty="0" sz="1500" spc="370"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геометрическое</a:t>
            </a:r>
            <a:r>
              <a:rPr dirty="0" sz="1500" spc="3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spc="3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возрастное</a:t>
            </a:r>
            <a:r>
              <a:rPr dirty="0" sz="1500" spc="3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несоответствие</a:t>
            </a:r>
            <a:r>
              <a:rPr dirty="0" sz="1500" spc="3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залегания</a:t>
            </a:r>
            <a:r>
              <a:rPr dirty="0" sz="1500" spc="3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смежных</a:t>
            </a:r>
            <a:r>
              <a:rPr dirty="0" sz="1500" spc="3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dirty="0" sz="1500" spc="3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разрезу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слоев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горных</a:t>
            </a:r>
            <a:r>
              <a:rPr dirty="0" sz="15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пород,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20" b="1">
                <a:solidFill>
                  <a:srgbClr val="C00000"/>
                </a:solidFill>
                <a:latin typeface="Times New Roman"/>
                <a:cs typeface="Times New Roman"/>
              </a:rPr>
              <a:t>обусловленное</a:t>
            </a:r>
            <a:r>
              <a:rPr dirty="0" sz="15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тектоническими</a:t>
            </a:r>
            <a:r>
              <a:rPr dirty="0" sz="15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(или)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седиментационными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процессами.</a:t>
            </a:r>
            <a:endParaRPr sz="1500">
              <a:latin typeface="Times New Roman"/>
              <a:cs typeface="Times New Roman"/>
            </a:endParaRPr>
          </a:p>
          <a:p>
            <a:pPr marL="367665">
              <a:lnSpc>
                <a:spcPct val="100000"/>
              </a:lnSpc>
              <a:spcBef>
                <a:spcPts val="360"/>
              </a:spcBef>
            </a:pPr>
            <a:r>
              <a:rPr dirty="0" sz="1500">
                <a:latin typeface="Times New Roman"/>
                <a:cs typeface="Times New Roman"/>
              </a:rPr>
              <a:t>По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морфологии,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согласно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К.Данбару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Дж.Роджерсу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(1962</a:t>
            </a:r>
            <a:r>
              <a:rPr dirty="0" sz="1500" spc="1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г.),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несогласия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подразделяются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(рис.1)</a:t>
            </a:r>
            <a:r>
              <a:rPr dirty="0" sz="1500" spc="9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на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500" spc="-10">
                <a:latin typeface="Times New Roman"/>
                <a:cs typeface="Times New Roman"/>
              </a:rPr>
              <a:t>несогласное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перекрытие,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угловое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несогласие,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параллельное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несогласие,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скрытое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несогласие.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9200" y="2246376"/>
            <a:ext cx="2427719" cy="149809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70" y="2197607"/>
            <a:ext cx="2415527" cy="150875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88277" y="2388107"/>
            <a:ext cx="2383510" cy="151178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579609" y="4002798"/>
            <a:ext cx="22434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Параллельное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несогласие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(Disconformity)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51802" y="3880213"/>
            <a:ext cx="21831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Несогласное</a:t>
            </a:r>
            <a:r>
              <a:rPr dirty="0" sz="1600" spc="-1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перекрытие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(Nonconformity)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62325" y="5341697"/>
            <a:ext cx="1774189" cy="513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Скрытое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несогласие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Times New Roman"/>
                <a:cs typeface="Times New Roman"/>
              </a:rPr>
              <a:t>(Paraconformity)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539852" y="4001791"/>
            <a:ext cx="245554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0">
                <a:latin typeface="Constantia"/>
                <a:cs typeface="Constantia"/>
              </a:rPr>
              <a:t>Угловое</a:t>
            </a:r>
            <a:r>
              <a:rPr dirty="0" sz="1800" spc="-60">
                <a:latin typeface="Constantia"/>
                <a:cs typeface="Constantia"/>
              </a:rPr>
              <a:t> </a:t>
            </a:r>
            <a:r>
              <a:rPr dirty="0" sz="1800" spc="-10">
                <a:latin typeface="Constantia"/>
                <a:cs typeface="Constantia"/>
              </a:rPr>
              <a:t>несогласие</a:t>
            </a:r>
            <a:endParaRPr sz="1800">
              <a:latin typeface="Constantia"/>
              <a:cs typeface="Constantia"/>
            </a:endParaRPr>
          </a:p>
          <a:p>
            <a:pPr marL="68580">
              <a:lnSpc>
                <a:spcPct val="100000"/>
              </a:lnSpc>
            </a:pPr>
            <a:r>
              <a:rPr dirty="0" sz="1800" spc="-10">
                <a:latin typeface="Constantia"/>
                <a:cs typeface="Constantia"/>
              </a:rPr>
              <a:t>(Anqular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onstantia"/>
                <a:cs typeface="Constantia"/>
              </a:rPr>
              <a:t>unconformity)</a:t>
            </a:r>
            <a:endParaRPr sz="1800">
              <a:latin typeface="Constantia"/>
              <a:cs typeface="Constanti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448" y="4713734"/>
            <a:ext cx="2657847" cy="1523997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973559" y="5266690"/>
            <a:ext cx="251269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Рис.1.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Основные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типы </a:t>
            </a:r>
            <a:r>
              <a:rPr dirty="0" sz="1600" spc="-10" b="1">
                <a:latin typeface="Times New Roman"/>
                <a:cs typeface="Times New Roman"/>
              </a:rPr>
              <a:t>несогласий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К.Данбару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и </a:t>
            </a:r>
            <a:r>
              <a:rPr dirty="0" sz="1600" spc="-30" b="1">
                <a:latin typeface="Times New Roman"/>
                <a:cs typeface="Times New Roman"/>
              </a:rPr>
              <a:t>Дж.Роджерсу,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1962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г.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14552" y="389873"/>
            <a:ext cx="33496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000000"/>
                </a:solidFill>
              </a:rPr>
              <a:t>Геологические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границы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06017" y="661530"/>
            <a:ext cx="8413750" cy="2293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5496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первом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случае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слоистые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породы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перекрывают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неслоистые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осадочные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магматические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породы;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во </a:t>
            </a:r>
            <a:r>
              <a:rPr dirty="0" sz="1400">
                <a:latin typeface="Times New Roman"/>
                <a:cs typeface="Times New Roman"/>
              </a:rPr>
              <a:t>втором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все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слои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параллельны,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контакты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между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двумя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толщами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представляют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собой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неровную, </a:t>
            </a:r>
            <a:r>
              <a:rPr dirty="0" sz="1400">
                <a:latin typeface="Times New Roman"/>
                <a:cs typeface="Times New Roman"/>
              </a:rPr>
              <a:t>эрозионную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поверхность;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третьем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фиксируется </a:t>
            </a:r>
            <a:r>
              <a:rPr dirty="0" sz="1400">
                <a:latin typeface="Times New Roman"/>
                <a:cs typeface="Times New Roman"/>
              </a:rPr>
              <a:t>угловое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несогласие,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котором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неслоисгые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породы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выше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ниже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несогласия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имеют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разные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элементы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залегания;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354965">
              <a:lnSpc>
                <a:spcPct val="100000"/>
              </a:lnSpc>
              <a:spcBef>
                <a:spcPts val="335"/>
              </a:spcBef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четвергом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случае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контакт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простой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поверхностью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напластования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наличие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несогласия </a:t>
            </a:r>
            <a:r>
              <a:rPr dirty="0" sz="1400">
                <a:latin typeface="Times New Roman"/>
                <a:cs typeface="Times New Roman"/>
              </a:rPr>
              <a:t>должно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быть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доказано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палеонтологическими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(биостратиграфическими)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данными.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Скрытые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либо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просто </a:t>
            </a:r>
            <a:r>
              <a:rPr dirty="0" sz="1400">
                <a:latin typeface="Times New Roman"/>
                <a:cs typeface="Times New Roman"/>
              </a:rPr>
              <a:t>неявные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несогласия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также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называют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стратиграфическими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несогласиями.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55"/>
              </a:spcBef>
            </a:pP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Несогласия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(перерывы)</a:t>
            </a:r>
            <a:r>
              <a:rPr dirty="0" sz="1500" spc="1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масштабам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длительности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формирования</a:t>
            </a:r>
            <a:r>
              <a:rPr dirty="0" sz="1500" spc="1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подразделяются</a:t>
            </a:r>
            <a:r>
              <a:rPr dirty="0" sz="1500" spc="1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25" b="1">
                <a:solidFill>
                  <a:srgbClr val="C00000"/>
                </a:solidFill>
                <a:latin typeface="Times New Roman"/>
                <a:cs typeface="Times New Roman"/>
              </a:rPr>
              <a:t>на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глобальные,</a:t>
            </a:r>
            <a:r>
              <a:rPr dirty="0" sz="1500" spc="42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региональные,</a:t>
            </a:r>
            <a:r>
              <a:rPr dirty="0" sz="1500" spc="42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субрегиональные,</a:t>
            </a:r>
            <a:r>
              <a:rPr dirty="0" sz="1500" spc="43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зональные</a:t>
            </a:r>
            <a:r>
              <a:rPr dirty="0" sz="1500" spc="43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500" spc="43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локальные</a:t>
            </a:r>
            <a:r>
              <a:rPr dirty="0" sz="1500" spc="42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перерывы</a:t>
            </a:r>
            <a:r>
              <a:rPr dirty="0" sz="1500" spc="42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spc="-50" b="1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соответствующие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им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несогласия</a:t>
            </a:r>
            <a:r>
              <a:rPr dirty="0" sz="1500">
                <a:latin typeface="Times New Roman"/>
                <a:cs typeface="Times New Roman"/>
              </a:rPr>
              <a:t>.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</a:t>
            </a:r>
            <a:r>
              <a:rPr dirty="0" sz="1500" spc="1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возрасту</a:t>
            </a:r>
            <a:r>
              <a:rPr dirty="0" sz="1500" spc="1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контактирующих</a:t>
            </a:r>
            <a:r>
              <a:rPr dirty="0" sz="1500" spc="19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поверхности</a:t>
            </a:r>
            <a:r>
              <a:rPr dirty="0" sz="1500" spc="19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606022" y="2929534"/>
            <a:ext cx="84112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8265" algn="l"/>
                <a:tab pos="2364105" algn="l"/>
                <a:tab pos="2699385" algn="l"/>
                <a:tab pos="4095750" algn="l"/>
                <a:tab pos="4846955" algn="l"/>
                <a:tab pos="5488940" algn="l"/>
                <a:tab pos="6654800" algn="l"/>
                <a:tab pos="6991350" algn="l"/>
                <a:tab pos="8313420" algn="l"/>
              </a:tabLst>
            </a:pPr>
            <a:r>
              <a:rPr dirty="0" sz="1500" spc="-10">
                <a:latin typeface="Times New Roman"/>
                <a:cs typeface="Times New Roman"/>
              </a:rPr>
              <a:t>длительность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перерыва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Times New Roman"/>
                <a:cs typeface="Times New Roman"/>
              </a:rPr>
              <a:t>в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седиментации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может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20">
                <a:latin typeface="Times New Roman"/>
                <a:cs typeface="Times New Roman"/>
              </a:rPr>
              <a:t>быть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определена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Times New Roman"/>
                <a:cs typeface="Times New Roman"/>
              </a:rPr>
              <a:t>в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10">
                <a:latin typeface="Times New Roman"/>
                <a:cs typeface="Times New Roman"/>
              </a:rPr>
              <a:t>соответствии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50">
                <a:latin typeface="Times New Roman"/>
                <a:cs typeface="Times New Roman"/>
              </a:rPr>
              <a:t>с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06022" y="3073567"/>
            <a:ext cx="8413115" cy="310578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65"/>
              </a:spcBef>
            </a:pPr>
            <a:r>
              <a:rPr dirty="0" sz="1500" spc="-10">
                <a:latin typeface="Times New Roman"/>
                <a:cs typeface="Times New Roman"/>
              </a:rPr>
              <a:t>геохронологическими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датировками.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660"/>
              </a:spcBef>
            </a:pP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dirty="0" sz="15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генезису</a:t>
            </a:r>
            <a:r>
              <a:rPr dirty="0" sz="15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условиям</a:t>
            </a:r>
            <a:r>
              <a:rPr dirty="0" sz="15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формирования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несогласия</a:t>
            </a:r>
            <a:r>
              <a:rPr dirty="0" sz="1500" spc="-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могут</a:t>
            </a:r>
            <a:r>
              <a:rPr dirty="0" sz="1500" spc="-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быть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разделены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dirty="0" sz="1500" spc="-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тектогенные,</a:t>
            </a:r>
            <a:r>
              <a:rPr dirty="0" sz="15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климатогенные,</a:t>
            </a:r>
            <a:r>
              <a:rPr dirty="0" sz="15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седиментогенные.*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660"/>
              </a:spcBef>
            </a:pPr>
            <a:r>
              <a:rPr dirty="0" sz="1500">
                <a:latin typeface="Times New Roman"/>
                <a:cs typeface="Times New Roman"/>
              </a:rPr>
              <a:t>Для</a:t>
            </a:r>
            <a:r>
              <a:rPr dirty="0" sz="1500" spc="3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целей</a:t>
            </a:r>
            <a:r>
              <a:rPr dirty="0" sz="1500" spc="3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сейсмострагиграфии</a:t>
            </a:r>
            <a:r>
              <a:rPr dirty="0" sz="1500" spc="3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особое</a:t>
            </a:r>
            <a:r>
              <a:rPr dirty="0" sz="1500" spc="3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значение</a:t>
            </a:r>
            <a:r>
              <a:rPr dirty="0" sz="1500" spc="3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имеют</a:t>
            </a:r>
            <a:r>
              <a:rPr dirty="0" sz="1500" spc="3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седиментогенные</a:t>
            </a:r>
            <a:r>
              <a:rPr dirty="0" sz="1500" spc="3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или</a:t>
            </a:r>
            <a:r>
              <a:rPr dirty="0" sz="1500" spc="3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соотносимые</a:t>
            </a:r>
            <a:r>
              <a:rPr dirty="0" sz="1500" spc="325">
                <a:latin typeface="Times New Roman"/>
                <a:cs typeface="Times New Roman"/>
              </a:rPr>
              <a:t> </a:t>
            </a:r>
            <a:r>
              <a:rPr dirty="0" sz="1500" spc="-50">
                <a:latin typeface="Times New Roman"/>
                <a:cs typeface="Times New Roman"/>
              </a:rPr>
              <a:t>с </a:t>
            </a:r>
            <a:r>
              <a:rPr dirty="0" sz="1500">
                <a:latin typeface="Times New Roman"/>
                <a:cs typeface="Times New Roman"/>
              </a:rPr>
              <a:t>ними</a:t>
            </a:r>
            <a:r>
              <a:rPr dirty="0" sz="1500" spc="3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стратиграфические</a:t>
            </a:r>
            <a:r>
              <a:rPr dirty="0" sz="1500" spc="3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несогласия.</a:t>
            </a:r>
            <a:r>
              <a:rPr dirty="0" sz="1500" spc="3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Среди</a:t>
            </a:r>
            <a:r>
              <a:rPr dirty="0" sz="1500" spc="3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них</a:t>
            </a:r>
            <a:r>
              <a:rPr dirty="0" sz="1500" spc="3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выделяются</a:t>
            </a:r>
            <a:r>
              <a:rPr dirty="0" sz="1500" spc="3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первичные</a:t>
            </a:r>
            <a:r>
              <a:rPr dirty="0" sz="1500" spc="3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3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вторичные</a:t>
            </a:r>
            <a:r>
              <a:rPr dirty="0" sz="1500" spc="35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несогласия.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Первичные,</a:t>
            </a:r>
            <a:r>
              <a:rPr dirty="0" sz="1500" spc="114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spc="114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конседиментационныс</a:t>
            </a:r>
            <a:r>
              <a:rPr dirty="0" sz="1500" spc="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несогласия</a:t>
            </a:r>
            <a:r>
              <a:rPr dirty="0" sz="1500" spc="1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формируются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1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процессе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образования</a:t>
            </a:r>
            <a:r>
              <a:rPr dirty="0" sz="1500" spc="1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данной </a:t>
            </a:r>
            <a:r>
              <a:rPr dirty="0" sz="1500">
                <a:latin typeface="Times New Roman"/>
                <a:cs typeface="Times New Roman"/>
              </a:rPr>
              <a:t>породы,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или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породно-</a:t>
            </a:r>
            <a:r>
              <a:rPr dirty="0" sz="1500">
                <a:latin typeface="Times New Roman"/>
                <a:cs typeface="Times New Roman"/>
              </a:rPr>
              <a:t>слоевой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ассоциации,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вторичные,</a:t>
            </a:r>
            <a:r>
              <a:rPr dirty="0" sz="1500" spc="1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spc="1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постседиментационныс</a:t>
            </a:r>
            <a:r>
              <a:rPr dirty="0" sz="1500" spc="1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несогласия, </a:t>
            </a:r>
            <a:r>
              <a:rPr dirty="0" sz="1500" spc="-10">
                <a:latin typeface="Times New Roman"/>
                <a:cs typeface="Times New Roman"/>
              </a:rPr>
              <a:t>образуются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под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действием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главным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образом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тектонических</a:t>
            </a:r>
            <a:r>
              <a:rPr dirty="0" sz="1500" spc="-7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факторов.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665"/>
              </a:spcBef>
            </a:pPr>
            <a:r>
              <a:rPr dirty="0" sz="1500">
                <a:latin typeface="Times New Roman"/>
                <a:cs typeface="Times New Roman"/>
              </a:rPr>
              <a:t>Вторичные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несогласия</a:t>
            </a:r>
            <a:r>
              <a:rPr dirty="0" sz="1500" spc="2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связаны</a:t>
            </a:r>
            <a:r>
              <a:rPr dirty="0" sz="1500" spc="2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как</a:t>
            </a:r>
            <a:r>
              <a:rPr dirty="0" sz="1500" spc="2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внутренними</a:t>
            </a:r>
            <a:r>
              <a:rPr dirty="0" sz="1500" spc="2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частями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бассейна,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так</a:t>
            </a:r>
            <a:r>
              <a:rPr dirty="0" sz="1500" spc="2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2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периферическими </a:t>
            </a:r>
            <a:r>
              <a:rPr dirty="0" sz="1500">
                <a:latin typeface="Times New Roman"/>
                <a:cs typeface="Times New Roman"/>
              </a:rPr>
              <a:t>частям</a:t>
            </a:r>
            <a:r>
              <a:rPr dirty="0" sz="1500" spc="45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бассейна</a:t>
            </a:r>
            <a:r>
              <a:rPr dirty="0" sz="1500" spc="4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седиментации.</a:t>
            </a:r>
            <a:r>
              <a:rPr dirty="0" sz="1500" spc="4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Региональное</a:t>
            </a:r>
            <a:r>
              <a:rPr dirty="0" sz="1500" spc="4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несогласие</a:t>
            </a:r>
            <a:r>
              <a:rPr dirty="0" sz="1500" spc="4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между</a:t>
            </a:r>
            <a:r>
              <a:rPr dirty="0" sz="1500" spc="45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осадочным</a:t>
            </a:r>
            <a:r>
              <a:rPr dirty="0" sz="1500" spc="4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чехлом</a:t>
            </a:r>
            <a:r>
              <a:rPr dirty="0" sz="1500" spc="4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45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породами </a:t>
            </a:r>
            <a:r>
              <a:rPr dirty="0" sz="1500">
                <a:latin typeface="Times New Roman"/>
                <a:cs typeface="Times New Roman"/>
              </a:rPr>
              <a:t>основания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является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по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отношению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к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 spc="-20">
                <a:latin typeface="Times New Roman"/>
                <a:cs typeface="Times New Roman"/>
              </a:rPr>
              <a:t>мезозойско-</a:t>
            </a:r>
            <a:r>
              <a:rPr dirty="0" sz="1500">
                <a:latin typeface="Times New Roman"/>
                <a:cs typeface="Times New Roman"/>
              </a:rPr>
              <a:t>кайнозойскому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осадочно-</a:t>
            </a:r>
            <a:r>
              <a:rPr dirty="0" sz="1500">
                <a:latin typeface="Times New Roman"/>
                <a:cs typeface="Times New Roman"/>
              </a:rPr>
              <a:t>породному</a:t>
            </a:r>
            <a:r>
              <a:rPr dirty="0" sz="1500" spc="15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бассейну </a:t>
            </a:r>
            <a:r>
              <a:rPr dirty="0" sz="1500">
                <a:latin typeface="Times New Roman"/>
                <a:cs typeface="Times New Roman"/>
              </a:rPr>
              <a:t>внешним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несогласием.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8262" y="791972"/>
            <a:ext cx="84334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3855">
              <a:lnSpc>
                <a:spcPct val="100000"/>
              </a:lnSpc>
              <a:spcBef>
                <a:spcPts val="95"/>
              </a:spcBef>
              <a:tabLst>
                <a:tab pos="1105535" algn="l"/>
                <a:tab pos="2838450" algn="l"/>
                <a:tab pos="4002404" algn="l"/>
                <a:tab pos="5241925" algn="l"/>
                <a:tab pos="6923405" algn="l"/>
                <a:tab pos="722503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Среди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седиментогенных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несогласий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выделяются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трансгрессивные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регрессивные </a:t>
            </a:r>
            <a:r>
              <a:rPr dirty="0" sz="1600">
                <a:latin typeface="Times New Roman"/>
                <a:cs typeface="Times New Roman"/>
              </a:rPr>
              <a:t>несогласия,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обусловленные</a:t>
            </a:r>
            <a:r>
              <a:rPr dirty="0" sz="1600" spc="1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трансгрессиями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регрессиями*.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обоих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случаях</a:t>
            </a:r>
            <a:r>
              <a:rPr dirty="0" sz="1600" spc="1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1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изменениях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258270" y="1279631"/>
            <a:ext cx="84353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2950" algn="l"/>
                <a:tab pos="1498600" algn="l"/>
                <a:tab pos="1771650" algn="l"/>
                <a:tab pos="2538095" algn="l"/>
                <a:tab pos="3935729" algn="l"/>
                <a:tab pos="5100320" algn="l"/>
                <a:tab pos="6203950" algn="l"/>
                <a:tab pos="6689090" algn="l"/>
                <a:tab pos="7517765" algn="l"/>
                <a:tab pos="8313420" algn="l"/>
              </a:tabLst>
            </a:pPr>
            <a:r>
              <a:rPr dirty="0" sz="1600" spc="-10">
                <a:latin typeface="Times New Roman"/>
                <a:cs typeface="Times New Roman"/>
              </a:rPr>
              <a:t>базиса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эрозии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седиментации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происходит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частичный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или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полный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размыв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8270" y="1436480"/>
            <a:ext cx="8435340" cy="686435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600" spc="-10">
                <a:latin typeface="Times New Roman"/>
                <a:cs typeface="Times New Roman"/>
              </a:rPr>
              <a:t>переотложение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ранее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сформировавшихся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осадков.</a:t>
            </a:r>
            <a:endParaRPr sz="16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685"/>
              </a:spcBef>
              <a:tabLst>
                <a:tab pos="1163320" algn="l"/>
                <a:tab pos="2368550" algn="l"/>
                <a:tab pos="4157979" algn="l"/>
                <a:tab pos="5380990" algn="l"/>
                <a:tab pos="6852920" algn="l"/>
                <a:tab pos="831342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Среди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первичных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седиментогенных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несогласий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обособляются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транзиентные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0163" y="2098286"/>
            <a:ext cx="8512810" cy="4431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50800" marR="4445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дефициентные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несогласия.</a:t>
            </a:r>
            <a:r>
              <a:rPr dirty="0" sz="1600" spc="4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b="1">
                <a:latin typeface="Times New Roman"/>
                <a:cs typeface="Times New Roman"/>
              </a:rPr>
              <a:t>ранзиентные</a:t>
            </a:r>
            <a:r>
              <a:rPr dirty="0" sz="1600" spc="4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несогласия</a:t>
            </a:r>
            <a:r>
              <a:rPr dirty="0" sz="1600" spc="42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формируются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4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проносе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большей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3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осадков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конечный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водоем</a:t>
            </a:r>
            <a:r>
              <a:rPr dirty="0" sz="1600" spc="3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стока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(морской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бассейн)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связаны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континентальными </a:t>
            </a:r>
            <a:r>
              <a:rPr dirty="0" sz="1600">
                <a:latin typeface="Times New Roman"/>
                <a:cs typeface="Times New Roman"/>
              </a:rPr>
              <a:t>(аллювиальными)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прибрежно-</a:t>
            </a:r>
            <a:r>
              <a:rPr dirty="0" sz="1600">
                <a:latin typeface="Times New Roman"/>
                <a:cs typeface="Times New Roman"/>
              </a:rPr>
              <a:t>морскими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условиями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седиментации.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этих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зонах</a:t>
            </a:r>
            <a:r>
              <a:rPr dirty="0" sz="1600" spc="-10">
                <a:latin typeface="Times New Roman"/>
                <a:cs typeface="Times New Roman"/>
              </a:rPr>
              <a:t> формируются </a:t>
            </a:r>
            <a:r>
              <a:rPr dirty="0" sz="1600">
                <a:latin typeface="Times New Roman"/>
                <a:cs typeface="Times New Roman"/>
              </a:rPr>
              <a:t>маломощные</a:t>
            </a:r>
            <a:r>
              <a:rPr dirty="0" sz="1600" spc="16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(по</a:t>
            </a:r>
            <a:r>
              <a:rPr dirty="0" sz="1600" spc="1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сравнению</a:t>
            </a:r>
            <a:r>
              <a:rPr dirty="0" sz="1600" spc="1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1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морскими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отложениями)</a:t>
            </a:r>
            <a:r>
              <a:rPr dirty="0" sz="1600" spc="1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разрезы</a:t>
            </a:r>
            <a:r>
              <a:rPr dirty="0" sz="1600" b="1">
                <a:latin typeface="Times New Roman"/>
                <a:cs typeface="Times New Roman"/>
              </a:rPr>
              <a:t>*</a:t>
            </a:r>
            <a:r>
              <a:rPr dirty="0" sz="1600">
                <a:latin typeface="Times New Roman"/>
                <a:cs typeface="Times New Roman"/>
              </a:rPr>
              <a:t>,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содержащие</a:t>
            </a:r>
            <a:r>
              <a:rPr dirty="0" sz="1600" spc="16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большое количество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скрытых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несогласий.</a:t>
            </a:r>
            <a:endParaRPr sz="1600">
              <a:latin typeface="Times New Roman"/>
              <a:cs typeface="Times New Roman"/>
            </a:endParaRPr>
          </a:p>
          <a:p>
            <a:pPr algn="just" marL="50800" marR="44450" indent="363855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глубоководных</a:t>
            </a:r>
            <a:r>
              <a:rPr dirty="0" sz="1600" spc="45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частях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бассейна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осадконакопления,</a:t>
            </a:r>
            <a:r>
              <a:rPr dirty="0" sz="1600" spc="4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удаленных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источников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сноса </a:t>
            </a:r>
            <a:r>
              <a:rPr dirty="0" sz="1600">
                <a:latin typeface="Times New Roman"/>
                <a:cs typeface="Times New Roman"/>
              </a:rPr>
              <a:t>терригенного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материала,</a:t>
            </a:r>
            <a:r>
              <a:rPr dirty="0" sz="1600" spc="1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также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формируются</a:t>
            </a:r>
            <a:r>
              <a:rPr dirty="0" sz="1600" spc="1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маломощные</a:t>
            </a:r>
            <a:r>
              <a:rPr dirty="0" sz="1600" spc="14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осадочные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тела,</a:t>
            </a:r>
            <a:r>
              <a:rPr dirty="0" sz="1600" spc="14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содержащие </a:t>
            </a:r>
            <a:r>
              <a:rPr dirty="0" sz="1600">
                <a:latin typeface="Times New Roman"/>
                <a:cs typeface="Times New Roman"/>
              </a:rPr>
              <a:t>скрытые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(дефициентные)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несогласия,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связанные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непоступлением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дефицитом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осадков.</a:t>
            </a:r>
            <a:endParaRPr sz="1600">
              <a:latin typeface="Times New Roman"/>
              <a:cs typeface="Times New Roman"/>
            </a:endParaRPr>
          </a:p>
          <a:p>
            <a:pPr algn="just" marL="50165" marR="43180" indent="363855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Кроме</a:t>
            </a:r>
            <a:r>
              <a:rPr dirty="0" sz="1600" spc="4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седиментационных</a:t>
            </a:r>
            <a:r>
              <a:rPr dirty="0" sz="1600" spc="4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поверхностей</a:t>
            </a:r>
            <a:r>
              <a:rPr dirty="0" sz="1600" spc="4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600" spc="4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осадочных</a:t>
            </a:r>
            <a:r>
              <a:rPr dirty="0" sz="1600" spc="4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толщах</a:t>
            </a:r>
            <a:r>
              <a:rPr dirty="0" sz="1600" spc="4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отмечаются</a:t>
            </a:r>
            <a:r>
              <a:rPr dirty="0" sz="1600" spc="4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поверхности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дизъюнктивных нарушений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(разломов,</a:t>
            </a:r>
            <a:r>
              <a:rPr dirty="0" sz="16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сбросов,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взбросов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т.п.),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древовидные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разломы,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также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листрические</a:t>
            </a:r>
            <a:r>
              <a:rPr dirty="0" sz="1600" spc="25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разломы,</a:t>
            </a:r>
            <a:r>
              <a:rPr dirty="0" sz="1600" spc="25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у</a:t>
            </a:r>
            <a:r>
              <a:rPr dirty="0" sz="1600" spc="24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которых</a:t>
            </a:r>
            <a:r>
              <a:rPr dirty="0" sz="1600" spc="2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угол</a:t>
            </a:r>
            <a:r>
              <a:rPr dirty="0" sz="1600" spc="2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падения</a:t>
            </a:r>
            <a:r>
              <a:rPr dirty="0" sz="1600" spc="25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поверхности</a:t>
            </a:r>
            <a:r>
              <a:rPr dirty="0" sz="1600" spc="2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сместителя</a:t>
            </a:r>
            <a:r>
              <a:rPr dirty="0" sz="1600" spc="2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25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глубиной </a:t>
            </a:r>
            <a:r>
              <a:rPr dirty="0" sz="1600">
                <a:latin typeface="Times New Roman"/>
                <a:cs typeface="Times New Roman"/>
              </a:rPr>
              <a:t>выполаживается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практически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0</a:t>
            </a:r>
            <a:r>
              <a:rPr dirty="0" baseline="26455" sz="1575">
                <a:latin typeface="Times New Roman"/>
                <a:cs typeface="Times New Roman"/>
              </a:rPr>
              <a:t>0</a:t>
            </a:r>
            <a:r>
              <a:rPr dirty="0" sz="1600">
                <a:latin typeface="Times New Roman"/>
                <a:cs typeface="Times New Roman"/>
              </a:rPr>
              <a:t>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Обычно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листрические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разломы объединяются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образуют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глубоких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горизонтах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тектонического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срыва.</a:t>
            </a:r>
            <a:endParaRPr sz="1600">
              <a:latin typeface="Times New Roman"/>
              <a:cs typeface="Times New Roman"/>
            </a:endParaRPr>
          </a:p>
          <a:p>
            <a:pPr algn="just" marL="50800" marR="43815" indent="363855">
              <a:lnSpc>
                <a:spcPct val="100000"/>
              </a:lnSpc>
              <a:spcBef>
                <a:spcPts val="685"/>
              </a:spcBef>
            </a:pP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600" spc="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сейсмических</a:t>
            </a:r>
            <a:r>
              <a:rPr dirty="0" u="sng" sz="1600" spc="6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разрезах</a:t>
            </a:r>
            <a:r>
              <a:rPr dirty="0" u="sng" sz="1600" spc="7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также</a:t>
            </a:r>
            <a:r>
              <a:rPr dirty="0" u="sng" sz="1600" spc="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находят</a:t>
            </a:r>
            <a:r>
              <a:rPr dirty="0" u="sng" sz="1600" spc="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отображение</a:t>
            </a:r>
            <a:r>
              <a:rPr dirty="0" u="sng" sz="1600" spc="6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spc="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флюидные</a:t>
            </a:r>
            <a:r>
              <a:rPr dirty="0" u="sng" sz="1600" spc="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контакты</a:t>
            </a:r>
            <a:r>
              <a:rPr dirty="0" u="sng" sz="1600" spc="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(газа</a:t>
            </a:r>
            <a:r>
              <a:rPr dirty="0" u="sng" sz="1600" spc="6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spc="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воды</a:t>
            </a:r>
            <a:r>
              <a:rPr dirty="0" u="sng" sz="1600" spc="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sz="16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ГВК,</a:t>
            </a:r>
            <a:r>
              <a:rPr dirty="0" u="sng" sz="1600" spc="3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воды</a:t>
            </a:r>
            <a:r>
              <a:rPr dirty="0" u="sng" sz="1600" spc="3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spc="3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нефти</a:t>
            </a:r>
            <a:r>
              <a:rPr dirty="0" u="sng" sz="1600" spc="34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600" spc="33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ВНК,</a:t>
            </a:r>
            <a:r>
              <a:rPr dirty="0" u="sng" sz="1600" spc="3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газа</a:t>
            </a:r>
            <a:r>
              <a:rPr dirty="0" u="sng" sz="1600" spc="36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spc="3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нефти</a:t>
            </a:r>
            <a:r>
              <a:rPr dirty="0" u="sng" sz="1600" spc="3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600" spc="3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ГНК).</a:t>
            </a:r>
            <a:r>
              <a:rPr dirty="0" u="sng" sz="1600" spc="3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Наиболее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часто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сейсмические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отражения </a:t>
            </a:r>
            <a:r>
              <a:rPr dirty="0" sz="1600">
                <a:latin typeface="Times New Roman"/>
                <a:cs typeface="Times New Roman"/>
              </a:rPr>
              <a:t>формируются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поверхностях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ГВК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из-</a:t>
            </a:r>
            <a:r>
              <a:rPr dirty="0" sz="1600">
                <a:latin typeface="Times New Roman"/>
                <a:cs typeface="Times New Roman"/>
              </a:rPr>
              <a:t>за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резкого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различия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акустических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жесткостей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газо-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водонасыщенных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резервуаров.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2397" y="269227"/>
            <a:ext cx="334962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000000"/>
                </a:solidFill>
              </a:rPr>
              <a:t>Геологические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границы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131470"/>
            <a:ext cx="27336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232852"/>
                </a:solidFill>
              </a:rPr>
              <a:t>Геологические</a:t>
            </a:r>
            <a:r>
              <a:rPr dirty="0" spc="-40">
                <a:solidFill>
                  <a:srgbClr val="232852"/>
                </a:solidFill>
              </a:rPr>
              <a:t> </a:t>
            </a:r>
            <a:r>
              <a:rPr dirty="0" spc="-20">
                <a:solidFill>
                  <a:srgbClr val="232852"/>
                </a:solidFill>
              </a:rPr>
              <a:t>тела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258234" y="768197"/>
            <a:ext cx="8653780" cy="5699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 indent="362585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imes New Roman"/>
                <a:cs typeface="Times New Roman"/>
              </a:rPr>
              <a:t>Среди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геологических</a:t>
            </a:r>
            <a:r>
              <a:rPr dirty="0" sz="1500" spc="9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объектов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большинством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исследователей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выделяются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следующие</a:t>
            </a:r>
            <a:r>
              <a:rPr dirty="0" sz="1500" spc="10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уровни </a:t>
            </a:r>
            <a:r>
              <a:rPr dirty="0" sz="1500">
                <a:latin typeface="Times New Roman"/>
                <a:cs typeface="Times New Roman"/>
              </a:rPr>
              <a:t>организации:</a:t>
            </a:r>
            <a:r>
              <a:rPr dirty="0" sz="1500" spc="3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минералы,</a:t>
            </a:r>
            <a:r>
              <a:rPr dirty="0" sz="1500" spc="3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породы,</a:t>
            </a:r>
            <a:r>
              <a:rPr dirty="0" sz="1500" spc="3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геологические</a:t>
            </a:r>
            <a:r>
              <a:rPr dirty="0" sz="1500" spc="3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формации,</a:t>
            </a:r>
            <a:r>
              <a:rPr dirty="0" sz="1500" spc="3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геосферы,</a:t>
            </a:r>
            <a:r>
              <a:rPr dirty="0" sz="1500" spc="3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планета.</a:t>
            </a:r>
            <a:r>
              <a:rPr dirty="0" sz="1500" spc="380"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Геологические</a:t>
            </a:r>
            <a:r>
              <a:rPr dirty="0" sz="1500" spc="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20" b="1">
                <a:solidFill>
                  <a:srgbClr val="C00000"/>
                </a:solidFill>
                <a:latin typeface="Times New Roman"/>
                <a:cs typeface="Times New Roman"/>
              </a:rPr>
              <a:t>тела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каждого</a:t>
            </a:r>
            <a:r>
              <a:rPr dirty="0" sz="1500" spc="2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уровня</a:t>
            </a:r>
            <a:r>
              <a:rPr dirty="0" sz="1500" spc="2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являются</a:t>
            </a:r>
            <a:r>
              <a:rPr dirty="0" sz="1500" spc="2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телами-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системами,</a:t>
            </a:r>
            <a:r>
              <a:rPr dirty="0" sz="1500" spc="2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т.е.</a:t>
            </a:r>
            <a:r>
              <a:rPr dirty="0" sz="1500" spc="30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совокупностями</a:t>
            </a:r>
            <a:r>
              <a:rPr dirty="0" sz="1500" spc="2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взаимосвязанных</a:t>
            </a:r>
            <a:r>
              <a:rPr dirty="0" sz="1500" spc="2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элементов, </a:t>
            </a:r>
            <a:r>
              <a:rPr dirty="0" sz="1500" spc="-20" b="1">
                <a:solidFill>
                  <a:srgbClr val="C00000"/>
                </a:solidFill>
                <a:latin typeface="Times New Roman"/>
                <a:cs typeface="Times New Roman"/>
              </a:rPr>
              <a:t>находящихся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определенных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устойчивых</a:t>
            </a:r>
            <a:r>
              <a:rPr dirty="0" sz="15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отношениях.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660"/>
              </a:spcBef>
            </a:pPr>
            <a:r>
              <a:rPr dirty="0" sz="1500">
                <a:latin typeface="Times New Roman"/>
                <a:cs typeface="Times New Roman"/>
              </a:rPr>
              <a:t>Исходя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положений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системного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анализа,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каждая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система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обладает</a:t>
            </a:r>
            <a:r>
              <a:rPr dirty="0" sz="1500" spc="-10">
                <a:latin typeface="Times New Roman"/>
                <a:cs typeface="Times New Roman"/>
              </a:rPr>
              <a:t> признаком,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присущим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только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ей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отличающим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данную</a:t>
            </a:r>
            <a:r>
              <a:rPr dirty="0" sz="1500" spc="4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систему</a:t>
            </a:r>
            <a:r>
              <a:rPr dirty="0" sz="1500" spc="4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</a:t>
            </a:r>
            <a:r>
              <a:rPr dirty="0" sz="1500" spc="4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других</a:t>
            </a:r>
            <a:r>
              <a:rPr dirty="0" sz="1500" spc="4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уровней</a:t>
            </a:r>
            <a:r>
              <a:rPr dirty="0" sz="1500" spc="4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организации,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484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том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числе</a:t>
            </a:r>
            <a:r>
              <a:rPr dirty="0" sz="1500" spc="4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4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</a:t>
            </a:r>
            <a:r>
              <a:rPr dirty="0" sz="1500" spc="48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механической </a:t>
            </a:r>
            <a:r>
              <a:rPr dirty="0" sz="1500">
                <a:latin typeface="Times New Roman"/>
                <a:cs typeface="Times New Roman"/>
              </a:rPr>
              <a:t>совокупности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слагающих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ее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элементов.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Наиболее</a:t>
            </a:r>
            <a:r>
              <a:rPr dirty="0" sz="1500" spc="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распространенный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пример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самолет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(система)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куча </a:t>
            </a:r>
            <a:r>
              <a:rPr dirty="0" sz="1500">
                <a:latin typeface="Times New Roman"/>
                <a:cs typeface="Times New Roman"/>
              </a:rPr>
              <a:t>слагающих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его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деталей,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которые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могут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летать,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будучи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собранными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определенном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порядке.</a:t>
            </a:r>
            <a:endParaRPr sz="15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665"/>
              </a:spcBef>
            </a:pPr>
            <a:r>
              <a:rPr dirty="0" sz="1500" b="1">
                <a:latin typeface="Times New Roman"/>
                <a:cs typeface="Times New Roman"/>
              </a:rPr>
              <a:t>Наиболее</a:t>
            </a:r>
            <a:r>
              <a:rPr dirty="0" sz="1500" spc="-6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важное</a:t>
            </a:r>
            <a:r>
              <a:rPr dirty="0" sz="1500" spc="-30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качество,</a:t>
            </a:r>
            <a:r>
              <a:rPr dirty="0" sz="1500" spc="-3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или</a:t>
            </a:r>
            <a:r>
              <a:rPr dirty="0" sz="1500" spc="-5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свойство,</a:t>
            </a:r>
            <a:r>
              <a:rPr dirty="0" sz="1500" spc="-4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определяющее</a:t>
            </a:r>
            <a:r>
              <a:rPr dirty="0" sz="1500" spc="-30" b="1">
                <a:latin typeface="Times New Roman"/>
                <a:cs typeface="Times New Roman"/>
              </a:rPr>
              <a:t> </a:t>
            </a:r>
            <a:r>
              <a:rPr dirty="0" sz="1500" spc="-20" b="1">
                <a:latin typeface="Times New Roman"/>
                <a:cs typeface="Times New Roman"/>
              </a:rPr>
              <a:t>систему,</a:t>
            </a:r>
            <a:r>
              <a:rPr dirty="0" sz="1500" spc="-3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называется</a:t>
            </a:r>
            <a:r>
              <a:rPr dirty="0" sz="1500" spc="-4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эмерджентным.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660"/>
              </a:spcBef>
            </a:pPr>
            <a:r>
              <a:rPr dirty="0" sz="1500">
                <a:latin typeface="Times New Roman"/>
                <a:cs typeface="Times New Roman"/>
              </a:rPr>
              <a:t>Эмерджентные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свойства</a:t>
            </a:r>
            <a:r>
              <a:rPr dirty="0" sz="1500" spc="140"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минерального</a:t>
            </a:r>
            <a:r>
              <a:rPr dirty="0" sz="1500" spc="14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500" spc="14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породного</a:t>
            </a:r>
            <a:r>
              <a:rPr dirty="0" sz="1500" spc="15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уровня</a:t>
            </a:r>
            <a:r>
              <a:rPr dirty="0" sz="1500" spc="14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геологических</a:t>
            </a:r>
            <a:r>
              <a:rPr dirty="0" sz="1500" spc="14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тел</a:t>
            </a:r>
            <a:r>
              <a:rPr dirty="0" sz="1500" spc="14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однозначно </a:t>
            </a:r>
            <a:r>
              <a:rPr dirty="0" sz="1500">
                <a:latin typeface="Times New Roman"/>
                <a:cs typeface="Times New Roman"/>
              </a:rPr>
              <a:t>определяются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составом</a:t>
            </a:r>
            <a:r>
              <a:rPr dirty="0" sz="1500" spc="1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строением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пород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минералов.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Эмерджентные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же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свойства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тел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следующего,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надпородного</a:t>
            </a:r>
            <a:r>
              <a:rPr dirty="0" sz="15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уровня</a:t>
            </a:r>
            <a:r>
              <a:rPr dirty="0" sz="15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организации,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столь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очевидны.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Так,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отношении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термина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"геологическая </a:t>
            </a:r>
            <a:r>
              <a:rPr dirty="0" sz="1500">
                <a:latin typeface="Times New Roman"/>
                <a:cs typeface="Times New Roman"/>
              </a:rPr>
              <a:t>формация"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существует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114</a:t>
            </a:r>
            <a:r>
              <a:rPr dirty="0" sz="1500" spc="1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определений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"формации",</a:t>
            </a:r>
            <a:r>
              <a:rPr dirty="0" sz="1500" spc="1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описано</a:t>
            </a:r>
            <a:r>
              <a:rPr dirty="0" sz="1500" spc="1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983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их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разновидности.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этой</a:t>
            </a:r>
            <a:r>
              <a:rPr dirty="0" sz="1500" spc="1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ситуации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взаимосвязь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слагающих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«формацию»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500" spc="18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слоев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500" spc="17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пластов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осадочных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горных</a:t>
            </a:r>
            <a:r>
              <a:rPr dirty="0" sz="1500" spc="185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пород,</a:t>
            </a:r>
            <a:r>
              <a:rPr dirty="0" sz="1500" spc="180" b="1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может определяться</a:t>
            </a:r>
            <a:r>
              <a:rPr dirty="0" sz="15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только</a:t>
            </a:r>
            <a:r>
              <a:rPr dirty="0" sz="15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общностью</a:t>
            </a:r>
            <a:r>
              <a:rPr dirty="0" sz="15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их</a:t>
            </a:r>
            <a:r>
              <a:rPr dirty="0" sz="15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образования</a:t>
            </a:r>
            <a:r>
              <a:rPr dirty="0" sz="15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парагенезисом.</a:t>
            </a:r>
            <a:endParaRPr sz="1500">
              <a:latin typeface="Times New Roman"/>
              <a:cs typeface="Times New Roman"/>
            </a:endParaRPr>
          </a:p>
          <a:p>
            <a:pPr algn="just" marL="12700" marR="6350" indent="362585">
              <a:lnSpc>
                <a:spcPct val="100000"/>
              </a:lnSpc>
              <a:spcBef>
                <a:spcPts val="660"/>
              </a:spcBef>
            </a:pPr>
            <a:r>
              <a:rPr dirty="0" sz="1500">
                <a:latin typeface="Times New Roman"/>
                <a:cs typeface="Times New Roman"/>
              </a:rPr>
              <a:t>Для</a:t>
            </a:r>
            <a:r>
              <a:rPr dirty="0" sz="1500" spc="37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37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толщ</a:t>
            </a:r>
            <a:r>
              <a:rPr dirty="0" sz="1500" spc="38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характерна</a:t>
            </a:r>
            <a:r>
              <a:rPr dirty="0" sz="1500" spc="37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цикличность</a:t>
            </a:r>
            <a:r>
              <a:rPr dirty="0" sz="1500" spc="37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строения,</a:t>
            </a:r>
            <a:r>
              <a:rPr dirty="0" sz="1500" spc="37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обусловленная</a:t>
            </a:r>
            <a:r>
              <a:rPr dirty="0" sz="1500" spc="380">
                <a:latin typeface="Times New Roman"/>
                <a:cs typeface="Times New Roman"/>
              </a:rPr>
              <a:t>  </a:t>
            </a:r>
            <a:r>
              <a:rPr dirty="0" sz="1500" spc="-10">
                <a:latin typeface="Times New Roman"/>
                <a:cs typeface="Times New Roman"/>
              </a:rPr>
              <a:t>периодическими </a:t>
            </a:r>
            <a:r>
              <a:rPr dirty="0" sz="1500">
                <a:latin typeface="Times New Roman"/>
                <a:cs typeface="Times New Roman"/>
              </a:rPr>
              <a:t>изменениями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условий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осадконакопления,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то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же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время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изучение</a:t>
            </a:r>
            <a:r>
              <a:rPr dirty="0" sz="1500" spc="16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цикличности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немыслима</a:t>
            </a:r>
            <a:r>
              <a:rPr dirty="0" sz="1500" spc="155">
                <a:latin typeface="Times New Roman"/>
                <a:cs typeface="Times New Roman"/>
              </a:rPr>
              <a:t>  </a:t>
            </a:r>
            <a:r>
              <a:rPr dirty="0" sz="1500" spc="-25">
                <a:latin typeface="Times New Roman"/>
                <a:cs typeface="Times New Roman"/>
              </a:rPr>
              <a:t>без </a:t>
            </a:r>
            <a:r>
              <a:rPr dirty="0" sz="1500">
                <a:latin typeface="Times New Roman"/>
                <a:cs typeface="Times New Roman"/>
              </a:rPr>
              <a:t>предшествующих</a:t>
            </a:r>
            <a:r>
              <a:rPr dirty="0" sz="1500" spc="31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детальных</a:t>
            </a:r>
            <a:r>
              <a:rPr dirty="0" sz="1500" spc="32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стратиграфических</a:t>
            </a:r>
            <a:r>
              <a:rPr dirty="0" sz="1500" spc="32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315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литологических</a:t>
            </a:r>
            <a:r>
              <a:rPr dirty="0" sz="1500" spc="32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исследований.</a:t>
            </a:r>
            <a:r>
              <a:rPr dirty="0" sz="1500" spc="320">
                <a:latin typeface="Times New Roman"/>
                <a:cs typeface="Times New Roman"/>
              </a:rPr>
              <a:t>  </a:t>
            </a:r>
            <a:r>
              <a:rPr dirty="0" sz="1500">
                <a:latin typeface="Times New Roman"/>
                <a:cs typeface="Times New Roman"/>
              </a:rPr>
              <a:t>Главным</a:t>
            </a:r>
            <a:r>
              <a:rPr dirty="0" sz="1500" spc="315">
                <a:latin typeface="Times New Roman"/>
                <a:cs typeface="Times New Roman"/>
              </a:rPr>
              <a:t>  </a:t>
            </a:r>
            <a:r>
              <a:rPr dirty="0" sz="1500" spc="-25">
                <a:latin typeface="Times New Roman"/>
                <a:cs typeface="Times New Roman"/>
              </a:rPr>
              <a:t>ее </a:t>
            </a:r>
            <a:r>
              <a:rPr dirty="0" sz="1500">
                <a:latin typeface="Times New Roman"/>
                <a:cs typeface="Times New Roman"/>
              </a:rPr>
              <a:t>содержанием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является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прогноз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свойств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осадочных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комплексов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еще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изученных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частях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бассейна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для </a:t>
            </a:r>
            <a:r>
              <a:rPr dirty="0" sz="1500" spc="-10">
                <a:latin typeface="Times New Roman"/>
                <a:cs typeface="Times New Roman"/>
              </a:rPr>
              <a:t>поисков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различных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полезных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ископаемых.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99000"/>
              </a:lnSpc>
              <a:spcBef>
                <a:spcPts val="680"/>
              </a:spcBef>
            </a:pPr>
            <a:r>
              <a:rPr dirty="0" sz="1500">
                <a:latin typeface="Times New Roman"/>
                <a:cs typeface="Times New Roman"/>
              </a:rPr>
              <a:t>Периодичность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процесса</a:t>
            </a:r>
            <a:r>
              <a:rPr dirty="0" sz="1500" spc="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седиментации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обусловлена,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первую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очередь,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циклическими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колебаниями </a:t>
            </a:r>
            <a:r>
              <a:rPr dirty="0" sz="1500">
                <a:latin typeface="Times New Roman"/>
                <a:cs typeface="Times New Roman"/>
              </a:rPr>
              <a:t>уровня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моря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или</a:t>
            </a:r>
            <a:r>
              <a:rPr dirty="0" sz="1500" spc="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Мирового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океана.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При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трансгрессии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(наступлении</a:t>
            </a:r>
            <a:r>
              <a:rPr dirty="0" sz="1500" spc="9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моря</a:t>
            </a:r>
            <a:r>
              <a:rPr dirty="0" sz="1500" spc="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сушу)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некотором</a:t>
            </a:r>
            <a:r>
              <a:rPr dirty="0" sz="1500" spc="8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участке </a:t>
            </a:r>
            <a:r>
              <a:rPr dirty="0" sz="1500">
                <a:latin typeface="Times New Roman"/>
                <a:cs typeface="Times New Roman"/>
              </a:rPr>
              <a:t>земной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коры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(бассейне)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может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создаться</a:t>
            </a:r>
            <a:r>
              <a:rPr dirty="0" sz="1500" spc="-65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седиментационная</a:t>
            </a:r>
            <a:r>
              <a:rPr dirty="0" sz="1500" spc="-3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емкость,</a:t>
            </a:r>
            <a:r>
              <a:rPr dirty="0" sz="1500" spc="-30" b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которая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заполнится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осадками.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4340" y="1053845"/>
            <a:ext cx="794448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регрессии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может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полностью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заполниться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осадками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превратиться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сушу,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19236" y="1267216"/>
            <a:ext cx="83013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7034" algn="l"/>
                <a:tab pos="1442085" algn="l"/>
                <a:tab pos="2556510" algn="l"/>
                <a:tab pos="3117215" algn="l"/>
                <a:tab pos="3455670" algn="l"/>
                <a:tab pos="4032885" algn="l"/>
                <a:tab pos="4478020" algn="l"/>
                <a:tab pos="6953884" algn="l"/>
                <a:tab pos="7614920" algn="l"/>
              </a:tabLst>
            </a:pPr>
            <a:r>
              <a:rPr dirty="0" sz="1400" spc="-20">
                <a:latin typeface="Times New Roman"/>
                <a:cs typeface="Times New Roman"/>
              </a:rPr>
              <a:t>т.е.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произойдет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наступление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суши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море.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Это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трансгрессивно-регрессивный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режим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развития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19232" y="1392584"/>
            <a:ext cx="8301355" cy="148336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5"/>
              </a:spcBef>
            </a:pPr>
            <a:r>
              <a:rPr dirty="0" sz="1400" spc="-10">
                <a:latin typeface="Times New Roman"/>
                <a:cs typeface="Times New Roman"/>
              </a:rPr>
              <a:t>седиментационного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бассейна,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который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основным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накоплении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комплексов.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  <a:spcBef>
                <a:spcPts val="700"/>
              </a:spcBef>
            </a:pPr>
            <a:r>
              <a:rPr dirty="0" sz="1400" spc="-10">
                <a:latin typeface="Times New Roman"/>
                <a:cs typeface="Times New Roman"/>
              </a:rPr>
              <a:t>Предложенная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идеализированная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схема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поднятие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моря,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создание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седиментационной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емкости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>
                <a:latin typeface="Times New Roman"/>
                <a:cs typeface="Times New Roman"/>
              </a:rPr>
              <a:t>заполнение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ее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осадками,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несмотря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многообразие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причин,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вызывающих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регрессии </a:t>
            </a:r>
            <a:r>
              <a:rPr dirty="0" sz="1400">
                <a:latin typeface="Times New Roman"/>
                <a:cs typeface="Times New Roman"/>
              </a:rPr>
              <a:t>(космические,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климатические,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эвстатические,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эпейрогенические*,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седиментологические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т.п.),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является </a:t>
            </a:r>
            <a:r>
              <a:rPr dirty="0" sz="1400">
                <a:latin typeface="Times New Roman"/>
                <a:cs typeface="Times New Roman"/>
              </a:rPr>
              <a:t>единственно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возможной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формирования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разрезах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устойчиво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повторяющихся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генетически обусловленных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наборов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или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циклитов.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19229" y="2937457"/>
            <a:ext cx="8300084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5496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Таким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образом,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циклит</a:t>
            </a:r>
            <a:r>
              <a:rPr dirty="0" sz="1400" spc="22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генетически</a:t>
            </a:r>
            <a:r>
              <a:rPr dirty="0" sz="1400" spc="204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связанный</a:t>
            </a:r>
            <a:r>
              <a:rPr dirty="0" sz="1400" spc="22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набор</a:t>
            </a:r>
            <a:r>
              <a:rPr dirty="0" sz="1400" spc="22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пород,</a:t>
            </a:r>
            <a:r>
              <a:rPr dirty="0" sz="1400" spc="21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формирование</a:t>
            </a:r>
            <a:r>
              <a:rPr dirty="0" sz="1400" spc="220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которого </a:t>
            </a:r>
            <a:r>
              <a:rPr dirty="0" sz="1400" b="1">
                <a:latin typeface="Times New Roman"/>
                <a:cs typeface="Times New Roman"/>
              </a:rPr>
              <a:t>обусловлено</a:t>
            </a:r>
            <a:r>
              <a:rPr dirty="0" sz="1400" spc="3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последовательно</a:t>
            </a:r>
            <a:r>
              <a:rPr dirty="0" sz="1400" spc="3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изменяющимися</a:t>
            </a:r>
            <a:r>
              <a:rPr dirty="0" sz="1400" spc="3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и</a:t>
            </a:r>
            <a:r>
              <a:rPr dirty="0" sz="1400" spc="3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повторяющимися</a:t>
            </a:r>
            <a:r>
              <a:rPr dirty="0" sz="1400" spc="3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условиями</a:t>
            </a:r>
            <a:r>
              <a:rPr dirty="0" sz="1400" spc="3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осадконакопления.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Сейсмоциклит -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отображение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циклита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сейсмическом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волновом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поле.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4328" y="3658885"/>
            <a:ext cx="79463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2530" algn="l"/>
                <a:tab pos="2178050" algn="l"/>
                <a:tab pos="2994025" algn="l"/>
                <a:tab pos="3949700" algn="l"/>
                <a:tab pos="4362450" algn="l"/>
                <a:tab pos="5089525" algn="l"/>
                <a:tab pos="6008370" algn="l"/>
                <a:tab pos="7653020" algn="l"/>
              </a:tabLst>
            </a:pPr>
            <a:r>
              <a:rPr dirty="0" sz="1400" spc="-10">
                <a:latin typeface="Times New Roman"/>
                <a:cs typeface="Times New Roman"/>
              </a:rPr>
              <a:t>Большинство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осадочных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разрезов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построено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как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наборы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циклитов,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сформировавшихся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при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19224" y="3792090"/>
            <a:ext cx="8301355" cy="198437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35"/>
              </a:spcBef>
            </a:pPr>
            <a:r>
              <a:rPr dirty="0" sz="1400">
                <a:latin typeface="Times New Roman"/>
                <a:cs typeface="Times New Roman"/>
              </a:rPr>
              <a:t>трансгрессивно-регрессивном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режиме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развития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седиментационных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бассейнов.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  <a:spcBef>
                <a:spcPts val="635"/>
              </a:spcBef>
            </a:pP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разных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частях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бассейна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условия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осадконакопления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были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различными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течение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одного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цикла </a:t>
            </a:r>
            <a:r>
              <a:rPr dirty="0" sz="1400">
                <a:latin typeface="Times New Roman"/>
                <a:cs typeface="Times New Roman"/>
              </a:rPr>
              <a:t>седиментации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континенте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накапливались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преимущество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песчаные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породы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прослоями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углей,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в </a:t>
            </a:r>
            <a:r>
              <a:rPr dirty="0" sz="1400">
                <a:latin typeface="Times New Roman"/>
                <a:cs typeface="Times New Roman"/>
              </a:rPr>
              <a:t>прибрежной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части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моря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мощные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песчаные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толщи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морские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глины,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глубоководных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условиях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- </a:t>
            </a:r>
            <a:r>
              <a:rPr dirty="0" sz="1400">
                <a:latin typeface="Times New Roman"/>
                <a:cs typeface="Times New Roman"/>
              </a:rPr>
              <a:t>глубоководные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морские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глины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небольшой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мощности.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Изменение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строения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(структуры)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разных </a:t>
            </a:r>
            <a:r>
              <a:rPr dirty="0" sz="1400">
                <a:latin typeface="Times New Roman"/>
                <a:cs typeface="Times New Roman"/>
              </a:rPr>
              <a:t>фациальных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зонах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называется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конвергенцией.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  <a:spcBef>
                <a:spcPts val="710"/>
              </a:spcBef>
            </a:pPr>
            <a:r>
              <a:rPr dirty="0" sz="1400" b="1">
                <a:latin typeface="Times New Roman"/>
                <a:cs typeface="Times New Roman"/>
              </a:rPr>
              <a:t>На</a:t>
            </a:r>
            <a:r>
              <a:rPr dirty="0" sz="1400" spc="48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рис.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приведена</a:t>
            </a:r>
            <a:r>
              <a:rPr dirty="0" sz="1400" spc="49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схема</a:t>
            </a:r>
            <a:r>
              <a:rPr dirty="0" sz="1400" spc="7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строения</a:t>
            </a:r>
            <a:r>
              <a:rPr dirty="0" sz="1400" spc="7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единичного</a:t>
            </a:r>
            <a:r>
              <a:rPr dirty="0" sz="1400" spc="7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циклита,</a:t>
            </a:r>
            <a:r>
              <a:rPr dirty="0" sz="1400" spc="49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формирующегося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относительно </a:t>
            </a:r>
            <a:r>
              <a:rPr dirty="0" sz="1400">
                <a:latin typeface="Times New Roman"/>
                <a:cs typeface="Times New Roman"/>
              </a:rPr>
              <a:t>глубоководном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(300-</a:t>
            </a:r>
            <a:r>
              <a:rPr dirty="0" sz="1400">
                <a:latin typeface="Times New Roman"/>
                <a:cs typeface="Times New Roman"/>
              </a:rPr>
              <a:t>500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м)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морском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бассейне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условиях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трансгрессивно-</a:t>
            </a:r>
            <a:r>
              <a:rPr dirty="0" sz="1400">
                <a:latin typeface="Times New Roman"/>
                <a:cs typeface="Times New Roman"/>
              </a:rPr>
              <a:t>регрессивного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режима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его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19229" y="5750467"/>
            <a:ext cx="82994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19480" algn="l"/>
                <a:tab pos="1227455" algn="l"/>
                <a:tab pos="2121535" algn="l"/>
                <a:tab pos="2931160" algn="l"/>
                <a:tab pos="3982720" algn="l"/>
                <a:tab pos="4436745" algn="l"/>
                <a:tab pos="5979795" algn="l"/>
                <a:tab pos="6584950" algn="l"/>
                <a:tab pos="7711440" algn="l"/>
              </a:tabLst>
            </a:pPr>
            <a:r>
              <a:rPr dirty="0" sz="1400" spc="-10">
                <a:latin typeface="Times New Roman"/>
                <a:cs typeface="Times New Roman"/>
              </a:rPr>
              <a:t>развития.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строении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циклита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выделяется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три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морфологические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зоны,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получившие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широко </a:t>
            </a:r>
            <a:r>
              <a:rPr dirty="0" sz="1400">
                <a:latin typeface="Times New Roman"/>
                <a:cs typeface="Times New Roman"/>
              </a:rPr>
              <a:t>распространенное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название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Дж.Ричу,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1951</a:t>
            </a:r>
            <a:r>
              <a:rPr dirty="0" sz="1400" spc="-40">
                <a:latin typeface="Times New Roman"/>
                <a:cs typeface="Times New Roman"/>
              </a:rPr>
              <a:t> г.):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ундаформа,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клиноформа,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фондоформа.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62397" y="579882"/>
            <a:ext cx="27336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000000"/>
                </a:solidFill>
              </a:rPr>
              <a:t>Геологические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 spc="-20">
                <a:solidFill>
                  <a:srgbClr val="000000"/>
                </a:solidFill>
              </a:rPr>
              <a:t>тела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36" y="1237508"/>
            <a:ext cx="4416526" cy="500631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323547" y="1437246"/>
            <a:ext cx="12115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672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циклита, относительно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4655941" y="1437246"/>
            <a:ext cx="156464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52729">
              <a:lnSpc>
                <a:spcPct val="100000"/>
              </a:lnSpc>
              <a:spcBef>
                <a:spcPts val="95"/>
              </a:spcBef>
              <a:tabLst>
                <a:tab pos="1126490" algn="l"/>
              </a:tabLst>
            </a:pPr>
            <a:r>
              <a:rPr dirty="0" sz="1600" spc="-20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2. </a:t>
            </a:r>
            <a:r>
              <a:rPr dirty="0" sz="1600" spc="-10">
                <a:latin typeface="Times New Roman"/>
                <a:cs typeface="Times New Roman"/>
              </a:rPr>
              <a:t>формирующегося глубоководном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248824" y="1437246"/>
            <a:ext cx="119443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Строение</a:t>
            </a:r>
            <a:endParaRPr sz="1600">
              <a:latin typeface="Times New Roman"/>
              <a:cs typeface="Times New Roman"/>
            </a:endParaRPr>
          </a:p>
          <a:p>
            <a:pPr marL="12700" marR="5080" indent="462915">
              <a:lnSpc>
                <a:spcPct val="100000"/>
              </a:lnSpc>
              <a:tabLst>
                <a:tab pos="1085850" algn="l"/>
              </a:tabLst>
            </a:pPr>
            <a:r>
              <a:rPr dirty="0" sz="1600" spc="-5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бассейне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655941" y="2169034"/>
            <a:ext cx="27743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трансгрессивно-регрессивного- седиментации.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555280" y="1924955"/>
            <a:ext cx="979805" cy="1087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307975" marR="5080" indent="-13716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условиях режима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tabLst>
                <a:tab pos="845185" algn="l"/>
              </a:tabLst>
            </a:pPr>
            <a:r>
              <a:rPr dirty="0" sz="1600" spc="-10">
                <a:latin typeface="Times New Roman"/>
                <a:cs typeface="Times New Roman"/>
              </a:rPr>
              <a:t>разрез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55950" y="2743560"/>
            <a:ext cx="2625090" cy="843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55930" algn="l"/>
                <a:tab pos="821690" algn="l"/>
              </a:tabLst>
            </a:pPr>
            <a:r>
              <a:rPr dirty="0" sz="1600" spc="-5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палеонтологический структурные </a:t>
            </a:r>
            <a:r>
              <a:rPr dirty="0" sz="1600">
                <a:latin typeface="Times New Roman"/>
                <a:cs typeface="Times New Roman"/>
              </a:rPr>
              <a:t>типы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циклитов;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Б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хроно-профиль;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55954" y="3649229"/>
            <a:ext cx="3881120" cy="1330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 indent="5016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8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484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условная</a:t>
            </a:r>
            <a:r>
              <a:rPr dirty="0" sz="1600" spc="48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кривая</a:t>
            </a:r>
            <a:r>
              <a:rPr dirty="0" sz="1600" spc="490">
                <a:latin typeface="Times New Roman"/>
                <a:cs typeface="Times New Roman"/>
              </a:rPr>
              <a:t>   </a:t>
            </a:r>
            <a:r>
              <a:rPr dirty="0" sz="1600" spc="-10">
                <a:latin typeface="Times New Roman"/>
                <a:cs typeface="Times New Roman"/>
              </a:rPr>
              <a:t>скоростей седиментации.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I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4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битуминозные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глины;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глины,</a:t>
            </a:r>
            <a:r>
              <a:rPr dirty="0" sz="1600" spc="4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</a:t>
            </a:r>
            <a:r>
              <a:rPr dirty="0" sz="1600" spc="49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- </a:t>
            </a:r>
            <a:r>
              <a:rPr dirty="0" sz="1600">
                <a:latin typeface="Times New Roman"/>
                <a:cs typeface="Times New Roman"/>
              </a:rPr>
              <a:t>пески;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4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фациальные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замещения;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5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 spc="-50">
                <a:latin typeface="Times New Roman"/>
                <a:cs typeface="Times New Roman"/>
              </a:rPr>
              <a:t>- </a:t>
            </a:r>
            <a:r>
              <a:rPr dirty="0" sz="1600">
                <a:latin typeface="Times New Roman"/>
                <a:cs typeface="Times New Roman"/>
              </a:rPr>
              <a:t>стратиграфические</a:t>
            </a:r>
            <a:r>
              <a:rPr dirty="0" sz="1600" spc="40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несогласия</a:t>
            </a:r>
            <a:r>
              <a:rPr dirty="0" sz="1600" spc="40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(перерыв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168059" y="4955543"/>
            <a:ext cx="94678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95"/>
              </a:spcBef>
              <a:tabLst>
                <a:tab pos="266700" algn="l"/>
                <a:tab pos="376555" algn="l"/>
                <a:tab pos="487680" algn="l"/>
              </a:tabLst>
            </a:pPr>
            <a:r>
              <a:rPr dirty="0" sz="1600" spc="-50">
                <a:latin typeface="Times New Roman"/>
                <a:cs typeface="Times New Roman"/>
              </a:rPr>
              <a:t>6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20">
                <a:latin typeface="Times New Roman"/>
                <a:cs typeface="Times New Roman"/>
              </a:rPr>
              <a:t>типы </a:t>
            </a:r>
            <a:r>
              <a:rPr dirty="0" sz="1600" spc="-50">
                <a:latin typeface="Times New Roman"/>
                <a:cs typeface="Times New Roman"/>
              </a:rPr>
              <a:t>б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50">
                <a:latin typeface="Times New Roman"/>
                <a:cs typeface="Times New Roman"/>
              </a:rPr>
              <a:t>-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11145" y="5199373"/>
            <a:ext cx="1446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37310" algn="l"/>
              </a:tabLst>
            </a:pPr>
            <a:r>
              <a:rPr dirty="0" sz="1600" spc="-10">
                <a:latin typeface="Times New Roman"/>
                <a:cs typeface="Times New Roman"/>
              </a:rPr>
              <a:t>перфектный,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42846" y="4955543"/>
            <a:ext cx="12928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  <a:tabLst>
                <a:tab pos="953769" algn="l"/>
                <a:tab pos="1198880" algn="l"/>
              </a:tabLst>
            </a:pPr>
            <a:r>
              <a:rPr dirty="0" sz="1600" spc="-10">
                <a:latin typeface="Times New Roman"/>
                <a:cs typeface="Times New Roman"/>
              </a:rPr>
              <a:t>разрезов;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-</a:t>
            </a: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50">
                <a:latin typeface="Times New Roman"/>
                <a:cs typeface="Times New Roman"/>
              </a:rPr>
              <a:t>-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655964" y="4955543"/>
            <a:ext cx="1382395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седиментации); дефициентный, транзиентный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3002" rIns="0" bIns="0" rtlCol="0" vert="horz">
            <a:spAutoFit/>
          </a:bodyPr>
          <a:lstStyle/>
          <a:p>
            <a:pPr marL="588645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000000"/>
                </a:solidFill>
              </a:rPr>
              <a:t>Геологические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 spc="-20">
                <a:solidFill>
                  <a:srgbClr val="000000"/>
                </a:solidFill>
              </a:rPr>
              <a:t>тела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6093" y="511314"/>
            <a:ext cx="8703310" cy="578358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algn="just" marL="355600" marR="5715" indent="-342900">
              <a:lnSpc>
                <a:spcPct val="99700"/>
              </a:lnSpc>
              <a:spcBef>
                <a:spcPts val="10"/>
              </a:spcBef>
              <a:buSzPct val="107142"/>
              <a:buAutoNum type="arabicPeriod"/>
              <a:tabLst>
                <a:tab pos="355600" algn="l"/>
              </a:tabLst>
            </a:pPr>
            <a:r>
              <a:rPr dirty="0" sz="1400" b="1">
                <a:latin typeface="Times New Roman"/>
                <a:cs typeface="Times New Roman"/>
              </a:rPr>
              <a:t>Ундаформная</a:t>
            </a:r>
            <a:r>
              <a:rPr dirty="0" sz="1400" spc="11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зона</a:t>
            </a:r>
            <a:r>
              <a:rPr dirty="0" sz="1400" spc="114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(или</a:t>
            </a:r>
            <a:r>
              <a:rPr dirty="0" sz="1400" spc="11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ундатема)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представлена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мелководными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субконтинентальными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осадками </a:t>
            </a:r>
            <a:r>
              <a:rPr dirty="0" sz="1400">
                <a:latin typeface="Times New Roman"/>
                <a:cs typeface="Times New Roman"/>
              </a:rPr>
              <a:t>мощностью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первых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десятков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100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мелководно-</a:t>
            </a:r>
            <a:r>
              <a:rPr dirty="0" sz="1400" spc="-10">
                <a:latin typeface="Times New Roman"/>
                <a:cs typeface="Times New Roman"/>
              </a:rPr>
              <a:t>морской </a:t>
            </a:r>
            <a:r>
              <a:rPr dirty="0" sz="1400">
                <a:latin typeface="Times New Roman"/>
                <a:cs typeface="Times New Roman"/>
              </a:rPr>
              <a:t>зоне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циклита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включает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(снизу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вверх) </a:t>
            </a:r>
            <a:r>
              <a:rPr dirty="0" sz="1400">
                <a:latin typeface="Times New Roman"/>
                <a:cs typeface="Times New Roman"/>
              </a:rPr>
              <a:t>маломощные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базальные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(инициально-</a:t>
            </a:r>
            <a:r>
              <a:rPr dirty="0" sz="1400">
                <a:latin typeface="Times New Roman"/>
                <a:cs typeface="Times New Roman"/>
              </a:rPr>
              <a:t>трансгрессивные) песчаные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слои,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трансгрессивную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глинистую </a:t>
            </a:r>
            <a:r>
              <a:rPr dirty="0" sz="1400">
                <a:latin typeface="Times New Roman"/>
                <a:cs typeface="Times New Roman"/>
              </a:rPr>
              <a:t>пачку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>
                <a:latin typeface="Times New Roman"/>
                <a:cs typeface="Times New Roman"/>
              </a:rPr>
              <a:t>песчаный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(регрессивный)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пласт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сложного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строения,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представленный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пляжево-</a:t>
            </a:r>
            <a:r>
              <a:rPr dirty="0" sz="1400">
                <a:latin typeface="Times New Roman"/>
                <a:cs typeface="Times New Roman"/>
              </a:rPr>
              <a:t>баровыми*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песчаниками трансгрессирующего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континент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моря.</a:t>
            </a:r>
            <a:endParaRPr sz="1400">
              <a:latin typeface="Times New Roman"/>
              <a:cs typeface="Times New Roman"/>
            </a:endParaRPr>
          </a:p>
          <a:p>
            <a:pPr algn="just" marL="376555" marR="5080" indent="-36449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376555" algn="l"/>
                <a:tab pos="396875" algn="l"/>
              </a:tabLst>
            </a:pP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Клиноформная</a:t>
            </a:r>
            <a:r>
              <a:rPr dirty="0" sz="1400" spc="25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зона</a:t>
            </a:r>
            <a:r>
              <a:rPr dirty="0" sz="1400" spc="2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(клинотема)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характеризуется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возрастанием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общих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толщин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осадков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300-</a:t>
            </a:r>
            <a:r>
              <a:rPr dirty="0" sz="1400">
                <a:latin typeface="Times New Roman"/>
                <a:cs typeface="Times New Roman"/>
              </a:rPr>
              <a:t>500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м, </a:t>
            </a:r>
            <a:r>
              <a:rPr dirty="0" sz="1400">
                <a:latin typeface="Times New Roman"/>
                <a:cs typeface="Times New Roman"/>
              </a:rPr>
              <a:t>причем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резко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увеличивается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мощность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регрессивной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его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части.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этой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морфологической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зоне </a:t>
            </a:r>
            <a:r>
              <a:rPr dirty="0" sz="1400">
                <a:latin typeface="Times New Roman"/>
                <a:cs typeface="Times New Roman"/>
              </a:rPr>
              <a:t>осадки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наращивают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мелководные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шельфовые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террасы,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частично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сбрасываясь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вниз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склону.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Здесь происходят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резкие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изменения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литологического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состава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песчаные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пласты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замещаются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глинами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 </a:t>
            </a:r>
            <a:r>
              <a:rPr dirty="0" sz="1400">
                <a:latin typeface="Times New Roman"/>
                <a:cs typeface="Times New Roman"/>
              </a:rPr>
              <a:t>бровке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палеошельфа.</a:t>
            </a:r>
            <a:endParaRPr sz="1400">
              <a:latin typeface="Times New Roman"/>
              <a:cs typeface="Times New Roman"/>
            </a:endParaRPr>
          </a:p>
          <a:p>
            <a:pPr algn="just" marL="376555" marR="5080">
              <a:lnSpc>
                <a:spcPct val="100000"/>
              </a:lnSpc>
              <a:spcBef>
                <a:spcPts val="335"/>
              </a:spcBef>
            </a:pP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подножий </a:t>
            </a:r>
            <a:r>
              <a:rPr dirty="0" sz="1400" spc="-10">
                <a:latin typeface="Times New Roman"/>
                <a:cs typeface="Times New Roman"/>
              </a:rPr>
              <a:t>мелководных</a:t>
            </a:r>
            <a:r>
              <a:rPr dirty="0" sz="1400">
                <a:latin typeface="Times New Roman"/>
                <a:cs typeface="Times New Roman"/>
              </a:rPr>
              <a:t> (до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200м) шельфовых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террас накапливаются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песчано-</a:t>
            </a:r>
            <a:r>
              <a:rPr dirty="0" sz="1400">
                <a:latin typeface="Times New Roman"/>
                <a:cs typeface="Times New Roman"/>
              </a:rPr>
              <a:t>глинистые осадки </a:t>
            </a:r>
            <a:r>
              <a:rPr dirty="0" sz="1400" spc="-10">
                <a:latin typeface="Times New Roman"/>
                <a:cs typeface="Times New Roman"/>
              </a:rPr>
              <a:t>мутьевых </a:t>
            </a:r>
            <a:r>
              <a:rPr dirty="0" sz="1400">
                <a:latin typeface="Times New Roman"/>
                <a:cs typeface="Times New Roman"/>
              </a:rPr>
              <a:t>потоков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(турбидиты),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подводнооползневые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тела.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этой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зоне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строение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сложным,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разрезы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максимально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полными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(перфектными).</a:t>
            </a:r>
            <a:endParaRPr sz="1400">
              <a:latin typeface="Times New Roman"/>
              <a:cs typeface="Times New Roman"/>
            </a:endParaRPr>
          </a:p>
          <a:p>
            <a:pPr algn="just" marL="376555" marR="6350" indent="-364490">
              <a:lnSpc>
                <a:spcPct val="99700"/>
              </a:lnSpc>
              <a:spcBef>
                <a:spcPts val="545"/>
              </a:spcBef>
              <a:buSzPct val="107142"/>
              <a:buAutoNum type="arabicPeriod" startAt="3"/>
              <a:tabLst>
                <a:tab pos="376555" algn="l"/>
              </a:tabLst>
            </a:pPr>
            <a:r>
              <a:rPr dirty="0" sz="1400" b="1">
                <a:latin typeface="Times New Roman"/>
                <a:cs typeface="Times New Roman"/>
              </a:rPr>
              <a:t>Фондоформная</a:t>
            </a:r>
            <a:r>
              <a:rPr dirty="0" sz="1400" spc="2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зона</a:t>
            </a:r>
            <a:r>
              <a:rPr dirty="0" sz="1400" spc="2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(фондотема)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глубоководной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удаленной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источников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сноса. </a:t>
            </a:r>
            <a:r>
              <a:rPr dirty="0" sz="1400">
                <a:latin typeface="Times New Roman"/>
                <a:cs typeface="Times New Roman"/>
              </a:rPr>
              <a:t>Здесь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осадки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циклита,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особенно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инициально-</a:t>
            </a:r>
            <a:r>
              <a:rPr dirty="0" sz="1400">
                <a:latin typeface="Times New Roman"/>
                <a:cs typeface="Times New Roman"/>
              </a:rPr>
              <a:t>трансгрессивная</a:t>
            </a:r>
            <a:r>
              <a:rPr dirty="0" sz="1400" spc="3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часть,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изобилуют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дефициентными </a:t>
            </a:r>
            <a:r>
              <a:rPr dirty="0" sz="1400">
                <a:latin typeface="Times New Roman"/>
                <a:cs typeface="Times New Roman"/>
              </a:rPr>
              <a:t>несогласиями,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приобретают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тонкоотмученный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глинистый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глинисто-</a:t>
            </a:r>
            <a:r>
              <a:rPr dirty="0" sz="1400">
                <a:latin typeface="Times New Roman"/>
                <a:cs typeface="Times New Roman"/>
              </a:rPr>
              <a:t>органогенный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состав,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битуминозность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счет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осаждения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остатков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организмов,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количество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которых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соизмеримо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количеством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поступающего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с </a:t>
            </a:r>
            <a:r>
              <a:rPr dirty="0" sz="1400" spc="-10">
                <a:latin typeface="Times New Roman"/>
                <a:cs typeface="Times New Roman"/>
              </a:rPr>
              <a:t>континента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терригенного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материала.</a:t>
            </a:r>
            <a:endParaRPr sz="1400">
              <a:latin typeface="Times New Roman"/>
              <a:cs typeface="Times New Roman"/>
            </a:endParaRPr>
          </a:p>
          <a:p>
            <a:pPr algn="just" marL="12700" marR="7620" indent="363855">
              <a:lnSpc>
                <a:spcPct val="110000"/>
              </a:lnSpc>
              <a:spcBef>
                <a:spcPts val="200"/>
              </a:spcBef>
            </a:pPr>
            <a:r>
              <a:rPr dirty="0" sz="1400" spc="-10">
                <a:latin typeface="Times New Roman"/>
                <a:cs typeface="Times New Roman"/>
              </a:rPr>
              <a:t>Трансгресивно-</a:t>
            </a:r>
            <a:r>
              <a:rPr dirty="0" sz="1400">
                <a:latin typeface="Times New Roman"/>
                <a:cs typeface="Times New Roman"/>
              </a:rPr>
              <a:t>регрессивный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режим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седиментации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вызывает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направленное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перемещение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фациальных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зон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морского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бассейна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сторону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континента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(при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трансгрессии)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наоборот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континента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сторону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бассейна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регрессии.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Этим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определяется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непрерывность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формирования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внутренних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элементов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циклита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пластов </a:t>
            </a:r>
            <a:r>
              <a:rPr dirty="0" sz="1400">
                <a:latin typeface="Times New Roman"/>
                <a:cs typeface="Times New Roman"/>
              </a:rPr>
              <a:t>песчаных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(резервуаров)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глин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(экранов,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покрышек)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времени.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110000"/>
              </a:lnSpc>
              <a:spcBef>
                <a:spcPts val="640"/>
              </a:spcBef>
            </a:pP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следующей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происходит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наложение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осадков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более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молодого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седиментации,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причем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зависимости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масштабов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активности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сноса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материала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осадконакопления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могло происходить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наложение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глубоководные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более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мелководных,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наоборот.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6269" y="472820"/>
            <a:ext cx="8630920" cy="58616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350" indent="36258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связи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повышением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моря,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возможен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размыв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осадков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мелководной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>
                <a:latin typeface="Times New Roman"/>
                <a:cs typeface="Times New Roman"/>
              </a:rPr>
              <a:t>континентальной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частях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предшествующего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циклита.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Глубоководные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шельфовые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морские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осадки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при </a:t>
            </a:r>
            <a:r>
              <a:rPr dirty="0" sz="1400">
                <a:latin typeface="Times New Roman"/>
                <a:cs typeface="Times New Roman"/>
              </a:rPr>
              <a:t>последующей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сохранялись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размыва,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т.к.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располагались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ниже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действия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волн.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695"/>
              </a:spcBef>
            </a:pPr>
            <a:r>
              <a:rPr dirty="0" sz="1400">
                <a:latin typeface="Times New Roman"/>
                <a:cs typeface="Times New Roman"/>
              </a:rPr>
              <a:t>Таким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образом,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континентальной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прибрежно-</a:t>
            </a:r>
            <a:r>
              <a:rPr dirty="0" sz="1400">
                <a:latin typeface="Times New Roman"/>
                <a:cs typeface="Times New Roman"/>
              </a:rPr>
              <a:t>морской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частях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циклитов,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их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границах,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возникали </a:t>
            </a:r>
            <a:r>
              <a:rPr dirty="0" sz="1400">
                <a:latin typeface="Times New Roman"/>
                <a:cs typeface="Times New Roman"/>
              </a:rPr>
              <a:t>трансгрессивные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несогласия,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которые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сторону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бассейна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сменялись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согласными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границами.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границах </a:t>
            </a:r>
            <a:r>
              <a:rPr dirty="0" sz="1400">
                <a:latin typeface="Times New Roman"/>
                <a:cs typeface="Times New Roman"/>
              </a:rPr>
              <a:t>циклитов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залегают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трансгрессивные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глинистые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пачки,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имеющие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выдержанный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состав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толщины.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 indent="362585">
              <a:lnSpc>
                <a:spcPct val="100000"/>
              </a:lnSpc>
              <a:spcBef>
                <a:spcPts val="700"/>
              </a:spcBef>
            </a:pPr>
            <a:r>
              <a:rPr dirty="0" sz="1400">
                <a:latin typeface="Times New Roman"/>
                <a:cs typeface="Times New Roman"/>
              </a:rPr>
              <a:t>Рассматриваемые</a:t>
            </a:r>
            <a:r>
              <a:rPr dirty="0" sz="1400" spc="2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циклиты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трансгрессивно-</a:t>
            </a:r>
            <a:r>
              <a:rPr dirty="0" sz="1400">
                <a:latin typeface="Times New Roman"/>
                <a:cs typeface="Times New Roman"/>
              </a:rPr>
              <a:t>регрессивного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режима</a:t>
            </a:r>
            <a:r>
              <a:rPr dirty="0" sz="1400" spc="2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являются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полным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эквивалентом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комплексов,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последовательностей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или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сиквенсов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(Sequence)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американской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терминологии. </a:t>
            </a:r>
            <a:r>
              <a:rPr dirty="0" sz="1400" b="1">
                <a:latin typeface="Times New Roman"/>
                <a:cs typeface="Times New Roman"/>
              </a:rPr>
              <a:t>Сейсмическое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отображение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циклитов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сейсмоцпклнты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это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сейсмокомплексы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или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сейсмосиквенсы.</a:t>
            </a:r>
            <a:endParaRPr sz="1400">
              <a:latin typeface="Times New Roman"/>
              <a:cs typeface="Times New Roman"/>
            </a:endParaRPr>
          </a:p>
          <a:p>
            <a:pPr algn="just" marL="12700" marR="6985" indent="448945">
              <a:lnSpc>
                <a:spcPct val="100000"/>
              </a:lnSpc>
              <a:spcBef>
                <a:spcPts val="635"/>
              </a:spcBef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зависимости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масштабов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трансгрессий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особенностей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развития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седиментационного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бассейна </a:t>
            </a:r>
            <a:r>
              <a:rPr dirty="0" sz="1400">
                <a:latin typeface="Times New Roman"/>
                <a:cs typeface="Times New Roman"/>
              </a:rPr>
              <a:t>выделяются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циклиты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соответственно,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сейсмоциклиты</a:t>
            </a:r>
            <a:r>
              <a:rPr dirty="0" sz="1400" spc="14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или</a:t>
            </a:r>
            <a:r>
              <a:rPr dirty="0" sz="1400" spc="145" b="1" i="1">
                <a:latin typeface="Times New Roman"/>
                <a:cs typeface="Times New Roman"/>
              </a:rPr>
              <a:t> </a:t>
            </a:r>
            <a:r>
              <a:rPr dirty="0" sz="1400" spc="-10" b="1" i="1">
                <a:latin typeface="Times New Roman"/>
                <a:cs typeface="Times New Roman"/>
              </a:rPr>
              <a:t>сейсмокомплексы</a:t>
            </a:r>
            <a:r>
              <a:rPr dirty="0" sz="1400" spc="12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глобального,</a:t>
            </a:r>
            <a:r>
              <a:rPr dirty="0" sz="1400" spc="150" b="1" i="1">
                <a:latin typeface="Times New Roman"/>
                <a:cs typeface="Times New Roman"/>
              </a:rPr>
              <a:t> </a:t>
            </a:r>
            <a:r>
              <a:rPr dirty="0" sz="1400" spc="-10" b="1" i="1">
                <a:latin typeface="Times New Roman"/>
                <a:cs typeface="Times New Roman"/>
              </a:rPr>
              <a:t>регионального, субрегионального,</a:t>
            </a:r>
            <a:r>
              <a:rPr dirty="0" sz="1400" spc="-3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зонального</a:t>
            </a:r>
            <a:r>
              <a:rPr dirty="0" sz="1400" spc="-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и</a:t>
            </a:r>
            <a:r>
              <a:rPr dirty="0" sz="1400" spc="-3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локального </a:t>
            </a:r>
            <a:r>
              <a:rPr dirty="0" sz="1400" spc="-10" b="1" i="1">
                <a:latin typeface="Times New Roman"/>
                <a:cs typeface="Times New Roman"/>
              </a:rPr>
              <a:t>рангов.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 indent="448945">
              <a:lnSpc>
                <a:spcPct val="100000"/>
              </a:lnSpc>
              <a:spcBef>
                <a:spcPts val="635"/>
              </a:spcBef>
            </a:pPr>
            <a:r>
              <a:rPr dirty="0" sz="1400">
                <a:latin typeface="Times New Roman"/>
                <a:cs typeface="Times New Roman"/>
              </a:rPr>
              <a:t>Еще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60-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даже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70-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годах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геологии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доминировали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представления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постоянстве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Мирового </a:t>
            </a:r>
            <a:r>
              <a:rPr dirty="0" sz="1400">
                <a:latin typeface="Times New Roman"/>
                <a:cs typeface="Times New Roman"/>
              </a:rPr>
              <a:t>океана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прошлые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геологические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эпохи,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явления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трансгрессии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регрессии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объяснялись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посредством </a:t>
            </a:r>
            <a:r>
              <a:rPr dirty="0" sz="1400">
                <a:latin typeface="Times New Roman"/>
                <a:cs typeface="Times New Roman"/>
              </a:rPr>
              <a:t>колебательных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движений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земной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коры,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имеющих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индивидуальность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разных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регионах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даже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отдельных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их </a:t>
            </a:r>
            <a:r>
              <a:rPr dirty="0" sz="1400">
                <a:latin typeface="Times New Roman"/>
                <a:cs typeface="Times New Roman"/>
              </a:rPr>
              <a:t>частях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(А.Л.Яншин,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1973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г.).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 indent="448945">
              <a:lnSpc>
                <a:spcPct val="100000"/>
              </a:lnSpc>
              <a:spcBef>
                <a:spcPts val="640"/>
              </a:spcBef>
            </a:pPr>
            <a:r>
              <a:rPr dirty="0" sz="1400">
                <a:latin typeface="Times New Roman"/>
                <a:cs typeface="Times New Roman"/>
              </a:rPr>
              <a:t>Естественно,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что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этих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теоретических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позиций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попытки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выделения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глобальных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даже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региональных </a:t>
            </a:r>
            <a:r>
              <a:rPr dirty="0" sz="1400">
                <a:latin typeface="Times New Roman"/>
                <a:cs typeface="Times New Roman"/>
              </a:rPr>
              <a:t>седиментационных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циклов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представлялись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возможным.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Последующими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геологическими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исследованиями, </a:t>
            </a:r>
            <a:r>
              <a:rPr dirty="0" sz="1400">
                <a:latin typeface="Times New Roman"/>
                <a:cs typeface="Times New Roman"/>
              </a:rPr>
              <a:t>главным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образом,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материалам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глубоководного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океанического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бурения,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было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доказано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существование </a:t>
            </a:r>
            <a:r>
              <a:rPr dirty="0" sz="1400">
                <a:latin typeface="Times New Roman"/>
                <a:cs typeface="Times New Roman"/>
              </a:rPr>
              <a:t>синхронных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эвстатических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колебаний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Мирового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океана.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способствовало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возрождению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>
                <a:latin typeface="Times New Roman"/>
                <a:cs typeface="Times New Roman"/>
              </a:rPr>
              <a:t>дальнейшему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развитию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популярных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еще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XIX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в.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(Э.Зюсс)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взглядов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эвстатическую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природу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крупной цикличности.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48945">
              <a:lnSpc>
                <a:spcPct val="100000"/>
              </a:lnSpc>
              <a:spcBef>
                <a:spcPts val="635"/>
              </a:spcBef>
            </a:pPr>
            <a:r>
              <a:rPr dirty="0" sz="1400">
                <a:latin typeface="Times New Roman"/>
                <a:cs typeface="Times New Roman"/>
              </a:rPr>
              <a:t>Признание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эвстазии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имеет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большое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методологическое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значение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стратиграфии,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позволяя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проводить </a:t>
            </a:r>
            <a:r>
              <a:rPr dirty="0" sz="1400">
                <a:latin typeface="Times New Roman"/>
                <a:cs typeface="Times New Roman"/>
              </a:rPr>
              <a:t>межрегиональную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синхронизацию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различных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составу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отложений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прослеживать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глобальные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маркирующие горизонты.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7844" y="431660"/>
            <a:ext cx="8651875" cy="6078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 indent="36385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Основной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причиной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эвстатических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колебаний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уровня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Мирового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океана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являются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глобальные </a:t>
            </a:r>
            <a:r>
              <a:rPr dirty="0" sz="1600">
                <a:latin typeface="Times New Roman"/>
                <a:cs typeface="Times New Roman"/>
              </a:rPr>
              <a:t>тектонические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процессы,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точнее,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спрединг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литосферных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плит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изменение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объема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срединно- </a:t>
            </a:r>
            <a:r>
              <a:rPr dirty="0" sz="1600">
                <a:latin typeface="Times New Roman"/>
                <a:cs typeface="Times New Roman"/>
              </a:rPr>
              <a:t>океанических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хребтов.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ct val="100000"/>
              </a:lnSpc>
              <a:spcBef>
                <a:spcPts val="700"/>
              </a:spcBef>
            </a:pP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отдельных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регионов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важное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значение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имеет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выявление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региональных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циклов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колебания </a:t>
            </a:r>
            <a:r>
              <a:rPr dirty="0" sz="1600">
                <a:latin typeface="Times New Roman"/>
                <a:cs typeface="Times New Roman"/>
              </a:rPr>
              <a:t>уровня</a:t>
            </a:r>
            <a:r>
              <a:rPr dirty="0" sz="1600" spc="2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моря.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Если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изменения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режима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морской</a:t>
            </a:r>
            <a:r>
              <a:rPr dirty="0" sz="1600" spc="2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седиментации,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можно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проследить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масштабах </a:t>
            </a:r>
            <a:r>
              <a:rPr dirty="0" sz="1600">
                <a:latin typeface="Times New Roman"/>
                <a:cs typeface="Times New Roman"/>
              </a:rPr>
              <a:t>региона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целом,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независимо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тектонических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структур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контролирующие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распределение </a:t>
            </a:r>
            <a:r>
              <a:rPr dirty="0" sz="1600">
                <a:latin typeface="Times New Roman"/>
                <a:cs typeface="Times New Roman"/>
              </a:rPr>
              <a:t>мощностей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осадков,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предположение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эвстатической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природе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является правдоподобным.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95"/>
              </a:spcBef>
            </a:pP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глобальных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4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региональных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циклов</a:t>
            </a:r>
            <a:r>
              <a:rPr dirty="0" sz="1600" spc="1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соответствующих</a:t>
            </a:r>
            <a:r>
              <a:rPr dirty="0" sz="1600" spc="1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им</a:t>
            </a:r>
            <a:r>
              <a:rPr dirty="0" sz="1600" spc="14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породных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комплексов </a:t>
            </a:r>
            <a:r>
              <a:rPr dirty="0" sz="1600" spc="-20">
                <a:latin typeface="Times New Roman"/>
                <a:cs typeface="Times New Roman"/>
              </a:rPr>
              <a:t>необходим</a:t>
            </a:r>
            <a:r>
              <a:rPr dirty="0" sz="1600" spc="-10">
                <a:latin typeface="Times New Roman"/>
                <a:cs typeface="Times New Roman"/>
              </a:rPr>
              <a:t> переход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субрегиональным,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зональным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локальным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циклам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циклитам,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обоснование </a:t>
            </a:r>
            <a:r>
              <a:rPr dirty="0" sz="1600">
                <a:latin typeface="Times New Roman"/>
                <a:cs typeface="Times New Roman"/>
              </a:rPr>
              <a:t>границ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должно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проводиться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комплексу </a:t>
            </a:r>
            <a:r>
              <a:rPr dirty="0" sz="1600" spc="-25">
                <a:latin typeface="Times New Roman"/>
                <a:cs typeface="Times New Roman"/>
              </a:rPr>
              <a:t>геолого-</a:t>
            </a:r>
            <a:r>
              <a:rPr dirty="0" sz="1600">
                <a:latin typeface="Times New Roman"/>
                <a:cs typeface="Times New Roman"/>
              </a:rPr>
              <a:t>геофизических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методов.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100000"/>
              </a:lnSpc>
              <a:spcBef>
                <a:spcPts val="710"/>
              </a:spcBef>
            </a:pPr>
            <a:r>
              <a:rPr dirty="0" sz="1600">
                <a:latin typeface="Times New Roman"/>
                <a:cs typeface="Times New Roman"/>
              </a:rPr>
              <a:t>Парагенетическая</a:t>
            </a:r>
            <a:r>
              <a:rPr dirty="0" sz="1600" spc="20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связь</a:t>
            </a:r>
            <a:r>
              <a:rPr dirty="0" sz="1600" spc="20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элементов</a:t>
            </a:r>
            <a:r>
              <a:rPr dirty="0" sz="1600" spc="20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циклитов</a:t>
            </a:r>
            <a:r>
              <a:rPr dirty="0" sz="1600" spc="20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обусловлена</a:t>
            </a:r>
            <a:r>
              <a:rPr dirty="0" sz="1600" spc="195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законом</a:t>
            </a:r>
            <a:r>
              <a:rPr dirty="0" sz="1600" spc="204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миграции</a:t>
            </a:r>
            <a:r>
              <a:rPr dirty="0" sz="1600" spc="204" b="1">
                <a:latin typeface="Times New Roman"/>
                <a:cs typeface="Times New Roman"/>
              </a:rPr>
              <a:t>  </a:t>
            </a:r>
            <a:r>
              <a:rPr dirty="0" sz="1600" spc="-10" b="1">
                <a:latin typeface="Times New Roman"/>
                <a:cs typeface="Times New Roman"/>
              </a:rPr>
              <a:t>фации, </a:t>
            </a:r>
            <a:r>
              <a:rPr dirty="0" sz="1600" b="1">
                <a:latin typeface="Times New Roman"/>
                <a:cs typeface="Times New Roman"/>
              </a:rPr>
              <a:t>известном</a:t>
            </a:r>
            <a:r>
              <a:rPr dirty="0" sz="1600" spc="27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как</a:t>
            </a:r>
            <a:r>
              <a:rPr dirty="0" sz="1600" spc="2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закон</a:t>
            </a:r>
            <a:r>
              <a:rPr dirty="0" sz="1600" spc="265" b="1">
                <a:latin typeface="Times New Roman"/>
                <a:cs typeface="Times New Roman"/>
              </a:rPr>
              <a:t> </a:t>
            </a:r>
            <a:r>
              <a:rPr dirty="0" sz="1600" spc="-35" b="1">
                <a:latin typeface="Times New Roman"/>
                <a:cs typeface="Times New Roman"/>
              </a:rPr>
              <a:t>Головкинского-</a:t>
            </a:r>
            <a:r>
              <a:rPr dirty="0" sz="1600" b="1">
                <a:latin typeface="Times New Roman"/>
                <a:cs typeface="Times New Roman"/>
              </a:rPr>
              <a:t>Вальтера: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вертикальная</a:t>
            </a:r>
            <a:r>
              <a:rPr dirty="0" sz="1600" spc="2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последовательность</a:t>
            </a:r>
            <a:r>
              <a:rPr dirty="0" sz="1600" spc="28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пород</a:t>
            </a:r>
            <a:r>
              <a:rPr dirty="0" sz="1600" spc="260" b="1">
                <a:latin typeface="Times New Roman"/>
                <a:cs typeface="Times New Roman"/>
              </a:rPr>
              <a:t> </a:t>
            </a:r>
            <a:r>
              <a:rPr dirty="0" sz="1600" spc="-50" b="1">
                <a:latin typeface="Times New Roman"/>
                <a:cs typeface="Times New Roman"/>
              </a:rPr>
              <a:t>в </a:t>
            </a:r>
            <a:r>
              <a:rPr dirty="0" sz="1600" b="1">
                <a:latin typeface="Times New Roman"/>
                <a:cs typeface="Times New Roman"/>
              </a:rPr>
              <a:t>разрезе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одного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седиментационного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цикла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повторяет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латеральное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расположение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фациальных </a:t>
            </a:r>
            <a:r>
              <a:rPr dirty="0" sz="1600" b="1">
                <a:latin typeface="Times New Roman"/>
                <a:cs typeface="Times New Roman"/>
              </a:rPr>
              <a:t>зон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вкрест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простирания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береговой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линии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бассейна.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700"/>
              </a:spcBef>
            </a:pPr>
            <a:r>
              <a:rPr dirty="0" sz="1600">
                <a:latin typeface="Times New Roman"/>
                <a:cs typeface="Times New Roman"/>
              </a:rPr>
              <a:t>Ф.Петтиджон,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П.Поттер</a:t>
            </a:r>
            <a:r>
              <a:rPr dirty="0" sz="1600" spc="2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Р.Сивер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(1976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г.),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рассматривая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практическую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реализацию</a:t>
            </a:r>
            <a:r>
              <a:rPr dirty="0" sz="1600" spc="2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этого </a:t>
            </a:r>
            <a:r>
              <a:rPr dirty="0" sz="1600">
                <a:latin typeface="Times New Roman"/>
                <a:cs typeface="Times New Roman"/>
              </a:rPr>
              <a:t>закона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выделяют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два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гипотетических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случая: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разрезы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унаследованностью,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"памятью'”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(рис. </a:t>
            </a:r>
            <a:r>
              <a:rPr dirty="0" sz="1600">
                <a:latin typeface="Times New Roman"/>
                <a:cs typeface="Times New Roman"/>
              </a:rPr>
              <a:t>За)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отсутствием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памяти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распределение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обстановок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площади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по </a:t>
            </a:r>
            <a:r>
              <a:rPr dirty="0" sz="1600">
                <a:latin typeface="Times New Roman"/>
                <a:cs typeface="Times New Roman"/>
              </a:rPr>
              <a:t>случайной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схеме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(типа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"лоскутного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одеяла")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см.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рис.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3б.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9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2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первом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случае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имеются</a:t>
            </a:r>
            <a:r>
              <a:rPr dirty="0" sz="1600" spc="43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условия,</a:t>
            </a:r>
            <a:r>
              <a:rPr dirty="0" sz="1600" spc="42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благоприятные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прогноза: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закономерный </a:t>
            </a:r>
            <a:r>
              <a:rPr dirty="0" sz="1600">
                <a:latin typeface="Times New Roman"/>
                <a:cs typeface="Times New Roman"/>
              </a:rPr>
              <a:t>седиментационный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тренд,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прямолинейные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фациальных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зон,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отсутствие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эрозии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осадков. </a:t>
            </a:r>
            <a:r>
              <a:rPr dirty="0" sz="1600">
                <a:latin typeface="Times New Roman"/>
                <a:cs typeface="Times New Roman"/>
              </a:rPr>
              <a:t>Во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втором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случае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четкий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седиментационный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тренд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отсутствует,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наблюдаются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значительные </a:t>
            </a:r>
            <a:r>
              <a:rPr dirty="0" sz="1600">
                <a:latin typeface="Times New Roman"/>
                <a:cs typeface="Times New Roman"/>
              </a:rPr>
              <a:t>перерывы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(из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выпадают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зоны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С).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33016"/>
            <a:ext cx="4904232" cy="420471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979926" y="3327654"/>
            <a:ext cx="4191000" cy="14839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Рис.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Сопоставление </a:t>
            </a:r>
            <a:r>
              <a:rPr dirty="0" sz="1600" spc="-10">
                <a:latin typeface="Times New Roman"/>
                <a:cs typeface="Times New Roman"/>
              </a:rPr>
              <a:t>закономерного</a:t>
            </a:r>
            <a:endParaRPr sz="1600">
              <a:latin typeface="Times New Roman"/>
              <a:cs typeface="Times New Roman"/>
            </a:endParaRPr>
          </a:p>
          <a:p>
            <a:pPr marL="50800" marR="1778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(а)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(б)</a:t>
            </a:r>
            <a:r>
              <a:rPr dirty="0" sz="1600" spc="-10">
                <a:latin typeface="Times New Roman"/>
                <a:cs typeface="Times New Roman"/>
              </a:rPr>
              <a:t> случайного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(типа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"лоскутного одеяла") </a:t>
            </a:r>
            <a:r>
              <a:rPr dirty="0" sz="1600">
                <a:latin typeface="Times New Roman"/>
                <a:cs typeface="Times New Roman"/>
              </a:rPr>
              <a:t>размещения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литолого-</a:t>
            </a:r>
            <a:r>
              <a:rPr dirty="0" sz="1600">
                <a:latin typeface="Times New Roman"/>
                <a:cs typeface="Times New Roman"/>
              </a:rPr>
              <a:t>фациальных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зон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  <a:p>
            <a:pPr marL="50800" marR="781050" indent="50165">
              <a:lnSpc>
                <a:spcPct val="99100"/>
              </a:lnSpc>
              <a:spcBef>
                <a:spcPts val="15"/>
              </a:spcBef>
            </a:pP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последовательности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разрезах </a:t>
            </a:r>
            <a:r>
              <a:rPr dirty="0" sz="1600">
                <a:latin typeface="Times New Roman"/>
                <a:cs typeface="Times New Roman"/>
              </a:rPr>
              <a:t>(точки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X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X</a:t>
            </a:r>
            <a:r>
              <a:rPr dirty="0" baseline="26455" sz="1575">
                <a:latin typeface="Times New Roman"/>
                <a:cs typeface="Times New Roman"/>
              </a:rPr>
              <a:t>1</a:t>
            </a:r>
            <a:r>
              <a:rPr dirty="0" sz="1600">
                <a:latin typeface="Times New Roman"/>
                <a:cs typeface="Times New Roman"/>
              </a:rPr>
              <a:t>)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слева направо.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04.02.2023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35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186318" y="587134"/>
            <a:ext cx="8625840" cy="1240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57505">
              <a:lnSpc>
                <a:spcPct val="99600"/>
              </a:lnSpc>
              <a:spcBef>
                <a:spcPts val="100"/>
              </a:spcBef>
            </a:pPr>
            <a:r>
              <a:rPr dirty="0" sz="1600">
                <a:latin typeface="Times New Roman"/>
                <a:cs typeface="Times New Roman"/>
              </a:rPr>
              <a:t>Перейдя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этих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условных</a:t>
            </a:r>
            <a:r>
              <a:rPr dirty="0" sz="1600" spc="2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схем</a:t>
            </a:r>
            <a:r>
              <a:rPr dirty="0" sz="1600" spc="2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реальным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обстановкам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осадконакопления,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отметим,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что </a:t>
            </a:r>
            <a:r>
              <a:rPr dirty="0" sz="1600">
                <a:latin typeface="Times New Roman"/>
                <a:cs typeface="Times New Roman"/>
              </a:rPr>
              <a:t>первый</a:t>
            </a:r>
            <a:r>
              <a:rPr dirty="0" sz="1600" spc="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случай</a:t>
            </a:r>
            <a:r>
              <a:rPr dirty="0" sz="1600" spc="9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отвечает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морскому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режиму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седиментации,</a:t>
            </a:r>
            <a:r>
              <a:rPr dirty="0" sz="1600" spc="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второй</a:t>
            </a:r>
            <a:r>
              <a:rPr dirty="0" sz="1600" spc="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континентальным</a:t>
            </a:r>
            <a:r>
              <a:rPr dirty="0" sz="1600" spc="90">
                <a:latin typeface="Times New Roman"/>
                <a:cs typeface="Times New Roman"/>
              </a:rPr>
              <a:t>  </a:t>
            </a:r>
            <a:r>
              <a:rPr dirty="0" sz="1600" spc="-20">
                <a:latin typeface="Times New Roman"/>
                <a:cs typeface="Times New Roman"/>
              </a:rPr>
              <a:t>либо </a:t>
            </a:r>
            <a:r>
              <a:rPr dirty="0" sz="1600">
                <a:latin typeface="Times New Roman"/>
                <a:cs typeface="Times New Roman"/>
              </a:rPr>
              <a:t>субконтинентальным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обстановкам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осадконакопления.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Достоверность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прогноза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распространения </a:t>
            </a:r>
            <a:r>
              <a:rPr dirty="0" sz="1600">
                <a:latin typeface="Times New Roman"/>
                <a:cs typeface="Times New Roman"/>
              </a:rPr>
              <a:t>осадочных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тел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таких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фациальных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условиях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является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крайне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низкой,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морских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же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(шельфовых) </a:t>
            </a:r>
            <a:r>
              <a:rPr dirty="0" sz="1600">
                <a:latin typeface="Times New Roman"/>
                <a:cs typeface="Times New Roman"/>
              </a:rPr>
              <a:t>обстановках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высокой</a:t>
            </a:r>
            <a:r>
              <a:rPr dirty="0" sz="1600" spc="-10">
                <a:latin typeface="Constantia"/>
                <a:cs typeface="Constantia"/>
              </a:rPr>
              <a:t>.</a:t>
            </a:r>
            <a:endParaRPr sz="1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65781" y="1016599"/>
            <a:ext cx="8032750" cy="240347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000" spc="-10">
                <a:solidFill>
                  <a:srgbClr val="7F0000"/>
                </a:solidFill>
                <a:latin typeface="Times New Roman"/>
                <a:cs typeface="Times New Roman"/>
              </a:rPr>
              <a:t>Закон</a:t>
            </a:r>
            <a:r>
              <a:rPr dirty="0" sz="2000" spc="-15">
                <a:solidFill>
                  <a:srgbClr val="7F0000"/>
                </a:solidFill>
                <a:latin typeface="Times New Roman"/>
                <a:cs typeface="Times New Roman"/>
              </a:rPr>
              <a:t> </a:t>
            </a:r>
            <a:r>
              <a:rPr dirty="0" sz="2000" spc="-40">
                <a:solidFill>
                  <a:srgbClr val="7F0000"/>
                </a:solidFill>
                <a:latin typeface="Times New Roman"/>
                <a:cs typeface="Times New Roman"/>
              </a:rPr>
              <a:t>Головкинского-</a:t>
            </a:r>
            <a:r>
              <a:rPr dirty="0" sz="2000" spc="-10">
                <a:solidFill>
                  <a:srgbClr val="7F0000"/>
                </a:solidFill>
                <a:latin typeface="Times New Roman"/>
                <a:cs typeface="Times New Roman"/>
              </a:rPr>
              <a:t>Вальтера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Фации,</a:t>
            </a:r>
            <a:r>
              <a:rPr dirty="0" sz="2000" spc="1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залегающие</a:t>
            </a:r>
            <a:r>
              <a:rPr dirty="0" sz="2000" spc="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согласно</a:t>
            </a:r>
            <a:r>
              <a:rPr dirty="0" sz="2000" spc="3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в</a:t>
            </a:r>
            <a:r>
              <a:rPr dirty="0" sz="2000" spc="1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вертикальном</a:t>
            </a:r>
            <a:r>
              <a:rPr dirty="0" sz="2000" spc="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разрезе,</a:t>
            </a:r>
            <a:r>
              <a:rPr dirty="0" sz="2000" spc="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формировались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в</a:t>
            </a:r>
            <a:r>
              <a:rPr dirty="0" sz="2000" spc="-2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соседних</a:t>
            </a:r>
            <a:r>
              <a:rPr dirty="0" sz="2000" spc="-3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по</a:t>
            </a:r>
            <a:r>
              <a:rPr dirty="0" sz="2000" spc="-2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латерали</a:t>
            </a:r>
            <a:r>
              <a:rPr dirty="0" sz="2000" spc="-3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обстановках.</a:t>
            </a:r>
            <a:endParaRPr sz="2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Font typeface="Wingdings"/>
              <a:buChar char=""/>
              <a:tabLst>
                <a:tab pos="355600" algn="l"/>
                <a:tab pos="1294130" algn="l"/>
                <a:tab pos="3304540" algn="l"/>
                <a:tab pos="3722370" algn="l"/>
                <a:tab pos="5039360" algn="l"/>
                <a:tab pos="6054090" algn="l"/>
                <a:tab pos="6737350" algn="l"/>
              </a:tabLst>
            </a:pP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Фации,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контактирующие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25">
                <a:solidFill>
                  <a:srgbClr val="000065"/>
                </a:solidFill>
                <a:latin typeface="Times New Roman"/>
                <a:cs typeface="Times New Roman"/>
              </a:rPr>
              <a:t>по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вертикали,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должны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20">
                <a:solidFill>
                  <a:srgbClr val="000065"/>
                </a:solidFill>
                <a:latin typeface="Times New Roman"/>
                <a:cs typeface="Times New Roman"/>
              </a:rPr>
              <a:t>быть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	</a:t>
            </a:r>
            <a:r>
              <a:rPr dirty="0" sz="2000" spc="-20">
                <a:solidFill>
                  <a:srgbClr val="000065"/>
                </a:solidFill>
                <a:latin typeface="Times New Roman"/>
                <a:cs typeface="Times New Roman"/>
              </a:rPr>
              <a:t>продуктами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расположенных</a:t>
            </a:r>
            <a:r>
              <a:rPr dirty="0" sz="2000" spc="-4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рядом</a:t>
            </a:r>
            <a:r>
              <a:rPr dirty="0" sz="2000" spc="-8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друг</a:t>
            </a:r>
            <a:r>
              <a:rPr dirty="0" sz="2000" spc="-5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с</a:t>
            </a:r>
            <a:r>
              <a:rPr dirty="0" sz="2000" spc="-5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другом</a:t>
            </a:r>
            <a:r>
              <a:rPr dirty="0" sz="2000" spc="-6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обстановок.</a:t>
            </a: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Этот</a:t>
            </a:r>
            <a:r>
              <a:rPr dirty="0" sz="2000" spc="4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закон</a:t>
            </a:r>
            <a:r>
              <a:rPr dirty="0" sz="2000" spc="6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действует</a:t>
            </a:r>
            <a:r>
              <a:rPr dirty="0" sz="2000" spc="6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только</a:t>
            </a:r>
            <a:r>
              <a:rPr dirty="0" sz="2000" spc="6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в</a:t>
            </a:r>
            <a:r>
              <a:rPr dirty="0" sz="2000" spc="6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случае</a:t>
            </a:r>
            <a:r>
              <a:rPr dirty="0" sz="2000" spc="4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отсутствия</a:t>
            </a:r>
            <a:r>
              <a:rPr dirty="0" sz="2000" spc="6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крупных</a:t>
            </a:r>
            <a:r>
              <a:rPr dirty="0" sz="2000" spc="6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перерывов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2000">
                <a:solidFill>
                  <a:srgbClr val="000065"/>
                </a:solidFill>
                <a:latin typeface="Times New Roman"/>
                <a:cs typeface="Times New Roman"/>
              </a:rPr>
              <a:t>в</a:t>
            </a:r>
            <a:r>
              <a:rPr dirty="0" sz="2000" spc="-10">
                <a:solidFill>
                  <a:srgbClr val="000065"/>
                </a:solidFill>
                <a:latin typeface="Times New Roman"/>
                <a:cs typeface="Times New Roman"/>
              </a:rPr>
              <a:t> седиментации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772" y="3429005"/>
            <a:ext cx="7610856" cy="26334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9745" rIns="0" bIns="0" rtlCol="0" vert="horz">
            <a:spAutoFit/>
          </a:bodyPr>
          <a:lstStyle/>
          <a:p>
            <a:pPr marL="1603375">
              <a:lnSpc>
                <a:spcPct val="100000"/>
              </a:lnSpc>
              <a:spcBef>
                <a:spcPts val="100"/>
              </a:spcBef>
            </a:pPr>
            <a:r>
              <a:rPr dirty="0"/>
              <a:t>Закон</a:t>
            </a:r>
            <a:r>
              <a:rPr dirty="0" spc="-25"/>
              <a:t> </a:t>
            </a:r>
            <a:r>
              <a:rPr dirty="0" spc="-45"/>
              <a:t>Головкинского-</a:t>
            </a:r>
            <a:r>
              <a:rPr dirty="0" spc="-10"/>
              <a:t>Валтера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967" y="1051572"/>
            <a:ext cx="7302995" cy="312112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86334" y="4383151"/>
            <a:ext cx="3444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299085" algn="l"/>
                <a:tab pos="1692275" algn="l"/>
              </a:tabLst>
            </a:pPr>
            <a:r>
              <a:rPr dirty="0" sz="1600" spc="-10">
                <a:latin typeface="Times New Roman"/>
                <a:cs typeface="Times New Roman"/>
              </a:rPr>
              <a:t>Вертикальная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последовательность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01950" y="3680205"/>
            <a:ext cx="4204335" cy="972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48765" marR="5080">
              <a:lnSpc>
                <a:spcPct val="100000"/>
              </a:lnSpc>
              <a:spcBef>
                <a:spcPts val="105"/>
              </a:spcBef>
            </a:pPr>
            <a:r>
              <a:rPr dirty="0" sz="1350" spc="-20">
                <a:latin typeface="Microsoft Sans Serif"/>
                <a:cs typeface="Microsoft Sans Serif"/>
              </a:rPr>
              <a:t>Гетерохронное</a:t>
            </a:r>
            <a:r>
              <a:rPr dirty="0" sz="1350" spc="-15">
                <a:latin typeface="Microsoft Sans Serif"/>
                <a:cs typeface="Microsoft Sans Serif"/>
              </a:rPr>
              <a:t> </a:t>
            </a:r>
            <a:r>
              <a:rPr dirty="0" sz="1350" spc="-10">
                <a:latin typeface="Microsoft Sans Serif"/>
                <a:cs typeface="Microsoft Sans Serif"/>
              </a:rPr>
              <a:t>слоеобразование </a:t>
            </a:r>
            <a:r>
              <a:rPr dirty="0" sz="1350">
                <a:latin typeface="Microsoft Sans Serif"/>
                <a:cs typeface="Microsoft Sans Serif"/>
              </a:rPr>
              <a:t>при </a:t>
            </a:r>
            <a:r>
              <a:rPr dirty="0" sz="1350" spc="-10">
                <a:latin typeface="Microsoft Sans Serif"/>
                <a:cs typeface="Microsoft Sans Serif"/>
              </a:rPr>
              <a:t>трансгрессии</a:t>
            </a:r>
            <a:r>
              <a:rPr dirty="0" sz="1350" spc="-15">
                <a:latin typeface="Microsoft Sans Serif"/>
                <a:cs typeface="Microsoft Sans Serif"/>
              </a:rPr>
              <a:t> </a:t>
            </a:r>
            <a:r>
              <a:rPr dirty="0" sz="1350" spc="-10">
                <a:latin typeface="Microsoft Sans Serif"/>
                <a:cs typeface="Microsoft Sans Serif"/>
              </a:rPr>
              <a:t>моря.</a:t>
            </a:r>
            <a:endParaRPr sz="13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144905" algn="l"/>
                <a:tab pos="1852295" algn="l"/>
                <a:tab pos="2143125" algn="l"/>
                <a:tab pos="2976880" algn="l"/>
              </a:tabLst>
            </a:pPr>
            <a:r>
              <a:rPr dirty="0" sz="1600" spc="-10">
                <a:latin typeface="Times New Roman"/>
                <a:cs typeface="Times New Roman"/>
              </a:rPr>
              <a:t>осадочных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пород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разрезе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соответствует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164248" y="4383151"/>
            <a:ext cx="7321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порядку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6338" y="4626980"/>
            <a:ext cx="8707755" cy="1971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99085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размещения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площади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обстановок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образования.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Согласно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налегать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друг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друга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могут </a:t>
            </a:r>
            <a:r>
              <a:rPr dirty="0" sz="1600" spc="-20">
                <a:latin typeface="Times New Roman"/>
                <a:cs typeface="Times New Roman"/>
              </a:rPr>
              <a:t>только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породы,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обстановки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граничат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площади.</a:t>
            </a:r>
            <a:endParaRPr sz="1600">
              <a:latin typeface="Times New Roman"/>
              <a:cs typeface="Times New Roman"/>
            </a:endParaRPr>
          </a:p>
          <a:p>
            <a:pPr algn="just" marL="297815" marR="5080" indent="-285750">
              <a:lnSpc>
                <a:spcPct val="100000"/>
              </a:lnSpc>
              <a:buFont typeface="Microsoft Sans Serif"/>
              <a:buChar char="•"/>
              <a:tabLst>
                <a:tab pos="299085" algn="l"/>
              </a:tabLst>
            </a:pPr>
            <a:r>
              <a:rPr dirty="0" sz="1600">
                <a:latin typeface="Times New Roman"/>
                <a:cs typeface="Times New Roman"/>
              </a:rPr>
              <a:t>Возрастное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скольжение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отдельных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литофаций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границ;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явление,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обусловленное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движением </a:t>
            </a:r>
            <a:r>
              <a:rPr dirty="0" sz="1600" spc="-1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береговой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линии.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3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осад.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толщ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друг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над</a:t>
            </a:r>
            <a:r>
              <a:rPr dirty="0" sz="1600" spc="3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другом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отлагаются</a:t>
            </a:r>
            <a:r>
              <a:rPr dirty="0" sz="1600" spc="3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осадки,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образующиеся </a:t>
            </a:r>
            <a:r>
              <a:rPr dirty="0" sz="1600" spc="-1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рядом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литосферы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дне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бассейнов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седиментации.</a:t>
            </a:r>
            <a:endParaRPr sz="1600">
              <a:latin typeface="Times New Roman"/>
              <a:cs typeface="Times New Roman"/>
            </a:endParaRPr>
          </a:p>
          <a:p>
            <a:pPr algn="just" marL="297815" marR="5080" indent="-285750">
              <a:lnSpc>
                <a:spcPct val="99100"/>
              </a:lnSpc>
              <a:spcBef>
                <a:spcPts val="2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dirty="0" sz="1600">
                <a:latin typeface="Times New Roman"/>
                <a:cs typeface="Times New Roman"/>
              </a:rPr>
              <a:t>Поэтому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трансгрессии</a:t>
            </a:r>
            <a:r>
              <a:rPr dirty="0" sz="1600" spc="1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регрессии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моря</a:t>
            </a:r>
            <a:r>
              <a:rPr dirty="0" sz="1600" spc="1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горизонтальные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зоны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осадков</a:t>
            </a:r>
            <a:r>
              <a:rPr dirty="0" sz="1600" spc="17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(фаций) </a:t>
            </a:r>
            <a:r>
              <a:rPr dirty="0" sz="1600" spc="-1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переходят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разрезах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осадочных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толщ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вертикальные.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результате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осадки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одной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той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же </a:t>
            </a:r>
            <a:r>
              <a:rPr dirty="0" sz="1600" spc="-25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фации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направлении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суша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—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море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являются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строго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одновозрастными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1015" rIns="0" bIns="0" rtlCol="0" vert="horz">
            <a:spAutoFit/>
          </a:bodyPr>
          <a:lstStyle/>
          <a:p>
            <a:pPr marL="2359025">
              <a:lnSpc>
                <a:spcPct val="100000"/>
              </a:lnSpc>
              <a:spcBef>
                <a:spcPts val="100"/>
              </a:spcBef>
            </a:pPr>
            <a:r>
              <a:rPr dirty="0" spc="-1275">
                <a:solidFill>
                  <a:srgbClr val="232852"/>
                </a:solidFill>
              </a:rPr>
              <a:t>З</a:t>
            </a:r>
            <a:r>
              <a:rPr dirty="0" baseline="1157" sz="3600" spc="-15">
                <a:solidFill>
                  <a:srgbClr val="232852"/>
                </a:solidFill>
              </a:rPr>
              <a:t>З</a:t>
            </a:r>
            <a:r>
              <a:rPr dirty="0" sz="2400" spc="-1205">
                <a:solidFill>
                  <a:srgbClr val="232852"/>
                </a:solidFill>
              </a:rPr>
              <a:t>а</a:t>
            </a:r>
            <a:r>
              <a:rPr dirty="0" baseline="1157" sz="3600" spc="-15">
                <a:solidFill>
                  <a:srgbClr val="232852"/>
                </a:solidFill>
              </a:rPr>
              <a:t>а</a:t>
            </a:r>
            <a:r>
              <a:rPr dirty="0" sz="2400" spc="-1400">
                <a:solidFill>
                  <a:srgbClr val="232852"/>
                </a:solidFill>
              </a:rPr>
              <a:t>к</a:t>
            </a:r>
            <a:r>
              <a:rPr dirty="0" baseline="1157" sz="3600" spc="-75">
                <a:solidFill>
                  <a:srgbClr val="232852"/>
                </a:solidFill>
              </a:rPr>
              <a:t>к</a:t>
            </a:r>
            <a:r>
              <a:rPr dirty="0" baseline="1157" sz="3600" spc="-1814">
                <a:solidFill>
                  <a:srgbClr val="232852"/>
                </a:solidFill>
              </a:rPr>
              <a:t>о</a:t>
            </a:r>
            <a:r>
              <a:rPr dirty="0" sz="2400" spc="-10">
                <a:solidFill>
                  <a:srgbClr val="232852"/>
                </a:solidFill>
              </a:rPr>
              <a:t>о</a:t>
            </a:r>
            <a:r>
              <a:rPr dirty="0" baseline="1157" sz="3600" spc="-2115">
                <a:solidFill>
                  <a:srgbClr val="232852"/>
                </a:solidFill>
              </a:rPr>
              <a:t>н</a:t>
            </a:r>
            <a:r>
              <a:rPr dirty="0" sz="2400" spc="-5">
                <a:solidFill>
                  <a:srgbClr val="232852"/>
                </a:solidFill>
              </a:rPr>
              <a:t>н</a:t>
            </a:r>
            <a:r>
              <a:rPr dirty="0" sz="2400" spc="55">
                <a:solidFill>
                  <a:srgbClr val="232852"/>
                </a:solidFill>
              </a:rPr>
              <a:t> </a:t>
            </a:r>
            <a:r>
              <a:rPr dirty="0" baseline="1157" sz="3600" spc="-2415">
                <a:solidFill>
                  <a:srgbClr val="232852"/>
                </a:solidFill>
              </a:rPr>
              <a:t>В</a:t>
            </a:r>
            <a:r>
              <a:rPr dirty="0" sz="2400" spc="-15">
                <a:solidFill>
                  <a:srgbClr val="232852"/>
                </a:solidFill>
              </a:rPr>
              <a:t>В</a:t>
            </a:r>
            <a:r>
              <a:rPr dirty="0" baseline="1157" sz="3600" spc="-1814">
                <a:solidFill>
                  <a:srgbClr val="232852"/>
                </a:solidFill>
              </a:rPr>
              <a:t>а</a:t>
            </a:r>
            <a:r>
              <a:rPr dirty="0" sz="2400" spc="5">
                <a:solidFill>
                  <a:srgbClr val="232852"/>
                </a:solidFill>
              </a:rPr>
              <a:t>а</a:t>
            </a:r>
            <a:r>
              <a:rPr dirty="0" sz="2400" spc="-1375">
                <a:solidFill>
                  <a:srgbClr val="232852"/>
                </a:solidFill>
              </a:rPr>
              <a:t>л</a:t>
            </a:r>
            <a:r>
              <a:rPr dirty="0" baseline="1157" sz="3600" spc="-30">
                <a:solidFill>
                  <a:srgbClr val="232852"/>
                </a:solidFill>
              </a:rPr>
              <a:t>л</a:t>
            </a:r>
            <a:r>
              <a:rPr dirty="0" sz="2400" spc="-1295">
                <a:solidFill>
                  <a:srgbClr val="232852"/>
                </a:solidFill>
              </a:rPr>
              <a:t>ь</a:t>
            </a:r>
            <a:r>
              <a:rPr dirty="0" baseline="1157" sz="3600" spc="-172">
                <a:solidFill>
                  <a:srgbClr val="232852"/>
                </a:solidFill>
              </a:rPr>
              <a:t>ь</a:t>
            </a:r>
            <a:r>
              <a:rPr dirty="0" sz="2400" spc="-1190">
                <a:solidFill>
                  <a:srgbClr val="232852"/>
                </a:solidFill>
              </a:rPr>
              <a:t>т</a:t>
            </a:r>
            <a:r>
              <a:rPr dirty="0" baseline="1157" sz="3600" spc="-22">
                <a:solidFill>
                  <a:srgbClr val="232852"/>
                </a:solidFill>
              </a:rPr>
              <a:t>т</a:t>
            </a:r>
            <a:r>
              <a:rPr dirty="0" sz="2400" spc="-1075">
                <a:solidFill>
                  <a:srgbClr val="232852"/>
                </a:solidFill>
              </a:rPr>
              <a:t>е</a:t>
            </a:r>
            <a:r>
              <a:rPr dirty="0" baseline="1157" sz="3600" spc="-22">
                <a:solidFill>
                  <a:srgbClr val="232852"/>
                </a:solidFill>
              </a:rPr>
              <a:t>е</a:t>
            </a:r>
            <a:r>
              <a:rPr dirty="0" sz="2400" spc="-1360">
                <a:solidFill>
                  <a:srgbClr val="232852"/>
                </a:solidFill>
              </a:rPr>
              <a:t>р</a:t>
            </a:r>
            <a:r>
              <a:rPr dirty="0" baseline="1157" sz="3600" spc="-30">
                <a:solidFill>
                  <a:srgbClr val="232852"/>
                </a:solidFill>
              </a:rPr>
              <a:t>р</a:t>
            </a:r>
            <a:r>
              <a:rPr dirty="0" sz="2400" spc="-1210">
                <a:solidFill>
                  <a:srgbClr val="232852"/>
                </a:solidFill>
              </a:rPr>
              <a:t>а</a:t>
            </a:r>
            <a:r>
              <a:rPr dirty="0" baseline="1157" sz="3600" spc="-15">
                <a:solidFill>
                  <a:srgbClr val="232852"/>
                </a:solidFill>
              </a:rPr>
              <a:t>а</a:t>
            </a:r>
            <a:r>
              <a:rPr dirty="0" sz="2400" spc="-819">
                <a:solidFill>
                  <a:srgbClr val="232852"/>
                </a:solidFill>
              </a:rPr>
              <a:t>-</a:t>
            </a:r>
            <a:r>
              <a:rPr dirty="0" baseline="1157" sz="3600">
                <a:solidFill>
                  <a:srgbClr val="232852"/>
                </a:solidFill>
              </a:rPr>
              <a:t>-</a:t>
            </a:r>
            <a:r>
              <a:rPr dirty="0" sz="2400" spc="-1535">
                <a:solidFill>
                  <a:srgbClr val="232852"/>
                </a:solidFill>
              </a:rPr>
              <a:t>Г</a:t>
            </a:r>
            <a:r>
              <a:rPr dirty="0" baseline="1157" sz="3600" spc="-345">
                <a:solidFill>
                  <a:srgbClr val="232852"/>
                </a:solidFill>
              </a:rPr>
              <a:t>Г</a:t>
            </a:r>
            <a:r>
              <a:rPr dirty="0" baseline="1157" sz="3600" spc="-1814">
                <a:solidFill>
                  <a:srgbClr val="232852"/>
                </a:solidFill>
              </a:rPr>
              <a:t>о</a:t>
            </a:r>
            <a:r>
              <a:rPr dirty="0" sz="2400" spc="-45">
                <a:solidFill>
                  <a:srgbClr val="232852"/>
                </a:solidFill>
              </a:rPr>
              <a:t>о</a:t>
            </a:r>
            <a:r>
              <a:rPr dirty="0" sz="2400" spc="-1370">
                <a:solidFill>
                  <a:srgbClr val="232852"/>
                </a:solidFill>
              </a:rPr>
              <a:t>л</a:t>
            </a:r>
            <a:r>
              <a:rPr dirty="0" baseline="1157" sz="3600" spc="-22">
                <a:solidFill>
                  <a:srgbClr val="232852"/>
                </a:solidFill>
              </a:rPr>
              <a:t>л</a:t>
            </a:r>
            <a:r>
              <a:rPr dirty="0" sz="2400" spc="-1205">
                <a:solidFill>
                  <a:srgbClr val="232852"/>
                </a:solidFill>
              </a:rPr>
              <a:t>о</a:t>
            </a:r>
            <a:r>
              <a:rPr dirty="0" baseline="1157" sz="3600" spc="-112">
                <a:solidFill>
                  <a:srgbClr val="232852"/>
                </a:solidFill>
              </a:rPr>
              <a:t>о</a:t>
            </a:r>
            <a:r>
              <a:rPr dirty="0" sz="2400" spc="-1320">
                <a:solidFill>
                  <a:srgbClr val="232852"/>
                </a:solidFill>
              </a:rPr>
              <a:t>в</a:t>
            </a:r>
            <a:r>
              <a:rPr dirty="0" baseline="1157" sz="3600" spc="-22">
                <a:solidFill>
                  <a:srgbClr val="232852"/>
                </a:solidFill>
              </a:rPr>
              <a:t>в</a:t>
            </a:r>
            <a:r>
              <a:rPr dirty="0" sz="2400" spc="-1405">
                <a:solidFill>
                  <a:srgbClr val="232852"/>
                </a:solidFill>
              </a:rPr>
              <a:t>к</a:t>
            </a:r>
            <a:r>
              <a:rPr dirty="0" baseline="1157" sz="3600" spc="-22">
                <a:solidFill>
                  <a:srgbClr val="232852"/>
                </a:solidFill>
              </a:rPr>
              <a:t>к</a:t>
            </a:r>
            <a:r>
              <a:rPr dirty="0" sz="2400" spc="-1405">
                <a:solidFill>
                  <a:srgbClr val="232852"/>
                </a:solidFill>
              </a:rPr>
              <a:t>и</a:t>
            </a:r>
            <a:r>
              <a:rPr dirty="0" baseline="1157" sz="3600" spc="-30">
                <a:solidFill>
                  <a:srgbClr val="232852"/>
                </a:solidFill>
              </a:rPr>
              <a:t>и</a:t>
            </a:r>
            <a:r>
              <a:rPr dirty="0" baseline="1157" sz="3600" spc="-2100">
                <a:solidFill>
                  <a:srgbClr val="232852"/>
                </a:solidFill>
              </a:rPr>
              <a:t>н</a:t>
            </a:r>
            <a:r>
              <a:rPr dirty="0" sz="2400" spc="-15">
                <a:solidFill>
                  <a:srgbClr val="232852"/>
                </a:solidFill>
              </a:rPr>
              <a:t>н</a:t>
            </a:r>
            <a:r>
              <a:rPr dirty="0" baseline="1157" sz="3600" spc="-1604">
                <a:solidFill>
                  <a:srgbClr val="232852"/>
                </a:solidFill>
              </a:rPr>
              <a:t>с</a:t>
            </a:r>
            <a:r>
              <a:rPr dirty="0" sz="2400" spc="-10">
                <a:solidFill>
                  <a:srgbClr val="232852"/>
                </a:solidFill>
              </a:rPr>
              <a:t>с</a:t>
            </a:r>
            <a:r>
              <a:rPr dirty="0" baseline="1157" sz="3600" spc="-2107">
                <a:solidFill>
                  <a:srgbClr val="232852"/>
                </a:solidFill>
              </a:rPr>
              <a:t>к</a:t>
            </a:r>
            <a:r>
              <a:rPr dirty="0" sz="2400" spc="-55">
                <a:solidFill>
                  <a:srgbClr val="232852"/>
                </a:solidFill>
              </a:rPr>
              <a:t>к</a:t>
            </a:r>
            <a:r>
              <a:rPr dirty="0" baseline="1157" sz="3600" spc="-1814">
                <a:solidFill>
                  <a:srgbClr val="232852"/>
                </a:solidFill>
              </a:rPr>
              <a:t>о</a:t>
            </a:r>
            <a:r>
              <a:rPr dirty="0" sz="2400" spc="-10">
                <a:solidFill>
                  <a:srgbClr val="232852"/>
                </a:solidFill>
              </a:rPr>
              <a:t>о</a:t>
            </a:r>
            <a:r>
              <a:rPr dirty="0" baseline="1157" sz="3600" spc="-1650">
                <a:solidFill>
                  <a:srgbClr val="232852"/>
                </a:solidFill>
              </a:rPr>
              <a:t>г</a:t>
            </a:r>
            <a:r>
              <a:rPr dirty="0" sz="2400" spc="-65">
                <a:solidFill>
                  <a:srgbClr val="232852"/>
                </a:solidFill>
              </a:rPr>
              <a:t>г</a:t>
            </a:r>
            <a:r>
              <a:rPr dirty="0" baseline="1157" sz="3600" spc="-1807">
                <a:solidFill>
                  <a:srgbClr val="232852"/>
                </a:solidFill>
              </a:rPr>
              <a:t>о</a:t>
            </a:r>
            <a:r>
              <a:rPr dirty="0" sz="2400" spc="-5">
                <a:solidFill>
                  <a:srgbClr val="232852"/>
                </a:solidFill>
              </a:rPr>
              <a:t>о</a:t>
            </a:r>
            <a:endParaRPr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505" y="765048"/>
            <a:ext cx="7642821" cy="524408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725" rIns="0" bIns="0" rtlCol="0" vert="horz">
            <a:spAutoFit/>
          </a:bodyPr>
          <a:lstStyle/>
          <a:p>
            <a:pPr marL="1311910" marR="5080" indent="-166370">
              <a:lnSpc>
                <a:spcPct val="80000"/>
              </a:lnSpc>
              <a:spcBef>
                <a:spcPts val="675"/>
              </a:spcBef>
            </a:pPr>
            <a:r>
              <a:rPr dirty="0"/>
              <a:t>Пространственное</a:t>
            </a:r>
            <a:r>
              <a:rPr dirty="0" spc="-105"/>
              <a:t> </a:t>
            </a:r>
            <a:r>
              <a:rPr dirty="0"/>
              <a:t>перемещение</a:t>
            </a:r>
            <a:r>
              <a:rPr dirty="0" spc="-110"/>
              <a:t> </a:t>
            </a:r>
            <a:r>
              <a:rPr dirty="0"/>
              <a:t>фаций</a:t>
            </a:r>
            <a:r>
              <a:rPr dirty="0" spc="-70"/>
              <a:t> </a:t>
            </a:r>
            <a:r>
              <a:rPr dirty="0" spc="-25"/>
              <a:t>при </a:t>
            </a:r>
            <a:r>
              <a:rPr dirty="0"/>
              <a:t>сложных</a:t>
            </a:r>
            <a:r>
              <a:rPr dirty="0" spc="-110"/>
              <a:t> </a:t>
            </a:r>
            <a:r>
              <a:rPr dirty="0"/>
              <a:t>перемещениях</a:t>
            </a:r>
            <a:r>
              <a:rPr dirty="0" spc="-105"/>
              <a:t> </a:t>
            </a:r>
            <a:r>
              <a:rPr dirty="0" spc="-10"/>
              <a:t>береговой</a:t>
            </a:r>
            <a:r>
              <a:rPr dirty="0" spc="-114"/>
              <a:t> </a:t>
            </a:r>
            <a:r>
              <a:rPr dirty="0" spc="-10"/>
              <a:t>линии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78940" y="5461774"/>
            <a:ext cx="3721735" cy="73914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1</a:t>
            </a:r>
            <a:r>
              <a:rPr dirty="0" sz="1800" spc="-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–</a:t>
            </a:r>
            <a:r>
              <a:rPr dirty="0" sz="1800" spc="-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галечники;</a:t>
            </a:r>
            <a:r>
              <a:rPr dirty="0" sz="1800" spc="-1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2</a:t>
            </a:r>
            <a:r>
              <a:rPr dirty="0" sz="1800" spc="-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–</a:t>
            </a:r>
            <a:r>
              <a:rPr dirty="0" sz="1800" spc="-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пески;</a:t>
            </a:r>
            <a:r>
              <a:rPr dirty="0" sz="1800" spc="-1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3</a:t>
            </a:r>
            <a:r>
              <a:rPr dirty="0" sz="1800" spc="-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–</a:t>
            </a:r>
            <a:r>
              <a:rPr dirty="0" sz="1800" spc="-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Times New Roman"/>
                <a:cs typeface="Times New Roman"/>
              </a:rPr>
              <a:t>глины;</a:t>
            </a:r>
            <a:endParaRPr sz="1800">
              <a:latin typeface="Times New Roman"/>
              <a:cs typeface="Times New Roman"/>
            </a:endParaRPr>
          </a:p>
          <a:p>
            <a:pPr marL="68580">
              <a:lnSpc>
                <a:spcPct val="100000"/>
              </a:lnSpc>
              <a:spcBef>
                <a:spcPts val="650"/>
              </a:spcBef>
            </a:pP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4– известняки;</a:t>
            </a:r>
            <a:r>
              <a:rPr dirty="0" sz="1800" spc="-20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65"/>
                </a:solidFill>
                <a:latin typeface="Times New Roman"/>
                <a:cs typeface="Times New Roman"/>
              </a:rPr>
              <a:t>5 –</a:t>
            </a:r>
            <a:r>
              <a:rPr dirty="0" sz="1800" spc="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0065"/>
                </a:solidFill>
                <a:latin typeface="Times New Roman"/>
                <a:cs typeface="Times New Roman"/>
              </a:rPr>
              <a:t>органогенные</a:t>
            </a:r>
            <a:r>
              <a:rPr dirty="0" sz="1800" spc="-15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000065"/>
                </a:solidFill>
                <a:latin typeface="Times New Roman"/>
                <a:cs typeface="Times New Roman"/>
              </a:rPr>
              <a:t>илы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3988" y="1955444"/>
            <a:ext cx="456057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0">
                <a:solidFill>
                  <a:srgbClr val="C00000"/>
                </a:solidFill>
              </a:rPr>
              <a:t>Благодарю</a:t>
            </a:r>
            <a:r>
              <a:rPr dirty="0" sz="3200" spc="-75">
                <a:solidFill>
                  <a:srgbClr val="C00000"/>
                </a:solidFill>
              </a:rPr>
              <a:t> </a:t>
            </a:r>
            <a:r>
              <a:rPr dirty="0" sz="3200">
                <a:solidFill>
                  <a:srgbClr val="C00000"/>
                </a:solidFill>
              </a:rPr>
              <a:t>за</a:t>
            </a:r>
            <a:r>
              <a:rPr dirty="0" sz="3200" spc="-35">
                <a:solidFill>
                  <a:srgbClr val="C00000"/>
                </a:solidFill>
              </a:rPr>
              <a:t> </a:t>
            </a:r>
            <a:r>
              <a:rPr dirty="0" sz="3200" spc="-10">
                <a:solidFill>
                  <a:srgbClr val="C00000"/>
                </a:solidFill>
              </a:rPr>
              <a:t>внимание!</a:t>
            </a:r>
            <a:endParaRPr sz="3200"/>
          </a:p>
        </p:txBody>
      </p:sp>
      <p:sp>
        <p:nvSpPr>
          <p:cNvPr id="4" name="object 4" descr=""/>
          <p:cNvSpPr txBox="1"/>
          <p:nvPr/>
        </p:nvSpPr>
        <p:spPr>
          <a:xfrm>
            <a:off x="2204095" y="2747599"/>
            <a:ext cx="473773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1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3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33904" y="6518225"/>
            <a:ext cx="165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23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2023-11-06T03:47:01Z</dcterms:created>
  <dcterms:modified xsi:type="dcterms:W3CDTF">2023-11-06T03:47:01Z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  <property fmtid="{D5CDD505-2E9C-101B-9397-08002B2CF9AE}" pid="5" name="Producer">
    <vt:lpwstr>GPL Ghostscript 9.52</vt:lpwstr>
  </property>
</Properties>
</file>