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jpg" ContentType="image/jpg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C00000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C00000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C00000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-843" y="0"/>
            <a:ext cx="9145592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289441" y="1955444"/>
            <a:ext cx="4565116" cy="5137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C00000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93344" y="1196733"/>
            <a:ext cx="8507095" cy="1993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9" Type="http://schemas.openxmlformats.org/officeDocument/2006/relationships/image" Target="../media/image13.png"/><Relationship Id="rId10" Type="http://schemas.openxmlformats.org/officeDocument/2006/relationships/image" Target="../media/image14.png"/><Relationship Id="rId11" Type="http://schemas.openxmlformats.org/officeDocument/2006/relationships/image" Target="../media/image15.png"/><Relationship Id="rId12" Type="http://schemas.openxmlformats.org/officeDocument/2006/relationships/image" Target="../media/image16.png"/><Relationship Id="rId13" Type="http://schemas.openxmlformats.org/officeDocument/2006/relationships/image" Target="../media/image17.png"/><Relationship Id="rId14" Type="http://schemas.openxmlformats.org/officeDocument/2006/relationships/image" Target="../media/image18.png"/><Relationship Id="rId15" Type="http://schemas.openxmlformats.org/officeDocument/2006/relationships/image" Target="../media/image19.png"/><Relationship Id="rId16" Type="http://schemas.openxmlformats.org/officeDocument/2006/relationships/image" Target="../media/image20.png"/><Relationship Id="rId17" Type="http://schemas.openxmlformats.org/officeDocument/2006/relationships/image" Target="../media/image21.png"/><Relationship Id="rId18" Type="http://schemas.openxmlformats.org/officeDocument/2006/relationships/image" Target="../media/image22.png"/><Relationship Id="rId19" Type="http://schemas.openxmlformats.org/officeDocument/2006/relationships/image" Target="../media/image23.png"/><Relationship Id="rId20" Type="http://schemas.openxmlformats.org/officeDocument/2006/relationships/image" Target="../media/image24.png"/><Relationship Id="rId21" Type="http://schemas.openxmlformats.org/officeDocument/2006/relationships/image" Target="../media/image25.png"/><Relationship Id="rId22" Type="http://schemas.openxmlformats.org/officeDocument/2006/relationships/image" Target="../media/image26.png"/><Relationship Id="rId23" Type="http://schemas.openxmlformats.org/officeDocument/2006/relationships/image" Target="../media/image27.png"/><Relationship Id="rId24" Type="http://schemas.openxmlformats.org/officeDocument/2006/relationships/image" Target="../media/image28.png"/><Relationship Id="rId25" Type="http://schemas.openxmlformats.org/officeDocument/2006/relationships/image" Target="../media/image29.png"/><Relationship Id="rId26" Type="http://schemas.openxmlformats.org/officeDocument/2006/relationships/image" Target="../media/image30.png"/><Relationship Id="rId27" Type="http://schemas.openxmlformats.org/officeDocument/2006/relationships/image" Target="../media/image31.png"/><Relationship Id="rId28" Type="http://schemas.openxmlformats.org/officeDocument/2006/relationships/image" Target="../media/image32.png"/><Relationship Id="rId29" Type="http://schemas.openxmlformats.org/officeDocument/2006/relationships/image" Target="../media/image33.png"/><Relationship Id="rId30" Type="http://schemas.openxmlformats.org/officeDocument/2006/relationships/image" Target="../media/image34.png"/><Relationship Id="rId31" Type="http://schemas.openxmlformats.org/officeDocument/2006/relationships/image" Target="../media/image35.png"/><Relationship Id="rId32" Type="http://schemas.openxmlformats.org/officeDocument/2006/relationships/image" Target="../media/image36.png"/><Relationship Id="rId33" Type="http://schemas.openxmlformats.org/officeDocument/2006/relationships/image" Target="../media/image37.png"/><Relationship Id="rId34" Type="http://schemas.openxmlformats.org/officeDocument/2006/relationships/image" Target="../media/image38.png"/><Relationship Id="rId35" Type="http://schemas.openxmlformats.org/officeDocument/2006/relationships/image" Target="../media/image39.png"/><Relationship Id="rId36" Type="http://schemas.openxmlformats.org/officeDocument/2006/relationships/image" Target="../media/image40.png"/><Relationship Id="rId37" Type="http://schemas.openxmlformats.org/officeDocument/2006/relationships/image" Target="../media/image41.png"/><Relationship Id="rId38" Type="http://schemas.openxmlformats.org/officeDocument/2006/relationships/image" Target="../media/image42.png"/><Relationship Id="rId39" Type="http://schemas.openxmlformats.org/officeDocument/2006/relationships/image" Target="../media/image43.png"/><Relationship Id="rId40" Type="http://schemas.openxmlformats.org/officeDocument/2006/relationships/image" Target="../media/image44.png"/><Relationship Id="rId41" Type="http://schemas.openxmlformats.org/officeDocument/2006/relationships/image" Target="../media/image45.png"/><Relationship Id="rId42" Type="http://schemas.openxmlformats.org/officeDocument/2006/relationships/image" Target="../media/image46.png"/><Relationship Id="rId43" Type="http://schemas.openxmlformats.org/officeDocument/2006/relationships/image" Target="../media/image47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0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51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4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5.png"/><Relationship Id="rId3" Type="http://schemas.openxmlformats.org/officeDocument/2006/relationships/image" Target="../media/image56.png"/><Relationship Id="rId4" Type="http://schemas.openxmlformats.org/officeDocument/2006/relationships/image" Target="../media/image57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8.jpg"/><Relationship Id="rId3" Type="http://schemas.openxmlformats.org/officeDocument/2006/relationships/image" Target="../media/image59.jpg"/><Relationship Id="rId4" Type="http://schemas.openxmlformats.org/officeDocument/2006/relationships/image" Target="../media/image60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1.jpg"/><Relationship Id="rId3" Type="http://schemas.openxmlformats.org/officeDocument/2006/relationships/image" Target="../media/image62.jpg"/><Relationship Id="rId4" Type="http://schemas.openxmlformats.org/officeDocument/2006/relationships/image" Target="../media/image63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4.jpg"/><Relationship Id="rId3" Type="http://schemas.openxmlformats.org/officeDocument/2006/relationships/image" Target="../media/image65.jpg"/><Relationship Id="rId4" Type="http://schemas.openxmlformats.org/officeDocument/2006/relationships/image" Target="../media/image66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7.jpg"/><Relationship Id="rId3" Type="http://schemas.openxmlformats.org/officeDocument/2006/relationships/image" Target="../media/image68.jpg"/><Relationship Id="rId4" Type="http://schemas.openxmlformats.org/officeDocument/2006/relationships/image" Target="../media/image69.jpg"/><Relationship Id="rId5" Type="http://schemas.openxmlformats.org/officeDocument/2006/relationships/image" Target="../media/image70.pn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1.jpg"/><Relationship Id="rId3" Type="http://schemas.openxmlformats.org/officeDocument/2006/relationships/image" Target="../media/image72.jpg"/><Relationship Id="rId4" Type="http://schemas.openxmlformats.org/officeDocument/2006/relationships/image" Target="../media/image73.jpg"/><Relationship Id="rId5" Type="http://schemas.openxmlformats.org/officeDocument/2006/relationships/image" Target="../media/image74.jpg"/><Relationship Id="rId6" Type="http://schemas.openxmlformats.org/officeDocument/2006/relationships/image" Target="../media/image70.pn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5.jpg"/><Relationship Id="rId3" Type="http://schemas.openxmlformats.org/officeDocument/2006/relationships/image" Target="../media/image76.jpg"/><Relationship Id="rId4" Type="http://schemas.openxmlformats.org/officeDocument/2006/relationships/image" Target="../media/image77.jpg"/><Relationship Id="rId5" Type="http://schemas.openxmlformats.org/officeDocument/2006/relationships/image" Target="../media/image70.pn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8.png"/><Relationship Id="rId3" Type="http://schemas.openxmlformats.org/officeDocument/2006/relationships/image" Target="../media/image79.png"/><Relationship Id="rId4" Type="http://schemas.openxmlformats.org/officeDocument/2006/relationships/image" Target="../media/image80.png"/><Relationship Id="rId5" Type="http://schemas.openxmlformats.org/officeDocument/2006/relationships/image" Target="../media/image81.png"/><Relationship Id="rId6" Type="http://schemas.openxmlformats.org/officeDocument/2006/relationships/image" Target="../media/image82.pn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3.jpg"/><Relationship Id="rId3" Type="http://schemas.openxmlformats.org/officeDocument/2006/relationships/image" Target="../media/image84.pn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5.pn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.pn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7.png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8.jpg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9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843" y="0"/>
            <a:ext cx="9145905" cy="6858000"/>
            <a:chOff x="-843" y="0"/>
            <a:chExt cx="914590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-843" y="0"/>
              <a:ext cx="9145592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6551" y="1616963"/>
              <a:ext cx="7812024" cy="222503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6844" y="1615439"/>
              <a:ext cx="7713726" cy="212826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6636" y="4980432"/>
              <a:ext cx="8069580" cy="932713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709662" y="5040833"/>
            <a:ext cx="7688580" cy="6286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2370"/>
              </a:lnSpc>
              <a:spcBef>
                <a:spcPts val="105"/>
              </a:spcBef>
            </a:pPr>
            <a:r>
              <a:rPr dirty="0" sz="2000" spc="-210" b="1">
                <a:solidFill>
                  <a:srgbClr val="001F5F"/>
                </a:solidFill>
                <a:latin typeface="Cambria"/>
                <a:cs typeface="Cambria"/>
              </a:rPr>
              <a:t>Казахский</a:t>
            </a:r>
            <a:r>
              <a:rPr dirty="0" sz="2000" spc="-5" b="1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dirty="0" sz="2000" spc="-195" b="1">
                <a:solidFill>
                  <a:srgbClr val="001F5F"/>
                </a:solidFill>
                <a:latin typeface="Cambria"/>
                <a:cs typeface="Cambria"/>
              </a:rPr>
              <a:t>Национальный</a:t>
            </a:r>
            <a:r>
              <a:rPr dirty="0" sz="2000" spc="-25" b="1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dirty="0" sz="2000" spc="-165" b="1">
                <a:solidFill>
                  <a:srgbClr val="001F5F"/>
                </a:solidFill>
                <a:latin typeface="Cambria"/>
                <a:cs typeface="Cambria"/>
              </a:rPr>
              <a:t>Исследовательский</a:t>
            </a:r>
            <a:r>
              <a:rPr dirty="0" sz="2000" spc="-15" b="1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dirty="0" sz="2000" spc="-215" b="1">
                <a:solidFill>
                  <a:srgbClr val="001F5F"/>
                </a:solidFill>
                <a:latin typeface="Cambria"/>
                <a:cs typeface="Cambria"/>
              </a:rPr>
              <a:t>Технический</a:t>
            </a:r>
            <a:r>
              <a:rPr dirty="0" sz="2000" spc="-15" b="1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dirty="0" sz="2000" spc="-175" b="1">
                <a:solidFill>
                  <a:srgbClr val="001F5F"/>
                </a:solidFill>
                <a:latin typeface="Cambria"/>
                <a:cs typeface="Cambria"/>
              </a:rPr>
              <a:t>Университет,</a:t>
            </a:r>
            <a:endParaRPr sz="2000">
              <a:latin typeface="Cambria"/>
              <a:cs typeface="Cambria"/>
            </a:endParaRPr>
          </a:p>
          <a:p>
            <a:pPr algn="ctr" marL="2540">
              <a:lnSpc>
                <a:spcPts val="2370"/>
              </a:lnSpc>
            </a:pPr>
            <a:r>
              <a:rPr dirty="0" sz="2000" spc="-345" b="1">
                <a:solidFill>
                  <a:srgbClr val="001F5F"/>
                </a:solidFill>
                <a:latin typeface="Cambria"/>
                <a:cs typeface="Cambria"/>
              </a:rPr>
              <a:t>К</a:t>
            </a:r>
            <a:r>
              <a:rPr dirty="0" sz="2000" spc="-165" b="1">
                <a:solidFill>
                  <a:srgbClr val="001F5F"/>
                </a:solidFill>
                <a:latin typeface="Cambria"/>
                <a:cs typeface="Cambria"/>
              </a:rPr>
              <a:t>а</a:t>
            </a:r>
            <a:r>
              <a:rPr dirty="0" sz="2000" spc="-65" b="1">
                <a:solidFill>
                  <a:srgbClr val="001F5F"/>
                </a:solidFill>
                <a:latin typeface="Cambria"/>
                <a:cs typeface="Cambria"/>
              </a:rPr>
              <a:t>ф</a:t>
            </a:r>
            <a:r>
              <a:rPr dirty="0" sz="2000" spc="-155" b="1">
                <a:solidFill>
                  <a:srgbClr val="001F5F"/>
                </a:solidFill>
                <a:latin typeface="Cambria"/>
                <a:cs typeface="Cambria"/>
              </a:rPr>
              <a:t>е</a:t>
            </a:r>
            <a:r>
              <a:rPr dirty="0" sz="2000" spc="-155" b="1">
                <a:solidFill>
                  <a:srgbClr val="001F5F"/>
                </a:solidFill>
                <a:latin typeface="Cambria"/>
                <a:cs typeface="Cambria"/>
              </a:rPr>
              <a:t>д</a:t>
            </a:r>
            <a:r>
              <a:rPr dirty="0" sz="2000" spc="-190" b="1">
                <a:solidFill>
                  <a:srgbClr val="001F5F"/>
                </a:solidFill>
                <a:latin typeface="Cambria"/>
                <a:cs typeface="Cambria"/>
              </a:rPr>
              <a:t>р</a:t>
            </a:r>
            <a:r>
              <a:rPr dirty="0" sz="2000" spc="-160" b="1">
                <a:solidFill>
                  <a:srgbClr val="001F5F"/>
                </a:solidFill>
                <a:latin typeface="Cambria"/>
                <a:cs typeface="Cambria"/>
              </a:rPr>
              <a:t>а</a:t>
            </a:r>
            <a:r>
              <a:rPr dirty="0" sz="2000" spc="-10" b="1">
                <a:solidFill>
                  <a:srgbClr val="001F5F"/>
                </a:solidFill>
                <a:latin typeface="Cambria"/>
                <a:cs typeface="Cambria"/>
              </a:rPr>
              <a:t> </a:t>
            </a:r>
            <a:r>
              <a:rPr dirty="0" sz="2000" spc="20" b="1">
                <a:solidFill>
                  <a:srgbClr val="001F5F"/>
                </a:solidFill>
                <a:latin typeface="Cambria"/>
                <a:cs typeface="Cambria"/>
              </a:rPr>
              <a:t>“</a:t>
            </a:r>
            <a:r>
              <a:rPr dirty="0" sz="2000" spc="-110" b="1">
                <a:solidFill>
                  <a:srgbClr val="001F5F"/>
                </a:solidFill>
                <a:latin typeface="Cambria"/>
                <a:cs typeface="Cambria"/>
              </a:rPr>
              <a:t>Г</a:t>
            </a:r>
            <a:r>
              <a:rPr dirty="0" sz="2000" spc="-155" b="1">
                <a:solidFill>
                  <a:srgbClr val="001F5F"/>
                </a:solidFill>
                <a:latin typeface="Cambria"/>
                <a:cs typeface="Cambria"/>
              </a:rPr>
              <a:t>е</a:t>
            </a:r>
            <a:r>
              <a:rPr dirty="0" sz="2000" spc="-140" b="1">
                <a:solidFill>
                  <a:srgbClr val="001F5F"/>
                </a:solidFill>
                <a:latin typeface="Cambria"/>
                <a:cs typeface="Cambria"/>
              </a:rPr>
              <a:t>о</a:t>
            </a:r>
            <a:r>
              <a:rPr dirty="0" sz="2000" spc="-60" b="1">
                <a:solidFill>
                  <a:srgbClr val="001F5F"/>
                </a:solidFill>
                <a:latin typeface="Cambria"/>
                <a:cs typeface="Cambria"/>
              </a:rPr>
              <a:t>ф</a:t>
            </a:r>
            <a:r>
              <a:rPr dirty="0" sz="2000" spc="-254" b="1">
                <a:solidFill>
                  <a:srgbClr val="001F5F"/>
                </a:solidFill>
                <a:latin typeface="Cambria"/>
                <a:cs typeface="Cambria"/>
              </a:rPr>
              <a:t>и</a:t>
            </a:r>
            <a:r>
              <a:rPr dirty="0" sz="2000" spc="-150" b="1">
                <a:solidFill>
                  <a:srgbClr val="001F5F"/>
                </a:solidFill>
                <a:latin typeface="Cambria"/>
                <a:cs typeface="Cambria"/>
              </a:rPr>
              <a:t>з</a:t>
            </a:r>
            <a:r>
              <a:rPr dirty="0" sz="2000" spc="-254" b="1">
                <a:solidFill>
                  <a:srgbClr val="001F5F"/>
                </a:solidFill>
                <a:latin typeface="Cambria"/>
                <a:cs typeface="Cambria"/>
              </a:rPr>
              <a:t>и</a:t>
            </a:r>
            <a:r>
              <a:rPr dirty="0" sz="2000" spc="-370" b="1">
                <a:solidFill>
                  <a:srgbClr val="001F5F"/>
                </a:solidFill>
                <a:latin typeface="Cambria"/>
                <a:cs typeface="Cambria"/>
              </a:rPr>
              <a:t>к</a:t>
            </a:r>
            <a:r>
              <a:rPr dirty="0" sz="2000" spc="-285" b="1">
                <a:solidFill>
                  <a:srgbClr val="001F5F"/>
                </a:solidFill>
                <a:latin typeface="Cambria"/>
                <a:cs typeface="Cambria"/>
              </a:rPr>
              <a:t>и</a:t>
            </a:r>
            <a:r>
              <a:rPr dirty="0" sz="2000" spc="25" b="1">
                <a:latin typeface="Cambria"/>
                <a:cs typeface="Cambria"/>
              </a:rPr>
              <a:t>”</a:t>
            </a:r>
            <a:endParaRPr sz="20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7DD0FE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1335"/>
            <a:ext cx="3929634" cy="203225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78692" y="266547"/>
            <a:ext cx="3521710" cy="1489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"Сейсмическая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фация”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-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картируемое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трехмерное </a:t>
            </a:r>
            <a:r>
              <a:rPr dirty="0" sz="120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пространство</a:t>
            </a:r>
            <a:r>
              <a:rPr dirty="0" sz="1200" spc="15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сейсмического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волнового</a:t>
            </a:r>
            <a:r>
              <a:rPr dirty="0" sz="1200" spc="-5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поля, </a:t>
            </a:r>
            <a:r>
              <a:rPr dirty="0" sz="1200" spc="-5" i="1">
                <a:latin typeface="Times New Roman"/>
                <a:cs typeface="Times New Roman"/>
              </a:rPr>
              <a:t> характеризующееся</a:t>
            </a:r>
            <a:r>
              <a:rPr dirty="0" sz="1200" spc="4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определенными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параметрами </a:t>
            </a:r>
            <a:r>
              <a:rPr dirty="0" sz="1200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(конфигурация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отражающих границ</a:t>
            </a:r>
            <a:r>
              <a:rPr dirty="0" sz="1200" i="1">
                <a:latin typeface="Times New Roman"/>
                <a:cs typeface="Times New Roman"/>
              </a:rPr>
              <a:t> или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осей </a:t>
            </a:r>
            <a:r>
              <a:rPr dirty="0" sz="1200" spc="-5" i="1">
                <a:latin typeface="Times New Roman"/>
                <a:cs typeface="Times New Roman"/>
              </a:rPr>
              <a:t> синфазности,</a:t>
            </a:r>
            <a:r>
              <a:rPr dirty="0" sz="1200" spc="1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непрерывность,</a:t>
            </a:r>
            <a:r>
              <a:rPr dirty="0" sz="1200" spc="2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амплитудные, </a:t>
            </a:r>
            <a:r>
              <a:rPr dirty="0" sz="120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частотные</a:t>
            </a:r>
            <a:r>
              <a:rPr dirty="0" sz="120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характеристики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или</a:t>
            </a:r>
            <a:r>
              <a:rPr dirty="0" sz="1200" spc="-5" i="1">
                <a:latin typeface="Times New Roman"/>
                <a:cs typeface="Times New Roman"/>
              </a:rPr>
              <a:t> интервальные </a:t>
            </a:r>
            <a:r>
              <a:rPr dirty="0" sz="1200" i="1">
                <a:latin typeface="Times New Roman"/>
                <a:cs typeface="Times New Roman"/>
              </a:rPr>
              <a:t> </a:t>
            </a:r>
            <a:r>
              <a:rPr dirty="0" sz="1200" spc="-10" i="1">
                <a:latin typeface="Times New Roman"/>
                <a:cs typeface="Times New Roman"/>
              </a:rPr>
              <a:t>скорости),</a:t>
            </a:r>
            <a:r>
              <a:rPr dirty="0" sz="1200" spc="20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отличающимися</a:t>
            </a:r>
            <a:r>
              <a:rPr dirty="0" sz="1200" spc="-15" i="1">
                <a:latin typeface="Times New Roman"/>
                <a:cs typeface="Times New Roman"/>
              </a:rPr>
              <a:t> </a:t>
            </a:r>
            <a:r>
              <a:rPr dirty="0" sz="1200" i="1">
                <a:latin typeface="Times New Roman"/>
                <a:cs typeface="Times New Roman"/>
              </a:rPr>
              <a:t>от</a:t>
            </a:r>
            <a:r>
              <a:rPr dirty="0" sz="1200" spc="-5" i="1">
                <a:latin typeface="Times New Roman"/>
                <a:cs typeface="Times New Roman"/>
              </a:rPr>
              <a:t> параметров </a:t>
            </a:r>
            <a:r>
              <a:rPr dirty="0" sz="1200" spc="-10" i="1">
                <a:latin typeface="Times New Roman"/>
                <a:cs typeface="Times New Roman"/>
              </a:rPr>
              <a:t>соседних </a:t>
            </a:r>
            <a:r>
              <a:rPr dirty="0" sz="1200" spc="-28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сейсмофациальных</a:t>
            </a:r>
            <a:r>
              <a:rPr dirty="0" sz="1200" spc="5" i="1">
                <a:latin typeface="Times New Roman"/>
                <a:cs typeface="Times New Roman"/>
              </a:rPr>
              <a:t> </a:t>
            </a:r>
            <a:r>
              <a:rPr dirty="0" sz="1200" spc="-5" i="1">
                <a:latin typeface="Times New Roman"/>
                <a:cs typeface="Times New Roman"/>
              </a:rPr>
              <a:t>единиц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453128" y="4671065"/>
            <a:ext cx="1515110" cy="2192020"/>
            <a:chOff x="4453128" y="4671065"/>
            <a:chExt cx="1515110" cy="219202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53128" y="4671065"/>
              <a:ext cx="1514855" cy="218693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00359" y="4698504"/>
              <a:ext cx="1424940" cy="215949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500359" y="4698504"/>
              <a:ext cx="1424940" cy="2159635"/>
            </a:xfrm>
            <a:custGeom>
              <a:avLst/>
              <a:gdLst/>
              <a:ahLst/>
              <a:cxnLst/>
              <a:rect l="l" t="t" r="r" b="b"/>
              <a:pathLst>
                <a:path w="1424939" h="2159634">
                  <a:moveTo>
                    <a:pt x="0" y="237477"/>
                  </a:moveTo>
                  <a:lnTo>
                    <a:pt x="4824" y="189599"/>
                  </a:lnTo>
                  <a:lnTo>
                    <a:pt x="18660" y="145014"/>
                  </a:lnTo>
                  <a:lnTo>
                    <a:pt x="40555" y="104674"/>
                  </a:lnTo>
                  <a:lnTo>
                    <a:pt x="69553" y="69532"/>
                  </a:lnTo>
                  <a:lnTo>
                    <a:pt x="104699" y="40541"/>
                  </a:lnTo>
                  <a:lnTo>
                    <a:pt x="145041" y="18653"/>
                  </a:lnTo>
                  <a:lnTo>
                    <a:pt x="189622" y="4822"/>
                  </a:lnTo>
                  <a:lnTo>
                    <a:pt x="237490" y="0"/>
                  </a:lnTo>
                  <a:lnTo>
                    <a:pt x="1187450" y="0"/>
                  </a:lnTo>
                  <a:lnTo>
                    <a:pt x="1235328" y="4822"/>
                  </a:lnTo>
                  <a:lnTo>
                    <a:pt x="1279914" y="18653"/>
                  </a:lnTo>
                  <a:lnTo>
                    <a:pt x="1320256" y="40541"/>
                  </a:lnTo>
                  <a:lnTo>
                    <a:pt x="1355401" y="69532"/>
                  </a:lnTo>
                  <a:lnTo>
                    <a:pt x="1384394" y="104674"/>
                  </a:lnTo>
                  <a:lnTo>
                    <a:pt x="1406284" y="145014"/>
                  </a:lnTo>
                  <a:lnTo>
                    <a:pt x="1420117" y="189599"/>
                  </a:lnTo>
                  <a:lnTo>
                    <a:pt x="1424940" y="237477"/>
                  </a:lnTo>
                  <a:lnTo>
                    <a:pt x="1424940" y="1922015"/>
                  </a:lnTo>
                  <a:lnTo>
                    <a:pt x="1420117" y="1969878"/>
                  </a:lnTo>
                  <a:lnTo>
                    <a:pt x="1406284" y="2014457"/>
                  </a:lnTo>
                  <a:lnTo>
                    <a:pt x="1384394" y="2054797"/>
                  </a:lnTo>
                  <a:lnTo>
                    <a:pt x="1355401" y="2089943"/>
                  </a:lnTo>
                  <a:lnTo>
                    <a:pt x="1320256" y="2118940"/>
                  </a:lnTo>
                  <a:lnTo>
                    <a:pt x="1279914" y="2140834"/>
                  </a:lnTo>
                  <a:lnTo>
                    <a:pt x="1235328" y="2154670"/>
                  </a:lnTo>
                  <a:lnTo>
                    <a:pt x="1187450" y="2159495"/>
                  </a:lnTo>
                  <a:lnTo>
                    <a:pt x="237490" y="2159495"/>
                  </a:lnTo>
                  <a:lnTo>
                    <a:pt x="189622" y="2154670"/>
                  </a:lnTo>
                  <a:lnTo>
                    <a:pt x="145041" y="2140834"/>
                  </a:lnTo>
                  <a:lnTo>
                    <a:pt x="104699" y="2118940"/>
                  </a:lnTo>
                  <a:lnTo>
                    <a:pt x="69553" y="2089943"/>
                  </a:lnTo>
                  <a:lnTo>
                    <a:pt x="40555" y="2054797"/>
                  </a:lnTo>
                  <a:lnTo>
                    <a:pt x="18660" y="2014457"/>
                  </a:lnTo>
                  <a:lnTo>
                    <a:pt x="4824" y="1969878"/>
                  </a:lnTo>
                  <a:lnTo>
                    <a:pt x="0" y="1922015"/>
                  </a:lnTo>
                  <a:lnTo>
                    <a:pt x="0" y="237477"/>
                  </a:lnTo>
                  <a:close/>
                </a:path>
              </a:pathLst>
            </a:custGeom>
            <a:ln w="9144">
              <a:solidFill>
                <a:srgbClr val="A2CF2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6306137" y="5456644"/>
            <a:ext cx="268541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672080" algn="l"/>
              </a:tabLst>
            </a:pPr>
            <a:r>
              <a:rPr dirty="0" u="sng" sz="1000" spc="-5">
                <a:uFill>
                  <a:solidFill>
                    <a:srgbClr val="A2CF22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000" spc="-5">
                <a:uFill>
                  <a:solidFill>
                    <a:srgbClr val="A2CF22"/>
                  </a:solidFill>
                </a:uFill>
                <a:latin typeface="Times New Roman"/>
                <a:cs typeface="Times New Roman"/>
              </a:rPr>
              <a:t>	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06137" y="5762045"/>
            <a:ext cx="268541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672080" algn="l"/>
              </a:tabLst>
            </a:pPr>
            <a:r>
              <a:rPr dirty="0" u="sng" sz="1000" spc="-5">
                <a:uFill>
                  <a:solidFill>
                    <a:srgbClr val="A2CF22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000" spc="-5">
                <a:uFill>
                  <a:solidFill>
                    <a:srgbClr val="A2CF22"/>
                  </a:solidFill>
                </a:uFill>
                <a:latin typeface="Times New Roman"/>
                <a:cs typeface="Times New Roman"/>
              </a:rPr>
              <a:t>	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06137" y="5914445"/>
            <a:ext cx="268541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672080" algn="l"/>
              </a:tabLst>
            </a:pPr>
            <a:r>
              <a:rPr dirty="0" u="sng" sz="1000" spc="-5">
                <a:uFill>
                  <a:solidFill>
                    <a:srgbClr val="A2CF22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000" spc="-5">
                <a:uFill>
                  <a:solidFill>
                    <a:srgbClr val="A2CF22"/>
                  </a:solidFill>
                </a:uFill>
                <a:latin typeface="Times New Roman"/>
                <a:cs typeface="Times New Roman"/>
              </a:rPr>
              <a:t>	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73849" y="5304244"/>
            <a:ext cx="1078230" cy="9385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99800"/>
              </a:lnSpc>
              <a:spcBef>
                <a:spcPts val="100"/>
              </a:spcBef>
            </a:pPr>
            <a:r>
              <a:rPr dirty="0" sz="1000" spc="-5">
                <a:latin typeface="Times New Roman"/>
                <a:cs typeface="Times New Roman"/>
              </a:rPr>
              <a:t>По своей 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Times New Roman"/>
                <a:cs typeface="Times New Roman"/>
              </a:rPr>
              <a:t>конфигруации 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Times New Roman"/>
                <a:cs typeface="Times New Roman"/>
              </a:rPr>
              <a:t>отражения 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Times New Roman"/>
                <a:cs typeface="Times New Roman"/>
              </a:rPr>
              <a:t>обьединаются</a:t>
            </a:r>
            <a:r>
              <a:rPr dirty="0" sz="1000" spc="40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Times New Roman"/>
                <a:cs typeface="Times New Roman"/>
              </a:rPr>
              <a:t>в 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Times New Roman"/>
                <a:cs typeface="Times New Roman"/>
              </a:rPr>
              <a:t>следующие основы </a:t>
            </a:r>
            <a:r>
              <a:rPr dirty="0" sz="1000" spc="-23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группы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257544" y="4770107"/>
            <a:ext cx="2749550" cy="379730"/>
            <a:chOff x="6257544" y="4770107"/>
            <a:chExt cx="2749550" cy="379730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57544" y="4770107"/>
              <a:ext cx="2749296" cy="37796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136891" y="4802060"/>
              <a:ext cx="987577" cy="34753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04800" y="4797577"/>
              <a:ext cx="2659367" cy="288023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6304800" y="4797577"/>
              <a:ext cx="2659380" cy="288290"/>
            </a:xfrm>
            <a:custGeom>
              <a:avLst/>
              <a:gdLst/>
              <a:ahLst/>
              <a:cxnLst/>
              <a:rect l="l" t="t" r="r" b="b"/>
              <a:pathLst>
                <a:path w="2659379" h="288289">
                  <a:moveTo>
                    <a:pt x="0" y="47967"/>
                  </a:moveTo>
                  <a:lnTo>
                    <a:pt x="3764" y="29275"/>
                  </a:lnTo>
                  <a:lnTo>
                    <a:pt x="14036" y="14030"/>
                  </a:lnTo>
                  <a:lnTo>
                    <a:pt x="29285" y="3762"/>
                  </a:lnTo>
                  <a:lnTo>
                    <a:pt x="47980" y="0"/>
                  </a:lnTo>
                  <a:lnTo>
                    <a:pt x="2611348" y="0"/>
                  </a:lnTo>
                  <a:lnTo>
                    <a:pt x="2630043" y="3762"/>
                  </a:lnTo>
                  <a:lnTo>
                    <a:pt x="2645306" y="14030"/>
                  </a:lnTo>
                  <a:lnTo>
                    <a:pt x="2655595" y="29275"/>
                  </a:lnTo>
                  <a:lnTo>
                    <a:pt x="2659367" y="47967"/>
                  </a:lnTo>
                  <a:lnTo>
                    <a:pt x="2659367" y="240004"/>
                  </a:lnTo>
                  <a:lnTo>
                    <a:pt x="2655595" y="258705"/>
                  </a:lnTo>
                  <a:lnTo>
                    <a:pt x="2645306" y="273967"/>
                  </a:lnTo>
                  <a:lnTo>
                    <a:pt x="2630043" y="284252"/>
                  </a:lnTo>
                  <a:lnTo>
                    <a:pt x="2611348" y="288023"/>
                  </a:lnTo>
                  <a:lnTo>
                    <a:pt x="47980" y="288023"/>
                  </a:lnTo>
                  <a:lnTo>
                    <a:pt x="29285" y="284252"/>
                  </a:lnTo>
                  <a:lnTo>
                    <a:pt x="14036" y="273967"/>
                  </a:lnTo>
                  <a:lnTo>
                    <a:pt x="3764" y="258705"/>
                  </a:lnTo>
                  <a:lnTo>
                    <a:pt x="0" y="240004"/>
                  </a:lnTo>
                  <a:lnTo>
                    <a:pt x="0" y="47967"/>
                  </a:lnTo>
                  <a:close/>
                </a:path>
              </a:pathLst>
            </a:custGeom>
            <a:ln w="9144">
              <a:solidFill>
                <a:srgbClr val="A2CF2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6316391" y="4847348"/>
            <a:ext cx="263652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dirty="0" sz="1000" spc="-5">
                <a:latin typeface="Times New Roman"/>
                <a:cs typeface="Times New Roman"/>
              </a:rPr>
              <a:t>параллельные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6257544" y="5173967"/>
            <a:ext cx="2749550" cy="381635"/>
            <a:chOff x="6257544" y="5173967"/>
            <a:chExt cx="2749550" cy="381635"/>
          </a:xfrm>
        </p:grpSpPr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57544" y="5173967"/>
              <a:ext cx="2749296" cy="37796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45452" y="5207444"/>
              <a:ext cx="1173479" cy="34753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04800" y="5201399"/>
              <a:ext cx="2659367" cy="288023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6304800" y="5201399"/>
              <a:ext cx="2659380" cy="288290"/>
            </a:xfrm>
            <a:custGeom>
              <a:avLst/>
              <a:gdLst/>
              <a:ahLst/>
              <a:cxnLst/>
              <a:rect l="l" t="t" r="r" b="b"/>
              <a:pathLst>
                <a:path w="2659379" h="288289">
                  <a:moveTo>
                    <a:pt x="0" y="48018"/>
                  </a:moveTo>
                  <a:lnTo>
                    <a:pt x="3764" y="29317"/>
                  </a:lnTo>
                  <a:lnTo>
                    <a:pt x="14036" y="14055"/>
                  </a:lnTo>
                  <a:lnTo>
                    <a:pt x="29285" y="3770"/>
                  </a:lnTo>
                  <a:lnTo>
                    <a:pt x="47980" y="0"/>
                  </a:lnTo>
                  <a:lnTo>
                    <a:pt x="2611348" y="0"/>
                  </a:lnTo>
                  <a:lnTo>
                    <a:pt x="2630043" y="3770"/>
                  </a:lnTo>
                  <a:lnTo>
                    <a:pt x="2645306" y="14055"/>
                  </a:lnTo>
                  <a:lnTo>
                    <a:pt x="2655595" y="29317"/>
                  </a:lnTo>
                  <a:lnTo>
                    <a:pt x="2659367" y="48018"/>
                  </a:lnTo>
                  <a:lnTo>
                    <a:pt x="2659367" y="240055"/>
                  </a:lnTo>
                  <a:lnTo>
                    <a:pt x="2655595" y="258748"/>
                  </a:lnTo>
                  <a:lnTo>
                    <a:pt x="2645306" y="273992"/>
                  </a:lnTo>
                  <a:lnTo>
                    <a:pt x="2630043" y="284260"/>
                  </a:lnTo>
                  <a:lnTo>
                    <a:pt x="2611348" y="288023"/>
                  </a:lnTo>
                  <a:lnTo>
                    <a:pt x="47980" y="288023"/>
                  </a:lnTo>
                  <a:lnTo>
                    <a:pt x="29285" y="284260"/>
                  </a:lnTo>
                  <a:lnTo>
                    <a:pt x="14036" y="273992"/>
                  </a:lnTo>
                  <a:lnTo>
                    <a:pt x="3764" y="258748"/>
                  </a:lnTo>
                  <a:lnTo>
                    <a:pt x="0" y="240055"/>
                  </a:lnTo>
                  <a:lnTo>
                    <a:pt x="0" y="48018"/>
                  </a:lnTo>
                  <a:close/>
                </a:path>
              </a:pathLst>
            </a:custGeom>
            <a:ln w="9144">
              <a:solidFill>
                <a:srgbClr val="A2CF2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6316391" y="5252110"/>
            <a:ext cx="263652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847725">
              <a:lnSpc>
                <a:spcPct val="100000"/>
              </a:lnSpc>
              <a:spcBef>
                <a:spcPts val="95"/>
              </a:spcBef>
            </a:pPr>
            <a:r>
              <a:rPr dirty="0" sz="1000" spc="-5">
                <a:latin typeface="Times New Roman"/>
                <a:cs typeface="Times New Roman"/>
              </a:rPr>
              <a:t>субпараллельные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6257544" y="5606796"/>
            <a:ext cx="2749550" cy="379730"/>
            <a:chOff x="6257544" y="5606796"/>
            <a:chExt cx="2749550" cy="379730"/>
          </a:xfrm>
        </p:grpSpPr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57544" y="5606796"/>
              <a:ext cx="2749296" cy="377964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133844" y="5638800"/>
              <a:ext cx="993635" cy="347535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304800" y="5634235"/>
              <a:ext cx="2659367" cy="288032"/>
            </a:xfrm>
            <a:prstGeom prst="rect">
              <a:avLst/>
            </a:prstGeom>
          </p:spPr>
        </p:pic>
      </p:grpSp>
      <p:sp>
        <p:nvSpPr>
          <p:cNvPr id="29" name="object 29"/>
          <p:cNvSpPr txBox="1"/>
          <p:nvPr/>
        </p:nvSpPr>
        <p:spPr>
          <a:xfrm>
            <a:off x="7241781" y="5684304"/>
            <a:ext cx="78613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">
                <a:latin typeface="Times New Roman"/>
                <a:cs typeface="Times New Roman"/>
              </a:rPr>
              <a:t>расходящиеся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6257544" y="6038088"/>
            <a:ext cx="2749550" cy="381635"/>
            <a:chOff x="6257544" y="6038088"/>
            <a:chExt cx="2749550" cy="381635"/>
          </a:xfrm>
        </p:grpSpPr>
        <p:pic>
          <p:nvPicPr>
            <p:cNvPr id="31" name="object 3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57544" y="6038088"/>
              <a:ext cx="2749296" cy="37796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156704" y="6071616"/>
              <a:ext cx="951001" cy="347535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304800" y="6065540"/>
              <a:ext cx="2659367" cy="288030"/>
            </a:xfrm>
            <a:prstGeom prst="rect">
              <a:avLst/>
            </a:prstGeom>
          </p:spPr>
        </p:pic>
      </p:grpSp>
      <p:sp>
        <p:nvSpPr>
          <p:cNvPr id="34" name="object 34"/>
          <p:cNvSpPr txBox="1"/>
          <p:nvPr/>
        </p:nvSpPr>
        <p:spPr>
          <a:xfrm>
            <a:off x="7263104" y="6115898"/>
            <a:ext cx="74295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5">
                <a:latin typeface="Times New Roman"/>
                <a:cs typeface="Times New Roman"/>
              </a:rPr>
              <a:t>л</a:t>
            </a:r>
            <a:r>
              <a:rPr dirty="0" sz="1000" spc="-5">
                <a:latin typeface="Times New Roman"/>
                <a:cs typeface="Times New Roman"/>
              </a:rPr>
              <a:t>а</a:t>
            </a:r>
            <a:r>
              <a:rPr dirty="0" sz="1000" spc="-10">
                <a:latin typeface="Times New Roman"/>
                <a:cs typeface="Times New Roman"/>
              </a:rPr>
              <a:t>т</a:t>
            </a:r>
            <a:r>
              <a:rPr dirty="0" sz="1000" spc="-5">
                <a:latin typeface="Times New Roman"/>
                <a:cs typeface="Times New Roman"/>
              </a:rPr>
              <a:t>е</a:t>
            </a:r>
            <a:r>
              <a:rPr dirty="0" sz="1000">
                <a:latin typeface="Times New Roman"/>
                <a:cs typeface="Times New Roman"/>
              </a:rPr>
              <a:t>р</a:t>
            </a:r>
            <a:r>
              <a:rPr dirty="0" sz="1000" spc="-5">
                <a:latin typeface="Times New Roman"/>
                <a:cs typeface="Times New Roman"/>
              </a:rPr>
              <a:t>а</a:t>
            </a:r>
            <a:r>
              <a:rPr dirty="0" sz="1000" spc="-10">
                <a:latin typeface="Times New Roman"/>
                <a:cs typeface="Times New Roman"/>
              </a:rPr>
              <a:t>льн</a:t>
            </a:r>
            <a:r>
              <a:rPr dirty="0" sz="1000" spc="-5">
                <a:latin typeface="Times New Roman"/>
                <a:cs typeface="Times New Roman"/>
              </a:rPr>
              <a:t>о</a:t>
            </a:r>
            <a:r>
              <a:rPr dirty="0" sz="1000" spc="-10">
                <a:latin typeface="Times New Roman"/>
                <a:cs typeface="Times New Roman"/>
              </a:rPr>
              <a:t>го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6257544" y="6438900"/>
            <a:ext cx="2749550" cy="367665"/>
            <a:chOff x="6257544" y="6438900"/>
            <a:chExt cx="2749550" cy="367665"/>
          </a:xfrm>
        </p:grpSpPr>
        <p:pic>
          <p:nvPicPr>
            <p:cNvPr id="36" name="object 3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257544" y="6438900"/>
              <a:ext cx="2749296" cy="352044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197852" y="6458705"/>
              <a:ext cx="899172" cy="347535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304800" y="6466334"/>
              <a:ext cx="2659367" cy="262135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6304800" y="6466334"/>
              <a:ext cx="2659380" cy="262255"/>
            </a:xfrm>
            <a:custGeom>
              <a:avLst/>
              <a:gdLst/>
              <a:ahLst/>
              <a:cxnLst/>
              <a:rect l="l" t="t" r="r" b="b"/>
              <a:pathLst>
                <a:path w="2659379" h="262254">
                  <a:moveTo>
                    <a:pt x="0" y="43705"/>
                  </a:moveTo>
                  <a:lnTo>
                    <a:pt x="3430" y="26684"/>
                  </a:lnTo>
                  <a:lnTo>
                    <a:pt x="12787" y="12792"/>
                  </a:lnTo>
                  <a:lnTo>
                    <a:pt x="26665" y="3431"/>
                  </a:lnTo>
                  <a:lnTo>
                    <a:pt x="43662" y="0"/>
                  </a:lnTo>
                  <a:lnTo>
                    <a:pt x="2615653" y="0"/>
                  </a:lnTo>
                  <a:lnTo>
                    <a:pt x="2632680" y="3431"/>
                  </a:lnTo>
                  <a:lnTo>
                    <a:pt x="2646573" y="12792"/>
                  </a:lnTo>
                  <a:lnTo>
                    <a:pt x="2655935" y="26684"/>
                  </a:lnTo>
                  <a:lnTo>
                    <a:pt x="2659367" y="43705"/>
                  </a:lnTo>
                  <a:lnTo>
                    <a:pt x="2659367" y="218429"/>
                  </a:lnTo>
                  <a:lnTo>
                    <a:pt x="2655935" y="235451"/>
                  </a:lnTo>
                  <a:lnTo>
                    <a:pt x="2646573" y="249342"/>
                  </a:lnTo>
                  <a:lnTo>
                    <a:pt x="2632680" y="258703"/>
                  </a:lnTo>
                  <a:lnTo>
                    <a:pt x="2615653" y="262135"/>
                  </a:lnTo>
                  <a:lnTo>
                    <a:pt x="43662" y="262135"/>
                  </a:lnTo>
                  <a:lnTo>
                    <a:pt x="26665" y="258703"/>
                  </a:lnTo>
                  <a:lnTo>
                    <a:pt x="12787" y="249342"/>
                  </a:lnTo>
                  <a:lnTo>
                    <a:pt x="3430" y="235451"/>
                  </a:lnTo>
                  <a:lnTo>
                    <a:pt x="0" y="218429"/>
                  </a:lnTo>
                  <a:lnTo>
                    <a:pt x="0" y="43705"/>
                  </a:lnTo>
                  <a:close/>
                </a:path>
              </a:pathLst>
            </a:custGeom>
            <a:ln w="9144">
              <a:solidFill>
                <a:srgbClr val="A2CF2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/>
          <p:cNvSpPr txBox="1"/>
          <p:nvPr/>
        </p:nvSpPr>
        <p:spPr>
          <a:xfrm>
            <a:off x="6315766" y="6503899"/>
            <a:ext cx="263779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33020">
              <a:lnSpc>
                <a:spcPct val="100000"/>
              </a:lnSpc>
              <a:spcBef>
                <a:spcPts val="95"/>
              </a:spcBef>
            </a:pPr>
            <a:r>
              <a:rPr dirty="0" sz="1000" spc="-10">
                <a:latin typeface="Times New Roman"/>
                <a:cs typeface="Times New Roman"/>
              </a:rPr>
              <a:t>хаотические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41" name="object 4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4384547" y="2400300"/>
            <a:ext cx="4693158" cy="1741170"/>
          </a:xfrm>
          <a:prstGeom prst="rect">
            <a:avLst/>
          </a:prstGeom>
        </p:spPr>
      </p:pic>
      <p:sp>
        <p:nvSpPr>
          <p:cNvPr id="42" name="object 42"/>
          <p:cNvSpPr txBox="1"/>
          <p:nvPr/>
        </p:nvSpPr>
        <p:spPr>
          <a:xfrm>
            <a:off x="4679060" y="2683865"/>
            <a:ext cx="4106545" cy="11182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2065" marR="5080" indent="-635">
              <a:lnSpc>
                <a:spcPct val="99500"/>
              </a:lnSpc>
              <a:spcBef>
                <a:spcPts val="105"/>
              </a:spcBef>
            </a:pPr>
            <a:r>
              <a:rPr dirty="0" sz="1200">
                <a:latin typeface="Times New Roman"/>
                <a:cs typeface="Times New Roman"/>
              </a:rPr>
              <a:t>После </a:t>
            </a:r>
            <a:r>
              <a:rPr dirty="0" sz="1200" spc="-10">
                <a:latin typeface="Times New Roman"/>
                <a:cs typeface="Times New Roman"/>
              </a:rPr>
              <a:t>того </a:t>
            </a:r>
            <a:r>
              <a:rPr dirty="0" sz="1200" spc="-5">
                <a:latin typeface="Times New Roman"/>
                <a:cs typeface="Times New Roman"/>
              </a:rPr>
              <a:t>как сейсмичские </a:t>
            </a:r>
            <a:r>
              <a:rPr dirty="0" sz="1200">
                <a:latin typeface="Times New Roman"/>
                <a:cs typeface="Times New Roman"/>
              </a:rPr>
              <a:t>фациальные </a:t>
            </a:r>
            <a:r>
              <a:rPr dirty="0" sz="1200" spc="-5">
                <a:latin typeface="Times New Roman"/>
                <a:cs typeface="Times New Roman"/>
              </a:rPr>
              <a:t>единицы выделены,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определены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их</a:t>
            </a:r>
            <a:r>
              <a:rPr dirty="0" sz="1200" spc="-5">
                <a:latin typeface="Times New Roman"/>
                <a:cs typeface="Times New Roman"/>
              </a:rPr>
              <a:t> границы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и </a:t>
            </a:r>
            <a:r>
              <a:rPr dirty="0" sz="1200" spc="-5">
                <a:latin typeface="Times New Roman"/>
                <a:cs typeface="Times New Roman"/>
              </a:rPr>
              <a:t>выявленено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взаимное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расположение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по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площади,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их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основе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исследуют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особенности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напластования, </a:t>
            </a:r>
            <a:r>
              <a:rPr dirty="0" sz="1200" spc="-10">
                <a:latin typeface="Times New Roman"/>
                <a:cs typeface="Times New Roman"/>
              </a:rPr>
              <a:t>литологичского </a:t>
            </a:r>
            <a:r>
              <a:rPr dirty="0" sz="1200">
                <a:latin typeface="Times New Roman"/>
                <a:cs typeface="Times New Roman"/>
              </a:rPr>
              <a:t>состава и </a:t>
            </a:r>
            <a:r>
              <a:rPr dirty="0" sz="1200" spc="-5">
                <a:latin typeface="Times New Roman"/>
                <a:cs typeface="Times New Roman"/>
              </a:rPr>
              <a:t>седиментационных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характеристик </a:t>
            </a:r>
            <a:r>
              <a:rPr dirty="0" sz="1200" spc="-10">
                <a:latin typeface="Times New Roman"/>
                <a:cs typeface="Times New Roman"/>
              </a:rPr>
              <a:t>отложений, </a:t>
            </a:r>
            <a:r>
              <a:rPr dirty="0" sz="1200">
                <a:latin typeface="Times New Roman"/>
                <a:cs typeface="Times New Roman"/>
              </a:rPr>
              <a:t>с </a:t>
            </a:r>
            <a:r>
              <a:rPr dirty="0" sz="1200" spc="-15">
                <a:latin typeface="Times New Roman"/>
                <a:cs typeface="Times New Roman"/>
              </a:rPr>
              <a:t>которыми </a:t>
            </a:r>
            <a:r>
              <a:rPr dirty="0" sz="1200" spc="-5">
                <a:latin typeface="Times New Roman"/>
                <a:cs typeface="Times New Roman"/>
              </a:rPr>
              <a:t>связано возникновение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отражений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</a:t>
            </a:r>
            <a:r>
              <a:rPr dirty="0" sz="1200" spc="-5">
                <a:latin typeface="Times New Roman"/>
                <a:cs typeface="Times New Roman"/>
              </a:rPr>
              <a:t> пределах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этих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единиц.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4308347" y="0"/>
            <a:ext cx="2539365" cy="2127885"/>
            <a:chOff x="4308347" y="0"/>
            <a:chExt cx="2539365" cy="2127885"/>
          </a:xfrm>
        </p:grpSpPr>
        <p:pic>
          <p:nvPicPr>
            <p:cNvPr id="44" name="object 4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308347" y="0"/>
              <a:ext cx="2538983" cy="2122932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492751" y="86868"/>
              <a:ext cx="2197607" cy="1964436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355604" y="0"/>
              <a:ext cx="2449068" cy="2060422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4355604" y="0"/>
              <a:ext cx="2449195" cy="2060575"/>
            </a:xfrm>
            <a:custGeom>
              <a:avLst/>
              <a:gdLst/>
              <a:ahLst/>
              <a:cxnLst/>
              <a:rect l="l" t="t" r="r" b="b"/>
              <a:pathLst>
                <a:path w="2449195" h="2060575">
                  <a:moveTo>
                    <a:pt x="0" y="343395"/>
                  </a:moveTo>
                  <a:lnTo>
                    <a:pt x="3135" y="296807"/>
                  </a:lnTo>
                  <a:lnTo>
                    <a:pt x="12269" y="252121"/>
                  </a:lnTo>
                  <a:lnTo>
                    <a:pt x="26991" y="209747"/>
                  </a:lnTo>
                  <a:lnTo>
                    <a:pt x="46892" y="170095"/>
                  </a:lnTo>
                  <a:lnTo>
                    <a:pt x="71563" y="133574"/>
                  </a:lnTo>
                  <a:lnTo>
                    <a:pt x="100593" y="100593"/>
                  </a:lnTo>
                  <a:lnTo>
                    <a:pt x="133574" y="71563"/>
                  </a:lnTo>
                  <a:lnTo>
                    <a:pt x="170095" y="46892"/>
                  </a:lnTo>
                  <a:lnTo>
                    <a:pt x="209747" y="26991"/>
                  </a:lnTo>
                  <a:lnTo>
                    <a:pt x="252121" y="12269"/>
                  </a:lnTo>
                  <a:lnTo>
                    <a:pt x="296807" y="3135"/>
                  </a:lnTo>
                  <a:lnTo>
                    <a:pt x="343395" y="0"/>
                  </a:lnTo>
                  <a:lnTo>
                    <a:pt x="2105672" y="0"/>
                  </a:lnTo>
                  <a:lnTo>
                    <a:pt x="2152258" y="3135"/>
                  </a:lnTo>
                  <a:lnTo>
                    <a:pt x="2196942" y="12269"/>
                  </a:lnTo>
                  <a:lnTo>
                    <a:pt x="2239314" y="26991"/>
                  </a:lnTo>
                  <a:lnTo>
                    <a:pt x="2278967" y="46892"/>
                  </a:lnTo>
                  <a:lnTo>
                    <a:pt x="2315488" y="71563"/>
                  </a:lnTo>
                  <a:lnTo>
                    <a:pt x="2348469" y="100593"/>
                  </a:lnTo>
                  <a:lnTo>
                    <a:pt x="2377500" y="133574"/>
                  </a:lnTo>
                  <a:lnTo>
                    <a:pt x="2402172" y="170095"/>
                  </a:lnTo>
                  <a:lnTo>
                    <a:pt x="2422074" y="209747"/>
                  </a:lnTo>
                  <a:lnTo>
                    <a:pt x="2436797" y="252121"/>
                  </a:lnTo>
                  <a:lnTo>
                    <a:pt x="2445932" y="296807"/>
                  </a:lnTo>
                  <a:lnTo>
                    <a:pt x="2449068" y="343395"/>
                  </a:lnTo>
                  <a:lnTo>
                    <a:pt x="2449068" y="1717027"/>
                  </a:lnTo>
                  <a:lnTo>
                    <a:pt x="2445932" y="1763615"/>
                  </a:lnTo>
                  <a:lnTo>
                    <a:pt x="2436797" y="1808301"/>
                  </a:lnTo>
                  <a:lnTo>
                    <a:pt x="2422074" y="1850674"/>
                  </a:lnTo>
                  <a:lnTo>
                    <a:pt x="2402172" y="1890327"/>
                  </a:lnTo>
                  <a:lnTo>
                    <a:pt x="2377500" y="1926848"/>
                  </a:lnTo>
                  <a:lnTo>
                    <a:pt x="2348469" y="1959829"/>
                  </a:lnTo>
                  <a:lnTo>
                    <a:pt x="2315488" y="1988859"/>
                  </a:lnTo>
                  <a:lnTo>
                    <a:pt x="2278967" y="2013529"/>
                  </a:lnTo>
                  <a:lnTo>
                    <a:pt x="2239314" y="2033431"/>
                  </a:lnTo>
                  <a:lnTo>
                    <a:pt x="2196942" y="2048153"/>
                  </a:lnTo>
                  <a:lnTo>
                    <a:pt x="2152258" y="2057287"/>
                  </a:lnTo>
                  <a:lnTo>
                    <a:pt x="2105672" y="2060422"/>
                  </a:lnTo>
                  <a:lnTo>
                    <a:pt x="343395" y="2060422"/>
                  </a:lnTo>
                  <a:lnTo>
                    <a:pt x="296807" y="2057287"/>
                  </a:lnTo>
                  <a:lnTo>
                    <a:pt x="252121" y="2048153"/>
                  </a:lnTo>
                  <a:lnTo>
                    <a:pt x="209747" y="2033431"/>
                  </a:lnTo>
                  <a:lnTo>
                    <a:pt x="170095" y="2013529"/>
                  </a:lnTo>
                  <a:lnTo>
                    <a:pt x="133574" y="1988859"/>
                  </a:lnTo>
                  <a:lnTo>
                    <a:pt x="100593" y="1959829"/>
                  </a:lnTo>
                  <a:lnTo>
                    <a:pt x="71563" y="1926848"/>
                  </a:lnTo>
                  <a:lnTo>
                    <a:pt x="46892" y="1890327"/>
                  </a:lnTo>
                  <a:lnTo>
                    <a:pt x="26991" y="1850674"/>
                  </a:lnTo>
                  <a:lnTo>
                    <a:pt x="12269" y="1808301"/>
                  </a:lnTo>
                  <a:lnTo>
                    <a:pt x="3135" y="1763615"/>
                  </a:lnTo>
                  <a:lnTo>
                    <a:pt x="0" y="1717027"/>
                  </a:lnTo>
                  <a:lnTo>
                    <a:pt x="0" y="343395"/>
                  </a:lnTo>
                  <a:close/>
                </a:path>
              </a:pathLst>
            </a:custGeom>
            <a:ln w="9144">
              <a:solidFill>
                <a:srgbClr val="55CE7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8" name="object 48"/>
          <p:cNvSpPr txBox="1"/>
          <p:nvPr/>
        </p:nvSpPr>
        <p:spPr>
          <a:xfrm>
            <a:off x="4605039" y="132676"/>
            <a:ext cx="1950720" cy="17875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 marL="18415" marR="11430" indent="635">
              <a:lnSpc>
                <a:spcPct val="100000"/>
              </a:lnSpc>
              <a:spcBef>
                <a:spcPts val="105"/>
              </a:spcBef>
            </a:pPr>
            <a:r>
              <a:rPr dirty="0" sz="1050">
                <a:latin typeface="Times New Roman"/>
                <a:cs typeface="Times New Roman"/>
              </a:rPr>
              <a:t>Анализ сейсмических фаций </a:t>
            </a:r>
            <a:r>
              <a:rPr dirty="0" sz="1050" spc="5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включает восстановление </a:t>
            </a:r>
            <a:r>
              <a:rPr dirty="0" sz="1050" spc="5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обстановок осадконаконления и </a:t>
            </a:r>
            <a:r>
              <a:rPr dirty="0" sz="1050" spc="5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выделение</a:t>
            </a:r>
            <a:r>
              <a:rPr dirty="0" sz="1050" spc="-65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литофаций</a:t>
            </a:r>
            <a:r>
              <a:rPr dirty="0" sz="1050" spc="-50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по</a:t>
            </a:r>
            <a:r>
              <a:rPr dirty="0" sz="1050" spc="-40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данным </a:t>
            </a:r>
            <a:r>
              <a:rPr dirty="0" sz="1050" spc="-245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сейсморазведки.</a:t>
            </a:r>
            <a:endParaRPr sz="1050">
              <a:latin typeface="Times New Roman"/>
              <a:cs typeface="Times New Roman"/>
            </a:endParaRPr>
          </a:p>
          <a:p>
            <a:pPr algn="ctr" marL="12700" marR="5080">
              <a:lnSpc>
                <a:spcPct val="100000"/>
              </a:lnSpc>
              <a:spcBef>
                <a:spcPts val="5"/>
              </a:spcBef>
            </a:pPr>
            <a:r>
              <a:rPr dirty="0" sz="1050">
                <a:latin typeface="Times New Roman"/>
                <a:cs typeface="Times New Roman"/>
              </a:rPr>
              <a:t>При</a:t>
            </a:r>
            <a:r>
              <a:rPr dirty="0" sz="1050" spc="-40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анализе</a:t>
            </a:r>
            <a:r>
              <a:rPr dirty="0" sz="1050" spc="-60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сейсмических</a:t>
            </a:r>
            <a:r>
              <a:rPr dirty="0" sz="1050" spc="-60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фаций </a:t>
            </a:r>
            <a:r>
              <a:rPr dirty="0" sz="1050" spc="-245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базовой информацией </a:t>
            </a:r>
            <a:r>
              <a:rPr dirty="0" sz="1050" spc="-5">
                <a:latin typeface="Times New Roman"/>
                <a:cs typeface="Times New Roman"/>
              </a:rPr>
              <a:t>являются </a:t>
            </a:r>
            <a:r>
              <a:rPr dirty="0" sz="1050">
                <a:latin typeface="Times New Roman"/>
                <a:cs typeface="Times New Roman"/>
              </a:rPr>
              <a:t> </a:t>
            </a:r>
            <a:r>
              <a:rPr dirty="0" sz="1050" spc="-5">
                <a:latin typeface="Times New Roman"/>
                <a:cs typeface="Times New Roman"/>
              </a:rPr>
              <a:t>группы/ансамбли сейсмических </a:t>
            </a:r>
            <a:r>
              <a:rPr dirty="0" sz="1050">
                <a:latin typeface="Times New Roman"/>
                <a:cs typeface="Times New Roman"/>
              </a:rPr>
              <a:t> отражений, обладающих </a:t>
            </a:r>
            <a:r>
              <a:rPr dirty="0" sz="1050" spc="5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определенным сочетанием таких </a:t>
            </a:r>
            <a:r>
              <a:rPr dirty="0" sz="1050" spc="5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характеристирик</a:t>
            </a:r>
            <a:r>
              <a:rPr dirty="0" sz="1050" spc="-40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как:</a:t>
            </a:r>
            <a:endParaRPr sz="1050">
              <a:latin typeface="Times New Roman"/>
              <a:cs typeface="Times New Roman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7045452" y="89890"/>
            <a:ext cx="2103755" cy="450215"/>
            <a:chOff x="7045452" y="89890"/>
            <a:chExt cx="2103755" cy="450215"/>
          </a:xfrm>
        </p:grpSpPr>
        <p:pic>
          <p:nvPicPr>
            <p:cNvPr id="50" name="object 5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045452" y="89890"/>
              <a:ext cx="2098548" cy="449605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7644384" y="134150"/>
              <a:ext cx="940295" cy="400773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092696" y="117322"/>
              <a:ext cx="2051303" cy="359676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7092696" y="117322"/>
              <a:ext cx="2051685" cy="360045"/>
            </a:xfrm>
            <a:custGeom>
              <a:avLst/>
              <a:gdLst/>
              <a:ahLst/>
              <a:cxnLst/>
              <a:rect l="l" t="t" r="r" b="b"/>
              <a:pathLst>
                <a:path w="2051684" h="360045">
                  <a:moveTo>
                    <a:pt x="0" y="59982"/>
                  </a:moveTo>
                  <a:lnTo>
                    <a:pt x="4704" y="36631"/>
                  </a:lnTo>
                  <a:lnTo>
                    <a:pt x="17540" y="17565"/>
                  </a:lnTo>
                  <a:lnTo>
                    <a:pt x="36588" y="4712"/>
                  </a:lnTo>
                  <a:lnTo>
                    <a:pt x="59931" y="0"/>
                  </a:lnTo>
                  <a:lnTo>
                    <a:pt x="1991372" y="0"/>
                  </a:lnTo>
                  <a:lnTo>
                    <a:pt x="2014720" y="4712"/>
                  </a:lnTo>
                  <a:lnTo>
                    <a:pt x="2033768" y="17565"/>
                  </a:lnTo>
                  <a:lnTo>
                    <a:pt x="2046601" y="36631"/>
                  </a:lnTo>
                  <a:lnTo>
                    <a:pt x="2051303" y="59982"/>
                  </a:lnTo>
                  <a:lnTo>
                    <a:pt x="2051303" y="299745"/>
                  </a:lnTo>
                  <a:lnTo>
                    <a:pt x="2046601" y="323088"/>
                  </a:lnTo>
                  <a:lnTo>
                    <a:pt x="2033768" y="342136"/>
                  </a:lnTo>
                  <a:lnTo>
                    <a:pt x="2014720" y="354971"/>
                  </a:lnTo>
                  <a:lnTo>
                    <a:pt x="1991372" y="359676"/>
                  </a:lnTo>
                  <a:lnTo>
                    <a:pt x="59931" y="359676"/>
                  </a:lnTo>
                  <a:lnTo>
                    <a:pt x="36588" y="354971"/>
                  </a:lnTo>
                  <a:lnTo>
                    <a:pt x="17540" y="342136"/>
                  </a:lnTo>
                  <a:lnTo>
                    <a:pt x="4704" y="323088"/>
                  </a:lnTo>
                  <a:lnTo>
                    <a:pt x="0" y="299745"/>
                  </a:lnTo>
                  <a:lnTo>
                    <a:pt x="0" y="59982"/>
                  </a:lnTo>
                  <a:close/>
                </a:path>
              </a:pathLst>
            </a:custGeom>
            <a:ln w="9144">
              <a:solidFill>
                <a:srgbClr val="55CE7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4" name="object 54"/>
          <p:cNvSpPr txBox="1"/>
          <p:nvPr/>
        </p:nvSpPr>
        <p:spPr>
          <a:xfrm>
            <a:off x="7767586" y="183654"/>
            <a:ext cx="7023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ам</a:t>
            </a:r>
            <a:r>
              <a:rPr dirty="0" sz="1200">
                <a:latin typeface="Times New Roman"/>
                <a:cs typeface="Times New Roman"/>
              </a:rPr>
              <a:t>пл</a:t>
            </a:r>
            <a:r>
              <a:rPr dirty="0" sz="1200" spc="5">
                <a:latin typeface="Times New Roman"/>
                <a:cs typeface="Times New Roman"/>
              </a:rPr>
              <a:t>и</a:t>
            </a:r>
            <a:r>
              <a:rPr dirty="0" sz="1200" spc="-10">
                <a:latin typeface="Times New Roman"/>
                <a:cs typeface="Times New Roman"/>
              </a:rPr>
              <a:t>т</a:t>
            </a:r>
            <a:r>
              <a:rPr dirty="0" sz="1200" spc="-110">
                <a:latin typeface="Times New Roman"/>
                <a:cs typeface="Times New Roman"/>
              </a:rPr>
              <a:t>у</a:t>
            </a:r>
            <a:r>
              <a:rPr dirty="0" sz="1200">
                <a:latin typeface="Times New Roman"/>
                <a:cs typeface="Times New Roman"/>
              </a:rPr>
              <a:t>да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7045452" y="551675"/>
            <a:ext cx="2103755" cy="579755"/>
            <a:chOff x="7045452" y="551675"/>
            <a:chExt cx="2103755" cy="579755"/>
          </a:xfrm>
        </p:grpSpPr>
        <p:pic>
          <p:nvPicPr>
            <p:cNvPr id="56" name="object 5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045452" y="592823"/>
              <a:ext cx="2098548" cy="451116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469124" y="551675"/>
              <a:ext cx="1292352" cy="579132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092696" y="620267"/>
              <a:ext cx="2051303" cy="361200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7092696" y="620267"/>
              <a:ext cx="2051685" cy="361315"/>
            </a:xfrm>
            <a:custGeom>
              <a:avLst/>
              <a:gdLst/>
              <a:ahLst/>
              <a:cxnLst/>
              <a:rect l="l" t="t" r="r" b="b"/>
              <a:pathLst>
                <a:path w="2051684" h="361315">
                  <a:moveTo>
                    <a:pt x="0" y="60172"/>
                  </a:moveTo>
                  <a:lnTo>
                    <a:pt x="4730" y="36749"/>
                  </a:lnTo>
                  <a:lnTo>
                    <a:pt x="17629" y="17622"/>
                  </a:lnTo>
                  <a:lnTo>
                    <a:pt x="36759" y="4728"/>
                  </a:lnTo>
                  <a:lnTo>
                    <a:pt x="60185" y="0"/>
                  </a:lnTo>
                  <a:lnTo>
                    <a:pt x="1991131" y="0"/>
                  </a:lnTo>
                  <a:lnTo>
                    <a:pt x="2014554" y="4728"/>
                  </a:lnTo>
                  <a:lnTo>
                    <a:pt x="2033681" y="17622"/>
                  </a:lnTo>
                  <a:lnTo>
                    <a:pt x="2046575" y="36749"/>
                  </a:lnTo>
                  <a:lnTo>
                    <a:pt x="2051303" y="60172"/>
                  </a:lnTo>
                  <a:lnTo>
                    <a:pt x="2051303" y="300977"/>
                  </a:lnTo>
                  <a:lnTo>
                    <a:pt x="2046575" y="324430"/>
                  </a:lnTo>
                  <a:lnTo>
                    <a:pt x="2033681" y="343571"/>
                  </a:lnTo>
                  <a:lnTo>
                    <a:pt x="2014554" y="356471"/>
                  </a:lnTo>
                  <a:lnTo>
                    <a:pt x="1991131" y="361200"/>
                  </a:lnTo>
                  <a:lnTo>
                    <a:pt x="60185" y="361200"/>
                  </a:lnTo>
                  <a:lnTo>
                    <a:pt x="36759" y="356471"/>
                  </a:lnTo>
                  <a:lnTo>
                    <a:pt x="17629" y="343571"/>
                  </a:lnTo>
                  <a:lnTo>
                    <a:pt x="4730" y="324430"/>
                  </a:lnTo>
                  <a:lnTo>
                    <a:pt x="0" y="300977"/>
                  </a:lnTo>
                  <a:lnTo>
                    <a:pt x="0" y="60172"/>
                  </a:lnTo>
                  <a:close/>
                </a:path>
              </a:pathLst>
            </a:custGeom>
            <a:ln w="9144">
              <a:solidFill>
                <a:srgbClr val="55CE7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0" name="object 60"/>
          <p:cNvSpPr txBox="1"/>
          <p:nvPr/>
        </p:nvSpPr>
        <p:spPr>
          <a:xfrm>
            <a:off x="7592322" y="600824"/>
            <a:ext cx="1053465" cy="386715"/>
          </a:xfrm>
          <a:prstGeom prst="rect">
            <a:avLst/>
          </a:prstGeom>
        </p:spPr>
        <p:txBody>
          <a:bodyPr wrap="square" lIns="0" tIns="22860" rIns="0" bIns="0" rtlCol="0" vert="horz">
            <a:spAutoFit/>
          </a:bodyPr>
          <a:lstStyle/>
          <a:p>
            <a:pPr marL="12700" marR="5080" indent="54610">
              <a:lnSpc>
                <a:spcPts val="1400"/>
              </a:lnSpc>
              <a:spcBef>
                <a:spcPts val="180"/>
              </a:spcBef>
            </a:pPr>
            <a:r>
              <a:rPr dirty="0" sz="1200" spc="-10">
                <a:latin typeface="Times New Roman"/>
                <a:cs typeface="Times New Roman"/>
              </a:rPr>
              <a:t>конфигурация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</a:t>
            </a:r>
            <a:r>
              <a:rPr dirty="0" sz="1200" spc="-5">
                <a:latin typeface="Times New Roman"/>
                <a:cs typeface="Times New Roman"/>
              </a:rPr>
              <a:t>е</a:t>
            </a:r>
            <a:r>
              <a:rPr dirty="0" sz="1200">
                <a:latin typeface="Times New Roman"/>
                <a:cs typeface="Times New Roman"/>
              </a:rPr>
              <a:t>пр</a:t>
            </a:r>
            <a:r>
              <a:rPr dirty="0" sz="1200" spc="-5">
                <a:latin typeface="Times New Roman"/>
                <a:cs typeface="Times New Roman"/>
              </a:rPr>
              <a:t>е</a:t>
            </a:r>
            <a:r>
              <a:rPr dirty="0" sz="1200">
                <a:latin typeface="Times New Roman"/>
                <a:cs typeface="Times New Roman"/>
              </a:rPr>
              <a:t>р</a:t>
            </a:r>
            <a:r>
              <a:rPr dirty="0" sz="1200" spc="-5">
                <a:latin typeface="Times New Roman"/>
                <a:cs typeface="Times New Roman"/>
              </a:rPr>
              <a:t>ыв</a:t>
            </a:r>
            <a:r>
              <a:rPr dirty="0" sz="1200">
                <a:latin typeface="Times New Roman"/>
                <a:cs typeface="Times New Roman"/>
              </a:rPr>
              <a:t>н</a:t>
            </a:r>
            <a:r>
              <a:rPr dirty="0" sz="1200" spc="20">
                <a:latin typeface="Times New Roman"/>
                <a:cs typeface="Times New Roman"/>
              </a:rPr>
              <a:t>о</a:t>
            </a:r>
            <a:r>
              <a:rPr dirty="0" sz="1200" spc="-5">
                <a:latin typeface="Times New Roman"/>
                <a:cs typeface="Times New Roman"/>
              </a:rPr>
              <a:t>ст</a:t>
            </a:r>
            <a:r>
              <a:rPr dirty="0" sz="1200" spc="5">
                <a:latin typeface="Times New Roman"/>
                <a:cs typeface="Times New Roman"/>
              </a:rPr>
              <a:t>ь</a:t>
            </a:r>
            <a:r>
              <a:rPr dirty="0" sz="1200">
                <a:latin typeface="Times New Roman"/>
                <a:cs typeface="Times New Roman"/>
              </a:rPr>
              <a:t>,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7045452" y="1097254"/>
            <a:ext cx="2103755" cy="450215"/>
            <a:chOff x="7045452" y="1097254"/>
            <a:chExt cx="2103755" cy="450215"/>
          </a:xfrm>
        </p:grpSpPr>
        <p:pic>
          <p:nvPicPr>
            <p:cNvPr id="62" name="object 6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045452" y="1097254"/>
              <a:ext cx="2098548" cy="449605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740396" y="1141514"/>
              <a:ext cx="749833" cy="400773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7092696" y="1124699"/>
              <a:ext cx="2051303" cy="359663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7092696" y="1124699"/>
              <a:ext cx="2051685" cy="360045"/>
            </a:xfrm>
            <a:custGeom>
              <a:avLst/>
              <a:gdLst/>
              <a:ahLst/>
              <a:cxnLst/>
              <a:rect l="l" t="t" r="r" b="b"/>
              <a:pathLst>
                <a:path w="2051684" h="360044">
                  <a:moveTo>
                    <a:pt x="0" y="59969"/>
                  </a:moveTo>
                  <a:lnTo>
                    <a:pt x="4704" y="36620"/>
                  </a:lnTo>
                  <a:lnTo>
                    <a:pt x="17540" y="17559"/>
                  </a:lnTo>
                  <a:lnTo>
                    <a:pt x="36588" y="4710"/>
                  </a:lnTo>
                  <a:lnTo>
                    <a:pt x="59931" y="0"/>
                  </a:lnTo>
                  <a:lnTo>
                    <a:pt x="1991372" y="0"/>
                  </a:lnTo>
                  <a:lnTo>
                    <a:pt x="2014720" y="4710"/>
                  </a:lnTo>
                  <a:lnTo>
                    <a:pt x="2033768" y="17559"/>
                  </a:lnTo>
                  <a:lnTo>
                    <a:pt x="2046601" y="36620"/>
                  </a:lnTo>
                  <a:lnTo>
                    <a:pt x="2051303" y="59969"/>
                  </a:lnTo>
                  <a:lnTo>
                    <a:pt x="2051303" y="299732"/>
                  </a:lnTo>
                  <a:lnTo>
                    <a:pt x="2046601" y="323080"/>
                  </a:lnTo>
                  <a:lnTo>
                    <a:pt x="2033768" y="342128"/>
                  </a:lnTo>
                  <a:lnTo>
                    <a:pt x="2014720" y="354961"/>
                  </a:lnTo>
                  <a:lnTo>
                    <a:pt x="1991372" y="359663"/>
                  </a:lnTo>
                  <a:lnTo>
                    <a:pt x="59931" y="359663"/>
                  </a:lnTo>
                  <a:lnTo>
                    <a:pt x="36588" y="354961"/>
                  </a:lnTo>
                  <a:lnTo>
                    <a:pt x="17540" y="342128"/>
                  </a:lnTo>
                  <a:lnTo>
                    <a:pt x="4704" y="323080"/>
                  </a:lnTo>
                  <a:lnTo>
                    <a:pt x="0" y="299732"/>
                  </a:lnTo>
                  <a:lnTo>
                    <a:pt x="0" y="59969"/>
                  </a:lnTo>
                  <a:close/>
                </a:path>
              </a:pathLst>
            </a:custGeom>
            <a:ln w="9144">
              <a:solidFill>
                <a:srgbClr val="55CE7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6" name="object 66"/>
          <p:cNvSpPr txBox="1"/>
          <p:nvPr/>
        </p:nvSpPr>
        <p:spPr>
          <a:xfrm>
            <a:off x="7863585" y="1191920"/>
            <a:ext cx="5124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час</a:t>
            </a:r>
            <a:r>
              <a:rPr dirty="0" sz="1200" spc="-10">
                <a:latin typeface="Times New Roman"/>
                <a:cs typeface="Times New Roman"/>
              </a:rPr>
              <a:t>т</a:t>
            </a:r>
            <a:r>
              <a:rPr dirty="0" sz="1200" spc="-15">
                <a:latin typeface="Times New Roman"/>
                <a:cs typeface="Times New Roman"/>
              </a:rPr>
              <a:t>о</a:t>
            </a:r>
            <a:r>
              <a:rPr dirty="0" sz="1200" spc="10">
                <a:latin typeface="Times New Roman"/>
                <a:cs typeface="Times New Roman"/>
              </a:rPr>
              <a:t>т</a:t>
            </a:r>
            <a:r>
              <a:rPr dirty="0" sz="1200">
                <a:latin typeface="Times New Roman"/>
                <a:cs typeface="Times New Roman"/>
              </a:rPr>
              <a:t>а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67" name="object 67"/>
          <p:cNvGrpSpPr/>
          <p:nvPr/>
        </p:nvGrpSpPr>
        <p:grpSpPr>
          <a:xfrm>
            <a:off x="7045452" y="1601698"/>
            <a:ext cx="2103755" cy="450215"/>
            <a:chOff x="7045452" y="1601698"/>
            <a:chExt cx="2103755" cy="450215"/>
          </a:xfrm>
        </p:grpSpPr>
        <p:pic>
          <p:nvPicPr>
            <p:cNvPr id="68" name="object 6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045452" y="1601698"/>
              <a:ext cx="2098548" cy="449605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240524" y="1645958"/>
              <a:ext cx="1789176" cy="400773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7092696" y="1629168"/>
              <a:ext cx="2051303" cy="359676"/>
            </a:xfrm>
            <a:prstGeom prst="rect">
              <a:avLst/>
            </a:prstGeom>
          </p:spPr>
        </p:pic>
        <p:sp>
          <p:nvSpPr>
            <p:cNvPr id="71" name="object 71"/>
            <p:cNvSpPr/>
            <p:nvPr/>
          </p:nvSpPr>
          <p:spPr>
            <a:xfrm>
              <a:off x="7092696" y="1629168"/>
              <a:ext cx="2051685" cy="360045"/>
            </a:xfrm>
            <a:custGeom>
              <a:avLst/>
              <a:gdLst/>
              <a:ahLst/>
              <a:cxnLst/>
              <a:rect l="l" t="t" r="r" b="b"/>
              <a:pathLst>
                <a:path w="2051684" h="360044">
                  <a:moveTo>
                    <a:pt x="0" y="59931"/>
                  </a:moveTo>
                  <a:lnTo>
                    <a:pt x="4704" y="36588"/>
                  </a:lnTo>
                  <a:lnTo>
                    <a:pt x="17540" y="17540"/>
                  </a:lnTo>
                  <a:lnTo>
                    <a:pt x="36588" y="4704"/>
                  </a:lnTo>
                  <a:lnTo>
                    <a:pt x="59931" y="0"/>
                  </a:lnTo>
                  <a:lnTo>
                    <a:pt x="1991372" y="0"/>
                  </a:lnTo>
                  <a:lnTo>
                    <a:pt x="2014720" y="4704"/>
                  </a:lnTo>
                  <a:lnTo>
                    <a:pt x="2033768" y="17540"/>
                  </a:lnTo>
                  <a:lnTo>
                    <a:pt x="2046601" y="36588"/>
                  </a:lnTo>
                  <a:lnTo>
                    <a:pt x="2051303" y="59931"/>
                  </a:lnTo>
                  <a:lnTo>
                    <a:pt x="2051303" y="299694"/>
                  </a:lnTo>
                  <a:lnTo>
                    <a:pt x="2046601" y="323045"/>
                  </a:lnTo>
                  <a:lnTo>
                    <a:pt x="2033768" y="342111"/>
                  </a:lnTo>
                  <a:lnTo>
                    <a:pt x="2014720" y="354964"/>
                  </a:lnTo>
                  <a:lnTo>
                    <a:pt x="1991372" y="359676"/>
                  </a:lnTo>
                  <a:lnTo>
                    <a:pt x="59931" y="359676"/>
                  </a:lnTo>
                  <a:lnTo>
                    <a:pt x="36588" y="354964"/>
                  </a:lnTo>
                  <a:lnTo>
                    <a:pt x="17540" y="342111"/>
                  </a:lnTo>
                  <a:lnTo>
                    <a:pt x="4704" y="323045"/>
                  </a:lnTo>
                  <a:lnTo>
                    <a:pt x="0" y="299694"/>
                  </a:lnTo>
                  <a:lnTo>
                    <a:pt x="0" y="59931"/>
                  </a:lnTo>
                  <a:close/>
                </a:path>
              </a:pathLst>
            </a:custGeom>
            <a:ln w="9144">
              <a:solidFill>
                <a:srgbClr val="55CE7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2" name="object 72"/>
          <p:cNvSpPr txBox="1"/>
          <p:nvPr/>
        </p:nvSpPr>
        <p:spPr>
          <a:xfrm>
            <a:off x="7363473" y="1695945"/>
            <a:ext cx="15157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интервальная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скорость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73" name="object 73"/>
          <p:cNvGrpSpPr/>
          <p:nvPr/>
        </p:nvGrpSpPr>
        <p:grpSpPr>
          <a:xfrm>
            <a:off x="132587" y="2537460"/>
            <a:ext cx="3797935" cy="3906520"/>
            <a:chOff x="132587" y="2537460"/>
            <a:chExt cx="3797935" cy="3906520"/>
          </a:xfrm>
        </p:grpSpPr>
        <p:pic>
          <p:nvPicPr>
            <p:cNvPr id="74" name="object 7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32587" y="2537460"/>
              <a:ext cx="3797808" cy="3906012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318515" y="2851404"/>
              <a:ext cx="3425952" cy="3326891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79834" y="2564904"/>
              <a:ext cx="3707902" cy="3816101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179834" y="2564904"/>
              <a:ext cx="3708400" cy="3816350"/>
            </a:xfrm>
            <a:custGeom>
              <a:avLst/>
              <a:gdLst/>
              <a:ahLst/>
              <a:cxnLst/>
              <a:rect l="l" t="t" r="r" b="b"/>
              <a:pathLst>
                <a:path w="3708400" h="3816350">
                  <a:moveTo>
                    <a:pt x="0" y="617981"/>
                  </a:moveTo>
                  <a:lnTo>
                    <a:pt x="1859" y="569692"/>
                  </a:lnTo>
                  <a:lnTo>
                    <a:pt x="7345" y="522418"/>
                  </a:lnTo>
                  <a:lnTo>
                    <a:pt x="16320" y="476297"/>
                  </a:lnTo>
                  <a:lnTo>
                    <a:pt x="28648" y="431466"/>
                  </a:lnTo>
                  <a:lnTo>
                    <a:pt x="44190" y="388063"/>
                  </a:lnTo>
                  <a:lnTo>
                    <a:pt x="62810" y="346226"/>
                  </a:lnTo>
                  <a:lnTo>
                    <a:pt x="84370" y="306092"/>
                  </a:lnTo>
                  <a:lnTo>
                    <a:pt x="108733" y="267798"/>
                  </a:lnTo>
                  <a:lnTo>
                    <a:pt x="135760" y="231482"/>
                  </a:lnTo>
                  <a:lnTo>
                    <a:pt x="165316" y="197282"/>
                  </a:lnTo>
                  <a:lnTo>
                    <a:pt x="197262" y="165334"/>
                  </a:lnTo>
                  <a:lnTo>
                    <a:pt x="231462" y="135776"/>
                  </a:lnTo>
                  <a:lnTo>
                    <a:pt x="267777" y="108746"/>
                  </a:lnTo>
                  <a:lnTo>
                    <a:pt x="306070" y="84381"/>
                  </a:lnTo>
                  <a:lnTo>
                    <a:pt x="346205" y="62819"/>
                  </a:lnTo>
                  <a:lnTo>
                    <a:pt x="388043" y="44197"/>
                  </a:lnTo>
                  <a:lnTo>
                    <a:pt x="431448" y="28652"/>
                  </a:lnTo>
                  <a:lnTo>
                    <a:pt x="476282" y="16323"/>
                  </a:lnTo>
                  <a:lnTo>
                    <a:pt x="522407" y="7346"/>
                  </a:lnTo>
                  <a:lnTo>
                    <a:pt x="569686" y="1859"/>
                  </a:lnTo>
                  <a:lnTo>
                    <a:pt x="617983" y="0"/>
                  </a:lnTo>
                  <a:lnTo>
                    <a:pt x="3089920" y="0"/>
                  </a:lnTo>
                  <a:lnTo>
                    <a:pt x="3138203" y="1859"/>
                  </a:lnTo>
                  <a:lnTo>
                    <a:pt x="3185472" y="7346"/>
                  </a:lnTo>
                  <a:lnTo>
                    <a:pt x="3231589" y="16323"/>
                  </a:lnTo>
                  <a:lnTo>
                    <a:pt x="3276416" y="28652"/>
                  </a:lnTo>
                  <a:lnTo>
                    <a:pt x="3319817" y="44197"/>
                  </a:lnTo>
                  <a:lnTo>
                    <a:pt x="3361653" y="62819"/>
                  </a:lnTo>
                  <a:lnTo>
                    <a:pt x="3401787" y="84381"/>
                  </a:lnTo>
                  <a:lnTo>
                    <a:pt x="3440081" y="108746"/>
                  </a:lnTo>
                  <a:lnTo>
                    <a:pt x="3476398" y="135776"/>
                  </a:lnTo>
                  <a:lnTo>
                    <a:pt x="3510600" y="165334"/>
                  </a:lnTo>
                  <a:lnTo>
                    <a:pt x="3542549" y="197282"/>
                  </a:lnTo>
                  <a:lnTo>
                    <a:pt x="3572109" y="231482"/>
                  </a:lnTo>
                  <a:lnTo>
                    <a:pt x="3599142" y="267798"/>
                  </a:lnTo>
                  <a:lnTo>
                    <a:pt x="3623509" y="306092"/>
                  </a:lnTo>
                  <a:lnTo>
                    <a:pt x="3645073" y="346226"/>
                  </a:lnTo>
                  <a:lnTo>
                    <a:pt x="3663698" y="388063"/>
                  </a:lnTo>
                  <a:lnTo>
                    <a:pt x="3679244" y="431466"/>
                  </a:lnTo>
                  <a:lnTo>
                    <a:pt x="3691576" y="476297"/>
                  </a:lnTo>
                  <a:lnTo>
                    <a:pt x="3700554" y="522418"/>
                  </a:lnTo>
                  <a:lnTo>
                    <a:pt x="3706042" y="569692"/>
                  </a:lnTo>
                  <a:lnTo>
                    <a:pt x="3707902" y="617981"/>
                  </a:lnTo>
                  <a:lnTo>
                    <a:pt x="3707902" y="3198067"/>
                  </a:lnTo>
                  <a:lnTo>
                    <a:pt x="3706042" y="3246363"/>
                  </a:lnTo>
                  <a:lnTo>
                    <a:pt x="3700554" y="3293644"/>
                  </a:lnTo>
                  <a:lnTo>
                    <a:pt x="3691576" y="3339770"/>
                  </a:lnTo>
                  <a:lnTo>
                    <a:pt x="3679244" y="3384606"/>
                  </a:lnTo>
                  <a:lnTo>
                    <a:pt x="3663698" y="3428013"/>
                  </a:lnTo>
                  <a:lnTo>
                    <a:pt x="3645073" y="3469854"/>
                  </a:lnTo>
                  <a:lnTo>
                    <a:pt x="3623509" y="3509992"/>
                  </a:lnTo>
                  <a:lnTo>
                    <a:pt x="3599142" y="3548289"/>
                  </a:lnTo>
                  <a:lnTo>
                    <a:pt x="3572109" y="3584608"/>
                  </a:lnTo>
                  <a:lnTo>
                    <a:pt x="3542549" y="3618811"/>
                  </a:lnTo>
                  <a:lnTo>
                    <a:pt x="3510600" y="3650760"/>
                  </a:lnTo>
                  <a:lnTo>
                    <a:pt x="3476398" y="3680320"/>
                  </a:lnTo>
                  <a:lnTo>
                    <a:pt x="3440081" y="3707351"/>
                  </a:lnTo>
                  <a:lnTo>
                    <a:pt x="3401787" y="3731717"/>
                  </a:lnTo>
                  <a:lnTo>
                    <a:pt x="3361653" y="3753280"/>
                  </a:lnTo>
                  <a:lnTo>
                    <a:pt x="3319817" y="3771902"/>
                  </a:lnTo>
                  <a:lnTo>
                    <a:pt x="3276416" y="3787447"/>
                  </a:lnTo>
                  <a:lnTo>
                    <a:pt x="3231589" y="3799777"/>
                  </a:lnTo>
                  <a:lnTo>
                    <a:pt x="3185472" y="3808754"/>
                  </a:lnTo>
                  <a:lnTo>
                    <a:pt x="3138203" y="3814241"/>
                  </a:lnTo>
                  <a:lnTo>
                    <a:pt x="3089920" y="3816101"/>
                  </a:lnTo>
                  <a:lnTo>
                    <a:pt x="617983" y="3816101"/>
                  </a:lnTo>
                  <a:lnTo>
                    <a:pt x="569686" y="3814241"/>
                  </a:lnTo>
                  <a:lnTo>
                    <a:pt x="522407" y="3808754"/>
                  </a:lnTo>
                  <a:lnTo>
                    <a:pt x="476282" y="3799777"/>
                  </a:lnTo>
                  <a:lnTo>
                    <a:pt x="431448" y="3787447"/>
                  </a:lnTo>
                  <a:lnTo>
                    <a:pt x="388043" y="3771902"/>
                  </a:lnTo>
                  <a:lnTo>
                    <a:pt x="346205" y="3753280"/>
                  </a:lnTo>
                  <a:lnTo>
                    <a:pt x="306070" y="3731717"/>
                  </a:lnTo>
                  <a:lnTo>
                    <a:pt x="267777" y="3707351"/>
                  </a:lnTo>
                  <a:lnTo>
                    <a:pt x="231462" y="3680320"/>
                  </a:lnTo>
                  <a:lnTo>
                    <a:pt x="197262" y="3650760"/>
                  </a:lnTo>
                  <a:lnTo>
                    <a:pt x="165316" y="3618811"/>
                  </a:lnTo>
                  <a:lnTo>
                    <a:pt x="135760" y="3584608"/>
                  </a:lnTo>
                  <a:lnTo>
                    <a:pt x="108733" y="3548289"/>
                  </a:lnTo>
                  <a:lnTo>
                    <a:pt x="84370" y="3509992"/>
                  </a:lnTo>
                  <a:lnTo>
                    <a:pt x="62810" y="3469854"/>
                  </a:lnTo>
                  <a:lnTo>
                    <a:pt x="44190" y="3428013"/>
                  </a:lnTo>
                  <a:lnTo>
                    <a:pt x="28648" y="3384606"/>
                  </a:lnTo>
                  <a:lnTo>
                    <a:pt x="16320" y="3339770"/>
                  </a:lnTo>
                  <a:lnTo>
                    <a:pt x="7345" y="3293644"/>
                  </a:lnTo>
                  <a:lnTo>
                    <a:pt x="1859" y="3246363"/>
                  </a:lnTo>
                  <a:lnTo>
                    <a:pt x="0" y="3198067"/>
                  </a:lnTo>
                  <a:lnTo>
                    <a:pt x="0" y="617981"/>
                  </a:lnTo>
                  <a:close/>
                </a:path>
              </a:pathLst>
            </a:custGeom>
            <a:ln w="9144">
              <a:solidFill>
                <a:srgbClr val="55CE7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8" name="object 78"/>
          <p:cNvSpPr txBox="1"/>
          <p:nvPr/>
        </p:nvSpPr>
        <p:spPr>
          <a:xfrm>
            <a:off x="629841" y="2902102"/>
            <a:ext cx="18611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Сейсмофациальная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единица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629841" y="3084962"/>
            <a:ext cx="20370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19125" algn="l"/>
              </a:tabLst>
            </a:pPr>
            <a:r>
              <a:rPr dirty="0" sz="1200" spc="-15">
                <a:latin typeface="Times New Roman"/>
                <a:cs typeface="Times New Roman"/>
              </a:rPr>
              <a:t>Под	</a:t>
            </a:r>
            <a:r>
              <a:rPr dirty="0" sz="1200">
                <a:latin typeface="Times New Roman"/>
                <a:cs typeface="Times New Roman"/>
              </a:rPr>
              <a:t>сейсмофациональной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439341" y="3267821"/>
            <a:ext cx="223139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20750" algn="l"/>
                <a:tab pos="1893570" algn="l"/>
              </a:tabLst>
            </a:pPr>
            <a:r>
              <a:rPr dirty="0" sz="1200">
                <a:latin typeface="Times New Roman"/>
                <a:cs typeface="Times New Roman"/>
              </a:rPr>
              <a:t>п</a:t>
            </a:r>
            <a:r>
              <a:rPr dirty="0" sz="1200" spc="-15">
                <a:latin typeface="Times New Roman"/>
                <a:cs typeface="Times New Roman"/>
              </a:rPr>
              <a:t>о</a:t>
            </a:r>
            <a:r>
              <a:rPr dirty="0" sz="1200" spc="-10">
                <a:latin typeface="Times New Roman"/>
                <a:cs typeface="Times New Roman"/>
              </a:rPr>
              <a:t>н</a:t>
            </a:r>
            <a:r>
              <a:rPr dirty="0" sz="1200">
                <a:latin typeface="Times New Roman"/>
                <a:cs typeface="Times New Roman"/>
              </a:rPr>
              <a:t>и</a:t>
            </a:r>
            <a:r>
              <a:rPr dirty="0" sz="1200" spc="-20">
                <a:latin typeface="Times New Roman"/>
                <a:cs typeface="Times New Roman"/>
              </a:rPr>
              <a:t>м</a:t>
            </a:r>
            <a:r>
              <a:rPr dirty="0" sz="1200" spc="5">
                <a:latin typeface="Times New Roman"/>
                <a:cs typeface="Times New Roman"/>
              </a:rPr>
              <a:t>а</a:t>
            </a:r>
            <a:r>
              <a:rPr dirty="0" sz="1200" spc="-5">
                <a:latin typeface="Times New Roman"/>
                <a:cs typeface="Times New Roman"/>
              </a:rPr>
              <a:t>е</a:t>
            </a:r>
            <a:r>
              <a:rPr dirty="0" sz="1200" spc="25">
                <a:latin typeface="Times New Roman"/>
                <a:cs typeface="Times New Roman"/>
              </a:rPr>
              <a:t>т</a:t>
            </a:r>
            <a:r>
              <a:rPr dirty="0" sz="1200" spc="-5">
                <a:latin typeface="Times New Roman"/>
                <a:cs typeface="Times New Roman"/>
              </a:rPr>
              <a:t>с</a:t>
            </a:r>
            <a:r>
              <a:rPr dirty="0" sz="1200">
                <a:latin typeface="Times New Roman"/>
                <a:cs typeface="Times New Roman"/>
              </a:rPr>
              <a:t>я	</a:t>
            </a:r>
            <a:r>
              <a:rPr dirty="0" sz="1200" spc="10">
                <a:latin typeface="Times New Roman"/>
                <a:cs typeface="Times New Roman"/>
              </a:rPr>
              <a:t>т</a:t>
            </a:r>
            <a:r>
              <a:rPr dirty="0" sz="1200">
                <a:latin typeface="Times New Roman"/>
                <a:cs typeface="Times New Roman"/>
              </a:rPr>
              <a:t>р</a:t>
            </a:r>
            <a:r>
              <a:rPr dirty="0" sz="1200" spc="-20">
                <a:latin typeface="Times New Roman"/>
                <a:cs typeface="Times New Roman"/>
              </a:rPr>
              <a:t>е</a:t>
            </a:r>
            <a:r>
              <a:rPr dirty="0" sz="1200" spc="10">
                <a:latin typeface="Times New Roman"/>
                <a:cs typeface="Times New Roman"/>
              </a:rPr>
              <a:t>х</a:t>
            </a:r>
            <a:r>
              <a:rPr dirty="0" sz="1200" spc="-5">
                <a:latin typeface="Times New Roman"/>
                <a:cs typeface="Times New Roman"/>
              </a:rPr>
              <a:t>ме</a:t>
            </a:r>
            <a:r>
              <a:rPr dirty="0" sz="1200">
                <a:latin typeface="Times New Roman"/>
                <a:cs typeface="Times New Roman"/>
              </a:rPr>
              <a:t>рно</a:t>
            </a:r>
            <a:r>
              <a:rPr dirty="0" sz="1200" spc="-25">
                <a:latin typeface="Times New Roman"/>
                <a:cs typeface="Times New Roman"/>
              </a:rPr>
              <a:t>г</a:t>
            </a:r>
            <a:r>
              <a:rPr dirty="0" sz="1200">
                <a:latin typeface="Times New Roman"/>
                <a:cs typeface="Times New Roman"/>
              </a:rPr>
              <a:t>о	</a:t>
            </a:r>
            <a:r>
              <a:rPr dirty="0" sz="1200" spc="-5">
                <a:latin typeface="Times New Roman"/>
                <a:cs typeface="Times New Roman"/>
              </a:rPr>
              <a:t>т</a:t>
            </a:r>
            <a:r>
              <a:rPr dirty="0" sz="1200">
                <a:latin typeface="Times New Roman"/>
                <a:cs typeface="Times New Roman"/>
              </a:rPr>
              <a:t>ело,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2795879" y="3084962"/>
            <a:ext cx="83185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89865"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latin typeface="Times New Roman"/>
                <a:cs typeface="Times New Roman"/>
              </a:rPr>
              <a:t>е</a:t>
            </a:r>
            <a:r>
              <a:rPr dirty="0" sz="1200">
                <a:latin typeface="Times New Roman"/>
                <a:cs typeface="Times New Roman"/>
              </a:rPr>
              <a:t>д</a:t>
            </a:r>
            <a:r>
              <a:rPr dirty="0" sz="1200" spc="-10">
                <a:latin typeface="Times New Roman"/>
                <a:cs typeface="Times New Roman"/>
              </a:rPr>
              <a:t>иниц</a:t>
            </a:r>
            <a:r>
              <a:rPr dirty="0" sz="1200" spc="-5">
                <a:latin typeface="Times New Roman"/>
                <a:cs typeface="Times New Roman"/>
              </a:rPr>
              <a:t>е</a:t>
            </a:r>
            <a:r>
              <a:rPr dirty="0" sz="1200">
                <a:latin typeface="Times New Roman"/>
                <a:cs typeface="Times New Roman"/>
              </a:rPr>
              <a:t>й  обр</a:t>
            </a:r>
            <a:r>
              <a:rPr dirty="0" sz="1200" spc="-5">
                <a:latin typeface="Times New Roman"/>
                <a:cs typeface="Times New Roman"/>
              </a:rPr>
              <a:t>а</a:t>
            </a:r>
            <a:r>
              <a:rPr dirty="0" sz="1200" spc="-10">
                <a:latin typeface="Times New Roman"/>
                <a:cs typeface="Times New Roman"/>
              </a:rPr>
              <a:t>з</a:t>
            </a:r>
            <a:r>
              <a:rPr dirty="0" sz="1200" spc="-40">
                <a:latin typeface="Times New Roman"/>
                <a:cs typeface="Times New Roman"/>
              </a:rPr>
              <a:t>у</a:t>
            </a:r>
            <a:r>
              <a:rPr dirty="0" sz="1200" spc="5">
                <a:latin typeface="Times New Roman"/>
                <a:cs typeface="Times New Roman"/>
              </a:rPr>
              <a:t>е</a:t>
            </a:r>
            <a:r>
              <a:rPr dirty="0" sz="1200" spc="-5">
                <a:latin typeface="Times New Roman"/>
                <a:cs typeface="Times New Roman"/>
              </a:rPr>
              <a:t>м</a:t>
            </a:r>
            <a:r>
              <a:rPr dirty="0" sz="1200" spc="10">
                <a:latin typeface="Times New Roman"/>
                <a:cs typeface="Times New Roman"/>
              </a:rPr>
              <a:t>о</a:t>
            </a:r>
            <a:r>
              <a:rPr dirty="0" sz="1200" spc="-25">
                <a:latin typeface="Times New Roman"/>
                <a:cs typeface="Times New Roman"/>
              </a:rPr>
              <a:t>г</a:t>
            </a:r>
            <a:r>
              <a:rPr dirty="0" sz="1200">
                <a:latin typeface="Times New Roman"/>
                <a:cs typeface="Times New Roman"/>
              </a:rPr>
              <a:t>о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439341" y="3450731"/>
            <a:ext cx="3188970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715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группой</a:t>
            </a:r>
            <a:r>
              <a:rPr dirty="0" sz="1200" spc="-5">
                <a:latin typeface="Times New Roman"/>
                <a:cs typeface="Times New Roman"/>
              </a:rPr>
              <a:t> отражений,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которые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характеризуются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набором параметров, </a:t>
            </a:r>
            <a:r>
              <a:rPr dirty="0" sz="1200" spc="-10">
                <a:latin typeface="Times New Roman"/>
                <a:cs typeface="Times New Roman"/>
              </a:rPr>
              <a:t>отличным от </a:t>
            </a:r>
            <a:r>
              <a:rPr dirty="0" sz="1200">
                <a:latin typeface="Times New Roman"/>
                <a:cs typeface="Times New Roman"/>
              </a:rPr>
              <a:t>параметров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соседних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сейсмофациальных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единиц.</a:t>
            </a:r>
            <a:endParaRPr sz="1200">
              <a:latin typeface="Times New Roman"/>
              <a:cs typeface="Times New Roman"/>
            </a:endParaRPr>
          </a:p>
          <a:p>
            <a:pPr algn="just" marL="12700" marR="5080" indent="19050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После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того</a:t>
            </a:r>
            <a:r>
              <a:rPr dirty="0" sz="1200" spc="-5">
                <a:latin typeface="Times New Roman"/>
                <a:cs typeface="Times New Roman"/>
              </a:rPr>
              <a:t> как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определены</a:t>
            </a:r>
            <a:r>
              <a:rPr dirty="0" sz="1200">
                <a:latin typeface="Times New Roman"/>
                <a:cs typeface="Times New Roman"/>
              </a:rPr>
              <a:t> параметры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внутренних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отражений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и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их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конфигурация, </a:t>
            </a:r>
            <a:r>
              <a:rPr dirty="0" sz="1200" spc="-5">
                <a:latin typeface="Times New Roman"/>
                <a:cs typeface="Times New Roman"/>
              </a:rPr>
              <a:t> установлено</a:t>
            </a:r>
            <a:r>
              <a:rPr dirty="0" sz="1200" spc="2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взаимное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расположение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439355" y="4548385"/>
            <a:ext cx="3190875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пространстве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всех</a:t>
            </a:r>
            <a:r>
              <a:rPr dirty="0" sz="1200" spc="-5">
                <a:latin typeface="Times New Roman"/>
                <a:cs typeface="Times New Roman"/>
              </a:rPr>
              <a:t> сейсмофациальных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единиц,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можно приступать </a:t>
            </a:r>
            <a:r>
              <a:rPr dirty="0" sz="1200">
                <a:latin typeface="Times New Roman"/>
                <a:cs typeface="Times New Roman"/>
              </a:rPr>
              <a:t>к их </a:t>
            </a:r>
            <a:r>
              <a:rPr dirty="0" sz="1200" spc="-5">
                <a:latin typeface="Times New Roman"/>
                <a:cs typeface="Times New Roman"/>
              </a:rPr>
              <a:t>интерпретации </a:t>
            </a:r>
            <a:r>
              <a:rPr dirty="0" sz="1200">
                <a:latin typeface="Times New Roman"/>
                <a:cs typeface="Times New Roman"/>
              </a:rPr>
              <a:t>с </a:t>
            </a:r>
            <a:r>
              <a:rPr dirty="0" sz="1200" spc="-5">
                <a:latin typeface="Times New Roman"/>
                <a:cs typeface="Times New Roman"/>
              </a:rPr>
              <a:t>целью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восстановления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обстановки</a:t>
            </a:r>
            <a:r>
              <a:rPr dirty="0" sz="1200" spc="2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и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процессов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439361" y="5097263"/>
            <a:ext cx="318897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Times New Roman"/>
                <a:cs typeface="Times New Roman"/>
              </a:rPr>
              <a:t>осадконакопления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и</a:t>
            </a:r>
            <a:r>
              <a:rPr dirty="0" sz="1200" spc="-5">
                <a:latin typeface="Times New Roman"/>
                <a:cs typeface="Times New Roman"/>
              </a:rPr>
              <a:t> оценки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литологии.</a:t>
            </a:r>
            <a:endParaRPr sz="1200">
              <a:latin typeface="Times New Roman"/>
              <a:cs typeface="Times New Roman"/>
            </a:endParaRPr>
          </a:p>
          <a:p>
            <a:pPr marL="202565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Это</a:t>
            </a:r>
            <a:r>
              <a:rPr dirty="0" sz="1200" spc="5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интерпретация</a:t>
            </a:r>
            <a:r>
              <a:rPr dirty="0" sz="1200" spc="5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всегда</a:t>
            </a:r>
            <a:r>
              <a:rPr dirty="0" sz="1200" spc="58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выполняется</a:t>
            </a:r>
            <a:r>
              <a:rPr dirty="0" sz="1200" spc="5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439361" y="5463032"/>
            <a:ext cx="31889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4840" algn="l"/>
                <a:tab pos="1395095" algn="l"/>
                <a:tab pos="2730500" algn="l"/>
              </a:tabLst>
            </a:pPr>
            <a:r>
              <a:rPr dirty="0" sz="1200" spc="-5">
                <a:latin typeface="Times New Roman"/>
                <a:cs typeface="Times New Roman"/>
              </a:rPr>
              <a:t>рамках	</a:t>
            </a:r>
            <a:r>
              <a:rPr dirty="0" sz="1200">
                <a:latin typeface="Times New Roman"/>
                <a:cs typeface="Times New Roman"/>
              </a:rPr>
              <a:t>основной	</a:t>
            </a:r>
            <a:r>
              <a:rPr dirty="0" sz="1200" spc="-5">
                <a:latin typeface="Times New Roman"/>
                <a:cs typeface="Times New Roman"/>
              </a:rPr>
              <a:t>стратиграфическй	</a:t>
            </a:r>
            <a:r>
              <a:rPr dirty="0" sz="1200" spc="-10">
                <a:latin typeface="Times New Roman"/>
                <a:cs typeface="Times New Roman"/>
              </a:rPr>
              <a:t>схемы,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439361" y="5645891"/>
            <a:ext cx="31902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53795" algn="l"/>
                <a:tab pos="2028825" algn="l"/>
                <a:tab pos="2623185" algn="l"/>
                <a:tab pos="2952750" algn="l"/>
              </a:tabLst>
            </a:pPr>
            <a:r>
              <a:rPr dirty="0" sz="1200">
                <a:latin typeface="Times New Roman"/>
                <a:cs typeface="Times New Roman"/>
              </a:rPr>
              <a:t>р</a:t>
            </a:r>
            <a:r>
              <a:rPr dirty="0" sz="1200" spc="5">
                <a:latin typeface="Times New Roman"/>
                <a:cs typeface="Times New Roman"/>
              </a:rPr>
              <a:t>а</a:t>
            </a:r>
            <a:r>
              <a:rPr dirty="0" sz="1200" spc="-30">
                <a:latin typeface="Times New Roman"/>
                <a:cs typeface="Times New Roman"/>
              </a:rPr>
              <a:t>с</a:t>
            </a:r>
            <a:r>
              <a:rPr dirty="0" sz="1200" spc="-5">
                <a:latin typeface="Times New Roman"/>
                <a:cs typeface="Times New Roman"/>
              </a:rPr>
              <a:t>ч</a:t>
            </a:r>
            <a:r>
              <a:rPr dirty="0" sz="1200">
                <a:latin typeface="Times New Roman"/>
                <a:cs typeface="Times New Roman"/>
              </a:rPr>
              <a:t>л</a:t>
            </a:r>
            <a:r>
              <a:rPr dirty="0" sz="1200" spc="-5">
                <a:latin typeface="Times New Roman"/>
                <a:cs typeface="Times New Roman"/>
              </a:rPr>
              <a:t>е</a:t>
            </a:r>
            <a:r>
              <a:rPr dirty="0" sz="1200">
                <a:latin typeface="Times New Roman"/>
                <a:cs typeface="Times New Roman"/>
              </a:rPr>
              <a:t>няю</a:t>
            </a:r>
            <a:r>
              <a:rPr dirty="0" sz="1200" spc="-5">
                <a:latin typeface="Times New Roman"/>
                <a:cs typeface="Times New Roman"/>
              </a:rPr>
              <a:t>ще</a:t>
            </a:r>
            <a:r>
              <a:rPr dirty="0" sz="1200">
                <a:latin typeface="Times New Roman"/>
                <a:cs typeface="Times New Roman"/>
              </a:rPr>
              <a:t>й	и</a:t>
            </a:r>
            <a:r>
              <a:rPr dirty="0" sz="1200" spc="-10">
                <a:latin typeface="Times New Roman"/>
                <a:cs typeface="Times New Roman"/>
              </a:rPr>
              <a:t>з</a:t>
            </a:r>
            <a:r>
              <a:rPr dirty="0" sz="1200" spc="-40">
                <a:latin typeface="Times New Roman"/>
                <a:cs typeface="Times New Roman"/>
              </a:rPr>
              <a:t>у</a:t>
            </a:r>
            <a:r>
              <a:rPr dirty="0" sz="1200" spc="5">
                <a:latin typeface="Times New Roman"/>
                <a:cs typeface="Times New Roman"/>
              </a:rPr>
              <a:t>ча</a:t>
            </a:r>
            <a:r>
              <a:rPr dirty="0" sz="1200" spc="-5">
                <a:latin typeface="Times New Roman"/>
                <a:cs typeface="Times New Roman"/>
              </a:rPr>
              <a:t>е</a:t>
            </a:r>
            <a:r>
              <a:rPr dirty="0" sz="1200" spc="5">
                <a:latin typeface="Times New Roman"/>
                <a:cs typeface="Times New Roman"/>
              </a:rPr>
              <a:t>мы</a:t>
            </a:r>
            <a:r>
              <a:rPr dirty="0" sz="1200">
                <a:latin typeface="Times New Roman"/>
                <a:cs typeface="Times New Roman"/>
              </a:rPr>
              <a:t>е	</a:t>
            </a:r>
            <a:r>
              <a:rPr dirty="0" sz="1200" spc="-10">
                <a:latin typeface="Times New Roman"/>
                <a:cs typeface="Times New Roman"/>
              </a:rPr>
              <a:t>т</a:t>
            </a:r>
            <a:r>
              <a:rPr dirty="0" sz="1200" spc="-15">
                <a:latin typeface="Times New Roman"/>
                <a:cs typeface="Times New Roman"/>
              </a:rPr>
              <a:t>о</a:t>
            </a:r>
            <a:r>
              <a:rPr dirty="0" sz="1200">
                <a:latin typeface="Times New Roman"/>
                <a:cs typeface="Times New Roman"/>
              </a:rPr>
              <a:t>л</a:t>
            </a:r>
            <a:r>
              <a:rPr dirty="0" sz="1200" spc="-5">
                <a:latin typeface="Times New Roman"/>
                <a:cs typeface="Times New Roman"/>
              </a:rPr>
              <a:t>щ</a:t>
            </a:r>
            <a:r>
              <a:rPr dirty="0" sz="1200">
                <a:latin typeface="Times New Roman"/>
                <a:cs typeface="Times New Roman"/>
              </a:rPr>
              <a:t>и	</a:t>
            </a:r>
            <a:r>
              <a:rPr dirty="0" sz="1200" spc="5">
                <a:latin typeface="Times New Roman"/>
                <a:cs typeface="Times New Roman"/>
              </a:rPr>
              <a:t>н</a:t>
            </a:r>
            <a:r>
              <a:rPr dirty="0" sz="1200">
                <a:latin typeface="Times New Roman"/>
                <a:cs typeface="Times New Roman"/>
              </a:rPr>
              <a:t>а	ряд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439366" y="5828800"/>
            <a:ext cx="21075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седиментационных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комплексов.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88" name="object 88"/>
          <p:cNvGrpSpPr/>
          <p:nvPr/>
        </p:nvGrpSpPr>
        <p:grpSpPr>
          <a:xfrm>
            <a:off x="3875532" y="181394"/>
            <a:ext cx="3261360" cy="1797050"/>
            <a:chOff x="3875532" y="181394"/>
            <a:chExt cx="3261360" cy="1797050"/>
          </a:xfrm>
        </p:grpSpPr>
        <p:sp>
          <p:nvSpPr>
            <p:cNvPr id="89" name="object 89"/>
            <p:cNvSpPr/>
            <p:nvPr/>
          </p:nvSpPr>
          <p:spPr>
            <a:xfrm>
              <a:off x="3888486" y="765822"/>
              <a:ext cx="467995" cy="360045"/>
            </a:xfrm>
            <a:custGeom>
              <a:avLst/>
              <a:gdLst/>
              <a:ahLst/>
              <a:cxnLst/>
              <a:rect l="l" t="t" r="r" b="b"/>
              <a:pathLst>
                <a:path w="467995" h="360044">
                  <a:moveTo>
                    <a:pt x="288023" y="0"/>
                  </a:moveTo>
                  <a:lnTo>
                    <a:pt x="288023" y="89890"/>
                  </a:lnTo>
                  <a:lnTo>
                    <a:pt x="0" y="89890"/>
                  </a:lnTo>
                  <a:lnTo>
                    <a:pt x="0" y="269722"/>
                  </a:lnTo>
                  <a:lnTo>
                    <a:pt x="288023" y="269722"/>
                  </a:lnTo>
                  <a:lnTo>
                    <a:pt x="288023" y="359663"/>
                  </a:lnTo>
                  <a:lnTo>
                    <a:pt x="467867" y="179832"/>
                  </a:lnTo>
                  <a:lnTo>
                    <a:pt x="288023" y="0"/>
                  </a:lnTo>
                  <a:close/>
                </a:path>
              </a:pathLst>
            </a:custGeom>
            <a:solidFill>
              <a:srgbClr val="A4D02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3888486" y="765822"/>
              <a:ext cx="467995" cy="360045"/>
            </a:xfrm>
            <a:custGeom>
              <a:avLst/>
              <a:gdLst/>
              <a:ahLst/>
              <a:cxnLst/>
              <a:rect l="l" t="t" r="r" b="b"/>
              <a:pathLst>
                <a:path w="467995" h="360044">
                  <a:moveTo>
                    <a:pt x="0" y="89890"/>
                  </a:moveTo>
                  <a:lnTo>
                    <a:pt x="288023" y="89890"/>
                  </a:lnTo>
                  <a:lnTo>
                    <a:pt x="288023" y="0"/>
                  </a:lnTo>
                  <a:lnTo>
                    <a:pt x="467867" y="179832"/>
                  </a:lnTo>
                  <a:lnTo>
                    <a:pt x="288023" y="359663"/>
                  </a:lnTo>
                  <a:lnTo>
                    <a:pt x="288023" y="269722"/>
                  </a:lnTo>
                  <a:lnTo>
                    <a:pt x="0" y="269722"/>
                  </a:lnTo>
                  <a:lnTo>
                    <a:pt x="0" y="89890"/>
                  </a:lnTo>
                  <a:close/>
                </a:path>
              </a:pathLst>
            </a:custGeom>
            <a:ln w="25908">
              <a:solidFill>
                <a:srgbClr val="78971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1" name="object 91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757416" y="181394"/>
              <a:ext cx="379475" cy="318477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804672" y="211836"/>
              <a:ext cx="288023" cy="216395"/>
            </a:xfrm>
            <a:prstGeom prst="rect">
              <a:avLst/>
            </a:prstGeom>
          </p:spPr>
        </p:pic>
        <p:sp>
          <p:nvSpPr>
            <p:cNvPr id="93" name="object 93"/>
            <p:cNvSpPr/>
            <p:nvPr/>
          </p:nvSpPr>
          <p:spPr>
            <a:xfrm>
              <a:off x="6804672" y="211836"/>
              <a:ext cx="288290" cy="216535"/>
            </a:xfrm>
            <a:custGeom>
              <a:avLst/>
              <a:gdLst/>
              <a:ahLst/>
              <a:cxnLst/>
              <a:rect l="l" t="t" r="r" b="b"/>
              <a:pathLst>
                <a:path w="288290" h="216534">
                  <a:moveTo>
                    <a:pt x="0" y="54114"/>
                  </a:moveTo>
                  <a:lnTo>
                    <a:pt x="179831" y="54114"/>
                  </a:lnTo>
                  <a:lnTo>
                    <a:pt x="179831" y="0"/>
                  </a:lnTo>
                  <a:lnTo>
                    <a:pt x="288023" y="108191"/>
                  </a:lnTo>
                  <a:lnTo>
                    <a:pt x="179831" y="216395"/>
                  </a:lnTo>
                  <a:lnTo>
                    <a:pt x="179831" y="162318"/>
                  </a:lnTo>
                  <a:lnTo>
                    <a:pt x="0" y="162318"/>
                  </a:lnTo>
                  <a:lnTo>
                    <a:pt x="0" y="54114"/>
                  </a:lnTo>
                  <a:close/>
                </a:path>
              </a:pathLst>
            </a:custGeom>
            <a:ln w="9144">
              <a:solidFill>
                <a:srgbClr val="A2CF2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4" name="object 94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757416" y="664502"/>
              <a:ext cx="379475" cy="318477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6804672" y="694931"/>
              <a:ext cx="288023" cy="216446"/>
            </a:xfrm>
            <a:prstGeom prst="rect">
              <a:avLst/>
            </a:prstGeom>
          </p:spPr>
        </p:pic>
        <p:sp>
          <p:nvSpPr>
            <p:cNvPr id="96" name="object 96"/>
            <p:cNvSpPr/>
            <p:nvPr/>
          </p:nvSpPr>
          <p:spPr>
            <a:xfrm>
              <a:off x="6804672" y="694931"/>
              <a:ext cx="288290" cy="216535"/>
            </a:xfrm>
            <a:custGeom>
              <a:avLst/>
              <a:gdLst/>
              <a:ahLst/>
              <a:cxnLst/>
              <a:rect l="l" t="t" r="r" b="b"/>
              <a:pathLst>
                <a:path w="288290" h="216534">
                  <a:moveTo>
                    <a:pt x="0" y="54114"/>
                  </a:moveTo>
                  <a:lnTo>
                    <a:pt x="179831" y="54114"/>
                  </a:lnTo>
                  <a:lnTo>
                    <a:pt x="179831" y="0"/>
                  </a:lnTo>
                  <a:lnTo>
                    <a:pt x="288023" y="108191"/>
                  </a:lnTo>
                  <a:lnTo>
                    <a:pt x="179831" y="216446"/>
                  </a:lnTo>
                  <a:lnTo>
                    <a:pt x="179831" y="162318"/>
                  </a:lnTo>
                  <a:lnTo>
                    <a:pt x="0" y="162318"/>
                  </a:lnTo>
                  <a:lnTo>
                    <a:pt x="0" y="54114"/>
                  </a:lnTo>
                  <a:close/>
                </a:path>
              </a:pathLst>
            </a:custGeom>
            <a:ln w="9144">
              <a:solidFill>
                <a:srgbClr val="A2CF2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7" name="object 97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757416" y="1165898"/>
              <a:ext cx="379475" cy="318477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6804672" y="1196327"/>
              <a:ext cx="288023" cy="216395"/>
            </a:xfrm>
            <a:prstGeom prst="rect">
              <a:avLst/>
            </a:prstGeom>
          </p:spPr>
        </p:pic>
        <p:sp>
          <p:nvSpPr>
            <p:cNvPr id="99" name="object 99"/>
            <p:cNvSpPr/>
            <p:nvPr/>
          </p:nvSpPr>
          <p:spPr>
            <a:xfrm>
              <a:off x="6804672" y="1196327"/>
              <a:ext cx="288290" cy="216535"/>
            </a:xfrm>
            <a:custGeom>
              <a:avLst/>
              <a:gdLst/>
              <a:ahLst/>
              <a:cxnLst/>
              <a:rect l="l" t="t" r="r" b="b"/>
              <a:pathLst>
                <a:path w="288290" h="216534">
                  <a:moveTo>
                    <a:pt x="0" y="54127"/>
                  </a:moveTo>
                  <a:lnTo>
                    <a:pt x="179831" y="54127"/>
                  </a:lnTo>
                  <a:lnTo>
                    <a:pt x="179831" y="0"/>
                  </a:lnTo>
                  <a:lnTo>
                    <a:pt x="288023" y="108203"/>
                  </a:lnTo>
                  <a:lnTo>
                    <a:pt x="179831" y="216395"/>
                  </a:lnTo>
                  <a:lnTo>
                    <a:pt x="179831" y="162318"/>
                  </a:lnTo>
                  <a:lnTo>
                    <a:pt x="0" y="162318"/>
                  </a:lnTo>
                  <a:lnTo>
                    <a:pt x="0" y="54127"/>
                  </a:lnTo>
                  <a:close/>
                </a:path>
              </a:pathLst>
            </a:custGeom>
            <a:ln w="9144">
              <a:solidFill>
                <a:srgbClr val="A2CF2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0" name="object 100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757416" y="1659674"/>
              <a:ext cx="379475" cy="318477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6804672" y="1690090"/>
              <a:ext cx="288023" cy="216446"/>
            </a:xfrm>
            <a:prstGeom prst="rect">
              <a:avLst/>
            </a:prstGeom>
          </p:spPr>
        </p:pic>
        <p:sp>
          <p:nvSpPr>
            <p:cNvPr id="102" name="object 102"/>
            <p:cNvSpPr/>
            <p:nvPr/>
          </p:nvSpPr>
          <p:spPr>
            <a:xfrm>
              <a:off x="6804672" y="1690090"/>
              <a:ext cx="288290" cy="216535"/>
            </a:xfrm>
            <a:custGeom>
              <a:avLst/>
              <a:gdLst/>
              <a:ahLst/>
              <a:cxnLst/>
              <a:rect l="l" t="t" r="r" b="b"/>
              <a:pathLst>
                <a:path w="288290" h="216535">
                  <a:moveTo>
                    <a:pt x="0" y="54127"/>
                  </a:moveTo>
                  <a:lnTo>
                    <a:pt x="179831" y="54127"/>
                  </a:lnTo>
                  <a:lnTo>
                    <a:pt x="179831" y="0"/>
                  </a:lnTo>
                  <a:lnTo>
                    <a:pt x="288023" y="108254"/>
                  </a:lnTo>
                  <a:lnTo>
                    <a:pt x="179831" y="216446"/>
                  </a:lnTo>
                  <a:lnTo>
                    <a:pt x="179831" y="162318"/>
                  </a:lnTo>
                  <a:lnTo>
                    <a:pt x="0" y="162318"/>
                  </a:lnTo>
                  <a:lnTo>
                    <a:pt x="0" y="54127"/>
                  </a:lnTo>
                  <a:close/>
                </a:path>
              </a:pathLst>
            </a:custGeom>
            <a:ln w="9144">
              <a:solidFill>
                <a:srgbClr val="A2CF2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3" name="object 103"/>
          <p:cNvGrpSpPr/>
          <p:nvPr/>
        </p:nvGrpSpPr>
        <p:grpSpPr>
          <a:xfrm>
            <a:off x="3875532" y="3218688"/>
            <a:ext cx="2443480" cy="3488690"/>
            <a:chOff x="3875532" y="3218688"/>
            <a:chExt cx="2443480" cy="3488690"/>
          </a:xfrm>
        </p:grpSpPr>
        <p:pic>
          <p:nvPicPr>
            <p:cNvPr id="104" name="object 104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875532" y="3218688"/>
              <a:ext cx="560844" cy="461772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3922763" y="3249168"/>
              <a:ext cx="469404" cy="359664"/>
            </a:xfrm>
            <a:prstGeom prst="rect">
              <a:avLst/>
            </a:prstGeom>
          </p:spPr>
        </p:pic>
        <p:sp>
          <p:nvSpPr>
            <p:cNvPr id="106" name="object 106"/>
            <p:cNvSpPr/>
            <p:nvPr/>
          </p:nvSpPr>
          <p:spPr>
            <a:xfrm>
              <a:off x="3922763" y="3249168"/>
              <a:ext cx="469900" cy="360045"/>
            </a:xfrm>
            <a:custGeom>
              <a:avLst/>
              <a:gdLst/>
              <a:ahLst/>
              <a:cxnLst/>
              <a:rect l="l" t="t" r="r" b="b"/>
              <a:pathLst>
                <a:path w="469900" h="360045">
                  <a:moveTo>
                    <a:pt x="0" y="89941"/>
                  </a:moveTo>
                  <a:lnTo>
                    <a:pt x="289572" y="89941"/>
                  </a:lnTo>
                  <a:lnTo>
                    <a:pt x="289572" y="0"/>
                  </a:lnTo>
                  <a:lnTo>
                    <a:pt x="469404" y="179832"/>
                  </a:lnTo>
                  <a:lnTo>
                    <a:pt x="289572" y="359664"/>
                  </a:lnTo>
                  <a:lnTo>
                    <a:pt x="289572" y="269722"/>
                  </a:lnTo>
                  <a:lnTo>
                    <a:pt x="0" y="269722"/>
                  </a:lnTo>
                  <a:lnTo>
                    <a:pt x="0" y="89941"/>
                  </a:lnTo>
                  <a:close/>
                </a:path>
              </a:pathLst>
            </a:custGeom>
            <a:ln w="9144">
              <a:solidFill>
                <a:srgbClr val="A2CF22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7" name="object 107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4949952" y="4052290"/>
              <a:ext cx="463283" cy="713257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5003304" y="4076700"/>
              <a:ext cx="361149" cy="621804"/>
            </a:xfrm>
            <a:prstGeom prst="rect">
              <a:avLst/>
            </a:prstGeom>
          </p:spPr>
        </p:pic>
        <p:sp>
          <p:nvSpPr>
            <p:cNvPr id="109" name="object 109"/>
            <p:cNvSpPr/>
            <p:nvPr/>
          </p:nvSpPr>
          <p:spPr>
            <a:xfrm>
              <a:off x="5003304" y="4076700"/>
              <a:ext cx="361315" cy="622300"/>
            </a:xfrm>
            <a:custGeom>
              <a:avLst/>
              <a:gdLst/>
              <a:ahLst/>
              <a:cxnLst/>
              <a:rect l="l" t="t" r="r" b="b"/>
              <a:pathLst>
                <a:path w="361314" h="622300">
                  <a:moveTo>
                    <a:pt x="0" y="441172"/>
                  </a:moveTo>
                  <a:lnTo>
                    <a:pt x="90284" y="441172"/>
                  </a:lnTo>
                  <a:lnTo>
                    <a:pt x="90284" y="0"/>
                  </a:lnTo>
                  <a:lnTo>
                    <a:pt x="270865" y="0"/>
                  </a:lnTo>
                  <a:lnTo>
                    <a:pt x="270865" y="441172"/>
                  </a:lnTo>
                  <a:lnTo>
                    <a:pt x="361149" y="441172"/>
                  </a:lnTo>
                  <a:lnTo>
                    <a:pt x="180581" y="621804"/>
                  </a:lnTo>
                  <a:lnTo>
                    <a:pt x="0" y="441172"/>
                  </a:lnTo>
                  <a:close/>
                </a:path>
              </a:pathLst>
            </a:custGeom>
            <a:ln w="9144">
              <a:solidFill>
                <a:srgbClr val="A2CF22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0" name="object 110"/>
            <p:cNvSpPr/>
            <p:nvPr/>
          </p:nvSpPr>
          <p:spPr>
            <a:xfrm>
              <a:off x="5926086" y="4834877"/>
              <a:ext cx="379730" cy="204470"/>
            </a:xfrm>
            <a:custGeom>
              <a:avLst/>
              <a:gdLst/>
              <a:ahLst/>
              <a:cxnLst/>
              <a:rect l="l" t="t" r="r" b="b"/>
              <a:pathLst>
                <a:path w="379729" h="204470">
                  <a:moveTo>
                    <a:pt x="277368" y="0"/>
                  </a:moveTo>
                  <a:lnTo>
                    <a:pt x="277368" y="51053"/>
                  </a:lnTo>
                  <a:lnTo>
                    <a:pt x="0" y="51053"/>
                  </a:lnTo>
                  <a:lnTo>
                    <a:pt x="0" y="153200"/>
                  </a:lnTo>
                  <a:lnTo>
                    <a:pt x="277368" y="153200"/>
                  </a:lnTo>
                  <a:lnTo>
                    <a:pt x="277368" y="204241"/>
                  </a:lnTo>
                  <a:lnTo>
                    <a:pt x="379463" y="102095"/>
                  </a:lnTo>
                  <a:lnTo>
                    <a:pt x="277368" y="0"/>
                  </a:lnTo>
                  <a:close/>
                </a:path>
              </a:pathLst>
            </a:custGeom>
            <a:solidFill>
              <a:srgbClr val="A4D02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1" name="object 111"/>
            <p:cNvSpPr/>
            <p:nvPr/>
          </p:nvSpPr>
          <p:spPr>
            <a:xfrm>
              <a:off x="5926086" y="4834877"/>
              <a:ext cx="379730" cy="204470"/>
            </a:xfrm>
            <a:custGeom>
              <a:avLst/>
              <a:gdLst/>
              <a:ahLst/>
              <a:cxnLst/>
              <a:rect l="l" t="t" r="r" b="b"/>
              <a:pathLst>
                <a:path w="379729" h="204470">
                  <a:moveTo>
                    <a:pt x="0" y="51053"/>
                  </a:moveTo>
                  <a:lnTo>
                    <a:pt x="277368" y="51053"/>
                  </a:lnTo>
                  <a:lnTo>
                    <a:pt x="277368" y="0"/>
                  </a:lnTo>
                  <a:lnTo>
                    <a:pt x="379463" y="102095"/>
                  </a:lnTo>
                  <a:lnTo>
                    <a:pt x="277368" y="204241"/>
                  </a:lnTo>
                  <a:lnTo>
                    <a:pt x="277368" y="153200"/>
                  </a:lnTo>
                  <a:lnTo>
                    <a:pt x="0" y="153200"/>
                  </a:lnTo>
                  <a:lnTo>
                    <a:pt x="0" y="51053"/>
                  </a:lnTo>
                  <a:close/>
                </a:path>
              </a:pathLst>
            </a:custGeom>
            <a:ln w="25908">
              <a:solidFill>
                <a:srgbClr val="78971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2" name="object 112"/>
            <p:cNvSpPr/>
            <p:nvPr/>
          </p:nvSpPr>
          <p:spPr>
            <a:xfrm>
              <a:off x="5926086" y="5255514"/>
              <a:ext cx="379730" cy="204470"/>
            </a:xfrm>
            <a:custGeom>
              <a:avLst/>
              <a:gdLst/>
              <a:ahLst/>
              <a:cxnLst/>
              <a:rect l="l" t="t" r="r" b="b"/>
              <a:pathLst>
                <a:path w="379729" h="204470">
                  <a:moveTo>
                    <a:pt x="277368" y="0"/>
                  </a:moveTo>
                  <a:lnTo>
                    <a:pt x="277368" y="51054"/>
                  </a:lnTo>
                  <a:lnTo>
                    <a:pt x="0" y="51054"/>
                  </a:lnTo>
                  <a:lnTo>
                    <a:pt x="0" y="153149"/>
                  </a:lnTo>
                  <a:lnTo>
                    <a:pt x="277368" y="153149"/>
                  </a:lnTo>
                  <a:lnTo>
                    <a:pt x="277368" y="204190"/>
                  </a:lnTo>
                  <a:lnTo>
                    <a:pt x="379463" y="102095"/>
                  </a:lnTo>
                  <a:lnTo>
                    <a:pt x="277368" y="0"/>
                  </a:lnTo>
                  <a:close/>
                </a:path>
              </a:pathLst>
            </a:custGeom>
            <a:solidFill>
              <a:srgbClr val="A4D02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3" name="object 113"/>
            <p:cNvSpPr/>
            <p:nvPr/>
          </p:nvSpPr>
          <p:spPr>
            <a:xfrm>
              <a:off x="5926086" y="5255514"/>
              <a:ext cx="379730" cy="204470"/>
            </a:xfrm>
            <a:custGeom>
              <a:avLst/>
              <a:gdLst/>
              <a:ahLst/>
              <a:cxnLst/>
              <a:rect l="l" t="t" r="r" b="b"/>
              <a:pathLst>
                <a:path w="379729" h="204470">
                  <a:moveTo>
                    <a:pt x="0" y="51054"/>
                  </a:moveTo>
                  <a:lnTo>
                    <a:pt x="277368" y="51054"/>
                  </a:lnTo>
                  <a:lnTo>
                    <a:pt x="277368" y="0"/>
                  </a:lnTo>
                  <a:lnTo>
                    <a:pt x="379463" y="102095"/>
                  </a:lnTo>
                  <a:lnTo>
                    <a:pt x="277368" y="204190"/>
                  </a:lnTo>
                  <a:lnTo>
                    <a:pt x="277368" y="153149"/>
                  </a:lnTo>
                  <a:lnTo>
                    <a:pt x="0" y="153149"/>
                  </a:lnTo>
                  <a:lnTo>
                    <a:pt x="0" y="51054"/>
                  </a:lnTo>
                  <a:close/>
                </a:path>
              </a:pathLst>
            </a:custGeom>
            <a:ln w="25908">
              <a:solidFill>
                <a:srgbClr val="78971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4" name="object 114"/>
            <p:cNvSpPr/>
            <p:nvPr/>
          </p:nvSpPr>
          <p:spPr>
            <a:xfrm>
              <a:off x="5926086" y="5688309"/>
              <a:ext cx="379730" cy="204470"/>
            </a:xfrm>
            <a:custGeom>
              <a:avLst/>
              <a:gdLst/>
              <a:ahLst/>
              <a:cxnLst/>
              <a:rect l="l" t="t" r="r" b="b"/>
              <a:pathLst>
                <a:path w="379729" h="204470">
                  <a:moveTo>
                    <a:pt x="277368" y="0"/>
                  </a:moveTo>
                  <a:lnTo>
                    <a:pt x="277368" y="51098"/>
                  </a:lnTo>
                  <a:lnTo>
                    <a:pt x="0" y="51098"/>
                  </a:lnTo>
                  <a:lnTo>
                    <a:pt x="0" y="153193"/>
                  </a:lnTo>
                  <a:lnTo>
                    <a:pt x="277368" y="153193"/>
                  </a:lnTo>
                  <a:lnTo>
                    <a:pt x="277368" y="204242"/>
                  </a:lnTo>
                  <a:lnTo>
                    <a:pt x="379463" y="102146"/>
                  </a:lnTo>
                  <a:lnTo>
                    <a:pt x="277368" y="0"/>
                  </a:lnTo>
                  <a:close/>
                </a:path>
              </a:pathLst>
            </a:custGeom>
            <a:solidFill>
              <a:srgbClr val="A4D02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5" name="object 115"/>
            <p:cNvSpPr/>
            <p:nvPr/>
          </p:nvSpPr>
          <p:spPr>
            <a:xfrm>
              <a:off x="5926086" y="5688309"/>
              <a:ext cx="379730" cy="204470"/>
            </a:xfrm>
            <a:custGeom>
              <a:avLst/>
              <a:gdLst/>
              <a:ahLst/>
              <a:cxnLst/>
              <a:rect l="l" t="t" r="r" b="b"/>
              <a:pathLst>
                <a:path w="379729" h="204470">
                  <a:moveTo>
                    <a:pt x="0" y="51098"/>
                  </a:moveTo>
                  <a:lnTo>
                    <a:pt x="277368" y="51098"/>
                  </a:lnTo>
                  <a:lnTo>
                    <a:pt x="277368" y="0"/>
                  </a:lnTo>
                  <a:lnTo>
                    <a:pt x="379463" y="102146"/>
                  </a:lnTo>
                  <a:lnTo>
                    <a:pt x="277368" y="204242"/>
                  </a:lnTo>
                  <a:lnTo>
                    <a:pt x="277368" y="153193"/>
                  </a:lnTo>
                  <a:lnTo>
                    <a:pt x="0" y="153193"/>
                  </a:lnTo>
                  <a:lnTo>
                    <a:pt x="0" y="51098"/>
                  </a:lnTo>
                  <a:close/>
                </a:path>
              </a:pathLst>
            </a:custGeom>
            <a:ln w="25908">
              <a:solidFill>
                <a:srgbClr val="78971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6" name="object 116"/>
            <p:cNvSpPr/>
            <p:nvPr/>
          </p:nvSpPr>
          <p:spPr>
            <a:xfrm>
              <a:off x="5926086" y="6119614"/>
              <a:ext cx="379730" cy="204470"/>
            </a:xfrm>
            <a:custGeom>
              <a:avLst/>
              <a:gdLst/>
              <a:ahLst/>
              <a:cxnLst/>
              <a:rect l="l" t="t" r="r" b="b"/>
              <a:pathLst>
                <a:path w="379729" h="204470">
                  <a:moveTo>
                    <a:pt x="277368" y="0"/>
                  </a:moveTo>
                  <a:lnTo>
                    <a:pt x="277368" y="51047"/>
                  </a:lnTo>
                  <a:lnTo>
                    <a:pt x="0" y="51047"/>
                  </a:lnTo>
                  <a:lnTo>
                    <a:pt x="0" y="153193"/>
                  </a:lnTo>
                  <a:lnTo>
                    <a:pt x="277368" y="153193"/>
                  </a:lnTo>
                  <a:lnTo>
                    <a:pt x="277368" y="204241"/>
                  </a:lnTo>
                  <a:lnTo>
                    <a:pt x="379463" y="102095"/>
                  </a:lnTo>
                  <a:lnTo>
                    <a:pt x="277368" y="0"/>
                  </a:lnTo>
                  <a:close/>
                </a:path>
              </a:pathLst>
            </a:custGeom>
            <a:solidFill>
              <a:srgbClr val="A4D02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7" name="object 117"/>
            <p:cNvSpPr/>
            <p:nvPr/>
          </p:nvSpPr>
          <p:spPr>
            <a:xfrm>
              <a:off x="5926086" y="6119614"/>
              <a:ext cx="379730" cy="204470"/>
            </a:xfrm>
            <a:custGeom>
              <a:avLst/>
              <a:gdLst/>
              <a:ahLst/>
              <a:cxnLst/>
              <a:rect l="l" t="t" r="r" b="b"/>
              <a:pathLst>
                <a:path w="379729" h="204470">
                  <a:moveTo>
                    <a:pt x="0" y="51047"/>
                  </a:moveTo>
                  <a:lnTo>
                    <a:pt x="277368" y="51047"/>
                  </a:lnTo>
                  <a:lnTo>
                    <a:pt x="277368" y="0"/>
                  </a:lnTo>
                  <a:lnTo>
                    <a:pt x="379463" y="102095"/>
                  </a:lnTo>
                  <a:lnTo>
                    <a:pt x="277368" y="204241"/>
                  </a:lnTo>
                  <a:lnTo>
                    <a:pt x="277368" y="153193"/>
                  </a:lnTo>
                  <a:lnTo>
                    <a:pt x="0" y="153193"/>
                  </a:lnTo>
                  <a:lnTo>
                    <a:pt x="0" y="51047"/>
                  </a:lnTo>
                  <a:close/>
                </a:path>
              </a:pathLst>
            </a:custGeom>
            <a:ln w="25907">
              <a:solidFill>
                <a:srgbClr val="78971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8" name="object 118"/>
            <p:cNvSpPr/>
            <p:nvPr/>
          </p:nvSpPr>
          <p:spPr>
            <a:xfrm>
              <a:off x="5926086" y="6489947"/>
              <a:ext cx="379730" cy="204470"/>
            </a:xfrm>
            <a:custGeom>
              <a:avLst/>
              <a:gdLst/>
              <a:ahLst/>
              <a:cxnLst/>
              <a:rect l="l" t="t" r="r" b="b"/>
              <a:pathLst>
                <a:path w="379729" h="204470">
                  <a:moveTo>
                    <a:pt x="277368" y="0"/>
                  </a:moveTo>
                  <a:lnTo>
                    <a:pt x="277368" y="51048"/>
                  </a:lnTo>
                  <a:lnTo>
                    <a:pt x="0" y="51048"/>
                  </a:lnTo>
                  <a:lnTo>
                    <a:pt x="0" y="153144"/>
                  </a:lnTo>
                  <a:lnTo>
                    <a:pt x="277368" y="153144"/>
                  </a:lnTo>
                  <a:lnTo>
                    <a:pt x="277368" y="204242"/>
                  </a:lnTo>
                  <a:lnTo>
                    <a:pt x="379463" y="102096"/>
                  </a:lnTo>
                  <a:lnTo>
                    <a:pt x="277368" y="0"/>
                  </a:lnTo>
                  <a:close/>
                </a:path>
              </a:pathLst>
            </a:custGeom>
            <a:solidFill>
              <a:srgbClr val="A4D02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9" name="object 119"/>
            <p:cNvSpPr/>
            <p:nvPr/>
          </p:nvSpPr>
          <p:spPr>
            <a:xfrm>
              <a:off x="5926086" y="6489947"/>
              <a:ext cx="379730" cy="204470"/>
            </a:xfrm>
            <a:custGeom>
              <a:avLst/>
              <a:gdLst/>
              <a:ahLst/>
              <a:cxnLst/>
              <a:rect l="l" t="t" r="r" b="b"/>
              <a:pathLst>
                <a:path w="379729" h="204470">
                  <a:moveTo>
                    <a:pt x="0" y="51048"/>
                  </a:moveTo>
                  <a:lnTo>
                    <a:pt x="277368" y="51048"/>
                  </a:lnTo>
                  <a:lnTo>
                    <a:pt x="277368" y="0"/>
                  </a:lnTo>
                  <a:lnTo>
                    <a:pt x="379463" y="102096"/>
                  </a:lnTo>
                  <a:lnTo>
                    <a:pt x="277368" y="204242"/>
                  </a:lnTo>
                  <a:lnTo>
                    <a:pt x="277368" y="153144"/>
                  </a:lnTo>
                  <a:lnTo>
                    <a:pt x="0" y="153144"/>
                  </a:lnTo>
                  <a:lnTo>
                    <a:pt x="0" y="51048"/>
                  </a:lnTo>
                  <a:close/>
                </a:path>
              </a:pathLst>
            </a:custGeom>
            <a:ln w="25908">
              <a:solidFill>
                <a:srgbClr val="78971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2934" y="210781"/>
            <a:ext cx="8072120" cy="7575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000000"/>
                </a:solidFill>
              </a:rPr>
              <a:t>Параметры</a:t>
            </a:r>
            <a:r>
              <a:rPr dirty="0" sz="2400" spc="-10">
                <a:solidFill>
                  <a:srgbClr val="000000"/>
                </a:solidFill>
              </a:rPr>
              <a:t> </a:t>
            </a:r>
            <a:r>
              <a:rPr dirty="0" sz="2400">
                <a:solidFill>
                  <a:srgbClr val="000000"/>
                </a:solidFill>
              </a:rPr>
              <a:t>сейсмических</a:t>
            </a:r>
            <a:r>
              <a:rPr dirty="0" sz="2400" spc="-10">
                <a:solidFill>
                  <a:srgbClr val="000000"/>
                </a:solidFill>
              </a:rPr>
              <a:t> отражений,</a:t>
            </a:r>
            <a:r>
              <a:rPr dirty="0" sz="2400" spc="20">
                <a:solidFill>
                  <a:srgbClr val="000000"/>
                </a:solidFill>
              </a:rPr>
              <a:t> </a:t>
            </a:r>
            <a:r>
              <a:rPr dirty="0" sz="2400" spc="-15">
                <a:solidFill>
                  <a:srgbClr val="000000"/>
                </a:solidFill>
              </a:rPr>
              <a:t>используемые</a:t>
            </a:r>
            <a:r>
              <a:rPr dirty="0" sz="2400" spc="-10">
                <a:solidFill>
                  <a:srgbClr val="000000"/>
                </a:solidFill>
              </a:rPr>
              <a:t> </a:t>
            </a:r>
            <a:r>
              <a:rPr dirty="0" sz="2400">
                <a:solidFill>
                  <a:srgbClr val="000000"/>
                </a:solidFill>
              </a:rPr>
              <a:t>в</a:t>
            </a:r>
            <a:endParaRPr sz="2400"/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400">
                <a:solidFill>
                  <a:srgbClr val="000000"/>
                </a:solidFill>
              </a:rPr>
              <a:t>сейсмической</a:t>
            </a:r>
            <a:r>
              <a:rPr dirty="0" sz="2400" spc="-10">
                <a:solidFill>
                  <a:srgbClr val="000000"/>
                </a:solidFill>
              </a:rPr>
              <a:t> стратиграфии,</a:t>
            </a:r>
            <a:r>
              <a:rPr dirty="0" sz="2400" spc="35">
                <a:solidFill>
                  <a:srgbClr val="000000"/>
                </a:solidFill>
              </a:rPr>
              <a:t> </a:t>
            </a:r>
            <a:r>
              <a:rPr dirty="0" sz="2400">
                <a:solidFill>
                  <a:srgbClr val="000000"/>
                </a:solidFill>
              </a:rPr>
              <a:t>и</a:t>
            </a:r>
            <a:r>
              <a:rPr dirty="0" sz="2400" spc="-5">
                <a:solidFill>
                  <a:srgbClr val="000000"/>
                </a:solidFill>
              </a:rPr>
              <a:t> их</a:t>
            </a:r>
            <a:r>
              <a:rPr dirty="0" sz="2400" spc="-20">
                <a:solidFill>
                  <a:srgbClr val="000000"/>
                </a:solidFill>
              </a:rPr>
              <a:t> </a:t>
            </a:r>
            <a:r>
              <a:rPr dirty="0" sz="2400" spc="-15">
                <a:solidFill>
                  <a:srgbClr val="000000"/>
                </a:solidFill>
              </a:rPr>
              <a:t>геолоческое </a:t>
            </a:r>
            <a:r>
              <a:rPr dirty="0" sz="2400" spc="-20">
                <a:solidFill>
                  <a:srgbClr val="000000"/>
                </a:solidFill>
              </a:rPr>
              <a:t>толкование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444500" y="6518225"/>
            <a:ext cx="7156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04.02.2023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54554" y="6518225"/>
            <a:ext cx="19100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sz="1200" spc="-4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им.К.И.Сатпаева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05545" y="6518225"/>
            <a:ext cx="952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3</a:t>
            </a:r>
            <a:endParaRPr sz="1200">
              <a:latin typeface="Constantia"/>
              <a:cs typeface="Constantia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48409" y="1053083"/>
            <a:ext cx="6335242" cy="580491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7526" y="467118"/>
            <a:ext cx="722122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232852"/>
                </a:solidFill>
              </a:rPr>
              <a:t>Характеристика</a:t>
            </a:r>
            <a:r>
              <a:rPr dirty="0" sz="2400" spc="30">
                <a:solidFill>
                  <a:srgbClr val="232852"/>
                </a:solidFill>
              </a:rPr>
              <a:t> </a:t>
            </a:r>
            <a:r>
              <a:rPr dirty="0" sz="2400">
                <a:solidFill>
                  <a:srgbClr val="232852"/>
                </a:solidFill>
              </a:rPr>
              <a:t>сейсмических</a:t>
            </a:r>
            <a:r>
              <a:rPr dirty="0" sz="2400" spc="5">
                <a:solidFill>
                  <a:srgbClr val="232852"/>
                </a:solidFill>
              </a:rPr>
              <a:t> </a:t>
            </a:r>
            <a:r>
              <a:rPr dirty="0" sz="2400" spc="-10">
                <a:solidFill>
                  <a:srgbClr val="232852"/>
                </a:solidFill>
              </a:rPr>
              <a:t>фаций</a:t>
            </a:r>
            <a:r>
              <a:rPr dirty="0" sz="2400" spc="50">
                <a:solidFill>
                  <a:srgbClr val="232852"/>
                </a:solidFill>
              </a:rPr>
              <a:t> </a:t>
            </a:r>
            <a:r>
              <a:rPr dirty="0" sz="2400">
                <a:solidFill>
                  <a:srgbClr val="232852"/>
                </a:solidFill>
              </a:rPr>
              <a:t>и</a:t>
            </a:r>
            <a:r>
              <a:rPr dirty="0" sz="2400" spc="-5">
                <a:solidFill>
                  <a:srgbClr val="232852"/>
                </a:solidFill>
              </a:rPr>
              <a:t> </a:t>
            </a:r>
            <a:r>
              <a:rPr dirty="0" sz="2400" spc="-25">
                <a:solidFill>
                  <a:srgbClr val="232852"/>
                </a:solidFill>
              </a:rPr>
              <a:t>комплексов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222491" y="977265"/>
            <a:ext cx="8703945" cy="57492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76200" marR="66675" indent="354965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"Сейсмическая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фация” - </a:t>
            </a:r>
            <a:r>
              <a:rPr dirty="0" sz="1600" spc="-15" i="1">
                <a:latin typeface="Times New Roman"/>
                <a:cs typeface="Times New Roman"/>
              </a:rPr>
              <a:t>картируемое</a:t>
            </a:r>
            <a:r>
              <a:rPr dirty="0" sz="1600" spc="-10" i="1">
                <a:latin typeface="Times New Roman"/>
                <a:cs typeface="Times New Roman"/>
              </a:rPr>
              <a:t> </a:t>
            </a:r>
            <a:r>
              <a:rPr dirty="0" sz="1600" spc="-5" i="1">
                <a:latin typeface="Times New Roman"/>
                <a:cs typeface="Times New Roman"/>
              </a:rPr>
              <a:t>трехмерное пространство</a:t>
            </a:r>
            <a:r>
              <a:rPr dirty="0" sz="1600" i="1">
                <a:latin typeface="Times New Roman"/>
                <a:cs typeface="Times New Roman"/>
              </a:rPr>
              <a:t> </a:t>
            </a:r>
            <a:r>
              <a:rPr dirty="0" sz="1600" spc="-15" i="1">
                <a:latin typeface="Times New Roman"/>
                <a:cs typeface="Times New Roman"/>
              </a:rPr>
              <a:t>сейсмического</a:t>
            </a:r>
            <a:r>
              <a:rPr dirty="0" sz="1600" spc="-10" i="1">
                <a:latin typeface="Times New Roman"/>
                <a:cs typeface="Times New Roman"/>
              </a:rPr>
              <a:t> </a:t>
            </a:r>
            <a:r>
              <a:rPr dirty="0" sz="1600" spc="-15" i="1">
                <a:latin typeface="Times New Roman"/>
                <a:cs typeface="Times New Roman"/>
              </a:rPr>
              <a:t>волнового </a:t>
            </a:r>
            <a:r>
              <a:rPr dirty="0" sz="1600" spc="-10" i="1">
                <a:latin typeface="Times New Roman"/>
                <a:cs typeface="Times New Roman"/>
              </a:rPr>
              <a:t> поля, </a:t>
            </a:r>
            <a:r>
              <a:rPr dirty="0" sz="1600" spc="-5" i="1">
                <a:latin typeface="Times New Roman"/>
                <a:cs typeface="Times New Roman"/>
              </a:rPr>
              <a:t>характеризующееся определенными параметрами </a:t>
            </a:r>
            <a:r>
              <a:rPr dirty="0" sz="1600" spc="-10" i="1">
                <a:latin typeface="Times New Roman"/>
                <a:cs typeface="Times New Roman"/>
              </a:rPr>
              <a:t>(конфигурация отражающих </a:t>
            </a:r>
            <a:r>
              <a:rPr dirty="0" sz="1600" spc="-5" i="1">
                <a:latin typeface="Times New Roman"/>
                <a:cs typeface="Times New Roman"/>
              </a:rPr>
              <a:t>границ или </a:t>
            </a:r>
            <a:r>
              <a:rPr dirty="0" sz="1600" i="1">
                <a:latin typeface="Times New Roman"/>
                <a:cs typeface="Times New Roman"/>
              </a:rPr>
              <a:t> </a:t>
            </a:r>
            <a:r>
              <a:rPr dirty="0" sz="1600" spc="-10" i="1">
                <a:latin typeface="Times New Roman"/>
                <a:cs typeface="Times New Roman"/>
              </a:rPr>
              <a:t>осей</a:t>
            </a:r>
            <a:r>
              <a:rPr dirty="0" sz="1600" spc="-5" i="1">
                <a:latin typeface="Times New Roman"/>
                <a:cs typeface="Times New Roman"/>
              </a:rPr>
              <a:t> </a:t>
            </a:r>
            <a:r>
              <a:rPr dirty="0" sz="1600" i="1">
                <a:latin typeface="Times New Roman"/>
                <a:cs typeface="Times New Roman"/>
              </a:rPr>
              <a:t>синфазности,</a:t>
            </a:r>
            <a:r>
              <a:rPr dirty="0" sz="1600" spc="5" i="1">
                <a:latin typeface="Times New Roman"/>
                <a:cs typeface="Times New Roman"/>
              </a:rPr>
              <a:t> </a:t>
            </a:r>
            <a:r>
              <a:rPr dirty="0" sz="1600" spc="-5" i="1">
                <a:latin typeface="Times New Roman"/>
                <a:cs typeface="Times New Roman"/>
              </a:rPr>
              <a:t>непрерывность,</a:t>
            </a:r>
            <a:r>
              <a:rPr dirty="0" sz="1600" i="1">
                <a:latin typeface="Times New Roman"/>
                <a:cs typeface="Times New Roman"/>
              </a:rPr>
              <a:t> </a:t>
            </a:r>
            <a:r>
              <a:rPr dirty="0" sz="1600" spc="-10" i="1">
                <a:latin typeface="Times New Roman"/>
                <a:cs typeface="Times New Roman"/>
              </a:rPr>
              <a:t>амплитудные,</a:t>
            </a:r>
            <a:r>
              <a:rPr dirty="0" sz="1600" spc="-5" i="1">
                <a:latin typeface="Times New Roman"/>
                <a:cs typeface="Times New Roman"/>
              </a:rPr>
              <a:t> частотные</a:t>
            </a:r>
            <a:r>
              <a:rPr dirty="0" sz="1600" spc="395" i="1">
                <a:latin typeface="Times New Roman"/>
                <a:cs typeface="Times New Roman"/>
              </a:rPr>
              <a:t> </a:t>
            </a:r>
            <a:r>
              <a:rPr dirty="0" sz="1600" spc="-10" i="1">
                <a:latin typeface="Times New Roman"/>
                <a:cs typeface="Times New Roman"/>
              </a:rPr>
              <a:t>характеристики</a:t>
            </a:r>
            <a:r>
              <a:rPr dirty="0" sz="1600" spc="385" i="1">
                <a:latin typeface="Times New Roman"/>
                <a:cs typeface="Times New Roman"/>
              </a:rPr>
              <a:t> </a:t>
            </a:r>
            <a:r>
              <a:rPr dirty="0" sz="1600" spc="-5" i="1">
                <a:latin typeface="Times New Roman"/>
                <a:cs typeface="Times New Roman"/>
              </a:rPr>
              <a:t>или </a:t>
            </a:r>
            <a:r>
              <a:rPr dirty="0" sz="1600" i="1">
                <a:latin typeface="Times New Roman"/>
                <a:cs typeface="Times New Roman"/>
              </a:rPr>
              <a:t> </a:t>
            </a:r>
            <a:r>
              <a:rPr dirty="0" sz="1600" spc="-5" i="1">
                <a:latin typeface="Times New Roman"/>
                <a:cs typeface="Times New Roman"/>
              </a:rPr>
              <a:t>интервальные</a:t>
            </a:r>
            <a:r>
              <a:rPr dirty="0" sz="1600" spc="20" i="1">
                <a:latin typeface="Times New Roman"/>
                <a:cs typeface="Times New Roman"/>
              </a:rPr>
              <a:t> </a:t>
            </a:r>
            <a:r>
              <a:rPr dirty="0" sz="1600" spc="-10" i="1">
                <a:latin typeface="Times New Roman"/>
                <a:cs typeface="Times New Roman"/>
              </a:rPr>
              <a:t>скорости),</a:t>
            </a:r>
            <a:r>
              <a:rPr dirty="0" sz="1600" spc="5" i="1">
                <a:latin typeface="Times New Roman"/>
                <a:cs typeface="Times New Roman"/>
              </a:rPr>
              <a:t> </a:t>
            </a:r>
            <a:r>
              <a:rPr dirty="0" sz="1600" spc="-5" i="1">
                <a:latin typeface="Times New Roman"/>
                <a:cs typeface="Times New Roman"/>
              </a:rPr>
              <a:t>отличающимися</a:t>
            </a:r>
            <a:r>
              <a:rPr dirty="0" sz="1600" spc="30" i="1">
                <a:latin typeface="Times New Roman"/>
                <a:cs typeface="Times New Roman"/>
              </a:rPr>
              <a:t> </a:t>
            </a:r>
            <a:r>
              <a:rPr dirty="0" sz="1600" i="1">
                <a:latin typeface="Times New Roman"/>
                <a:cs typeface="Times New Roman"/>
              </a:rPr>
              <a:t>от</a:t>
            </a:r>
            <a:r>
              <a:rPr dirty="0" sz="1600" spc="-20" i="1">
                <a:latin typeface="Times New Roman"/>
                <a:cs typeface="Times New Roman"/>
              </a:rPr>
              <a:t> </a:t>
            </a:r>
            <a:r>
              <a:rPr dirty="0" sz="1600" spc="-10" i="1">
                <a:latin typeface="Times New Roman"/>
                <a:cs typeface="Times New Roman"/>
              </a:rPr>
              <a:t>параметров</a:t>
            </a:r>
            <a:r>
              <a:rPr dirty="0" sz="1600" spc="10" i="1">
                <a:latin typeface="Times New Roman"/>
                <a:cs typeface="Times New Roman"/>
              </a:rPr>
              <a:t> </a:t>
            </a:r>
            <a:r>
              <a:rPr dirty="0" sz="1600" spc="-15" i="1">
                <a:latin typeface="Times New Roman"/>
                <a:cs typeface="Times New Roman"/>
              </a:rPr>
              <a:t>соседних</a:t>
            </a:r>
            <a:r>
              <a:rPr dirty="0" sz="1600" spc="25" i="1">
                <a:latin typeface="Times New Roman"/>
                <a:cs typeface="Times New Roman"/>
              </a:rPr>
              <a:t> </a:t>
            </a:r>
            <a:r>
              <a:rPr dirty="0" sz="1600" spc="-5" i="1">
                <a:latin typeface="Times New Roman"/>
                <a:cs typeface="Times New Roman"/>
              </a:rPr>
              <a:t>сейсмофациальных</a:t>
            </a:r>
            <a:r>
              <a:rPr dirty="0" sz="1600" spc="30" i="1">
                <a:latin typeface="Times New Roman"/>
                <a:cs typeface="Times New Roman"/>
              </a:rPr>
              <a:t> </a:t>
            </a:r>
            <a:r>
              <a:rPr dirty="0" sz="1600" spc="-10" i="1">
                <a:latin typeface="Times New Roman"/>
                <a:cs typeface="Times New Roman"/>
              </a:rPr>
              <a:t>единиц,</a:t>
            </a:r>
            <a:endParaRPr sz="1600">
              <a:latin typeface="Times New Roman"/>
              <a:cs typeface="Times New Roman"/>
            </a:endParaRPr>
          </a:p>
          <a:p>
            <a:pPr algn="just" marL="431165">
              <a:lnSpc>
                <a:spcPct val="100000"/>
              </a:lnSpc>
              <a:spcBef>
                <a:spcPts val="685"/>
              </a:spcBef>
            </a:pPr>
            <a:r>
              <a:rPr dirty="0" sz="1600" spc="-5">
                <a:latin typeface="Times New Roman"/>
                <a:cs typeface="Times New Roman"/>
              </a:rPr>
              <a:t>По</a:t>
            </a:r>
            <a:r>
              <a:rPr dirty="0" sz="1600" spc="18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морфологии</a:t>
            </a:r>
            <a:r>
              <a:rPr dirty="0" sz="1600" spc="57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сейсмофации</a:t>
            </a:r>
            <a:r>
              <a:rPr dirty="0" sz="1600" spc="57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внутренних</a:t>
            </a:r>
            <a:r>
              <a:rPr dirty="0" sz="1600" spc="58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частей</a:t>
            </a:r>
            <a:r>
              <a:rPr dirty="0" sz="1600" spc="57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сейсмических</a:t>
            </a:r>
            <a:r>
              <a:rPr dirty="0" sz="1600" spc="58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комплексов</a:t>
            </a:r>
            <a:r>
              <a:rPr dirty="0" sz="1600" spc="57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могут</a:t>
            </a:r>
            <a:r>
              <a:rPr dirty="0" sz="1600" spc="58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быть</a:t>
            </a:r>
            <a:endParaRPr sz="1600">
              <a:latin typeface="Times New Roman"/>
              <a:cs typeface="Times New Roman"/>
            </a:endParaRPr>
          </a:p>
          <a:p>
            <a:pPr algn="just" marL="76200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разделены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соответствии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приведенным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рисунком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3.1 по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Р.М.Митчему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др.</a:t>
            </a:r>
            <a:endParaRPr sz="1600">
              <a:latin typeface="Times New Roman"/>
              <a:cs typeface="Times New Roman"/>
            </a:endParaRPr>
          </a:p>
          <a:p>
            <a:pPr algn="just" marL="76200" marR="68580" indent="354965">
              <a:lnSpc>
                <a:spcPct val="100000"/>
              </a:lnSpc>
              <a:spcBef>
                <a:spcPts val="685"/>
              </a:spcBef>
            </a:pPr>
            <a:r>
              <a:rPr dirty="0" sz="1600" spc="-5" b="1">
                <a:solidFill>
                  <a:srgbClr val="C00000"/>
                </a:solidFill>
                <a:latin typeface="Times New Roman"/>
                <a:cs typeface="Times New Roman"/>
              </a:rPr>
              <a:t>Параллельные</a:t>
            </a:r>
            <a:r>
              <a:rPr dirty="0" sz="1600" spc="3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C00000"/>
                </a:solidFill>
                <a:latin typeface="Times New Roman"/>
                <a:cs typeface="Times New Roman"/>
              </a:rPr>
              <a:t>и субпараллельные,</a:t>
            </a:r>
            <a:r>
              <a:rPr dirty="0" sz="1600" spc="-5" b="1">
                <a:solidFill>
                  <a:srgbClr val="C00000"/>
                </a:solidFill>
                <a:latin typeface="Times New Roman"/>
                <a:cs typeface="Times New Roman"/>
              </a:rPr>
              <a:t> а</a:t>
            </a:r>
            <a:r>
              <a:rPr dirty="0" sz="1600" spc="3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C00000"/>
                </a:solidFill>
                <a:latin typeface="Times New Roman"/>
                <a:cs typeface="Times New Roman"/>
              </a:rPr>
              <a:t>также </a:t>
            </a:r>
            <a:r>
              <a:rPr dirty="0" sz="1600" spc="-10" b="1">
                <a:solidFill>
                  <a:srgbClr val="C00000"/>
                </a:solidFill>
                <a:latin typeface="Times New Roman"/>
                <a:cs typeface="Times New Roman"/>
              </a:rPr>
              <a:t>волнистые </a:t>
            </a:r>
            <a:r>
              <a:rPr dirty="0" sz="1600" b="1">
                <a:solidFill>
                  <a:srgbClr val="C00000"/>
                </a:solidFill>
                <a:latin typeface="Times New Roman"/>
                <a:cs typeface="Times New Roman"/>
              </a:rPr>
              <a:t>сейсмические </a:t>
            </a:r>
            <a:r>
              <a:rPr dirty="0" sz="1600" spc="-5" b="1">
                <a:solidFill>
                  <a:srgbClr val="C00000"/>
                </a:solidFill>
                <a:latin typeface="Times New Roman"/>
                <a:cs typeface="Times New Roman"/>
              </a:rPr>
              <a:t>отражения </a:t>
            </a:r>
            <a:r>
              <a:rPr dirty="0" sz="1600" spc="-5">
                <a:latin typeface="Times New Roman"/>
                <a:cs typeface="Times New Roman"/>
              </a:rPr>
              <a:t>(см.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рис. 3.1 (1,2,3) характерны </a:t>
            </a:r>
            <a:r>
              <a:rPr dirty="0" sz="1600">
                <a:latin typeface="Times New Roman"/>
                <a:cs typeface="Times New Roman"/>
              </a:rPr>
              <a:t>для </a:t>
            </a:r>
            <a:r>
              <a:rPr dirty="0" sz="1600" spc="-10">
                <a:latin typeface="Times New Roman"/>
                <a:cs typeface="Times New Roman"/>
              </a:rPr>
              <a:t>толщ, накапливающихся </a:t>
            </a:r>
            <a:r>
              <a:rPr dirty="0" sz="1600" spc="-5">
                <a:latin typeface="Times New Roman"/>
                <a:cs typeface="Times New Roman"/>
              </a:rPr>
              <a:t>при стабильном темпе </a:t>
            </a:r>
            <a:r>
              <a:rPr dirty="0" sz="1600" spc="-10">
                <a:latin typeface="Times New Roman"/>
                <a:cs typeface="Times New Roman"/>
              </a:rPr>
              <a:t>осадконакопления </a:t>
            </a:r>
            <a:r>
              <a:rPr dirty="0" sz="1600" spc="-5">
                <a:latin typeface="Times New Roman"/>
                <a:cs typeface="Times New Roman"/>
              </a:rPr>
              <a:t> на равномерно погружающемся шельфе или в обстановке стабильного </a:t>
            </a:r>
            <a:r>
              <a:rPr dirty="0" sz="1600" spc="-15">
                <a:latin typeface="Times New Roman"/>
                <a:cs typeface="Times New Roman"/>
              </a:rPr>
              <a:t>положения </a:t>
            </a:r>
            <a:r>
              <a:rPr dirty="0" sz="1600">
                <a:latin typeface="Times New Roman"/>
                <a:cs typeface="Times New Roman"/>
              </a:rPr>
              <a:t>дна бассейна.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30">
                <a:latin typeface="Times New Roman"/>
                <a:cs typeface="Times New Roman"/>
              </a:rPr>
              <a:t>Такой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рисунок</a:t>
            </a:r>
            <a:r>
              <a:rPr dirty="0" sz="1600">
                <a:latin typeface="Times New Roman"/>
                <a:cs typeface="Times New Roman"/>
              </a:rPr>
              <a:t> сейсмофаций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характерен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для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осадков,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которые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накапливались</a:t>
            </a:r>
            <a:r>
              <a:rPr dirty="0" sz="1600" spc="-5">
                <a:latin typeface="Times New Roman"/>
                <a:cs typeface="Times New Roman"/>
              </a:rPr>
              <a:t> при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спокойном,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относительно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глубоководном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режиме</a:t>
            </a:r>
            <a:r>
              <a:rPr dirty="0" sz="1600">
                <a:latin typeface="Times New Roman"/>
                <a:cs typeface="Times New Roman"/>
              </a:rPr>
              <a:t> седиментации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(глинистые,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глинисто-карбонатные,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глинисто-кремнистые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толщи).</a:t>
            </a:r>
            <a:r>
              <a:rPr dirty="0" sz="1600" spc="-5">
                <a:latin typeface="Times New Roman"/>
                <a:cs typeface="Times New Roman"/>
              </a:rPr>
              <a:t> Волнистый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рисунок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сейсмической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записи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обычно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связан</a:t>
            </a:r>
            <a:r>
              <a:rPr dirty="0" sz="1600" spc="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влиянием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постседиментационных</a:t>
            </a:r>
            <a:r>
              <a:rPr dirty="0" sz="1600" spc="7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тектонических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движений.</a:t>
            </a:r>
            <a:endParaRPr sz="1600">
              <a:latin typeface="Times New Roman"/>
              <a:cs typeface="Times New Roman"/>
            </a:endParaRPr>
          </a:p>
          <a:p>
            <a:pPr algn="just" marL="76200" marR="66675" indent="354965">
              <a:lnSpc>
                <a:spcPct val="100000"/>
              </a:lnSpc>
              <a:spcBef>
                <a:spcPts val="685"/>
              </a:spcBef>
            </a:pPr>
            <a:r>
              <a:rPr dirty="0" sz="1600" spc="-10" b="1">
                <a:solidFill>
                  <a:srgbClr val="C00000"/>
                </a:solidFill>
                <a:latin typeface="Times New Roman"/>
                <a:cs typeface="Times New Roman"/>
              </a:rPr>
              <a:t>Бугристо-волнистый </a:t>
            </a:r>
            <a:r>
              <a:rPr dirty="0" sz="1600" spc="-5" b="1">
                <a:solidFill>
                  <a:srgbClr val="C00000"/>
                </a:solidFill>
                <a:latin typeface="Times New Roman"/>
                <a:cs typeface="Times New Roman"/>
              </a:rPr>
              <a:t>и </a:t>
            </a:r>
            <a:r>
              <a:rPr dirty="0" sz="1600" spc="-10" b="1">
                <a:solidFill>
                  <a:srgbClr val="C00000"/>
                </a:solidFill>
                <a:latin typeface="Times New Roman"/>
                <a:cs typeface="Times New Roman"/>
              </a:rPr>
              <a:t>линзовидный </a:t>
            </a:r>
            <a:r>
              <a:rPr dirty="0" sz="1600" spc="-5" b="1">
                <a:solidFill>
                  <a:srgbClr val="C00000"/>
                </a:solidFill>
                <a:latin typeface="Times New Roman"/>
                <a:cs typeface="Times New Roman"/>
              </a:rPr>
              <a:t>рисунки </a:t>
            </a:r>
            <a:r>
              <a:rPr dirty="0" sz="1600" spc="-15" b="1">
                <a:solidFill>
                  <a:srgbClr val="C00000"/>
                </a:solidFill>
                <a:latin typeface="Times New Roman"/>
                <a:cs typeface="Times New Roman"/>
              </a:rPr>
              <a:t>волновой картины </a:t>
            </a:r>
            <a:r>
              <a:rPr dirty="0" sz="1600" spc="-5">
                <a:latin typeface="Times New Roman"/>
                <a:cs typeface="Times New Roman"/>
              </a:rPr>
              <a:t>более характерны </a:t>
            </a:r>
            <a:r>
              <a:rPr dirty="0" sz="1600">
                <a:latin typeface="Times New Roman"/>
                <a:cs typeface="Times New Roman"/>
              </a:rPr>
              <a:t>для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толщ,</a:t>
            </a:r>
            <a:r>
              <a:rPr dirty="0" sz="1600" spc="-10">
                <a:latin typeface="Times New Roman"/>
                <a:cs typeface="Times New Roman"/>
              </a:rPr>
              <a:t> накапливавшихся</a:t>
            </a:r>
            <a:r>
              <a:rPr dirty="0" sz="1600" spc="-5">
                <a:latin typeface="Times New Roman"/>
                <a:cs typeface="Times New Roman"/>
              </a:rPr>
              <a:t> 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гидродинамически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активной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обстановке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имеющих</a:t>
            </a:r>
            <a:r>
              <a:rPr dirty="0" sz="1600" spc="39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песчано-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глинистый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10">
                <a:latin typeface="Times New Roman"/>
                <a:cs typeface="Times New Roman"/>
              </a:rPr>
              <a:t>состав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(см.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рис.</a:t>
            </a:r>
            <a:r>
              <a:rPr dirty="0" sz="1600">
                <a:latin typeface="Times New Roman"/>
                <a:cs typeface="Times New Roman"/>
              </a:rPr>
              <a:t> 3.1</a:t>
            </a:r>
            <a:r>
              <a:rPr dirty="0" baseline="26455" sz="1575">
                <a:latin typeface="Times New Roman"/>
                <a:cs typeface="Times New Roman"/>
              </a:rPr>
              <a:t>4-5</a:t>
            </a:r>
            <a:r>
              <a:rPr dirty="0" sz="1600">
                <a:latin typeface="Times New Roman"/>
                <a:cs typeface="Times New Roman"/>
              </a:rPr>
              <a:t>).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Разрывы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отражений</a:t>
            </a:r>
            <a:r>
              <a:rPr dirty="0" sz="1600">
                <a:latin typeface="Times New Roman"/>
                <a:cs typeface="Times New Roman"/>
              </a:rPr>
              <a:t> чаще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всего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связаны</a:t>
            </a:r>
            <a:r>
              <a:rPr dirty="0" sz="1600" spc="39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 spc="39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изменением </a:t>
            </a:r>
            <a:r>
              <a:rPr dirty="0" sz="1600">
                <a:latin typeface="Times New Roman"/>
                <a:cs typeface="Times New Roman"/>
              </a:rPr>
              <a:t> строения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осадочных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толщ,</a:t>
            </a:r>
            <a:r>
              <a:rPr dirty="0" sz="1600" spc="-5">
                <a:latin typeface="Times New Roman"/>
                <a:cs typeface="Times New Roman"/>
              </a:rPr>
              <a:t> выклиниванием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одних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слоев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их</a:t>
            </a:r>
            <a:r>
              <a:rPr dirty="0" sz="1600">
                <a:latin typeface="Times New Roman"/>
                <a:cs typeface="Times New Roman"/>
              </a:rPr>
              <a:t> замещением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породами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другого 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состава.</a:t>
            </a:r>
            <a:endParaRPr sz="1600">
              <a:latin typeface="Times New Roman"/>
              <a:cs typeface="Times New Roman"/>
            </a:endParaRPr>
          </a:p>
          <a:p>
            <a:pPr algn="just" marL="76200" marR="69215" indent="354965">
              <a:lnSpc>
                <a:spcPct val="100000"/>
              </a:lnSpc>
              <a:spcBef>
                <a:spcPts val="690"/>
              </a:spcBef>
            </a:pPr>
            <a:r>
              <a:rPr dirty="0" sz="1600" spc="-10" b="1">
                <a:solidFill>
                  <a:srgbClr val="C00000"/>
                </a:solidFill>
                <a:latin typeface="Times New Roman"/>
                <a:cs typeface="Times New Roman"/>
              </a:rPr>
              <a:t>При </a:t>
            </a:r>
            <a:r>
              <a:rPr dirty="0" sz="1600" spc="-5" b="1">
                <a:solidFill>
                  <a:srgbClr val="C00000"/>
                </a:solidFill>
                <a:latin typeface="Times New Roman"/>
                <a:cs typeface="Times New Roman"/>
              </a:rPr>
              <a:t>разрывах, прослеживающихся вертикально и </a:t>
            </a:r>
            <a:r>
              <a:rPr dirty="0" sz="1600" spc="-10" b="1">
                <a:solidFill>
                  <a:srgbClr val="C00000"/>
                </a:solidFill>
                <a:latin typeface="Times New Roman"/>
                <a:cs typeface="Times New Roman"/>
              </a:rPr>
              <a:t>субвертикально </a:t>
            </a:r>
            <a:r>
              <a:rPr dirty="0" sz="1600">
                <a:latin typeface="Times New Roman"/>
                <a:cs typeface="Times New Roman"/>
              </a:rPr>
              <a:t>(рис. 3.1</a:t>
            </a:r>
            <a:r>
              <a:rPr dirty="0" baseline="26455" sz="1575">
                <a:latin typeface="Times New Roman"/>
                <a:cs typeface="Times New Roman"/>
              </a:rPr>
              <a:t>6</a:t>
            </a:r>
            <a:r>
              <a:rPr dirty="0" sz="1600">
                <a:latin typeface="Times New Roman"/>
                <a:cs typeface="Times New Roman"/>
              </a:rPr>
              <a:t>), </a:t>
            </a:r>
            <a:r>
              <a:rPr dirty="0" sz="1600" spc="-10">
                <a:latin typeface="Times New Roman"/>
                <a:cs typeface="Times New Roman"/>
              </a:rPr>
              <a:t>следует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предполагать </a:t>
            </a:r>
            <a:r>
              <a:rPr dirty="0" sz="1600" spc="-5">
                <a:latin typeface="Times New Roman"/>
                <a:cs typeface="Times New Roman"/>
              </a:rPr>
              <a:t>наличие </a:t>
            </a:r>
            <a:r>
              <a:rPr dirty="0" sz="1600" spc="-10">
                <a:latin typeface="Times New Roman"/>
                <a:cs typeface="Times New Roman"/>
              </a:rPr>
              <a:t>разрывного </a:t>
            </a:r>
            <a:r>
              <a:rPr dirty="0" sz="1600" spc="-15">
                <a:latin typeface="Times New Roman"/>
                <a:cs typeface="Times New Roman"/>
              </a:rPr>
              <a:t>тектонического </a:t>
            </a:r>
            <a:r>
              <a:rPr dirty="0" sz="1600" spc="-5">
                <a:latin typeface="Times New Roman"/>
                <a:cs typeface="Times New Roman"/>
              </a:rPr>
              <a:t>нарушения либо </a:t>
            </a:r>
            <a:r>
              <a:rPr dirty="0" sz="1600" spc="-10">
                <a:latin typeface="Times New Roman"/>
                <a:cs typeface="Times New Roman"/>
              </a:rPr>
              <a:t>технического </a:t>
            </a:r>
            <a:r>
              <a:rPr dirty="0" sz="1600" spc="-5">
                <a:latin typeface="Times New Roman"/>
                <a:cs typeface="Times New Roman"/>
              </a:rPr>
              <a:t>брака (пропуски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пунктов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наблюдений,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уменьшение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кратности,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поверхностные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помехи).</a:t>
            </a:r>
            <a:endParaRPr sz="1600">
              <a:latin typeface="Times New Roman"/>
              <a:cs typeface="Times New Roman"/>
            </a:endParaRPr>
          </a:p>
          <a:p>
            <a:pPr marL="234315">
              <a:lnSpc>
                <a:spcPct val="100000"/>
              </a:lnSpc>
              <a:spcBef>
                <a:spcPts val="570"/>
              </a:spcBef>
              <a:tabLst>
                <a:tab pos="2444115" algn="l"/>
                <a:tab pos="8384540" algn="l"/>
              </a:tabLst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04.02.2023</a:t>
            </a:r>
            <a:r>
              <a:rPr dirty="0" sz="1200" spc="-10">
                <a:solidFill>
                  <a:srgbClr val="21254E"/>
                </a:solidFill>
                <a:latin typeface="Times New Roman"/>
                <a:cs typeface="Times New Roman"/>
              </a:rPr>
              <a:t>	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 им.К.И.Сатпаева	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4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4066" y="563613"/>
            <a:ext cx="722122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232852"/>
                </a:solidFill>
              </a:rPr>
              <a:t>Характеристика</a:t>
            </a:r>
            <a:r>
              <a:rPr dirty="0" sz="2400" spc="30">
                <a:solidFill>
                  <a:srgbClr val="232852"/>
                </a:solidFill>
              </a:rPr>
              <a:t> </a:t>
            </a:r>
            <a:r>
              <a:rPr dirty="0" sz="2400">
                <a:solidFill>
                  <a:srgbClr val="232852"/>
                </a:solidFill>
              </a:rPr>
              <a:t>сейсмических</a:t>
            </a:r>
            <a:r>
              <a:rPr dirty="0" sz="2400" spc="5">
                <a:solidFill>
                  <a:srgbClr val="232852"/>
                </a:solidFill>
              </a:rPr>
              <a:t> </a:t>
            </a:r>
            <a:r>
              <a:rPr dirty="0" sz="2400" spc="-10">
                <a:solidFill>
                  <a:srgbClr val="232852"/>
                </a:solidFill>
              </a:rPr>
              <a:t>фаций</a:t>
            </a:r>
            <a:r>
              <a:rPr dirty="0" sz="2400" spc="50">
                <a:solidFill>
                  <a:srgbClr val="232852"/>
                </a:solidFill>
              </a:rPr>
              <a:t> </a:t>
            </a:r>
            <a:r>
              <a:rPr dirty="0" sz="2400">
                <a:solidFill>
                  <a:srgbClr val="232852"/>
                </a:solidFill>
              </a:rPr>
              <a:t>и</a:t>
            </a:r>
            <a:r>
              <a:rPr dirty="0" sz="2400" spc="-5">
                <a:solidFill>
                  <a:srgbClr val="232852"/>
                </a:solidFill>
              </a:rPr>
              <a:t> </a:t>
            </a:r>
            <a:r>
              <a:rPr dirty="0" sz="2400" spc="-25">
                <a:solidFill>
                  <a:srgbClr val="232852"/>
                </a:solidFill>
              </a:rPr>
              <a:t>комплексов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5867" y="1269509"/>
            <a:ext cx="3770363" cy="511147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444500" y="6518225"/>
            <a:ext cx="7156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04.02.2023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54554" y="6518225"/>
            <a:ext cx="19100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sz="1200" spc="-4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им.К.И.Сатпаева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602471" y="6518225"/>
            <a:ext cx="984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5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91416" y="2102002"/>
            <a:ext cx="4627880" cy="3043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6223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latin typeface="Times New Roman"/>
                <a:cs typeface="Times New Roman"/>
              </a:rPr>
              <a:t>Рис. 3.1. </a:t>
            </a:r>
            <a:r>
              <a:rPr dirty="0" sz="1800" spc="-15" b="1">
                <a:latin typeface="Times New Roman"/>
                <a:cs typeface="Times New Roman"/>
              </a:rPr>
              <a:t>Некоторые </a:t>
            </a:r>
            <a:r>
              <a:rPr dirty="0" sz="1800" spc="-5" b="1">
                <a:latin typeface="Times New Roman"/>
                <a:cs typeface="Times New Roman"/>
              </a:rPr>
              <a:t>морфологические </a:t>
            </a:r>
            <a:r>
              <a:rPr dirty="0" sz="1800" spc="-10" b="1">
                <a:latin typeface="Times New Roman"/>
                <a:cs typeface="Times New Roman"/>
              </a:rPr>
              <a:t>типы </a:t>
            </a:r>
            <a:r>
              <a:rPr dirty="0" sz="1800" spc="-434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сейсмических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10" b="1">
                <a:latin typeface="Times New Roman"/>
                <a:cs typeface="Times New Roman"/>
              </a:rPr>
              <a:t>отражений</a:t>
            </a:r>
            <a:r>
              <a:rPr dirty="0" sz="1800" spc="3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(сейсмофаций):</a:t>
            </a:r>
            <a:r>
              <a:rPr dirty="0" sz="1800" spc="25" b="1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1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-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параллельный;</a:t>
            </a:r>
            <a:endParaRPr sz="1800">
              <a:latin typeface="Times New Roman"/>
              <a:cs typeface="Times New Roman"/>
            </a:endParaRPr>
          </a:p>
          <a:p>
            <a:pPr marL="183515" indent="-171450">
              <a:lnSpc>
                <a:spcPct val="100000"/>
              </a:lnSpc>
              <a:buAutoNum type="arabicPlain" startAt="2"/>
              <a:tabLst>
                <a:tab pos="184150" algn="l"/>
              </a:tabLst>
            </a:pPr>
            <a:r>
              <a:rPr dirty="0" sz="1800">
                <a:latin typeface="Times New Roman"/>
                <a:cs typeface="Times New Roman"/>
              </a:rPr>
              <a:t>-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субпараллельиый;</a:t>
            </a:r>
            <a:endParaRPr sz="1800">
              <a:latin typeface="Times New Roman"/>
              <a:cs typeface="Times New Roman"/>
            </a:endParaRPr>
          </a:p>
          <a:p>
            <a:pPr marL="183515" indent="-171450">
              <a:lnSpc>
                <a:spcPct val="100000"/>
              </a:lnSpc>
              <a:buAutoNum type="arabicPlain" startAt="2"/>
              <a:tabLst>
                <a:tab pos="184150" algn="l"/>
              </a:tabLst>
            </a:pPr>
            <a:r>
              <a:rPr dirty="0" sz="1800">
                <a:latin typeface="Times New Roman"/>
                <a:cs typeface="Times New Roman"/>
              </a:rPr>
              <a:t>-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волнистый;</a:t>
            </a:r>
            <a:endParaRPr sz="1800">
              <a:latin typeface="Times New Roman"/>
              <a:cs typeface="Times New Roman"/>
            </a:endParaRPr>
          </a:p>
          <a:p>
            <a:pPr marL="183515" indent="-171450">
              <a:lnSpc>
                <a:spcPct val="100000"/>
              </a:lnSpc>
              <a:buAutoNum type="arabicPlain" startAt="2"/>
              <a:tabLst>
                <a:tab pos="184150" algn="l"/>
              </a:tabLst>
            </a:pPr>
            <a:r>
              <a:rPr dirty="0" sz="1800">
                <a:latin typeface="Times New Roman"/>
                <a:cs typeface="Times New Roman"/>
              </a:rPr>
              <a:t>-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бугристо-волнистый;</a:t>
            </a:r>
            <a:endParaRPr sz="1800">
              <a:latin typeface="Times New Roman"/>
              <a:cs typeface="Times New Roman"/>
            </a:endParaRPr>
          </a:p>
          <a:p>
            <a:pPr marL="183515" indent="-171450">
              <a:lnSpc>
                <a:spcPct val="100000"/>
              </a:lnSpc>
              <a:buAutoNum type="arabicPlain" startAt="2"/>
              <a:tabLst>
                <a:tab pos="184150" algn="l"/>
              </a:tabLst>
            </a:pPr>
            <a:r>
              <a:rPr dirty="0" sz="1800">
                <a:latin typeface="Times New Roman"/>
                <a:cs typeface="Times New Roman"/>
              </a:rPr>
              <a:t>-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линзовидный;</a:t>
            </a:r>
            <a:r>
              <a:rPr dirty="0" sz="1800">
                <a:latin typeface="Times New Roman"/>
                <a:cs typeface="Times New Roman"/>
              </a:rPr>
              <a:t> 6-е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разрывом;</a:t>
            </a:r>
            <a:endParaRPr sz="1800">
              <a:latin typeface="Times New Roman"/>
              <a:cs typeface="Times New Roman"/>
            </a:endParaRPr>
          </a:p>
          <a:p>
            <a:pPr marL="183515" indent="-171450">
              <a:lnSpc>
                <a:spcPct val="100000"/>
              </a:lnSpc>
              <a:buAutoNum type="arabicPlain" startAt="7"/>
              <a:tabLst>
                <a:tab pos="184150" algn="l"/>
              </a:tabLst>
            </a:pPr>
            <a:r>
              <a:rPr dirty="0" sz="1800">
                <a:latin typeface="Times New Roman"/>
                <a:cs typeface="Times New Roman"/>
              </a:rPr>
              <a:t>-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15">
                <a:latin typeface="Times New Roman"/>
                <a:cs typeface="Times New Roman"/>
              </a:rPr>
              <a:t>расходящийся;</a:t>
            </a:r>
            <a:endParaRPr sz="1800">
              <a:latin typeface="Times New Roman"/>
              <a:cs typeface="Times New Roman"/>
            </a:endParaRPr>
          </a:p>
          <a:p>
            <a:pPr marL="183515" indent="-171450">
              <a:lnSpc>
                <a:spcPct val="100000"/>
              </a:lnSpc>
              <a:spcBef>
                <a:spcPts val="5"/>
              </a:spcBef>
              <a:buAutoNum type="arabicPlain" startAt="7"/>
              <a:tabLst>
                <a:tab pos="184150" algn="l"/>
              </a:tabLst>
            </a:pPr>
            <a:r>
              <a:rPr dirty="0" sz="1800">
                <a:latin typeface="Times New Roman"/>
                <a:cs typeface="Times New Roman"/>
              </a:rPr>
              <a:t>-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отсутствие</a:t>
            </a:r>
            <a:r>
              <a:rPr dirty="0" sz="1800" spc="-6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отражений;</a:t>
            </a:r>
            <a:endParaRPr sz="1800">
              <a:latin typeface="Times New Roman"/>
              <a:cs typeface="Times New Roman"/>
            </a:endParaRPr>
          </a:p>
          <a:p>
            <a:pPr marL="183515" indent="-171450">
              <a:lnSpc>
                <a:spcPct val="100000"/>
              </a:lnSpc>
              <a:buAutoNum type="arabicPlain" startAt="7"/>
              <a:tabLst>
                <a:tab pos="184150" algn="l"/>
              </a:tabLst>
            </a:pPr>
            <a:r>
              <a:rPr dirty="0" sz="1800">
                <a:latin typeface="Times New Roman"/>
                <a:cs typeface="Times New Roman"/>
              </a:rPr>
              <a:t>-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хаотичный;</a:t>
            </a:r>
            <a:endParaRPr sz="1800">
              <a:latin typeface="Times New Roman"/>
              <a:cs typeface="Times New Roman"/>
            </a:endParaRPr>
          </a:p>
          <a:p>
            <a:pPr marL="297815" indent="-285750">
              <a:lnSpc>
                <a:spcPct val="100000"/>
              </a:lnSpc>
              <a:buAutoNum type="arabicPlain" startAt="7"/>
              <a:tabLst>
                <a:tab pos="298450" algn="l"/>
              </a:tabLst>
            </a:pPr>
            <a:r>
              <a:rPr dirty="0" sz="1800">
                <a:latin typeface="Times New Roman"/>
                <a:cs typeface="Times New Roman"/>
              </a:rPr>
              <a:t>-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15">
                <a:latin typeface="Times New Roman"/>
                <a:cs typeface="Times New Roman"/>
              </a:rPr>
              <a:t>холмистый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3769" y="280885"/>
            <a:ext cx="7220584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232852"/>
                </a:solidFill>
              </a:rPr>
              <a:t>Характеристика</a:t>
            </a:r>
            <a:r>
              <a:rPr dirty="0" sz="2400" spc="25">
                <a:solidFill>
                  <a:srgbClr val="232852"/>
                </a:solidFill>
              </a:rPr>
              <a:t> </a:t>
            </a:r>
            <a:r>
              <a:rPr dirty="0" sz="2400">
                <a:solidFill>
                  <a:srgbClr val="232852"/>
                </a:solidFill>
              </a:rPr>
              <a:t>сейсмических </a:t>
            </a:r>
            <a:r>
              <a:rPr dirty="0" sz="2400" spc="-10">
                <a:solidFill>
                  <a:srgbClr val="232852"/>
                </a:solidFill>
              </a:rPr>
              <a:t>фаций</a:t>
            </a:r>
            <a:r>
              <a:rPr dirty="0" sz="2400" spc="50">
                <a:solidFill>
                  <a:srgbClr val="232852"/>
                </a:solidFill>
              </a:rPr>
              <a:t> </a:t>
            </a:r>
            <a:r>
              <a:rPr dirty="0" sz="2400">
                <a:solidFill>
                  <a:srgbClr val="232852"/>
                </a:solidFill>
              </a:rPr>
              <a:t>и </a:t>
            </a:r>
            <a:r>
              <a:rPr dirty="0" sz="2400" spc="-25">
                <a:solidFill>
                  <a:srgbClr val="232852"/>
                </a:solidFill>
              </a:rPr>
              <a:t>комплексов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299188" y="814630"/>
            <a:ext cx="8605520" cy="56121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25400" marR="19050" indent="362585">
              <a:lnSpc>
                <a:spcPct val="110000"/>
              </a:lnSpc>
              <a:spcBef>
                <a:spcPts val="100"/>
              </a:spcBef>
            </a:pPr>
            <a:r>
              <a:rPr dirty="0" sz="1500" spc="-15" b="1">
                <a:solidFill>
                  <a:srgbClr val="C00000"/>
                </a:solidFill>
                <a:latin typeface="Times New Roman"/>
                <a:cs typeface="Times New Roman"/>
              </a:rPr>
              <a:t>Расходящиеся </a:t>
            </a:r>
            <a:r>
              <a:rPr dirty="0" sz="1500" spc="-5" b="1">
                <a:solidFill>
                  <a:srgbClr val="C00000"/>
                </a:solidFill>
                <a:latin typeface="Times New Roman"/>
                <a:cs typeface="Times New Roman"/>
              </a:rPr>
              <a:t>сейсмические фации </a:t>
            </a:r>
            <a:r>
              <a:rPr dirty="0" sz="1500" spc="-5">
                <a:latin typeface="Times New Roman"/>
                <a:cs typeface="Times New Roman"/>
              </a:rPr>
              <a:t>(рис. </a:t>
            </a:r>
            <a:r>
              <a:rPr dirty="0" sz="1500">
                <a:latin typeface="Times New Roman"/>
                <a:cs typeface="Times New Roman"/>
              </a:rPr>
              <a:t>3.4</a:t>
            </a:r>
            <a:r>
              <a:rPr dirty="0" baseline="25000" sz="1500">
                <a:latin typeface="Times New Roman"/>
                <a:cs typeface="Times New Roman"/>
              </a:rPr>
              <a:t>7</a:t>
            </a:r>
            <a:r>
              <a:rPr dirty="0" sz="1500">
                <a:latin typeface="Times New Roman"/>
                <a:cs typeface="Times New Roman"/>
              </a:rPr>
              <a:t>) </a:t>
            </a:r>
            <a:r>
              <a:rPr dirty="0" sz="1500" spc="-10">
                <a:latin typeface="Times New Roman"/>
                <a:cs typeface="Times New Roman"/>
              </a:rPr>
              <a:t>отражают изменение </a:t>
            </a:r>
            <a:r>
              <a:rPr dirty="0" sz="1500">
                <a:latin typeface="Times New Roman"/>
                <a:cs typeface="Times New Roman"/>
              </a:rPr>
              <a:t>темпа </a:t>
            </a:r>
            <a:r>
              <a:rPr dirty="0" sz="1500" spc="-15">
                <a:latin typeface="Times New Roman"/>
                <a:cs typeface="Times New Roman"/>
              </a:rPr>
              <a:t>осадконакопления </a:t>
            </a:r>
            <a:r>
              <a:rPr dirty="0" sz="1500">
                <a:latin typeface="Times New Roman"/>
                <a:cs typeface="Times New Roman"/>
              </a:rPr>
              <a:t>и 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возрастание</a:t>
            </a:r>
            <a:r>
              <a:rPr dirty="0" sz="1500" spc="-2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толщин</a:t>
            </a:r>
            <a:r>
              <a:rPr dirty="0" sz="1500" spc="-20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комплекса.</a:t>
            </a:r>
            <a:endParaRPr sz="1500">
              <a:latin typeface="Times New Roman"/>
              <a:cs typeface="Times New Roman"/>
            </a:endParaRPr>
          </a:p>
          <a:p>
            <a:pPr algn="just" marL="25400" marR="18415" indent="362585">
              <a:lnSpc>
                <a:spcPct val="110100"/>
              </a:lnSpc>
              <a:spcBef>
                <a:spcPts val="595"/>
              </a:spcBef>
            </a:pPr>
            <a:r>
              <a:rPr dirty="0" sz="1500" spc="-5" b="1">
                <a:solidFill>
                  <a:srgbClr val="C00000"/>
                </a:solidFill>
                <a:latin typeface="Times New Roman"/>
                <a:cs typeface="Times New Roman"/>
              </a:rPr>
              <a:t>Отсутствие </a:t>
            </a:r>
            <a:r>
              <a:rPr dirty="0" sz="1500" spc="-10" b="1">
                <a:solidFill>
                  <a:srgbClr val="C00000"/>
                </a:solidFill>
                <a:latin typeface="Times New Roman"/>
                <a:cs typeface="Times New Roman"/>
              </a:rPr>
              <a:t>отражений </a:t>
            </a:r>
            <a:r>
              <a:rPr dirty="0" sz="1500">
                <a:latin typeface="Times New Roman"/>
                <a:cs typeface="Times New Roman"/>
              </a:rPr>
              <a:t>обычно </a:t>
            </a:r>
            <a:r>
              <a:rPr dirty="0" sz="1500" spc="-10">
                <a:latin typeface="Times New Roman"/>
                <a:cs typeface="Times New Roman"/>
              </a:rPr>
              <a:t>приурочено </a:t>
            </a:r>
            <a:r>
              <a:rPr dirty="0" sz="1500">
                <a:latin typeface="Times New Roman"/>
                <a:cs typeface="Times New Roman"/>
              </a:rPr>
              <a:t>к </a:t>
            </a:r>
            <a:r>
              <a:rPr dirty="0" sz="1500" spc="-10">
                <a:latin typeface="Times New Roman"/>
                <a:cs typeface="Times New Roman"/>
              </a:rPr>
              <a:t>однородной, </a:t>
            </a:r>
            <a:r>
              <a:rPr dirty="0" sz="1500" spc="-5">
                <a:latin typeface="Times New Roman"/>
                <a:cs typeface="Times New Roman"/>
              </a:rPr>
              <a:t>неслоистой </a:t>
            </a:r>
            <a:r>
              <a:rPr dirty="0" sz="1500" spc="-20">
                <a:latin typeface="Times New Roman"/>
                <a:cs typeface="Times New Roman"/>
              </a:rPr>
              <a:t>пачке </a:t>
            </a:r>
            <a:r>
              <a:rPr dirty="0" sz="1500" spc="-15">
                <a:latin typeface="Times New Roman"/>
                <a:cs typeface="Times New Roman"/>
              </a:rPr>
              <a:t>пород </a:t>
            </a:r>
            <a:r>
              <a:rPr dirty="0" sz="1500" spc="-5">
                <a:latin typeface="Times New Roman"/>
                <a:cs typeface="Times New Roman"/>
              </a:rPr>
              <a:t>либо </a:t>
            </a:r>
            <a:r>
              <a:rPr dirty="0" sz="1500">
                <a:latin typeface="Times New Roman"/>
                <a:cs typeface="Times New Roman"/>
              </a:rPr>
              <a:t>к </a:t>
            </a:r>
            <a:r>
              <a:rPr dirty="0" sz="1500" spc="-10">
                <a:latin typeface="Times New Roman"/>
                <a:cs typeface="Times New Roman"/>
              </a:rPr>
              <a:t>сильно </a:t>
            </a:r>
            <a:r>
              <a:rPr dirty="0" sz="1500" spc="-5">
                <a:latin typeface="Times New Roman"/>
                <a:cs typeface="Times New Roman"/>
              </a:rPr>
              <a:t> дислоцированным,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круто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падающим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толщам,</a:t>
            </a:r>
            <a:r>
              <a:rPr dirty="0" sz="1500" spc="-5">
                <a:latin typeface="Times New Roman"/>
                <a:cs typeface="Times New Roman"/>
              </a:rPr>
              <a:t> крупным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интрузивным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массивам,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соляным</a:t>
            </a:r>
            <a:r>
              <a:rPr dirty="0" sz="1500" spc="-5">
                <a:latin typeface="Times New Roman"/>
                <a:cs typeface="Times New Roman"/>
              </a:rPr>
              <a:t> телам, 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однородным</a:t>
            </a:r>
            <a:r>
              <a:rPr dirty="0" sz="1500" spc="-20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глинистым </a:t>
            </a:r>
            <a:r>
              <a:rPr dirty="0" sz="1500" spc="-5">
                <a:latin typeface="Times New Roman"/>
                <a:cs typeface="Times New Roman"/>
              </a:rPr>
              <a:t>или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песчаным</a:t>
            </a:r>
            <a:r>
              <a:rPr dirty="0" sz="1500" spc="-10">
                <a:latin typeface="Times New Roman"/>
                <a:cs typeface="Times New Roman"/>
              </a:rPr>
              <a:t> толщам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(рис.</a:t>
            </a:r>
            <a:r>
              <a:rPr dirty="0" sz="1500" spc="-2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3.1</a:t>
            </a:r>
            <a:r>
              <a:rPr dirty="0" baseline="25000" sz="1500">
                <a:latin typeface="Times New Roman"/>
                <a:cs typeface="Times New Roman"/>
              </a:rPr>
              <a:t>8</a:t>
            </a:r>
            <a:r>
              <a:rPr dirty="0" sz="1500">
                <a:latin typeface="Times New Roman"/>
                <a:cs typeface="Times New Roman"/>
              </a:rPr>
              <a:t>).</a:t>
            </a:r>
            <a:endParaRPr sz="1500">
              <a:latin typeface="Times New Roman"/>
              <a:cs typeface="Times New Roman"/>
            </a:endParaRPr>
          </a:p>
          <a:p>
            <a:pPr algn="just" marL="25400" marR="17780" indent="362585">
              <a:lnSpc>
                <a:spcPct val="110000"/>
              </a:lnSpc>
              <a:spcBef>
                <a:spcPts val="600"/>
              </a:spcBef>
            </a:pPr>
            <a:r>
              <a:rPr dirty="0" sz="1500" spc="-10" b="1">
                <a:solidFill>
                  <a:srgbClr val="C00000"/>
                </a:solidFill>
                <a:latin typeface="Times New Roman"/>
                <a:cs typeface="Times New Roman"/>
              </a:rPr>
              <a:t>Хаотичный рисунок </a:t>
            </a:r>
            <a:r>
              <a:rPr dirty="0" sz="1500" spc="-5" b="1">
                <a:solidFill>
                  <a:srgbClr val="C00000"/>
                </a:solidFill>
                <a:latin typeface="Times New Roman"/>
                <a:cs typeface="Times New Roman"/>
              </a:rPr>
              <a:t>сейсмической </a:t>
            </a:r>
            <a:r>
              <a:rPr dirty="0" sz="1500" spc="-10" b="1">
                <a:solidFill>
                  <a:srgbClr val="C00000"/>
                </a:solidFill>
                <a:latin typeface="Times New Roman"/>
                <a:cs typeface="Times New Roman"/>
              </a:rPr>
              <a:t>записи </a:t>
            </a:r>
            <a:r>
              <a:rPr dirty="0" sz="1500" spc="-15">
                <a:latin typeface="Times New Roman"/>
                <a:cs typeface="Times New Roman"/>
              </a:rPr>
              <a:t>может </a:t>
            </a:r>
            <a:r>
              <a:rPr dirty="0" sz="1500" spc="-5">
                <a:latin typeface="Times New Roman"/>
                <a:cs typeface="Times New Roman"/>
              </a:rPr>
              <a:t>быть </a:t>
            </a:r>
            <a:r>
              <a:rPr dirty="0" sz="1500" spc="-10">
                <a:latin typeface="Times New Roman"/>
                <a:cs typeface="Times New Roman"/>
              </a:rPr>
              <a:t>связан </a:t>
            </a:r>
            <a:r>
              <a:rPr dirty="0" sz="1500" spc="-15">
                <a:latin typeface="Times New Roman"/>
                <a:cs typeface="Times New Roman"/>
              </a:rPr>
              <a:t>как </a:t>
            </a:r>
            <a:r>
              <a:rPr dirty="0" sz="1500">
                <a:latin typeface="Times New Roman"/>
                <a:cs typeface="Times New Roman"/>
              </a:rPr>
              <a:t>с </a:t>
            </a:r>
            <a:r>
              <a:rPr dirty="0" sz="1500" spc="-5">
                <a:latin typeface="Times New Roman"/>
                <a:cs typeface="Times New Roman"/>
              </a:rPr>
              <a:t>сильно </a:t>
            </a:r>
            <a:r>
              <a:rPr dirty="0" sz="1500" spc="-10">
                <a:latin typeface="Times New Roman"/>
                <a:cs typeface="Times New Roman"/>
              </a:rPr>
              <a:t>дислоцированными </a:t>
            </a:r>
            <a:r>
              <a:rPr dirty="0" sz="1500">
                <a:latin typeface="Times New Roman"/>
                <a:cs typeface="Times New Roman"/>
              </a:rPr>
              <a:t>и 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деформированными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осадочными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толщами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неслоистыми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(например,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магматическими)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породами, 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20">
                <a:latin typeface="Times New Roman"/>
                <a:cs typeface="Times New Roman"/>
              </a:rPr>
              <a:t>которые </a:t>
            </a:r>
            <a:r>
              <a:rPr dirty="0" sz="1500" spc="-5">
                <a:latin typeface="Times New Roman"/>
                <a:cs typeface="Times New Roman"/>
              </a:rPr>
              <a:t>также деформированы. Хаотическими </a:t>
            </a:r>
            <a:r>
              <a:rPr dirty="0" sz="1500" spc="-10">
                <a:latin typeface="Times New Roman"/>
                <a:cs typeface="Times New Roman"/>
              </a:rPr>
              <a:t>отражениями отображаются </a:t>
            </a:r>
            <a:r>
              <a:rPr dirty="0" sz="1500" spc="-5">
                <a:latin typeface="Times New Roman"/>
                <a:cs typeface="Times New Roman"/>
              </a:rPr>
              <a:t>оползневые </a:t>
            </a:r>
            <a:r>
              <a:rPr dirty="0" sz="1500">
                <a:latin typeface="Times New Roman"/>
                <a:cs typeface="Times New Roman"/>
              </a:rPr>
              <a:t>осадочные </a:t>
            </a:r>
            <a:r>
              <a:rPr dirty="0" sz="1500" spc="-5">
                <a:latin typeface="Times New Roman"/>
                <a:cs typeface="Times New Roman"/>
              </a:rPr>
              <a:t>тела, 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образования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складчатого</a:t>
            </a:r>
            <a:r>
              <a:rPr dirty="0" sz="1500" spc="-10">
                <a:latin typeface="Times New Roman"/>
                <a:cs typeface="Times New Roman"/>
              </a:rPr>
              <a:t> фундамента.</a:t>
            </a:r>
            <a:r>
              <a:rPr dirty="0" sz="1500" spc="-5">
                <a:latin typeface="Times New Roman"/>
                <a:cs typeface="Times New Roman"/>
              </a:rPr>
              <a:t> Для </a:t>
            </a:r>
            <a:r>
              <a:rPr dirty="0" sz="1500">
                <a:latin typeface="Times New Roman"/>
                <a:cs typeface="Times New Roman"/>
              </a:rPr>
              <a:t>осадочных </a:t>
            </a:r>
            <a:r>
              <a:rPr dirty="0" sz="1500" spc="-15">
                <a:latin typeface="Times New Roman"/>
                <a:cs typeface="Times New Roman"/>
              </a:rPr>
              <a:t>толщ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такой</a:t>
            </a:r>
            <a:r>
              <a:rPr dirty="0" sz="1500" spc="-10">
                <a:latin typeface="Times New Roman"/>
                <a:cs typeface="Times New Roman"/>
              </a:rPr>
              <a:t> рисунок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волновой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картины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может </a:t>
            </a:r>
            <a:r>
              <a:rPr dirty="0" sz="1500" spc="-10">
                <a:latin typeface="Times New Roman"/>
                <a:cs typeface="Times New Roman"/>
              </a:rPr>
              <a:t> свидетельствовать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о </a:t>
            </a:r>
            <a:r>
              <a:rPr dirty="0" sz="1500" spc="-10">
                <a:latin typeface="Times New Roman"/>
                <a:cs typeface="Times New Roman"/>
              </a:rPr>
              <a:t>высокоэнергетической</a:t>
            </a:r>
            <a:r>
              <a:rPr dirty="0" sz="1500" spc="-3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среде </a:t>
            </a:r>
            <a:r>
              <a:rPr dirty="0" sz="1500" spc="-5">
                <a:latin typeface="Times New Roman"/>
                <a:cs typeface="Times New Roman"/>
              </a:rPr>
              <a:t>седиментации</a:t>
            </a:r>
            <a:r>
              <a:rPr dirty="0" sz="1500" spc="-2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(рис.</a:t>
            </a:r>
            <a:r>
              <a:rPr dirty="0" sz="1500" spc="-2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3.1</a:t>
            </a:r>
            <a:r>
              <a:rPr dirty="0" baseline="25000" sz="1500">
                <a:latin typeface="Times New Roman"/>
                <a:cs typeface="Times New Roman"/>
              </a:rPr>
              <a:t>9</a:t>
            </a:r>
            <a:r>
              <a:rPr dirty="0" sz="1500">
                <a:latin typeface="Times New Roman"/>
                <a:cs typeface="Times New Roman"/>
              </a:rPr>
              <a:t>).</a:t>
            </a:r>
            <a:endParaRPr sz="1500">
              <a:latin typeface="Times New Roman"/>
              <a:cs typeface="Times New Roman"/>
            </a:endParaRPr>
          </a:p>
          <a:p>
            <a:pPr algn="just" marL="25400" marR="17780" indent="362585">
              <a:lnSpc>
                <a:spcPct val="110000"/>
              </a:lnSpc>
              <a:spcBef>
                <a:spcPts val="600"/>
              </a:spcBef>
            </a:pPr>
            <a:r>
              <a:rPr dirty="0" sz="1500" spc="-15" b="1">
                <a:solidFill>
                  <a:srgbClr val="C00000"/>
                </a:solidFill>
                <a:latin typeface="Times New Roman"/>
                <a:cs typeface="Times New Roman"/>
              </a:rPr>
              <a:t>Холмистый,</a:t>
            </a:r>
            <a:r>
              <a:rPr dirty="0" sz="1500" spc="-1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spc="-5" b="1">
                <a:solidFill>
                  <a:srgbClr val="C00000"/>
                </a:solidFill>
                <a:latin typeface="Times New Roman"/>
                <a:cs typeface="Times New Roman"/>
              </a:rPr>
              <a:t>или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spc="-10" b="1">
                <a:solidFill>
                  <a:srgbClr val="C00000"/>
                </a:solidFill>
                <a:latin typeface="Times New Roman"/>
                <a:cs typeface="Times New Roman"/>
              </a:rPr>
              <a:t>холмообразный,</a:t>
            </a:r>
            <a:r>
              <a:rPr dirty="0" sz="1500" spc="-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spc="-10" b="1">
                <a:solidFill>
                  <a:srgbClr val="C00000"/>
                </a:solidFill>
                <a:latin typeface="Times New Roman"/>
                <a:cs typeface="Times New Roman"/>
              </a:rPr>
              <a:t>рисунок</a:t>
            </a:r>
            <a:r>
              <a:rPr dirty="0" sz="1500" spc="-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сейсмической</a:t>
            </a:r>
            <a:r>
              <a:rPr dirty="0" sz="1500" spc="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spc="-10" b="1">
                <a:solidFill>
                  <a:srgbClr val="C00000"/>
                </a:solidFill>
                <a:latin typeface="Times New Roman"/>
                <a:cs typeface="Times New Roman"/>
              </a:rPr>
              <a:t>записи</a:t>
            </a:r>
            <a:r>
              <a:rPr dirty="0" sz="1500" spc="-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(рис.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3.1</a:t>
            </a:r>
            <a:r>
              <a:rPr dirty="0" baseline="25000" sz="1500" spc="-15">
                <a:latin typeface="Times New Roman"/>
                <a:cs typeface="Times New Roman"/>
              </a:rPr>
              <a:t>10</a:t>
            </a:r>
            <a:r>
              <a:rPr dirty="0" sz="1500" spc="-10">
                <a:latin typeface="Times New Roman"/>
                <a:cs typeface="Times New Roman"/>
              </a:rPr>
              <a:t>)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соответствует 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осадочному </a:t>
            </a:r>
            <a:r>
              <a:rPr dirty="0" sz="1500" spc="-35">
                <a:latin typeface="Times New Roman"/>
                <a:cs typeface="Times New Roman"/>
              </a:rPr>
              <a:t>телу, </a:t>
            </a:r>
            <a:r>
              <a:rPr dirty="0" sz="1500" spc="-5">
                <a:latin typeface="Times New Roman"/>
                <a:cs typeface="Times New Roman"/>
              </a:rPr>
              <a:t>имеющему </a:t>
            </a:r>
            <a:r>
              <a:rPr dirty="0" sz="1500">
                <a:latin typeface="Times New Roman"/>
                <a:cs typeface="Times New Roman"/>
              </a:rPr>
              <a:t>в </a:t>
            </a:r>
            <a:r>
              <a:rPr dirty="0" sz="1500" spc="-15">
                <a:latin typeface="Times New Roman"/>
                <a:cs typeface="Times New Roman"/>
              </a:rPr>
              <a:t>одном </a:t>
            </a:r>
            <a:r>
              <a:rPr dirty="0" sz="1500">
                <a:latin typeface="Times New Roman"/>
                <a:cs typeface="Times New Roman"/>
              </a:rPr>
              <a:t>из </a:t>
            </a:r>
            <a:r>
              <a:rPr dirty="0" sz="1500" spc="-10">
                <a:latin typeface="Times New Roman"/>
                <a:cs typeface="Times New Roman"/>
              </a:rPr>
              <a:t>сечений </a:t>
            </a:r>
            <a:r>
              <a:rPr dirty="0" sz="1500" spc="-5">
                <a:latin typeface="Times New Roman"/>
                <a:cs typeface="Times New Roman"/>
              </a:rPr>
              <a:t>аналогичную </a:t>
            </a:r>
            <a:r>
              <a:rPr dirty="0" sz="1500" spc="-30">
                <a:latin typeface="Times New Roman"/>
                <a:cs typeface="Times New Roman"/>
              </a:rPr>
              <a:t>форму. </a:t>
            </a:r>
            <a:r>
              <a:rPr dirty="0" sz="1500" spc="-10">
                <a:latin typeface="Times New Roman"/>
                <a:cs typeface="Times New Roman"/>
              </a:rPr>
              <a:t>Это </a:t>
            </a:r>
            <a:r>
              <a:rPr dirty="0" sz="1500" spc="-5">
                <a:latin typeface="Times New Roman"/>
                <a:cs typeface="Times New Roman"/>
              </a:rPr>
              <a:t>могут быть песчаные </a:t>
            </a:r>
            <a:r>
              <a:rPr dirty="0" sz="1500" spc="-15">
                <a:latin typeface="Times New Roman"/>
                <a:cs typeface="Times New Roman"/>
              </a:rPr>
              <a:t>конусы 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 spc="5">
                <a:latin typeface="Times New Roman"/>
                <a:cs typeface="Times New Roman"/>
              </a:rPr>
              <a:t>выноса,</a:t>
            </a:r>
            <a:r>
              <a:rPr dirty="0" sz="1500" spc="1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оползневые</a:t>
            </a:r>
            <a:r>
              <a:rPr dirty="0" sz="1500" spc="-5">
                <a:latin typeface="Times New Roman"/>
                <a:cs typeface="Times New Roman"/>
              </a:rPr>
              <a:t> тела,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биогенные</a:t>
            </a:r>
            <a:r>
              <a:rPr dirty="0" sz="1500">
                <a:latin typeface="Times New Roman"/>
                <a:cs typeface="Times New Roman"/>
              </a:rPr>
              <a:t> постройки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(рифы),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вулканические</a:t>
            </a:r>
            <a:r>
              <a:rPr dirty="0" sz="1500" spc="-10">
                <a:latin typeface="Times New Roman"/>
                <a:cs typeface="Times New Roman"/>
              </a:rPr>
              <a:t> образования.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Вместе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</a:t>
            </a:r>
            <a:r>
              <a:rPr dirty="0" sz="1500" spc="37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тем 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эффект</a:t>
            </a:r>
            <a:r>
              <a:rPr dirty="0" sz="1500" spc="4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холмообразной</a:t>
            </a:r>
            <a:r>
              <a:rPr dirty="0" sz="1500" spc="2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сейсмофации</a:t>
            </a:r>
            <a:r>
              <a:rPr dirty="0" sz="1500" spc="35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может</a:t>
            </a:r>
            <a:r>
              <a:rPr dirty="0" sz="1500" spc="4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быть</a:t>
            </a:r>
            <a:r>
              <a:rPr dirty="0" sz="1500" spc="45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вызван</a:t>
            </a:r>
            <a:r>
              <a:rPr dirty="0" sz="1500" spc="45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наличием</a:t>
            </a:r>
            <a:r>
              <a:rPr dirty="0" sz="1500" spc="4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интерферирующих</a:t>
            </a:r>
            <a:r>
              <a:rPr dirty="0" sz="1500" spc="5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отраженных</a:t>
            </a:r>
            <a:r>
              <a:rPr dirty="0" sz="1500" spc="5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волн </a:t>
            </a:r>
            <a:r>
              <a:rPr dirty="0" sz="1500" spc="-36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в </a:t>
            </a:r>
            <a:r>
              <a:rPr dirty="0" sz="1500" spc="-5">
                <a:latin typeface="Times New Roman"/>
                <a:cs typeface="Times New Roman"/>
              </a:rPr>
              <a:t>литологически </a:t>
            </a:r>
            <a:r>
              <a:rPr dirty="0" sz="1500" spc="-10">
                <a:latin typeface="Times New Roman"/>
                <a:cs typeface="Times New Roman"/>
              </a:rPr>
              <a:t>изменчивых толщах. Морфология холмистых </a:t>
            </a:r>
            <a:r>
              <a:rPr dirty="0" sz="1500" spc="-5">
                <a:latin typeface="Times New Roman"/>
                <a:cs typeface="Times New Roman"/>
              </a:rPr>
              <a:t>сейсмофаций достоверно </a:t>
            </a:r>
            <a:r>
              <a:rPr dirty="0" sz="1500" spc="-15">
                <a:latin typeface="Times New Roman"/>
                <a:cs typeface="Times New Roman"/>
              </a:rPr>
              <a:t>может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быть 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изучена </a:t>
            </a:r>
            <a:r>
              <a:rPr dirty="0" sz="1500" spc="-20">
                <a:latin typeface="Times New Roman"/>
                <a:cs typeface="Times New Roman"/>
              </a:rPr>
              <a:t>только</a:t>
            </a:r>
            <a:r>
              <a:rPr dirty="0" sz="1500" spc="-2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при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высокой </a:t>
            </a:r>
            <a:r>
              <a:rPr dirty="0" sz="1500" spc="-5">
                <a:latin typeface="Times New Roman"/>
                <a:cs typeface="Times New Roman"/>
              </a:rPr>
              <a:t>плотности</a:t>
            </a:r>
            <a:r>
              <a:rPr dirty="0" sz="1500" spc="-1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сейсмических</a:t>
            </a:r>
            <a:r>
              <a:rPr dirty="0" sz="1500" spc="-5">
                <a:latin typeface="Times New Roman"/>
                <a:cs typeface="Times New Roman"/>
              </a:rPr>
              <a:t> профилей,</a:t>
            </a:r>
            <a:r>
              <a:rPr dirty="0" sz="1500" spc="-30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желательно</a:t>
            </a:r>
            <a:r>
              <a:rPr dirty="0" sz="1500" spc="2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в</a:t>
            </a:r>
            <a:r>
              <a:rPr dirty="0" sz="1500" spc="1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модификации</a:t>
            </a:r>
            <a:r>
              <a:rPr dirty="0" sz="1500" spc="-2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3D.</a:t>
            </a:r>
            <a:endParaRPr sz="1500">
              <a:latin typeface="Times New Roman"/>
              <a:cs typeface="Times New Roman"/>
            </a:endParaRPr>
          </a:p>
          <a:p>
            <a:pPr algn="just" marL="25400" marR="17780" indent="362585">
              <a:lnSpc>
                <a:spcPct val="110000"/>
              </a:lnSpc>
              <a:spcBef>
                <a:spcPts val="600"/>
              </a:spcBef>
            </a:pPr>
            <a:r>
              <a:rPr dirty="0" sz="1500" spc="-15" b="1">
                <a:solidFill>
                  <a:srgbClr val="C00000"/>
                </a:solidFill>
                <a:latin typeface="Times New Roman"/>
                <a:cs typeface="Times New Roman"/>
              </a:rPr>
              <a:t>Косослоистые </a:t>
            </a:r>
            <a:r>
              <a:rPr dirty="0" sz="1500" spc="-5" b="1">
                <a:solidFill>
                  <a:srgbClr val="C00000"/>
                </a:solidFill>
                <a:latin typeface="Times New Roman"/>
                <a:cs typeface="Times New Roman"/>
              </a:rPr>
              <a:t>сейсмофации </a:t>
            </a:r>
            <a:r>
              <a:rPr dirty="0" sz="1500" spc="-10">
                <a:latin typeface="Times New Roman"/>
                <a:cs typeface="Times New Roman"/>
              </a:rPr>
              <a:t>отражают </a:t>
            </a:r>
            <a:r>
              <a:rPr dirty="0" sz="1500">
                <a:latin typeface="Times New Roman"/>
                <a:cs typeface="Times New Roman"/>
              </a:rPr>
              <a:t>процесс </a:t>
            </a:r>
            <a:r>
              <a:rPr dirty="0" sz="1500" spc="-20">
                <a:latin typeface="Times New Roman"/>
                <a:cs typeface="Times New Roman"/>
              </a:rPr>
              <a:t>бокового </a:t>
            </a:r>
            <a:r>
              <a:rPr dirty="0" sz="1500" spc="-10">
                <a:latin typeface="Times New Roman"/>
                <a:cs typeface="Times New Roman"/>
              </a:rPr>
              <a:t>(латерального) наращивания </a:t>
            </a:r>
            <a:r>
              <a:rPr dirty="0" sz="1500" spc="-5">
                <a:latin typeface="Times New Roman"/>
                <a:cs typeface="Times New Roman"/>
              </a:rPr>
              <a:t>осадочных 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толщ,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отражают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высокие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темпы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осадконакопления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обычно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характерны</a:t>
            </a:r>
            <a:r>
              <a:rPr dirty="0" sz="1500" spc="-5">
                <a:latin typeface="Times New Roman"/>
                <a:cs typeface="Times New Roman"/>
              </a:rPr>
              <a:t> для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относительно 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25">
                <a:latin typeface="Times New Roman"/>
                <a:cs typeface="Times New Roman"/>
              </a:rPr>
              <a:t>глубоководных </a:t>
            </a:r>
            <a:r>
              <a:rPr dirty="0" sz="1500" spc="-5">
                <a:latin typeface="Times New Roman"/>
                <a:cs typeface="Times New Roman"/>
              </a:rPr>
              <a:t>бассейнов. Для </a:t>
            </a:r>
            <a:r>
              <a:rPr dirty="0" sz="1500" spc="-15">
                <a:latin typeface="Times New Roman"/>
                <a:cs typeface="Times New Roman"/>
              </a:rPr>
              <a:t>мелководных </a:t>
            </a:r>
            <a:r>
              <a:rPr dirty="0" sz="1500" spc="-5">
                <a:latin typeface="Times New Roman"/>
                <a:cs typeface="Times New Roman"/>
              </a:rPr>
              <a:t>бассейнов либо для седиментации </a:t>
            </a:r>
            <a:r>
              <a:rPr dirty="0" sz="1500">
                <a:latin typeface="Times New Roman"/>
                <a:cs typeface="Times New Roman"/>
              </a:rPr>
              <a:t>с </a:t>
            </a:r>
            <a:r>
              <a:rPr dirty="0" sz="1500" spc="-5">
                <a:latin typeface="Times New Roman"/>
                <a:cs typeface="Times New Roman"/>
              </a:rPr>
              <a:t>малыми </a:t>
            </a:r>
            <a:r>
              <a:rPr dirty="0" sz="1500" spc="-10">
                <a:latin typeface="Times New Roman"/>
                <a:cs typeface="Times New Roman"/>
              </a:rPr>
              <a:t>скоростями </a:t>
            </a:r>
            <a:r>
              <a:rPr dirty="0" sz="1500" spc="-5">
                <a:latin typeface="Times New Roman"/>
                <a:cs typeface="Times New Roman"/>
              </a:rPr>
              <a:t> обычно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характерно</a:t>
            </a:r>
            <a:r>
              <a:rPr dirty="0" sz="1500" spc="-5">
                <a:latin typeface="Times New Roman"/>
                <a:cs typeface="Times New Roman"/>
              </a:rPr>
              <a:t> вертикальное</a:t>
            </a:r>
            <a:r>
              <a:rPr dirty="0" sz="1500">
                <a:latin typeface="Times New Roman"/>
                <a:cs typeface="Times New Roman"/>
              </a:rPr>
              <a:t> осаждение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осадков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и,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как</a:t>
            </a:r>
            <a:r>
              <a:rPr dirty="0" sz="1500" spc="-10">
                <a:latin typeface="Times New Roman"/>
                <a:cs typeface="Times New Roman"/>
              </a:rPr>
              <a:t> следствие,</a:t>
            </a:r>
            <a:r>
              <a:rPr dirty="0" sz="1500" spc="-5">
                <a:latin typeface="Times New Roman"/>
                <a:cs typeface="Times New Roman"/>
              </a:rPr>
              <a:t> вертикальное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наращивание </a:t>
            </a:r>
            <a:r>
              <a:rPr dirty="0" sz="1500" spc="-5">
                <a:latin typeface="Times New Roman"/>
                <a:cs typeface="Times New Roman"/>
              </a:rPr>
              <a:t> разрезов.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5436" y="6490829"/>
            <a:ext cx="829944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solidFill>
                  <a:srgbClr val="21254E"/>
                </a:solidFill>
                <a:latin typeface="Times New Roman"/>
                <a:cs typeface="Times New Roman"/>
              </a:rPr>
              <a:t>04.0</a:t>
            </a:r>
            <a:r>
              <a:rPr dirty="0" sz="1400" spc="5">
                <a:solidFill>
                  <a:srgbClr val="21254E"/>
                </a:solidFill>
                <a:latin typeface="Times New Roman"/>
                <a:cs typeface="Times New Roman"/>
              </a:rPr>
              <a:t>2</a:t>
            </a:r>
            <a:r>
              <a:rPr dirty="0" sz="1400">
                <a:solidFill>
                  <a:srgbClr val="21254E"/>
                </a:solidFill>
                <a:latin typeface="Times New Roman"/>
                <a:cs typeface="Times New Roman"/>
              </a:rPr>
              <a:t>.2023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54550" y="6518225"/>
            <a:ext cx="60471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951220" algn="l"/>
              </a:tabLst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з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НИ</a:t>
            </a:r>
            <a:r>
              <a:rPr dirty="0" sz="1200" spc="20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У</a:t>
            </a:r>
            <a:r>
              <a:rPr dirty="0" sz="1200" spc="-35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им.К.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.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С</a:t>
            </a:r>
            <a:r>
              <a:rPr dirty="0" sz="1200" spc="-30">
                <a:solidFill>
                  <a:srgbClr val="21254E"/>
                </a:solidFill>
                <a:latin typeface="Constantia"/>
                <a:cs typeface="Constantia"/>
              </a:rPr>
              <a:t>а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па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е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в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а	6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587746" y="3242322"/>
            <a:ext cx="635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843" y="0"/>
            <a:ext cx="9145592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38774" y="449325"/>
            <a:ext cx="8667115" cy="99568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 indent="445134">
              <a:lnSpc>
                <a:spcPct val="99400"/>
              </a:lnSpc>
              <a:spcBef>
                <a:spcPts val="105"/>
              </a:spcBef>
              <a:tabLst>
                <a:tab pos="1237615" algn="l"/>
                <a:tab pos="1993900" algn="l"/>
                <a:tab pos="3713479" algn="l"/>
                <a:tab pos="4367530" algn="l"/>
                <a:tab pos="5219065" algn="l"/>
                <a:tab pos="6706870" algn="l"/>
                <a:tab pos="7450455" algn="l"/>
                <a:tab pos="8348345" algn="l"/>
              </a:tabLst>
            </a:pPr>
            <a:r>
              <a:rPr dirty="0" sz="1600" spc="-5" b="1">
                <a:solidFill>
                  <a:srgbClr val="232852"/>
                </a:solidFill>
                <a:latin typeface="Times New Roman"/>
                <a:cs typeface="Times New Roman"/>
              </a:rPr>
              <a:t>Погружающиеся</a:t>
            </a:r>
            <a:r>
              <a:rPr dirty="0" sz="160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232852"/>
                </a:solidFill>
                <a:latin typeface="Times New Roman"/>
                <a:cs typeface="Times New Roman"/>
              </a:rPr>
              <a:t>в</a:t>
            </a:r>
            <a:r>
              <a:rPr dirty="0" sz="160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1600" spc="-20" b="1">
                <a:solidFill>
                  <a:srgbClr val="232852"/>
                </a:solidFill>
                <a:latin typeface="Times New Roman"/>
                <a:cs typeface="Times New Roman"/>
              </a:rPr>
              <a:t>одном</a:t>
            </a:r>
            <a:r>
              <a:rPr dirty="0" sz="1600" spc="-15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232852"/>
                </a:solidFill>
                <a:latin typeface="Times New Roman"/>
                <a:cs typeface="Times New Roman"/>
              </a:rPr>
              <a:t>направлении</a:t>
            </a:r>
            <a:r>
              <a:rPr dirty="0" sz="1600" spc="-5" b="1">
                <a:solidFill>
                  <a:srgbClr val="232852"/>
                </a:solidFill>
                <a:latin typeface="Times New Roman"/>
                <a:cs typeface="Times New Roman"/>
              </a:rPr>
              <a:t> седиментационные</a:t>
            </a:r>
            <a:r>
              <a:rPr dirty="0" sz="160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232852"/>
                </a:solidFill>
                <a:latin typeface="Times New Roman"/>
                <a:cs typeface="Times New Roman"/>
              </a:rPr>
              <a:t>поверхности</a:t>
            </a:r>
            <a:r>
              <a:rPr dirty="0" sz="1600" spc="-5" b="1">
                <a:solidFill>
                  <a:srgbClr val="232852"/>
                </a:solidFill>
                <a:latin typeface="Times New Roman"/>
                <a:cs typeface="Times New Roman"/>
              </a:rPr>
              <a:t> (поверхности </a:t>
            </a:r>
            <a:r>
              <a:rPr dirty="0" sz="160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232852"/>
                </a:solidFill>
                <a:latin typeface="Times New Roman"/>
                <a:cs typeface="Times New Roman"/>
              </a:rPr>
              <a:t>склонов) </a:t>
            </a:r>
            <a:r>
              <a:rPr dirty="0" sz="1600" spc="-5" b="1">
                <a:solidFill>
                  <a:srgbClr val="232852"/>
                </a:solidFill>
                <a:latin typeface="Times New Roman"/>
                <a:cs typeface="Times New Roman"/>
              </a:rPr>
              <a:t>называют клиноформами</a:t>
            </a:r>
            <a:r>
              <a:rPr dirty="0" sz="1600" spc="-5">
                <a:solidFill>
                  <a:srgbClr val="232852"/>
                </a:solidFill>
                <a:latin typeface="Times New Roman"/>
                <a:cs typeface="Times New Roman"/>
              </a:rPr>
              <a:t>. Вертикальная </a:t>
            </a:r>
            <a:r>
              <a:rPr dirty="0" sz="1600" spc="-20">
                <a:solidFill>
                  <a:srgbClr val="232852"/>
                </a:solidFill>
                <a:latin typeface="Times New Roman"/>
                <a:cs typeface="Times New Roman"/>
              </a:rPr>
              <a:t>амплитуда </a:t>
            </a:r>
            <a:r>
              <a:rPr dirty="0" sz="1600" spc="-5">
                <a:solidFill>
                  <a:srgbClr val="232852"/>
                </a:solidFill>
                <a:latin typeface="Times New Roman"/>
                <a:cs typeface="Times New Roman"/>
              </a:rPr>
              <a:t>клиноформ эквивалентна</a:t>
            </a:r>
            <a:r>
              <a:rPr dirty="0" sz="1600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1600" spc="-15">
                <a:solidFill>
                  <a:srgbClr val="232852"/>
                </a:solidFill>
                <a:latin typeface="Times New Roman"/>
                <a:cs typeface="Times New Roman"/>
              </a:rPr>
              <a:t>глубине </a:t>
            </a:r>
            <a:r>
              <a:rPr dirty="0" sz="1600" spc="-10">
                <a:solidFill>
                  <a:srgbClr val="232852"/>
                </a:solidFill>
                <a:latin typeface="Times New Roman"/>
                <a:cs typeface="Times New Roman"/>
              </a:rPr>
              <a:t> заполняемого</a:t>
            </a:r>
            <a:r>
              <a:rPr dirty="0" sz="1600" spc="-5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32852"/>
                </a:solidFill>
                <a:latin typeface="Times New Roman"/>
                <a:cs typeface="Times New Roman"/>
              </a:rPr>
              <a:t>осадками</a:t>
            </a:r>
            <a:r>
              <a:rPr dirty="0" sz="1600" spc="5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1600">
                <a:solidFill>
                  <a:srgbClr val="232852"/>
                </a:solidFill>
                <a:latin typeface="Times New Roman"/>
                <a:cs typeface="Times New Roman"/>
              </a:rPr>
              <a:t>бассейна.</a:t>
            </a:r>
            <a:r>
              <a:rPr dirty="0" sz="1600" spc="5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232852"/>
                </a:solidFill>
                <a:latin typeface="Times New Roman"/>
                <a:cs typeface="Times New Roman"/>
              </a:rPr>
              <a:t>Основные</a:t>
            </a:r>
            <a:r>
              <a:rPr dirty="0" sz="1600">
                <a:solidFill>
                  <a:srgbClr val="232852"/>
                </a:solidFill>
                <a:latin typeface="Times New Roman"/>
                <a:cs typeface="Times New Roman"/>
              </a:rPr>
              <a:t> разновидности</a:t>
            </a:r>
            <a:r>
              <a:rPr dirty="0" sz="1600" spc="5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232852"/>
                </a:solidFill>
                <a:latin typeface="Times New Roman"/>
                <a:cs typeface="Times New Roman"/>
              </a:rPr>
              <a:t>косослоистых</a:t>
            </a:r>
            <a:r>
              <a:rPr dirty="0" sz="1600">
                <a:solidFill>
                  <a:srgbClr val="232852"/>
                </a:solidFill>
                <a:latin typeface="Times New Roman"/>
                <a:cs typeface="Times New Roman"/>
              </a:rPr>
              <a:t> сейсмо-фациальных </a:t>
            </a:r>
            <a:r>
              <a:rPr dirty="0" sz="1600" spc="5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1600" spc="-30">
                <a:solidFill>
                  <a:srgbClr val="232852"/>
                </a:solidFill>
                <a:latin typeface="Times New Roman"/>
                <a:cs typeface="Times New Roman"/>
              </a:rPr>
              <a:t>е</a:t>
            </a:r>
            <a:r>
              <a:rPr dirty="0" sz="1600" spc="-5">
                <a:solidFill>
                  <a:srgbClr val="232852"/>
                </a:solidFill>
                <a:latin typeface="Times New Roman"/>
                <a:cs typeface="Times New Roman"/>
              </a:rPr>
              <a:t>д</a:t>
            </a:r>
            <a:r>
              <a:rPr dirty="0" sz="1600" spc="5">
                <a:solidFill>
                  <a:srgbClr val="232852"/>
                </a:solidFill>
                <a:latin typeface="Times New Roman"/>
                <a:cs typeface="Times New Roman"/>
              </a:rPr>
              <a:t>и</a:t>
            </a:r>
            <a:r>
              <a:rPr dirty="0" sz="1600">
                <a:solidFill>
                  <a:srgbClr val="232852"/>
                </a:solidFill>
                <a:latin typeface="Times New Roman"/>
                <a:cs typeface="Times New Roman"/>
              </a:rPr>
              <a:t>ни</a:t>
            </a:r>
            <a:r>
              <a:rPr dirty="0" sz="1600" spc="-10">
                <a:solidFill>
                  <a:srgbClr val="232852"/>
                </a:solidFill>
                <a:latin typeface="Times New Roman"/>
                <a:cs typeface="Times New Roman"/>
              </a:rPr>
              <a:t>ц</a:t>
            </a:r>
            <a:r>
              <a:rPr dirty="0" sz="1600" spc="-5">
                <a:solidFill>
                  <a:srgbClr val="232852"/>
                </a:solidFill>
                <a:latin typeface="Times New Roman"/>
                <a:cs typeface="Times New Roman"/>
              </a:rPr>
              <a:t>,</a:t>
            </a:r>
            <a:r>
              <a:rPr dirty="0" sz="1600">
                <a:solidFill>
                  <a:srgbClr val="232852"/>
                </a:solidFill>
                <a:latin typeface="Times New Roman"/>
                <a:cs typeface="Times New Roman"/>
              </a:rPr>
              <a:t>	</a:t>
            </a:r>
            <a:r>
              <a:rPr dirty="0" sz="1600" spc="-10">
                <a:solidFill>
                  <a:srgbClr val="232852"/>
                </a:solidFill>
                <a:latin typeface="Times New Roman"/>
                <a:cs typeface="Times New Roman"/>
              </a:rPr>
              <a:t>п</a:t>
            </a:r>
            <a:r>
              <a:rPr dirty="0" sz="1600" spc="-5">
                <a:solidFill>
                  <a:srgbClr val="232852"/>
                </a:solidFill>
                <a:latin typeface="Times New Roman"/>
                <a:cs typeface="Times New Roman"/>
              </a:rPr>
              <a:t>о</a:t>
            </a:r>
            <a:r>
              <a:rPr dirty="0" sz="1600">
                <a:solidFill>
                  <a:srgbClr val="232852"/>
                </a:solidFill>
                <a:latin typeface="Times New Roman"/>
                <a:cs typeface="Times New Roman"/>
              </a:rPr>
              <a:t>	</a:t>
            </a:r>
            <a:r>
              <a:rPr dirty="0" sz="1600" spc="-210">
                <a:solidFill>
                  <a:srgbClr val="232852"/>
                </a:solidFill>
                <a:latin typeface="Times New Roman"/>
                <a:cs typeface="Times New Roman"/>
              </a:rPr>
              <a:t>Р</a:t>
            </a:r>
            <a:r>
              <a:rPr dirty="0" sz="1600">
                <a:solidFill>
                  <a:srgbClr val="232852"/>
                </a:solidFill>
                <a:latin typeface="Times New Roman"/>
                <a:cs typeface="Times New Roman"/>
              </a:rPr>
              <a:t>.</a:t>
            </a:r>
            <a:r>
              <a:rPr dirty="0" sz="1600" spc="5">
                <a:solidFill>
                  <a:srgbClr val="232852"/>
                </a:solidFill>
                <a:latin typeface="Times New Roman"/>
                <a:cs typeface="Times New Roman"/>
              </a:rPr>
              <a:t>М</a:t>
            </a:r>
            <a:r>
              <a:rPr dirty="0" sz="1600" spc="-10">
                <a:solidFill>
                  <a:srgbClr val="232852"/>
                </a:solidFill>
                <a:latin typeface="Times New Roman"/>
                <a:cs typeface="Times New Roman"/>
              </a:rPr>
              <a:t>.</a:t>
            </a:r>
            <a:r>
              <a:rPr dirty="0" sz="1600">
                <a:solidFill>
                  <a:srgbClr val="232852"/>
                </a:solidFill>
                <a:latin typeface="Times New Roman"/>
                <a:cs typeface="Times New Roman"/>
              </a:rPr>
              <a:t>М</a:t>
            </a:r>
            <a:r>
              <a:rPr dirty="0" sz="1600" spc="-10">
                <a:solidFill>
                  <a:srgbClr val="232852"/>
                </a:solidFill>
                <a:latin typeface="Times New Roman"/>
                <a:cs typeface="Times New Roman"/>
              </a:rPr>
              <a:t>ит</a:t>
            </a:r>
            <a:r>
              <a:rPr dirty="0" sz="1600">
                <a:solidFill>
                  <a:srgbClr val="232852"/>
                </a:solidFill>
                <a:latin typeface="Times New Roman"/>
                <a:cs typeface="Times New Roman"/>
              </a:rPr>
              <a:t>ч</a:t>
            </a:r>
            <a:r>
              <a:rPr dirty="0" sz="1600" spc="5">
                <a:solidFill>
                  <a:srgbClr val="232852"/>
                </a:solidFill>
                <a:latin typeface="Times New Roman"/>
                <a:cs typeface="Times New Roman"/>
              </a:rPr>
              <a:t>е</a:t>
            </a:r>
            <a:r>
              <a:rPr dirty="0" sz="1600" spc="-5">
                <a:solidFill>
                  <a:srgbClr val="232852"/>
                </a:solidFill>
                <a:latin typeface="Times New Roman"/>
                <a:cs typeface="Times New Roman"/>
              </a:rPr>
              <a:t>му</a:t>
            </a:r>
            <a:r>
              <a:rPr dirty="0" sz="1600">
                <a:solidFill>
                  <a:srgbClr val="232852"/>
                </a:solidFill>
                <a:latin typeface="Times New Roman"/>
                <a:cs typeface="Times New Roman"/>
              </a:rPr>
              <a:t>	</a:t>
            </a:r>
            <a:r>
              <a:rPr dirty="0" sz="1600" spc="-5">
                <a:solidFill>
                  <a:srgbClr val="232852"/>
                </a:solidFill>
                <a:latin typeface="Times New Roman"/>
                <a:cs typeface="Times New Roman"/>
              </a:rPr>
              <a:t>и</a:t>
            </a:r>
            <a:r>
              <a:rPr dirty="0" sz="1600">
                <a:solidFill>
                  <a:srgbClr val="232852"/>
                </a:solidFill>
                <a:latin typeface="Times New Roman"/>
                <a:cs typeface="Times New Roman"/>
              </a:rPr>
              <a:t>	</a:t>
            </a:r>
            <a:r>
              <a:rPr dirty="0" sz="1600" spc="-5">
                <a:solidFill>
                  <a:srgbClr val="232852"/>
                </a:solidFill>
                <a:latin typeface="Times New Roman"/>
                <a:cs typeface="Times New Roman"/>
              </a:rPr>
              <a:t>д</a:t>
            </a:r>
            <a:r>
              <a:rPr dirty="0" sz="1600">
                <a:solidFill>
                  <a:srgbClr val="232852"/>
                </a:solidFill>
                <a:latin typeface="Times New Roman"/>
                <a:cs typeface="Times New Roman"/>
              </a:rPr>
              <a:t>р</a:t>
            </a:r>
            <a:r>
              <a:rPr dirty="0" sz="1600" spc="-10">
                <a:solidFill>
                  <a:srgbClr val="232852"/>
                </a:solidFill>
                <a:latin typeface="Times New Roman"/>
                <a:cs typeface="Times New Roman"/>
              </a:rPr>
              <a:t>.</a:t>
            </a:r>
            <a:r>
              <a:rPr dirty="0" sz="1600" spc="-5">
                <a:solidFill>
                  <a:srgbClr val="232852"/>
                </a:solidFill>
                <a:latin typeface="Times New Roman"/>
                <a:cs typeface="Times New Roman"/>
              </a:rPr>
              <a:t>,</a:t>
            </a:r>
            <a:r>
              <a:rPr dirty="0" sz="1600">
                <a:solidFill>
                  <a:srgbClr val="232852"/>
                </a:solidFill>
                <a:latin typeface="Times New Roman"/>
                <a:cs typeface="Times New Roman"/>
              </a:rPr>
              <a:t>	</a:t>
            </a:r>
            <a:r>
              <a:rPr dirty="0" sz="1600" spc="-10">
                <a:solidFill>
                  <a:srgbClr val="232852"/>
                </a:solidFill>
                <a:latin typeface="Times New Roman"/>
                <a:cs typeface="Times New Roman"/>
              </a:rPr>
              <a:t>п</a:t>
            </a:r>
            <a:r>
              <a:rPr dirty="0" sz="1600" spc="5">
                <a:solidFill>
                  <a:srgbClr val="232852"/>
                </a:solidFill>
                <a:latin typeface="Times New Roman"/>
                <a:cs typeface="Times New Roman"/>
              </a:rPr>
              <a:t>р</a:t>
            </a:r>
            <a:r>
              <a:rPr dirty="0" sz="1600" spc="-10">
                <a:solidFill>
                  <a:srgbClr val="232852"/>
                </a:solidFill>
                <a:latin typeface="Times New Roman"/>
                <a:cs typeface="Times New Roman"/>
              </a:rPr>
              <a:t>и</a:t>
            </a:r>
            <a:r>
              <a:rPr dirty="0" sz="1600" spc="-20">
                <a:solidFill>
                  <a:srgbClr val="232852"/>
                </a:solidFill>
                <a:latin typeface="Times New Roman"/>
                <a:cs typeface="Times New Roman"/>
              </a:rPr>
              <a:t>в</a:t>
            </a:r>
            <a:r>
              <a:rPr dirty="0" sz="1600" spc="-30">
                <a:solidFill>
                  <a:srgbClr val="232852"/>
                </a:solidFill>
                <a:latin typeface="Times New Roman"/>
                <a:cs typeface="Times New Roman"/>
              </a:rPr>
              <a:t>е</a:t>
            </a:r>
            <a:r>
              <a:rPr dirty="0" sz="1600" spc="-5">
                <a:solidFill>
                  <a:srgbClr val="232852"/>
                </a:solidFill>
                <a:latin typeface="Times New Roman"/>
                <a:cs typeface="Times New Roman"/>
              </a:rPr>
              <a:t>д</a:t>
            </a:r>
            <a:r>
              <a:rPr dirty="0" sz="1600" spc="5">
                <a:solidFill>
                  <a:srgbClr val="232852"/>
                </a:solidFill>
                <a:latin typeface="Times New Roman"/>
                <a:cs typeface="Times New Roman"/>
              </a:rPr>
              <a:t>е</a:t>
            </a:r>
            <a:r>
              <a:rPr dirty="0" sz="1600">
                <a:solidFill>
                  <a:srgbClr val="232852"/>
                </a:solidFill>
                <a:latin typeface="Times New Roman"/>
                <a:cs typeface="Times New Roman"/>
              </a:rPr>
              <a:t>н</a:t>
            </a:r>
            <a:r>
              <a:rPr dirty="0" sz="1600" spc="-5">
                <a:solidFill>
                  <a:srgbClr val="232852"/>
                </a:solidFill>
                <a:latin typeface="Times New Roman"/>
                <a:cs typeface="Times New Roman"/>
              </a:rPr>
              <a:t>ы</a:t>
            </a:r>
            <a:r>
              <a:rPr dirty="0" sz="1600">
                <a:solidFill>
                  <a:srgbClr val="232852"/>
                </a:solidFill>
                <a:latin typeface="Times New Roman"/>
                <a:cs typeface="Times New Roman"/>
              </a:rPr>
              <a:t>	</a:t>
            </a:r>
            <a:r>
              <a:rPr dirty="0" sz="1600" spc="5">
                <a:solidFill>
                  <a:srgbClr val="232852"/>
                </a:solidFill>
                <a:latin typeface="Times New Roman"/>
                <a:cs typeface="Times New Roman"/>
              </a:rPr>
              <a:t>н</a:t>
            </a:r>
            <a:r>
              <a:rPr dirty="0" sz="1600" spc="-5">
                <a:solidFill>
                  <a:srgbClr val="232852"/>
                </a:solidFill>
                <a:latin typeface="Times New Roman"/>
                <a:cs typeface="Times New Roman"/>
              </a:rPr>
              <a:t>а</a:t>
            </a:r>
            <a:r>
              <a:rPr dirty="0" sz="1600">
                <a:solidFill>
                  <a:srgbClr val="232852"/>
                </a:solidFill>
                <a:latin typeface="Times New Roman"/>
                <a:cs typeface="Times New Roman"/>
              </a:rPr>
              <a:t>	</a:t>
            </a:r>
            <a:r>
              <a:rPr dirty="0" sz="1600" spc="10">
                <a:solidFill>
                  <a:srgbClr val="232852"/>
                </a:solidFill>
                <a:latin typeface="Times New Roman"/>
                <a:cs typeface="Times New Roman"/>
              </a:rPr>
              <a:t>р</a:t>
            </a:r>
            <a:r>
              <a:rPr dirty="0" sz="1600" spc="-10">
                <a:solidFill>
                  <a:srgbClr val="232852"/>
                </a:solidFill>
                <a:latin typeface="Times New Roman"/>
                <a:cs typeface="Times New Roman"/>
              </a:rPr>
              <a:t>и</a:t>
            </a:r>
            <a:r>
              <a:rPr dirty="0" sz="1600" spc="5">
                <a:solidFill>
                  <a:srgbClr val="232852"/>
                </a:solidFill>
                <a:latin typeface="Times New Roman"/>
                <a:cs typeface="Times New Roman"/>
              </a:rPr>
              <a:t>с</a:t>
            </a:r>
            <a:r>
              <a:rPr dirty="0" sz="1600" spc="-5">
                <a:solidFill>
                  <a:srgbClr val="232852"/>
                </a:solidFill>
                <a:latin typeface="Times New Roman"/>
                <a:cs typeface="Times New Roman"/>
              </a:rPr>
              <a:t>.</a:t>
            </a:r>
            <a:r>
              <a:rPr dirty="0" sz="1600">
                <a:solidFill>
                  <a:srgbClr val="232852"/>
                </a:solidFill>
                <a:latin typeface="Times New Roman"/>
                <a:cs typeface="Times New Roman"/>
              </a:rPr>
              <a:t>	</a:t>
            </a:r>
            <a:r>
              <a:rPr dirty="0" sz="1600">
                <a:solidFill>
                  <a:srgbClr val="232852"/>
                </a:solidFill>
                <a:latin typeface="Times New Roman"/>
                <a:cs typeface="Times New Roman"/>
              </a:rPr>
              <a:t>3</a:t>
            </a:r>
            <a:r>
              <a:rPr dirty="0" sz="1600" spc="-10">
                <a:solidFill>
                  <a:srgbClr val="232852"/>
                </a:solidFill>
                <a:latin typeface="Times New Roman"/>
                <a:cs typeface="Times New Roman"/>
              </a:rPr>
              <a:t>.</a:t>
            </a:r>
            <a:r>
              <a:rPr dirty="0" sz="1600">
                <a:solidFill>
                  <a:srgbClr val="232852"/>
                </a:solidFill>
                <a:latin typeface="Times New Roman"/>
                <a:cs typeface="Times New Roman"/>
              </a:rPr>
              <a:t>2</a:t>
            </a:r>
            <a:r>
              <a:rPr dirty="0" sz="1600" spc="-5">
                <a:solidFill>
                  <a:srgbClr val="232852"/>
                </a:solidFill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31641" y="1708416"/>
            <a:ext cx="4267835" cy="3679190"/>
            <a:chOff x="231641" y="1708416"/>
            <a:chExt cx="4267835" cy="367919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470" y="1728215"/>
              <a:ext cx="4227563" cy="363931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41547" y="1718322"/>
              <a:ext cx="4247515" cy="3659504"/>
            </a:xfrm>
            <a:custGeom>
              <a:avLst/>
              <a:gdLst/>
              <a:ahLst/>
              <a:cxnLst/>
              <a:rect l="l" t="t" r="r" b="b"/>
              <a:pathLst>
                <a:path w="4247515" h="3659504">
                  <a:moveTo>
                    <a:pt x="0" y="3659136"/>
                  </a:moveTo>
                  <a:lnTo>
                    <a:pt x="4247400" y="3659136"/>
                  </a:lnTo>
                  <a:lnTo>
                    <a:pt x="4247400" y="0"/>
                  </a:lnTo>
                  <a:lnTo>
                    <a:pt x="0" y="0"/>
                  </a:lnTo>
                  <a:lnTo>
                    <a:pt x="0" y="3659136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4558410" y="2541803"/>
            <a:ext cx="3581400" cy="17322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824865" marR="5080" indent="-8128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Рис.</a:t>
            </a:r>
            <a:r>
              <a:rPr dirty="0" sz="1600" spc="-10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3.2.</a:t>
            </a:r>
            <a:r>
              <a:rPr dirty="0" sz="1600" spc="-10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Сейсмофации</a:t>
            </a:r>
            <a:r>
              <a:rPr dirty="0" sz="1600" spc="10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клиноформных </a:t>
            </a:r>
            <a:r>
              <a:rPr dirty="0" sz="1600" spc="-385" b="1">
                <a:latin typeface="Times New Roman"/>
                <a:cs typeface="Times New Roman"/>
              </a:rPr>
              <a:t> </a:t>
            </a:r>
            <a:r>
              <a:rPr dirty="0" sz="1600" spc="-15" b="1">
                <a:latin typeface="Times New Roman"/>
                <a:cs typeface="Times New Roman"/>
              </a:rPr>
              <a:t>комплексов:</a:t>
            </a:r>
            <a:endParaRPr sz="1600">
              <a:latin typeface="Times New Roman"/>
              <a:cs typeface="Times New Roman"/>
            </a:endParaRPr>
          </a:p>
          <a:p>
            <a:pPr marL="62865" marR="248920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-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сигмовидные;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б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-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тангенциальные;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 -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параллельные;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г -</a:t>
            </a:r>
            <a:r>
              <a:rPr dirty="0" sz="1600" spc="37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сигмовидно-косослоистые;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д -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черепитчатые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имеют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постоянный</a:t>
            </a:r>
            <a:endParaRPr sz="1600">
              <a:latin typeface="Times New Roman"/>
              <a:cs typeface="Times New Roman"/>
            </a:endParaRPr>
          </a:p>
          <a:p>
            <a:pPr marL="317500">
              <a:lnSpc>
                <a:spcPct val="100000"/>
              </a:lnSpc>
            </a:pPr>
            <a:r>
              <a:rPr dirty="0" sz="1600" spc="-20">
                <a:latin typeface="Times New Roman"/>
                <a:cs typeface="Times New Roman"/>
              </a:rPr>
              <a:t>угол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наклона.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4122" y="5402979"/>
            <a:ext cx="8977630" cy="132397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362585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Times New Roman"/>
                <a:cs typeface="Times New Roman"/>
              </a:rPr>
              <a:t>Разнообразие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клиноформ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объясняется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вариациями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скоростей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осадконакопления</a:t>
            </a:r>
            <a:r>
              <a:rPr dirty="0" sz="1600" spc="8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глубиной 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бассейна.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Если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верхняя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часть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осадочного тела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расположена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мелководье,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а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нижняя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плавно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переходит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глубоководную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область,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то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разрезе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такого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тела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можно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выделить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его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верхнюю,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среднюю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нижнюю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зоны,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которые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20" b="1">
                <a:latin typeface="Times New Roman"/>
                <a:cs typeface="Times New Roman"/>
              </a:rPr>
              <a:t>отвечают</a:t>
            </a:r>
            <a:r>
              <a:rPr dirty="0" sz="1600" spc="30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ундаформе,</a:t>
            </a:r>
            <a:r>
              <a:rPr dirty="0" sz="1600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клнноформе</a:t>
            </a:r>
            <a:r>
              <a:rPr dirty="0" sz="1600" spc="15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н</a:t>
            </a:r>
            <a:r>
              <a:rPr dirty="0" sz="1600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фондоформе.</a:t>
            </a:r>
            <a:endParaRPr sz="1600">
              <a:latin typeface="Times New Roman"/>
              <a:cs typeface="Times New Roman"/>
            </a:endParaRPr>
          </a:p>
          <a:p>
            <a:pPr marL="282575">
              <a:lnSpc>
                <a:spcPct val="100000"/>
              </a:lnSpc>
              <a:spcBef>
                <a:spcPts val="1105"/>
              </a:spcBef>
              <a:tabLst>
                <a:tab pos="2493010" algn="l"/>
                <a:tab pos="8431530" algn="l"/>
              </a:tabLst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04.02.2023</a:t>
            </a:r>
            <a:r>
              <a:rPr dirty="0" sz="1200" spc="-10">
                <a:solidFill>
                  <a:srgbClr val="21254E"/>
                </a:solidFill>
                <a:latin typeface="Times New Roman"/>
                <a:cs typeface="Times New Roman"/>
              </a:rPr>
              <a:t>	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 им.К.И.Сатпаева	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8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60347" y="1196339"/>
            <a:ext cx="6089904" cy="466341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30200" y="6076889"/>
            <a:ext cx="798766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Constantia"/>
                <a:cs typeface="Constantia"/>
              </a:rPr>
              <a:t>Рисунки,</a:t>
            </a:r>
            <a:r>
              <a:rPr dirty="0" sz="1400" spc="-70" b="1">
                <a:latin typeface="Constantia"/>
                <a:cs typeface="Constantia"/>
              </a:rPr>
              <a:t> </a:t>
            </a:r>
            <a:r>
              <a:rPr dirty="0" sz="1400" spc="-5" b="1">
                <a:latin typeface="Constantia"/>
                <a:cs typeface="Constantia"/>
              </a:rPr>
              <a:t>образуемые</a:t>
            </a:r>
            <a:r>
              <a:rPr dirty="0" sz="1400" spc="-90" b="1">
                <a:latin typeface="Constantia"/>
                <a:cs typeface="Constantia"/>
              </a:rPr>
              <a:t> </a:t>
            </a:r>
            <a:r>
              <a:rPr dirty="0" sz="1400" spc="-5" b="1">
                <a:latin typeface="Constantia"/>
                <a:cs typeface="Constantia"/>
              </a:rPr>
              <a:t>сейсмическими</a:t>
            </a:r>
            <a:r>
              <a:rPr dirty="0" sz="1400" spc="-90" b="1">
                <a:latin typeface="Constantia"/>
                <a:cs typeface="Constantia"/>
              </a:rPr>
              <a:t> </a:t>
            </a:r>
            <a:r>
              <a:rPr dirty="0" sz="1400" spc="-5" b="1">
                <a:latin typeface="Constantia"/>
                <a:cs typeface="Constantia"/>
              </a:rPr>
              <a:t>отражениями</a:t>
            </a:r>
            <a:r>
              <a:rPr dirty="0" sz="1400" spc="-50" b="1">
                <a:latin typeface="Constantia"/>
                <a:cs typeface="Constantia"/>
              </a:rPr>
              <a:t> </a:t>
            </a:r>
            <a:r>
              <a:rPr dirty="0" sz="1400" spc="-5" b="1">
                <a:latin typeface="Constantia"/>
                <a:cs typeface="Constantia"/>
              </a:rPr>
              <a:t>при</a:t>
            </a:r>
            <a:r>
              <a:rPr dirty="0" sz="1400" spc="-75" b="1">
                <a:latin typeface="Constantia"/>
                <a:cs typeface="Constantia"/>
              </a:rPr>
              <a:t> </a:t>
            </a:r>
            <a:r>
              <a:rPr dirty="0" sz="1400" spc="-5" b="1">
                <a:latin typeface="Constantia"/>
                <a:cs typeface="Constantia"/>
              </a:rPr>
              <a:t>боковом</a:t>
            </a:r>
            <a:r>
              <a:rPr dirty="0" sz="1400" spc="-50" b="1">
                <a:latin typeface="Constantia"/>
                <a:cs typeface="Constantia"/>
              </a:rPr>
              <a:t> </a:t>
            </a:r>
            <a:r>
              <a:rPr dirty="0" sz="1400" spc="-5" b="1">
                <a:latin typeface="Constantia"/>
                <a:cs typeface="Constantia"/>
              </a:rPr>
              <a:t>наращиваний</a:t>
            </a:r>
            <a:r>
              <a:rPr dirty="0" sz="1400" spc="-85" b="1">
                <a:latin typeface="Constantia"/>
                <a:cs typeface="Constantia"/>
              </a:rPr>
              <a:t> </a:t>
            </a:r>
            <a:r>
              <a:rPr dirty="0" sz="1400" spc="-5" b="1">
                <a:latin typeface="Constantia"/>
                <a:cs typeface="Constantia"/>
              </a:rPr>
              <a:t>осадочных </a:t>
            </a:r>
            <a:r>
              <a:rPr dirty="0" sz="1400" spc="-320" b="1">
                <a:latin typeface="Constantia"/>
                <a:cs typeface="Constantia"/>
              </a:rPr>
              <a:t> </a:t>
            </a:r>
            <a:r>
              <a:rPr dirty="0" sz="1400" spc="-15" b="1">
                <a:latin typeface="Constantia"/>
                <a:cs typeface="Constantia"/>
              </a:rPr>
              <a:t>тел</a:t>
            </a:r>
            <a:r>
              <a:rPr dirty="0" sz="1400" spc="-50" b="1">
                <a:latin typeface="Constantia"/>
                <a:cs typeface="Constantia"/>
              </a:rPr>
              <a:t> </a:t>
            </a:r>
            <a:r>
              <a:rPr dirty="0" sz="1400" b="1">
                <a:latin typeface="Constantia"/>
                <a:cs typeface="Constantia"/>
              </a:rPr>
              <a:t>по</a:t>
            </a:r>
            <a:r>
              <a:rPr dirty="0" sz="1400" spc="-70" b="1">
                <a:latin typeface="Constantia"/>
                <a:cs typeface="Constantia"/>
              </a:rPr>
              <a:t> </a:t>
            </a:r>
            <a:r>
              <a:rPr dirty="0" sz="1400" b="1">
                <a:latin typeface="Constantia"/>
                <a:cs typeface="Constantia"/>
              </a:rPr>
              <a:t>клиноформным</a:t>
            </a:r>
            <a:r>
              <a:rPr dirty="0" sz="1400" spc="-75" b="1">
                <a:latin typeface="Constantia"/>
                <a:cs typeface="Constantia"/>
              </a:rPr>
              <a:t> </a:t>
            </a:r>
            <a:r>
              <a:rPr dirty="0" sz="1400" spc="-5" b="1">
                <a:latin typeface="Constantia"/>
                <a:cs typeface="Constantia"/>
              </a:rPr>
              <a:t>поверхностям(</a:t>
            </a:r>
            <a:r>
              <a:rPr dirty="0" sz="1400" spc="-95" b="1">
                <a:latin typeface="Constantia"/>
                <a:cs typeface="Constantia"/>
              </a:rPr>
              <a:t> </a:t>
            </a:r>
            <a:r>
              <a:rPr dirty="0" sz="1400" spc="-5" b="1">
                <a:latin typeface="Constantia"/>
                <a:cs typeface="Constantia"/>
              </a:rPr>
              <a:t>сейсмофации</a:t>
            </a:r>
            <a:r>
              <a:rPr dirty="0" sz="1400" spc="-55" b="1">
                <a:latin typeface="Constantia"/>
                <a:cs typeface="Constantia"/>
              </a:rPr>
              <a:t> </a:t>
            </a:r>
            <a:r>
              <a:rPr dirty="0" sz="1400" spc="-5" b="1">
                <a:latin typeface="Constantia"/>
                <a:cs typeface="Constantia"/>
              </a:rPr>
              <a:t>клиноформных</a:t>
            </a:r>
            <a:r>
              <a:rPr dirty="0" sz="1400" spc="-70" b="1">
                <a:latin typeface="Constantia"/>
                <a:cs typeface="Constantia"/>
              </a:rPr>
              <a:t> </a:t>
            </a:r>
            <a:r>
              <a:rPr dirty="0" sz="1400" spc="-15" b="1">
                <a:latin typeface="Constantia"/>
                <a:cs typeface="Constantia"/>
              </a:rPr>
              <a:t>комлексов)</a:t>
            </a:r>
            <a:endParaRPr sz="1400">
              <a:latin typeface="Constantia"/>
              <a:cs typeface="Constant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70664" y="2889605"/>
            <a:ext cx="91186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5" b="1">
                <a:latin typeface="Constantia"/>
                <a:cs typeface="Constantia"/>
              </a:rPr>
              <a:t>С</a:t>
            </a:r>
            <a:r>
              <a:rPr dirty="0" sz="1000" spc="-15" b="1">
                <a:latin typeface="Constantia"/>
                <a:cs typeface="Constantia"/>
              </a:rPr>
              <a:t>и</a:t>
            </a:r>
            <a:r>
              <a:rPr dirty="0" sz="1000" spc="-10" b="1">
                <a:latin typeface="Constantia"/>
                <a:cs typeface="Constantia"/>
              </a:rPr>
              <a:t>гм</a:t>
            </a:r>
            <a:r>
              <a:rPr dirty="0" sz="1000" spc="-5" b="1">
                <a:latin typeface="Constantia"/>
                <a:cs typeface="Constantia"/>
              </a:rPr>
              <a:t>ов</a:t>
            </a:r>
            <a:r>
              <a:rPr dirty="0" sz="1000" spc="-15" b="1">
                <a:latin typeface="Constantia"/>
                <a:cs typeface="Constantia"/>
              </a:rPr>
              <a:t>и</a:t>
            </a:r>
            <a:r>
              <a:rPr dirty="0" sz="1000" spc="-5" b="1">
                <a:latin typeface="Constantia"/>
                <a:cs typeface="Constantia"/>
              </a:rPr>
              <a:t>д</a:t>
            </a:r>
            <a:r>
              <a:rPr dirty="0" sz="1000" spc="-10" b="1">
                <a:latin typeface="Constantia"/>
                <a:cs typeface="Constantia"/>
              </a:rPr>
              <a:t>ны</a:t>
            </a:r>
            <a:r>
              <a:rPr dirty="0" sz="1000" spc="-5" b="1">
                <a:latin typeface="Constantia"/>
                <a:cs typeface="Constantia"/>
              </a:rPr>
              <a:t>й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79850" y="2611894"/>
            <a:ext cx="108077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000" spc="-10" b="1">
                <a:solidFill>
                  <a:srgbClr val="232852"/>
                </a:solidFill>
                <a:latin typeface="Constantia"/>
                <a:cs typeface="Constantia"/>
              </a:rPr>
              <a:t>Косослоистый </a:t>
            </a:r>
            <a:r>
              <a:rPr dirty="0" sz="1000" spc="-5" b="1">
                <a:solidFill>
                  <a:srgbClr val="232852"/>
                </a:solidFill>
                <a:latin typeface="Constantia"/>
                <a:cs typeface="Constantia"/>
              </a:rPr>
              <a:t> </a:t>
            </a:r>
            <a:r>
              <a:rPr dirty="0" sz="1000" spc="-5" b="1">
                <a:solidFill>
                  <a:srgbClr val="232852"/>
                </a:solidFill>
                <a:latin typeface="Constantia"/>
                <a:cs typeface="Constantia"/>
              </a:rPr>
              <a:t>т</a:t>
            </a:r>
            <a:r>
              <a:rPr dirty="0" sz="1000" spc="-15" b="1">
                <a:solidFill>
                  <a:srgbClr val="232852"/>
                </a:solidFill>
                <a:latin typeface="Constantia"/>
                <a:cs typeface="Constantia"/>
              </a:rPr>
              <a:t>а</a:t>
            </a:r>
            <a:r>
              <a:rPr dirty="0" sz="1000" spc="-10" b="1">
                <a:solidFill>
                  <a:srgbClr val="232852"/>
                </a:solidFill>
                <a:latin typeface="Constantia"/>
                <a:cs typeface="Constantia"/>
              </a:rPr>
              <a:t>нг</a:t>
            </a:r>
            <a:r>
              <a:rPr dirty="0" sz="1000" spc="-5" b="1">
                <a:solidFill>
                  <a:srgbClr val="232852"/>
                </a:solidFill>
                <a:latin typeface="Constantia"/>
                <a:cs typeface="Constantia"/>
              </a:rPr>
              <a:t>е</a:t>
            </a:r>
            <a:r>
              <a:rPr dirty="0" sz="1000" spc="-10" b="1">
                <a:solidFill>
                  <a:srgbClr val="232852"/>
                </a:solidFill>
                <a:latin typeface="Constantia"/>
                <a:cs typeface="Constantia"/>
              </a:rPr>
              <a:t>н</a:t>
            </a:r>
            <a:r>
              <a:rPr dirty="0" sz="1000" spc="-15" b="1">
                <a:solidFill>
                  <a:srgbClr val="232852"/>
                </a:solidFill>
                <a:latin typeface="Constantia"/>
                <a:cs typeface="Constantia"/>
              </a:rPr>
              <a:t>ц</a:t>
            </a:r>
            <a:r>
              <a:rPr dirty="0" sz="1000" spc="-10" b="1">
                <a:solidFill>
                  <a:srgbClr val="232852"/>
                </a:solidFill>
                <a:latin typeface="Constantia"/>
                <a:cs typeface="Constantia"/>
              </a:rPr>
              <a:t>и</a:t>
            </a:r>
            <a:r>
              <a:rPr dirty="0" sz="1000" spc="-15" b="1">
                <a:solidFill>
                  <a:srgbClr val="232852"/>
                </a:solidFill>
                <a:latin typeface="Constantia"/>
                <a:cs typeface="Constantia"/>
              </a:rPr>
              <a:t>а</a:t>
            </a:r>
            <a:r>
              <a:rPr dirty="0" sz="1000" spc="-10" b="1">
                <a:solidFill>
                  <a:srgbClr val="232852"/>
                </a:solidFill>
                <a:latin typeface="Constantia"/>
                <a:cs typeface="Constantia"/>
              </a:rPr>
              <a:t>льны</a:t>
            </a:r>
            <a:r>
              <a:rPr dirty="0" sz="1000" spc="-5" b="1">
                <a:solidFill>
                  <a:srgbClr val="232852"/>
                </a:solidFill>
                <a:latin typeface="Constantia"/>
                <a:cs typeface="Constantia"/>
              </a:rPr>
              <a:t>е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73052" y="2689986"/>
            <a:ext cx="93980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000" spc="-5" b="1">
                <a:latin typeface="Constantia"/>
                <a:cs typeface="Constantia"/>
              </a:rPr>
              <a:t>Ко</a:t>
            </a:r>
            <a:r>
              <a:rPr dirty="0" sz="1000" spc="-10" b="1">
                <a:latin typeface="Constantia"/>
                <a:cs typeface="Constantia"/>
              </a:rPr>
              <a:t>сосл</a:t>
            </a:r>
            <a:r>
              <a:rPr dirty="0" sz="1000" spc="-5" b="1">
                <a:latin typeface="Constantia"/>
                <a:cs typeface="Constantia"/>
              </a:rPr>
              <a:t>о</a:t>
            </a:r>
            <a:r>
              <a:rPr dirty="0" sz="1000" spc="-10" b="1">
                <a:latin typeface="Constantia"/>
                <a:cs typeface="Constantia"/>
              </a:rPr>
              <a:t>ис</a:t>
            </a:r>
            <a:r>
              <a:rPr dirty="0" sz="1000" spc="-5" b="1">
                <a:latin typeface="Constantia"/>
                <a:cs typeface="Constantia"/>
              </a:rPr>
              <a:t>т</a:t>
            </a:r>
            <a:r>
              <a:rPr dirty="0" sz="1000" spc="-10" b="1">
                <a:latin typeface="Constantia"/>
                <a:cs typeface="Constantia"/>
              </a:rPr>
              <a:t>ы</a:t>
            </a:r>
            <a:r>
              <a:rPr dirty="0" sz="1000" spc="-5" b="1">
                <a:latin typeface="Constantia"/>
                <a:cs typeface="Constantia"/>
              </a:rPr>
              <a:t>й  п</a:t>
            </a:r>
            <a:r>
              <a:rPr dirty="0" sz="1000" spc="-10" b="1">
                <a:latin typeface="Constantia"/>
                <a:cs typeface="Constantia"/>
              </a:rPr>
              <a:t>а</a:t>
            </a:r>
            <a:r>
              <a:rPr dirty="0" sz="1000" spc="-5" b="1">
                <a:latin typeface="Constantia"/>
                <a:cs typeface="Constantia"/>
              </a:rPr>
              <a:t>р</a:t>
            </a:r>
            <a:r>
              <a:rPr dirty="0" sz="1000" spc="-15" b="1">
                <a:latin typeface="Constantia"/>
                <a:cs typeface="Constantia"/>
              </a:rPr>
              <a:t>а</a:t>
            </a:r>
            <a:r>
              <a:rPr dirty="0" sz="1000" spc="-10" b="1">
                <a:latin typeface="Constantia"/>
                <a:cs typeface="Constantia"/>
              </a:rPr>
              <a:t>лл</a:t>
            </a:r>
            <a:r>
              <a:rPr dirty="0" sz="1000" b="1">
                <a:latin typeface="Constantia"/>
                <a:cs typeface="Constantia"/>
              </a:rPr>
              <a:t>е</a:t>
            </a:r>
            <a:r>
              <a:rPr dirty="0" sz="1000" spc="-10" b="1">
                <a:latin typeface="Constantia"/>
                <a:cs typeface="Constantia"/>
              </a:rPr>
              <a:t>льны</a:t>
            </a:r>
            <a:r>
              <a:rPr dirty="0" sz="1000" spc="-5" b="1">
                <a:latin typeface="Constantia"/>
                <a:cs typeface="Constantia"/>
              </a:rPr>
              <a:t>е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65172" y="4607839"/>
            <a:ext cx="939800" cy="482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000" spc="-10" b="1">
                <a:latin typeface="Constantia"/>
                <a:cs typeface="Constantia"/>
              </a:rPr>
              <a:t>Сложный </a:t>
            </a:r>
            <a:r>
              <a:rPr dirty="0" sz="1000" spc="-5" b="1">
                <a:latin typeface="Constantia"/>
                <a:cs typeface="Constantia"/>
              </a:rPr>
              <a:t> </a:t>
            </a:r>
            <a:r>
              <a:rPr dirty="0" sz="1000" spc="-10" b="1">
                <a:latin typeface="Constantia"/>
                <a:cs typeface="Constantia"/>
              </a:rPr>
              <a:t>Сигмовидно- </a:t>
            </a:r>
            <a:r>
              <a:rPr dirty="0" sz="1000" spc="-5" b="1">
                <a:latin typeface="Constantia"/>
                <a:cs typeface="Constantia"/>
              </a:rPr>
              <a:t> </a:t>
            </a:r>
            <a:r>
              <a:rPr dirty="0" sz="1000" spc="-5" b="1">
                <a:latin typeface="Constantia"/>
                <a:cs typeface="Constantia"/>
              </a:rPr>
              <a:t>Ко</a:t>
            </a:r>
            <a:r>
              <a:rPr dirty="0" sz="1000" spc="-10" b="1">
                <a:latin typeface="Constantia"/>
                <a:cs typeface="Constantia"/>
              </a:rPr>
              <a:t>сосл</a:t>
            </a:r>
            <a:r>
              <a:rPr dirty="0" sz="1000" spc="-5" b="1">
                <a:latin typeface="Constantia"/>
                <a:cs typeface="Constantia"/>
              </a:rPr>
              <a:t>о</a:t>
            </a:r>
            <a:r>
              <a:rPr dirty="0" sz="1000" spc="-10" b="1">
                <a:latin typeface="Constantia"/>
                <a:cs typeface="Constantia"/>
              </a:rPr>
              <a:t>ис</a:t>
            </a:r>
            <a:r>
              <a:rPr dirty="0" sz="1000" spc="-5" b="1">
                <a:latin typeface="Constantia"/>
                <a:cs typeface="Constantia"/>
              </a:rPr>
              <a:t>т</a:t>
            </a:r>
            <a:r>
              <a:rPr dirty="0" sz="1000" spc="-10" b="1">
                <a:latin typeface="Constantia"/>
                <a:cs typeface="Constantia"/>
              </a:rPr>
              <a:t>ы</a:t>
            </a:r>
            <a:r>
              <a:rPr dirty="0" sz="1000" spc="-5" b="1">
                <a:latin typeface="Constantia"/>
                <a:cs typeface="Constantia"/>
              </a:rPr>
              <a:t>й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695839" y="4761727"/>
            <a:ext cx="126873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spc="-10" b="1">
                <a:latin typeface="Constantia"/>
                <a:cs typeface="Constantia"/>
              </a:rPr>
              <a:t>Черепицеобразный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658091" y="4744612"/>
            <a:ext cx="1025525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000" spc="-10" b="1">
                <a:latin typeface="Constantia"/>
                <a:cs typeface="Constantia"/>
              </a:rPr>
              <a:t>Бугристый </a:t>
            </a:r>
            <a:r>
              <a:rPr dirty="0" sz="1000" spc="-5" b="1">
                <a:latin typeface="Constantia"/>
                <a:cs typeface="Constantia"/>
              </a:rPr>
              <a:t> </a:t>
            </a:r>
            <a:r>
              <a:rPr dirty="0" sz="1000" spc="-5" b="1">
                <a:latin typeface="Constantia"/>
                <a:cs typeface="Constantia"/>
              </a:rPr>
              <a:t>кл</a:t>
            </a:r>
            <a:r>
              <a:rPr dirty="0" sz="1000" spc="-15" b="1">
                <a:latin typeface="Constantia"/>
                <a:cs typeface="Constantia"/>
              </a:rPr>
              <a:t>и</a:t>
            </a:r>
            <a:r>
              <a:rPr dirty="0" sz="1000" spc="-10" b="1">
                <a:latin typeface="Constantia"/>
                <a:cs typeface="Constantia"/>
              </a:rPr>
              <a:t>но</a:t>
            </a:r>
            <a:r>
              <a:rPr dirty="0" sz="1000" b="1">
                <a:latin typeface="Constantia"/>
                <a:cs typeface="Constantia"/>
              </a:rPr>
              <a:t>ф</a:t>
            </a:r>
            <a:r>
              <a:rPr dirty="0" sz="1000" spc="-5" b="1">
                <a:latin typeface="Constantia"/>
                <a:cs typeface="Constantia"/>
              </a:rPr>
              <a:t>ор</a:t>
            </a:r>
            <a:r>
              <a:rPr dirty="0" sz="1000" spc="-10" b="1">
                <a:latin typeface="Constantia"/>
                <a:cs typeface="Constantia"/>
              </a:rPr>
              <a:t>мны</a:t>
            </a:r>
            <a:r>
              <a:rPr dirty="0" sz="1000" spc="-5" b="1">
                <a:latin typeface="Constantia"/>
                <a:cs typeface="Constantia"/>
              </a:rPr>
              <a:t>й</a:t>
            </a:r>
            <a:endParaRPr sz="1000">
              <a:latin typeface="Constantia"/>
              <a:cs typeface="Constantia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16127" y="570364"/>
            <a:ext cx="722122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000000"/>
                </a:solidFill>
              </a:rPr>
              <a:t>Характеристика</a:t>
            </a:r>
            <a:r>
              <a:rPr dirty="0" sz="2400" spc="30">
                <a:solidFill>
                  <a:srgbClr val="000000"/>
                </a:solidFill>
              </a:rPr>
              <a:t> </a:t>
            </a:r>
            <a:r>
              <a:rPr dirty="0" sz="2400">
                <a:solidFill>
                  <a:srgbClr val="000000"/>
                </a:solidFill>
              </a:rPr>
              <a:t>сейсмических</a:t>
            </a:r>
            <a:r>
              <a:rPr dirty="0" sz="2400" spc="5">
                <a:solidFill>
                  <a:srgbClr val="000000"/>
                </a:solidFill>
              </a:rPr>
              <a:t> </a:t>
            </a:r>
            <a:r>
              <a:rPr dirty="0" sz="2400" spc="-10">
                <a:solidFill>
                  <a:srgbClr val="000000"/>
                </a:solidFill>
              </a:rPr>
              <a:t>фаций</a:t>
            </a:r>
            <a:r>
              <a:rPr dirty="0" sz="2400" spc="50">
                <a:solidFill>
                  <a:srgbClr val="000000"/>
                </a:solidFill>
              </a:rPr>
              <a:t> </a:t>
            </a:r>
            <a:r>
              <a:rPr dirty="0" sz="2400">
                <a:solidFill>
                  <a:srgbClr val="000000"/>
                </a:solidFill>
              </a:rPr>
              <a:t>и</a:t>
            </a:r>
            <a:r>
              <a:rPr dirty="0" sz="2400" spc="-5">
                <a:solidFill>
                  <a:srgbClr val="000000"/>
                </a:solidFill>
              </a:rPr>
              <a:t> </a:t>
            </a:r>
            <a:r>
              <a:rPr dirty="0" sz="2400" spc="-25">
                <a:solidFill>
                  <a:srgbClr val="000000"/>
                </a:solidFill>
              </a:rPr>
              <a:t>комплексов</a:t>
            </a:r>
            <a:endParaRPr sz="2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374650"/>
            <a:ext cx="722122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232852"/>
                </a:solidFill>
              </a:rPr>
              <a:t>Характеристика</a:t>
            </a:r>
            <a:r>
              <a:rPr dirty="0" sz="2400" spc="30">
                <a:solidFill>
                  <a:srgbClr val="232852"/>
                </a:solidFill>
              </a:rPr>
              <a:t> </a:t>
            </a:r>
            <a:r>
              <a:rPr dirty="0" sz="2400">
                <a:solidFill>
                  <a:srgbClr val="232852"/>
                </a:solidFill>
              </a:rPr>
              <a:t>сейсмических</a:t>
            </a:r>
            <a:r>
              <a:rPr dirty="0" sz="2400" spc="5">
                <a:solidFill>
                  <a:srgbClr val="232852"/>
                </a:solidFill>
              </a:rPr>
              <a:t> </a:t>
            </a:r>
            <a:r>
              <a:rPr dirty="0" sz="2400" spc="-10">
                <a:solidFill>
                  <a:srgbClr val="232852"/>
                </a:solidFill>
              </a:rPr>
              <a:t>фаций</a:t>
            </a:r>
            <a:r>
              <a:rPr dirty="0" sz="2400" spc="50">
                <a:solidFill>
                  <a:srgbClr val="232852"/>
                </a:solidFill>
              </a:rPr>
              <a:t> </a:t>
            </a:r>
            <a:r>
              <a:rPr dirty="0" sz="2400">
                <a:solidFill>
                  <a:srgbClr val="232852"/>
                </a:solidFill>
              </a:rPr>
              <a:t>и</a:t>
            </a:r>
            <a:r>
              <a:rPr dirty="0" sz="2400" spc="-5">
                <a:solidFill>
                  <a:srgbClr val="232852"/>
                </a:solidFill>
              </a:rPr>
              <a:t> </a:t>
            </a:r>
            <a:r>
              <a:rPr dirty="0" sz="2400" spc="-25">
                <a:solidFill>
                  <a:srgbClr val="232852"/>
                </a:solidFill>
              </a:rPr>
              <a:t>комплексов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246994" y="1000824"/>
            <a:ext cx="8655685" cy="5725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8890" indent="354965">
              <a:lnSpc>
                <a:spcPct val="110000"/>
              </a:lnSpc>
              <a:spcBef>
                <a:spcPts val="100"/>
              </a:spcBef>
            </a:pPr>
            <a:r>
              <a:rPr dirty="0" sz="1500" spc="-15">
                <a:latin typeface="Times New Roman"/>
                <a:cs typeface="Times New Roman"/>
              </a:rPr>
              <a:t>Таким </a:t>
            </a:r>
            <a:r>
              <a:rPr dirty="0" sz="1500" spc="-10">
                <a:latin typeface="Times New Roman"/>
                <a:cs typeface="Times New Roman"/>
              </a:rPr>
              <a:t>образом, ундаформа </a:t>
            </a:r>
            <a:r>
              <a:rPr dirty="0" sz="1500">
                <a:latin typeface="Times New Roman"/>
                <a:cs typeface="Times New Roman"/>
              </a:rPr>
              <a:t>- </a:t>
            </a:r>
            <a:r>
              <a:rPr dirty="0" sz="1500" spc="-10">
                <a:latin typeface="Times New Roman"/>
                <a:cs typeface="Times New Roman"/>
              </a:rPr>
              <a:t>это верхняя, субгоризонтальная, </a:t>
            </a:r>
            <a:r>
              <a:rPr dirty="0" sz="1500" spc="-15">
                <a:latin typeface="Times New Roman"/>
                <a:cs typeface="Times New Roman"/>
              </a:rPr>
              <a:t>мелководная </a:t>
            </a:r>
            <a:r>
              <a:rPr dirty="0" sz="1500" spc="-10">
                <a:latin typeface="Times New Roman"/>
                <a:cs typeface="Times New Roman"/>
              </a:rPr>
              <a:t>зона косослоистого </a:t>
            </a:r>
            <a:r>
              <a:rPr dirty="0" sz="1500" spc="-5">
                <a:latin typeface="Times New Roman"/>
                <a:cs typeface="Times New Roman"/>
              </a:rPr>
              <a:t>тела, 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клиноформа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-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его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склон,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фондоформа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-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нижняя,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субгоризонтальная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20">
                <a:latin typeface="Times New Roman"/>
                <a:cs typeface="Times New Roman"/>
              </a:rPr>
              <a:t>глубоководная</a:t>
            </a:r>
            <a:r>
              <a:rPr dirty="0" sz="1500" spc="34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часть.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Если 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рассматривать </a:t>
            </a:r>
            <a:r>
              <a:rPr dirty="0" sz="1500" spc="-10">
                <a:latin typeface="Times New Roman"/>
                <a:cs typeface="Times New Roman"/>
              </a:rPr>
              <a:t>указанные зоны </a:t>
            </a:r>
            <a:r>
              <a:rPr dirty="0" sz="1500">
                <a:latin typeface="Times New Roman"/>
                <a:cs typeface="Times New Roman"/>
              </a:rPr>
              <a:t>не в </a:t>
            </a:r>
            <a:r>
              <a:rPr dirty="0" sz="1500" spc="-5">
                <a:latin typeface="Times New Roman"/>
                <a:cs typeface="Times New Roman"/>
              </a:rPr>
              <a:t>разрезе, </a:t>
            </a:r>
            <a:r>
              <a:rPr dirty="0" sz="1500">
                <a:latin typeface="Times New Roman"/>
                <a:cs typeface="Times New Roman"/>
              </a:rPr>
              <a:t>а в </a:t>
            </a:r>
            <a:r>
              <a:rPr dirty="0" sz="1500" spc="-10">
                <a:latin typeface="Times New Roman"/>
                <a:cs typeface="Times New Roman"/>
              </a:rPr>
              <a:t>объеме, то следует </a:t>
            </a:r>
            <a:r>
              <a:rPr dirty="0" sz="1500" spc="-15">
                <a:latin typeface="Times New Roman"/>
                <a:cs typeface="Times New Roman"/>
              </a:rPr>
              <a:t>использовать </a:t>
            </a:r>
            <a:r>
              <a:rPr dirty="0" sz="1500" spc="-10">
                <a:latin typeface="Times New Roman"/>
                <a:cs typeface="Times New Roman"/>
              </a:rPr>
              <a:t>термины ундатема, 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клинотема</a:t>
            </a:r>
            <a:r>
              <a:rPr dirty="0" sz="1500" spc="-3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</a:t>
            </a:r>
            <a:r>
              <a:rPr dirty="0" sz="1500" spc="-5">
                <a:latin typeface="Times New Roman"/>
                <a:cs typeface="Times New Roman"/>
              </a:rPr>
              <a:t> фондотема.</a:t>
            </a:r>
            <a:endParaRPr sz="1500">
              <a:latin typeface="Times New Roman"/>
              <a:cs typeface="Times New Roman"/>
            </a:endParaRPr>
          </a:p>
          <a:p>
            <a:pPr algn="just" marL="12700" marR="7620" indent="354965">
              <a:lnSpc>
                <a:spcPct val="110000"/>
              </a:lnSpc>
              <a:spcBef>
                <a:spcPts val="660"/>
              </a:spcBef>
            </a:pPr>
            <a:r>
              <a:rPr dirty="0" sz="1500" spc="-10" b="1">
                <a:latin typeface="Times New Roman"/>
                <a:cs typeface="Times New Roman"/>
              </a:rPr>
              <a:t>Сигмовидные </a:t>
            </a:r>
            <a:r>
              <a:rPr dirty="0" sz="1500" spc="-5" b="1">
                <a:latin typeface="Times New Roman"/>
                <a:cs typeface="Times New Roman"/>
              </a:rPr>
              <a:t>сейсмофацин </a:t>
            </a:r>
            <a:r>
              <a:rPr dirty="0" sz="1500" spc="-5">
                <a:latin typeface="Times New Roman"/>
                <a:cs typeface="Times New Roman"/>
              </a:rPr>
              <a:t>(рис. 3.2а) </a:t>
            </a:r>
            <a:r>
              <a:rPr dirty="0" sz="1500" spc="-15">
                <a:latin typeface="Times New Roman"/>
                <a:cs typeface="Times New Roman"/>
              </a:rPr>
              <a:t>характеризуются </a:t>
            </a:r>
            <a:r>
              <a:rPr dirty="0" sz="1500" spc="-5">
                <a:latin typeface="Times New Roman"/>
                <a:cs typeface="Times New Roman"/>
              </a:rPr>
              <a:t>наличием </a:t>
            </a:r>
            <a:r>
              <a:rPr dirty="0" sz="1500" spc="-10">
                <a:latin typeface="Times New Roman"/>
                <a:cs typeface="Times New Roman"/>
              </a:rPr>
              <a:t>всех </a:t>
            </a:r>
            <a:r>
              <a:rPr dirty="0" sz="1500" spc="-5">
                <a:latin typeface="Times New Roman"/>
                <a:cs typeface="Times New Roman"/>
              </a:rPr>
              <a:t>трех вышерассмотренных 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зон. Сигмовидные (имеющие форму </a:t>
            </a:r>
            <a:r>
              <a:rPr dirty="0" sz="1500" spc="-15">
                <a:latin typeface="Times New Roman"/>
                <a:cs typeface="Times New Roman"/>
              </a:rPr>
              <a:t>буквы </a:t>
            </a:r>
            <a:r>
              <a:rPr dirty="0" sz="1500">
                <a:latin typeface="Times New Roman"/>
                <a:cs typeface="Times New Roman"/>
              </a:rPr>
              <a:t>S) </a:t>
            </a:r>
            <a:r>
              <a:rPr dirty="0" sz="1500" spc="-5">
                <a:latin typeface="Times New Roman"/>
                <a:cs typeface="Times New Roman"/>
              </a:rPr>
              <a:t>косослоистые сейсмофации наиболее </a:t>
            </a:r>
            <a:r>
              <a:rPr dirty="0" sz="1500">
                <a:latin typeface="Times New Roman"/>
                <a:cs typeface="Times New Roman"/>
              </a:rPr>
              <a:t>распространены и 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характерны </a:t>
            </a:r>
            <a:r>
              <a:rPr dirty="0" sz="1500" spc="-5">
                <a:latin typeface="Times New Roman"/>
                <a:cs typeface="Times New Roman"/>
              </a:rPr>
              <a:t>для </a:t>
            </a:r>
            <a:r>
              <a:rPr dirty="0" sz="1500">
                <a:latin typeface="Times New Roman"/>
                <a:cs typeface="Times New Roman"/>
              </a:rPr>
              <a:t>быстро </a:t>
            </a:r>
            <a:r>
              <a:rPr dirty="0" sz="1500" spc="-10">
                <a:latin typeface="Times New Roman"/>
                <a:cs typeface="Times New Roman"/>
              </a:rPr>
              <a:t>прогибающихся </a:t>
            </a:r>
            <a:r>
              <a:rPr dirty="0" sz="1500" spc="-5">
                <a:latin typeface="Times New Roman"/>
                <a:cs typeface="Times New Roman"/>
              </a:rPr>
              <a:t>бассейнов либо для седиментации </a:t>
            </a:r>
            <a:r>
              <a:rPr dirty="0" sz="1500">
                <a:latin typeface="Times New Roman"/>
                <a:cs typeface="Times New Roman"/>
              </a:rPr>
              <a:t>с </a:t>
            </a:r>
            <a:r>
              <a:rPr dirty="0" sz="1500" spc="-5">
                <a:latin typeface="Times New Roman"/>
                <a:cs typeface="Times New Roman"/>
              </a:rPr>
              <a:t>относительным </a:t>
            </a:r>
            <a:r>
              <a:rPr dirty="0" sz="1500" spc="-10">
                <a:latin typeface="Times New Roman"/>
                <a:cs typeface="Times New Roman"/>
              </a:rPr>
              <a:t>дефицитом </a:t>
            </a:r>
            <a:r>
              <a:rPr dirty="0" sz="1500" spc="-5">
                <a:latin typeface="Times New Roman"/>
                <a:cs typeface="Times New Roman"/>
              </a:rPr>
              <a:t> осадочного </a:t>
            </a:r>
            <a:r>
              <a:rPr dirty="0" sz="1500" spc="-10">
                <a:latin typeface="Times New Roman"/>
                <a:cs typeface="Times New Roman"/>
              </a:rPr>
              <a:t>материала,</a:t>
            </a:r>
            <a:r>
              <a:rPr dirty="0" sz="1500" spc="-1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связанной</a:t>
            </a:r>
            <a:r>
              <a:rPr dirty="0" sz="1500">
                <a:latin typeface="Times New Roman"/>
                <a:cs typeface="Times New Roman"/>
              </a:rPr>
              <a:t> с быстрым</a:t>
            </a:r>
            <a:r>
              <a:rPr dirty="0" sz="1500" spc="-1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подъемом</a:t>
            </a:r>
            <a:r>
              <a:rPr dirty="0" sz="1500" spc="-45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уровня </a:t>
            </a:r>
            <a:r>
              <a:rPr dirty="0" sz="1500">
                <a:latin typeface="Times New Roman"/>
                <a:cs typeface="Times New Roman"/>
              </a:rPr>
              <a:t>моря.</a:t>
            </a:r>
            <a:endParaRPr sz="1500">
              <a:latin typeface="Times New Roman"/>
              <a:cs typeface="Times New Roman"/>
            </a:endParaRPr>
          </a:p>
          <a:p>
            <a:pPr algn="just" marL="367665">
              <a:lnSpc>
                <a:spcPct val="100000"/>
              </a:lnSpc>
              <a:spcBef>
                <a:spcPts val="840"/>
              </a:spcBef>
            </a:pPr>
            <a:r>
              <a:rPr dirty="0" sz="1500" spc="-10" b="1">
                <a:latin typeface="Times New Roman"/>
                <a:cs typeface="Times New Roman"/>
              </a:rPr>
              <a:t>Тангенциальный</a:t>
            </a:r>
            <a:r>
              <a:rPr dirty="0" sz="1500" spc="980" b="1">
                <a:latin typeface="Times New Roman"/>
                <a:cs typeface="Times New Roman"/>
              </a:rPr>
              <a:t> </a:t>
            </a:r>
            <a:r>
              <a:rPr dirty="0" sz="1500" spc="-10" b="1">
                <a:latin typeface="Times New Roman"/>
                <a:cs typeface="Times New Roman"/>
              </a:rPr>
              <a:t>рисунок</a:t>
            </a:r>
            <a:r>
              <a:rPr dirty="0" sz="1500" spc="990" b="1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волновой</a:t>
            </a:r>
            <a:r>
              <a:rPr dirty="0" sz="1500" spc="994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картины</a:t>
            </a:r>
            <a:r>
              <a:rPr dirty="0" sz="1500" spc="994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характеризуется</a:t>
            </a:r>
            <a:r>
              <a:rPr dirty="0" sz="1500" spc="99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уменьшением</a:t>
            </a:r>
            <a:r>
              <a:rPr dirty="0" sz="1500" spc="985">
                <a:latin typeface="Times New Roman"/>
                <a:cs typeface="Times New Roman"/>
              </a:rPr>
              <a:t> </a:t>
            </a:r>
            <a:r>
              <a:rPr dirty="0" sz="1500" spc="-25">
                <a:latin typeface="Times New Roman"/>
                <a:cs typeface="Times New Roman"/>
              </a:rPr>
              <a:t>угла</a:t>
            </a:r>
            <a:r>
              <a:rPr dirty="0" sz="1500" spc="985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наклона</a:t>
            </a:r>
            <a:endParaRPr sz="15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185"/>
              </a:spcBef>
            </a:pPr>
            <a:r>
              <a:rPr dirty="0" sz="1500" spc="-5">
                <a:latin typeface="Times New Roman"/>
                <a:cs typeface="Times New Roman"/>
              </a:rPr>
              <a:t>клиноформы</a:t>
            </a:r>
            <a:r>
              <a:rPr dirty="0" sz="1500" spc="-1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в</a:t>
            </a:r>
            <a:r>
              <a:rPr dirty="0" sz="1500" spc="1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нижней</a:t>
            </a:r>
            <a:r>
              <a:rPr dirty="0" sz="1500" spc="-15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части,</a:t>
            </a:r>
            <a:r>
              <a:rPr dirty="0" sz="1500" spc="-1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их </a:t>
            </a:r>
            <a:r>
              <a:rPr dirty="0" sz="1500" spc="-10">
                <a:latin typeface="Times New Roman"/>
                <a:cs typeface="Times New Roman"/>
              </a:rPr>
              <a:t>выполаживанием</a:t>
            </a:r>
            <a:r>
              <a:rPr dirty="0" sz="1500" spc="25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придонных</a:t>
            </a:r>
            <a:r>
              <a:rPr dirty="0" sz="1500" spc="-2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слоев</a:t>
            </a:r>
            <a:r>
              <a:rPr dirty="0" sz="1500" spc="1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(рис.</a:t>
            </a:r>
            <a:r>
              <a:rPr dirty="0" sz="1500" spc="-1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3.2б).</a:t>
            </a:r>
            <a:endParaRPr sz="1500">
              <a:latin typeface="Times New Roman"/>
              <a:cs typeface="Times New Roman"/>
            </a:endParaRPr>
          </a:p>
          <a:p>
            <a:pPr algn="just" marL="12700" marR="8255" indent="354965">
              <a:lnSpc>
                <a:spcPct val="110000"/>
              </a:lnSpc>
              <a:spcBef>
                <a:spcPts val="660"/>
              </a:spcBef>
            </a:pPr>
            <a:r>
              <a:rPr dirty="0" sz="1500" spc="-5" b="1">
                <a:latin typeface="Times New Roman"/>
                <a:cs typeface="Times New Roman"/>
              </a:rPr>
              <a:t>Параллельно-косослоистые</a:t>
            </a:r>
            <a:r>
              <a:rPr dirty="0" sz="1500" b="1">
                <a:latin typeface="Times New Roman"/>
                <a:cs typeface="Times New Roman"/>
              </a:rPr>
              <a:t> </a:t>
            </a:r>
            <a:r>
              <a:rPr dirty="0" sz="1500" spc="-5" b="1">
                <a:latin typeface="Times New Roman"/>
                <a:cs typeface="Times New Roman"/>
              </a:rPr>
              <a:t>сейсмофации</a:t>
            </a:r>
            <a:r>
              <a:rPr dirty="0" sz="1500" b="1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(рис.</a:t>
            </a:r>
            <a:r>
              <a:rPr dirty="0" sz="1500">
                <a:latin typeface="Times New Roman"/>
                <a:cs typeface="Times New Roman"/>
              </a:rPr>
              <a:t> 3.3в)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имеют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постоянный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20">
                <a:latin typeface="Times New Roman"/>
                <a:cs typeface="Times New Roman"/>
              </a:rPr>
              <a:t>угол</a:t>
            </a:r>
            <a:r>
              <a:rPr dirty="0" sz="1500" spc="-15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наклона.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25">
                <a:latin typeface="Times New Roman"/>
                <a:cs typeface="Times New Roman"/>
              </a:rPr>
              <a:t>Такой </a:t>
            </a:r>
            <a:r>
              <a:rPr dirty="0" sz="1500" spc="-2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рисунок волновой </a:t>
            </a:r>
            <a:r>
              <a:rPr dirty="0" sz="1500" spc="-15">
                <a:latin typeface="Times New Roman"/>
                <a:cs typeface="Times New Roman"/>
              </a:rPr>
              <a:t>картины </a:t>
            </a:r>
            <a:r>
              <a:rPr dirty="0" sz="1500" spc="-5">
                <a:latin typeface="Times New Roman"/>
                <a:cs typeface="Times New Roman"/>
              </a:rPr>
              <a:t>соотносится </a:t>
            </a:r>
            <a:r>
              <a:rPr dirty="0" sz="1500">
                <a:latin typeface="Times New Roman"/>
                <a:cs typeface="Times New Roman"/>
              </a:rPr>
              <a:t>с </a:t>
            </a:r>
            <a:r>
              <a:rPr dirty="0" sz="1500" spc="-5">
                <a:latin typeface="Times New Roman"/>
                <a:cs typeface="Times New Roman"/>
              </a:rPr>
              <a:t>условиями </a:t>
            </a:r>
            <a:r>
              <a:rPr dirty="0" sz="1500" spc="-10">
                <a:latin typeface="Times New Roman"/>
                <a:cs typeface="Times New Roman"/>
              </a:rPr>
              <a:t>интенсивного </a:t>
            </a:r>
            <a:r>
              <a:rPr dirty="0" sz="1500" spc="-5">
                <a:latin typeface="Times New Roman"/>
                <a:cs typeface="Times New Roman"/>
              </a:rPr>
              <a:t>поступления </a:t>
            </a:r>
            <a:r>
              <a:rPr dirty="0" sz="1500" spc="-10">
                <a:latin typeface="Times New Roman"/>
                <a:cs typeface="Times New Roman"/>
              </a:rPr>
              <a:t>осадочного материала </a:t>
            </a:r>
            <a:r>
              <a:rPr dirty="0" sz="1500">
                <a:latin typeface="Times New Roman"/>
                <a:cs typeface="Times New Roman"/>
              </a:rPr>
              <a:t>а 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бассейн,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отсутствием</a:t>
            </a:r>
            <a:r>
              <a:rPr dirty="0" sz="1500" spc="-3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прогибания</a:t>
            </a:r>
            <a:r>
              <a:rPr dirty="0" sz="1500" spc="-4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</a:t>
            </a:r>
            <a:r>
              <a:rPr dirty="0" sz="1500" spc="-5">
                <a:latin typeface="Times New Roman"/>
                <a:cs typeface="Times New Roman"/>
              </a:rPr>
              <a:t> стабильным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уровнем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моря.</a:t>
            </a:r>
            <a:endParaRPr sz="1500">
              <a:latin typeface="Times New Roman"/>
              <a:cs typeface="Times New Roman"/>
            </a:endParaRPr>
          </a:p>
          <a:p>
            <a:pPr algn="just" marL="12700" marR="5080" indent="354965">
              <a:lnSpc>
                <a:spcPct val="110000"/>
              </a:lnSpc>
              <a:spcBef>
                <a:spcPts val="660"/>
              </a:spcBef>
            </a:pPr>
            <a:r>
              <a:rPr dirty="0" sz="1500" spc="-10" b="1">
                <a:latin typeface="Times New Roman"/>
                <a:cs typeface="Times New Roman"/>
              </a:rPr>
              <a:t>Сложный</a:t>
            </a:r>
            <a:r>
              <a:rPr dirty="0" sz="1500" spc="-5" b="1">
                <a:latin typeface="Times New Roman"/>
                <a:cs typeface="Times New Roman"/>
              </a:rPr>
              <a:t> </a:t>
            </a:r>
            <a:r>
              <a:rPr dirty="0" sz="1500" spc="-10" b="1">
                <a:latin typeface="Times New Roman"/>
                <a:cs typeface="Times New Roman"/>
              </a:rPr>
              <a:t>сигмовидно-косослоистый</a:t>
            </a:r>
            <a:r>
              <a:rPr dirty="0" sz="1500" spc="-5" b="1">
                <a:latin typeface="Times New Roman"/>
                <a:cs typeface="Times New Roman"/>
              </a:rPr>
              <a:t> </a:t>
            </a:r>
            <a:r>
              <a:rPr dirty="0" sz="1500" spc="-10" b="1">
                <a:latin typeface="Times New Roman"/>
                <a:cs typeface="Times New Roman"/>
              </a:rPr>
              <a:t>рисунок</a:t>
            </a:r>
            <a:r>
              <a:rPr dirty="0" sz="1500" spc="-5" b="1">
                <a:latin typeface="Times New Roman"/>
                <a:cs typeface="Times New Roman"/>
              </a:rPr>
              <a:t> </a:t>
            </a:r>
            <a:r>
              <a:rPr dirty="0" sz="1500" spc="-10" b="1">
                <a:latin typeface="Times New Roman"/>
                <a:cs typeface="Times New Roman"/>
              </a:rPr>
              <a:t>латерального</a:t>
            </a:r>
            <a:r>
              <a:rPr dirty="0" sz="1500" spc="-5" b="1">
                <a:latin typeface="Times New Roman"/>
                <a:cs typeface="Times New Roman"/>
              </a:rPr>
              <a:t> наращивания</a:t>
            </a:r>
            <a:r>
              <a:rPr dirty="0" sz="1500" b="1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(см.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рис.</a:t>
            </a:r>
            <a:r>
              <a:rPr dirty="0" sz="1500" spc="-5">
                <a:latin typeface="Times New Roman"/>
                <a:cs typeface="Times New Roman"/>
              </a:rPr>
              <a:t> 3.4.г) 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представляет </a:t>
            </a:r>
            <a:r>
              <a:rPr dirty="0" sz="1500" spc="-5">
                <a:latin typeface="Times New Roman"/>
                <a:cs typeface="Times New Roman"/>
              </a:rPr>
              <a:t>собой </a:t>
            </a:r>
            <a:r>
              <a:rPr dirty="0" sz="1500" spc="-15">
                <a:latin typeface="Times New Roman"/>
                <a:cs typeface="Times New Roman"/>
              </a:rPr>
              <a:t>комбинацию </a:t>
            </a:r>
            <a:r>
              <a:rPr dirty="0" sz="1500">
                <a:latin typeface="Times New Roman"/>
                <a:cs typeface="Times New Roman"/>
              </a:rPr>
              <a:t>из </a:t>
            </a:r>
            <a:r>
              <a:rPr dirty="0" sz="1500" spc="-10">
                <a:latin typeface="Times New Roman"/>
                <a:cs typeface="Times New Roman"/>
              </a:rPr>
              <a:t>разнообразно </a:t>
            </a:r>
            <a:r>
              <a:rPr dirty="0" sz="1500" spc="-15">
                <a:latin typeface="Times New Roman"/>
                <a:cs typeface="Times New Roman"/>
              </a:rPr>
              <a:t>чередующихся </a:t>
            </a:r>
            <a:r>
              <a:rPr dirty="0" sz="1500" spc="-5">
                <a:latin typeface="Times New Roman"/>
                <a:cs typeface="Times New Roman"/>
              </a:rPr>
              <a:t>сигмовидных </a:t>
            </a:r>
            <a:r>
              <a:rPr dirty="0" sz="1500">
                <a:latin typeface="Times New Roman"/>
                <a:cs typeface="Times New Roman"/>
              </a:rPr>
              <a:t>и </a:t>
            </a:r>
            <a:r>
              <a:rPr dirty="0" sz="1500" spc="-5">
                <a:latin typeface="Times New Roman"/>
                <a:cs typeface="Times New Roman"/>
              </a:rPr>
              <a:t>косослоистых форм. </a:t>
            </a:r>
            <a:r>
              <a:rPr dirty="0" sz="1500" spc="-15">
                <a:latin typeface="Times New Roman"/>
                <a:cs typeface="Times New Roman"/>
              </a:rPr>
              <a:t>Это </a:t>
            </a:r>
            <a:r>
              <a:rPr dirty="0" sz="1500" spc="-10">
                <a:latin typeface="Times New Roman"/>
                <a:cs typeface="Times New Roman"/>
              </a:rPr>
              <a:t> отражает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изменение</a:t>
            </a:r>
            <a:r>
              <a:rPr dirty="0" sz="1500" spc="-5">
                <a:latin typeface="Times New Roman"/>
                <a:cs typeface="Times New Roman"/>
              </a:rPr>
              <a:t> условий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седиментации,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чередование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вертикального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25">
                <a:latin typeface="Times New Roman"/>
                <a:cs typeface="Times New Roman"/>
              </a:rPr>
              <a:t>бокового</a:t>
            </a:r>
            <a:r>
              <a:rPr dirty="0" sz="1500" spc="-2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(латерального) 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наращивания</a:t>
            </a:r>
            <a:r>
              <a:rPr dirty="0" sz="1500" spc="-15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разрезов.</a:t>
            </a:r>
            <a:endParaRPr sz="1500">
              <a:latin typeface="Times New Roman"/>
              <a:cs typeface="Times New Roman"/>
            </a:endParaRPr>
          </a:p>
          <a:p>
            <a:pPr algn="just" marL="12700" marR="8890" indent="354965">
              <a:lnSpc>
                <a:spcPct val="110000"/>
              </a:lnSpc>
              <a:spcBef>
                <a:spcPts val="660"/>
              </a:spcBef>
            </a:pPr>
            <a:r>
              <a:rPr dirty="0" sz="1500" spc="-5" b="1">
                <a:latin typeface="Times New Roman"/>
                <a:cs typeface="Times New Roman"/>
              </a:rPr>
              <a:t>Черепитчатая</a:t>
            </a:r>
            <a:r>
              <a:rPr dirty="0" sz="1500" b="1">
                <a:latin typeface="Times New Roman"/>
                <a:cs typeface="Times New Roman"/>
              </a:rPr>
              <a:t> </a:t>
            </a:r>
            <a:r>
              <a:rPr dirty="0" sz="1500" spc="-5" b="1">
                <a:latin typeface="Times New Roman"/>
                <a:cs typeface="Times New Roman"/>
              </a:rPr>
              <a:t>сейсмофация</a:t>
            </a:r>
            <a:r>
              <a:rPr dirty="0" sz="1500" b="1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(рис.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3.5д)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представлена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чередованием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горизонтальных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 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пологонаклонных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косых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серий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крайне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незначительной</a:t>
            </a:r>
            <a:r>
              <a:rPr dirty="0" sz="1500" spc="-5">
                <a:latin typeface="Times New Roman"/>
                <a:cs typeface="Times New Roman"/>
              </a:rPr>
              <a:t> (на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грани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разрешающей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способности 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сейсморазведки) </a:t>
            </a:r>
            <a:r>
              <a:rPr dirty="0" sz="1500" spc="-10">
                <a:latin typeface="Times New Roman"/>
                <a:cs typeface="Times New Roman"/>
              </a:rPr>
              <a:t>вертикальной </a:t>
            </a:r>
            <a:r>
              <a:rPr dirty="0" sz="1500" spc="-15">
                <a:latin typeface="Times New Roman"/>
                <a:cs typeface="Times New Roman"/>
              </a:rPr>
              <a:t>амплитудой </a:t>
            </a:r>
            <a:r>
              <a:rPr dirty="0" sz="1500" spc="-5">
                <a:latin typeface="Times New Roman"/>
                <a:cs typeface="Times New Roman"/>
              </a:rPr>
              <a:t>клиноформ.</a:t>
            </a:r>
            <a:r>
              <a:rPr dirty="0" sz="1500" spc="-1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Характерна</a:t>
            </a:r>
            <a:r>
              <a:rPr dirty="0" sz="1500" spc="-1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для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мелководных</a:t>
            </a:r>
            <a:r>
              <a:rPr dirty="0" sz="1500" spc="-5">
                <a:latin typeface="Times New Roman"/>
                <a:cs typeface="Times New Roman"/>
              </a:rPr>
              <a:t> осадков</a:t>
            </a:r>
            <a:r>
              <a:rPr dirty="0" sz="1600" spc="-5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  <a:p>
            <a:pPr marL="210185">
              <a:lnSpc>
                <a:spcPct val="100000"/>
              </a:lnSpc>
              <a:spcBef>
                <a:spcPts val="415"/>
              </a:spcBef>
              <a:tabLst>
                <a:tab pos="2419985" algn="l"/>
                <a:tab pos="8311515" algn="l"/>
              </a:tabLst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04.02.2023</a:t>
            </a:r>
            <a:r>
              <a:rPr dirty="0" sz="1200" spc="-10">
                <a:solidFill>
                  <a:srgbClr val="21254E"/>
                </a:solidFill>
                <a:latin typeface="Times New Roman"/>
                <a:cs typeface="Times New Roman"/>
              </a:rPr>
              <a:t>	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 им.К.И.Сатпаева	10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4868" y="398754"/>
            <a:ext cx="360299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232852"/>
                </a:solidFill>
              </a:rPr>
              <a:t>Сейсмофации</a:t>
            </a:r>
            <a:r>
              <a:rPr dirty="0" sz="2400" spc="40">
                <a:solidFill>
                  <a:srgbClr val="232852"/>
                </a:solidFill>
              </a:rPr>
              <a:t> </a:t>
            </a:r>
            <a:r>
              <a:rPr dirty="0" sz="2400" spc="-15">
                <a:solidFill>
                  <a:srgbClr val="232852"/>
                </a:solidFill>
              </a:rPr>
              <a:t>клиноформ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444500" y="6518225"/>
            <a:ext cx="7156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04.02.2023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54554" y="6518225"/>
            <a:ext cx="19100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sz="1200" spc="-4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им.К.И.Сатпаева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81135" y="6518225"/>
            <a:ext cx="12001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11</a:t>
            </a:r>
            <a:endParaRPr sz="1200">
              <a:latin typeface="Constantia"/>
              <a:cs typeface="Constantia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470" y="981472"/>
            <a:ext cx="8712695" cy="584145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"/>
            <a:ext cx="9144000" cy="659738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269504"/>
              <a:ext cx="3011424" cy="338171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59436" y="1299972"/>
              <a:ext cx="3044926" cy="340612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93135" y="1269504"/>
              <a:ext cx="3054095" cy="3436594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78495" y="494157"/>
            <a:ext cx="722122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000000"/>
                </a:solidFill>
              </a:rPr>
              <a:t>Характеристика</a:t>
            </a:r>
            <a:r>
              <a:rPr dirty="0" sz="2400" spc="30">
                <a:solidFill>
                  <a:srgbClr val="000000"/>
                </a:solidFill>
              </a:rPr>
              <a:t> </a:t>
            </a:r>
            <a:r>
              <a:rPr dirty="0" sz="2400">
                <a:solidFill>
                  <a:srgbClr val="000000"/>
                </a:solidFill>
              </a:rPr>
              <a:t>сейсмических</a:t>
            </a:r>
            <a:r>
              <a:rPr dirty="0" sz="2400" spc="5">
                <a:solidFill>
                  <a:srgbClr val="000000"/>
                </a:solidFill>
              </a:rPr>
              <a:t> </a:t>
            </a:r>
            <a:r>
              <a:rPr dirty="0" sz="2400" spc="-10">
                <a:solidFill>
                  <a:srgbClr val="000000"/>
                </a:solidFill>
              </a:rPr>
              <a:t>фаций</a:t>
            </a:r>
            <a:r>
              <a:rPr dirty="0" sz="2400" spc="50">
                <a:solidFill>
                  <a:srgbClr val="000000"/>
                </a:solidFill>
              </a:rPr>
              <a:t> </a:t>
            </a:r>
            <a:r>
              <a:rPr dirty="0" sz="2400">
                <a:solidFill>
                  <a:srgbClr val="000000"/>
                </a:solidFill>
              </a:rPr>
              <a:t>и</a:t>
            </a:r>
            <a:r>
              <a:rPr dirty="0" sz="2400" spc="-5">
                <a:solidFill>
                  <a:srgbClr val="000000"/>
                </a:solidFill>
              </a:rPr>
              <a:t> </a:t>
            </a:r>
            <a:r>
              <a:rPr dirty="0" sz="2400" spc="-25">
                <a:solidFill>
                  <a:srgbClr val="000000"/>
                </a:solidFill>
              </a:rPr>
              <a:t>комплексов</a:t>
            </a:r>
            <a:endParaRPr sz="2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1608" y="1339596"/>
              <a:ext cx="3009875" cy="202689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3108" y="3489972"/>
              <a:ext cx="3008249" cy="20284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08832" y="1339608"/>
              <a:ext cx="5052059" cy="4178795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071463" y="419493"/>
            <a:ext cx="722122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000000"/>
                </a:solidFill>
              </a:rPr>
              <a:t>Характеристика</a:t>
            </a:r>
            <a:r>
              <a:rPr dirty="0" sz="2400" spc="30">
                <a:solidFill>
                  <a:srgbClr val="000000"/>
                </a:solidFill>
              </a:rPr>
              <a:t> </a:t>
            </a:r>
            <a:r>
              <a:rPr dirty="0" sz="2400">
                <a:solidFill>
                  <a:srgbClr val="000000"/>
                </a:solidFill>
              </a:rPr>
              <a:t>сейсмических</a:t>
            </a:r>
            <a:r>
              <a:rPr dirty="0" sz="2400" spc="5">
                <a:solidFill>
                  <a:srgbClr val="000000"/>
                </a:solidFill>
              </a:rPr>
              <a:t> </a:t>
            </a:r>
            <a:r>
              <a:rPr dirty="0" sz="2400" spc="-10">
                <a:solidFill>
                  <a:srgbClr val="000000"/>
                </a:solidFill>
              </a:rPr>
              <a:t>фаций</a:t>
            </a:r>
            <a:r>
              <a:rPr dirty="0" sz="2400" spc="50">
                <a:solidFill>
                  <a:srgbClr val="000000"/>
                </a:solidFill>
              </a:rPr>
              <a:t> </a:t>
            </a:r>
            <a:r>
              <a:rPr dirty="0" sz="2400">
                <a:solidFill>
                  <a:srgbClr val="000000"/>
                </a:solidFill>
              </a:rPr>
              <a:t>и</a:t>
            </a:r>
            <a:r>
              <a:rPr dirty="0" sz="2400" spc="-5">
                <a:solidFill>
                  <a:srgbClr val="000000"/>
                </a:solidFill>
              </a:rPr>
              <a:t> </a:t>
            </a:r>
            <a:r>
              <a:rPr dirty="0" sz="2400" spc="-25">
                <a:solidFill>
                  <a:srgbClr val="000000"/>
                </a:solidFill>
              </a:rPr>
              <a:t>комплексов</a:t>
            </a:r>
            <a:endParaRPr sz="24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58011"/>
              <a:ext cx="4992624" cy="381914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0" y="2490216"/>
              <a:ext cx="4572000" cy="349910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27776" y="1048511"/>
              <a:ext cx="2305812" cy="1374648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78495" y="159740"/>
            <a:ext cx="722122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000000"/>
                </a:solidFill>
              </a:rPr>
              <a:t>Характеристика</a:t>
            </a:r>
            <a:r>
              <a:rPr dirty="0" sz="2400" spc="30">
                <a:solidFill>
                  <a:srgbClr val="000000"/>
                </a:solidFill>
              </a:rPr>
              <a:t> </a:t>
            </a:r>
            <a:r>
              <a:rPr dirty="0" sz="2400">
                <a:solidFill>
                  <a:srgbClr val="000000"/>
                </a:solidFill>
              </a:rPr>
              <a:t>сейсмических</a:t>
            </a:r>
            <a:r>
              <a:rPr dirty="0" sz="2400" spc="5">
                <a:solidFill>
                  <a:srgbClr val="000000"/>
                </a:solidFill>
              </a:rPr>
              <a:t> </a:t>
            </a:r>
            <a:r>
              <a:rPr dirty="0" sz="2400" spc="-10">
                <a:solidFill>
                  <a:srgbClr val="000000"/>
                </a:solidFill>
              </a:rPr>
              <a:t>фаций</a:t>
            </a:r>
            <a:r>
              <a:rPr dirty="0" sz="2400" spc="50">
                <a:solidFill>
                  <a:srgbClr val="000000"/>
                </a:solidFill>
              </a:rPr>
              <a:t> </a:t>
            </a:r>
            <a:r>
              <a:rPr dirty="0" sz="2400">
                <a:solidFill>
                  <a:srgbClr val="000000"/>
                </a:solidFill>
              </a:rPr>
              <a:t>и</a:t>
            </a:r>
            <a:r>
              <a:rPr dirty="0" sz="2400" spc="-5">
                <a:solidFill>
                  <a:srgbClr val="000000"/>
                </a:solidFill>
              </a:rPr>
              <a:t> </a:t>
            </a:r>
            <a:r>
              <a:rPr dirty="0" sz="2400" spc="-25">
                <a:solidFill>
                  <a:srgbClr val="000000"/>
                </a:solidFill>
              </a:rPr>
              <a:t>комплексов</a:t>
            </a:r>
            <a:endParaRPr sz="24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58011"/>
              <a:ext cx="4588764" cy="350977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25340" y="2542039"/>
              <a:ext cx="4518660" cy="345945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49467" y="1039367"/>
              <a:ext cx="2151888" cy="1357883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978495" y="117081"/>
            <a:ext cx="722122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000000"/>
                </a:solidFill>
              </a:rPr>
              <a:t>Характеристика</a:t>
            </a:r>
            <a:r>
              <a:rPr dirty="0" sz="2400" spc="30">
                <a:solidFill>
                  <a:srgbClr val="000000"/>
                </a:solidFill>
              </a:rPr>
              <a:t> </a:t>
            </a:r>
            <a:r>
              <a:rPr dirty="0" sz="2400">
                <a:solidFill>
                  <a:srgbClr val="000000"/>
                </a:solidFill>
              </a:rPr>
              <a:t>сейсмических</a:t>
            </a:r>
            <a:r>
              <a:rPr dirty="0" sz="2400" spc="5">
                <a:solidFill>
                  <a:srgbClr val="000000"/>
                </a:solidFill>
              </a:rPr>
              <a:t> </a:t>
            </a:r>
            <a:r>
              <a:rPr dirty="0" sz="2400" spc="-10">
                <a:solidFill>
                  <a:srgbClr val="000000"/>
                </a:solidFill>
              </a:rPr>
              <a:t>фаций</a:t>
            </a:r>
            <a:r>
              <a:rPr dirty="0" sz="2400" spc="50">
                <a:solidFill>
                  <a:srgbClr val="000000"/>
                </a:solidFill>
              </a:rPr>
              <a:t> </a:t>
            </a:r>
            <a:r>
              <a:rPr dirty="0" sz="2400">
                <a:solidFill>
                  <a:srgbClr val="000000"/>
                </a:solidFill>
              </a:rPr>
              <a:t>и</a:t>
            </a:r>
            <a:r>
              <a:rPr dirty="0" sz="2400" spc="-5">
                <a:solidFill>
                  <a:srgbClr val="000000"/>
                </a:solidFill>
              </a:rPr>
              <a:t> </a:t>
            </a:r>
            <a:r>
              <a:rPr dirty="0" sz="2400" spc="-25">
                <a:solidFill>
                  <a:srgbClr val="000000"/>
                </a:solidFill>
              </a:rPr>
              <a:t>комплексов</a:t>
            </a:r>
            <a:endParaRPr sz="24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3105" y="1104900"/>
              <a:ext cx="4230585" cy="323545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70145" y="2517648"/>
              <a:ext cx="4372317" cy="334517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4276" y="4491230"/>
              <a:ext cx="3400044" cy="212902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84276" y="135637"/>
              <a:ext cx="8162544" cy="64616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429001"/>
              <a:ext cx="4608563" cy="260449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08576" y="3429005"/>
              <a:ext cx="4535424" cy="257098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858011"/>
              <a:ext cx="4608563" cy="312572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20767" y="842772"/>
              <a:ext cx="4523232" cy="312572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81472" y="173737"/>
              <a:ext cx="8162527" cy="64616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280" y="1894338"/>
              <a:ext cx="3009879" cy="405535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16336" y="1556003"/>
              <a:ext cx="2919958" cy="223266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34611" y="4093465"/>
              <a:ext cx="2919984" cy="223265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3044" y="188976"/>
              <a:ext cx="8162544" cy="64617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8765" y="496290"/>
            <a:ext cx="722122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232852"/>
                </a:solidFill>
              </a:rPr>
              <a:t>Характеристика</a:t>
            </a:r>
            <a:r>
              <a:rPr dirty="0" sz="2400" spc="30">
                <a:solidFill>
                  <a:srgbClr val="232852"/>
                </a:solidFill>
              </a:rPr>
              <a:t> </a:t>
            </a:r>
            <a:r>
              <a:rPr dirty="0" sz="2400">
                <a:solidFill>
                  <a:srgbClr val="232852"/>
                </a:solidFill>
              </a:rPr>
              <a:t>сейсмических</a:t>
            </a:r>
            <a:r>
              <a:rPr dirty="0" sz="2400" spc="5">
                <a:solidFill>
                  <a:srgbClr val="232852"/>
                </a:solidFill>
              </a:rPr>
              <a:t> </a:t>
            </a:r>
            <a:r>
              <a:rPr dirty="0" sz="2400" spc="-10">
                <a:solidFill>
                  <a:srgbClr val="232852"/>
                </a:solidFill>
              </a:rPr>
              <a:t>фаций</a:t>
            </a:r>
            <a:r>
              <a:rPr dirty="0" sz="2400" spc="50">
                <a:solidFill>
                  <a:srgbClr val="232852"/>
                </a:solidFill>
              </a:rPr>
              <a:t> </a:t>
            </a:r>
            <a:r>
              <a:rPr dirty="0" sz="2400">
                <a:solidFill>
                  <a:srgbClr val="232852"/>
                </a:solidFill>
              </a:rPr>
              <a:t>и</a:t>
            </a:r>
            <a:r>
              <a:rPr dirty="0" sz="2400" spc="-5">
                <a:solidFill>
                  <a:srgbClr val="232852"/>
                </a:solidFill>
              </a:rPr>
              <a:t> </a:t>
            </a:r>
            <a:r>
              <a:rPr dirty="0" sz="2400" spc="-25">
                <a:solidFill>
                  <a:srgbClr val="232852"/>
                </a:solidFill>
              </a:rPr>
              <a:t>комплексов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323196" y="1068146"/>
            <a:ext cx="8507095" cy="13315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715" indent="363855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Кроме</a:t>
            </a:r>
            <a:r>
              <a:rPr dirty="0" sz="1600" spc="-5">
                <a:latin typeface="Times New Roman"/>
                <a:cs typeface="Times New Roman"/>
              </a:rPr>
              <a:t> морфологических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показателей,</a:t>
            </a:r>
            <a:r>
              <a:rPr dirty="0" sz="1600" spc="-5">
                <a:latin typeface="Times New Roman"/>
                <a:cs typeface="Times New Roman"/>
              </a:rPr>
              <a:t> большое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значение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имеют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амплитудно-частотные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характеристики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сейсмофаций,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как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качественные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(низко-,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средне-,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высокоамплитудные 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сейсмофации), </a:t>
            </a:r>
            <a:r>
              <a:rPr dirty="0" sz="1600" spc="5">
                <a:latin typeface="Times New Roman"/>
                <a:cs typeface="Times New Roman"/>
              </a:rPr>
              <a:t>так </a:t>
            </a:r>
            <a:r>
              <a:rPr dirty="0" sz="1600" spc="-5">
                <a:latin typeface="Times New Roman"/>
                <a:cs typeface="Times New Roman"/>
              </a:rPr>
              <a:t>и </a:t>
            </a:r>
            <a:r>
              <a:rPr dirty="0" sz="1600" spc="-10">
                <a:latin typeface="Times New Roman"/>
                <a:cs typeface="Times New Roman"/>
              </a:rPr>
              <a:t>количественные (частотные </a:t>
            </a:r>
            <a:r>
              <a:rPr dirty="0" sz="1600" spc="-5">
                <a:latin typeface="Times New Roman"/>
                <a:cs typeface="Times New Roman"/>
              </a:rPr>
              <a:t>характеристики в </a:t>
            </a:r>
            <a:r>
              <a:rPr dirty="0" sz="1600">
                <a:latin typeface="Times New Roman"/>
                <a:cs typeface="Times New Roman"/>
              </a:rPr>
              <a:t>Гц </a:t>
            </a:r>
            <a:r>
              <a:rPr dirty="0" sz="1600" spc="-5">
                <a:latin typeface="Times New Roman"/>
                <a:cs typeface="Times New Roman"/>
              </a:rPr>
              <a:t>либо </a:t>
            </a:r>
            <a:r>
              <a:rPr dirty="0" sz="1600" spc="-10">
                <a:latin typeface="Times New Roman"/>
                <a:cs typeface="Times New Roman"/>
              </a:rPr>
              <a:t>значения периода </a:t>
            </a:r>
            <a:r>
              <a:rPr dirty="0" sz="1600" spc="-5">
                <a:latin typeface="Times New Roman"/>
                <a:cs typeface="Times New Roman"/>
              </a:rPr>
              <a:t>в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мс,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амплитудные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показатели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-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условных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единицах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либо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 </a:t>
            </a:r>
            <a:r>
              <a:rPr dirty="0" sz="1600" spc="-10">
                <a:latin typeface="Times New Roman"/>
                <a:cs typeface="Times New Roman"/>
              </a:rPr>
              <a:t>децибелах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-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дБ).</a:t>
            </a:r>
            <a:endParaRPr sz="1600">
              <a:latin typeface="Times New Roman"/>
              <a:cs typeface="Times New Roman"/>
            </a:endParaRPr>
          </a:p>
          <a:p>
            <a:pPr algn="just" marL="376555">
              <a:lnSpc>
                <a:spcPct val="100000"/>
              </a:lnSpc>
              <a:spcBef>
                <a:spcPts val="690"/>
              </a:spcBef>
            </a:pPr>
            <a:r>
              <a:rPr dirty="0" sz="1600" spc="-10">
                <a:latin typeface="Times New Roman"/>
                <a:cs typeface="Times New Roman"/>
              </a:rPr>
              <a:t>Отдельные</a:t>
            </a:r>
            <a:r>
              <a:rPr dirty="0" sz="1600" spc="56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вариации</a:t>
            </a:r>
            <a:r>
              <a:rPr dirty="0" sz="1600" spc="57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формы</a:t>
            </a:r>
            <a:r>
              <a:rPr dirty="0" sz="1600" spc="5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отражений</a:t>
            </a:r>
            <a:r>
              <a:rPr dirty="0" sz="1600" spc="5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могут</a:t>
            </a:r>
            <a:r>
              <a:rPr dirty="0" sz="1600" spc="57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быть</a:t>
            </a:r>
            <a:r>
              <a:rPr dirty="0" sz="1600" spc="57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описаны</a:t>
            </a:r>
            <a:r>
              <a:rPr dirty="0" sz="1600" spc="57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 spc="57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помощью</a:t>
            </a:r>
            <a:r>
              <a:rPr dirty="0" sz="1600" spc="56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уточняющих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3192" y="2374460"/>
            <a:ext cx="191516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359535" algn="l"/>
              </a:tabLst>
            </a:pPr>
            <a:r>
              <a:rPr dirty="0" sz="1600" spc="-5">
                <a:latin typeface="Times New Roman"/>
                <a:cs typeface="Times New Roman"/>
              </a:rPr>
              <a:t>о</a:t>
            </a:r>
            <a:r>
              <a:rPr dirty="0" sz="1600" spc="-10">
                <a:latin typeface="Times New Roman"/>
                <a:cs typeface="Times New Roman"/>
              </a:rPr>
              <a:t>п</a:t>
            </a:r>
            <a:r>
              <a:rPr dirty="0" sz="1600" spc="-5">
                <a:latin typeface="Times New Roman"/>
                <a:cs typeface="Times New Roman"/>
              </a:rPr>
              <a:t>р</a:t>
            </a:r>
            <a:r>
              <a:rPr dirty="0" sz="1600" spc="-30">
                <a:latin typeface="Times New Roman"/>
                <a:cs typeface="Times New Roman"/>
              </a:rPr>
              <a:t>е</a:t>
            </a:r>
            <a:r>
              <a:rPr dirty="0" sz="1600" spc="-5">
                <a:latin typeface="Times New Roman"/>
                <a:cs typeface="Times New Roman"/>
              </a:rPr>
              <a:t>д</a:t>
            </a:r>
            <a:r>
              <a:rPr dirty="0" sz="1600" spc="5">
                <a:latin typeface="Times New Roman"/>
                <a:cs typeface="Times New Roman"/>
              </a:rPr>
              <a:t>е</a:t>
            </a:r>
            <a:r>
              <a:rPr dirty="0" sz="1600" spc="-15">
                <a:latin typeface="Times New Roman"/>
                <a:cs typeface="Times New Roman"/>
              </a:rPr>
              <a:t>л</a:t>
            </a:r>
            <a:r>
              <a:rPr dirty="0" sz="1600">
                <a:latin typeface="Times New Roman"/>
                <a:cs typeface="Times New Roman"/>
              </a:rPr>
              <a:t>ени</a:t>
            </a:r>
            <a:r>
              <a:rPr dirty="0" sz="1600" spc="-10">
                <a:latin typeface="Times New Roman"/>
                <a:cs typeface="Times New Roman"/>
              </a:rPr>
              <a:t>й</a:t>
            </a:r>
            <a:r>
              <a:rPr dirty="0" sz="1600" spc="-5">
                <a:latin typeface="Times New Roman"/>
                <a:cs typeface="Times New Roman"/>
              </a:rPr>
              <a:t>,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10">
                <a:latin typeface="Times New Roman"/>
                <a:cs typeface="Times New Roman"/>
              </a:rPr>
              <a:t>т</a:t>
            </a:r>
            <a:r>
              <a:rPr dirty="0" sz="1600">
                <a:latin typeface="Times New Roman"/>
                <a:cs typeface="Times New Roman"/>
              </a:rPr>
              <a:t>а</a:t>
            </a:r>
            <a:r>
              <a:rPr dirty="0" sz="1600" spc="-5">
                <a:latin typeface="Times New Roman"/>
                <a:cs typeface="Times New Roman"/>
              </a:rPr>
              <a:t>к</a:t>
            </a:r>
            <a:r>
              <a:rPr dirty="0" sz="1600" spc="-10">
                <a:latin typeface="Times New Roman"/>
                <a:cs typeface="Times New Roman"/>
              </a:rPr>
              <a:t>и</a:t>
            </a:r>
            <a:r>
              <a:rPr dirty="0" sz="1600" spc="-5">
                <a:latin typeface="Times New Roman"/>
                <a:cs typeface="Times New Roman"/>
              </a:rPr>
              <a:t>х,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94549" y="2374460"/>
            <a:ext cx="643509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80059" algn="l"/>
                <a:tab pos="1592580" algn="l"/>
                <a:tab pos="2787650" algn="l"/>
                <a:tab pos="4179570" algn="l"/>
                <a:tab pos="5419090" algn="l"/>
              </a:tabLst>
            </a:pPr>
            <a:r>
              <a:rPr dirty="0" sz="1600" spc="-30">
                <a:latin typeface="Times New Roman"/>
                <a:cs typeface="Times New Roman"/>
              </a:rPr>
              <a:t>к</a:t>
            </a:r>
            <a:r>
              <a:rPr dirty="0" sz="1600" spc="-5">
                <a:latin typeface="Times New Roman"/>
                <a:cs typeface="Times New Roman"/>
              </a:rPr>
              <a:t>ак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20">
                <a:latin typeface="Times New Roman"/>
                <a:cs typeface="Times New Roman"/>
              </a:rPr>
              <a:t>в</a:t>
            </a:r>
            <a:r>
              <a:rPr dirty="0" sz="1600" spc="-25">
                <a:latin typeface="Times New Roman"/>
                <a:cs typeface="Times New Roman"/>
              </a:rPr>
              <a:t>о</a:t>
            </a:r>
            <a:r>
              <a:rPr dirty="0" sz="1600" spc="-5">
                <a:latin typeface="Times New Roman"/>
                <a:cs typeface="Times New Roman"/>
              </a:rPr>
              <a:t>л</a:t>
            </a:r>
            <a:r>
              <a:rPr dirty="0" sz="1600">
                <a:latin typeface="Times New Roman"/>
                <a:cs typeface="Times New Roman"/>
              </a:rPr>
              <a:t>ни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 spc="10">
                <a:latin typeface="Times New Roman"/>
                <a:cs typeface="Times New Roman"/>
              </a:rPr>
              <a:t>т</a:t>
            </a:r>
            <a:r>
              <a:rPr dirty="0" sz="1600" spc="-5">
                <a:latin typeface="Times New Roman"/>
                <a:cs typeface="Times New Roman"/>
              </a:rPr>
              <a:t>а</a:t>
            </a:r>
            <a:r>
              <a:rPr dirty="0" sz="1600" spc="-10">
                <a:latin typeface="Times New Roman"/>
                <a:cs typeface="Times New Roman"/>
              </a:rPr>
              <a:t>я</a:t>
            </a:r>
            <a:r>
              <a:rPr dirty="0" sz="1600" spc="-5">
                <a:latin typeface="Times New Roman"/>
                <a:cs typeface="Times New Roman"/>
              </a:rPr>
              <a:t>,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>
                <a:latin typeface="Times New Roman"/>
                <a:cs typeface="Times New Roman"/>
              </a:rPr>
              <a:t>р</a:t>
            </a:r>
            <a:r>
              <a:rPr dirty="0" sz="1600" spc="5">
                <a:latin typeface="Times New Roman"/>
                <a:cs typeface="Times New Roman"/>
              </a:rPr>
              <a:t>е</a:t>
            </a:r>
            <a:r>
              <a:rPr dirty="0" sz="1600" spc="-5">
                <a:latin typeface="Times New Roman"/>
                <a:cs typeface="Times New Roman"/>
              </a:rPr>
              <a:t>г</a:t>
            </a:r>
            <a:r>
              <a:rPr dirty="0" sz="1600" spc="-75">
                <a:latin typeface="Times New Roman"/>
                <a:cs typeface="Times New Roman"/>
              </a:rPr>
              <a:t>у</a:t>
            </a:r>
            <a:r>
              <a:rPr dirty="0" sz="1600" spc="-5">
                <a:latin typeface="Times New Roman"/>
                <a:cs typeface="Times New Roman"/>
              </a:rPr>
              <a:t>ля</a:t>
            </a:r>
            <a:r>
              <a:rPr dirty="0" sz="1600" spc="5">
                <a:latin typeface="Times New Roman"/>
                <a:cs typeface="Times New Roman"/>
              </a:rPr>
              <a:t>р</a:t>
            </a:r>
            <a:r>
              <a:rPr dirty="0" sz="1600" spc="-10">
                <a:latin typeface="Times New Roman"/>
                <a:cs typeface="Times New Roman"/>
              </a:rPr>
              <a:t>н</a:t>
            </a:r>
            <a:r>
              <a:rPr dirty="0" sz="1600">
                <a:latin typeface="Times New Roman"/>
                <a:cs typeface="Times New Roman"/>
              </a:rPr>
              <a:t>ая</a:t>
            </a:r>
            <a:r>
              <a:rPr dirty="0" sz="1600" spc="-5">
                <a:latin typeface="Times New Roman"/>
                <a:cs typeface="Times New Roman"/>
              </a:rPr>
              <a:t>,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не</a:t>
            </a:r>
            <a:r>
              <a:rPr dirty="0" sz="1600" spc="-5">
                <a:latin typeface="Times New Roman"/>
                <a:cs typeface="Times New Roman"/>
              </a:rPr>
              <a:t>р</a:t>
            </a:r>
            <a:r>
              <a:rPr dirty="0" sz="1600">
                <a:latin typeface="Times New Roman"/>
                <a:cs typeface="Times New Roman"/>
              </a:rPr>
              <a:t>е</a:t>
            </a:r>
            <a:r>
              <a:rPr dirty="0" sz="1600" spc="-10">
                <a:latin typeface="Times New Roman"/>
                <a:cs typeface="Times New Roman"/>
              </a:rPr>
              <a:t>г</a:t>
            </a:r>
            <a:r>
              <a:rPr dirty="0" sz="1600" spc="-70">
                <a:latin typeface="Times New Roman"/>
                <a:cs typeface="Times New Roman"/>
              </a:rPr>
              <a:t>у</a:t>
            </a:r>
            <a:r>
              <a:rPr dirty="0" sz="1600" spc="-5">
                <a:latin typeface="Times New Roman"/>
                <a:cs typeface="Times New Roman"/>
              </a:rPr>
              <a:t>ляр</a:t>
            </a:r>
            <a:r>
              <a:rPr dirty="0" sz="1600" spc="-10">
                <a:latin typeface="Times New Roman"/>
                <a:cs typeface="Times New Roman"/>
              </a:rPr>
              <a:t>н</a:t>
            </a:r>
            <a:r>
              <a:rPr dirty="0" sz="1600">
                <a:latin typeface="Times New Roman"/>
                <a:cs typeface="Times New Roman"/>
              </a:rPr>
              <a:t>а</a:t>
            </a:r>
            <a:r>
              <a:rPr dirty="0" sz="1600" spc="-5">
                <a:latin typeface="Times New Roman"/>
                <a:cs typeface="Times New Roman"/>
              </a:rPr>
              <a:t>я,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0">
                <a:latin typeface="Times New Roman"/>
                <a:cs typeface="Times New Roman"/>
              </a:rPr>
              <a:t>о</a:t>
            </a:r>
            <a:r>
              <a:rPr dirty="0" sz="1600" spc="-5">
                <a:latin typeface="Times New Roman"/>
                <a:cs typeface="Times New Roman"/>
              </a:rPr>
              <a:t>д</a:t>
            </a:r>
            <a:r>
              <a:rPr dirty="0" sz="1600" spc="-10">
                <a:latin typeface="Times New Roman"/>
                <a:cs typeface="Times New Roman"/>
              </a:rPr>
              <a:t>н</a:t>
            </a:r>
            <a:r>
              <a:rPr dirty="0" sz="1600" spc="-5">
                <a:latin typeface="Times New Roman"/>
                <a:cs typeface="Times New Roman"/>
              </a:rPr>
              <a:t>о</a:t>
            </a:r>
            <a:r>
              <a:rPr dirty="0" sz="1600">
                <a:latin typeface="Times New Roman"/>
                <a:cs typeface="Times New Roman"/>
              </a:rPr>
              <a:t>р</a:t>
            </a:r>
            <a:r>
              <a:rPr dirty="0" sz="1600" spc="-50">
                <a:latin typeface="Times New Roman"/>
                <a:cs typeface="Times New Roman"/>
              </a:rPr>
              <a:t>о</a:t>
            </a:r>
            <a:r>
              <a:rPr dirty="0" sz="1600" spc="-5">
                <a:latin typeface="Times New Roman"/>
                <a:cs typeface="Times New Roman"/>
              </a:rPr>
              <a:t>д</a:t>
            </a:r>
            <a:r>
              <a:rPr dirty="0" sz="1600" spc="-10">
                <a:latin typeface="Times New Roman"/>
                <a:cs typeface="Times New Roman"/>
              </a:rPr>
              <a:t>н</a:t>
            </a:r>
            <a:r>
              <a:rPr dirty="0" sz="1600">
                <a:latin typeface="Times New Roman"/>
                <a:cs typeface="Times New Roman"/>
              </a:rPr>
              <a:t>а</a:t>
            </a:r>
            <a:r>
              <a:rPr dirty="0" sz="1600" spc="-5">
                <a:latin typeface="Times New Roman"/>
                <a:cs typeface="Times New Roman"/>
              </a:rPr>
              <a:t>я,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-25">
                <a:latin typeface="Times New Roman"/>
                <a:cs typeface="Times New Roman"/>
              </a:rPr>
              <a:t>з</a:t>
            </a:r>
            <a:r>
              <a:rPr dirty="0" sz="1600" spc="-5">
                <a:latin typeface="Times New Roman"/>
                <a:cs typeface="Times New Roman"/>
              </a:rPr>
              <a:t>м</a:t>
            </a:r>
            <a:r>
              <a:rPr dirty="0" sz="1600">
                <a:latin typeface="Times New Roman"/>
                <a:cs typeface="Times New Roman"/>
              </a:rPr>
              <a:t>е</a:t>
            </a:r>
            <a:r>
              <a:rPr dirty="0" sz="1600" spc="-10">
                <a:latin typeface="Times New Roman"/>
                <a:cs typeface="Times New Roman"/>
              </a:rPr>
              <a:t>н</a:t>
            </a:r>
            <a:r>
              <a:rPr dirty="0" sz="1600" spc="-5">
                <a:latin typeface="Times New Roman"/>
                <a:cs typeface="Times New Roman"/>
              </a:rPr>
              <a:t>ч</a:t>
            </a:r>
            <a:r>
              <a:rPr dirty="0" sz="1600" spc="-15">
                <a:latin typeface="Times New Roman"/>
                <a:cs typeface="Times New Roman"/>
              </a:rPr>
              <a:t>и</a:t>
            </a:r>
            <a:r>
              <a:rPr dirty="0" sz="1600" spc="-20">
                <a:latin typeface="Times New Roman"/>
                <a:cs typeface="Times New Roman"/>
              </a:rPr>
              <a:t>в</a:t>
            </a:r>
            <a:r>
              <a:rPr dirty="0" sz="1600" spc="-5">
                <a:latin typeface="Times New Roman"/>
                <a:cs typeface="Times New Roman"/>
              </a:rPr>
              <a:t>ая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3192" y="2531526"/>
            <a:ext cx="8507730" cy="930910"/>
          </a:xfrm>
          <a:prstGeom prst="rect">
            <a:avLst/>
          </a:prstGeom>
        </p:spPr>
        <p:txBody>
          <a:bodyPr wrap="square" lIns="0" tIns="9969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dirty="0" sz="1600" spc="-5">
                <a:latin typeface="Times New Roman"/>
                <a:cs typeface="Times New Roman"/>
              </a:rPr>
              <a:t>сейсмофация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 </a:t>
            </a:r>
            <a:r>
              <a:rPr dirty="0" sz="1600" spc="-40">
                <a:latin typeface="Times New Roman"/>
                <a:cs typeface="Times New Roman"/>
              </a:rPr>
              <a:t>т.п.</a:t>
            </a:r>
            <a:endParaRPr sz="1600">
              <a:latin typeface="Times New Roman"/>
              <a:cs typeface="Times New Roman"/>
            </a:endParaRPr>
          </a:p>
          <a:p>
            <a:pPr marL="12700" marR="5080" indent="363855">
              <a:lnSpc>
                <a:spcPct val="100000"/>
              </a:lnSpc>
              <a:spcBef>
                <a:spcPts val="680"/>
              </a:spcBef>
            </a:pPr>
            <a:r>
              <a:rPr dirty="0" sz="1600" spc="-5">
                <a:latin typeface="Times New Roman"/>
                <a:cs typeface="Times New Roman"/>
              </a:rPr>
              <a:t>Степень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выдержанности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прерывистости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15">
                <a:latin typeface="Times New Roman"/>
                <a:cs typeface="Times New Roman"/>
              </a:rPr>
              <a:t>осей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синфазности,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например,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обычно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связывается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 spc="3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устойчивостью</a:t>
            </a:r>
            <a:r>
              <a:rPr dirty="0" sz="1600" spc="37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37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выдержанностью</a:t>
            </a:r>
            <a:r>
              <a:rPr dirty="0" sz="1600" spc="3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пластов,</a:t>
            </a:r>
            <a:r>
              <a:rPr dirty="0" sz="1600" spc="36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формирующих</a:t>
            </a:r>
            <a:r>
              <a:rPr dirty="0" sz="1600" spc="37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отражения.</a:t>
            </a:r>
            <a:r>
              <a:rPr dirty="0" sz="1600" spc="36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Четко-непрерывные,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3173" y="3437398"/>
            <a:ext cx="8509000" cy="27946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15">
                <a:latin typeface="Times New Roman"/>
                <a:cs typeface="Times New Roman"/>
              </a:rPr>
              <a:t>высокоамплитудные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отражена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характеризуют</a:t>
            </a:r>
            <a:r>
              <a:rPr dirty="0" sz="1600" spc="-5">
                <a:latin typeface="Times New Roman"/>
                <a:cs typeface="Times New Roman"/>
              </a:rPr>
              <a:t> пласты</a:t>
            </a:r>
            <a:r>
              <a:rPr dirty="0" sz="1600">
                <a:latin typeface="Times New Roman"/>
                <a:cs typeface="Times New Roman"/>
              </a:rPr>
              <a:t> морских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глин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известняков,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сформировавшихся </a:t>
            </a:r>
            <a:r>
              <a:rPr dirty="0" sz="1600" spc="-5">
                <a:latin typeface="Times New Roman"/>
                <a:cs typeface="Times New Roman"/>
              </a:rPr>
              <a:t>в </a:t>
            </a:r>
            <a:r>
              <a:rPr dirty="0" sz="1600" spc="-10">
                <a:latin typeface="Times New Roman"/>
                <a:cs typeface="Times New Roman"/>
              </a:rPr>
              <a:t>спокойной </a:t>
            </a:r>
            <a:r>
              <a:rPr dirty="0" sz="1600" spc="-5">
                <a:latin typeface="Times New Roman"/>
                <a:cs typeface="Times New Roman"/>
              </a:rPr>
              <a:t>и однообразной обстановке. Прерывистые </a:t>
            </a:r>
            <a:r>
              <a:rPr dirty="0" sz="1600" spc="-15">
                <a:latin typeface="Times New Roman"/>
                <a:cs typeface="Times New Roman"/>
              </a:rPr>
              <a:t>высокоамплитудные 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субгоризонтальные</a:t>
            </a:r>
            <a:r>
              <a:rPr dirty="0" sz="1600" spc="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отражения</a:t>
            </a:r>
            <a:r>
              <a:rPr dirty="0" sz="1600" spc="7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могут</a:t>
            </a:r>
            <a:r>
              <a:rPr dirty="0" sz="1600" spc="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быть</a:t>
            </a:r>
            <a:r>
              <a:rPr dirty="0" sz="1600" spc="8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связаны</a:t>
            </a:r>
            <a:r>
              <a:rPr dirty="0" sz="1600" spc="7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 spc="8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аллювиальным</a:t>
            </a:r>
            <a:r>
              <a:rPr dirty="0" sz="1600" spc="9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осадками</a:t>
            </a:r>
            <a:r>
              <a:rPr dirty="0" sz="1600" spc="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 spc="9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прослоями</a:t>
            </a:r>
            <a:r>
              <a:rPr dirty="0" sz="1600" spc="1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глин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углей.</a:t>
            </a:r>
            <a:endParaRPr sz="1600">
              <a:latin typeface="Times New Roman"/>
              <a:cs typeface="Times New Roman"/>
            </a:endParaRPr>
          </a:p>
          <a:p>
            <a:pPr algn="just" marL="12700" marR="6985" indent="363855">
              <a:lnSpc>
                <a:spcPct val="100000"/>
              </a:lnSpc>
              <a:spcBef>
                <a:spcPts val="685"/>
              </a:spcBef>
            </a:pPr>
            <a:r>
              <a:rPr dirty="0" sz="1600">
                <a:latin typeface="Times New Roman"/>
                <a:cs typeface="Times New Roman"/>
              </a:rPr>
              <a:t>Важное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значение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имеют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внешние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границы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сейсмофациальных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единиц</a:t>
            </a:r>
            <a:r>
              <a:rPr dirty="0" sz="1600">
                <a:latin typeface="Times New Roman"/>
                <a:cs typeface="Times New Roman"/>
              </a:rPr>
              <a:t> на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границах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сейсмических</a:t>
            </a:r>
            <a:r>
              <a:rPr dirty="0" sz="1600" spc="5" b="1">
                <a:latin typeface="Times New Roman"/>
                <a:cs typeface="Times New Roman"/>
              </a:rPr>
              <a:t> </a:t>
            </a:r>
            <a:r>
              <a:rPr dirty="0" sz="1600" spc="-15" b="1">
                <a:latin typeface="Times New Roman"/>
                <a:cs typeface="Times New Roman"/>
              </a:rPr>
              <a:t>комплексов</a:t>
            </a:r>
            <a:r>
              <a:rPr dirty="0" sz="1600" spc="-15">
                <a:latin typeface="Times New Roman"/>
                <a:cs typeface="Times New Roman"/>
              </a:rPr>
              <a:t>.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15" i="1">
                <a:latin typeface="Times New Roman"/>
                <a:cs typeface="Times New Roman"/>
              </a:rPr>
              <a:t>Напомним,</a:t>
            </a:r>
            <a:r>
              <a:rPr dirty="0" sz="1600" spc="-10" i="1">
                <a:latin typeface="Times New Roman"/>
                <a:cs typeface="Times New Roman"/>
              </a:rPr>
              <a:t> что</a:t>
            </a:r>
            <a:r>
              <a:rPr dirty="0" sz="1600" spc="-5" i="1">
                <a:latin typeface="Times New Roman"/>
                <a:cs typeface="Times New Roman"/>
              </a:rPr>
              <a:t> сейсмический</a:t>
            </a:r>
            <a:r>
              <a:rPr dirty="0" sz="1600" i="1">
                <a:latin typeface="Times New Roman"/>
                <a:cs typeface="Times New Roman"/>
              </a:rPr>
              <a:t> </a:t>
            </a:r>
            <a:r>
              <a:rPr dirty="0" sz="1600" spc="-20" i="1">
                <a:latin typeface="Times New Roman"/>
                <a:cs typeface="Times New Roman"/>
              </a:rPr>
              <a:t>комплекс</a:t>
            </a:r>
            <a:r>
              <a:rPr dirty="0" sz="1600" spc="-15" i="1">
                <a:latin typeface="Times New Roman"/>
                <a:cs typeface="Times New Roman"/>
              </a:rPr>
              <a:t> </a:t>
            </a:r>
            <a:r>
              <a:rPr dirty="0" sz="1600" spc="-5" i="1">
                <a:latin typeface="Times New Roman"/>
                <a:cs typeface="Times New Roman"/>
              </a:rPr>
              <a:t>(Seismic</a:t>
            </a:r>
            <a:r>
              <a:rPr dirty="0" sz="1600" i="1">
                <a:latin typeface="Times New Roman"/>
                <a:cs typeface="Times New Roman"/>
              </a:rPr>
              <a:t> </a:t>
            </a:r>
            <a:r>
              <a:rPr dirty="0" sz="1600" spc="-5" i="1">
                <a:latin typeface="Times New Roman"/>
                <a:cs typeface="Times New Roman"/>
              </a:rPr>
              <a:t>sequence)</a:t>
            </a:r>
            <a:r>
              <a:rPr dirty="0" sz="1600" i="1">
                <a:latin typeface="Times New Roman"/>
                <a:cs typeface="Times New Roman"/>
              </a:rPr>
              <a:t> </a:t>
            </a:r>
            <a:r>
              <a:rPr dirty="0" sz="1600" spc="-5" i="1">
                <a:latin typeface="Times New Roman"/>
                <a:cs typeface="Times New Roman"/>
              </a:rPr>
              <a:t>-</a:t>
            </a:r>
            <a:r>
              <a:rPr dirty="0" sz="1600" i="1">
                <a:latin typeface="Times New Roman"/>
                <a:cs typeface="Times New Roman"/>
              </a:rPr>
              <a:t> </a:t>
            </a:r>
            <a:r>
              <a:rPr dirty="0" sz="1600" spc="-15" i="1">
                <a:latin typeface="Times New Roman"/>
                <a:cs typeface="Times New Roman"/>
              </a:rPr>
              <a:t>это </a:t>
            </a:r>
            <a:r>
              <a:rPr dirty="0" sz="1600" spc="-10" i="1">
                <a:latin typeface="Times New Roman"/>
                <a:cs typeface="Times New Roman"/>
              </a:rPr>
              <a:t> изображение</a:t>
            </a:r>
            <a:r>
              <a:rPr dirty="0" sz="1600" spc="-5" i="1">
                <a:latin typeface="Times New Roman"/>
                <a:cs typeface="Times New Roman"/>
              </a:rPr>
              <a:t> на</a:t>
            </a:r>
            <a:r>
              <a:rPr dirty="0" sz="1600" i="1">
                <a:latin typeface="Times New Roman"/>
                <a:cs typeface="Times New Roman"/>
              </a:rPr>
              <a:t> </a:t>
            </a:r>
            <a:r>
              <a:rPr dirty="0" sz="1600" spc="-15" i="1">
                <a:latin typeface="Times New Roman"/>
                <a:cs typeface="Times New Roman"/>
              </a:rPr>
              <a:t>сейсмическом</a:t>
            </a:r>
            <a:r>
              <a:rPr dirty="0" sz="1600" spc="-10" i="1">
                <a:latin typeface="Times New Roman"/>
                <a:cs typeface="Times New Roman"/>
              </a:rPr>
              <a:t> разрезе</a:t>
            </a:r>
            <a:r>
              <a:rPr dirty="0" sz="1600" spc="-5" i="1">
                <a:latin typeface="Times New Roman"/>
                <a:cs typeface="Times New Roman"/>
              </a:rPr>
              <a:t> </a:t>
            </a:r>
            <a:r>
              <a:rPr dirty="0" sz="1600" spc="-10" i="1">
                <a:latin typeface="Times New Roman"/>
                <a:cs typeface="Times New Roman"/>
              </a:rPr>
              <a:t>осадочного</a:t>
            </a:r>
            <a:r>
              <a:rPr dirty="0" sz="1600" spc="-5" i="1">
                <a:latin typeface="Times New Roman"/>
                <a:cs typeface="Times New Roman"/>
              </a:rPr>
              <a:t> </a:t>
            </a:r>
            <a:r>
              <a:rPr dirty="0" sz="1600" spc="-25" i="1">
                <a:latin typeface="Times New Roman"/>
                <a:cs typeface="Times New Roman"/>
              </a:rPr>
              <a:t>комплекса,</a:t>
            </a:r>
            <a:r>
              <a:rPr dirty="0" sz="1600" spc="-20" i="1">
                <a:latin typeface="Times New Roman"/>
                <a:cs typeface="Times New Roman"/>
              </a:rPr>
              <a:t> </a:t>
            </a:r>
            <a:r>
              <a:rPr dirty="0" sz="1600" spc="-5" i="1">
                <a:latin typeface="Times New Roman"/>
                <a:cs typeface="Times New Roman"/>
              </a:rPr>
              <a:t>или</a:t>
            </a:r>
            <a:r>
              <a:rPr dirty="0" sz="1600" spc="395" i="1">
                <a:latin typeface="Times New Roman"/>
                <a:cs typeface="Times New Roman"/>
              </a:rPr>
              <a:t> </a:t>
            </a:r>
            <a:r>
              <a:rPr dirty="0" sz="1600" spc="-5" i="1">
                <a:latin typeface="Times New Roman"/>
                <a:cs typeface="Times New Roman"/>
              </a:rPr>
              <a:t>последовательности </a:t>
            </a:r>
            <a:r>
              <a:rPr dirty="0" sz="1600" i="1">
                <a:latin typeface="Times New Roman"/>
                <a:cs typeface="Times New Roman"/>
              </a:rPr>
              <a:t> </a:t>
            </a:r>
            <a:r>
              <a:rPr dirty="0" sz="1600" spc="-5" i="1">
                <a:latin typeface="Times New Roman"/>
                <a:cs typeface="Times New Roman"/>
              </a:rPr>
              <a:t>(Sequence).</a:t>
            </a:r>
            <a:r>
              <a:rPr dirty="0" sz="1600" i="1">
                <a:latin typeface="Times New Roman"/>
                <a:cs typeface="Times New Roman"/>
              </a:rPr>
              <a:t> </a:t>
            </a:r>
            <a:r>
              <a:rPr dirty="0" sz="1600" spc="-5" i="1">
                <a:latin typeface="Times New Roman"/>
                <a:cs typeface="Times New Roman"/>
              </a:rPr>
              <a:t>Последний</a:t>
            </a:r>
            <a:r>
              <a:rPr dirty="0" sz="1600" i="1">
                <a:latin typeface="Times New Roman"/>
                <a:cs typeface="Times New Roman"/>
              </a:rPr>
              <a:t> </a:t>
            </a:r>
            <a:r>
              <a:rPr dirty="0" sz="1600" spc="-10" i="1">
                <a:latin typeface="Times New Roman"/>
                <a:cs typeface="Times New Roman"/>
              </a:rPr>
              <a:t>представляет</a:t>
            </a:r>
            <a:r>
              <a:rPr dirty="0" sz="1600" spc="-5" i="1">
                <a:latin typeface="Times New Roman"/>
                <a:cs typeface="Times New Roman"/>
              </a:rPr>
              <a:t> </a:t>
            </a:r>
            <a:r>
              <a:rPr dirty="0" sz="1600" spc="-15" i="1">
                <a:latin typeface="Times New Roman"/>
                <a:cs typeface="Times New Roman"/>
              </a:rPr>
              <a:t>собой,</a:t>
            </a:r>
            <a:r>
              <a:rPr dirty="0" sz="1600" spc="-10" i="1">
                <a:latin typeface="Times New Roman"/>
                <a:cs typeface="Times New Roman"/>
              </a:rPr>
              <a:t> согласно</a:t>
            </a:r>
            <a:r>
              <a:rPr dirty="0" sz="1600" spc="-5" i="1">
                <a:latin typeface="Times New Roman"/>
                <a:cs typeface="Times New Roman"/>
              </a:rPr>
              <a:t> американским</a:t>
            </a:r>
            <a:r>
              <a:rPr dirty="0" sz="1600" i="1">
                <a:latin typeface="Times New Roman"/>
                <a:cs typeface="Times New Roman"/>
              </a:rPr>
              <a:t> </a:t>
            </a:r>
            <a:r>
              <a:rPr dirty="0" sz="1600" spc="-5" i="1">
                <a:latin typeface="Times New Roman"/>
                <a:cs typeface="Times New Roman"/>
              </a:rPr>
              <a:t>авторам,</a:t>
            </a:r>
            <a:r>
              <a:rPr dirty="0" sz="1600" i="1">
                <a:latin typeface="Times New Roman"/>
                <a:cs typeface="Times New Roman"/>
              </a:rPr>
              <a:t> </a:t>
            </a:r>
            <a:r>
              <a:rPr dirty="0" sz="1600" spc="-5" i="1">
                <a:latin typeface="Times New Roman"/>
                <a:cs typeface="Times New Roman"/>
              </a:rPr>
              <a:t>последова- </a:t>
            </a:r>
            <a:r>
              <a:rPr dirty="0" sz="1600" i="1">
                <a:latin typeface="Times New Roman"/>
                <a:cs typeface="Times New Roman"/>
              </a:rPr>
              <a:t> </a:t>
            </a:r>
            <a:r>
              <a:rPr dirty="0" sz="1600" spc="-10" i="1">
                <a:latin typeface="Times New Roman"/>
                <a:cs typeface="Times New Roman"/>
              </a:rPr>
              <a:t>тельность согласно </a:t>
            </a:r>
            <a:r>
              <a:rPr dirty="0" sz="1600" i="1">
                <a:latin typeface="Times New Roman"/>
                <a:cs typeface="Times New Roman"/>
              </a:rPr>
              <a:t>залегающих </a:t>
            </a:r>
            <a:r>
              <a:rPr dirty="0" sz="1600" spc="-10" i="1">
                <a:latin typeface="Times New Roman"/>
                <a:cs typeface="Times New Roman"/>
              </a:rPr>
              <a:t>генетически </a:t>
            </a:r>
            <a:r>
              <a:rPr dirty="0" sz="1600" spc="-5" i="1">
                <a:latin typeface="Times New Roman"/>
                <a:cs typeface="Times New Roman"/>
              </a:rPr>
              <a:t>связанных </a:t>
            </a:r>
            <a:r>
              <a:rPr dirty="0" sz="1600" i="1">
                <a:latin typeface="Times New Roman"/>
                <a:cs typeface="Times New Roman"/>
              </a:rPr>
              <a:t>пластов, </a:t>
            </a:r>
            <a:r>
              <a:rPr dirty="0" sz="1600" spc="-5" i="1">
                <a:latin typeface="Times New Roman"/>
                <a:cs typeface="Times New Roman"/>
              </a:rPr>
              <a:t>ограниченных </a:t>
            </a:r>
            <a:r>
              <a:rPr dirty="0" sz="1600" spc="-10" i="1">
                <a:latin typeface="Times New Roman"/>
                <a:cs typeface="Times New Roman"/>
              </a:rPr>
              <a:t>сверху </a:t>
            </a:r>
            <a:r>
              <a:rPr dirty="0" sz="1600" spc="-5" i="1">
                <a:latin typeface="Times New Roman"/>
                <a:cs typeface="Times New Roman"/>
              </a:rPr>
              <a:t>и </a:t>
            </a:r>
            <a:r>
              <a:rPr dirty="0" sz="1600" i="1">
                <a:latin typeface="Times New Roman"/>
                <a:cs typeface="Times New Roman"/>
              </a:rPr>
              <a:t>снизу </a:t>
            </a:r>
            <a:r>
              <a:rPr dirty="0" sz="1600" spc="5" i="1">
                <a:latin typeface="Times New Roman"/>
                <a:cs typeface="Times New Roman"/>
              </a:rPr>
              <a:t> </a:t>
            </a:r>
            <a:r>
              <a:rPr dirty="0" sz="1600" spc="-5" i="1">
                <a:latin typeface="Times New Roman"/>
                <a:cs typeface="Times New Roman"/>
              </a:rPr>
              <a:t>поверхностями </a:t>
            </a:r>
            <a:r>
              <a:rPr dirty="0" sz="1600" spc="-10" i="1">
                <a:latin typeface="Times New Roman"/>
                <a:cs typeface="Times New Roman"/>
              </a:rPr>
              <a:t>несогласий либо коррелирующимися </a:t>
            </a:r>
            <a:r>
              <a:rPr dirty="0" sz="1600" spc="-5" i="1">
                <a:latin typeface="Times New Roman"/>
                <a:cs typeface="Times New Roman"/>
              </a:rPr>
              <a:t>с ними поверхностями </a:t>
            </a:r>
            <a:r>
              <a:rPr dirty="0" sz="1600" spc="-10" i="1">
                <a:latin typeface="Times New Roman"/>
                <a:cs typeface="Times New Roman"/>
              </a:rPr>
              <a:t>согласного </a:t>
            </a:r>
            <a:r>
              <a:rPr dirty="0" sz="1600" i="1">
                <a:latin typeface="Times New Roman"/>
                <a:cs typeface="Times New Roman"/>
              </a:rPr>
              <a:t>залегания </a:t>
            </a:r>
            <a:r>
              <a:rPr dirty="0" sz="1600" spc="5" i="1">
                <a:latin typeface="Times New Roman"/>
                <a:cs typeface="Times New Roman"/>
              </a:rPr>
              <a:t> </a:t>
            </a:r>
            <a:r>
              <a:rPr dirty="0" sz="1600" i="1">
                <a:latin typeface="Times New Roman"/>
                <a:cs typeface="Times New Roman"/>
              </a:rPr>
              <a:t>слоев.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4500" y="6518225"/>
            <a:ext cx="7156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04.02.2023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54554" y="6518225"/>
            <a:ext cx="19100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sz="1200" spc="-4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им.К.И.Сатпаева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20163" y="6518225"/>
            <a:ext cx="1803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20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42900" y="349097"/>
            <a:ext cx="722122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232852"/>
                </a:solidFill>
              </a:rPr>
              <a:t>Характеристика</a:t>
            </a:r>
            <a:r>
              <a:rPr dirty="0" sz="2400" spc="30">
                <a:solidFill>
                  <a:srgbClr val="232852"/>
                </a:solidFill>
              </a:rPr>
              <a:t> </a:t>
            </a:r>
            <a:r>
              <a:rPr dirty="0" sz="2400">
                <a:solidFill>
                  <a:srgbClr val="232852"/>
                </a:solidFill>
              </a:rPr>
              <a:t>сейсмических</a:t>
            </a:r>
            <a:r>
              <a:rPr dirty="0" sz="2400" spc="5">
                <a:solidFill>
                  <a:srgbClr val="232852"/>
                </a:solidFill>
              </a:rPr>
              <a:t> </a:t>
            </a:r>
            <a:r>
              <a:rPr dirty="0" sz="2400" spc="-10">
                <a:solidFill>
                  <a:srgbClr val="232852"/>
                </a:solidFill>
              </a:rPr>
              <a:t>фаций</a:t>
            </a:r>
            <a:r>
              <a:rPr dirty="0" sz="2400" spc="50">
                <a:solidFill>
                  <a:srgbClr val="232852"/>
                </a:solidFill>
              </a:rPr>
              <a:t> </a:t>
            </a:r>
            <a:r>
              <a:rPr dirty="0" sz="2400">
                <a:solidFill>
                  <a:srgbClr val="232852"/>
                </a:solidFill>
              </a:rPr>
              <a:t>и</a:t>
            </a:r>
            <a:r>
              <a:rPr dirty="0" sz="2400" spc="-5">
                <a:solidFill>
                  <a:srgbClr val="232852"/>
                </a:solidFill>
              </a:rPr>
              <a:t> </a:t>
            </a:r>
            <a:r>
              <a:rPr dirty="0" sz="2400" spc="-25">
                <a:solidFill>
                  <a:srgbClr val="232852"/>
                </a:solidFill>
              </a:rPr>
              <a:t>комплексов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307317" y="1267471"/>
            <a:ext cx="8072755" cy="33972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363855">
              <a:lnSpc>
                <a:spcPct val="110000"/>
              </a:lnSpc>
              <a:spcBef>
                <a:spcPts val="100"/>
              </a:spcBef>
              <a:tabLst>
                <a:tab pos="1278890" algn="l"/>
                <a:tab pos="2402205" algn="l"/>
                <a:tab pos="3318510" algn="l"/>
                <a:tab pos="4258945" algn="l"/>
                <a:tab pos="5882005" algn="l"/>
                <a:tab pos="6685915" algn="l"/>
                <a:tab pos="6950709" algn="l"/>
                <a:tab pos="7435215" algn="l"/>
              </a:tabLst>
            </a:pPr>
            <a:r>
              <a:rPr dirty="0" sz="1600" spc="-15">
                <a:latin typeface="Times New Roman"/>
                <a:cs typeface="Times New Roman"/>
              </a:rPr>
              <a:t>Как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отмечено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предыдущей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презентации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понятие</a:t>
            </a:r>
            <a:r>
              <a:rPr dirty="0" sz="1600" spc="39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сейсмокомплекс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(сейсмосиквенс)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пра</a:t>
            </a:r>
            <a:r>
              <a:rPr dirty="0" sz="1600" spc="-25">
                <a:latin typeface="Times New Roman"/>
                <a:cs typeface="Times New Roman"/>
              </a:rPr>
              <a:t>к</a:t>
            </a:r>
            <a:r>
              <a:rPr dirty="0" sz="1600">
                <a:latin typeface="Times New Roman"/>
                <a:cs typeface="Times New Roman"/>
              </a:rPr>
              <a:t>т</a:t>
            </a:r>
            <a:r>
              <a:rPr dirty="0" sz="1600" spc="-10">
                <a:latin typeface="Times New Roman"/>
                <a:cs typeface="Times New Roman"/>
              </a:rPr>
              <a:t>ич</a:t>
            </a:r>
            <a:r>
              <a:rPr dirty="0" sz="1600" spc="35">
                <a:latin typeface="Times New Roman"/>
                <a:cs typeface="Times New Roman"/>
              </a:rPr>
              <a:t>е</a:t>
            </a:r>
            <a:r>
              <a:rPr dirty="0" sz="1600" spc="-5">
                <a:latin typeface="Times New Roman"/>
                <a:cs typeface="Times New Roman"/>
              </a:rPr>
              <a:t>ски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п</a:t>
            </a:r>
            <a:r>
              <a:rPr dirty="0" sz="1600" spc="-15">
                <a:latin typeface="Times New Roman"/>
                <a:cs typeface="Times New Roman"/>
              </a:rPr>
              <a:t>о</a:t>
            </a:r>
            <a:r>
              <a:rPr dirty="0" sz="1600">
                <a:latin typeface="Times New Roman"/>
                <a:cs typeface="Times New Roman"/>
              </a:rPr>
              <a:t>л</a:t>
            </a:r>
            <a:r>
              <a:rPr dirty="0" sz="1600" spc="-10">
                <a:latin typeface="Times New Roman"/>
                <a:cs typeface="Times New Roman"/>
              </a:rPr>
              <a:t>н</a:t>
            </a:r>
            <a:r>
              <a:rPr dirty="0" sz="1600" spc="30">
                <a:latin typeface="Times New Roman"/>
                <a:cs typeface="Times New Roman"/>
              </a:rPr>
              <a:t>о</a:t>
            </a:r>
            <a:r>
              <a:rPr dirty="0" sz="1600" spc="-5">
                <a:latin typeface="Times New Roman"/>
                <a:cs typeface="Times New Roman"/>
              </a:rPr>
              <a:t>ст</a:t>
            </a:r>
            <a:r>
              <a:rPr dirty="0" sz="1600" spc="5">
                <a:latin typeface="Times New Roman"/>
                <a:cs typeface="Times New Roman"/>
              </a:rPr>
              <a:t>ь</a:t>
            </a:r>
            <a:r>
              <a:rPr dirty="0" sz="1600" spc="-5">
                <a:latin typeface="Times New Roman"/>
                <a:cs typeface="Times New Roman"/>
              </a:rPr>
              <a:t>ю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о</a:t>
            </a:r>
            <a:r>
              <a:rPr dirty="0" sz="1600" spc="-10">
                <a:latin typeface="Times New Roman"/>
                <a:cs typeface="Times New Roman"/>
              </a:rPr>
              <a:t>т</a:t>
            </a:r>
            <a:r>
              <a:rPr dirty="0" sz="1600" spc="-15">
                <a:latin typeface="Times New Roman"/>
                <a:cs typeface="Times New Roman"/>
              </a:rPr>
              <a:t>в</a:t>
            </a:r>
            <a:r>
              <a:rPr dirty="0" sz="1600" spc="-40">
                <a:latin typeface="Times New Roman"/>
                <a:cs typeface="Times New Roman"/>
              </a:rPr>
              <a:t>е</a:t>
            </a:r>
            <a:r>
              <a:rPr dirty="0" sz="1600" spc="-5">
                <a:latin typeface="Times New Roman"/>
                <a:cs typeface="Times New Roman"/>
              </a:rPr>
              <a:t>ч</a:t>
            </a:r>
            <a:r>
              <a:rPr dirty="0" sz="1600" spc="10">
                <a:latin typeface="Times New Roman"/>
                <a:cs typeface="Times New Roman"/>
              </a:rPr>
              <a:t>а</a:t>
            </a:r>
            <a:r>
              <a:rPr dirty="0" sz="1600" spc="-5">
                <a:latin typeface="Times New Roman"/>
                <a:cs typeface="Times New Roman"/>
              </a:rPr>
              <a:t>ет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п</a:t>
            </a:r>
            <a:r>
              <a:rPr dirty="0" sz="1600" spc="5">
                <a:latin typeface="Times New Roman"/>
                <a:cs typeface="Times New Roman"/>
              </a:rPr>
              <a:t>о</a:t>
            </a:r>
            <a:r>
              <a:rPr dirty="0" sz="1600" spc="-10">
                <a:latin typeface="Times New Roman"/>
                <a:cs typeface="Times New Roman"/>
              </a:rPr>
              <a:t>н</a:t>
            </a:r>
            <a:r>
              <a:rPr dirty="0" sz="1600">
                <a:latin typeface="Times New Roman"/>
                <a:cs typeface="Times New Roman"/>
              </a:rPr>
              <a:t>яти</a:t>
            </a:r>
            <a:r>
              <a:rPr dirty="0" sz="1600" spc="-5">
                <a:latin typeface="Times New Roman"/>
                <a:cs typeface="Times New Roman"/>
              </a:rPr>
              <a:t>ю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"</a:t>
            </a:r>
            <a:r>
              <a:rPr dirty="0" sz="1600" spc="30">
                <a:latin typeface="Times New Roman"/>
                <a:cs typeface="Times New Roman"/>
              </a:rPr>
              <a:t>с</a:t>
            </a:r>
            <a:r>
              <a:rPr dirty="0" sz="1600" spc="-5">
                <a:latin typeface="Times New Roman"/>
                <a:cs typeface="Times New Roman"/>
              </a:rPr>
              <a:t>е</a:t>
            </a:r>
            <a:r>
              <a:rPr dirty="0" sz="1600" spc="5">
                <a:latin typeface="Times New Roman"/>
                <a:cs typeface="Times New Roman"/>
              </a:rPr>
              <a:t>й</a:t>
            </a:r>
            <a:r>
              <a:rPr dirty="0" sz="1600" spc="-5">
                <a:latin typeface="Times New Roman"/>
                <a:cs typeface="Times New Roman"/>
              </a:rPr>
              <a:t>см</a:t>
            </a:r>
            <a:r>
              <a:rPr dirty="0" sz="1600" spc="15">
                <a:latin typeface="Times New Roman"/>
                <a:cs typeface="Times New Roman"/>
              </a:rPr>
              <a:t>о</a:t>
            </a:r>
            <a:r>
              <a:rPr dirty="0" sz="1600" spc="-10">
                <a:latin typeface="Times New Roman"/>
                <a:cs typeface="Times New Roman"/>
              </a:rPr>
              <a:t>ци</a:t>
            </a:r>
            <a:r>
              <a:rPr dirty="0" sz="1600" spc="10">
                <a:latin typeface="Times New Roman"/>
                <a:cs typeface="Times New Roman"/>
              </a:rPr>
              <a:t>к</a:t>
            </a:r>
            <a:r>
              <a:rPr dirty="0" sz="1600">
                <a:latin typeface="Times New Roman"/>
                <a:cs typeface="Times New Roman"/>
              </a:rPr>
              <a:t>л</a:t>
            </a:r>
            <a:r>
              <a:rPr dirty="0" sz="1600" spc="-10">
                <a:latin typeface="Times New Roman"/>
                <a:cs typeface="Times New Roman"/>
              </a:rPr>
              <a:t>и</a:t>
            </a:r>
            <a:r>
              <a:rPr dirty="0" sz="1600" spc="-25">
                <a:latin typeface="Times New Roman"/>
                <a:cs typeface="Times New Roman"/>
              </a:rPr>
              <a:t>т</a:t>
            </a:r>
            <a:r>
              <a:rPr dirty="0" sz="1600" spc="-10">
                <a:latin typeface="Times New Roman"/>
                <a:cs typeface="Times New Roman"/>
              </a:rPr>
              <a:t>"</a:t>
            </a:r>
            <a:r>
              <a:rPr dirty="0" sz="1600" spc="-5">
                <a:latin typeface="Times New Roman"/>
                <a:cs typeface="Times New Roman"/>
              </a:rPr>
              <a:t>.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В</a:t>
            </a:r>
            <a:r>
              <a:rPr dirty="0" sz="1600" spc="-5">
                <a:latin typeface="Times New Roman"/>
                <a:cs typeface="Times New Roman"/>
              </a:rPr>
              <a:t>м</a:t>
            </a:r>
            <a:r>
              <a:rPr dirty="0" sz="1600" spc="30">
                <a:latin typeface="Times New Roman"/>
                <a:cs typeface="Times New Roman"/>
              </a:rPr>
              <a:t>е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>
                <a:latin typeface="Times New Roman"/>
                <a:cs typeface="Times New Roman"/>
              </a:rPr>
              <a:t>т</a:t>
            </a:r>
            <a:r>
              <a:rPr dirty="0" sz="1600" spc="-5">
                <a:latin typeface="Times New Roman"/>
                <a:cs typeface="Times New Roman"/>
              </a:rPr>
              <a:t>е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т</a:t>
            </a:r>
            <a:r>
              <a:rPr dirty="0" sz="1600">
                <a:latin typeface="Times New Roman"/>
                <a:cs typeface="Times New Roman"/>
              </a:rPr>
              <a:t>е</a:t>
            </a:r>
            <a:r>
              <a:rPr dirty="0" sz="1600" spc="-5">
                <a:latin typeface="Times New Roman"/>
                <a:cs typeface="Times New Roman"/>
              </a:rPr>
              <a:t>м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т</a:t>
            </a:r>
            <a:r>
              <a:rPr dirty="0" sz="1600" spc="-5">
                <a:latin typeface="Times New Roman"/>
                <a:cs typeface="Times New Roman"/>
              </a:rPr>
              <a:t>е</a:t>
            </a:r>
            <a:r>
              <a:rPr dirty="0" sz="1600" spc="-30">
                <a:latin typeface="Times New Roman"/>
                <a:cs typeface="Times New Roman"/>
              </a:rPr>
              <a:t>р</a:t>
            </a:r>
            <a:r>
              <a:rPr dirty="0" sz="1600">
                <a:latin typeface="Times New Roman"/>
                <a:cs typeface="Times New Roman"/>
              </a:rPr>
              <a:t>м</a:t>
            </a:r>
            <a:r>
              <a:rPr dirty="0" sz="1600" spc="-10">
                <a:latin typeface="Times New Roman"/>
                <a:cs typeface="Times New Roman"/>
              </a:rPr>
              <a:t>ин  </a:t>
            </a:r>
            <a:r>
              <a:rPr dirty="0" sz="1600" spc="-10">
                <a:latin typeface="Times New Roman"/>
                <a:cs typeface="Times New Roman"/>
              </a:rPr>
              <a:t>"сейсмокомплекс"</a:t>
            </a:r>
            <a:r>
              <a:rPr dirty="0" sz="1600" spc="114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является</a:t>
            </a:r>
            <a:r>
              <a:rPr dirty="0" sz="1600" spc="1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термином</a:t>
            </a:r>
            <a:r>
              <a:rPr dirty="0" sz="1600" spc="13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свободного</a:t>
            </a:r>
            <a:r>
              <a:rPr dirty="0" sz="1600" spc="1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пользования</a:t>
            </a:r>
            <a:r>
              <a:rPr dirty="0" sz="1600" spc="1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114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может</a:t>
            </a:r>
            <a:r>
              <a:rPr dirty="0" sz="1600" spc="1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быть</a:t>
            </a:r>
            <a:r>
              <a:rPr dirty="0" sz="1600" spc="1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применен</a:t>
            </a:r>
            <a:r>
              <a:rPr dirty="0" sz="1600" spc="1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для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обозначения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сейсмическом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разрезе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отдельного,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довольно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крупного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элемента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осадочного </a:t>
            </a:r>
            <a:r>
              <a:rPr dirty="0" sz="1600">
                <a:latin typeface="Times New Roman"/>
                <a:cs typeface="Times New Roman"/>
              </a:rPr>
              <a:t> разреза,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выделенного</a:t>
            </a:r>
            <a:r>
              <a:rPr dirty="0" sz="1600" spc="15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по</a:t>
            </a:r>
            <a:r>
              <a:rPr dirty="0" sz="1600" spc="10" b="1">
                <a:latin typeface="Times New Roman"/>
                <a:cs typeface="Times New Roman"/>
              </a:rPr>
              <a:t> </a:t>
            </a:r>
            <a:r>
              <a:rPr dirty="0" sz="1600" spc="-15" b="1">
                <a:latin typeface="Times New Roman"/>
                <a:cs typeface="Times New Roman"/>
              </a:rPr>
              <a:t>любому</a:t>
            </a:r>
            <a:r>
              <a:rPr dirty="0" sz="1600" spc="-5" b="1">
                <a:latin typeface="Times New Roman"/>
                <a:cs typeface="Times New Roman"/>
              </a:rPr>
              <a:t> </a:t>
            </a:r>
            <a:r>
              <a:rPr dirty="0" sz="1600" spc="-25" b="1">
                <a:latin typeface="Times New Roman"/>
                <a:cs typeface="Times New Roman"/>
              </a:rPr>
              <a:t>признаку.</a:t>
            </a:r>
            <a:endParaRPr sz="1600">
              <a:latin typeface="Times New Roman"/>
              <a:cs typeface="Times New Roman"/>
            </a:endParaRPr>
          </a:p>
          <a:p>
            <a:pPr algn="just" marL="12700" marR="6350" indent="405130">
              <a:lnSpc>
                <a:spcPct val="110000"/>
              </a:lnSpc>
              <a:spcBef>
                <a:spcPts val="600"/>
              </a:spcBef>
            </a:pPr>
            <a:r>
              <a:rPr dirty="0" sz="1600" spc="-5" b="1">
                <a:latin typeface="Times New Roman"/>
                <a:cs typeface="Times New Roman"/>
              </a:rPr>
              <a:t>Очень</a:t>
            </a:r>
            <a:r>
              <a:rPr dirty="0" sz="160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часто</a:t>
            </a:r>
            <a:r>
              <a:rPr dirty="0" sz="1600" spc="-5" b="1">
                <a:latin typeface="Times New Roman"/>
                <a:cs typeface="Times New Roman"/>
              </a:rPr>
              <a:t> в</a:t>
            </a:r>
            <a:r>
              <a:rPr dirty="0" sz="160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практике</a:t>
            </a:r>
            <a:r>
              <a:rPr dirty="0" sz="1600" spc="-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интерпретации</a:t>
            </a:r>
            <a:r>
              <a:rPr dirty="0" sz="1600" spc="5" b="1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сейсморазведочных</a:t>
            </a:r>
            <a:r>
              <a:rPr dirty="0" sz="1600">
                <a:latin typeface="Times New Roman"/>
                <a:cs typeface="Times New Roman"/>
              </a:rPr>
              <a:t> данных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сейсмокомплексы</a:t>
            </a:r>
            <a:r>
              <a:rPr dirty="0" sz="1600" spc="-10">
                <a:latin typeface="Times New Roman"/>
                <a:cs typeface="Times New Roman"/>
              </a:rPr>
              <a:t> выделяют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между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двумя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более</a:t>
            </a:r>
            <a:r>
              <a:rPr dirty="0" sz="1600" spc="38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устойчивыми</a:t>
            </a:r>
            <a:r>
              <a:rPr dirty="0" sz="1600" spc="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39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динамически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выраженными</a:t>
            </a:r>
            <a:r>
              <a:rPr dirty="0" sz="1600">
                <a:latin typeface="Times New Roman"/>
                <a:cs typeface="Times New Roman"/>
              </a:rPr>
              <a:t> отражающими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горизонтами,</a:t>
            </a:r>
            <a:r>
              <a:rPr dirty="0" sz="1600">
                <a:latin typeface="Times New Roman"/>
                <a:cs typeface="Times New Roman"/>
              </a:rPr>
              <a:t> независимо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от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того,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является</a:t>
            </a:r>
            <a:r>
              <a:rPr dirty="0" sz="1600">
                <a:latin typeface="Times New Roman"/>
                <a:cs typeface="Times New Roman"/>
              </a:rPr>
              <a:t> ли </a:t>
            </a:r>
            <a:r>
              <a:rPr dirty="0" sz="1600" spc="-5">
                <a:latin typeface="Times New Roman"/>
                <a:cs typeface="Times New Roman"/>
              </a:rPr>
              <a:t>выделяемая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единица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единой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либо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гетерогенной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 </a:t>
            </a:r>
            <a:r>
              <a:rPr dirty="0" sz="1600" spc="-15">
                <a:latin typeface="Times New Roman"/>
                <a:cs typeface="Times New Roman"/>
              </a:rPr>
              <a:t>генетическом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отношении.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 indent="363855">
              <a:lnSpc>
                <a:spcPct val="110000"/>
              </a:lnSpc>
              <a:spcBef>
                <a:spcPts val="600"/>
              </a:spcBef>
            </a:pPr>
            <a:r>
              <a:rPr dirty="0" sz="1600" spc="-30">
                <a:latin typeface="Times New Roman"/>
                <a:cs typeface="Times New Roman"/>
              </a:rPr>
              <a:t>Такой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30">
                <a:latin typeface="Times New Roman"/>
                <a:cs typeface="Times New Roman"/>
              </a:rPr>
              <a:t>подход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приемлем</a:t>
            </a:r>
            <a:r>
              <a:rPr dirty="0" sz="1600">
                <a:latin typeface="Times New Roman"/>
                <a:cs typeface="Times New Roman"/>
              </a:rPr>
              <a:t> на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предварительной</a:t>
            </a:r>
            <a:r>
              <a:rPr dirty="0" sz="1600">
                <a:latin typeface="Times New Roman"/>
                <a:cs typeface="Times New Roman"/>
              </a:rPr>
              <a:t> стадии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изучения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осадочных</a:t>
            </a:r>
            <a:r>
              <a:rPr dirty="0" sz="1600" spc="40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бассейнов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либо</a:t>
            </a:r>
            <a:r>
              <a:rPr dirty="0" sz="1600">
                <a:latin typeface="Times New Roman"/>
                <a:cs typeface="Times New Roman"/>
              </a:rPr>
              <a:t> при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выполнении</a:t>
            </a:r>
            <a:r>
              <a:rPr dirty="0" sz="1600">
                <a:latin typeface="Times New Roman"/>
                <a:cs typeface="Times New Roman"/>
              </a:rPr>
              <a:t> общей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характеристики</a:t>
            </a:r>
            <a:r>
              <a:rPr dirty="0" sz="1600">
                <a:latin typeface="Times New Roman"/>
                <a:cs typeface="Times New Roman"/>
              </a:rPr>
              <a:t> сейсмостратиграфических</a:t>
            </a:r>
            <a:r>
              <a:rPr dirty="0" sz="1600" spc="5">
                <a:latin typeface="Times New Roman"/>
                <a:cs typeface="Times New Roman"/>
              </a:rPr>
              <a:t> особенностей 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отложений.</a:t>
            </a:r>
            <a:r>
              <a:rPr dirty="0" sz="1600" spc="229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Для</a:t>
            </a:r>
            <a:r>
              <a:rPr dirty="0" sz="1600" spc="2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целей</a:t>
            </a:r>
            <a:r>
              <a:rPr dirty="0" sz="1600" spc="2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же</a:t>
            </a:r>
            <a:r>
              <a:rPr dirty="0" sz="1600" spc="25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прогноза</a:t>
            </a:r>
            <a:r>
              <a:rPr dirty="0" sz="1600" spc="2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неантиклнальных</a:t>
            </a:r>
            <a:r>
              <a:rPr dirty="0" sz="1600" spc="26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ловушек</a:t>
            </a:r>
            <a:r>
              <a:rPr dirty="0" sz="1600" spc="26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2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залежей</a:t>
            </a:r>
            <a:r>
              <a:rPr dirty="0" sz="1600" spc="254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УВ</a:t>
            </a:r>
            <a:r>
              <a:rPr dirty="0" sz="1600" spc="254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необходимо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7334" y="4663875"/>
            <a:ext cx="807085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97915" algn="l"/>
                <a:tab pos="2870200" algn="l"/>
                <a:tab pos="3315335" algn="l"/>
                <a:tab pos="4422140" algn="l"/>
                <a:tab pos="4678045" algn="l"/>
                <a:tab pos="5987415" algn="l"/>
                <a:tab pos="6237605" algn="l"/>
                <a:tab pos="7578725" algn="l"/>
              </a:tabLst>
            </a:pPr>
            <a:r>
              <a:rPr dirty="0" sz="1600" spc="-10">
                <a:latin typeface="Times New Roman"/>
                <a:cs typeface="Times New Roman"/>
              </a:rPr>
              <a:t>в</a:t>
            </a:r>
            <a:r>
              <a:rPr dirty="0" sz="1600" spc="-5">
                <a:latin typeface="Times New Roman"/>
                <a:cs typeface="Times New Roman"/>
              </a:rPr>
              <a:t>ыде</a:t>
            </a:r>
            <a:r>
              <a:rPr dirty="0" sz="1600" spc="-15">
                <a:latin typeface="Times New Roman"/>
                <a:cs typeface="Times New Roman"/>
              </a:rPr>
              <a:t>л</a:t>
            </a:r>
            <a:r>
              <a:rPr dirty="0" sz="1600">
                <a:latin typeface="Times New Roman"/>
                <a:cs typeface="Times New Roman"/>
              </a:rPr>
              <a:t>ен</a:t>
            </a:r>
            <a:r>
              <a:rPr dirty="0" sz="1600" spc="-10">
                <a:latin typeface="Times New Roman"/>
                <a:cs typeface="Times New Roman"/>
              </a:rPr>
              <a:t>и</a:t>
            </a:r>
            <a:r>
              <a:rPr dirty="0" sz="1600" spc="-5">
                <a:latin typeface="Times New Roman"/>
                <a:cs typeface="Times New Roman"/>
              </a:rPr>
              <a:t>е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25">
                <a:latin typeface="Times New Roman"/>
                <a:cs typeface="Times New Roman"/>
              </a:rPr>
              <a:t>с</a:t>
            </a:r>
            <a:r>
              <a:rPr dirty="0" sz="1600">
                <a:latin typeface="Times New Roman"/>
                <a:cs typeface="Times New Roman"/>
              </a:rPr>
              <a:t>е</a:t>
            </a:r>
            <a:r>
              <a:rPr dirty="0" sz="1600" spc="-10">
                <a:latin typeface="Times New Roman"/>
                <a:cs typeface="Times New Roman"/>
              </a:rPr>
              <a:t>й</a:t>
            </a:r>
            <a:r>
              <a:rPr dirty="0" sz="1600">
                <a:latin typeface="Times New Roman"/>
                <a:cs typeface="Times New Roman"/>
              </a:rPr>
              <a:t>с</a:t>
            </a:r>
            <a:r>
              <a:rPr dirty="0" sz="1600" spc="-5">
                <a:latin typeface="Times New Roman"/>
                <a:cs typeface="Times New Roman"/>
              </a:rPr>
              <a:t>мо</a:t>
            </a:r>
            <a:r>
              <a:rPr dirty="0" sz="1600" spc="-85">
                <a:latin typeface="Times New Roman"/>
                <a:cs typeface="Times New Roman"/>
              </a:rPr>
              <a:t>к</a:t>
            </a:r>
            <a:r>
              <a:rPr dirty="0" sz="1600" spc="-40">
                <a:latin typeface="Times New Roman"/>
                <a:cs typeface="Times New Roman"/>
              </a:rPr>
              <a:t>о</a:t>
            </a:r>
            <a:r>
              <a:rPr dirty="0" sz="1600" spc="-5">
                <a:latin typeface="Times New Roman"/>
                <a:cs typeface="Times New Roman"/>
              </a:rPr>
              <a:t>мп</a:t>
            </a:r>
            <a:r>
              <a:rPr dirty="0" sz="1600" spc="-15">
                <a:latin typeface="Times New Roman"/>
                <a:cs typeface="Times New Roman"/>
              </a:rPr>
              <a:t>л</a:t>
            </a:r>
            <a:r>
              <a:rPr dirty="0" sz="1600" spc="-5">
                <a:latin typeface="Times New Roman"/>
                <a:cs typeface="Times New Roman"/>
              </a:rPr>
              <a:t>е</a:t>
            </a:r>
            <a:r>
              <a:rPr dirty="0" sz="1600" spc="-40">
                <a:latin typeface="Times New Roman"/>
                <a:cs typeface="Times New Roman"/>
              </a:rPr>
              <a:t>к</a:t>
            </a:r>
            <a:r>
              <a:rPr dirty="0" sz="1600" spc="-5">
                <a:latin typeface="Times New Roman"/>
                <a:cs typeface="Times New Roman"/>
              </a:rPr>
              <a:t>сов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30">
                <a:latin typeface="Times New Roman"/>
                <a:cs typeface="Times New Roman"/>
              </a:rPr>
              <a:t>к</a:t>
            </a:r>
            <a:r>
              <a:rPr dirty="0" sz="1600" spc="-5">
                <a:latin typeface="Times New Roman"/>
                <a:cs typeface="Times New Roman"/>
              </a:rPr>
              <a:t>ак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те</a:t>
            </a:r>
            <a:r>
              <a:rPr dirty="0" sz="1600">
                <a:latin typeface="Times New Roman"/>
                <a:cs typeface="Times New Roman"/>
              </a:rPr>
              <a:t>л-</a:t>
            </a:r>
            <a:r>
              <a:rPr dirty="0" sz="1600" spc="-5">
                <a:latin typeface="Times New Roman"/>
                <a:cs typeface="Times New Roman"/>
              </a:rPr>
              <a:t>сис</a:t>
            </a:r>
            <a:r>
              <a:rPr dirty="0" sz="1600">
                <a:latin typeface="Times New Roman"/>
                <a:cs typeface="Times New Roman"/>
              </a:rPr>
              <a:t>т</a:t>
            </a:r>
            <a:r>
              <a:rPr dirty="0" sz="1600" spc="-5">
                <a:latin typeface="Times New Roman"/>
                <a:cs typeface="Times New Roman"/>
              </a:rPr>
              <a:t>ем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со</a:t>
            </a:r>
            <a:r>
              <a:rPr dirty="0" sz="1600" spc="-25">
                <a:latin typeface="Times New Roman"/>
                <a:cs typeface="Times New Roman"/>
              </a:rPr>
              <a:t>о</a:t>
            </a:r>
            <a:r>
              <a:rPr dirty="0" sz="1600" spc="-10">
                <a:latin typeface="Times New Roman"/>
                <a:cs typeface="Times New Roman"/>
              </a:rPr>
              <a:t>т</a:t>
            </a:r>
            <a:r>
              <a:rPr dirty="0" sz="1600" spc="-20">
                <a:latin typeface="Times New Roman"/>
                <a:cs typeface="Times New Roman"/>
              </a:rPr>
              <a:t>в</a:t>
            </a:r>
            <a:r>
              <a:rPr dirty="0" sz="1600" spc="-5">
                <a:latin typeface="Times New Roman"/>
                <a:cs typeface="Times New Roman"/>
              </a:rPr>
              <a:t>е</a:t>
            </a:r>
            <a:r>
              <a:rPr dirty="0" sz="1600" spc="10">
                <a:latin typeface="Times New Roman"/>
                <a:cs typeface="Times New Roman"/>
              </a:rPr>
              <a:t>т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 spc="-10">
                <a:latin typeface="Times New Roman"/>
                <a:cs typeface="Times New Roman"/>
              </a:rPr>
              <a:t>тв</a:t>
            </a:r>
            <a:r>
              <a:rPr dirty="0" sz="1600" spc="-5">
                <a:latin typeface="Times New Roman"/>
                <a:cs typeface="Times New Roman"/>
              </a:rPr>
              <a:t>ии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п</a:t>
            </a:r>
            <a:r>
              <a:rPr dirty="0" sz="1600" spc="5">
                <a:latin typeface="Times New Roman"/>
                <a:cs typeface="Times New Roman"/>
              </a:rPr>
              <a:t>р</a:t>
            </a:r>
            <a:r>
              <a:rPr dirty="0" sz="1600" spc="-10">
                <a:latin typeface="Times New Roman"/>
                <a:cs typeface="Times New Roman"/>
              </a:rPr>
              <a:t>и</a:t>
            </a:r>
            <a:r>
              <a:rPr dirty="0" sz="1600" spc="-20">
                <a:latin typeface="Times New Roman"/>
                <a:cs typeface="Times New Roman"/>
              </a:rPr>
              <a:t>в</a:t>
            </a:r>
            <a:r>
              <a:rPr dirty="0" sz="1600" spc="-35">
                <a:latin typeface="Times New Roman"/>
                <a:cs typeface="Times New Roman"/>
              </a:rPr>
              <a:t>е</a:t>
            </a:r>
            <a:r>
              <a:rPr dirty="0" sz="1600" spc="-5">
                <a:latin typeface="Times New Roman"/>
                <a:cs typeface="Times New Roman"/>
              </a:rPr>
              <a:t>д</a:t>
            </a:r>
            <a:r>
              <a:rPr dirty="0" sz="1600" spc="5">
                <a:latin typeface="Times New Roman"/>
                <a:cs typeface="Times New Roman"/>
              </a:rPr>
              <a:t>е</a:t>
            </a:r>
            <a:r>
              <a:rPr dirty="0" sz="1600">
                <a:latin typeface="Times New Roman"/>
                <a:cs typeface="Times New Roman"/>
              </a:rPr>
              <a:t>нн</a:t>
            </a:r>
            <a:r>
              <a:rPr dirty="0" sz="1600" spc="-15">
                <a:latin typeface="Times New Roman"/>
                <a:cs typeface="Times New Roman"/>
              </a:rPr>
              <a:t>ы</a:t>
            </a:r>
            <a:r>
              <a:rPr dirty="0" sz="1600" spc="-5">
                <a:latin typeface="Times New Roman"/>
                <a:cs typeface="Times New Roman"/>
              </a:rPr>
              <a:t>м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в</a:t>
            </a:r>
            <a:r>
              <a:rPr dirty="0" sz="1600" spc="-5">
                <a:latin typeface="Times New Roman"/>
                <a:cs typeface="Times New Roman"/>
              </a:rPr>
              <a:t>ыше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7340" y="4831458"/>
            <a:ext cx="8071484" cy="714375"/>
          </a:xfrm>
          <a:prstGeom prst="rect">
            <a:avLst/>
          </a:prstGeom>
        </p:spPr>
        <p:txBody>
          <a:bodyPr wrap="square" lIns="0" tIns="1130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dirty="0" sz="1600" spc="-10">
                <a:latin typeface="Times New Roman"/>
                <a:cs typeface="Times New Roman"/>
              </a:rPr>
              <a:t>определением</a:t>
            </a:r>
            <a:r>
              <a:rPr dirty="0" sz="1600" spc="8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сейсмокомплекса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(сейсмосиквенса,</a:t>
            </a:r>
            <a:r>
              <a:rPr dirty="0" sz="1600" spc="7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сейсмоциклита).</a:t>
            </a:r>
            <a:endParaRPr sz="1600">
              <a:latin typeface="Times New Roman"/>
              <a:cs typeface="Times New Roman"/>
            </a:endParaRPr>
          </a:p>
          <a:p>
            <a:pPr marL="376555">
              <a:lnSpc>
                <a:spcPct val="100000"/>
              </a:lnSpc>
              <a:spcBef>
                <a:spcPts val="795"/>
              </a:spcBef>
            </a:pPr>
            <a:r>
              <a:rPr dirty="0" sz="1600" spc="-10" b="1">
                <a:latin typeface="Times New Roman"/>
                <a:cs typeface="Times New Roman"/>
              </a:rPr>
              <a:t>По</a:t>
            </a:r>
            <a:r>
              <a:rPr dirty="0" sz="1600" spc="495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особенностям</a:t>
            </a:r>
            <a:r>
              <a:rPr dirty="0" sz="1600" spc="50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морфологии</a:t>
            </a:r>
            <a:r>
              <a:rPr dirty="0" sz="1600" spc="515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внешних</a:t>
            </a:r>
            <a:r>
              <a:rPr dirty="0" sz="1600" spc="500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и</a:t>
            </a:r>
            <a:r>
              <a:rPr dirty="0" sz="1600" spc="49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внутренних</a:t>
            </a:r>
            <a:r>
              <a:rPr dirty="0" sz="1600" spc="509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границ</a:t>
            </a:r>
            <a:r>
              <a:rPr dirty="0" sz="1600" spc="515" b="1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сейсмокомплексы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7337" y="5520383"/>
            <a:ext cx="8070850" cy="5619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00"/>
              </a:spcBef>
              <a:tabLst>
                <a:tab pos="893444" algn="l"/>
                <a:tab pos="1309370" algn="l"/>
                <a:tab pos="2797175" algn="l"/>
                <a:tab pos="4874895" algn="l"/>
                <a:tab pos="5199380" algn="l"/>
                <a:tab pos="6786245" algn="l"/>
                <a:tab pos="7948930" algn="l"/>
              </a:tabLst>
            </a:pPr>
            <a:r>
              <a:rPr dirty="0" sz="1600" spc="-5">
                <a:latin typeface="Times New Roman"/>
                <a:cs typeface="Times New Roman"/>
              </a:rPr>
              <a:t>дел</a:t>
            </a:r>
            <a:r>
              <a:rPr dirty="0" sz="1600" spc="-10">
                <a:latin typeface="Times New Roman"/>
                <a:cs typeface="Times New Roman"/>
              </a:rPr>
              <a:t>я</a:t>
            </a:r>
            <a:r>
              <a:rPr dirty="0" sz="1600" spc="20">
                <a:latin typeface="Times New Roman"/>
                <a:cs typeface="Times New Roman"/>
              </a:rPr>
              <a:t>т</a:t>
            </a:r>
            <a:r>
              <a:rPr dirty="0" sz="1600" spc="-5">
                <a:latin typeface="Times New Roman"/>
                <a:cs typeface="Times New Roman"/>
              </a:rPr>
              <a:t>ся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5">
                <a:latin typeface="Times New Roman"/>
                <a:cs typeface="Times New Roman"/>
              </a:rPr>
              <a:t>н</a:t>
            </a:r>
            <a:r>
              <a:rPr dirty="0" sz="1600" spc="-5">
                <a:latin typeface="Times New Roman"/>
                <a:cs typeface="Times New Roman"/>
              </a:rPr>
              <a:t>а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40">
                <a:latin typeface="Times New Roman"/>
                <a:cs typeface="Times New Roman"/>
              </a:rPr>
              <a:t>г</a:t>
            </a:r>
            <a:r>
              <a:rPr dirty="0" sz="1600" spc="-5">
                <a:latin typeface="Times New Roman"/>
                <a:cs typeface="Times New Roman"/>
              </a:rPr>
              <a:t>ор</a:t>
            </a:r>
            <a:r>
              <a:rPr dirty="0" sz="1600" spc="-10">
                <a:latin typeface="Times New Roman"/>
                <a:cs typeface="Times New Roman"/>
              </a:rPr>
              <a:t>и</a:t>
            </a:r>
            <a:r>
              <a:rPr dirty="0" sz="1600" spc="-15">
                <a:latin typeface="Times New Roman"/>
                <a:cs typeface="Times New Roman"/>
              </a:rPr>
              <a:t>з</a:t>
            </a:r>
            <a:r>
              <a:rPr dirty="0" sz="1600" spc="-5">
                <a:latin typeface="Times New Roman"/>
                <a:cs typeface="Times New Roman"/>
              </a:rPr>
              <a:t>о</a:t>
            </a:r>
            <a:r>
              <a:rPr dirty="0" sz="1600" spc="-10">
                <a:latin typeface="Times New Roman"/>
                <a:cs typeface="Times New Roman"/>
              </a:rPr>
              <a:t>н</a:t>
            </a:r>
            <a:r>
              <a:rPr dirty="0" sz="1600" spc="25">
                <a:latin typeface="Times New Roman"/>
                <a:cs typeface="Times New Roman"/>
              </a:rPr>
              <a:t>т</a:t>
            </a:r>
            <a:r>
              <a:rPr dirty="0" sz="1600" spc="15">
                <a:latin typeface="Times New Roman"/>
                <a:cs typeface="Times New Roman"/>
              </a:rPr>
              <a:t>а</a:t>
            </a:r>
            <a:r>
              <a:rPr dirty="0" sz="1600" spc="-5">
                <a:latin typeface="Times New Roman"/>
                <a:cs typeface="Times New Roman"/>
              </a:rPr>
              <a:t>л</a:t>
            </a:r>
            <a:r>
              <a:rPr dirty="0" sz="1600" spc="-10">
                <a:latin typeface="Times New Roman"/>
                <a:cs typeface="Times New Roman"/>
              </a:rPr>
              <a:t>ьн</a:t>
            </a:r>
            <a:r>
              <a:rPr dirty="0" sz="1600" spc="-5">
                <a:latin typeface="Times New Roman"/>
                <a:cs typeface="Times New Roman"/>
              </a:rPr>
              <a:t>о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 spc="25">
                <a:latin typeface="Times New Roman"/>
                <a:cs typeface="Times New Roman"/>
              </a:rPr>
              <a:t>т</a:t>
            </a:r>
            <a:r>
              <a:rPr dirty="0" sz="1600" spc="-5">
                <a:latin typeface="Times New Roman"/>
                <a:cs typeface="Times New Roman"/>
              </a:rPr>
              <a:t>р</a:t>
            </a:r>
            <a:r>
              <a:rPr dirty="0" sz="1600" spc="-45">
                <a:latin typeface="Times New Roman"/>
                <a:cs typeface="Times New Roman"/>
              </a:rPr>
              <a:t>а</a:t>
            </a:r>
            <a:r>
              <a:rPr dirty="0" sz="1600" spc="-10">
                <a:latin typeface="Times New Roman"/>
                <a:cs typeface="Times New Roman"/>
              </a:rPr>
              <a:t>ти</a:t>
            </a:r>
            <a:r>
              <a:rPr dirty="0" sz="1600" spc="-5">
                <a:latin typeface="Times New Roman"/>
                <a:cs typeface="Times New Roman"/>
              </a:rPr>
              <a:t>ф</a:t>
            </a:r>
            <a:r>
              <a:rPr dirty="0" sz="1600">
                <a:latin typeface="Times New Roman"/>
                <a:cs typeface="Times New Roman"/>
              </a:rPr>
              <a:t>иц</a:t>
            </a:r>
            <a:r>
              <a:rPr dirty="0" sz="1600" spc="-10">
                <a:latin typeface="Times New Roman"/>
                <a:cs typeface="Times New Roman"/>
              </a:rPr>
              <a:t>ир</a:t>
            </a:r>
            <a:r>
              <a:rPr dirty="0" sz="1600">
                <a:latin typeface="Times New Roman"/>
                <a:cs typeface="Times New Roman"/>
              </a:rPr>
              <a:t>о</a:t>
            </a:r>
            <a:r>
              <a:rPr dirty="0" sz="1600" spc="-30">
                <a:latin typeface="Times New Roman"/>
                <a:cs typeface="Times New Roman"/>
              </a:rPr>
              <a:t>в</a:t>
            </a:r>
            <a:r>
              <a:rPr dirty="0" sz="1600" spc="-5">
                <a:latin typeface="Times New Roman"/>
                <a:cs typeface="Times New Roman"/>
              </a:rPr>
              <a:t>а</a:t>
            </a:r>
            <a:r>
              <a:rPr dirty="0" sz="1600">
                <a:latin typeface="Times New Roman"/>
                <a:cs typeface="Times New Roman"/>
              </a:rPr>
              <a:t>нн</a:t>
            </a:r>
            <a:r>
              <a:rPr dirty="0" sz="1600" spc="-5">
                <a:latin typeface="Times New Roman"/>
                <a:cs typeface="Times New Roman"/>
              </a:rPr>
              <a:t>ые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5">
                <a:latin typeface="Times New Roman"/>
                <a:cs typeface="Times New Roman"/>
              </a:rPr>
              <a:t>к</a:t>
            </a:r>
            <a:r>
              <a:rPr dirty="0" sz="1600" spc="-5">
                <a:latin typeface="Times New Roman"/>
                <a:cs typeface="Times New Roman"/>
              </a:rPr>
              <a:t>ли</a:t>
            </a:r>
            <a:r>
              <a:rPr dirty="0" sz="1600" spc="-10">
                <a:latin typeface="Times New Roman"/>
                <a:cs typeface="Times New Roman"/>
              </a:rPr>
              <a:t>ноф</a:t>
            </a:r>
            <a:r>
              <a:rPr dirty="0" sz="1600" spc="10">
                <a:latin typeface="Times New Roman"/>
                <a:cs typeface="Times New Roman"/>
              </a:rPr>
              <a:t>о</a:t>
            </a:r>
            <a:r>
              <a:rPr dirty="0" sz="1600" spc="-25">
                <a:latin typeface="Times New Roman"/>
                <a:cs typeface="Times New Roman"/>
              </a:rPr>
              <a:t>р</a:t>
            </a:r>
            <a:r>
              <a:rPr dirty="0" sz="1600" spc="-5">
                <a:latin typeface="Times New Roman"/>
                <a:cs typeface="Times New Roman"/>
              </a:rPr>
              <a:t>м</a:t>
            </a:r>
            <a:r>
              <a:rPr dirty="0" sz="1600" spc="-10">
                <a:latin typeface="Times New Roman"/>
                <a:cs typeface="Times New Roman"/>
              </a:rPr>
              <a:t>ны</a:t>
            </a:r>
            <a:r>
              <a:rPr dirty="0" sz="1600" spc="5">
                <a:latin typeface="Times New Roman"/>
                <a:cs typeface="Times New Roman"/>
              </a:rPr>
              <a:t>е</a:t>
            </a:r>
            <a:r>
              <a:rPr dirty="0" sz="1600" spc="-5">
                <a:latin typeface="Times New Roman"/>
                <a:cs typeface="Times New Roman"/>
              </a:rPr>
              <a:t>,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по</a:t>
            </a:r>
            <a:r>
              <a:rPr dirty="0" sz="1600">
                <a:latin typeface="Times New Roman"/>
                <a:cs typeface="Times New Roman"/>
              </a:rPr>
              <a:t>к</a:t>
            </a:r>
            <a:r>
              <a:rPr dirty="0" sz="1600" spc="-5">
                <a:latin typeface="Times New Roman"/>
                <a:cs typeface="Times New Roman"/>
              </a:rPr>
              <a:t>ро</a:t>
            </a:r>
            <a:r>
              <a:rPr dirty="0" sz="1600" spc="-10">
                <a:latin typeface="Times New Roman"/>
                <a:cs typeface="Times New Roman"/>
              </a:rPr>
              <a:t>вны</a:t>
            </a:r>
            <a:r>
              <a:rPr dirty="0" sz="1600" spc="-5">
                <a:latin typeface="Times New Roman"/>
                <a:cs typeface="Times New Roman"/>
              </a:rPr>
              <a:t>е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и  </a:t>
            </a:r>
            <a:r>
              <a:rPr dirty="0" sz="1600" spc="-10">
                <a:latin typeface="Times New Roman"/>
                <a:cs typeface="Times New Roman"/>
              </a:rPr>
              <a:t>заполняющие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отдельные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впадины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 </a:t>
            </a:r>
            <a:r>
              <a:rPr dirty="0" sz="1600" spc="-10">
                <a:latin typeface="Times New Roman"/>
                <a:cs typeface="Times New Roman"/>
              </a:rPr>
              <a:t>подстилающем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подземном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рельефе.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4500" y="6518225"/>
            <a:ext cx="7156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04.02.2023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54554" y="6518225"/>
            <a:ext cx="19100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sz="1200" spc="-4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им.К.И.Сатпаева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555240" y="6518225"/>
            <a:ext cx="1460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21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368884"/>
            <a:ext cx="7220584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232852"/>
                </a:solidFill>
              </a:rPr>
              <a:t>Характеристика</a:t>
            </a:r>
            <a:r>
              <a:rPr dirty="0" sz="2400" spc="25">
                <a:solidFill>
                  <a:srgbClr val="232852"/>
                </a:solidFill>
              </a:rPr>
              <a:t> </a:t>
            </a:r>
            <a:r>
              <a:rPr dirty="0" sz="2400">
                <a:solidFill>
                  <a:srgbClr val="232852"/>
                </a:solidFill>
              </a:rPr>
              <a:t>сейсмических </a:t>
            </a:r>
            <a:r>
              <a:rPr dirty="0" sz="2400" spc="-10">
                <a:solidFill>
                  <a:srgbClr val="232852"/>
                </a:solidFill>
              </a:rPr>
              <a:t>фаций</a:t>
            </a:r>
            <a:r>
              <a:rPr dirty="0" sz="2400" spc="50">
                <a:solidFill>
                  <a:srgbClr val="232852"/>
                </a:solidFill>
              </a:rPr>
              <a:t> </a:t>
            </a:r>
            <a:r>
              <a:rPr dirty="0" sz="2400">
                <a:solidFill>
                  <a:srgbClr val="232852"/>
                </a:solidFill>
              </a:rPr>
              <a:t>и </a:t>
            </a:r>
            <a:r>
              <a:rPr dirty="0" sz="2400" spc="-25">
                <a:solidFill>
                  <a:srgbClr val="232852"/>
                </a:solidFill>
              </a:rPr>
              <a:t>комплексов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444500" y="6518225"/>
            <a:ext cx="7156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04.02.2023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54554" y="6518225"/>
            <a:ext cx="19100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sz="1200" spc="-4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им.К.И.Сатпаева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29345" y="6518225"/>
            <a:ext cx="1720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22</a:t>
            </a:r>
            <a:endParaRPr sz="1200">
              <a:latin typeface="Constantia"/>
              <a:cs typeface="Constanti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34340" y="2023872"/>
            <a:ext cx="4403090" cy="2508885"/>
            <a:chOff x="434340" y="2023872"/>
            <a:chExt cx="4403090" cy="250888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2023872"/>
              <a:ext cx="4169664" cy="66902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6534" y="2891030"/>
              <a:ext cx="1985759" cy="74675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66072" y="3808476"/>
              <a:ext cx="1936991" cy="63550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4340" y="3855741"/>
              <a:ext cx="2061949" cy="67662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98445" y="2921508"/>
              <a:ext cx="2238717" cy="745223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5097907" y="2622308"/>
            <a:ext cx="3816350" cy="14884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Рис. 3.6.</a:t>
            </a:r>
            <a:r>
              <a:rPr dirty="0" sz="1600" spc="-5" b="1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Пример </a:t>
            </a:r>
            <a:r>
              <a:rPr dirty="0" sz="1600" spc="-10">
                <a:latin typeface="Times New Roman"/>
                <a:cs typeface="Times New Roman"/>
              </a:rPr>
              <a:t>"заполняющих»</a:t>
            </a:r>
            <a:endParaRPr sz="1600">
              <a:latin typeface="Times New Roman"/>
              <a:cs typeface="Times New Roman"/>
            </a:endParaRPr>
          </a:p>
          <a:p>
            <a:pPr algn="just" marL="62865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сейсмофациальиых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единиц:</a:t>
            </a:r>
            <a:endParaRPr sz="1600">
              <a:latin typeface="Times New Roman"/>
              <a:cs typeface="Times New Roman"/>
            </a:endParaRPr>
          </a:p>
          <a:p>
            <a:pPr algn="just" marL="62865" marR="5080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I - </a:t>
            </a:r>
            <a:r>
              <a:rPr dirty="0" sz="1600" spc="-10">
                <a:latin typeface="Times New Roman"/>
                <a:cs typeface="Times New Roman"/>
              </a:rPr>
              <a:t>заполнение </a:t>
            </a:r>
            <a:r>
              <a:rPr dirty="0" sz="1600" spc="-5">
                <a:latin typeface="Times New Roman"/>
                <a:cs typeface="Times New Roman"/>
              </a:rPr>
              <a:t>с налеганием; 2 – </a:t>
            </a:r>
            <a:r>
              <a:rPr dirty="0" sz="1600" spc="-15">
                <a:latin typeface="Times New Roman"/>
                <a:cs typeface="Times New Roman"/>
              </a:rPr>
              <a:t>холмистое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налегание; 3 - </a:t>
            </a:r>
            <a:r>
              <a:rPr dirty="0" sz="1600" spc="-10">
                <a:latin typeface="Times New Roman"/>
                <a:cs typeface="Times New Roman"/>
              </a:rPr>
              <a:t>заполнение </a:t>
            </a:r>
            <a:r>
              <a:rPr dirty="0" sz="1600" spc="-5">
                <a:latin typeface="Times New Roman"/>
                <a:cs typeface="Times New Roman"/>
              </a:rPr>
              <a:t>с </a:t>
            </a:r>
            <a:r>
              <a:rPr dirty="0" sz="1600" spc="-10">
                <a:latin typeface="Times New Roman"/>
                <a:cs typeface="Times New Roman"/>
              </a:rPr>
              <a:t>расхождением;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4 -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заполнение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боковым</a:t>
            </a:r>
            <a:r>
              <a:rPr dirty="0" sz="1600" spc="-10">
                <a:latin typeface="Times New Roman"/>
                <a:cs typeface="Times New Roman"/>
              </a:rPr>
              <a:t> наращиванием;</a:t>
            </a:r>
            <a:endParaRPr sz="1600">
              <a:latin typeface="Times New Roman"/>
              <a:cs typeface="Times New Roman"/>
            </a:endParaRPr>
          </a:p>
          <a:p>
            <a:pPr algn="just" marL="62865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5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-</a:t>
            </a:r>
            <a:r>
              <a:rPr dirty="0" sz="1600" spc="-10">
                <a:latin typeface="Times New Roman"/>
                <a:cs typeface="Times New Roman"/>
              </a:rPr>
              <a:t> хаотическое;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6 –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сложное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93319" y="1059567"/>
            <a:ext cx="8717280" cy="7518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algn="just" marL="12700" marR="5080" indent="362585">
              <a:lnSpc>
                <a:spcPct val="99100"/>
              </a:lnSpc>
              <a:spcBef>
                <a:spcPts val="110"/>
              </a:spcBef>
            </a:pPr>
            <a:r>
              <a:rPr dirty="0" sz="1600" spc="-5">
                <a:latin typeface="Times New Roman"/>
                <a:cs typeface="Times New Roman"/>
              </a:rPr>
              <a:t>Размеры </a:t>
            </a:r>
            <a:r>
              <a:rPr dirty="0" sz="1600" spc="-10">
                <a:latin typeface="Times New Roman"/>
                <a:cs typeface="Times New Roman"/>
              </a:rPr>
              <a:t>сейсмокомплексов </a:t>
            </a:r>
            <a:r>
              <a:rPr dirty="0" sz="1600" spc="-15">
                <a:latin typeface="Times New Roman"/>
                <a:cs typeface="Times New Roman"/>
              </a:rPr>
              <a:t>варьируют </a:t>
            </a:r>
            <a:r>
              <a:rPr dirty="0" sz="1600" spc="-5">
                <a:latin typeface="Times New Roman"/>
                <a:cs typeface="Times New Roman"/>
              </a:rPr>
              <a:t>в широких пределах - </a:t>
            </a:r>
            <a:r>
              <a:rPr dirty="0" sz="1600" spc="-10">
                <a:latin typeface="Times New Roman"/>
                <a:cs typeface="Times New Roman"/>
              </a:rPr>
              <a:t>толщина </a:t>
            </a:r>
            <a:r>
              <a:rPr dirty="0" sz="1600" spc="-15">
                <a:latin typeface="Times New Roman"/>
                <a:cs typeface="Times New Roman"/>
              </a:rPr>
              <a:t>от </a:t>
            </a:r>
            <a:r>
              <a:rPr dirty="0" sz="1600" spc="-10">
                <a:latin typeface="Times New Roman"/>
                <a:cs typeface="Times New Roman"/>
              </a:rPr>
              <a:t>нескольких </a:t>
            </a:r>
            <a:r>
              <a:rPr dirty="0" sz="1600" spc="-5">
                <a:latin typeface="Times New Roman"/>
                <a:cs typeface="Times New Roman"/>
              </a:rPr>
              <a:t>до </a:t>
            </a:r>
            <a:r>
              <a:rPr dirty="0" sz="1600" spc="-10">
                <a:latin typeface="Times New Roman"/>
                <a:cs typeface="Times New Roman"/>
              </a:rPr>
              <a:t>сотен </a:t>
            </a:r>
            <a:r>
              <a:rPr dirty="0" sz="1600" spc="-5">
                <a:latin typeface="Times New Roman"/>
                <a:cs typeface="Times New Roman"/>
              </a:rPr>
              <a:t> метров,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протяженность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-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от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единиц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км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нескольких</a:t>
            </a:r>
            <a:r>
              <a:rPr dirty="0" sz="1600" spc="-5">
                <a:latin typeface="Times New Roman"/>
                <a:cs typeface="Times New Roman"/>
              </a:rPr>
              <a:t> тысяч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км.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Примеры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"заполняющих"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ссйсмофациальных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единиц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приведены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рис.3.6*</a:t>
            </a:r>
            <a:r>
              <a:rPr dirty="0" sz="1600" spc="-5">
                <a:latin typeface="Constantia"/>
                <a:cs typeface="Constantia"/>
              </a:rPr>
              <a:t>.</a:t>
            </a:r>
            <a:endParaRPr sz="1600">
              <a:latin typeface="Constantia"/>
              <a:cs typeface="Constant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-27668" y="4657464"/>
            <a:ext cx="8646160" cy="15201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362585">
              <a:lnSpc>
                <a:spcPct val="100000"/>
              </a:lnSpc>
              <a:spcBef>
                <a:spcPts val="100"/>
              </a:spcBef>
            </a:pPr>
            <a:r>
              <a:rPr dirty="0" sz="1400" i="1">
                <a:latin typeface="Times New Roman"/>
                <a:cs typeface="Times New Roman"/>
              </a:rPr>
              <a:t>Внешние границы </a:t>
            </a:r>
            <a:r>
              <a:rPr dirty="0" sz="1400" spc="-15" i="1">
                <a:latin typeface="Times New Roman"/>
                <a:cs typeface="Times New Roman"/>
              </a:rPr>
              <a:t>сейсмокомплекса </a:t>
            </a:r>
            <a:r>
              <a:rPr dirty="0" sz="1400" spc="-10" i="1">
                <a:latin typeface="Times New Roman"/>
                <a:cs typeface="Times New Roman"/>
              </a:rPr>
              <a:t>как </a:t>
            </a:r>
            <a:r>
              <a:rPr dirty="0" sz="1400" spc="-5" i="1">
                <a:latin typeface="Times New Roman"/>
                <a:cs typeface="Times New Roman"/>
              </a:rPr>
              <a:t>сейсмостратиграфической единицы,</a:t>
            </a:r>
            <a:r>
              <a:rPr dirty="0" sz="1400" i="1">
                <a:latin typeface="Times New Roman"/>
                <a:cs typeface="Times New Roman"/>
              </a:rPr>
              <a:t> </a:t>
            </a:r>
            <a:r>
              <a:rPr dirty="0" sz="1400" spc="-10" i="1">
                <a:latin typeface="Times New Roman"/>
                <a:cs typeface="Times New Roman"/>
              </a:rPr>
              <a:t>сформировавшейся </a:t>
            </a:r>
            <a:r>
              <a:rPr dirty="0" sz="1400" i="1">
                <a:latin typeface="Times New Roman"/>
                <a:cs typeface="Times New Roman"/>
              </a:rPr>
              <a:t>в </a:t>
            </a:r>
            <a:r>
              <a:rPr dirty="0" sz="1400" spc="-5" i="1">
                <a:latin typeface="Times New Roman"/>
                <a:cs typeface="Times New Roman"/>
              </a:rPr>
              <a:t>течение </a:t>
            </a:r>
            <a:r>
              <a:rPr dirty="0" sz="1400" i="1">
                <a:latin typeface="Times New Roman"/>
                <a:cs typeface="Times New Roman"/>
              </a:rPr>
              <a:t> </a:t>
            </a:r>
            <a:r>
              <a:rPr dirty="0" sz="1400" spc="-5" i="1">
                <a:latin typeface="Times New Roman"/>
                <a:cs typeface="Times New Roman"/>
              </a:rPr>
              <a:t>одного</a:t>
            </a:r>
            <a:r>
              <a:rPr dirty="0" sz="1400" spc="10" i="1">
                <a:latin typeface="Times New Roman"/>
                <a:cs typeface="Times New Roman"/>
              </a:rPr>
              <a:t> </a:t>
            </a:r>
            <a:r>
              <a:rPr dirty="0" sz="1400" spc="5" i="1">
                <a:latin typeface="Times New Roman"/>
                <a:cs typeface="Times New Roman"/>
              </a:rPr>
              <a:t>цикла </a:t>
            </a:r>
            <a:r>
              <a:rPr dirty="0" sz="1400" spc="-5" i="1">
                <a:latin typeface="Times New Roman"/>
                <a:cs typeface="Times New Roman"/>
              </a:rPr>
              <a:t>седиментации</a:t>
            </a:r>
            <a:r>
              <a:rPr dirty="0" sz="1400" spc="20" i="1">
                <a:latin typeface="Times New Roman"/>
                <a:cs typeface="Times New Roman"/>
              </a:rPr>
              <a:t> </a:t>
            </a:r>
            <a:r>
              <a:rPr dirty="0" sz="1400" spc="-5" i="1">
                <a:latin typeface="Times New Roman"/>
                <a:cs typeface="Times New Roman"/>
              </a:rPr>
              <a:t>можно</a:t>
            </a:r>
            <a:r>
              <a:rPr dirty="0" sz="1400" spc="-15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проследить</a:t>
            </a:r>
            <a:r>
              <a:rPr dirty="0" sz="1400" spc="5" i="1">
                <a:latin typeface="Times New Roman"/>
                <a:cs typeface="Times New Roman"/>
              </a:rPr>
              <a:t> </a:t>
            </a:r>
            <a:r>
              <a:rPr dirty="0" sz="1400" i="1">
                <a:latin typeface="Times New Roman"/>
                <a:cs typeface="Times New Roman"/>
              </a:rPr>
              <a:t>по</a:t>
            </a:r>
            <a:r>
              <a:rPr dirty="0" sz="1400" spc="10" i="1">
                <a:latin typeface="Times New Roman"/>
                <a:cs typeface="Times New Roman"/>
              </a:rPr>
              <a:t> </a:t>
            </a:r>
            <a:r>
              <a:rPr dirty="0" sz="1400" spc="-5" i="1">
                <a:latin typeface="Times New Roman"/>
                <a:cs typeface="Times New Roman"/>
              </a:rPr>
              <a:t>окончаниям</a:t>
            </a:r>
            <a:r>
              <a:rPr dirty="0" sz="1400" spc="-40" i="1">
                <a:latin typeface="Times New Roman"/>
                <a:cs typeface="Times New Roman"/>
              </a:rPr>
              <a:t> </a:t>
            </a:r>
            <a:r>
              <a:rPr dirty="0" sz="1400" spc="-5" i="1">
                <a:latin typeface="Times New Roman"/>
                <a:cs typeface="Times New Roman"/>
              </a:rPr>
              <a:t>серии</a:t>
            </a:r>
            <a:r>
              <a:rPr dirty="0" sz="1400" spc="15" i="1">
                <a:latin typeface="Times New Roman"/>
                <a:cs typeface="Times New Roman"/>
              </a:rPr>
              <a:t> </a:t>
            </a:r>
            <a:r>
              <a:rPr dirty="0" sz="1400" spc="-5" i="1">
                <a:latin typeface="Times New Roman"/>
                <a:cs typeface="Times New Roman"/>
              </a:rPr>
              <a:t>сейсмических</a:t>
            </a:r>
            <a:r>
              <a:rPr dirty="0" sz="1400" spc="-20" i="1">
                <a:latin typeface="Times New Roman"/>
                <a:cs typeface="Times New Roman"/>
              </a:rPr>
              <a:t> </a:t>
            </a:r>
            <a:r>
              <a:rPr dirty="0" sz="1400" spc="-5" i="1">
                <a:latin typeface="Times New Roman"/>
                <a:cs typeface="Times New Roman"/>
              </a:rPr>
              <a:t>отражений, "упирающихся” </a:t>
            </a:r>
            <a:r>
              <a:rPr dirty="0" sz="1400" i="1">
                <a:latin typeface="Times New Roman"/>
                <a:cs typeface="Times New Roman"/>
              </a:rPr>
              <a:t> в огибающее их </a:t>
            </a:r>
            <a:r>
              <a:rPr dirty="0" sz="1400" spc="-5" i="1">
                <a:latin typeface="Times New Roman"/>
                <a:cs typeface="Times New Roman"/>
              </a:rPr>
              <a:t>отражение, </a:t>
            </a:r>
            <a:r>
              <a:rPr dirty="0" sz="1400" i="1">
                <a:latin typeface="Times New Roman"/>
                <a:cs typeface="Times New Roman"/>
              </a:rPr>
              <a:t>а </a:t>
            </a:r>
            <a:r>
              <a:rPr dirty="0" sz="1400" spc="-5" i="1">
                <a:latin typeface="Times New Roman"/>
                <a:cs typeface="Times New Roman"/>
              </a:rPr>
              <a:t>также </a:t>
            </a:r>
            <a:r>
              <a:rPr dirty="0" sz="1400" i="1">
                <a:latin typeface="Times New Roman"/>
                <a:cs typeface="Times New Roman"/>
              </a:rPr>
              <a:t>по </a:t>
            </a:r>
            <a:r>
              <a:rPr dirty="0" sz="1400" spc="-5" i="1">
                <a:latin typeface="Times New Roman"/>
                <a:cs typeface="Times New Roman"/>
              </a:rPr>
              <a:t>отражению, согласно </a:t>
            </a:r>
            <a:r>
              <a:rPr dirty="0" sz="1400" i="1">
                <a:latin typeface="Times New Roman"/>
                <a:cs typeface="Times New Roman"/>
              </a:rPr>
              <a:t>огибающему данную </a:t>
            </a:r>
            <a:r>
              <a:rPr dirty="0" sz="1400" spc="-5" i="1">
                <a:latin typeface="Times New Roman"/>
                <a:cs typeface="Times New Roman"/>
              </a:rPr>
              <a:t>серию отражений </a:t>
            </a:r>
            <a:r>
              <a:rPr dirty="0" sz="1400" i="1">
                <a:latin typeface="Times New Roman"/>
                <a:cs typeface="Times New Roman"/>
              </a:rPr>
              <a:t> </a:t>
            </a:r>
            <a:r>
              <a:rPr dirty="0" sz="1400" spc="-5" i="1">
                <a:latin typeface="Times New Roman"/>
                <a:cs typeface="Times New Roman"/>
              </a:rPr>
              <a:t>определенной конфигурации.</a:t>
            </a:r>
            <a:endParaRPr sz="1400">
              <a:latin typeface="Times New Roman"/>
              <a:cs typeface="Times New Roman"/>
            </a:endParaRPr>
          </a:p>
          <a:p>
            <a:pPr marL="12700" marR="234315" indent="311150">
              <a:lnSpc>
                <a:spcPct val="100000"/>
              </a:lnSpc>
              <a:spcBef>
                <a:spcPts val="5"/>
              </a:spcBef>
            </a:pPr>
            <a:r>
              <a:rPr dirty="0" sz="1400" spc="-15">
                <a:latin typeface="Times New Roman"/>
                <a:cs typeface="Times New Roman"/>
              </a:rPr>
              <a:t>Методика </a:t>
            </a:r>
            <a:r>
              <a:rPr dirty="0" sz="1400" spc="-5">
                <a:latin typeface="Times New Roman"/>
                <a:cs typeface="Times New Roman"/>
              </a:rPr>
              <a:t>картирования единичного </a:t>
            </a:r>
            <a:r>
              <a:rPr dirty="0" sz="1400" spc="-15">
                <a:latin typeface="Times New Roman"/>
                <a:cs typeface="Times New Roman"/>
              </a:rPr>
              <a:t>комплекса </a:t>
            </a:r>
            <a:r>
              <a:rPr dirty="0" sz="1400" spc="-5">
                <a:latin typeface="Times New Roman"/>
                <a:cs typeface="Times New Roman"/>
              </a:rPr>
              <a:t>заключается, </a:t>
            </a:r>
            <a:r>
              <a:rPr dirty="0" sz="1400" spc="-10">
                <a:latin typeface="Times New Roman"/>
                <a:cs typeface="Times New Roman"/>
              </a:rPr>
              <a:t>главным </a:t>
            </a:r>
            <a:r>
              <a:rPr dirty="0" sz="1400" spc="-5">
                <a:latin typeface="Times New Roman"/>
                <a:cs typeface="Times New Roman"/>
              </a:rPr>
              <a:t>образом, </a:t>
            </a:r>
            <a:r>
              <a:rPr dirty="0" sz="1400">
                <a:latin typeface="Times New Roman"/>
                <a:cs typeface="Times New Roman"/>
              </a:rPr>
              <a:t>в </a:t>
            </a:r>
            <a:r>
              <a:rPr dirty="0" sz="1400" spc="-10">
                <a:latin typeface="Times New Roman"/>
                <a:cs typeface="Times New Roman"/>
              </a:rPr>
              <a:t>обнаружении </a:t>
            </a:r>
            <a:r>
              <a:rPr dirty="0" sz="1400" spc="-20">
                <a:latin typeface="Times New Roman"/>
                <a:cs typeface="Times New Roman"/>
              </a:rPr>
              <a:t>углов, 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отмечающих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поверхности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несогласия </a:t>
            </a:r>
            <a:r>
              <a:rPr dirty="0" sz="1400">
                <a:latin typeface="Times New Roman"/>
                <a:cs typeface="Times New Roman"/>
              </a:rPr>
              <a:t>и </a:t>
            </a:r>
            <a:r>
              <a:rPr dirty="0" sz="1400" spc="-10">
                <a:latin typeface="Times New Roman"/>
                <a:cs typeface="Times New Roman"/>
              </a:rPr>
              <a:t>продолжении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прослеживания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их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те</a:t>
            </a:r>
            <a:r>
              <a:rPr dirty="0" sz="1400" spc="5">
                <a:latin typeface="Times New Roman"/>
                <a:cs typeface="Times New Roman"/>
              </a:rPr>
              <a:t> районы,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где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угловых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несогласий </a:t>
            </a:r>
            <a:r>
              <a:rPr dirty="0" sz="1400" spc="-3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не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выделяется.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73035"/>
            <a:ext cx="9119870" cy="585470"/>
          </a:xfrm>
          <a:custGeom>
            <a:avLst/>
            <a:gdLst/>
            <a:ahLst/>
            <a:cxnLst/>
            <a:rect l="l" t="t" r="r" b="b"/>
            <a:pathLst>
              <a:path w="9119870" h="585469">
                <a:moveTo>
                  <a:pt x="9119590" y="0"/>
                </a:moveTo>
                <a:lnTo>
                  <a:pt x="0" y="0"/>
                </a:lnTo>
                <a:lnTo>
                  <a:pt x="0" y="585191"/>
                </a:lnTo>
                <a:lnTo>
                  <a:pt x="9119590" y="585191"/>
                </a:lnTo>
                <a:lnTo>
                  <a:pt x="9119590" y="0"/>
                </a:lnTo>
                <a:close/>
              </a:path>
            </a:pathLst>
          </a:custGeom>
          <a:solidFill>
            <a:srgbClr val="DAE0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920302" y="600583"/>
            <a:ext cx="724725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876300" marR="5080" indent="-864235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latin typeface="Times New Roman"/>
                <a:cs typeface="Times New Roman"/>
              </a:rPr>
              <a:t>Использование</a:t>
            </a:r>
            <a:r>
              <a:rPr dirty="0" sz="1600" spc="1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морфологии</a:t>
            </a:r>
            <a:r>
              <a:rPr dirty="0" sz="1600" spc="2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отраженных</a:t>
            </a:r>
            <a:r>
              <a:rPr dirty="0" sz="1600" spc="45" b="1">
                <a:latin typeface="Times New Roman"/>
                <a:cs typeface="Times New Roman"/>
              </a:rPr>
              <a:t> </a:t>
            </a:r>
            <a:r>
              <a:rPr dirty="0" sz="1600" spc="-15" b="1">
                <a:latin typeface="Times New Roman"/>
                <a:cs typeface="Times New Roman"/>
              </a:rPr>
              <a:t>волн</a:t>
            </a:r>
            <a:r>
              <a:rPr dirty="0" sz="1600" spc="15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и</a:t>
            </a:r>
            <a:r>
              <a:rPr dirty="0" sz="1600" spc="10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сейсмофаций</a:t>
            </a:r>
            <a:r>
              <a:rPr dirty="0" sz="1600" spc="2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заполнения</a:t>
            </a:r>
            <a:r>
              <a:rPr dirty="0" sz="1600" spc="15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при </a:t>
            </a:r>
            <a:r>
              <a:rPr dirty="0" sz="1600" spc="-38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стратиграфической</a:t>
            </a:r>
            <a:r>
              <a:rPr dirty="0" sz="1600" spc="45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интерпретации</a:t>
            </a:r>
            <a:r>
              <a:rPr dirty="0" sz="1600" spc="4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сейсмических</a:t>
            </a:r>
            <a:r>
              <a:rPr dirty="0" sz="1600" spc="15" b="1">
                <a:latin typeface="Times New Roman"/>
                <a:cs typeface="Times New Roman"/>
              </a:rPr>
              <a:t> </a:t>
            </a:r>
            <a:r>
              <a:rPr dirty="0" sz="1600" spc="-15" b="1">
                <a:latin typeface="Times New Roman"/>
                <a:cs typeface="Times New Roman"/>
              </a:rPr>
              <a:t>разрезов.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6138664"/>
            <a:ext cx="9144000" cy="584200"/>
          </a:xfrm>
          <a:custGeom>
            <a:avLst/>
            <a:gdLst/>
            <a:ahLst/>
            <a:cxnLst/>
            <a:rect l="l" t="t" r="r" b="b"/>
            <a:pathLst>
              <a:path w="9144000" h="584200">
                <a:moveTo>
                  <a:pt x="9144000" y="0"/>
                </a:moveTo>
                <a:lnTo>
                  <a:pt x="0" y="0"/>
                </a:lnTo>
                <a:lnTo>
                  <a:pt x="0" y="583703"/>
                </a:lnTo>
                <a:lnTo>
                  <a:pt x="9144000" y="583703"/>
                </a:lnTo>
                <a:lnTo>
                  <a:pt x="9144000" y="0"/>
                </a:lnTo>
                <a:close/>
              </a:path>
            </a:pathLst>
          </a:custGeom>
          <a:solidFill>
            <a:srgbClr val="DAE0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945306" y="6166506"/>
            <a:ext cx="7247255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latin typeface="Times New Roman"/>
                <a:cs typeface="Times New Roman"/>
              </a:rPr>
              <a:t>Использование</a:t>
            </a:r>
            <a:r>
              <a:rPr dirty="0" sz="1600" spc="1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морфологии</a:t>
            </a:r>
            <a:r>
              <a:rPr dirty="0" sz="1600" spc="2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отраженных</a:t>
            </a:r>
            <a:r>
              <a:rPr dirty="0" sz="1600" spc="40" b="1">
                <a:latin typeface="Times New Roman"/>
                <a:cs typeface="Times New Roman"/>
              </a:rPr>
              <a:t> </a:t>
            </a:r>
            <a:r>
              <a:rPr dirty="0" sz="1600" spc="-15" b="1">
                <a:latin typeface="Times New Roman"/>
                <a:cs typeface="Times New Roman"/>
              </a:rPr>
              <a:t>волн</a:t>
            </a:r>
            <a:r>
              <a:rPr dirty="0" sz="1600" spc="15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и</a:t>
            </a:r>
            <a:r>
              <a:rPr dirty="0" sz="1600" spc="15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сейсмофаций</a:t>
            </a:r>
            <a:r>
              <a:rPr dirty="0" sz="1600" spc="15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заполнения</a:t>
            </a:r>
            <a:r>
              <a:rPr dirty="0" sz="1600" spc="15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при</a:t>
            </a:r>
            <a:endParaRPr sz="1600">
              <a:latin typeface="Times New Roman"/>
              <a:cs typeface="Times New Roman"/>
            </a:endParaRPr>
          </a:p>
          <a:p>
            <a:pPr algn="ctr" marL="2540">
              <a:lnSpc>
                <a:spcPct val="100000"/>
              </a:lnSpc>
            </a:pPr>
            <a:r>
              <a:rPr dirty="0" sz="1600" spc="-10" b="1">
                <a:latin typeface="Times New Roman"/>
                <a:cs typeface="Times New Roman"/>
              </a:rPr>
              <a:t>стратиграфической</a:t>
            </a:r>
            <a:r>
              <a:rPr dirty="0" sz="1600" spc="35" b="1">
                <a:latin typeface="Times New Roman"/>
                <a:cs typeface="Times New Roman"/>
              </a:rPr>
              <a:t> </a:t>
            </a:r>
            <a:r>
              <a:rPr dirty="0" sz="1600" spc="-5" b="1">
                <a:latin typeface="Times New Roman"/>
                <a:cs typeface="Times New Roman"/>
              </a:rPr>
              <a:t>интерпретации</a:t>
            </a:r>
            <a:r>
              <a:rPr dirty="0" sz="1600" spc="35" b="1">
                <a:latin typeface="Times New Roman"/>
                <a:cs typeface="Times New Roman"/>
              </a:rPr>
              <a:t> </a:t>
            </a:r>
            <a:r>
              <a:rPr dirty="0" sz="1600" b="1">
                <a:latin typeface="Times New Roman"/>
                <a:cs typeface="Times New Roman"/>
              </a:rPr>
              <a:t>сейсмических </a:t>
            </a:r>
            <a:r>
              <a:rPr dirty="0" sz="1600" spc="-10" b="1">
                <a:latin typeface="Times New Roman"/>
                <a:cs typeface="Times New Roman"/>
              </a:rPr>
              <a:t>разрезов.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990848" y="1162048"/>
            <a:ext cx="3476625" cy="2997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0">
                <a:solidFill>
                  <a:srgbClr val="000000"/>
                </a:solidFill>
                <a:latin typeface="Times New Roman"/>
                <a:cs typeface="Times New Roman"/>
              </a:rPr>
              <a:t>Примеры</a:t>
            </a:r>
            <a:r>
              <a:rPr dirty="0" sz="1800" spc="-25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1800" spc="5" b="0">
                <a:solidFill>
                  <a:srgbClr val="000000"/>
                </a:solidFill>
                <a:latin typeface="Times New Roman"/>
                <a:cs typeface="Times New Roman"/>
              </a:rPr>
              <a:t>сейсмических</a:t>
            </a:r>
            <a:r>
              <a:rPr dirty="0" sz="1800" spc="-60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0">
                <a:solidFill>
                  <a:srgbClr val="000000"/>
                </a:solidFill>
                <a:latin typeface="Times New Roman"/>
                <a:cs typeface="Times New Roman"/>
              </a:rPr>
              <a:t>отражений</a:t>
            </a:r>
            <a:endParaRPr sz="18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55904" y="1537716"/>
            <a:ext cx="7107929" cy="460094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9708" y="71641"/>
            <a:ext cx="8418551" cy="646162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719086"/>
            <a:ext cx="722122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232852"/>
                </a:solidFill>
              </a:rPr>
              <a:t>Характеристика</a:t>
            </a:r>
            <a:r>
              <a:rPr dirty="0" sz="2400" spc="30">
                <a:solidFill>
                  <a:srgbClr val="232852"/>
                </a:solidFill>
              </a:rPr>
              <a:t> </a:t>
            </a:r>
            <a:r>
              <a:rPr dirty="0" sz="2400">
                <a:solidFill>
                  <a:srgbClr val="232852"/>
                </a:solidFill>
              </a:rPr>
              <a:t>сейсмических</a:t>
            </a:r>
            <a:r>
              <a:rPr dirty="0" sz="2400" spc="5">
                <a:solidFill>
                  <a:srgbClr val="232852"/>
                </a:solidFill>
              </a:rPr>
              <a:t> </a:t>
            </a:r>
            <a:r>
              <a:rPr dirty="0" sz="2400" spc="-10">
                <a:solidFill>
                  <a:srgbClr val="232852"/>
                </a:solidFill>
              </a:rPr>
              <a:t>фаций</a:t>
            </a:r>
            <a:r>
              <a:rPr dirty="0" sz="2400" spc="50">
                <a:solidFill>
                  <a:srgbClr val="232852"/>
                </a:solidFill>
              </a:rPr>
              <a:t> </a:t>
            </a:r>
            <a:r>
              <a:rPr dirty="0" sz="2400">
                <a:solidFill>
                  <a:srgbClr val="232852"/>
                </a:solidFill>
              </a:rPr>
              <a:t>и</a:t>
            </a:r>
            <a:r>
              <a:rPr dirty="0" sz="2400" spc="-5">
                <a:solidFill>
                  <a:srgbClr val="232852"/>
                </a:solidFill>
              </a:rPr>
              <a:t> </a:t>
            </a:r>
            <a:r>
              <a:rPr dirty="0" sz="2400" spc="-25">
                <a:solidFill>
                  <a:srgbClr val="232852"/>
                </a:solidFill>
              </a:rPr>
              <a:t>комплексов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318639" y="1282065"/>
            <a:ext cx="8496300" cy="1244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 indent="448309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Характеристика </a:t>
            </a:r>
            <a:r>
              <a:rPr dirty="0" sz="1600" spc="-5">
                <a:latin typeface="Times New Roman"/>
                <a:cs typeface="Times New Roman"/>
              </a:rPr>
              <a:t>отражений на границах </a:t>
            </a:r>
            <a:r>
              <a:rPr dirty="0" sz="1600" spc="5">
                <a:latin typeface="Times New Roman"/>
                <a:cs typeface="Times New Roman"/>
              </a:rPr>
              <a:t>сейсмических </a:t>
            </a:r>
            <a:r>
              <a:rPr dirty="0" sz="1600" spc="-20">
                <a:latin typeface="Times New Roman"/>
                <a:cs typeface="Times New Roman"/>
              </a:rPr>
              <a:t>комплексов </a:t>
            </a:r>
            <a:r>
              <a:rPr dirty="0" sz="1600" spc="-5">
                <a:latin typeface="Times New Roman"/>
                <a:cs typeface="Times New Roman"/>
              </a:rPr>
              <a:t>по </a:t>
            </a:r>
            <a:r>
              <a:rPr dirty="0" sz="1600" spc="-20">
                <a:latin typeface="Times New Roman"/>
                <a:cs typeface="Times New Roman"/>
              </a:rPr>
              <a:t>Р.М.Митчему </a:t>
            </a:r>
            <a:r>
              <a:rPr dirty="0" sz="1600" spc="-5">
                <a:latin typeface="Times New Roman"/>
                <a:cs typeface="Times New Roman"/>
              </a:rPr>
              <a:t>и </a:t>
            </a:r>
            <a:r>
              <a:rPr dirty="0" sz="1600">
                <a:latin typeface="Times New Roman"/>
                <a:cs typeface="Times New Roman"/>
              </a:rPr>
              <a:t>др.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приведена </a:t>
            </a:r>
            <a:r>
              <a:rPr dirty="0" sz="1600" spc="-5">
                <a:latin typeface="Times New Roman"/>
                <a:cs typeface="Times New Roman"/>
              </a:rPr>
              <a:t>на </a:t>
            </a:r>
            <a:r>
              <a:rPr dirty="0" sz="1600">
                <a:latin typeface="Times New Roman"/>
                <a:cs typeface="Times New Roman"/>
              </a:rPr>
              <a:t>рис. </a:t>
            </a:r>
            <a:r>
              <a:rPr dirty="0" sz="1600" spc="-5">
                <a:latin typeface="Times New Roman"/>
                <a:cs typeface="Times New Roman"/>
              </a:rPr>
              <a:t>3.7. На </a:t>
            </a:r>
            <a:r>
              <a:rPr dirty="0" sz="1600" spc="-10">
                <a:latin typeface="Times New Roman"/>
                <a:cs typeface="Times New Roman"/>
              </a:rPr>
              <a:t>нем показаны </a:t>
            </a:r>
            <a:r>
              <a:rPr dirty="0" sz="1600" spc="-5">
                <a:latin typeface="Times New Roman"/>
                <a:cs typeface="Times New Roman"/>
              </a:rPr>
              <a:t>характерные отражения на верхней и нижней границах </a:t>
            </a:r>
            <a:r>
              <a:rPr dirty="0" sz="1600">
                <a:latin typeface="Times New Roman"/>
                <a:cs typeface="Times New Roman"/>
              </a:rPr>
              <a:t> сейсмических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комплексов.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случае,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который</a:t>
            </a:r>
            <a:r>
              <a:rPr dirty="0" sz="1600" spc="3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интерпретируется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как</a:t>
            </a:r>
            <a:r>
              <a:rPr dirty="0" sz="1600" spc="-5">
                <a:latin typeface="Times New Roman"/>
                <a:cs typeface="Times New Roman"/>
              </a:rPr>
              <a:t> "эрозионный</a:t>
            </a:r>
            <a:r>
              <a:rPr dirty="0" sz="1600">
                <a:latin typeface="Times New Roman"/>
                <a:cs typeface="Times New Roman"/>
              </a:rPr>
              <a:t> срез",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отражения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у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верхней</a:t>
            </a:r>
            <a:r>
              <a:rPr dirty="0" sz="1600">
                <a:latin typeface="Times New Roman"/>
                <a:cs typeface="Times New Roman"/>
              </a:rPr>
              <a:t> границы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комплекса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прекращаются.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Вышележащие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10">
                <a:latin typeface="Times New Roman"/>
                <a:cs typeface="Times New Roman"/>
              </a:rPr>
              <a:t>оси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синфазности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(и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отвечающие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им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слои)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лежат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отношению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к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ним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несогласно.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4500" y="6518225"/>
            <a:ext cx="7156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04.02.2023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54554" y="6518225"/>
            <a:ext cx="19100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sz="1200" spc="-4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им.К.И.Сатпаева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21700" y="6518225"/>
            <a:ext cx="1790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24</a:t>
            </a:r>
            <a:endParaRPr sz="1200">
              <a:latin typeface="Constantia"/>
              <a:cs typeface="Constantia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5740" y="2636545"/>
            <a:ext cx="5085588" cy="4221453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5515720" y="3600703"/>
            <a:ext cx="3622040" cy="17322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76962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Рис.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3.7.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Отражения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границах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сейсмических</a:t>
            </a:r>
            <a:endParaRPr sz="1600">
              <a:latin typeface="Times New Roman"/>
              <a:cs typeface="Times New Roman"/>
            </a:endParaRPr>
          </a:p>
          <a:p>
            <a:pPr marL="12700" marR="301625">
              <a:lnSpc>
                <a:spcPct val="100000"/>
              </a:lnSpc>
            </a:pPr>
            <a:r>
              <a:rPr dirty="0" sz="1600" spc="-20">
                <a:latin typeface="Times New Roman"/>
                <a:cs typeface="Times New Roman"/>
              </a:rPr>
              <a:t>комплексов: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а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-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соотношения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кровле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единичного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комплекса;</a:t>
            </a:r>
            <a:endParaRPr sz="1600">
              <a:latin typeface="Times New Roman"/>
              <a:cs typeface="Times New Roman"/>
            </a:endParaRPr>
          </a:p>
          <a:p>
            <a:pPr marL="12700" marR="201930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б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-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основании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единичного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комплекса;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-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соотношения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внутри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толщи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идеализированного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единичного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комплекс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9199" y="555129"/>
            <a:ext cx="722122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232852"/>
                </a:solidFill>
              </a:rPr>
              <a:t>Характеристика</a:t>
            </a:r>
            <a:r>
              <a:rPr dirty="0" sz="2400" spc="30">
                <a:solidFill>
                  <a:srgbClr val="232852"/>
                </a:solidFill>
              </a:rPr>
              <a:t> </a:t>
            </a:r>
            <a:r>
              <a:rPr dirty="0" sz="2400">
                <a:solidFill>
                  <a:srgbClr val="232852"/>
                </a:solidFill>
              </a:rPr>
              <a:t>сейсмических</a:t>
            </a:r>
            <a:r>
              <a:rPr dirty="0" sz="2400" spc="5">
                <a:solidFill>
                  <a:srgbClr val="232852"/>
                </a:solidFill>
              </a:rPr>
              <a:t> </a:t>
            </a:r>
            <a:r>
              <a:rPr dirty="0" sz="2400" spc="-10">
                <a:solidFill>
                  <a:srgbClr val="232852"/>
                </a:solidFill>
              </a:rPr>
              <a:t>фаций</a:t>
            </a:r>
            <a:r>
              <a:rPr dirty="0" sz="2400" spc="50">
                <a:solidFill>
                  <a:srgbClr val="232852"/>
                </a:solidFill>
              </a:rPr>
              <a:t> </a:t>
            </a:r>
            <a:r>
              <a:rPr dirty="0" sz="2400">
                <a:solidFill>
                  <a:srgbClr val="232852"/>
                </a:solidFill>
              </a:rPr>
              <a:t>и</a:t>
            </a:r>
            <a:r>
              <a:rPr dirty="0" sz="2400" spc="-5">
                <a:solidFill>
                  <a:srgbClr val="232852"/>
                </a:solidFill>
              </a:rPr>
              <a:t> </a:t>
            </a:r>
            <a:r>
              <a:rPr dirty="0" sz="2400" spc="-25">
                <a:solidFill>
                  <a:srgbClr val="232852"/>
                </a:solidFill>
              </a:rPr>
              <a:t>комплексов</a:t>
            </a:r>
            <a:endParaRPr sz="24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715" indent="447675">
              <a:lnSpc>
                <a:spcPct val="100000"/>
              </a:lnSpc>
              <a:spcBef>
                <a:spcPts val="95"/>
              </a:spcBef>
              <a:tabLst>
                <a:tab pos="1934210" algn="l"/>
                <a:tab pos="3402329" algn="l"/>
                <a:tab pos="5095875" algn="l"/>
                <a:tab pos="6162675" algn="l"/>
                <a:tab pos="7368540" algn="l"/>
              </a:tabLst>
            </a:pPr>
            <a:r>
              <a:rPr dirty="0" spc="-5" b="1">
                <a:solidFill>
                  <a:srgbClr val="C00000"/>
                </a:solidFill>
                <a:latin typeface="Times New Roman"/>
                <a:cs typeface="Times New Roman"/>
              </a:rPr>
              <a:t>«</a:t>
            </a:r>
            <a:r>
              <a:rPr dirty="0" spc="-10" b="1">
                <a:solidFill>
                  <a:srgbClr val="C00000"/>
                </a:solidFill>
                <a:latin typeface="Times New Roman"/>
                <a:cs typeface="Times New Roman"/>
              </a:rPr>
              <a:t>Кр</a:t>
            </a:r>
            <a:r>
              <a:rPr dirty="0" spc="-35" b="1">
                <a:solidFill>
                  <a:srgbClr val="C00000"/>
                </a:solidFill>
                <a:latin typeface="Times New Roman"/>
                <a:cs typeface="Times New Roman"/>
              </a:rPr>
              <a:t>о</a:t>
            </a:r>
            <a:r>
              <a:rPr dirty="0" spc="-10" b="1">
                <a:solidFill>
                  <a:srgbClr val="C00000"/>
                </a:solidFill>
                <a:latin typeface="Times New Roman"/>
                <a:cs typeface="Times New Roman"/>
              </a:rPr>
              <a:t>в</a:t>
            </a:r>
            <a:r>
              <a:rPr dirty="0" spc="-5" b="1">
                <a:solidFill>
                  <a:srgbClr val="C00000"/>
                </a:solidFill>
                <a:latin typeface="Times New Roman"/>
                <a:cs typeface="Times New Roman"/>
              </a:rPr>
              <a:t>ел</a:t>
            </a:r>
            <a:r>
              <a:rPr dirty="0" b="1">
                <a:solidFill>
                  <a:srgbClr val="C00000"/>
                </a:solidFill>
                <a:latin typeface="Times New Roman"/>
                <a:cs typeface="Times New Roman"/>
              </a:rPr>
              <a:t>ь</a:t>
            </a:r>
            <a:r>
              <a:rPr dirty="0" spc="-10" b="1">
                <a:solidFill>
                  <a:srgbClr val="C00000"/>
                </a:solidFill>
                <a:latin typeface="Times New Roman"/>
                <a:cs typeface="Times New Roman"/>
              </a:rPr>
              <a:t>н</a:t>
            </a:r>
            <a:r>
              <a:rPr dirty="0" b="1">
                <a:solidFill>
                  <a:srgbClr val="C00000"/>
                </a:solidFill>
                <a:latin typeface="Times New Roman"/>
                <a:cs typeface="Times New Roman"/>
              </a:rPr>
              <a:t>о</a:t>
            </a:r>
            <a:r>
              <a:rPr dirty="0" spc="-5" b="1">
                <a:solidFill>
                  <a:srgbClr val="C00000"/>
                </a:solidFill>
                <a:latin typeface="Times New Roman"/>
                <a:cs typeface="Times New Roman"/>
              </a:rPr>
              <a:t>е</a:t>
            </a:r>
            <a:r>
              <a:rPr dirty="0" b="1">
                <a:solidFill>
                  <a:srgbClr val="C00000"/>
                </a:solidFill>
                <a:latin typeface="Times New Roman"/>
                <a:cs typeface="Times New Roman"/>
              </a:rPr>
              <a:t>	</a:t>
            </a:r>
            <a:r>
              <a:rPr dirty="0" spc="-10" b="1">
                <a:solidFill>
                  <a:srgbClr val="C00000"/>
                </a:solidFill>
                <a:latin typeface="Times New Roman"/>
                <a:cs typeface="Times New Roman"/>
              </a:rPr>
              <a:t>п</a:t>
            </a:r>
            <a:r>
              <a:rPr dirty="0" spc="-5" b="1">
                <a:solidFill>
                  <a:srgbClr val="C00000"/>
                </a:solidFill>
                <a:latin typeface="Times New Roman"/>
                <a:cs typeface="Times New Roman"/>
              </a:rPr>
              <a:t>р</a:t>
            </a:r>
            <a:r>
              <a:rPr dirty="0" spc="-10" b="1">
                <a:solidFill>
                  <a:srgbClr val="C00000"/>
                </a:solidFill>
                <a:latin typeface="Times New Roman"/>
                <a:cs typeface="Times New Roman"/>
              </a:rPr>
              <a:t>и</a:t>
            </a:r>
            <a:r>
              <a:rPr dirty="0" b="1">
                <a:solidFill>
                  <a:srgbClr val="C00000"/>
                </a:solidFill>
                <a:latin typeface="Times New Roman"/>
                <a:cs typeface="Times New Roman"/>
              </a:rPr>
              <a:t>л</a:t>
            </a:r>
            <a:r>
              <a:rPr dirty="0" spc="-5" b="1">
                <a:solidFill>
                  <a:srgbClr val="C00000"/>
                </a:solidFill>
                <a:latin typeface="Times New Roman"/>
                <a:cs typeface="Times New Roman"/>
              </a:rPr>
              <a:t>е</a:t>
            </a:r>
            <a:r>
              <a:rPr dirty="0" spc="-10" b="1">
                <a:solidFill>
                  <a:srgbClr val="C00000"/>
                </a:solidFill>
                <a:latin typeface="Times New Roman"/>
                <a:cs typeface="Times New Roman"/>
              </a:rPr>
              <a:t>г</a:t>
            </a:r>
            <a:r>
              <a:rPr dirty="0" spc="-5" b="1">
                <a:solidFill>
                  <a:srgbClr val="C00000"/>
                </a:solidFill>
                <a:latin typeface="Times New Roman"/>
                <a:cs typeface="Times New Roman"/>
              </a:rPr>
              <a:t>а</a:t>
            </a:r>
            <a:r>
              <a:rPr dirty="0" spc="-10" b="1">
                <a:solidFill>
                  <a:srgbClr val="C00000"/>
                </a:solidFill>
                <a:latin typeface="Times New Roman"/>
                <a:cs typeface="Times New Roman"/>
              </a:rPr>
              <a:t>н</a:t>
            </a:r>
            <a:r>
              <a:rPr dirty="0" b="1">
                <a:solidFill>
                  <a:srgbClr val="C00000"/>
                </a:solidFill>
                <a:latin typeface="Times New Roman"/>
                <a:cs typeface="Times New Roman"/>
              </a:rPr>
              <a:t>и</a:t>
            </a:r>
            <a:r>
              <a:rPr dirty="0" spc="-5" b="1">
                <a:solidFill>
                  <a:srgbClr val="C00000"/>
                </a:solidFill>
                <a:latin typeface="Times New Roman"/>
                <a:cs typeface="Times New Roman"/>
              </a:rPr>
              <a:t>е"</a:t>
            </a:r>
            <a:r>
              <a:rPr dirty="0" b="1">
                <a:solidFill>
                  <a:srgbClr val="C00000"/>
                </a:solidFill>
                <a:latin typeface="Times New Roman"/>
                <a:cs typeface="Times New Roman"/>
              </a:rPr>
              <a:t>	</a:t>
            </a:r>
            <a:r>
              <a:rPr dirty="0" spc="-25"/>
              <a:t>х</a:t>
            </a:r>
            <a:r>
              <a:rPr dirty="0" spc="-5"/>
              <a:t>ара</a:t>
            </a:r>
            <a:r>
              <a:rPr dirty="0" spc="-30"/>
              <a:t>к</a:t>
            </a:r>
            <a:r>
              <a:rPr dirty="0" spc="-10"/>
              <a:t>т</a:t>
            </a:r>
            <a:r>
              <a:rPr dirty="0" spc="-5"/>
              <a:t>ер</a:t>
            </a:r>
            <a:r>
              <a:rPr dirty="0" spc="5"/>
              <a:t>и</a:t>
            </a:r>
            <a:r>
              <a:rPr dirty="0" spc="-25"/>
              <a:t>з</a:t>
            </a:r>
            <a:r>
              <a:rPr dirty="0" spc="-40"/>
              <a:t>у</a:t>
            </a:r>
            <a:r>
              <a:rPr dirty="0" spc="-5"/>
              <a:t>е</a:t>
            </a:r>
            <a:r>
              <a:rPr dirty="0" spc="15"/>
              <a:t>т</a:t>
            </a:r>
            <a:r>
              <a:rPr dirty="0" spc="5"/>
              <a:t>с</a:t>
            </a:r>
            <a:r>
              <a:rPr dirty="0" spc="-5"/>
              <a:t>я</a:t>
            </a:r>
            <a:r>
              <a:rPr dirty="0"/>
              <a:t>	</a:t>
            </a:r>
            <a:r>
              <a:rPr dirty="0" spc="-10"/>
              <a:t>п</a:t>
            </a:r>
            <a:r>
              <a:rPr dirty="0" spc="-25"/>
              <a:t>о</a:t>
            </a:r>
            <a:r>
              <a:rPr dirty="0" spc="-5"/>
              <a:t>ло</a:t>
            </a:r>
            <a:r>
              <a:rPr dirty="0" spc="10"/>
              <a:t>г</a:t>
            </a:r>
            <a:r>
              <a:rPr dirty="0" spc="-10"/>
              <a:t>и</a:t>
            </a:r>
            <a:r>
              <a:rPr dirty="0"/>
              <a:t>м</a:t>
            </a:r>
            <a:r>
              <a:rPr dirty="0" spc="-5"/>
              <a:t>,</a:t>
            </a:r>
            <a:r>
              <a:rPr dirty="0"/>
              <a:t>	</a:t>
            </a:r>
            <a:r>
              <a:rPr dirty="0" spc="-5"/>
              <a:t>со</a:t>
            </a:r>
            <a:r>
              <a:rPr dirty="0" spc="-85"/>
              <a:t>г</a:t>
            </a:r>
            <a:r>
              <a:rPr dirty="0" spc="-5"/>
              <a:t>ла</a:t>
            </a:r>
            <a:r>
              <a:rPr dirty="0" spc="5"/>
              <a:t>с</a:t>
            </a:r>
            <a:r>
              <a:rPr dirty="0" spc="-10"/>
              <a:t>н</a:t>
            </a:r>
            <a:r>
              <a:rPr dirty="0" spc="-5"/>
              <a:t>ым</a:t>
            </a:r>
            <a:r>
              <a:rPr dirty="0"/>
              <a:t>	</a:t>
            </a:r>
            <a:r>
              <a:rPr dirty="0" spc="-10"/>
              <a:t>п</a:t>
            </a:r>
            <a:r>
              <a:rPr dirty="0" spc="5"/>
              <a:t>р</a:t>
            </a:r>
            <a:r>
              <a:rPr dirty="0" spc="-10"/>
              <a:t>и</a:t>
            </a:r>
            <a:r>
              <a:rPr dirty="0" spc="-5"/>
              <a:t>л</a:t>
            </a:r>
            <a:r>
              <a:rPr dirty="0" spc="5"/>
              <a:t>е</a:t>
            </a:r>
            <a:r>
              <a:rPr dirty="0" spc="-5"/>
              <a:t>га</a:t>
            </a:r>
            <a:r>
              <a:rPr dirty="0"/>
              <a:t>ни</a:t>
            </a:r>
            <a:r>
              <a:rPr dirty="0" spc="-5"/>
              <a:t>ем  </a:t>
            </a:r>
            <a:r>
              <a:rPr dirty="0" spc="-10"/>
              <a:t>клиноформных</a:t>
            </a:r>
            <a:r>
              <a:rPr dirty="0" spc="35"/>
              <a:t> </a:t>
            </a:r>
            <a:r>
              <a:rPr dirty="0" spc="-5"/>
              <a:t>отражений</a:t>
            </a:r>
            <a:r>
              <a:rPr dirty="0" spc="25"/>
              <a:t> </a:t>
            </a:r>
            <a:r>
              <a:rPr dirty="0" spc="-5"/>
              <a:t>к</a:t>
            </a:r>
            <a:r>
              <a:rPr dirty="0"/>
              <a:t> </a:t>
            </a:r>
            <a:r>
              <a:rPr dirty="0" spc="-5"/>
              <a:t>верхней</a:t>
            </a:r>
            <a:r>
              <a:rPr dirty="0" spc="20"/>
              <a:t> </a:t>
            </a:r>
            <a:r>
              <a:rPr dirty="0" spc="-5"/>
              <a:t>границе</a:t>
            </a:r>
            <a:r>
              <a:rPr dirty="0" spc="45"/>
              <a:t> </a:t>
            </a:r>
            <a:r>
              <a:rPr dirty="0" spc="-20"/>
              <a:t>комплекса</a:t>
            </a:r>
            <a:r>
              <a:rPr dirty="0" spc="20"/>
              <a:t> </a:t>
            </a:r>
            <a:r>
              <a:rPr dirty="0" spc="-5"/>
              <a:t>(рис.3.7</a:t>
            </a:r>
            <a:r>
              <a:rPr dirty="0" spc="25"/>
              <a:t> </a:t>
            </a:r>
            <a:r>
              <a:rPr dirty="0" spc="-5"/>
              <a:t>(2а)).</a:t>
            </a:r>
          </a:p>
          <a:p>
            <a:pPr marL="12700" marR="5715" indent="497840">
              <a:lnSpc>
                <a:spcPct val="100000"/>
              </a:lnSpc>
              <a:spcBef>
                <a:spcPts val="685"/>
              </a:spcBef>
              <a:tabLst>
                <a:tab pos="1885314" algn="l"/>
                <a:tab pos="3105150" algn="l"/>
                <a:tab pos="4485640" algn="l"/>
                <a:tab pos="5580380" algn="l"/>
                <a:tab pos="6345555" algn="l"/>
                <a:tab pos="6609080" algn="l"/>
                <a:tab pos="6859270" algn="l"/>
                <a:tab pos="7599680" algn="l"/>
              </a:tabLst>
            </a:pPr>
            <a:r>
              <a:rPr dirty="0" spc="-10" b="1">
                <a:solidFill>
                  <a:srgbClr val="C00000"/>
                </a:solidFill>
                <a:latin typeface="Times New Roman"/>
                <a:cs typeface="Times New Roman"/>
              </a:rPr>
              <a:t>"С</a:t>
            </a:r>
            <a:r>
              <a:rPr dirty="0" b="1">
                <a:solidFill>
                  <a:srgbClr val="C00000"/>
                </a:solidFill>
                <a:latin typeface="Times New Roman"/>
                <a:cs typeface="Times New Roman"/>
              </a:rPr>
              <a:t>о</a:t>
            </a:r>
            <a:r>
              <a:rPr dirty="0" spc="-95" b="1">
                <a:solidFill>
                  <a:srgbClr val="C00000"/>
                </a:solidFill>
                <a:latin typeface="Times New Roman"/>
                <a:cs typeface="Times New Roman"/>
              </a:rPr>
              <a:t>г</a:t>
            </a:r>
            <a:r>
              <a:rPr dirty="0" spc="-10" b="1">
                <a:solidFill>
                  <a:srgbClr val="C00000"/>
                </a:solidFill>
                <a:latin typeface="Times New Roman"/>
                <a:cs typeface="Times New Roman"/>
              </a:rPr>
              <a:t>л</a:t>
            </a:r>
            <a:r>
              <a:rPr dirty="0" b="1">
                <a:solidFill>
                  <a:srgbClr val="C00000"/>
                </a:solidFill>
                <a:latin typeface="Times New Roman"/>
                <a:cs typeface="Times New Roman"/>
              </a:rPr>
              <a:t>а</a:t>
            </a:r>
            <a:r>
              <a:rPr dirty="0" spc="-5" b="1">
                <a:solidFill>
                  <a:srgbClr val="C00000"/>
                </a:solidFill>
                <a:latin typeface="Times New Roman"/>
                <a:cs typeface="Times New Roman"/>
              </a:rPr>
              <a:t>сн</a:t>
            </a:r>
            <a:r>
              <a:rPr dirty="0" b="1">
                <a:solidFill>
                  <a:srgbClr val="C00000"/>
                </a:solidFill>
                <a:latin typeface="Times New Roman"/>
                <a:cs typeface="Times New Roman"/>
              </a:rPr>
              <a:t>о</a:t>
            </a:r>
            <a:r>
              <a:rPr dirty="0" spc="-5" b="1">
                <a:solidFill>
                  <a:srgbClr val="C00000"/>
                </a:solidFill>
                <a:latin typeface="Times New Roman"/>
                <a:cs typeface="Times New Roman"/>
              </a:rPr>
              <a:t>е",</a:t>
            </a:r>
            <a:r>
              <a:rPr dirty="0" b="1">
                <a:solidFill>
                  <a:srgbClr val="C00000"/>
                </a:solidFill>
                <a:latin typeface="Times New Roman"/>
                <a:cs typeface="Times New Roman"/>
              </a:rPr>
              <a:t>	</a:t>
            </a:r>
            <a:r>
              <a:rPr dirty="0" spc="-75"/>
              <a:t>к</a:t>
            </a:r>
            <a:r>
              <a:rPr dirty="0" spc="-5"/>
              <a:t>о</a:t>
            </a:r>
            <a:r>
              <a:rPr dirty="0" spc="-10"/>
              <a:t>нф</a:t>
            </a:r>
            <a:r>
              <a:rPr dirty="0" spc="-5"/>
              <a:t>о</a:t>
            </a:r>
            <a:r>
              <a:rPr dirty="0" spc="-25"/>
              <a:t>р</a:t>
            </a:r>
            <a:r>
              <a:rPr dirty="0"/>
              <a:t>м</a:t>
            </a:r>
            <a:r>
              <a:rPr dirty="0" spc="-10"/>
              <a:t>н</a:t>
            </a:r>
            <a:r>
              <a:rPr dirty="0" spc="20"/>
              <a:t>о</a:t>
            </a:r>
            <a:r>
              <a:rPr dirty="0" spc="-5"/>
              <a:t>е</a:t>
            </a:r>
            <a:r>
              <a:rPr dirty="0"/>
              <a:t>	</a:t>
            </a:r>
            <a:r>
              <a:rPr dirty="0" spc="-5"/>
              <a:t>ра</a:t>
            </a:r>
            <a:r>
              <a:rPr dirty="0" spc="5"/>
              <a:t>с</a:t>
            </a:r>
            <a:r>
              <a:rPr dirty="0"/>
              <a:t>п</a:t>
            </a:r>
            <a:r>
              <a:rPr dirty="0" spc="-25"/>
              <a:t>о</a:t>
            </a:r>
            <a:r>
              <a:rPr dirty="0" spc="-5"/>
              <a:t>л</a:t>
            </a:r>
            <a:r>
              <a:rPr dirty="0" spc="-45"/>
              <a:t>о</a:t>
            </a:r>
            <a:r>
              <a:rPr dirty="0" spc="-30"/>
              <a:t>ж</a:t>
            </a:r>
            <a:r>
              <a:rPr dirty="0" spc="-5"/>
              <a:t>е</a:t>
            </a:r>
            <a:r>
              <a:rPr dirty="0"/>
              <a:t>н</a:t>
            </a:r>
            <a:r>
              <a:rPr dirty="0" spc="-10"/>
              <a:t>и</a:t>
            </a:r>
            <a:r>
              <a:rPr dirty="0" spc="-5"/>
              <a:t>е</a:t>
            </a:r>
            <a:r>
              <a:rPr dirty="0"/>
              <a:t>	</a:t>
            </a:r>
            <a:r>
              <a:rPr dirty="0" spc="-25"/>
              <a:t>о</a:t>
            </a:r>
            <a:r>
              <a:rPr dirty="0" spc="15"/>
              <a:t>т</a:t>
            </a:r>
            <a:r>
              <a:rPr dirty="0" spc="-5"/>
              <a:t>ра</a:t>
            </a:r>
            <a:r>
              <a:rPr dirty="0" spc="-20"/>
              <a:t>ж</a:t>
            </a:r>
            <a:r>
              <a:rPr dirty="0" spc="-5"/>
              <a:t>е</a:t>
            </a:r>
            <a:r>
              <a:rPr dirty="0"/>
              <a:t>ни</a:t>
            </a:r>
            <a:r>
              <a:rPr dirty="0" spc="-5"/>
              <a:t>й</a:t>
            </a:r>
            <a:r>
              <a:rPr dirty="0"/>
              <a:t>	</a:t>
            </a:r>
            <a:r>
              <a:rPr dirty="0" spc="-10"/>
              <a:t>в</a:t>
            </a:r>
            <a:r>
              <a:rPr dirty="0" spc="5"/>
              <a:t>н</a:t>
            </a:r>
            <a:r>
              <a:rPr dirty="0" spc="-15"/>
              <a:t>у</a:t>
            </a:r>
            <a:r>
              <a:rPr dirty="0" spc="15"/>
              <a:t>т</a:t>
            </a:r>
            <a:r>
              <a:rPr dirty="0" spc="-5"/>
              <a:t>ри</a:t>
            </a:r>
            <a:r>
              <a:rPr dirty="0"/>
              <a:t>	</a:t>
            </a:r>
            <a:r>
              <a:rPr dirty="0" spc="-5"/>
              <a:t>и</a:t>
            </a:r>
            <a:r>
              <a:rPr dirty="0"/>
              <a:t>	</a:t>
            </a:r>
            <a:r>
              <a:rPr dirty="0" spc="-5"/>
              <a:t>в</a:t>
            </a:r>
            <a:r>
              <a:rPr dirty="0"/>
              <a:t>	</a:t>
            </a:r>
            <a:r>
              <a:rPr dirty="0" spc="-5"/>
              <a:t>к</a:t>
            </a:r>
            <a:r>
              <a:rPr dirty="0"/>
              <a:t>р</a:t>
            </a:r>
            <a:r>
              <a:rPr dirty="0" spc="-5"/>
              <a:t>о</a:t>
            </a:r>
            <a:r>
              <a:rPr dirty="0" spc="-30"/>
              <a:t>в</a:t>
            </a:r>
            <a:r>
              <a:rPr dirty="0" spc="-5"/>
              <a:t>ле</a:t>
            </a:r>
            <a:r>
              <a:rPr dirty="0"/>
              <a:t>	</a:t>
            </a:r>
            <a:r>
              <a:rPr dirty="0" spc="-85"/>
              <a:t>к</a:t>
            </a:r>
            <a:r>
              <a:rPr dirty="0" spc="-40"/>
              <a:t>о</a:t>
            </a:r>
            <a:r>
              <a:rPr dirty="0"/>
              <a:t>мп</a:t>
            </a:r>
            <a:r>
              <a:rPr dirty="0" spc="-5"/>
              <a:t>л</a:t>
            </a:r>
            <a:r>
              <a:rPr dirty="0" spc="-10"/>
              <a:t>е</a:t>
            </a:r>
            <a:r>
              <a:rPr dirty="0" spc="-40"/>
              <a:t>к</a:t>
            </a:r>
            <a:r>
              <a:rPr dirty="0" spc="15"/>
              <a:t>с</a:t>
            </a:r>
            <a:r>
              <a:rPr dirty="0" spc="-5"/>
              <a:t>а  </a:t>
            </a:r>
            <a:r>
              <a:rPr dirty="0" spc="-10"/>
              <a:t>свидетельствует</a:t>
            </a:r>
            <a:r>
              <a:rPr dirty="0" spc="40"/>
              <a:t> </a:t>
            </a:r>
            <a:r>
              <a:rPr dirty="0" spc="-5"/>
              <a:t>о</a:t>
            </a:r>
            <a:r>
              <a:rPr dirty="0"/>
              <a:t> </a:t>
            </a:r>
            <a:r>
              <a:rPr dirty="0" spc="-5"/>
              <a:t>наличии</a:t>
            </a:r>
            <a:r>
              <a:rPr dirty="0" spc="50"/>
              <a:t> </a:t>
            </a:r>
            <a:r>
              <a:rPr dirty="0" spc="-10"/>
              <a:t>вертикального</a:t>
            </a:r>
            <a:r>
              <a:rPr dirty="0" spc="30"/>
              <a:t> </a:t>
            </a:r>
            <a:r>
              <a:rPr dirty="0" spc="-10"/>
              <a:t>наращивания</a:t>
            </a:r>
            <a:r>
              <a:rPr dirty="0" spc="60"/>
              <a:t> </a:t>
            </a:r>
            <a:r>
              <a:rPr dirty="0"/>
              <a:t>разреза </a:t>
            </a:r>
            <a:r>
              <a:rPr dirty="0" spc="-5"/>
              <a:t>(рис.3.7</a:t>
            </a:r>
            <a:r>
              <a:rPr dirty="0" spc="25"/>
              <a:t> </a:t>
            </a:r>
            <a:r>
              <a:rPr dirty="0" spc="-5"/>
              <a:t>(3а)).</a:t>
            </a:r>
          </a:p>
          <a:p>
            <a:pPr marL="278765">
              <a:lnSpc>
                <a:spcPct val="100000"/>
              </a:lnSpc>
              <a:spcBef>
                <a:spcPts val="685"/>
              </a:spcBef>
              <a:tabLst>
                <a:tab pos="1862455" algn="l"/>
                <a:tab pos="3124835" algn="l"/>
                <a:tab pos="4739005" algn="l"/>
                <a:tab pos="6113780" algn="l"/>
                <a:tab pos="7698740" algn="l"/>
                <a:tab pos="8384540" algn="l"/>
              </a:tabLst>
            </a:pPr>
            <a:r>
              <a:rPr dirty="0" spc="-120" b="1">
                <a:solidFill>
                  <a:srgbClr val="C00000"/>
                </a:solidFill>
                <a:latin typeface="Times New Roman"/>
                <a:cs typeface="Times New Roman"/>
              </a:rPr>
              <a:t>’</a:t>
            </a:r>
            <a:r>
              <a:rPr dirty="0" b="1">
                <a:solidFill>
                  <a:srgbClr val="C00000"/>
                </a:solidFill>
                <a:latin typeface="Times New Roman"/>
                <a:cs typeface="Times New Roman"/>
              </a:rPr>
              <a:t>’</a:t>
            </a:r>
            <a:r>
              <a:rPr dirty="0" spc="-15" b="1">
                <a:solidFill>
                  <a:srgbClr val="C00000"/>
                </a:solidFill>
                <a:latin typeface="Times New Roman"/>
                <a:cs typeface="Times New Roman"/>
              </a:rPr>
              <a:t>П</a:t>
            </a:r>
            <a:r>
              <a:rPr dirty="0" spc="-50" b="1">
                <a:solidFill>
                  <a:srgbClr val="C00000"/>
                </a:solidFill>
                <a:latin typeface="Times New Roman"/>
                <a:cs typeface="Times New Roman"/>
              </a:rPr>
              <a:t>о</a:t>
            </a:r>
            <a:r>
              <a:rPr dirty="0" spc="-5" b="1">
                <a:solidFill>
                  <a:srgbClr val="C00000"/>
                </a:solidFill>
                <a:latin typeface="Times New Roman"/>
                <a:cs typeface="Times New Roman"/>
              </a:rPr>
              <a:t>д</a:t>
            </a:r>
            <a:r>
              <a:rPr dirty="0" spc="5" b="1">
                <a:solidFill>
                  <a:srgbClr val="C00000"/>
                </a:solidFill>
                <a:latin typeface="Times New Roman"/>
                <a:cs typeface="Times New Roman"/>
              </a:rPr>
              <a:t>о</a:t>
            </a:r>
            <a:r>
              <a:rPr dirty="0" spc="-15" b="1">
                <a:solidFill>
                  <a:srgbClr val="C00000"/>
                </a:solidFill>
                <a:latin typeface="Times New Roman"/>
                <a:cs typeface="Times New Roman"/>
              </a:rPr>
              <a:t>ш</a:t>
            </a:r>
            <a:r>
              <a:rPr dirty="0" spc="-5" b="1">
                <a:solidFill>
                  <a:srgbClr val="C00000"/>
                </a:solidFill>
                <a:latin typeface="Times New Roman"/>
                <a:cs typeface="Times New Roman"/>
              </a:rPr>
              <a:t>ве</a:t>
            </a:r>
            <a:r>
              <a:rPr dirty="0" spc="-10" b="1">
                <a:solidFill>
                  <a:srgbClr val="C00000"/>
                </a:solidFill>
                <a:latin typeface="Times New Roman"/>
                <a:cs typeface="Times New Roman"/>
              </a:rPr>
              <a:t>н</a:t>
            </a:r>
            <a:r>
              <a:rPr dirty="0" spc="-5" b="1">
                <a:solidFill>
                  <a:srgbClr val="C00000"/>
                </a:solidFill>
                <a:latin typeface="Times New Roman"/>
                <a:cs typeface="Times New Roman"/>
              </a:rPr>
              <a:t>ное</a:t>
            </a:r>
            <a:r>
              <a:rPr dirty="0" b="1">
                <a:solidFill>
                  <a:srgbClr val="C00000"/>
                </a:solidFill>
                <a:latin typeface="Times New Roman"/>
                <a:cs typeface="Times New Roman"/>
              </a:rPr>
              <a:t>	</a:t>
            </a:r>
            <a:r>
              <a:rPr dirty="0" spc="-10" b="1">
                <a:solidFill>
                  <a:srgbClr val="C00000"/>
                </a:solidFill>
                <a:latin typeface="Times New Roman"/>
                <a:cs typeface="Times New Roman"/>
              </a:rPr>
              <a:t>н</a:t>
            </a:r>
            <a:r>
              <a:rPr dirty="0" spc="10" b="1">
                <a:solidFill>
                  <a:srgbClr val="C00000"/>
                </a:solidFill>
                <a:latin typeface="Times New Roman"/>
                <a:cs typeface="Times New Roman"/>
              </a:rPr>
              <a:t>а</a:t>
            </a:r>
            <a:r>
              <a:rPr dirty="0" spc="-5" b="1">
                <a:solidFill>
                  <a:srgbClr val="C00000"/>
                </a:solidFill>
                <a:latin typeface="Times New Roman"/>
                <a:cs typeface="Times New Roman"/>
              </a:rPr>
              <a:t>ле</a:t>
            </a:r>
            <a:r>
              <a:rPr dirty="0" spc="-10" b="1">
                <a:solidFill>
                  <a:srgbClr val="C00000"/>
                </a:solidFill>
                <a:latin typeface="Times New Roman"/>
                <a:cs typeface="Times New Roman"/>
              </a:rPr>
              <a:t>г</a:t>
            </a:r>
            <a:r>
              <a:rPr dirty="0" spc="-5" b="1">
                <a:solidFill>
                  <a:srgbClr val="C00000"/>
                </a:solidFill>
                <a:latin typeface="Times New Roman"/>
                <a:cs typeface="Times New Roman"/>
              </a:rPr>
              <a:t>ан</a:t>
            </a:r>
            <a:r>
              <a:rPr dirty="0" b="1">
                <a:solidFill>
                  <a:srgbClr val="C00000"/>
                </a:solidFill>
                <a:latin typeface="Times New Roman"/>
                <a:cs typeface="Times New Roman"/>
              </a:rPr>
              <a:t>и</a:t>
            </a:r>
            <a:r>
              <a:rPr dirty="0" spc="-5" b="1">
                <a:solidFill>
                  <a:srgbClr val="C00000"/>
                </a:solidFill>
                <a:latin typeface="Times New Roman"/>
                <a:cs typeface="Times New Roman"/>
              </a:rPr>
              <a:t>е"</a:t>
            </a:r>
            <a:r>
              <a:rPr dirty="0" b="1">
                <a:solidFill>
                  <a:srgbClr val="C00000"/>
                </a:solidFill>
                <a:latin typeface="Times New Roman"/>
                <a:cs typeface="Times New Roman"/>
              </a:rPr>
              <a:t>	</a:t>
            </a:r>
            <a:r>
              <a:rPr dirty="0" spc="-25"/>
              <a:t>х</a:t>
            </a:r>
            <a:r>
              <a:rPr dirty="0" spc="-5"/>
              <a:t>ара</a:t>
            </a:r>
            <a:r>
              <a:rPr dirty="0" spc="-25"/>
              <a:t>к</a:t>
            </a:r>
            <a:r>
              <a:rPr dirty="0" spc="-10"/>
              <a:t>т</a:t>
            </a:r>
            <a:r>
              <a:rPr dirty="0" spc="-5"/>
              <a:t>ер</a:t>
            </a:r>
            <a:r>
              <a:rPr dirty="0"/>
              <a:t>и</a:t>
            </a:r>
            <a:r>
              <a:rPr dirty="0" spc="-25"/>
              <a:t>з</a:t>
            </a:r>
            <a:r>
              <a:rPr dirty="0" spc="-40"/>
              <a:t>у</a:t>
            </a:r>
            <a:r>
              <a:rPr dirty="0" spc="-5"/>
              <a:t>е</a:t>
            </a:r>
            <a:r>
              <a:rPr dirty="0" spc="10"/>
              <a:t>т</a:t>
            </a:r>
            <a:r>
              <a:rPr dirty="0"/>
              <a:t>с</a:t>
            </a:r>
            <a:r>
              <a:rPr dirty="0" spc="-5"/>
              <a:t>я</a:t>
            </a:r>
            <a:r>
              <a:rPr dirty="0"/>
              <a:t>	</a:t>
            </a:r>
            <a:r>
              <a:rPr dirty="0" spc="-10"/>
              <a:t>п</a:t>
            </a:r>
            <a:r>
              <a:rPr dirty="0" spc="30"/>
              <a:t>о</a:t>
            </a:r>
            <a:r>
              <a:rPr dirty="0" spc="-5"/>
              <a:t>с</a:t>
            </a:r>
            <a:r>
              <a:rPr dirty="0"/>
              <a:t>те</a:t>
            </a:r>
            <a:r>
              <a:rPr dirty="0" spc="-10"/>
              <a:t>п</a:t>
            </a:r>
            <a:r>
              <a:rPr dirty="0"/>
              <a:t>ен</a:t>
            </a:r>
            <a:r>
              <a:rPr dirty="0" spc="-10"/>
              <a:t>н</a:t>
            </a:r>
            <a:r>
              <a:rPr dirty="0" spc="-5"/>
              <a:t>ым</a:t>
            </a:r>
            <a:r>
              <a:rPr dirty="0"/>
              <a:t>	</a:t>
            </a:r>
            <a:r>
              <a:rPr dirty="0" spc="-10"/>
              <a:t>в</a:t>
            </a:r>
            <a:r>
              <a:rPr dirty="0" spc="-5"/>
              <a:t>ык</a:t>
            </a:r>
            <a:r>
              <a:rPr dirty="0" spc="-15"/>
              <a:t>л</a:t>
            </a:r>
            <a:r>
              <a:rPr dirty="0"/>
              <a:t>ин</a:t>
            </a:r>
            <a:r>
              <a:rPr dirty="0" spc="5"/>
              <a:t>и</a:t>
            </a:r>
            <a:r>
              <a:rPr dirty="0" spc="-30"/>
              <a:t>в</a:t>
            </a:r>
            <a:r>
              <a:rPr dirty="0" spc="-5"/>
              <a:t>ан</a:t>
            </a:r>
            <a:r>
              <a:rPr dirty="0" spc="-10"/>
              <a:t>и</a:t>
            </a:r>
            <a:r>
              <a:rPr dirty="0"/>
              <a:t>е</a:t>
            </a:r>
            <a:r>
              <a:rPr dirty="0" spc="-5"/>
              <a:t>м</a:t>
            </a:r>
            <a:r>
              <a:rPr dirty="0"/>
              <a:t>	</a:t>
            </a:r>
            <a:r>
              <a:rPr dirty="0" spc="-5"/>
              <a:t>с</a:t>
            </a:r>
            <a:r>
              <a:rPr dirty="0" spc="-15"/>
              <a:t>л</a:t>
            </a:r>
            <a:r>
              <a:rPr dirty="0" spc="20"/>
              <a:t>о</a:t>
            </a:r>
            <a:r>
              <a:rPr dirty="0" spc="-5"/>
              <a:t>ев</a:t>
            </a:r>
            <a:r>
              <a:rPr dirty="0"/>
              <a:t>	</a:t>
            </a:r>
            <a:r>
              <a:rPr dirty="0" spc="-5"/>
              <a:t>и</a:t>
            </a:r>
          </a:p>
          <a:p>
            <a:pPr marL="12700">
              <a:lnSpc>
                <a:spcPct val="100000"/>
              </a:lnSpc>
            </a:pPr>
            <a:r>
              <a:rPr dirty="0" spc="-10"/>
              <a:t>соответствующих</a:t>
            </a:r>
            <a:r>
              <a:rPr dirty="0" spc="70"/>
              <a:t> </a:t>
            </a:r>
            <a:r>
              <a:rPr dirty="0" spc="-5"/>
              <a:t>им</a:t>
            </a:r>
            <a:r>
              <a:rPr dirty="0" spc="5"/>
              <a:t> </a:t>
            </a:r>
            <a:r>
              <a:rPr dirty="0" spc="-5"/>
              <a:t>отражений</a:t>
            </a:r>
            <a:r>
              <a:rPr dirty="0" spc="35"/>
              <a:t> </a:t>
            </a:r>
            <a:r>
              <a:rPr dirty="0" spc="-5"/>
              <a:t>у</a:t>
            </a:r>
            <a:r>
              <a:rPr dirty="0" spc="5"/>
              <a:t> </a:t>
            </a:r>
            <a:r>
              <a:rPr dirty="0" spc="-5"/>
              <a:t>поверхности,</a:t>
            </a:r>
            <a:r>
              <a:rPr dirty="0" spc="45"/>
              <a:t> </a:t>
            </a:r>
            <a:r>
              <a:rPr dirty="0" spc="-10"/>
              <a:t>имеющей</a:t>
            </a:r>
            <a:r>
              <a:rPr dirty="0" spc="60"/>
              <a:t> </a:t>
            </a:r>
            <a:r>
              <a:rPr dirty="0" spc="-10"/>
              <a:t>больший</a:t>
            </a:r>
            <a:r>
              <a:rPr dirty="0" spc="30"/>
              <a:t> </a:t>
            </a:r>
            <a:r>
              <a:rPr dirty="0" spc="-20"/>
              <a:t>угол</a:t>
            </a:r>
            <a:r>
              <a:rPr dirty="0" spc="5"/>
              <a:t> </a:t>
            </a:r>
            <a:r>
              <a:rPr dirty="0" spc="-5"/>
              <a:t>наклона</a:t>
            </a:r>
            <a:r>
              <a:rPr dirty="0" spc="35"/>
              <a:t> </a:t>
            </a:r>
            <a:r>
              <a:rPr dirty="0" spc="-5"/>
              <a:t>(рис.3.7</a:t>
            </a:r>
            <a:r>
              <a:rPr dirty="0" spc="30"/>
              <a:t> </a:t>
            </a:r>
            <a:r>
              <a:rPr dirty="0" spc="-5"/>
              <a:t>(1а)).</a:t>
            </a:r>
          </a:p>
          <a:p>
            <a:pPr marL="278765">
              <a:lnSpc>
                <a:spcPct val="100000"/>
              </a:lnSpc>
              <a:spcBef>
                <a:spcPts val="685"/>
              </a:spcBef>
            </a:pPr>
            <a:r>
              <a:rPr dirty="0" spc="-10" b="1">
                <a:solidFill>
                  <a:srgbClr val="C00000"/>
                </a:solidFill>
                <a:latin typeface="Times New Roman"/>
                <a:cs typeface="Times New Roman"/>
              </a:rPr>
              <a:t>"Подошвенное</a:t>
            </a:r>
            <a:r>
              <a:rPr dirty="0" spc="41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pc="-5" b="1">
                <a:solidFill>
                  <a:srgbClr val="C00000"/>
                </a:solidFill>
                <a:latin typeface="Times New Roman"/>
                <a:cs typeface="Times New Roman"/>
              </a:rPr>
              <a:t>прилегание"</a:t>
            </a:r>
            <a:r>
              <a:rPr dirty="0" spc="40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/>
              <a:t>выражается</a:t>
            </a:r>
            <a:r>
              <a:rPr dirty="0" spc="400"/>
              <a:t> </a:t>
            </a:r>
            <a:r>
              <a:rPr dirty="0" spc="-5"/>
              <a:t>в</a:t>
            </a:r>
            <a:r>
              <a:rPr dirty="0" spc="415"/>
              <a:t> </a:t>
            </a:r>
            <a:r>
              <a:rPr dirty="0"/>
              <a:t>постепенном,</a:t>
            </a:r>
            <a:r>
              <a:rPr dirty="0" spc="415"/>
              <a:t> </a:t>
            </a:r>
            <a:r>
              <a:rPr dirty="0" spc="-10"/>
              <a:t>последовательном</a:t>
            </a:r>
            <a:r>
              <a:rPr dirty="0" spc="434"/>
              <a:t> </a:t>
            </a:r>
            <a:r>
              <a:rPr dirty="0" spc="-5"/>
              <a:t>прекращении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93331" y="3164588"/>
            <a:ext cx="278765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564005" algn="l"/>
              </a:tabLst>
            </a:pPr>
            <a:r>
              <a:rPr dirty="0" sz="1600">
                <a:latin typeface="Times New Roman"/>
                <a:cs typeface="Times New Roman"/>
              </a:rPr>
              <a:t>прослеживания	</a:t>
            </a:r>
            <a:r>
              <a:rPr dirty="0" sz="1600" spc="-5">
                <a:latin typeface="Times New Roman"/>
                <a:cs typeface="Times New Roman"/>
              </a:rPr>
              <a:t>косослоистых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62570" y="3164588"/>
            <a:ext cx="55372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158240" algn="l"/>
                <a:tab pos="1466215" algn="l"/>
                <a:tab pos="3343910" algn="l"/>
                <a:tab pos="4656455" algn="l"/>
              </a:tabLst>
            </a:pPr>
            <a:r>
              <a:rPr dirty="0" sz="1600" spc="-5">
                <a:latin typeface="Times New Roman"/>
                <a:cs typeface="Times New Roman"/>
              </a:rPr>
              <a:t>отражений	у	субгоризонтальной	</a:t>
            </a:r>
            <a:r>
              <a:rPr dirty="0" sz="1600">
                <a:latin typeface="Times New Roman"/>
                <a:cs typeface="Times New Roman"/>
              </a:rPr>
              <a:t>поверхности	</a:t>
            </a:r>
            <a:r>
              <a:rPr dirty="0" sz="1600" spc="-10">
                <a:latin typeface="Times New Roman"/>
                <a:cs typeface="Times New Roman"/>
              </a:rPr>
              <a:t>(подошвы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3331" y="3321381"/>
            <a:ext cx="8507730" cy="2567940"/>
          </a:xfrm>
          <a:prstGeom prst="rect">
            <a:avLst/>
          </a:prstGeom>
        </p:spPr>
        <p:txBody>
          <a:bodyPr wrap="square" lIns="0" tIns="9906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780"/>
              </a:spcBef>
            </a:pPr>
            <a:r>
              <a:rPr dirty="0" sz="1600" spc="-20">
                <a:latin typeface="Times New Roman"/>
                <a:cs typeface="Times New Roman"/>
              </a:rPr>
              <a:t>комплекса)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(рис.4.7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(1б)).</a:t>
            </a:r>
            <a:endParaRPr sz="1600">
              <a:latin typeface="Times New Roman"/>
              <a:cs typeface="Times New Roman"/>
            </a:endParaRPr>
          </a:p>
          <a:p>
            <a:pPr algn="just" marL="279400">
              <a:lnSpc>
                <a:spcPct val="100000"/>
              </a:lnSpc>
              <a:spcBef>
                <a:spcPts val="685"/>
              </a:spcBef>
            </a:pPr>
            <a:r>
              <a:rPr dirty="0" sz="1600" spc="-5" b="1">
                <a:solidFill>
                  <a:srgbClr val="C00000"/>
                </a:solidFill>
                <a:latin typeface="Times New Roman"/>
                <a:cs typeface="Times New Roman"/>
              </a:rPr>
              <a:t>В</a:t>
            </a:r>
            <a:r>
              <a:rPr dirty="0" sz="1600" spc="1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C00000"/>
                </a:solidFill>
                <a:latin typeface="Times New Roman"/>
                <a:cs typeface="Times New Roman"/>
              </a:rPr>
              <a:t>случае</a:t>
            </a:r>
            <a:r>
              <a:rPr dirty="0" sz="1600" spc="2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C00000"/>
                </a:solidFill>
                <a:latin typeface="Times New Roman"/>
                <a:cs typeface="Times New Roman"/>
              </a:rPr>
              <a:t>"</a:t>
            </a:r>
            <a:r>
              <a:rPr dirty="0" sz="1600" spc="1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15" b="1">
                <a:solidFill>
                  <a:srgbClr val="C00000"/>
                </a:solidFill>
                <a:latin typeface="Times New Roman"/>
                <a:cs typeface="Times New Roman"/>
              </a:rPr>
              <a:t>подошенного</a:t>
            </a:r>
            <a:r>
              <a:rPr dirty="0" sz="1600" spc="2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10" b="1">
                <a:solidFill>
                  <a:srgbClr val="C00000"/>
                </a:solidFill>
                <a:latin typeface="Times New Roman"/>
                <a:cs typeface="Times New Roman"/>
              </a:rPr>
              <a:t>согласия"</a:t>
            </a:r>
            <a:r>
              <a:rPr dirty="0" sz="1600" spc="1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C00000"/>
                </a:solidFill>
                <a:latin typeface="Times New Roman"/>
                <a:cs typeface="Times New Roman"/>
              </a:rPr>
              <a:t>слои</a:t>
            </a:r>
            <a:r>
              <a:rPr dirty="0" sz="1600" spc="2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подошве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комплекса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параллельны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нижней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границе</a:t>
            </a:r>
            <a:endParaRPr sz="16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(рис.3.7 (1б)).</a:t>
            </a:r>
            <a:endParaRPr sz="1600">
              <a:latin typeface="Times New Roman"/>
              <a:cs typeface="Times New Roman"/>
            </a:endParaRPr>
          </a:p>
          <a:p>
            <a:pPr algn="just" marL="12700" marR="5080" indent="266700">
              <a:lnSpc>
                <a:spcPct val="100000"/>
              </a:lnSpc>
              <a:spcBef>
                <a:spcPts val="685"/>
              </a:spcBef>
            </a:pPr>
            <a:r>
              <a:rPr dirty="0" sz="1600" spc="-10">
                <a:latin typeface="Times New Roman"/>
                <a:cs typeface="Times New Roman"/>
              </a:rPr>
              <a:t>Конфигурация </a:t>
            </a:r>
            <a:r>
              <a:rPr dirty="0" sz="1600" spc="-5">
                <a:latin typeface="Times New Roman"/>
                <a:cs typeface="Times New Roman"/>
              </a:rPr>
              <a:t>отражений на границах </a:t>
            </a:r>
            <a:r>
              <a:rPr dirty="0" sz="1600" spc="-20">
                <a:latin typeface="Times New Roman"/>
                <a:cs typeface="Times New Roman"/>
              </a:rPr>
              <a:t>комплексов </a:t>
            </a:r>
            <a:r>
              <a:rPr dirty="0" sz="1600" spc="-10">
                <a:latin typeface="Times New Roman"/>
                <a:cs typeface="Times New Roman"/>
              </a:rPr>
              <a:t>очень важна </a:t>
            </a:r>
            <a:r>
              <a:rPr dirty="0" sz="1600" spc="-5">
                <a:latin typeface="Times New Roman"/>
                <a:cs typeface="Times New Roman"/>
              </a:rPr>
              <a:t>для </a:t>
            </a:r>
            <a:r>
              <a:rPr dirty="0" sz="1600">
                <a:latin typeface="Times New Roman"/>
                <a:cs typeface="Times New Roman"/>
              </a:rPr>
              <a:t>расшифровки условий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седиментации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слагающих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комплексы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пород.</a:t>
            </a:r>
            <a:r>
              <a:rPr dirty="0" sz="1600" spc="-5">
                <a:latin typeface="Times New Roman"/>
                <a:cs typeface="Times New Roman"/>
              </a:rPr>
              <a:t> В</a:t>
            </a:r>
            <a:r>
              <a:rPr dirty="0" sz="1600">
                <a:latin typeface="Times New Roman"/>
                <a:cs typeface="Times New Roman"/>
              </a:rPr>
              <a:t> частности,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сейсмофации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эрозионного</a:t>
            </a:r>
            <a:r>
              <a:rPr dirty="0" sz="1600">
                <a:latin typeface="Times New Roman"/>
                <a:cs typeface="Times New Roman"/>
              </a:rPr>
              <a:t> среза,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кровельного </a:t>
            </a:r>
            <a:r>
              <a:rPr dirty="0" sz="1600" spc="-5">
                <a:latin typeface="Times New Roman"/>
                <a:cs typeface="Times New Roman"/>
              </a:rPr>
              <a:t>прилегания, </a:t>
            </a:r>
            <a:r>
              <a:rPr dirty="0" sz="1600" spc="-10">
                <a:latin typeface="Times New Roman"/>
                <a:cs typeface="Times New Roman"/>
              </a:rPr>
              <a:t>подошвенного </a:t>
            </a:r>
            <a:r>
              <a:rPr dirty="0" sz="1600">
                <a:latin typeface="Times New Roman"/>
                <a:cs typeface="Times New Roman"/>
              </a:rPr>
              <a:t>налегания </a:t>
            </a:r>
            <a:r>
              <a:rPr dirty="0" sz="1600" spc="-10">
                <a:latin typeface="Times New Roman"/>
                <a:cs typeface="Times New Roman"/>
              </a:rPr>
              <a:t>позволяют оценивать </a:t>
            </a:r>
            <a:r>
              <a:rPr dirty="0" sz="1600" spc="-15">
                <a:latin typeface="Times New Roman"/>
                <a:cs typeface="Times New Roman"/>
              </a:rPr>
              <a:t>колебания </a:t>
            </a:r>
            <a:r>
              <a:rPr dirty="0" sz="1600" spc="-5">
                <a:latin typeface="Times New Roman"/>
                <a:cs typeface="Times New Roman"/>
              </a:rPr>
              <a:t>уровня моря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время</a:t>
            </a:r>
            <a:r>
              <a:rPr dirty="0" sz="1600" spc="-10">
                <a:latin typeface="Times New Roman"/>
                <a:cs typeface="Times New Roman"/>
              </a:rPr>
              <a:t> формирования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комплекса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(см.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рис.</a:t>
            </a:r>
            <a:r>
              <a:rPr dirty="0" sz="1600">
                <a:latin typeface="Times New Roman"/>
                <a:cs typeface="Times New Roman"/>
              </a:rPr>
              <a:t> 3.7, </a:t>
            </a:r>
            <a:r>
              <a:rPr dirty="0" sz="1600" spc="-5">
                <a:latin typeface="Times New Roman"/>
                <a:cs typeface="Times New Roman"/>
              </a:rPr>
              <a:t>1а).</a:t>
            </a:r>
            <a:endParaRPr sz="1600">
              <a:latin typeface="Times New Roman"/>
              <a:cs typeface="Times New Roman"/>
            </a:endParaRPr>
          </a:p>
          <a:p>
            <a:pPr algn="just" marL="12700" marR="5715" indent="266700">
              <a:lnSpc>
                <a:spcPct val="100000"/>
              </a:lnSpc>
              <a:spcBef>
                <a:spcPts val="685"/>
              </a:spcBef>
            </a:pPr>
            <a:r>
              <a:rPr dirty="0" sz="1600" spc="-10">
                <a:latin typeface="Times New Roman"/>
                <a:cs typeface="Times New Roman"/>
              </a:rPr>
              <a:t>Например, </a:t>
            </a:r>
            <a:r>
              <a:rPr dirty="0" sz="1600" spc="-5">
                <a:latin typeface="Times New Roman"/>
                <a:cs typeface="Times New Roman"/>
              </a:rPr>
              <a:t>подошвенное </a:t>
            </a:r>
            <a:r>
              <a:rPr dirty="0" sz="1600">
                <a:latin typeface="Times New Roman"/>
                <a:cs typeface="Times New Roman"/>
              </a:rPr>
              <a:t>налегание </a:t>
            </a:r>
            <a:r>
              <a:rPr dirty="0" sz="1600" spc="-5">
                <a:latin typeface="Times New Roman"/>
                <a:cs typeface="Times New Roman"/>
              </a:rPr>
              <a:t>на нижнюю </a:t>
            </a:r>
            <a:r>
              <a:rPr dirty="0" sz="1600">
                <a:latin typeface="Times New Roman"/>
                <a:cs typeface="Times New Roman"/>
              </a:rPr>
              <a:t>границу </a:t>
            </a:r>
            <a:r>
              <a:rPr dirty="0" sz="1600" spc="-15">
                <a:latin typeface="Times New Roman"/>
                <a:cs typeface="Times New Roman"/>
              </a:rPr>
              <a:t>комплекса </a:t>
            </a:r>
            <a:r>
              <a:rPr dirty="0" sz="1600" spc="-5">
                <a:latin typeface="Times New Roman"/>
                <a:cs typeface="Times New Roman"/>
              </a:rPr>
              <a:t>(первичную </a:t>
            </a:r>
            <a:r>
              <a:rPr dirty="0" sz="1600">
                <a:latin typeface="Times New Roman"/>
                <a:cs typeface="Times New Roman"/>
              </a:rPr>
              <a:t>поверхность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осадконакопления)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свидетельствует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повышении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уровня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моря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(трансгрессии),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что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вызывает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3336" y="5864138"/>
            <a:ext cx="8504555" cy="8629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096010" algn="l"/>
                <a:tab pos="1928495" algn="l"/>
                <a:tab pos="2176780" algn="l"/>
                <a:tab pos="3403600" algn="l"/>
                <a:tab pos="4036060" algn="l"/>
                <a:tab pos="5017770" algn="l"/>
                <a:tab pos="5444490" algn="l"/>
                <a:tab pos="5915660" algn="l"/>
                <a:tab pos="7234555" algn="l"/>
              </a:tabLst>
            </a:pPr>
            <a:r>
              <a:rPr dirty="0" sz="1600" spc="30">
                <a:latin typeface="Times New Roman"/>
                <a:cs typeface="Times New Roman"/>
              </a:rPr>
              <a:t>о</a:t>
            </a:r>
            <a:r>
              <a:rPr dirty="0" sz="1600" spc="15">
                <a:latin typeface="Times New Roman"/>
                <a:cs typeface="Times New Roman"/>
              </a:rPr>
              <a:t>с</a:t>
            </a:r>
            <a:r>
              <a:rPr dirty="0" sz="1600" spc="-5">
                <a:latin typeface="Times New Roman"/>
                <a:cs typeface="Times New Roman"/>
              </a:rPr>
              <a:t>ажде</a:t>
            </a:r>
            <a:r>
              <a:rPr dirty="0" sz="1600" spc="5">
                <a:latin typeface="Times New Roman"/>
                <a:cs typeface="Times New Roman"/>
              </a:rPr>
              <a:t>н</a:t>
            </a:r>
            <a:r>
              <a:rPr dirty="0" sz="1600" spc="-10">
                <a:latin typeface="Times New Roman"/>
                <a:cs typeface="Times New Roman"/>
              </a:rPr>
              <a:t>и</a:t>
            </a:r>
            <a:r>
              <a:rPr dirty="0" sz="1600" spc="-5">
                <a:latin typeface="Times New Roman"/>
                <a:cs typeface="Times New Roman"/>
              </a:rPr>
              <a:t>е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30">
                <a:latin typeface="Times New Roman"/>
                <a:cs typeface="Times New Roman"/>
              </a:rPr>
              <a:t>о</a:t>
            </a:r>
            <a:r>
              <a:rPr dirty="0" sz="1600" spc="25">
                <a:latin typeface="Times New Roman"/>
                <a:cs typeface="Times New Roman"/>
              </a:rPr>
              <a:t>с</a:t>
            </a:r>
            <a:r>
              <a:rPr dirty="0" sz="1600" spc="-5">
                <a:latin typeface="Times New Roman"/>
                <a:cs typeface="Times New Roman"/>
              </a:rPr>
              <a:t>ад</a:t>
            </a:r>
            <a:r>
              <a:rPr dirty="0" sz="1600" spc="-85">
                <a:latin typeface="Times New Roman"/>
                <a:cs typeface="Times New Roman"/>
              </a:rPr>
              <a:t>к</a:t>
            </a:r>
            <a:r>
              <a:rPr dirty="0" sz="1600" spc="-5">
                <a:latin typeface="Times New Roman"/>
                <a:cs typeface="Times New Roman"/>
              </a:rPr>
              <a:t>ов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при</a:t>
            </a:r>
            <a:r>
              <a:rPr dirty="0" sz="1600" spc="-5">
                <a:latin typeface="Times New Roman"/>
                <a:cs typeface="Times New Roman"/>
              </a:rPr>
              <a:t>бреж</a:t>
            </a:r>
            <a:r>
              <a:rPr dirty="0" sz="1600">
                <a:latin typeface="Times New Roman"/>
                <a:cs typeface="Times New Roman"/>
              </a:rPr>
              <a:t>н</a:t>
            </a:r>
            <a:r>
              <a:rPr dirty="0" sz="1600" spc="-5">
                <a:latin typeface="Times New Roman"/>
                <a:cs typeface="Times New Roman"/>
              </a:rPr>
              <a:t>ой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час</a:t>
            </a:r>
            <a:r>
              <a:rPr dirty="0" sz="1600">
                <a:latin typeface="Times New Roman"/>
                <a:cs typeface="Times New Roman"/>
              </a:rPr>
              <a:t>т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б</a:t>
            </a:r>
            <a:r>
              <a:rPr dirty="0" sz="1600" spc="5">
                <a:latin typeface="Times New Roman"/>
                <a:cs typeface="Times New Roman"/>
              </a:rPr>
              <a:t>а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 spc="15">
                <a:latin typeface="Times New Roman"/>
                <a:cs typeface="Times New Roman"/>
              </a:rPr>
              <a:t>с</a:t>
            </a:r>
            <a:r>
              <a:rPr dirty="0" sz="1600" spc="5">
                <a:latin typeface="Times New Roman"/>
                <a:cs typeface="Times New Roman"/>
              </a:rPr>
              <a:t>е</a:t>
            </a:r>
            <a:r>
              <a:rPr dirty="0" sz="1600">
                <a:latin typeface="Times New Roman"/>
                <a:cs typeface="Times New Roman"/>
              </a:rPr>
              <a:t>й</a:t>
            </a:r>
            <a:r>
              <a:rPr dirty="0" sz="1600" spc="-10">
                <a:latin typeface="Times New Roman"/>
                <a:cs typeface="Times New Roman"/>
              </a:rPr>
              <a:t>на</a:t>
            </a:r>
            <a:r>
              <a:rPr dirty="0" sz="1600" spc="-5">
                <a:latin typeface="Times New Roman"/>
                <a:cs typeface="Times New Roman"/>
              </a:rPr>
              <a:t>,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30">
                <a:latin typeface="Times New Roman"/>
                <a:cs typeface="Times New Roman"/>
              </a:rPr>
              <a:t>т</a:t>
            </a:r>
            <a:r>
              <a:rPr dirty="0" sz="1600" spc="-10">
                <a:latin typeface="Times New Roman"/>
                <a:cs typeface="Times New Roman"/>
              </a:rPr>
              <a:t>.</a:t>
            </a:r>
            <a:r>
              <a:rPr dirty="0" sz="1600" spc="-5">
                <a:latin typeface="Times New Roman"/>
                <a:cs typeface="Times New Roman"/>
              </a:rPr>
              <a:t>к.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0">
                <a:latin typeface="Times New Roman"/>
                <a:cs typeface="Times New Roman"/>
              </a:rPr>
              <a:t>пр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25">
                <a:latin typeface="Times New Roman"/>
                <a:cs typeface="Times New Roman"/>
              </a:rPr>
              <a:t>т</a:t>
            </a:r>
            <a:r>
              <a:rPr dirty="0" sz="1600" spc="-5">
                <a:latin typeface="Times New Roman"/>
                <a:cs typeface="Times New Roman"/>
              </a:rPr>
              <a:t>рансг</a:t>
            </a:r>
            <a:r>
              <a:rPr dirty="0" sz="1600" spc="10">
                <a:latin typeface="Times New Roman"/>
                <a:cs typeface="Times New Roman"/>
              </a:rPr>
              <a:t>р</a:t>
            </a:r>
            <a:r>
              <a:rPr dirty="0" sz="1600" spc="25">
                <a:latin typeface="Times New Roman"/>
                <a:cs typeface="Times New Roman"/>
              </a:rPr>
              <a:t>е</a:t>
            </a:r>
            <a:r>
              <a:rPr dirty="0" sz="1600" spc="5">
                <a:latin typeface="Times New Roman"/>
                <a:cs typeface="Times New Roman"/>
              </a:rPr>
              <a:t>с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>
                <a:latin typeface="Times New Roman"/>
                <a:cs typeface="Times New Roman"/>
              </a:rPr>
              <a:t>и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15">
                <a:latin typeface="Times New Roman"/>
                <a:cs typeface="Times New Roman"/>
              </a:rPr>
              <a:t>ув</a:t>
            </a:r>
            <a:r>
              <a:rPr dirty="0" sz="1600" spc="5">
                <a:latin typeface="Times New Roman"/>
                <a:cs typeface="Times New Roman"/>
              </a:rPr>
              <a:t>е</a:t>
            </a:r>
            <a:r>
              <a:rPr dirty="0" sz="1600">
                <a:latin typeface="Times New Roman"/>
                <a:cs typeface="Times New Roman"/>
              </a:rPr>
              <a:t>л</a:t>
            </a:r>
            <a:r>
              <a:rPr dirty="0" sz="1600" spc="-10">
                <a:latin typeface="Times New Roman"/>
                <a:cs typeface="Times New Roman"/>
              </a:rPr>
              <a:t>ичи</a:t>
            </a:r>
            <a:r>
              <a:rPr dirty="0" sz="1600" spc="-30">
                <a:latin typeface="Times New Roman"/>
                <a:cs typeface="Times New Roman"/>
              </a:rPr>
              <a:t>в</a:t>
            </a:r>
            <a:r>
              <a:rPr dirty="0" sz="1600" spc="5">
                <a:latin typeface="Times New Roman"/>
                <a:cs typeface="Times New Roman"/>
              </a:rPr>
              <a:t>а</a:t>
            </a:r>
            <a:r>
              <a:rPr dirty="0" sz="1600" spc="-5">
                <a:latin typeface="Times New Roman"/>
                <a:cs typeface="Times New Roman"/>
              </a:rPr>
              <a:t>е</a:t>
            </a:r>
            <a:r>
              <a:rPr dirty="0" sz="1600" spc="15">
                <a:latin typeface="Times New Roman"/>
                <a:cs typeface="Times New Roman"/>
              </a:rPr>
              <a:t>т</a:t>
            </a:r>
            <a:r>
              <a:rPr dirty="0" sz="1600" spc="5">
                <a:latin typeface="Times New Roman"/>
                <a:cs typeface="Times New Roman"/>
              </a:rPr>
              <a:t>с</a:t>
            </a:r>
            <a:r>
              <a:rPr dirty="0" sz="1600" spc="-5">
                <a:latin typeface="Times New Roman"/>
                <a:cs typeface="Times New Roman"/>
              </a:rPr>
              <a:t>я  </a:t>
            </a:r>
            <a:r>
              <a:rPr dirty="0" sz="1600" spc="-5">
                <a:latin typeface="Times New Roman"/>
                <a:cs typeface="Times New Roman"/>
              </a:rPr>
              <a:t>седиментационная</a:t>
            </a:r>
            <a:r>
              <a:rPr dirty="0" sz="1600" spc="7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емкость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бассейна.</a:t>
            </a:r>
            <a:endParaRPr sz="1600">
              <a:latin typeface="Times New Roman"/>
              <a:cs typeface="Times New Roman"/>
            </a:endParaRPr>
          </a:p>
          <a:p>
            <a:pPr marL="163830">
              <a:lnSpc>
                <a:spcPct val="100000"/>
              </a:lnSpc>
              <a:spcBef>
                <a:spcPts val="1315"/>
              </a:spcBef>
              <a:tabLst>
                <a:tab pos="2373630" algn="l"/>
                <a:tab pos="8249920" algn="l"/>
              </a:tabLst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04.02.2023</a:t>
            </a:r>
            <a:r>
              <a:rPr dirty="0" sz="1200" spc="-10">
                <a:solidFill>
                  <a:srgbClr val="21254E"/>
                </a:solidFill>
                <a:latin typeface="Times New Roman"/>
                <a:cs typeface="Times New Roman"/>
              </a:rPr>
              <a:t>	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 им.К.И.Сатпаева	</a:t>
            </a:r>
            <a:r>
              <a:rPr dirty="0" sz="1200" spc="-20">
                <a:solidFill>
                  <a:srgbClr val="21254E"/>
                </a:solidFill>
                <a:latin typeface="Constantia"/>
                <a:cs typeface="Constantia"/>
              </a:rPr>
              <a:t>25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719086"/>
            <a:ext cx="722122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232852"/>
                </a:solidFill>
              </a:rPr>
              <a:t>Характеристика</a:t>
            </a:r>
            <a:r>
              <a:rPr dirty="0" sz="2400" spc="30">
                <a:solidFill>
                  <a:srgbClr val="232852"/>
                </a:solidFill>
              </a:rPr>
              <a:t> </a:t>
            </a:r>
            <a:r>
              <a:rPr dirty="0" sz="2400">
                <a:solidFill>
                  <a:srgbClr val="232852"/>
                </a:solidFill>
              </a:rPr>
              <a:t>сейсмических</a:t>
            </a:r>
            <a:r>
              <a:rPr dirty="0" sz="2400" spc="5">
                <a:solidFill>
                  <a:srgbClr val="232852"/>
                </a:solidFill>
              </a:rPr>
              <a:t> </a:t>
            </a:r>
            <a:r>
              <a:rPr dirty="0" sz="2400" spc="-10">
                <a:solidFill>
                  <a:srgbClr val="232852"/>
                </a:solidFill>
              </a:rPr>
              <a:t>фаций</a:t>
            </a:r>
            <a:r>
              <a:rPr dirty="0" sz="2400" spc="50">
                <a:solidFill>
                  <a:srgbClr val="232852"/>
                </a:solidFill>
              </a:rPr>
              <a:t> </a:t>
            </a:r>
            <a:r>
              <a:rPr dirty="0" sz="2400">
                <a:solidFill>
                  <a:srgbClr val="232852"/>
                </a:solidFill>
              </a:rPr>
              <a:t>и</a:t>
            </a:r>
            <a:r>
              <a:rPr dirty="0" sz="2400" spc="-5">
                <a:solidFill>
                  <a:srgbClr val="232852"/>
                </a:solidFill>
              </a:rPr>
              <a:t> </a:t>
            </a:r>
            <a:r>
              <a:rPr dirty="0" sz="2400" spc="-25">
                <a:solidFill>
                  <a:srgbClr val="232852"/>
                </a:solidFill>
              </a:rPr>
              <a:t>комплексов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78729" y="1151877"/>
            <a:ext cx="8882380" cy="30213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6350" indent="363855">
              <a:lnSpc>
                <a:spcPct val="100000"/>
              </a:lnSpc>
              <a:spcBef>
                <a:spcPts val="100"/>
              </a:spcBef>
            </a:pPr>
            <a:r>
              <a:rPr dirty="0" sz="1500" spc="-15" b="1">
                <a:solidFill>
                  <a:srgbClr val="C00000"/>
                </a:solidFill>
                <a:latin typeface="Times New Roman"/>
                <a:cs typeface="Times New Roman"/>
              </a:rPr>
              <a:t>Сближение</a:t>
            </a:r>
            <a:r>
              <a:rPr dirty="0" sz="1500" spc="-1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spc="-5" b="1">
                <a:solidFill>
                  <a:srgbClr val="C00000"/>
                </a:solidFill>
                <a:latin typeface="Times New Roman"/>
                <a:cs typeface="Times New Roman"/>
              </a:rPr>
              <a:t>клиноформных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spc="-10" b="1">
                <a:solidFill>
                  <a:srgbClr val="C00000"/>
                </a:solidFill>
                <a:latin typeface="Times New Roman"/>
                <a:cs typeface="Times New Roman"/>
              </a:rPr>
              <a:t>отражений</a:t>
            </a:r>
            <a:r>
              <a:rPr dirty="0" sz="1500" spc="-5" b="1">
                <a:solidFill>
                  <a:srgbClr val="C00000"/>
                </a:solidFill>
                <a:latin typeface="Times New Roman"/>
                <a:cs typeface="Times New Roman"/>
              </a:rPr>
              <a:t> во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spc="-5" b="1">
                <a:solidFill>
                  <a:srgbClr val="C00000"/>
                </a:solidFill>
                <a:latin typeface="Times New Roman"/>
                <a:cs typeface="Times New Roman"/>
              </a:rPr>
              <a:t>внутренней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spc="-5" b="1">
                <a:solidFill>
                  <a:srgbClr val="C00000"/>
                </a:solidFill>
                <a:latin typeface="Times New Roman"/>
                <a:cs typeface="Times New Roman"/>
              </a:rPr>
              <a:t>части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spc="-15" b="1">
                <a:solidFill>
                  <a:srgbClr val="C00000"/>
                </a:solidFill>
                <a:latin typeface="Times New Roman"/>
                <a:cs typeface="Times New Roman"/>
              </a:rPr>
              <a:t>комплекса</a:t>
            </a:r>
            <a:r>
              <a:rPr dirty="0" sz="1500" spc="-1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(прилегание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отдельных </a:t>
            </a:r>
            <a:r>
              <a:rPr dirty="0" sz="1500" spc="-5">
                <a:latin typeface="Times New Roman"/>
                <a:cs typeface="Times New Roman"/>
              </a:rPr>
              <a:t> клиноформ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друг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к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35">
                <a:latin typeface="Times New Roman"/>
                <a:cs typeface="Times New Roman"/>
              </a:rPr>
              <a:t>другу,</a:t>
            </a:r>
            <a:r>
              <a:rPr dirty="0" sz="1500" spc="-3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на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рисунке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обозначено</a:t>
            </a:r>
            <a:r>
              <a:rPr dirty="0" sz="1500" spc="-10">
                <a:latin typeface="Times New Roman"/>
                <a:cs typeface="Times New Roman"/>
              </a:rPr>
              <a:t> как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"регрессивное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прилегание")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свидетельствует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о 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понижении </a:t>
            </a:r>
            <a:r>
              <a:rPr dirty="0" sz="1500" spc="-5">
                <a:latin typeface="Times New Roman"/>
                <a:cs typeface="Times New Roman"/>
              </a:rPr>
              <a:t>уровня </a:t>
            </a:r>
            <a:r>
              <a:rPr dirty="0" sz="1500">
                <a:latin typeface="Times New Roman"/>
                <a:cs typeface="Times New Roman"/>
              </a:rPr>
              <a:t>моря </a:t>
            </a:r>
            <a:r>
              <a:rPr dirty="0" sz="1500" spc="-5">
                <a:latin typeface="Times New Roman"/>
                <a:cs typeface="Times New Roman"/>
              </a:rPr>
              <a:t>(регрессии) </a:t>
            </a:r>
            <a:r>
              <a:rPr dirty="0" sz="1500">
                <a:latin typeface="Times New Roman"/>
                <a:cs typeface="Times New Roman"/>
              </a:rPr>
              <a:t>и </a:t>
            </a:r>
            <a:r>
              <a:rPr dirty="0" sz="1500" spc="-10">
                <a:latin typeface="Times New Roman"/>
                <a:cs typeface="Times New Roman"/>
              </a:rPr>
              <a:t>снижении </a:t>
            </a:r>
            <a:r>
              <a:rPr dirty="0" sz="1500" spc="-5">
                <a:latin typeface="Times New Roman"/>
                <a:cs typeface="Times New Roman"/>
              </a:rPr>
              <a:t>уровня седиментации. Прибрежное кровельное </a:t>
            </a:r>
            <a:r>
              <a:rPr dirty="0" sz="1500" spc="-10">
                <a:latin typeface="Times New Roman"/>
                <a:cs typeface="Times New Roman"/>
              </a:rPr>
              <a:t>прилегание 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интерпретируется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как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показатель</a:t>
            </a:r>
            <a:r>
              <a:rPr dirty="0" sz="1500" spc="-10">
                <a:latin typeface="Times New Roman"/>
                <a:cs typeface="Times New Roman"/>
              </a:rPr>
              <a:t> стабильного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положения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уровня</a:t>
            </a:r>
            <a:r>
              <a:rPr dirty="0" sz="1500">
                <a:latin typeface="Times New Roman"/>
                <a:cs typeface="Times New Roman"/>
              </a:rPr>
              <a:t> моря.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В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этом</a:t>
            </a:r>
            <a:r>
              <a:rPr dirty="0" sz="1500" spc="-5">
                <a:latin typeface="Times New Roman"/>
                <a:cs typeface="Times New Roman"/>
              </a:rPr>
              <a:t> случае</a:t>
            </a:r>
            <a:r>
              <a:rPr dirty="0" sz="1500">
                <a:latin typeface="Times New Roman"/>
                <a:cs typeface="Times New Roman"/>
              </a:rPr>
              <a:t> в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мелководной, 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прибрежной части </a:t>
            </a:r>
            <a:r>
              <a:rPr dirty="0" sz="1500" spc="-20">
                <a:latin typeface="Times New Roman"/>
                <a:cs typeface="Times New Roman"/>
              </a:rPr>
              <a:t>комплекса </a:t>
            </a:r>
            <a:r>
              <a:rPr dirty="0" sz="1500" spc="-10">
                <a:latin typeface="Times New Roman"/>
                <a:cs typeface="Times New Roman"/>
              </a:rPr>
              <a:t>формируется </a:t>
            </a:r>
            <a:r>
              <a:rPr dirty="0" sz="1500" spc="-5">
                <a:latin typeface="Times New Roman"/>
                <a:cs typeface="Times New Roman"/>
              </a:rPr>
              <a:t>профиль равновесия, </a:t>
            </a:r>
            <a:r>
              <a:rPr dirty="0" sz="1500">
                <a:latin typeface="Times New Roman"/>
                <a:cs typeface="Times New Roman"/>
              </a:rPr>
              <a:t>и </a:t>
            </a:r>
            <a:r>
              <a:rPr dirty="0" sz="1500" spc="-5">
                <a:latin typeface="Times New Roman"/>
                <a:cs typeface="Times New Roman"/>
              </a:rPr>
              <a:t>поступающие </a:t>
            </a:r>
            <a:r>
              <a:rPr dirty="0" sz="1500">
                <a:latin typeface="Times New Roman"/>
                <a:cs typeface="Times New Roman"/>
              </a:rPr>
              <a:t>в </a:t>
            </a:r>
            <a:r>
              <a:rPr dirty="0" sz="1500" spc="-5">
                <a:latin typeface="Times New Roman"/>
                <a:cs typeface="Times New Roman"/>
              </a:rPr>
              <a:t>бассейн </a:t>
            </a:r>
            <a:r>
              <a:rPr dirty="0" sz="1500" spc="5">
                <a:latin typeface="Times New Roman"/>
                <a:cs typeface="Times New Roman"/>
              </a:rPr>
              <a:t>осадки </a:t>
            </a:r>
            <a:r>
              <a:rPr dirty="0" sz="1500" spc="-5">
                <a:latin typeface="Times New Roman"/>
                <a:cs typeface="Times New Roman"/>
              </a:rPr>
              <a:t>выно- 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сятся</a:t>
            </a:r>
            <a:r>
              <a:rPr dirty="0" sz="1500" spc="-1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в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более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20">
                <a:latin typeface="Times New Roman"/>
                <a:cs typeface="Times New Roman"/>
              </a:rPr>
              <a:t>глубоководную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20">
                <a:latin typeface="Times New Roman"/>
                <a:cs typeface="Times New Roman"/>
              </a:rPr>
              <a:t>его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часть.</a:t>
            </a:r>
            <a:endParaRPr sz="1500">
              <a:latin typeface="Times New Roman"/>
              <a:cs typeface="Times New Roman"/>
            </a:endParaRPr>
          </a:p>
          <a:p>
            <a:pPr algn="just" marL="376555">
              <a:lnSpc>
                <a:spcPct val="100000"/>
              </a:lnSpc>
              <a:spcBef>
                <a:spcPts val="660"/>
              </a:spcBef>
            </a:pPr>
            <a:r>
              <a:rPr dirty="0" sz="1500" spc="-5" b="1">
                <a:solidFill>
                  <a:srgbClr val="C00000"/>
                </a:solidFill>
                <a:latin typeface="Times New Roman"/>
                <a:cs typeface="Times New Roman"/>
              </a:rPr>
              <a:t>Сейсмофациальная</a:t>
            </a:r>
            <a:r>
              <a:rPr dirty="0" sz="1500" spc="2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spc="-10" b="1">
                <a:solidFill>
                  <a:srgbClr val="C00000"/>
                </a:solidFill>
                <a:latin typeface="Times New Roman"/>
                <a:cs typeface="Times New Roman"/>
              </a:rPr>
              <a:t>картина</a:t>
            </a:r>
            <a:r>
              <a:rPr dirty="0" sz="1500" spc="2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spc="-10" b="1">
                <a:solidFill>
                  <a:srgbClr val="C00000"/>
                </a:solidFill>
                <a:latin typeface="Times New Roman"/>
                <a:cs typeface="Times New Roman"/>
              </a:rPr>
              <a:t>"эрозионного</a:t>
            </a:r>
            <a:r>
              <a:rPr dirty="0" sz="1500" spc="2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spc="-5" b="1">
                <a:solidFill>
                  <a:srgbClr val="C00000"/>
                </a:solidFill>
                <a:latin typeface="Times New Roman"/>
                <a:cs typeface="Times New Roman"/>
              </a:rPr>
              <a:t>среза"</a:t>
            </a:r>
            <a:r>
              <a:rPr dirty="0" sz="1500" spc="1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(крайняя</a:t>
            </a:r>
            <a:r>
              <a:rPr dirty="0" sz="1500" spc="1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правая</a:t>
            </a:r>
            <a:r>
              <a:rPr dirty="0" sz="1500" spc="1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часть</a:t>
            </a:r>
            <a:r>
              <a:rPr dirty="0" sz="1500" spc="2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рис.</a:t>
            </a:r>
            <a:r>
              <a:rPr dirty="0" sz="1500" spc="1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3.7</a:t>
            </a:r>
            <a:r>
              <a:rPr dirty="0" sz="1500" spc="2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в)</a:t>
            </a:r>
            <a:r>
              <a:rPr dirty="0" sz="1500" spc="20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свидетельствует</a:t>
            </a:r>
            <a:r>
              <a:rPr dirty="0" sz="1500" spc="2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о</a:t>
            </a:r>
            <a:endParaRPr sz="15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500" spc="-5">
                <a:latin typeface="Times New Roman"/>
                <a:cs typeface="Times New Roman"/>
              </a:rPr>
              <a:t>постседиментационном</a:t>
            </a:r>
            <a:r>
              <a:rPr dirty="0" sz="1500" spc="-3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воздымании</a:t>
            </a:r>
            <a:r>
              <a:rPr dirty="0" sz="1500" spc="10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мелководной</a:t>
            </a:r>
            <a:r>
              <a:rPr dirty="0" sz="1500" spc="-2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части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комплекса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</a:t>
            </a:r>
            <a:r>
              <a:rPr dirty="0" sz="1500" spc="-10">
                <a:latin typeface="Times New Roman"/>
                <a:cs typeface="Times New Roman"/>
              </a:rPr>
              <a:t> размыве</a:t>
            </a:r>
            <a:r>
              <a:rPr dirty="0" sz="1500" spc="2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ранее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накопившихся</a:t>
            </a:r>
            <a:r>
              <a:rPr dirty="0" sz="1500" spc="-25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осадков.</a:t>
            </a:r>
            <a:endParaRPr sz="1500">
              <a:latin typeface="Times New Roman"/>
              <a:cs typeface="Times New Roman"/>
            </a:endParaRPr>
          </a:p>
          <a:p>
            <a:pPr algn="just" marL="12700" marR="5080" indent="363855">
              <a:lnSpc>
                <a:spcPct val="100000"/>
              </a:lnSpc>
              <a:spcBef>
                <a:spcPts val="665"/>
              </a:spcBef>
            </a:pPr>
            <a:r>
              <a:rPr dirty="0" sz="1500" spc="-5">
                <a:latin typeface="Times New Roman"/>
                <a:cs typeface="Times New Roman"/>
              </a:rPr>
              <a:t>Для</a:t>
            </a:r>
            <a:r>
              <a:rPr dirty="0" sz="1500">
                <a:latin typeface="Times New Roman"/>
                <a:cs typeface="Times New Roman"/>
              </a:rPr>
              <a:t> оценки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колебаний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уровня</a:t>
            </a:r>
            <a:r>
              <a:rPr dirty="0" sz="1500">
                <a:latin typeface="Times New Roman"/>
                <a:cs typeface="Times New Roman"/>
              </a:rPr>
              <a:t> моря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П.Вейл</a:t>
            </a:r>
            <a:r>
              <a:rPr dirty="0" sz="1500">
                <a:latin typeface="Times New Roman"/>
                <a:cs typeface="Times New Roman"/>
              </a:rPr>
              <a:t> с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соавторами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используют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сейсмофации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подошвенного 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налегания</a:t>
            </a:r>
            <a:r>
              <a:rPr dirty="0" sz="1500">
                <a:latin typeface="Times New Roman"/>
                <a:cs typeface="Times New Roman"/>
              </a:rPr>
              <a:t> и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кровельного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(прибрежного)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прилегания.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В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схематизированном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виде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методика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этих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оценок 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приведена </a:t>
            </a:r>
            <a:r>
              <a:rPr dirty="0" sz="1500">
                <a:latin typeface="Times New Roman"/>
                <a:cs typeface="Times New Roman"/>
              </a:rPr>
              <a:t>на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рис.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3.8.</a:t>
            </a:r>
            <a:endParaRPr sz="1500">
              <a:latin typeface="Times New Roman"/>
              <a:cs typeface="Times New Roman"/>
            </a:endParaRPr>
          </a:p>
          <a:p>
            <a:pPr algn="just" marL="376555">
              <a:lnSpc>
                <a:spcPct val="100000"/>
              </a:lnSpc>
              <a:spcBef>
                <a:spcPts val="660"/>
              </a:spcBef>
            </a:pPr>
            <a:r>
              <a:rPr dirty="0" sz="1500" spc="-5" b="1">
                <a:solidFill>
                  <a:srgbClr val="C00000"/>
                </a:solidFill>
                <a:latin typeface="Times New Roman"/>
                <a:cs typeface="Times New Roman"/>
              </a:rPr>
              <a:t>При</a:t>
            </a:r>
            <a:r>
              <a:rPr dirty="0" sz="1500" spc="41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spc="-10" b="1">
                <a:solidFill>
                  <a:srgbClr val="C00000"/>
                </a:solidFill>
                <a:latin typeface="Times New Roman"/>
                <a:cs typeface="Times New Roman"/>
              </a:rPr>
              <a:t>стабильном</a:t>
            </a:r>
            <a:r>
              <a:rPr dirty="0" sz="1500" spc="40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spc="-15" b="1">
                <a:solidFill>
                  <a:srgbClr val="C00000"/>
                </a:solidFill>
                <a:latin typeface="Times New Roman"/>
                <a:cs typeface="Times New Roman"/>
              </a:rPr>
              <a:t>положении</a:t>
            </a:r>
            <a:r>
              <a:rPr dirty="0" sz="1500" spc="409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spc="-10" b="1">
                <a:solidFill>
                  <a:srgbClr val="C00000"/>
                </a:solidFill>
                <a:latin typeface="Times New Roman"/>
                <a:cs typeface="Times New Roman"/>
              </a:rPr>
              <a:t>уровня</a:t>
            </a:r>
            <a:r>
              <a:rPr dirty="0" sz="1500" spc="41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spc="-10" b="1">
                <a:solidFill>
                  <a:srgbClr val="C00000"/>
                </a:solidFill>
                <a:latin typeface="Times New Roman"/>
                <a:cs typeface="Times New Roman"/>
              </a:rPr>
              <a:t>моря</a:t>
            </a:r>
            <a:r>
              <a:rPr dirty="0" sz="1500" spc="41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сейсмофация</a:t>
            </a:r>
            <a:r>
              <a:rPr dirty="0" sz="1500" spc="409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прибрежного</a:t>
            </a:r>
            <a:r>
              <a:rPr dirty="0" sz="1500" spc="415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прилегания</a:t>
            </a:r>
            <a:r>
              <a:rPr dirty="0" sz="1500" spc="405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как</a:t>
            </a:r>
            <a:r>
              <a:rPr dirty="0" sz="1500" spc="400">
                <a:latin typeface="Times New Roman"/>
                <a:cs typeface="Times New Roman"/>
              </a:rPr>
              <a:t> </a:t>
            </a:r>
            <a:r>
              <a:rPr dirty="0" sz="1500" spc="-20">
                <a:latin typeface="Times New Roman"/>
                <a:cs typeface="Times New Roman"/>
              </a:rPr>
              <a:t>таковая</a:t>
            </a:r>
            <a:r>
              <a:rPr dirty="0" sz="1500" spc="40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не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27" y="4147197"/>
            <a:ext cx="229425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49350" algn="l"/>
              </a:tabLst>
            </a:pPr>
            <a:r>
              <a:rPr dirty="0" sz="1500" spc="-5">
                <a:latin typeface="Times New Roman"/>
                <a:cs typeface="Times New Roman"/>
              </a:rPr>
              <a:t>выделяется.	Клиноформы,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12811" y="4147197"/>
            <a:ext cx="644588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79855" algn="l"/>
                <a:tab pos="1724025" algn="l"/>
                <a:tab pos="2543175" algn="l"/>
                <a:tab pos="3401060" algn="l"/>
                <a:tab pos="4132579" algn="l"/>
                <a:tab pos="5495290" algn="l"/>
              </a:tabLst>
            </a:pPr>
            <a:r>
              <a:rPr dirty="0" sz="1500" spc="-10">
                <a:latin typeface="Times New Roman"/>
                <a:cs typeface="Times New Roman"/>
              </a:rPr>
              <a:t>наращиваемые	от	</a:t>
            </a:r>
            <a:r>
              <a:rPr dirty="0" sz="1500" spc="-5">
                <a:latin typeface="Times New Roman"/>
                <a:cs typeface="Times New Roman"/>
              </a:rPr>
              <a:t>верхней	границы	уровня	седиментации,	постепенно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727" y="4292302"/>
            <a:ext cx="8881745" cy="2106295"/>
          </a:xfrm>
          <a:prstGeom prst="rect">
            <a:avLst/>
          </a:prstGeom>
        </p:spPr>
        <p:txBody>
          <a:bodyPr wrap="square" lIns="0" tIns="9652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760"/>
              </a:spcBef>
            </a:pPr>
            <a:r>
              <a:rPr dirty="0" sz="1500" spc="-10">
                <a:latin typeface="Times New Roman"/>
                <a:cs typeface="Times New Roman"/>
              </a:rPr>
              <a:t>продвигаются</a:t>
            </a:r>
            <a:r>
              <a:rPr dirty="0" sz="1500" spc="-2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в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сторону</a:t>
            </a:r>
            <a:r>
              <a:rPr dirty="0" sz="1500" spc="-25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бассейна</a:t>
            </a:r>
            <a:r>
              <a:rPr dirty="0" sz="1500" spc="-15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(рис.3.8а).</a:t>
            </a:r>
            <a:endParaRPr sz="1500">
              <a:latin typeface="Times New Roman"/>
              <a:cs typeface="Times New Roman"/>
            </a:endParaRPr>
          </a:p>
          <a:p>
            <a:pPr algn="just" marL="12700" marR="5080" indent="363855">
              <a:lnSpc>
                <a:spcPct val="100000"/>
              </a:lnSpc>
              <a:spcBef>
                <a:spcPts val="660"/>
              </a:spcBef>
            </a:pPr>
            <a:r>
              <a:rPr dirty="0" sz="1500" spc="-5" b="1">
                <a:solidFill>
                  <a:srgbClr val="C00000"/>
                </a:solidFill>
                <a:latin typeface="Times New Roman"/>
                <a:cs typeface="Times New Roman"/>
              </a:rPr>
              <a:t>При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spc="-10" b="1">
                <a:solidFill>
                  <a:srgbClr val="C00000"/>
                </a:solidFill>
                <a:latin typeface="Times New Roman"/>
                <a:cs typeface="Times New Roman"/>
              </a:rPr>
              <a:t>повышении</a:t>
            </a:r>
            <a:r>
              <a:rPr dirty="0" sz="1500" spc="-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spc="-10" b="1">
                <a:solidFill>
                  <a:srgbClr val="C00000"/>
                </a:solidFill>
                <a:latin typeface="Times New Roman"/>
                <a:cs typeface="Times New Roman"/>
              </a:rPr>
              <a:t>уровня</a:t>
            </a:r>
            <a:r>
              <a:rPr dirty="0" sz="1500" spc="-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spc="-10" b="1">
                <a:solidFill>
                  <a:srgbClr val="C00000"/>
                </a:solidFill>
                <a:latin typeface="Times New Roman"/>
                <a:cs typeface="Times New Roman"/>
              </a:rPr>
              <a:t>моря</a:t>
            </a:r>
            <a:r>
              <a:rPr dirty="0" sz="1500" spc="-5" b="1">
                <a:solidFill>
                  <a:srgbClr val="C00000"/>
                </a:solidFill>
                <a:latin typeface="Times New Roman"/>
                <a:cs typeface="Times New Roman"/>
              </a:rPr>
              <a:t> (трансгрессии)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1500" spc="-20">
                <a:latin typeface="Times New Roman"/>
                <a:cs typeface="Times New Roman"/>
              </a:rPr>
              <a:t>происходит</a:t>
            </a:r>
            <a:r>
              <a:rPr dirty="0" sz="1500" spc="-1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расширение</a:t>
            </a:r>
            <a:r>
              <a:rPr dirty="0" sz="1500" spc="-5">
                <a:latin typeface="Times New Roman"/>
                <a:cs typeface="Times New Roman"/>
              </a:rPr>
              <a:t> бассейна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седиментации</a:t>
            </a:r>
            <a:r>
              <a:rPr dirty="0" sz="1500">
                <a:latin typeface="Times New Roman"/>
                <a:cs typeface="Times New Roman"/>
              </a:rPr>
              <a:t> в 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сторону суши, что маркируется </a:t>
            </a:r>
            <a:r>
              <a:rPr dirty="0" sz="1500" spc="-15">
                <a:latin typeface="Times New Roman"/>
                <a:cs typeface="Times New Roman"/>
              </a:rPr>
              <a:t>продвижением </a:t>
            </a:r>
            <a:r>
              <a:rPr dirty="0" sz="1500">
                <a:latin typeface="Times New Roman"/>
                <a:cs typeface="Times New Roman"/>
              </a:rPr>
              <a:t>в </a:t>
            </a:r>
            <a:r>
              <a:rPr dirty="0" sz="1500" spc="-10">
                <a:latin typeface="Times New Roman"/>
                <a:cs typeface="Times New Roman"/>
              </a:rPr>
              <a:t>этом направлении </a:t>
            </a:r>
            <a:r>
              <a:rPr dirty="0" sz="1500" spc="-5">
                <a:latin typeface="Times New Roman"/>
                <a:cs typeface="Times New Roman"/>
              </a:rPr>
              <a:t>сейсмофации </a:t>
            </a:r>
            <a:r>
              <a:rPr dirty="0" sz="1500" spc="-15">
                <a:latin typeface="Times New Roman"/>
                <a:cs typeface="Times New Roman"/>
              </a:rPr>
              <a:t>подошвенного </a:t>
            </a:r>
            <a:r>
              <a:rPr dirty="0" sz="1500" spc="-5">
                <a:latin typeface="Times New Roman"/>
                <a:cs typeface="Times New Roman"/>
              </a:rPr>
              <a:t>налегания 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5">
                <a:latin typeface="Times New Roman"/>
                <a:cs typeface="Times New Roman"/>
              </a:rPr>
              <a:t>(точки </a:t>
            </a:r>
            <a:r>
              <a:rPr dirty="0" sz="1500">
                <a:latin typeface="Times New Roman"/>
                <a:cs typeface="Times New Roman"/>
              </a:rPr>
              <a:t>1, 2, 3 на </a:t>
            </a:r>
            <a:r>
              <a:rPr dirty="0" sz="1500" spc="-5">
                <a:latin typeface="Times New Roman"/>
                <a:cs typeface="Times New Roman"/>
              </a:rPr>
              <a:t>рис. </a:t>
            </a:r>
            <a:r>
              <a:rPr dirty="0" sz="1500">
                <a:latin typeface="Times New Roman"/>
                <a:cs typeface="Times New Roman"/>
              </a:rPr>
              <a:t>3.8б). </a:t>
            </a:r>
            <a:r>
              <a:rPr dirty="0" sz="1500" spc="-10">
                <a:latin typeface="Times New Roman"/>
                <a:cs typeface="Times New Roman"/>
              </a:rPr>
              <a:t>Одновременно </a:t>
            </a:r>
            <a:r>
              <a:rPr dirty="0" sz="1500" spc="-20">
                <a:latin typeface="Times New Roman"/>
                <a:cs typeface="Times New Roman"/>
              </a:rPr>
              <a:t>точки </a:t>
            </a:r>
            <a:r>
              <a:rPr dirty="0" sz="1500" spc="-15">
                <a:latin typeface="Times New Roman"/>
                <a:cs typeface="Times New Roman"/>
              </a:rPr>
              <a:t>подошвенного </a:t>
            </a:r>
            <a:r>
              <a:rPr dirty="0" sz="1500" spc="-10">
                <a:latin typeface="Times New Roman"/>
                <a:cs typeface="Times New Roman"/>
              </a:rPr>
              <a:t>прилегания </a:t>
            </a:r>
            <a:r>
              <a:rPr dirty="0" sz="1500" spc="-5">
                <a:latin typeface="Times New Roman"/>
                <a:cs typeface="Times New Roman"/>
              </a:rPr>
              <a:t>также перемещаются </a:t>
            </a:r>
            <a:r>
              <a:rPr dirty="0" sz="1500">
                <a:latin typeface="Times New Roman"/>
                <a:cs typeface="Times New Roman"/>
              </a:rPr>
              <a:t>в </a:t>
            </a:r>
            <a:r>
              <a:rPr dirty="0" sz="1500" spc="-10">
                <a:latin typeface="Times New Roman"/>
                <a:cs typeface="Times New Roman"/>
              </a:rPr>
              <a:t>сторону 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берега</a:t>
            </a:r>
            <a:r>
              <a:rPr dirty="0" sz="1500" spc="-1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</a:t>
            </a:r>
            <a:r>
              <a:rPr dirty="0" sz="1500" spc="-5">
                <a:latin typeface="Times New Roman"/>
                <a:cs typeface="Times New Roman"/>
              </a:rPr>
              <a:t> фиксируется</a:t>
            </a:r>
            <a:r>
              <a:rPr dirty="0" sz="1500" spc="-35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прилегание</a:t>
            </a:r>
            <a:r>
              <a:rPr dirty="0" sz="1500" spc="-10">
                <a:latin typeface="Times New Roman"/>
                <a:cs typeface="Times New Roman"/>
              </a:rPr>
              <a:t> более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молодых</a:t>
            </a:r>
            <a:r>
              <a:rPr dirty="0" sz="1500">
                <a:latin typeface="Times New Roman"/>
                <a:cs typeface="Times New Roman"/>
              </a:rPr>
              <a:t> </a:t>
            </a:r>
            <a:r>
              <a:rPr dirty="0" sz="1500" spc="-20">
                <a:latin typeface="Times New Roman"/>
                <a:cs typeface="Times New Roman"/>
              </a:rPr>
              <a:t>отложений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к </a:t>
            </a:r>
            <a:r>
              <a:rPr dirty="0" sz="1500" spc="-5">
                <a:latin typeface="Times New Roman"/>
                <a:cs typeface="Times New Roman"/>
              </a:rPr>
              <a:t>древним</a:t>
            </a:r>
            <a:r>
              <a:rPr dirty="0" sz="1500" spc="-10">
                <a:latin typeface="Times New Roman"/>
                <a:cs typeface="Times New Roman"/>
              </a:rPr>
              <a:t> (точки</a:t>
            </a:r>
            <a:r>
              <a:rPr dirty="0" sz="1500" spc="-3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21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и</a:t>
            </a:r>
            <a:r>
              <a:rPr dirty="0" sz="1500" spc="-5">
                <a:latin typeface="Times New Roman"/>
                <a:cs typeface="Times New Roman"/>
              </a:rPr>
              <a:t> </a:t>
            </a:r>
            <a:r>
              <a:rPr dirty="0" sz="1500">
                <a:latin typeface="Times New Roman"/>
                <a:cs typeface="Times New Roman"/>
              </a:rPr>
              <a:t>3! на</a:t>
            </a:r>
            <a:r>
              <a:rPr dirty="0" sz="1500" spc="-5">
                <a:latin typeface="Times New Roman"/>
                <a:cs typeface="Times New Roman"/>
              </a:rPr>
              <a:t> рис.4.8б).</a:t>
            </a:r>
            <a:endParaRPr sz="1500">
              <a:latin typeface="Times New Roman"/>
              <a:cs typeface="Times New Roman"/>
            </a:endParaRPr>
          </a:p>
          <a:p>
            <a:pPr algn="just" marL="12700" marR="5715" indent="363855">
              <a:lnSpc>
                <a:spcPct val="100000"/>
              </a:lnSpc>
              <a:spcBef>
                <a:spcPts val="660"/>
              </a:spcBef>
            </a:pPr>
            <a:r>
              <a:rPr dirty="0" sz="1500" spc="-5" b="1">
                <a:solidFill>
                  <a:srgbClr val="C00000"/>
                </a:solidFill>
                <a:latin typeface="Times New Roman"/>
                <a:cs typeface="Times New Roman"/>
              </a:rPr>
              <a:t>При </a:t>
            </a:r>
            <a:r>
              <a:rPr dirty="0" sz="1500" b="1">
                <a:solidFill>
                  <a:srgbClr val="C00000"/>
                </a:solidFill>
                <a:latin typeface="Times New Roman"/>
                <a:cs typeface="Times New Roman"/>
              </a:rPr>
              <a:t>регрессии </a:t>
            </a:r>
            <a:r>
              <a:rPr dirty="0" sz="1500" spc="-10" b="1">
                <a:solidFill>
                  <a:srgbClr val="C00000"/>
                </a:solidFill>
                <a:latin typeface="Times New Roman"/>
                <a:cs typeface="Times New Roman"/>
              </a:rPr>
              <a:t>(понижении уровня моря </a:t>
            </a:r>
            <a:r>
              <a:rPr dirty="0" sz="1500" spc="-5" b="1">
                <a:solidFill>
                  <a:srgbClr val="C00000"/>
                </a:solidFill>
                <a:latin typeface="Times New Roman"/>
                <a:cs typeface="Times New Roman"/>
              </a:rPr>
              <a:t>или </a:t>
            </a:r>
            <a:r>
              <a:rPr dirty="0" sz="1500" spc="-10" b="1">
                <a:solidFill>
                  <a:srgbClr val="C00000"/>
                </a:solidFill>
                <a:latin typeface="Times New Roman"/>
                <a:cs typeface="Times New Roman"/>
              </a:rPr>
              <a:t>воздымании суши) </a:t>
            </a:r>
            <a:r>
              <a:rPr dirty="0" sz="1500" spc="-15">
                <a:latin typeface="Times New Roman"/>
                <a:cs typeface="Times New Roman"/>
              </a:rPr>
              <a:t>точки </a:t>
            </a:r>
            <a:r>
              <a:rPr dirty="0" sz="1500" spc="-10">
                <a:latin typeface="Times New Roman"/>
                <a:cs typeface="Times New Roman"/>
              </a:rPr>
              <a:t>прибрежного (кровельного) </a:t>
            </a:r>
            <a:r>
              <a:rPr dirty="0" sz="1500" spc="-5">
                <a:latin typeface="Times New Roman"/>
                <a:cs typeface="Times New Roman"/>
              </a:rPr>
              <a:t> прилегания постепенно смещаются </a:t>
            </a:r>
            <a:r>
              <a:rPr dirty="0" sz="1500">
                <a:latin typeface="Times New Roman"/>
                <a:cs typeface="Times New Roman"/>
              </a:rPr>
              <a:t>в </a:t>
            </a:r>
            <a:r>
              <a:rPr dirty="0" sz="1500" spc="-10">
                <a:latin typeface="Times New Roman"/>
                <a:cs typeface="Times New Roman"/>
              </a:rPr>
              <a:t>сторону </a:t>
            </a:r>
            <a:r>
              <a:rPr dirty="0" sz="1500" spc="-5">
                <a:latin typeface="Times New Roman"/>
                <a:cs typeface="Times New Roman"/>
              </a:rPr>
              <a:t>бассейна </a:t>
            </a:r>
            <a:r>
              <a:rPr dirty="0" sz="1500">
                <a:latin typeface="Times New Roman"/>
                <a:cs typeface="Times New Roman"/>
              </a:rPr>
              <a:t>и </a:t>
            </a:r>
            <a:r>
              <a:rPr dirty="0" sz="1500" spc="-5">
                <a:latin typeface="Times New Roman"/>
                <a:cs typeface="Times New Roman"/>
              </a:rPr>
              <a:t>вниз (рис. </a:t>
            </a:r>
            <a:r>
              <a:rPr dirty="0" sz="1500">
                <a:latin typeface="Times New Roman"/>
                <a:cs typeface="Times New Roman"/>
              </a:rPr>
              <a:t>3.8в, </a:t>
            </a:r>
            <a:r>
              <a:rPr dirty="0" sz="1500" spc="-15">
                <a:latin typeface="Times New Roman"/>
                <a:cs typeface="Times New Roman"/>
              </a:rPr>
              <a:t>точки </a:t>
            </a:r>
            <a:r>
              <a:rPr dirty="0" sz="1500">
                <a:latin typeface="Times New Roman"/>
                <a:cs typeface="Times New Roman"/>
              </a:rPr>
              <a:t>2 и 3). </a:t>
            </a:r>
            <a:r>
              <a:rPr dirty="0" sz="1500" spc="5">
                <a:latin typeface="Times New Roman"/>
                <a:cs typeface="Times New Roman"/>
              </a:rPr>
              <a:t>Эта </a:t>
            </a:r>
            <a:r>
              <a:rPr dirty="0" sz="1500" spc="-15">
                <a:latin typeface="Times New Roman"/>
                <a:cs typeface="Times New Roman"/>
              </a:rPr>
              <a:t>картина может </a:t>
            </a:r>
            <a:r>
              <a:rPr dirty="0" sz="1500" spc="-10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осложняться</a:t>
            </a:r>
            <a:r>
              <a:rPr dirty="0" sz="1500" spc="-10">
                <a:latin typeface="Times New Roman"/>
                <a:cs typeface="Times New Roman"/>
              </a:rPr>
              <a:t> размывом</a:t>
            </a:r>
            <a:r>
              <a:rPr dirty="0" sz="1500" spc="5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ранее</a:t>
            </a:r>
            <a:r>
              <a:rPr dirty="0" sz="1500" spc="-15">
                <a:latin typeface="Times New Roman"/>
                <a:cs typeface="Times New Roman"/>
              </a:rPr>
              <a:t> </a:t>
            </a:r>
            <a:r>
              <a:rPr dirty="0" sz="1500" spc="-10">
                <a:latin typeface="Times New Roman"/>
                <a:cs typeface="Times New Roman"/>
              </a:rPr>
              <a:t>сформировавшихся</a:t>
            </a:r>
            <a:r>
              <a:rPr dirty="0" sz="1500" spc="-15">
                <a:latin typeface="Times New Roman"/>
                <a:cs typeface="Times New Roman"/>
              </a:rPr>
              <a:t> </a:t>
            </a:r>
            <a:r>
              <a:rPr dirty="0" sz="1500" spc="-5">
                <a:latin typeface="Times New Roman"/>
                <a:cs typeface="Times New Roman"/>
              </a:rPr>
              <a:t>осадков.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4500" y="6518225"/>
            <a:ext cx="82562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22500" algn="l"/>
                <a:tab pos="8087995" algn="l"/>
              </a:tabLst>
            </a:pPr>
            <a:r>
              <a:rPr dirty="0" sz="1200" spc="-15">
                <a:solidFill>
                  <a:srgbClr val="21254E"/>
                </a:solidFill>
                <a:latin typeface="Constantia"/>
                <a:cs typeface="Constantia"/>
              </a:rPr>
              <a:t>0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4.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02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.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r>
              <a:rPr dirty="0" sz="1200" spc="-15">
                <a:solidFill>
                  <a:srgbClr val="21254E"/>
                </a:solidFill>
                <a:latin typeface="Constantia"/>
                <a:cs typeface="Constantia"/>
              </a:rPr>
              <a:t>0</a:t>
            </a:r>
            <a:r>
              <a:rPr dirty="0" sz="1200" spc="-20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3</a:t>
            </a:r>
            <a:r>
              <a:rPr dirty="0" sz="1200">
                <a:solidFill>
                  <a:srgbClr val="21254E"/>
                </a:solidFill>
                <a:latin typeface="Times New Roman"/>
                <a:cs typeface="Times New Roman"/>
              </a:rPr>
              <a:t>	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з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НИ</a:t>
            </a:r>
            <a:r>
              <a:rPr dirty="0" sz="1200" spc="20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У</a:t>
            </a:r>
            <a:r>
              <a:rPr dirty="0" sz="1200" spc="-35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им.К.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И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.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С</a:t>
            </a:r>
            <a:r>
              <a:rPr dirty="0" sz="1200" spc="-30">
                <a:solidFill>
                  <a:srgbClr val="21254E"/>
                </a:solidFill>
                <a:latin typeface="Constantia"/>
                <a:cs typeface="Constantia"/>
              </a:rPr>
              <a:t>а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т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па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е</a:t>
            </a:r>
            <a:r>
              <a:rPr dirty="0" sz="1200" spc="5">
                <a:solidFill>
                  <a:srgbClr val="21254E"/>
                </a:solidFill>
                <a:latin typeface="Constantia"/>
                <a:cs typeface="Constantia"/>
              </a:rPr>
              <a:t>в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а	</a:t>
            </a: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26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567931"/>
            <a:ext cx="722122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232852"/>
                </a:solidFill>
              </a:rPr>
              <a:t>Характеристика</a:t>
            </a:r>
            <a:r>
              <a:rPr dirty="0" sz="2400" spc="30">
                <a:solidFill>
                  <a:srgbClr val="232852"/>
                </a:solidFill>
              </a:rPr>
              <a:t> </a:t>
            </a:r>
            <a:r>
              <a:rPr dirty="0" sz="2400">
                <a:solidFill>
                  <a:srgbClr val="232852"/>
                </a:solidFill>
              </a:rPr>
              <a:t>сейсмических</a:t>
            </a:r>
            <a:r>
              <a:rPr dirty="0" sz="2400" spc="5">
                <a:solidFill>
                  <a:srgbClr val="232852"/>
                </a:solidFill>
              </a:rPr>
              <a:t> </a:t>
            </a:r>
            <a:r>
              <a:rPr dirty="0" sz="2400" spc="-10">
                <a:solidFill>
                  <a:srgbClr val="232852"/>
                </a:solidFill>
              </a:rPr>
              <a:t>фаций</a:t>
            </a:r>
            <a:r>
              <a:rPr dirty="0" sz="2400" spc="50">
                <a:solidFill>
                  <a:srgbClr val="232852"/>
                </a:solidFill>
              </a:rPr>
              <a:t> </a:t>
            </a:r>
            <a:r>
              <a:rPr dirty="0" sz="2400">
                <a:solidFill>
                  <a:srgbClr val="232852"/>
                </a:solidFill>
              </a:rPr>
              <a:t>и</a:t>
            </a:r>
            <a:r>
              <a:rPr dirty="0" sz="2400" spc="-5">
                <a:solidFill>
                  <a:srgbClr val="232852"/>
                </a:solidFill>
              </a:rPr>
              <a:t> </a:t>
            </a:r>
            <a:r>
              <a:rPr dirty="0" sz="2400" spc="-25">
                <a:solidFill>
                  <a:srgbClr val="232852"/>
                </a:solidFill>
              </a:rPr>
              <a:t>комплексов</a:t>
            </a:r>
            <a:endParaRPr sz="2400"/>
          </a:p>
        </p:txBody>
      </p:sp>
      <p:grpSp>
        <p:nvGrpSpPr>
          <p:cNvPr id="3" name="object 3"/>
          <p:cNvGrpSpPr/>
          <p:nvPr/>
        </p:nvGrpSpPr>
        <p:grpSpPr>
          <a:xfrm>
            <a:off x="160006" y="1242034"/>
            <a:ext cx="3978275" cy="4055745"/>
            <a:chOff x="160006" y="1242034"/>
            <a:chExt cx="3978275" cy="405574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9834" y="1261871"/>
              <a:ext cx="3937990" cy="401572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69912" y="1251940"/>
              <a:ext cx="3957954" cy="4036060"/>
            </a:xfrm>
            <a:custGeom>
              <a:avLst/>
              <a:gdLst/>
              <a:ahLst/>
              <a:cxnLst/>
              <a:rect l="l" t="t" r="r" b="b"/>
              <a:pathLst>
                <a:path w="3957954" h="4036060">
                  <a:moveTo>
                    <a:pt x="0" y="4035577"/>
                  </a:moveTo>
                  <a:lnTo>
                    <a:pt x="3957840" y="4035577"/>
                  </a:lnTo>
                  <a:lnTo>
                    <a:pt x="3957840" y="0"/>
                  </a:lnTo>
                  <a:lnTo>
                    <a:pt x="0" y="0"/>
                  </a:lnTo>
                  <a:lnTo>
                    <a:pt x="0" y="4035577"/>
                  </a:lnTo>
                  <a:close/>
                </a:path>
              </a:pathLst>
            </a:custGeom>
            <a:ln w="19812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8530831" y="6518225"/>
            <a:ext cx="1689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solidFill>
                  <a:srgbClr val="21254E"/>
                </a:solidFill>
                <a:latin typeface="Constantia"/>
                <a:cs typeface="Constantia"/>
              </a:rPr>
              <a:t>27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22775" y="2457703"/>
            <a:ext cx="3964940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Times New Roman"/>
                <a:cs typeface="Times New Roman"/>
              </a:rPr>
              <a:t>Рис. </a:t>
            </a:r>
            <a:r>
              <a:rPr dirty="0" sz="1800" b="1">
                <a:latin typeface="Times New Roman"/>
                <a:cs typeface="Times New Roman"/>
              </a:rPr>
              <a:t>4.8: </a:t>
            </a:r>
            <a:r>
              <a:rPr dirty="0" sz="1800" spc="-5">
                <a:latin typeface="Times New Roman"/>
                <a:cs typeface="Times New Roman"/>
              </a:rPr>
              <a:t>Принципиальная </a:t>
            </a:r>
            <a:r>
              <a:rPr dirty="0" sz="1800" spc="-20">
                <a:latin typeface="Times New Roman"/>
                <a:cs typeface="Times New Roman"/>
              </a:rPr>
              <a:t>схема </a:t>
            </a:r>
            <a:r>
              <a:rPr dirty="0" sz="1800" spc="-5">
                <a:latin typeface="Times New Roman"/>
                <a:cs typeface="Times New Roman"/>
              </a:rPr>
              <a:t>оценки </a:t>
            </a:r>
            <a:r>
              <a:rPr dirty="0" sz="1800" spc="-434">
                <a:latin typeface="Times New Roman"/>
                <a:cs typeface="Times New Roman"/>
              </a:rPr>
              <a:t> </a:t>
            </a:r>
            <a:r>
              <a:rPr dirty="0" sz="1800" spc="-15">
                <a:latin typeface="Times New Roman"/>
                <a:cs typeface="Times New Roman"/>
              </a:rPr>
              <a:t>колебаний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уровня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моря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5">
                <a:latin typeface="Times New Roman"/>
                <a:cs typeface="Times New Roman"/>
              </a:rPr>
              <a:t>по </a:t>
            </a:r>
            <a:r>
              <a:rPr dirty="0" sz="1800">
                <a:latin typeface="Times New Roman"/>
                <a:cs typeface="Times New Roman"/>
              </a:rPr>
              <a:t>сейсмофации </a:t>
            </a:r>
            <a:r>
              <a:rPr dirty="0" sz="1800" spc="-44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прибрежного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налегания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82967" y="5460279"/>
            <a:ext cx="8049895" cy="12668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266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Times New Roman"/>
                <a:cs typeface="Times New Roman"/>
              </a:rPr>
              <a:t>Кроме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того,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картина,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наблюдаемая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рис.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3.8в,</a:t>
            </a:r>
            <a:r>
              <a:rPr dirty="0" sz="1600" spc="-15">
                <a:latin typeface="Times New Roman"/>
                <a:cs typeface="Times New Roman"/>
              </a:rPr>
              <a:t> может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быть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связана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формированием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от-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(дельных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конусов</a:t>
            </a:r>
            <a:r>
              <a:rPr dirty="0" sz="1600" spc="5">
                <a:latin typeface="Times New Roman"/>
                <a:cs typeface="Times New Roman"/>
              </a:rPr>
              <a:t> выноса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ниже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уровня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моря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не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отражать</a:t>
            </a:r>
            <a:r>
              <a:rPr dirty="0" sz="1600" spc="-15">
                <a:latin typeface="Times New Roman"/>
                <a:cs typeface="Times New Roman"/>
              </a:rPr>
              <a:t> его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колебания.</a:t>
            </a:r>
            <a:endParaRPr sz="1600">
              <a:latin typeface="Times New Roman"/>
              <a:cs typeface="Times New Roman"/>
            </a:endParaRPr>
          </a:p>
          <a:p>
            <a:pPr marL="12700" marR="215900" indent="266700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П.Вейл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др.,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используя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методику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оценки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колебаний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уровня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моря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вышеотмеченным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особенностям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сейсмофациапьной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картины,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составили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региональные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графики</a:t>
            </a:r>
            <a:endParaRPr sz="1600">
              <a:latin typeface="Times New Roman"/>
              <a:cs typeface="Times New Roman"/>
            </a:endParaRPr>
          </a:p>
          <a:p>
            <a:pPr marL="173990">
              <a:lnSpc>
                <a:spcPct val="100000"/>
              </a:lnSpc>
              <a:spcBef>
                <a:spcPts val="655"/>
              </a:spcBef>
              <a:tabLst>
                <a:tab pos="2383790" algn="l"/>
              </a:tabLst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04.02.2023</a:t>
            </a:r>
            <a:r>
              <a:rPr dirty="0" sz="1200" spc="-10">
                <a:solidFill>
                  <a:srgbClr val="21254E"/>
                </a:solidFill>
                <a:latin typeface="Times New Roman"/>
                <a:cs typeface="Times New Roman"/>
              </a:rPr>
              <a:t>	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sz="1200" spc="-35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им.К.И.Сатпаева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424154"/>
            <a:ext cx="7220584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232852"/>
                </a:solidFill>
              </a:rPr>
              <a:t>Характеристика</a:t>
            </a:r>
            <a:r>
              <a:rPr dirty="0" sz="2400" spc="25">
                <a:solidFill>
                  <a:srgbClr val="232852"/>
                </a:solidFill>
              </a:rPr>
              <a:t> </a:t>
            </a:r>
            <a:r>
              <a:rPr dirty="0" sz="2400">
                <a:solidFill>
                  <a:srgbClr val="232852"/>
                </a:solidFill>
              </a:rPr>
              <a:t>сейсмических </a:t>
            </a:r>
            <a:r>
              <a:rPr dirty="0" sz="2400" spc="-10">
                <a:solidFill>
                  <a:srgbClr val="232852"/>
                </a:solidFill>
              </a:rPr>
              <a:t>фаций</a:t>
            </a:r>
            <a:r>
              <a:rPr dirty="0" sz="2400" spc="50">
                <a:solidFill>
                  <a:srgbClr val="232852"/>
                </a:solidFill>
              </a:rPr>
              <a:t> </a:t>
            </a:r>
            <a:r>
              <a:rPr dirty="0" sz="2400">
                <a:solidFill>
                  <a:srgbClr val="232852"/>
                </a:solidFill>
              </a:rPr>
              <a:t>и </a:t>
            </a:r>
            <a:r>
              <a:rPr dirty="0" sz="2400" spc="-25">
                <a:solidFill>
                  <a:srgbClr val="232852"/>
                </a:solidFill>
              </a:rPr>
              <a:t>комплексов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258265" y="1066634"/>
            <a:ext cx="8559165" cy="15811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1700" spc="-5">
                <a:latin typeface="Times New Roman"/>
                <a:cs typeface="Times New Roman"/>
              </a:rPr>
              <a:t>относительных изменений уровня </a:t>
            </a:r>
            <a:r>
              <a:rPr dirty="0" sz="1700">
                <a:latin typeface="Times New Roman"/>
                <a:cs typeface="Times New Roman"/>
              </a:rPr>
              <a:t>моря </a:t>
            </a:r>
            <a:r>
              <a:rPr dirty="0" sz="1700" spc="-10">
                <a:latin typeface="Times New Roman"/>
                <a:cs typeface="Times New Roman"/>
              </a:rPr>
              <a:t>(ОИУМ) </a:t>
            </a:r>
            <a:r>
              <a:rPr dirty="0" sz="1700">
                <a:latin typeface="Times New Roman"/>
                <a:cs typeface="Times New Roman"/>
              </a:rPr>
              <a:t>для </a:t>
            </a:r>
            <a:r>
              <a:rPr dirty="0" sz="1700" spc="-5">
                <a:latin typeface="Times New Roman"/>
                <a:cs typeface="Times New Roman"/>
              </a:rPr>
              <a:t>Северной </a:t>
            </a:r>
            <a:r>
              <a:rPr dirty="0" sz="1700">
                <a:latin typeface="Times New Roman"/>
                <a:cs typeface="Times New Roman"/>
              </a:rPr>
              <a:t>и </a:t>
            </a:r>
            <a:r>
              <a:rPr dirty="0" sz="1700" spc="5">
                <a:latin typeface="Times New Roman"/>
                <a:cs typeface="Times New Roman"/>
              </a:rPr>
              <a:t>Южной </a:t>
            </a:r>
            <a:r>
              <a:rPr dirty="0" sz="1700" spc="-5">
                <a:latin typeface="Times New Roman"/>
                <a:cs typeface="Times New Roman"/>
              </a:rPr>
              <a:t>Америки, </a:t>
            </a:r>
            <a:r>
              <a:rPr dirty="0" sz="1700" spc="-15">
                <a:latin typeface="Times New Roman"/>
                <a:cs typeface="Times New Roman"/>
              </a:rPr>
              <a:t>Африки, </a:t>
            </a:r>
            <a:r>
              <a:rPr dirty="0" sz="1700" spc="-409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Австралии,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Океании,</a:t>
            </a:r>
            <a:r>
              <a:rPr dirty="0" sz="1700">
                <a:latin typeface="Times New Roman"/>
                <a:cs typeface="Times New Roman"/>
              </a:rPr>
              <a:t> Северной </a:t>
            </a:r>
            <a:r>
              <a:rPr dirty="0" sz="1700" spc="-5">
                <a:latin typeface="Times New Roman"/>
                <a:cs typeface="Times New Roman"/>
              </a:rPr>
              <a:t>Европы</a:t>
            </a:r>
            <a:r>
              <a:rPr dirty="0" sz="1700">
                <a:latin typeface="Times New Roman"/>
                <a:cs typeface="Times New Roman"/>
              </a:rPr>
              <a:t> и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их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акваторий </a:t>
            </a:r>
            <a:r>
              <a:rPr dirty="0" sz="1700">
                <a:latin typeface="Times New Roman"/>
                <a:cs typeface="Times New Roman"/>
              </a:rPr>
              <a:t>в </a:t>
            </a:r>
            <a:r>
              <a:rPr dirty="0" sz="1700" spc="-15">
                <a:latin typeface="Times New Roman"/>
                <a:cs typeface="Times New Roman"/>
              </a:rPr>
              <a:t>течение</a:t>
            </a:r>
            <a:r>
              <a:rPr dirty="0" sz="1700" spc="-10">
                <a:latin typeface="Times New Roman"/>
                <a:cs typeface="Times New Roman"/>
              </a:rPr>
              <a:t> фанерозоя</a:t>
            </a:r>
            <a:r>
              <a:rPr dirty="0" sz="1700" spc="-5">
                <a:latin typeface="Times New Roman"/>
                <a:cs typeface="Times New Roman"/>
              </a:rPr>
              <a:t> (палеозой- </a:t>
            </a:r>
            <a:r>
              <a:rPr dirty="0" sz="1700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кайнозой). </a:t>
            </a:r>
            <a:r>
              <a:rPr dirty="0" sz="1700" spc="-20">
                <a:latin typeface="Times New Roman"/>
                <a:cs typeface="Times New Roman"/>
              </a:rPr>
              <a:t>Графики </a:t>
            </a:r>
            <a:r>
              <a:rPr dirty="0" sz="1700">
                <a:latin typeface="Times New Roman"/>
                <a:cs typeface="Times New Roman"/>
              </a:rPr>
              <a:t>ОИУМ по </a:t>
            </a:r>
            <a:r>
              <a:rPr dirty="0" sz="1700" spc="-5">
                <a:latin typeface="Times New Roman"/>
                <a:cs typeface="Times New Roman"/>
              </a:rPr>
              <a:t>этим регионам показали </a:t>
            </a:r>
            <a:r>
              <a:rPr dirty="0" sz="1700" spc="-10">
                <a:latin typeface="Times New Roman"/>
                <a:cs typeface="Times New Roman"/>
              </a:rPr>
              <a:t>хорошую </a:t>
            </a:r>
            <a:r>
              <a:rPr dirty="0" sz="1700" spc="-15">
                <a:latin typeface="Times New Roman"/>
                <a:cs typeface="Times New Roman"/>
              </a:rPr>
              <a:t>сходимость, </a:t>
            </a:r>
            <a:r>
              <a:rPr dirty="0" sz="1700" spc="-10">
                <a:latin typeface="Times New Roman"/>
                <a:cs typeface="Times New Roman"/>
              </a:rPr>
              <a:t>на </a:t>
            </a:r>
            <a:r>
              <a:rPr dirty="0" sz="1700">
                <a:latin typeface="Times New Roman"/>
                <a:cs typeface="Times New Roman"/>
              </a:rPr>
              <a:t>основании 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20">
                <a:latin typeface="Times New Roman"/>
                <a:cs typeface="Times New Roman"/>
              </a:rPr>
              <a:t>чего </a:t>
            </a:r>
            <a:r>
              <a:rPr dirty="0" sz="1700">
                <a:latin typeface="Times New Roman"/>
                <a:cs typeface="Times New Roman"/>
              </a:rPr>
              <a:t>П.Вейл и </a:t>
            </a:r>
            <a:r>
              <a:rPr dirty="0" sz="1700" spc="-10">
                <a:latin typeface="Times New Roman"/>
                <a:cs typeface="Times New Roman"/>
              </a:rPr>
              <a:t>др </a:t>
            </a:r>
            <a:r>
              <a:rPr dirty="0" sz="1700">
                <a:latin typeface="Times New Roman"/>
                <a:cs typeface="Times New Roman"/>
              </a:rPr>
              <a:t>пришли к </a:t>
            </a:r>
            <a:r>
              <a:rPr dirty="0" sz="1700" spc="-35">
                <a:latin typeface="Times New Roman"/>
                <a:cs typeface="Times New Roman"/>
              </a:rPr>
              <a:t>выводу, </a:t>
            </a:r>
            <a:r>
              <a:rPr dirty="0" sz="1700" spc="-10">
                <a:latin typeface="Times New Roman"/>
                <a:cs typeface="Times New Roman"/>
              </a:rPr>
              <a:t>что изменения </a:t>
            </a:r>
            <a:r>
              <a:rPr dirty="0" sz="1700">
                <a:latin typeface="Times New Roman"/>
                <a:cs typeface="Times New Roman"/>
              </a:rPr>
              <a:t>уровня моря имели </a:t>
            </a:r>
            <a:r>
              <a:rPr dirty="0" sz="1700" spc="-15">
                <a:latin typeface="Times New Roman"/>
                <a:cs typeface="Times New Roman"/>
              </a:rPr>
              <a:t>глобальный </a:t>
            </a:r>
            <a:r>
              <a:rPr dirty="0" sz="1700" spc="-10">
                <a:latin typeface="Times New Roman"/>
                <a:cs typeface="Times New Roman"/>
              </a:rPr>
              <a:t>характер </a:t>
            </a:r>
            <a:r>
              <a:rPr dirty="0" sz="1700" spc="-5">
                <a:latin typeface="Times New Roman"/>
                <a:cs typeface="Times New Roman"/>
              </a:rPr>
              <a:t> </a:t>
            </a:r>
            <a:r>
              <a:rPr dirty="0" sz="1700">
                <a:latin typeface="Times New Roman"/>
                <a:cs typeface="Times New Roman"/>
              </a:rPr>
              <a:t>и составили </a:t>
            </a:r>
            <a:r>
              <a:rPr dirty="0" sz="1700" spc="-20">
                <a:latin typeface="Times New Roman"/>
                <a:cs typeface="Times New Roman"/>
              </a:rPr>
              <a:t>схему </a:t>
            </a:r>
            <a:r>
              <a:rPr dirty="0" sz="1700" spc="-10">
                <a:latin typeface="Times New Roman"/>
                <a:cs typeface="Times New Roman"/>
              </a:rPr>
              <a:t>глобальных </a:t>
            </a:r>
            <a:r>
              <a:rPr dirty="0" sz="1700" spc="-5">
                <a:latin typeface="Times New Roman"/>
                <a:cs typeface="Times New Roman"/>
              </a:rPr>
              <a:t>эвстатических изменений уровня </a:t>
            </a:r>
            <a:r>
              <a:rPr dirty="0" sz="1700">
                <a:latin typeface="Times New Roman"/>
                <a:cs typeface="Times New Roman"/>
              </a:rPr>
              <a:t>моря для </a:t>
            </a:r>
            <a:r>
              <a:rPr dirty="0" sz="1700" spc="-15">
                <a:latin typeface="Times New Roman"/>
                <a:cs typeface="Times New Roman"/>
              </a:rPr>
              <a:t>Земного </a:t>
            </a:r>
            <a:r>
              <a:rPr dirty="0" sz="1700">
                <a:latin typeface="Times New Roman"/>
                <a:cs typeface="Times New Roman"/>
              </a:rPr>
              <a:t>шара в </a:t>
            </a:r>
            <a:r>
              <a:rPr dirty="0" sz="1700" spc="5">
                <a:latin typeface="Times New Roman"/>
                <a:cs typeface="Times New Roman"/>
              </a:rPr>
              <a:t> </a:t>
            </a:r>
            <a:r>
              <a:rPr dirty="0" sz="1700" spc="-10">
                <a:latin typeface="Times New Roman"/>
                <a:cs typeface="Times New Roman"/>
              </a:rPr>
              <a:t>целом</a:t>
            </a:r>
            <a:r>
              <a:rPr dirty="0" sz="1700" spc="-25">
                <a:latin typeface="Times New Roman"/>
                <a:cs typeface="Times New Roman"/>
              </a:rPr>
              <a:t> </a:t>
            </a:r>
            <a:r>
              <a:rPr dirty="0" sz="1700" spc="-5">
                <a:latin typeface="Times New Roman"/>
                <a:cs typeface="Times New Roman"/>
              </a:rPr>
              <a:t>(рис.</a:t>
            </a:r>
            <a:r>
              <a:rPr dirty="0" sz="1700">
                <a:latin typeface="Times New Roman"/>
                <a:cs typeface="Times New Roman"/>
              </a:rPr>
              <a:t> 3.9).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4500" y="6518225"/>
            <a:ext cx="7156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04.02.2023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54554" y="6518225"/>
            <a:ext cx="19100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sz="1200" spc="-4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им.К.И.Сатпаева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20163" y="6518225"/>
            <a:ext cx="1797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28</a:t>
            </a:r>
            <a:endParaRPr sz="1200">
              <a:latin typeface="Constantia"/>
              <a:cs typeface="Constantia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834" y="2781300"/>
            <a:ext cx="5932929" cy="4076698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6198247" y="3672992"/>
            <a:ext cx="2849245" cy="14884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2069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latin typeface="Times New Roman"/>
                <a:cs typeface="Times New Roman"/>
              </a:rPr>
              <a:t>Рис. 3.9.</a:t>
            </a:r>
            <a:r>
              <a:rPr dirty="0" sz="1600" spc="10" b="1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Глобальные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циклы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изменения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уровня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моря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первого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второго</a:t>
            </a:r>
            <a:r>
              <a:rPr dirty="0" sz="1600" spc="-2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порядков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фанерозое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По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П.Вейлу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jro.f21.</a:t>
            </a:r>
            <a:r>
              <a:rPr dirty="0" sz="1600" spc="-5">
                <a:latin typeface="Times New Roman"/>
                <a:cs typeface="Times New Roman"/>
              </a:rPr>
              <a:t> Р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- ранняя.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- </a:t>
            </a:r>
            <a:r>
              <a:rPr dirty="0" sz="1600" spc="-10">
                <a:latin typeface="Times New Roman"/>
                <a:cs typeface="Times New Roman"/>
              </a:rPr>
              <a:t>средняя.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-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поздняя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эпохи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75577"/>
            <a:ext cx="722122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solidFill>
                  <a:srgbClr val="232852"/>
                </a:solidFill>
              </a:rPr>
              <a:t>Характеристика</a:t>
            </a:r>
            <a:r>
              <a:rPr dirty="0" sz="2400" spc="30">
                <a:solidFill>
                  <a:srgbClr val="232852"/>
                </a:solidFill>
              </a:rPr>
              <a:t> </a:t>
            </a:r>
            <a:r>
              <a:rPr dirty="0" sz="2400">
                <a:solidFill>
                  <a:srgbClr val="232852"/>
                </a:solidFill>
              </a:rPr>
              <a:t>сейсмических</a:t>
            </a:r>
            <a:r>
              <a:rPr dirty="0" sz="2400" spc="5">
                <a:solidFill>
                  <a:srgbClr val="232852"/>
                </a:solidFill>
              </a:rPr>
              <a:t> </a:t>
            </a:r>
            <a:r>
              <a:rPr dirty="0" sz="2400" spc="-10">
                <a:solidFill>
                  <a:srgbClr val="232852"/>
                </a:solidFill>
              </a:rPr>
              <a:t>фаций</a:t>
            </a:r>
            <a:r>
              <a:rPr dirty="0" sz="2400" spc="50">
                <a:solidFill>
                  <a:srgbClr val="232852"/>
                </a:solidFill>
              </a:rPr>
              <a:t> </a:t>
            </a:r>
            <a:r>
              <a:rPr dirty="0" sz="2400">
                <a:solidFill>
                  <a:srgbClr val="232852"/>
                </a:solidFill>
              </a:rPr>
              <a:t>и</a:t>
            </a:r>
            <a:r>
              <a:rPr dirty="0" sz="2400" spc="-5">
                <a:solidFill>
                  <a:srgbClr val="232852"/>
                </a:solidFill>
              </a:rPr>
              <a:t> </a:t>
            </a:r>
            <a:r>
              <a:rPr dirty="0" sz="2400" spc="-25">
                <a:solidFill>
                  <a:srgbClr val="232852"/>
                </a:solidFill>
              </a:rPr>
              <a:t>комплексов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282969" y="861186"/>
            <a:ext cx="8579485" cy="28816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 indent="174625">
              <a:lnSpc>
                <a:spcPct val="100000"/>
              </a:lnSpc>
              <a:spcBef>
                <a:spcPts val="95"/>
              </a:spcBef>
            </a:pPr>
            <a:r>
              <a:rPr dirty="0" sz="1600" spc="-5" b="1" i="1">
                <a:latin typeface="Times New Roman"/>
                <a:cs typeface="Times New Roman"/>
              </a:rPr>
              <a:t>Для кривых ОИУМ </a:t>
            </a:r>
            <a:r>
              <a:rPr dirty="0" sz="1600" spc="-10" b="1" i="1">
                <a:latin typeface="Times New Roman"/>
                <a:cs typeface="Times New Roman"/>
              </a:rPr>
              <a:t>характерны высокие </a:t>
            </a:r>
            <a:r>
              <a:rPr dirty="0" sz="1600" spc="-15" b="1" i="1">
                <a:latin typeface="Times New Roman"/>
                <a:cs typeface="Times New Roman"/>
              </a:rPr>
              <a:t>скорости </a:t>
            </a:r>
            <a:r>
              <a:rPr dirty="0" sz="1600" spc="-5" b="1" i="1">
                <a:latin typeface="Times New Roman"/>
                <a:cs typeface="Times New Roman"/>
              </a:rPr>
              <a:t>регрессий (понижения уровня моря) и </a:t>
            </a:r>
            <a:r>
              <a:rPr dirty="0" sz="1600" b="1" i="1">
                <a:latin typeface="Times New Roman"/>
                <a:cs typeface="Times New Roman"/>
              </a:rPr>
              <a:t> </a:t>
            </a:r>
            <a:r>
              <a:rPr dirty="0" sz="1600" spc="-10" b="1" i="1">
                <a:latin typeface="Times New Roman"/>
                <a:cs typeface="Times New Roman"/>
              </a:rPr>
              <a:t>замедленный</a:t>
            </a:r>
            <a:r>
              <a:rPr dirty="0" sz="1600" spc="-5" b="1" i="1">
                <a:latin typeface="Times New Roman"/>
                <a:cs typeface="Times New Roman"/>
              </a:rPr>
              <a:t> </a:t>
            </a:r>
            <a:r>
              <a:rPr dirty="0" sz="1600" spc="-15" b="1" i="1">
                <a:latin typeface="Times New Roman"/>
                <a:cs typeface="Times New Roman"/>
              </a:rPr>
              <a:t>темп</a:t>
            </a:r>
            <a:r>
              <a:rPr dirty="0" sz="1600" spc="-10" b="1" i="1">
                <a:latin typeface="Times New Roman"/>
                <a:cs typeface="Times New Roman"/>
              </a:rPr>
              <a:t> </a:t>
            </a:r>
            <a:r>
              <a:rPr dirty="0" sz="1600" spc="-5" b="1" i="1">
                <a:latin typeface="Times New Roman"/>
                <a:cs typeface="Times New Roman"/>
              </a:rPr>
              <a:t>трансгрессий</a:t>
            </a:r>
            <a:r>
              <a:rPr dirty="0" sz="1600" b="1" i="1">
                <a:latin typeface="Times New Roman"/>
                <a:cs typeface="Times New Roman"/>
              </a:rPr>
              <a:t> </a:t>
            </a:r>
            <a:r>
              <a:rPr dirty="0" sz="1600" spc="-5" b="1" i="1">
                <a:latin typeface="Times New Roman"/>
                <a:cs typeface="Times New Roman"/>
              </a:rPr>
              <a:t>(повышение</a:t>
            </a:r>
            <a:r>
              <a:rPr dirty="0" sz="1600" b="1" i="1">
                <a:latin typeface="Times New Roman"/>
                <a:cs typeface="Times New Roman"/>
              </a:rPr>
              <a:t> </a:t>
            </a:r>
            <a:r>
              <a:rPr dirty="0" sz="1600" spc="-10" b="1" i="1">
                <a:latin typeface="Times New Roman"/>
                <a:cs typeface="Times New Roman"/>
              </a:rPr>
              <a:t>уровня</a:t>
            </a:r>
            <a:r>
              <a:rPr dirty="0" sz="1600" spc="-5" b="1" i="1">
                <a:latin typeface="Times New Roman"/>
                <a:cs typeface="Times New Roman"/>
              </a:rPr>
              <a:t> </a:t>
            </a:r>
            <a:r>
              <a:rPr dirty="0" sz="1600" spc="-10" b="1" i="1">
                <a:latin typeface="Times New Roman"/>
                <a:cs typeface="Times New Roman"/>
              </a:rPr>
              <a:t>моря)</a:t>
            </a:r>
            <a:r>
              <a:rPr dirty="0" sz="1600" spc="-10">
                <a:latin typeface="Times New Roman"/>
                <a:cs typeface="Times New Roman"/>
              </a:rPr>
              <a:t>.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мнению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П.Вейла,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можно 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сопоставлять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графики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ОИУМ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изучаемому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региону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глобальной</a:t>
            </a:r>
            <a:r>
              <a:rPr dirty="0" sz="1600" spc="-5">
                <a:latin typeface="Times New Roman"/>
                <a:cs typeface="Times New Roman"/>
              </a:rPr>
              <a:t> кривой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относительного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изменения уровня моря и </a:t>
            </a:r>
            <a:r>
              <a:rPr dirty="0" sz="1600">
                <a:latin typeface="Times New Roman"/>
                <a:cs typeface="Times New Roman"/>
              </a:rPr>
              <a:t>таким </a:t>
            </a:r>
            <a:r>
              <a:rPr dirty="0" sz="1600" spc="-5">
                <a:latin typeface="Times New Roman"/>
                <a:cs typeface="Times New Roman"/>
              </a:rPr>
              <a:t>путем с </a:t>
            </a:r>
            <a:r>
              <a:rPr dirty="0" sz="1600" spc="-15">
                <a:latin typeface="Times New Roman"/>
                <a:cs typeface="Times New Roman"/>
              </a:rPr>
              <a:t>высокой </a:t>
            </a:r>
            <a:r>
              <a:rPr dirty="0" sz="1600" spc="-10">
                <a:latin typeface="Times New Roman"/>
                <a:cs typeface="Times New Roman"/>
              </a:rPr>
              <a:t>точностью </a:t>
            </a:r>
            <a:r>
              <a:rPr dirty="0" sz="1600" spc="-5">
                <a:latin typeface="Times New Roman"/>
                <a:cs typeface="Times New Roman"/>
              </a:rPr>
              <a:t>определять возраст </a:t>
            </a:r>
            <a:r>
              <a:rPr dirty="0" sz="1600">
                <a:latin typeface="Times New Roman"/>
                <a:cs typeface="Times New Roman"/>
              </a:rPr>
              <a:t>не </a:t>
            </a:r>
            <a:r>
              <a:rPr dirty="0" sz="1600" spc="-5">
                <a:latin typeface="Times New Roman"/>
                <a:cs typeface="Times New Roman"/>
              </a:rPr>
              <a:t>вскрытых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бурением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отложении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изучаемого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региона.</a:t>
            </a:r>
            <a:endParaRPr sz="1600">
              <a:latin typeface="Times New Roman"/>
              <a:cs typeface="Times New Roman"/>
            </a:endParaRPr>
          </a:p>
          <a:p>
            <a:pPr algn="just" marL="12700" marR="6985" indent="252729">
              <a:lnSpc>
                <a:spcPct val="100000"/>
              </a:lnSpc>
              <a:spcBef>
                <a:spcPts val="685"/>
              </a:spcBef>
            </a:pPr>
            <a:r>
              <a:rPr dirty="0" sz="1600" spc="5">
                <a:latin typeface="Times New Roman"/>
                <a:cs typeface="Times New Roman"/>
              </a:rPr>
              <a:t>После </a:t>
            </a:r>
            <a:r>
              <a:rPr dirty="0" sz="1600">
                <a:latin typeface="Times New Roman"/>
                <a:cs typeface="Times New Roman"/>
              </a:rPr>
              <a:t>выделения сейсмостратирафических </a:t>
            </a:r>
            <a:r>
              <a:rPr dirty="0" sz="1600" spc="-20">
                <a:latin typeface="Times New Roman"/>
                <a:cs typeface="Times New Roman"/>
              </a:rPr>
              <a:t>комплексов </a:t>
            </a:r>
            <a:r>
              <a:rPr dirty="0" sz="1600" spc="-5">
                <a:latin typeface="Times New Roman"/>
                <a:cs typeface="Times New Roman"/>
              </a:rPr>
              <a:t>и </a:t>
            </a:r>
            <a:r>
              <a:rPr dirty="0" sz="1600">
                <a:latin typeface="Times New Roman"/>
                <a:cs typeface="Times New Roman"/>
              </a:rPr>
              <a:t>анализа особенностей сейсмофацнй 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выполняется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картирование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комплекса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</a:t>
            </a:r>
            <a:r>
              <a:rPr dirty="0" sz="1600">
                <a:latin typeface="Times New Roman"/>
                <a:cs typeface="Times New Roman"/>
              </a:rPr>
              <a:t> имеющейся</a:t>
            </a:r>
            <a:r>
              <a:rPr dirty="0" sz="1600" spc="5">
                <a:latin typeface="Times New Roman"/>
                <a:cs typeface="Times New Roman"/>
              </a:rPr>
              <a:t> сети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профилей,</a:t>
            </a:r>
            <a:r>
              <a:rPr dirty="0" sz="1600" spc="39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строятся</a:t>
            </a:r>
            <a:r>
              <a:rPr dirty="0" sz="1600" spc="39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структурные </a:t>
            </a:r>
            <a:r>
              <a:rPr dirty="0" sz="1600" spc="-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карты,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карты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изопахит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динамических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характеристик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отдельных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элементов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комплекса.</a:t>
            </a:r>
            <a:endParaRPr sz="1600">
              <a:latin typeface="Times New Roman"/>
              <a:cs typeface="Times New Roman"/>
            </a:endParaRPr>
          </a:p>
          <a:p>
            <a:pPr algn="just" marL="12700" marR="6350" indent="252729">
              <a:lnSpc>
                <a:spcPct val="100000"/>
              </a:lnSpc>
              <a:spcBef>
                <a:spcPts val="685"/>
              </a:spcBef>
            </a:pPr>
            <a:r>
              <a:rPr dirty="0" sz="1600">
                <a:latin typeface="Times New Roman"/>
                <a:cs typeface="Times New Roman"/>
              </a:rPr>
              <a:t>Сейсмостратиграфический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анализ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базируется</a:t>
            </a:r>
            <a:r>
              <a:rPr dirty="0" sz="1600">
                <a:latin typeface="Times New Roman"/>
                <a:cs typeface="Times New Roman"/>
              </a:rPr>
              <a:t> на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широком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использовании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геологической,</a:t>
            </a:r>
            <a:r>
              <a:rPr dirty="0" sz="1600" spc="-5">
                <a:latin typeface="Times New Roman"/>
                <a:cs typeface="Times New Roman"/>
              </a:rPr>
              <a:t> в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первую</a:t>
            </a:r>
            <a:r>
              <a:rPr dirty="0" sz="1600" spc="-10">
                <a:latin typeface="Times New Roman"/>
                <a:cs typeface="Times New Roman"/>
              </a:rPr>
              <a:t> очередь,</a:t>
            </a:r>
            <a:r>
              <a:rPr dirty="0" sz="1600" spc="-5">
                <a:latin typeface="Times New Roman"/>
                <a:cs typeface="Times New Roman"/>
              </a:rPr>
              <a:t> скважинной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информации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седиментологических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моделей.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Методика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сейсмостратиграфичсских</a:t>
            </a:r>
            <a:r>
              <a:rPr dirty="0" sz="1600" spc="7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исследований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разделяется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П.Вейлом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семь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этапов: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21899" y="5638016"/>
            <a:ext cx="1039494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917575" algn="l"/>
              </a:tabLst>
            </a:pPr>
            <a:r>
              <a:rPr dirty="0" sz="1600" spc="-5">
                <a:latin typeface="Times New Roman"/>
                <a:cs typeface="Times New Roman"/>
              </a:rPr>
              <a:t>ра</a:t>
            </a:r>
            <a:r>
              <a:rPr dirty="0" sz="1600" spc="-10">
                <a:latin typeface="Times New Roman"/>
                <a:cs typeface="Times New Roman"/>
              </a:rPr>
              <a:t>з</a:t>
            </a:r>
            <a:r>
              <a:rPr dirty="0" sz="1600">
                <a:latin typeface="Times New Roman"/>
                <a:cs typeface="Times New Roman"/>
              </a:rPr>
              <a:t>р</a:t>
            </a:r>
            <a:r>
              <a:rPr dirty="0" sz="1600" spc="15">
                <a:latin typeface="Times New Roman"/>
                <a:cs typeface="Times New Roman"/>
              </a:rPr>
              <a:t>е</a:t>
            </a:r>
            <a:r>
              <a:rPr dirty="0" sz="1600" spc="-15">
                <a:latin typeface="Times New Roman"/>
                <a:cs typeface="Times New Roman"/>
              </a:rPr>
              <a:t>з</a:t>
            </a:r>
            <a:r>
              <a:rPr dirty="0" sz="1600" spc="10">
                <a:latin typeface="Times New Roman"/>
                <a:cs typeface="Times New Roman"/>
              </a:rPr>
              <a:t>о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	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9659" y="3731548"/>
            <a:ext cx="8310245" cy="2752725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marL="375285" indent="-363220">
              <a:lnSpc>
                <a:spcPct val="100000"/>
              </a:lnSpc>
              <a:spcBef>
                <a:spcPts val="535"/>
              </a:spcBef>
              <a:buSzPct val="103125"/>
              <a:buAutoNum type="arabicPeriod"/>
              <a:tabLst>
                <a:tab pos="375285" algn="l"/>
                <a:tab pos="375920" algn="l"/>
              </a:tabLst>
            </a:pPr>
            <a:r>
              <a:rPr dirty="0" sz="1600" spc="-5">
                <a:latin typeface="Times New Roman"/>
                <a:cs typeface="Times New Roman"/>
              </a:rPr>
              <a:t>Анализ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сейсмических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разрезов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целью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выделения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сейсмокомплексов.</a:t>
            </a:r>
            <a:endParaRPr sz="1600">
              <a:latin typeface="Times New Roman"/>
              <a:cs typeface="Times New Roman"/>
            </a:endParaRPr>
          </a:p>
          <a:p>
            <a:pPr marL="375285" indent="-363220">
              <a:lnSpc>
                <a:spcPct val="100000"/>
              </a:lnSpc>
              <a:spcBef>
                <a:spcPts val="540"/>
              </a:spcBef>
              <a:buSzPct val="103125"/>
              <a:buAutoNum type="arabicPeriod"/>
              <a:tabLst>
                <a:tab pos="375285" algn="l"/>
                <a:tab pos="375920" algn="l"/>
              </a:tabLst>
            </a:pPr>
            <a:r>
              <a:rPr dirty="0" sz="1600" spc="-5">
                <a:latin typeface="Times New Roman"/>
                <a:cs typeface="Times New Roman"/>
              </a:rPr>
              <a:t>Анализ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данных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ГИС</a:t>
            </a:r>
            <a:r>
              <a:rPr dirty="0" sz="1600" spc="-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геологической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информации.</a:t>
            </a:r>
            <a:endParaRPr sz="1600">
              <a:latin typeface="Times New Roman"/>
              <a:cs typeface="Times New Roman"/>
            </a:endParaRPr>
          </a:p>
          <a:p>
            <a:pPr marL="375285" marR="5080" indent="-363220">
              <a:lnSpc>
                <a:spcPts val="1920"/>
              </a:lnSpc>
              <a:spcBef>
                <a:spcPts val="655"/>
              </a:spcBef>
              <a:buSzPct val="103125"/>
              <a:buAutoNum type="arabicPeriod"/>
              <a:tabLst>
                <a:tab pos="375285" algn="l"/>
                <a:tab pos="375920" algn="l"/>
              </a:tabLst>
            </a:pPr>
            <a:r>
              <a:rPr dirty="0" sz="1600" spc="-10">
                <a:latin typeface="Times New Roman"/>
                <a:cs typeface="Times New Roman"/>
              </a:rPr>
              <a:t>Получение</a:t>
            </a:r>
            <a:r>
              <a:rPr dirty="0" sz="1600" spc="8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синтетических</a:t>
            </a:r>
            <a:r>
              <a:rPr dirty="0" sz="1600" spc="10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сейсмограмм,</a:t>
            </a:r>
            <a:r>
              <a:rPr dirty="0" sz="1600" spc="9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сопоставление</a:t>
            </a:r>
            <a:r>
              <a:rPr dirty="0" sz="1600" spc="9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скважинной</a:t>
            </a:r>
            <a:r>
              <a:rPr dirty="0" sz="1600" spc="1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8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сейсморазведочной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информации.</a:t>
            </a:r>
            <a:endParaRPr sz="1600">
              <a:latin typeface="Times New Roman"/>
              <a:cs typeface="Times New Roman"/>
            </a:endParaRPr>
          </a:p>
          <a:p>
            <a:pPr marL="375285" indent="-363220">
              <a:lnSpc>
                <a:spcPct val="100000"/>
              </a:lnSpc>
              <a:spcBef>
                <a:spcPts val="489"/>
              </a:spcBef>
              <a:buSzPct val="103125"/>
              <a:buAutoNum type="arabicPeriod"/>
              <a:tabLst>
                <a:tab pos="375285" algn="l"/>
                <a:tab pos="375920" algn="l"/>
              </a:tabLst>
            </a:pPr>
            <a:r>
              <a:rPr dirty="0" sz="1600" spc="-5">
                <a:latin typeface="Times New Roman"/>
                <a:cs typeface="Times New Roman"/>
              </a:rPr>
              <a:t>Анализ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сейсмофаций.</a:t>
            </a:r>
            <a:endParaRPr sz="1600">
              <a:latin typeface="Times New Roman"/>
              <a:cs typeface="Times New Roman"/>
            </a:endParaRPr>
          </a:p>
          <a:p>
            <a:pPr marL="375285" indent="-363220">
              <a:lnSpc>
                <a:spcPct val="100000"/>
              </a:lnSpc>
              <a:spcBef>
                <a:spcPts val="540"/>
              </a:spcBef>
              <a:buSzPct val="103125"/>
              <a:buAutoNum type="arabicPeriod"/>
              <a:tabLst>
                <a:tab pos="375285" algn="l"/>
                <a:tab pos="375920" algn="l"/>
              </a:tabLst>
            </a:pPr>
            <a:r>
              <a:rPr dirty="0" sz="1600" spc="-5">
                <a:latin typeface="Times New Roman"/>
                <a:cs typeface="Times New Roman"/>
              </a:rPr>
              <a:t>Интерпретация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обстановок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осадконакопления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лнтофацнй.</a:t>
            </a:r>
            <a:endParaRPr sz="1600">
              <a:latin typeface="Times New Roman"/>
              <a:cs typeface="Times New Roman"/>
            </a:endParaRPr>
          </a:p>
          <a:p>
            <a:pPr marL="375285" indent="-363220">
              <a:lnSpc>
                <a:spcPts val="1975"/>
              </a:lnSpc>
              <a:spcBef>
                <a:spcPts val="540"/>
              </a:spcBef>
              <a:buSzPct val="103125"/>
              <a:buAutoNum type="arabicPeriod"/>
              <a:tabLst>
                <a:tab pos="375285" algn="l"/>
                <a:tab pos="375920" algn="l"/>
                <a:tab pos="1483360" algn="l"/>
                <a:tab pos="2836545" algn="l"/>
                <a:tab pos="4321175" algn="l"/>
                <a:tab pos="4571365" algn="l"/>
                <a:tab pos="5276850" algn="l"/>
                <a:tab pos="6334760" algn="l"/>
              </a:tabLst>
            </a:pPr>
            <a:r>
              <a:rPr dirty="0" sz="1600" spc="-10">
                <a:latin typeface="Times New Roman"/>
                <a:cs typeface="Times New Roman"/>
              </a:rPr>
              <a:t>Двумерное	</a:t>
            </a:r>
            <a:r>
              <a:rPr dirty="0" sz="1600" spc="-5">
                <a:latin typeface="Times New Roman"/>
                <a:cs typeface="Times New Roman"/>
              </a:rPr>
              <a:t>сейсмическое	</a:t>
            </a:r>
            <a:r>
              <a:rPr dirty="0" sz="1600" spc="-10">
                <a:latin typeface="Times New Roman"/>
                <a:cs typeface="Times New Roman"/>
              </a:rPr>
              <a:t>моделирование	</a:t>
            </a:r>
            <a:r>
              <a:rPr dirty="0" sz="1600" spc="-5">
                <a:latin typeface="Times New Roman"/>
                <a:cs typeface="Times New Roman"/>
              </a:rPr>
              <a:t>с	целью	</a:t>
            </a:r>
            <a:r>
              <a:rPr dirty="0" sz="1600" spc="-10">
                <a:latin typeface="Times New Roman"/>
                <a:cs typeface="Times New Roman"/>
              </a:rPr>
              <a:t>уточнения	</a:t>
            </a:r>
            <a:r>
              <a:rPr dirty="0" sz="1600">
                <a:latin typeface="Times New Roman"/>
                <a:cs typeface="Times New Roman"/>
              </a:rPr>
              <a:t>строения</a:t>
            </a:r>
            <a:endParaRPr sz="1600">
              <a:latin typeface="Times New Roman"/>
              <a:cs typeface="Times New Roman"/>
            </a:endParaRPr>
          </a:p>
          <a:p>
            <a:pPr marL="375285">
              <a:lnSpc>
                <a:spcPts val="1914"/>
              </a:lnSpc>
            </a:pPr>
            <a:r>
              <a:rPr dirty="0" sz="1600" spc="-10">
                <a:latin typeface="Times New Roman"/>
                <a:cs typeface="Times New Roman"/>
              </a:rPr>
              <a:t>характера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пластовых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флюидов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перспективных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пластах-резервуарах.</a:t>
            </a:r>
            <a:endParaRPr sz="1600">
              <a:latin typeface="Times New Roman"/>
              <a:cs typeface="Times New Roman"/>
            </a:endParaRPr>
          </a:p>
          <a:p>
            <a:pPr marL="375285" indent="-363220">
              <a:lnSpc>
                <a:spcPct val="100000"/>
              </a:lnSpc>
              <a:spcBef>
                <a:spcPts val="630"/>
              </a:spcBef>
              <a:buSzPct val="103125"/>
              <a:buAutoNum type="arabicPeriod" startAt="7"/>
              <a:tabLst>
                <a:tab pos="375285" algn="l"/>
                <a:tab pos="375920" algn="l"/>
              </a:tabLst>
            </a:pPr>
            <a:r>
              <a:rPr dirty="0" sz="1600" spc="-20">
                <a:latin typeface="Times New Roman"/>
                <a:cs typeface="Times New Roman"/>
              </a:rPr>
              <a:t>Окончательная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интерпретация.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4500" y="6518225"/>
            <a:ext cx="411670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22500" algn="l"/>
              </a:tabLst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04.02.2023</a:t>
            </a:r>
            <a:r>
              <a:rPr dirty="0" sz="1200" spc="-10">
                <a:solidFill>
                  <a:srgbClr val="21254E"/>
                </a:solidFill>
                <a:latin typeface="Times New Roman"/>
                <a:cs typeface="Times New Roman"/>
              </a:rPr>
              <a:t>	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sz="1200" spc="-6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им.К.И.Сатпаева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20164" y="6518225"/>
            <a:ext cx="17843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>
                <a:solidFill>
                  <a:srgbClr val="21254E"/>
                </a:solidFill>
                <a:latin typeface="Constantia"/>
                <a:cs typeface="Constantia"/>
              </a:rPr>
              <a:t>29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7DD0FE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-12209" y="0"/>
            <a:ext cx="4166870" cy="2014855"/>
            <a:chOff x="-12209" y="0"/>
            <a:chExt cx="4166870" cy="2014855"/>
          </a:xfrm>
        </p:grpSpPr>
        <p:sp>
          <p:nvSpPr>
            <p:cNvPr id="4" name="object 4"/>
            <p:cNvSpPr/>
            <p:nvPr/>
          </p:nvSpPr>
          <p:spPr>
            <a:xfrm>
              <a:off x="744" y="749"/>
              <a:ext cx="4140835" cy="1989455"/>
            </a:xfrm>
            <a:custGeom>
              <a:avLst/>
              <a:gdLst/>
              <a:ahLst/>
              <a:cxnLst/>
              <a:rect l="l" t="t" r="r" b="b"/>
              <a:pathLst>
                <a:path w="4140835" h="1989455">
                  <a:moveTo>
                    <a:pt x="4140751" y="0"/>
                  </a:moveTo>
                  <a:lnTo>
                    <a:pt x="331490" y="0"/>
                  </a:lnTo>
                  <a:lnTo>
                    <a:pt x="282509" y="3595"/>
                  </a:lnTo>
                  <a:lnTo>
                    <a:pt x="235758" y="14039"/>
                  </a:lnTo>
                  <a:lnTo>
                    <a:pt x="191750" y="30819"/>
                  </a:lnTo>
                  <a:lnTo>
                    <a:pt x="150998" y="53420"/>
                  </a:lnTo>
                  <a:lnTo>
                    <a:pt x="114015" y="81329"/>
                  </a:lnTo>
                  <a:lnTo>
                    <a:pt x="81315" y="114032"/>
                  </a:lnTo>
                  <a:lnTo>
                    <a:pt x="53409" y="151015"/>
                  </a:lnTo>
                  <a:lnTo>
                    <a:pt x="30812" y="191766"/>
                  </a:lnTo>
                  <a:lnTo>
                    <a:pt x="14036" y="235770"/>
                  </a:lnTo>
                  <a:lnTo>
                    <a:pt x="3594" y="282513"/>
                  </a:lnTo>
                  <a:lnTo>
                    <a:pt x="0" y="331482"/>
                  </a:lnTo>
                  <a:lnTo>
                    <a:pt x="0" y="1988832"/>
                  </a:lnTo>
                  <a:lnTo>
                    <a:pt x="3809255" y="1988832"/>
                  </a:lnTo>
                  <a:lnTo>
                    <a:pt x="3858225" y="1985237"/>
                  </a:lnTo>
                  <a:lnTo>
                    <a:pt x="3904969" y="1974792"/>
                  </a:lnTo>
                  <a:lnTo>
                    <a:pt x="3948974" y="1958013"/>
                  </a:lnTo>
                  <a:lnTo>
                    <a:pt x="3989726" y="1935412"/>
                  </a:lnTo>
                  <a:lnTo>
                    <a:pt x="4026711" y="1907503"/>
                  </a:lnTo>
                  <a:lnTo>
                    <a:pt x="4059416" y="1874800"/>
                  </a:lnTo>
                  <a:lnTo>
                    <a:pt x="4087326" y="1837816"/>
                  </a:lnTo>
                  <a:lnTo>
                    <a:pt x="4109929" y="1797066"/>
                  </a:lnTo>
                  <a:lnTo>
                    <a:pt x="4126710" y="1753062"/>
                  </a:lnTo>
                  <a:lnTo>
                    <a:pt x="4137155" y="1706319"/>
                  </a:lnTo>
                  <a:lnTo>
                    <a:pt x="4140751" y="1657350"/>
                  </a:lnTo>
                  <a:lnTo>
                    <a:pt x="4140751" y="0"/>
                  </a:lnTo>
                  <a:close/>
                </a:path>
              </a:pathLst>
            </a:custGeom>
            <a:solidFill>
              <a:srgbClr val="30B6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744" y="749"/>
              <a:ext cx="4140835" cy="1989455"/>
            </a:xfrm>
            <a:custGeom>
              <a:avLst/>
              <a:gdLst/>
              <a:ahLst/>
              <a:cxnLst/>
              <a:rect l="l" t="t" r="r" b="b"/>
              <a:pathLst>
                <a:path w="4140835" h="1989455">
                  <a:moveTo>
                    <a:pt x="331490" y="0"/>
                  </a:moveTo>
                  <a:lnTo>
                    <a:pt x="4140751" y="0"/>
                  </a:lnTo>
                  <a:lnTo>
                    <a:pt x="4140751" y="1657350"/>
                  </a:lnTo>
                  <a:lnTo>
                    <a:pt x="4137155" y="1706319"/>
                  </a:lnTo>
                  <a:lnTo>
                    <a:pt x="4126710" y="1753062"/>
                  </a:lnTo>
                  <a:lnTo>
                    <a:pt x="4109929" y="1797066"/>
                  </a:lnTo>
                  <a:lnTo>
                    <a:pt x="4087326" y="1837816"/>
                  </a:lnTo>
                  <a:lnTo>
                    <a:pt x="4059416" y="1874800"/>
                  </a:lnTo>
                  <a:lnTo>
                    <a:pt x="4026711" y="1907503"/>
                  </a:lnTo>
                  <a:lnTo>
                    <a:pt x="3989726" y="1935412"/>
                  </a:lnTo>
                  <a:lnTo>
                    <a:pt x="3948974" y="1958013"/>
                  </a:lnTo>
                  <a:lnTo>
                    <a:pt x="3904969" y="1974792"/>
                  </a:lnTo>
                  <a:lnTo>
                    <a:pt x="3858225" y="1985237"/>
                  </a:lnTo>
                  <a:lnTo>
                    <a:pt x="3809255" y="1988832"/>
                  </a:lnTo>
                  <a:lnTo>
                    <a:pt x="0" y="1988832"/>
                  </a:lnTo>
                  <a:lnTo>
                    <a:pt x="0" y="331482"/>
                  </a:lnTo>
                  <a:lnTo>
                    <a:pt x="3594" y="282513"/>
                  </a:lnTo>
                  <a:lnTo>
                    <a:pt x="14036" y="235770"/>
                  </a:lnTo>
                  <a:lnTo>
                    <a:pt x="30812" y="191766"/>
                  </a:lnTo>
                  <a:lnTo>
                    <a:pt x="53409" y="151015"/>
                  </a:lnTo>
                  <a:lnTo>
                    <a:pt x="81315" y="114032"/>
                  </a:lnTo>
                  <a:lnTo>
                    <a:pt x="114015" y="81329"/>
                  </a:lnTo>
                  <a:lnTo>
                    <a:pt x="150998" y="53420"/>
                  </a:lnTo>
                  <a:lnTo>
                    <a:pt x="191750" y="30819"/>
                  </a:lnTo>
                  <a:lnTo>
                    <a:pt x="235758" y="14039"/>
                  </a:lnTo>
                  <a:lnTo>
                    <a:pt x="282509" y="3595"/>
                  </a:lnTo>
                  <a:lnTo>
                    <a:pt x="331490" y="0"/>
                  </a:lnTo>
                  <a:close/>
                </a:path>
              </a:pathLst>
            </a:custGeom>
            <a:ln w="25908">
              <a:solidFill>
                <a:srgbClr val="2084B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196106" y="62851"/>
            <a:ext cx="3745229" cy="1854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065" marR="5080" indent="1905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Залегание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слоев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с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угловым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несогласием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</a:t>
            </a:r>
            <a:r>
              <a:rPr dirty="0" sz="1200" spc="-5">
                <a:latin typeface="Times New Roman"/>
                <a:cs typeface="Times New Roman"/>
              </a:rPr>
              <a:t> кровле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комплекса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наблюдается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при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эразионом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срезе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и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кровельном прилегании. </a:t>
            </a:r>
            <a:r>
              <a:rPr dirty="0" sz="1200">
                <a:latin typeface="Times New Roman"/>
                <a:cs typeface="Times New Roman"/>
              </a:rPr>
              <a:t>Эрозионный срез </a:t>
            </a:r>
            <a:r>
              <a:rPr dirty="0" sz="1200" spc="-5">
                <a:latin typeface="Times New Roman"/>
                <a:cs typeface="Times New Roman"/>
              </a:rPr>
              <a:t>предполагает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отложение </a:t>
            </a:r>
            <a:r>
              <a:rPr dirty="0" sz="1200" spc="-5">
                <a:latin typeface="Times New Roman"/>
                <a:cs typeface="Times New Roman"/>
              </a:rPr>
              <a:t>пластов </a:t>
            </a:r>
            <a:r>
              <a:rPr dirty="0" sz="1200">
                <a:latin typeface="Times New Roman"/>
                <a:cs typeface="Times New Roman"/>
              </a:rPr>
              <a:t>и </a:t>
            </a:r>
            <a:r>
              <a:rPr dirty="0" sz="1200" spc="-5">
                <a:latin typeface="Times New Roman"/>
                <a:cs typeface="Times New Roman"/>
              </a:rPr>
              <a:t>последующий </a:t>
            </a:r>
            <a:r>
              <a:rPr dirty="0" sz="1200">
                <a:latin typeface="Times New Roman"/>
                <a:cs typeface="Times New Roman"/>
              </a:rPr>
              <a:t>их </a:t>
            </a:r>
            <a:r>
              <a:rPr dirty="0" sz="1200" spc="-5">
                <a:latin typeface="Times New Roman"/>
                <a:cs typeface="Times New Roman"/>
              </a:rPr>
              <a:t>размыв </a:t>
            </a:r>
            <a:r>
              <a:rPr dirty="0" sz="1200">
                <a:latin typeface="Times New Roman"/>
                <a:cs typeface="Times New Roman"/>
              </a:rPr>
              <a:t>с 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образование </a:t>
            </a:r>
            <a:r>
              <a:rPr dirty="0" sz="1200">
                <a:latin typeface="Times New Roman"/>
                <a:cs typeface="Times New Roman"/>
              </a:rPr>
              <a:t>поверхности </a:t>
            </a:r>
            <a:r>
              <a:rPr dirty="0" sz="1200" spc="-10">
                <a:latin typeface="Times New Roman"/>
                <a:cs typeface="Times New Roman"/>
              </a:rPr>
              <a:t>несогласия.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Интерпретация 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модели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(схемы)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прекращения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прослеживания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отражений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как эрозионного </a:t>
            </a:r>
            <a:r>
              <a:rPr dirty="0" sz="1200">
                <a:latin typeface="Times New Roman"/>
                <a:cs typeface="Times New Roman"/>
              </a:rPr>
              <a:t>среза </a:t>
            </a:r>
            <a:r>
              <a:rPr dirty="0" sz="1200" spc="-10">
                <a:latin typeface="Times New Roman"/>
                <a:cs typeface="Times New Roman"/>
              </a:rPr>
              <a:t>может </a:t>
            </a:r>
            <a:r>
              <a:rPr dirty="0" sz="1200" spc="-5">
                <a:latin typeface="Times New Roman"/>
                <a:cs typeface="Times New Roman"/>
              </a:rPr>
              <a:t>быть очевидной, </a:t>
            </a:r>
            <a:r>
              <a:rPr dirty="0" sz="1200">
                <a:latin typeface="Times New Roman"/>
                <a:cs typeface="Times New Roman"/>
              </a:rPr>
              <a:t>но </a:t>
            </a:r>
            <a:r>
              <a:rPr dirty="0" sz="1200" spc="-10">
                <a:latin typeface="Times New Roman"/>
                <a:cs typeface="Times New Roman"/>
              </a:rPr>
              <a:t>может 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оказаться </a:t>
            </a:r>
            <a:r>
              <a:rPr dirty="0" sz="1200">
                <a:latin typeface="Times New Roman"/>
                <a:cs typeface="Times New Roman"/>
              </a:rPr>
              <a:t>и </a:t>
            </a:r>
            <a:r>
              <a:rPr dirty="0" sz="1200" spc="-5">
                <a:latin typeface="Times New Roman"/>
                <a:cs typeface="Times New Roman"/>
              </a:rPr>
              <a:t>сомнительной, что зависит </a:t>
            </a:r>
            <a:r>
              <a:rPr dirty="0" sz="1200" spc="-10">
                <a:latin typeface="Times New Roman"/>
                <a:cs typeface="Times New Roman"/>
              </a:rPr>
              <a:t>от </a:t>
            </a:r>
            <a:r>
              <a:rPr dirty="0" sz="1200" spc="-5">
                <a:latin typeface="Times New Roman"/>
                <a:cs typeface="Times New Roman"/>
              </a:rPr>
              <a:t>величины </a:t>
            </a:r>
            <a:r>
              <a:rPr dirty="0" sz="1200" spc="-25">
                <a:latin typeface="Times New Roman"/>
                <a:cs typeface="Times New Roman"/>
              </a:rPr>
              <a:t>угла, </a:t>
            </a:r>
            <a:r>
              <a:rPr dirty="0" sz="1200" spc="-285">
                <a:latin typeface="Times New Roman"/>
                <a:cs typeface="Times New Roman"/>
              </a:rPr>
              <a:t> </a:t>
            </a:r>
            <a:r>
              <a:rPr dirty="0" sz="1200" spc="-15">
                <a:latin typeface="Times New Roman"/>
                <a:cs typeface="Times New Roman"/>
              </a:rPr>
              <a:t>под котором </a:t>
            </a:r>
            <a:r>
              <a:rPr dirty="0" sz="1200" spc="-5">
                <a:latin typeface="Times New Roman"/>
                <a:cs typeface="Times New Roman"/>
              </a:rPr>
              <a:t>отрадения </a:t>
            </a:r>
            <a:r>
              <a:rPr dirty="0" sz="1200" spc="-15">
                <a:latin typeface="Times New Roman"/>
                <a:cs typeface="Times New Roman"/>
              </a:rPr>
              <a:t>подходят </a:t>
            </a:r>
            <a:r>
              <a:rPr dirty="0" sz="1200">
                <a:latin typeface="Times New Roman"/>
                <a:cs typeface="Times New Roman"/>
              </a:rPr>
              <a:t>к </a:t>
            </a:r>
            <a:r>
              <a:rPr dirty="0" sz="1200" spc="-5">
                <a:latin typeface="Times New Roman"/>
                <a:cs typeface="Times New Roman"/>
              </a:rPr>
              <a:t>эрозионной </a:t>
            </a:r>
            <a:r>
              <a:rPr dirty="0" sz="1200">
                <a:latin typeface="Times New Roman"/>
                <a:cs typeface="Times New Roman"/>
              </a:rPr>
              <a:t> поверхности.</a:t>
            </a:r>
            <a:endParaRPr sz="1200">
              <a:latin typeface="Times New Roman"/>
              <a:cs typeface="Times New Roman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133600"/>
            <a:ext cx="4283964" cy="2519159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4523232" y="0"/>
            <a:ext cx="4634865" cy="673735"/>
            <a:chOff x="4523232" y="0"/>
            <a:chExt cx="4634865" cy="673735"/>
          </a:xfrm>
        </p:grpSpPr>
        <p:sp>
          <p:nvSpPr>
            <p:cNvPr id="9" name="object 9"/>
            <p:cNvSpPr/>
            <p:nvPr/>
          </p:nvSpPr>
          <p:spPr>
            <a:xfrm>
              <a:off x="4536186" y="749"/>
              <a:ext cx="4608830" cy="647700"/>
            </a:xfrm>
            <a:custGeom>
              <a:avLst/>
              <a:gdLst/>
              <a:ahLst/>
              <a:cxnLst/>
              <a:rect l="l" t="t" r="r" b="b"/>
              <a:pathLst>
                <a:path w="4608830" h="647700">
                  <a:moveTo>
                    <a:pt x="4608563" y="0"/>
                  </a:moveTo>
                  <a:lnTo>
                    <a:pt x="107950" y="0"/>
                  </a:lnTo>
                  <a:lnTo>
                    <a:pt x="65943" y="8494"/>
                  </a:lnTo>
                  <a:lnTo>
                    <a:pt x="31629" y="31648"/>
                  </a:lnTo>
                  <a:lnTo>
                    <a:pt x="8487" y="65965"/>
                  </a:lnTo>
                  <a:lnTo>
                    <a:pt x="0" y="107950"/>
                  </a:lnTo>
                  <a:lnTo>
                    <a:pt x="0" y="647700"/>
                  </a:lnTo>
                  <a:lnTo>
                    <a:pt x="4500613" y="647700"/>
                  </a:lnTo>
                  <a:lnTo>
                    <a:pt x="4542613" y="639210"/>
                  </a:lnTo>
                  <a:lnTo>
                    <a:pt x="4576929" y="616065"/>
                  </a:lnTo>
                  <a:lnTo>
                    <a:pt x="4600073" y="581750"/>
                  </a:lnTo>
                  <a:lnTo>
                    <a:pt x="4608563" y="539750"/>
                  </a:lnTo>
                  <a:lnTo>
                    <a:pt x="4608563" y="0"/>
                  </a:lnTo>
                  <a:close/>
                </a:path>
              </a:pathLst>
            </a:custGeom>
            <a:solidFill>
              <a:srgbClr val="30B6F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536186" y="749"/>
              <a:ext cx="4608830" cy="647700"/>
            </a:xfrm>
            <a:custGeom>
              <a:avLst/>
              <a:gdLst/>
              <a:ahLst/>
              <a:cxnLst/>
              <a:rect l="l" t="t" r="r" b="b"/>
              <a:pathLst>
                <a:path w="4608830" h="647700">
                  <a:moveTo>
                    <a:pt x="107950" y="0"/>
                  </a:moveTo>
                  <a:lnTo>
                    <a:pt x="4608563" y="0"/>
                  </a:lnTo>
                  <a:lnTo>
                    <a:pt x="4608563" y="539750"/>
                  </a:lnTo>
                  <a:lnTo>
                    <a:pt x="4600073" y="581750"/>
                  </a:lnTo>
                  <a:lnTo>
                    <a:pt x="4576929" y="616065"/>
                  </a:lnTo>
                  <a:lnTo>
                    <a:pt x="4542613" y="639210"/>
                  </a:lnTo>
                  <a:lnTo>
                    <a:pt x="4500613" y="647700"/>
                  </a:lnTo>
                  <a:lnTo>
                    <a:pt x="0" y="647700"/>
                  </a:lnTo>
                  <a:lnTo>
                    <a:pt x="0" y="107950"/>
                  </a:lnTo>
                  <a:lnTo>
                    <a:pt x="8487" y="65965"/>
                  </a:lnTo>
                  <a:lnTo>
                    <a:pt x="31629" y="31648"/>
                  </a:lnTo>
                  <a:lnTo>
                    <a:pt x="65943" y="8494"/>
                  </a:lnTo>
                  <a:lnTo>
                    <a:pt x="107950" y="0"/>
                  </a:lnTo>
                  <a:close/>
                </a:path>
              </a:pathLst>
            </a:custGeom>
            <a:ln w="25908">
              <a:solidFill>
                <a:srgbClr val="2084B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4842522" y="29019"/>
            <a:ext cx="3994150" cy="57531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800" spc="-15" b="0">
                <a:solidFill>
                  <a:srgbClr val="FFFFFF"/>
                </a:solidFill>
                <a:latin typeface="Times New Roman"/>
                <a:cs typeface="Times New Roman"/>
              </a:rPr>
              <a:t>Геологическое</a:t>
            </a:r>
            <a:r>
              <a:rPr dirty="0" sz="1800" spc="-30" b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20" b="0">
                <a:solidFill>
                  <a:srgbClr val="FFFFFF"/>
                </a:solidFill>
                <a:latin typeface="Times New Roman"/>
                <a:cs typeface="Times New Roman"/>
              </a:rPr>
              <a:t>истолкование</a:t>
            </a:r>
            <a:r>
              <a:rPr dirty="0" sz="1800" spc="-10" b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b="0">
                <a:solidFill>
                  <a:srgbClr val="FFFFFF"/>
                </a:solidFill>
                <a:latin typeface="Times New Roman"/>
                <a:cs typeface="Times New Roman"/>
              </a:rPr>
              <a:t>параметров</a:t>
            </a:r>
            <a:endParaRPr sz="1800">
              <a:latin typeface="Times New Roman"/>
              <a:cs typeface="Times New Roman"/>
            </a:endParaRPr>
          </a:p>
          <a:p>
            <a:pPr algn="ctr" marL="2540">
              <a:lnSpc>
                <a:spcPct val="100000"/>
              </a:lnSpc>
              <a:spcBef>
                <a:spcPts val="5"/>
              </a:spcBef>
            </a:pPr>
            <a:r>
              <a:rPr dirty="0" sz="1800" b="0">
                <a:solidFill>
                  <a:srgbClr val="FFFFFF"/>
                </a:solidFill>
                <a:latin typeface="Times New Roman"/>
                <a:cs typeface="Times New Roman"/>
              </a:rPr>
              <a:t>сейсмофаций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535538" y="836764"/>
            <a:ext cx="4608830" cy="5692140"/>
          </a:xfrm>
          <a:custGeom>
            <a:avLst/>
            <a:gdLst/>
            <a:ahLst/>
            <a:cxnLst/>
            <a:rect l="l" t="t" r="r" b="b"/>
            <a:pathLst>
              <a:path w="4608830" h="5692140">
                <a:moveTo>
                  <a:pt x="3072003" y="0"/>
                </a:moveTo>
                <a:lnTo>
                  <a:pt x="1536052" y="0"/>
                </a:lnTo>
                <a:lnTo>
                  <a:pt x="0" y="0"/>
                </a:lnTo>
                <a:lnTo>
                  <a:pt x="0" y="981760"/>
                </a:lnTo>
                <a:lnTo>
                  <a:pt x="1535950" y="981760"/>
                </a:lnTo>
                <a:lnTo>
                  <a:pt x="3072003" y="981760"/>
                </a:lnTo>
                <a:lnTo>
                  <a:pt x="3072003" y="0"/>
                </a:lnTo>
                <a:close/>
              </a:path>
              <a:path w="4608830" h="5692140">
                <a:moveTo>
                  <a:pt x="4608461" y="2762351"/>
                </a:moveTo>
                <a:lnTo>
                  <a:pt x="3072015" y="2762351"/>
                </a:lnTo>
                <a:lnTo>
                  <a:pt x="3072015" y="5691886"/>
                </a:lnTo>
                <a:lnTo>
                  <a:pt x="4608461" y="5691886"/>
                </a:lnTo>
                <a:lnTo>
                  <a:pt x="4608461" y="2762351"/>
                </a:lnTo>
                <a:close/>
              </a:path>
              <a:path w="4608830" h="5692140">
                <a:moveTo>
                  <a:pt x="4608461" y="981773"/>
                </a:moveTo>
                <a:lnTo>
                  <a:pt x="0" y="981773"/>
                </a:lnTo>
                <a:lnTo>
                  <a:pt x="0" y="1184427"/>
                </a:lnTo>
                <a:lnTo>
                  <a:pt x="0" y="1184567"/>
                </a:lnTo>
                <a:lnTo>
                  <a:pt x="0" y="2762300"/>
                </a:lnTo>
                <a:lnTo>
                  <a:pt x="0" y="4936185"/>
                </a:lnTo>
                <a:lnTo>
                  <a:pt x="0" y="5691886"/>
                </a:lnTo>
                <a:lnTo>
                  <a:pt x="1535950" y="5691886"/>
                </a:lnTo>
                <a:lnTo>
                  <a:pt x="3072003" y="5691886"/>
                </a:lnTo>
                <a:lnTo>
                  <a:pt x="3072003" y="4936185"/>
                </a:lnTo>
                <a:lnTo>
                  <a:pt x="3072003" y="2762313"/>
                </a:lnTo>
                <a:lnTo>
                  <a:pt x="3072003" y="1184567"/>
                </a:lnTo>
                <a:lnTo>
                  <a:pt x="3072015" y="2762313"/>
                </a:lnTo>
                <a:lnTo>
                  <a:pt x="4608461" y="2762313"/>
                </a:lnTo>
                <a:lnTo>
                  <a:pt x="4608461" y="1184567"/>
                </a:lnTo>
                <a:lnTo>
                  <a:pt x="4608461" y="1184427"/>
                </a:lnTo>
                <a:lnTo>
                  <a:pt x="4608461" y="981773"/>
                </a:lnTo>
                <a:close/>
              </a:path>
              <a:path w="4608830" h="5692140">
                <a:moveTo>
                  <a:pt x="4608461" y="0"/>
                </a:moveTo>
                <a:lnTo>
                  <a:pt x="3072015" y="0"/>
                </a:lnTo>
                <a:lnTo>
                  <a:pt x="3072015" y="981760"/>
                </a:lnTo>
                <a:lnTo>
                  <a:pt x="4608461" y="981760"/>
                </a:lnTo>
                <a:lnTo>
                  <a:pt x="4608461" y="0"/>
                </a:lnTo>
                <a:close/>
              </a:path>
            </a:pathLst>
          </a:custGeom>
          <a:solidFill>
            <a:srgbClr val="4583D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4587621" y="805026"/>
            <a:ext cx="1407160" cy="79565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150495">
              <a:lnSpc>
                <a:spcPct val="114999"/>
              </a:lnSpc>
              <a:spcBef>
                <a:spcPts val="90"/>
              </a:spcBef>
            </a:pP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Схемы</a:t>
            </a:r>
            <a:r>
              <a:rPr dirty="0" sz="1100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Times New Roman"/>
                <a:cs typeface="Times New Roman"/>
              </a:rPr>
              <a:t>прекрашения </a:t>
            </a:r>
            <a:r>
              <a:rPr dirty="0" sz="1100" spc="-2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Times New Roman"/>
                <a:cs typeface="Times New Roman"/>
              </a:rPr>
              <a:t>прослеживания 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 отражений</a:t>
            </a:r>
            <a:endParaRPr sz="1100">
              <a:latin typeface="Times New Roman"/>
              <a:cs typeface="Times New Roman"/>
            </a:endParaRPr>
          </a:p>
          <a:p>
            <a:pPr marL="47625">
              <a:lnSpc>
                <a:spcPct val="100000"/>
              </a:lnSpc>
              <a:spcBef>
                <a:spcPts val="195"/>
              </a:spcBef>
            </a:pP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(у</a:t>
            </a:r>
            <a:r>
              <a:rPr dirty="0" sz="1100" spc="-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границ</a:t>
            </a:r>
            <a:r>
              <a:rPr dirty="0" sz="1100" spc="-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комплексов)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123825" y="805026"/>
            <a:ext cx="1397000" cy="6032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90"/>
              </a:spcBef>
            </a:pPr>
            <a:r>
              <a:rPr dirty="0" sz="1100" spc="-5">
                <a:solidFill>
                  <a:srgbClr val="FFFFFF"/>
                </a:solidFill>
                <a:latin typeface="Times New Roman"/>
                <a:cs typeface="Times New Roman"/>
              </a:rPr>
              <a:t>Конфигурация 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 отражений</a:t>
            </a:r>
            <a:r>
              <a:rPr dirty="0" sz="1100" spc="-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(в</a:t>
            </a:r>
            <a:r>
              <a:rPr dirty="0" sz="1100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пределах </a:t>
            </a:r>
            <a:r>
              <a:rPr dirty="0" sz="1100" spc="-2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комплексов)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660385" y="805026"/>
            <a:ext cx="1075690" cy="988694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90"/>
              </a:spcBef>
            </a:pP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Форма </a:t>
            </a:r>
            <a:r>
              <a:rPr dirty="0" sz="1100" spc="-5">
                <a:solidFill>
                  <a:srgbClr val="FFFFFF"/>
                </a:solidFill>
                <a:latin typeface="Times New Roman"/>
                <a:cs typeface="Times New Roman"/>
              </a:rPr>
              <a:t>внешних 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 поверхностей </a:t>
            </a:r>
            <a:r>
              <a:rPr dirty="0" sz="11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(комплексов </a:t>
            </a:r>
            <a:r>
              <a:rPr dirty="0" sz="1100" spc="-5">
                <a:solidFill>
                  <a:srgbClr val="FFFFFF"/>
                </a:solidFill>
                <a:latin typeface="Times New Roman"/>
                <a:cs typeface="Times New Roman"/>
              </a:rPr>
              <a:t>или 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се</a:t>
            </a:r>
            <a:r>
              <a:rPr dirty="0" sz="1100" spc="-5">
                <a:solidFill>
                  <a:srgbClr val="FFFFFF"/>
                </a:solidFill>
                <a:latin typeface="Times New Roman"/>
                <a:cs typeface="Times New Roman"/>
              </a:rPr>
              <a:t>йс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офа</a:t>
            </a:r>
            <a:r>
              <a:rPr dirty="0" sz="1100" spc="-5">
                <a:solidFill>
                  <a:srgbClr val="FFFFFF"/>
                </a:solidFill>
                <a:latin typeface="Times New Roman"/>
                <a:cs typeface="Times New Roman"/>
              </a:rPr>
              <a:t>ци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а</a:t>
            </a:r>
            <a:r>
              <a:rPr dirty="0" sz="1100" spc="-5">
                <a:solidFill>
                  <a:srgbClr val="FFFFFF"/>
                </a:solidFill>
                <a:latin typeface="Times New Roman"/>
                <a:cs typeface="Times New Roman"/>
              </a:rPr>
              <a:t>л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ь</a:t>
            </a:r>
            <a:r>
              <a:rPr dirty="0" sz="1100" spc="-5">
                <a:solidFill>
                  <a:srgbClr val="FFFFFF"/>
                </a:solidFill>
                <a:latin typeface="Times New Roman"/>
                <a:cs typeface="Times New Roman"/>
              </a:rPr>
              <a:t>н</a:t>
            </a:r>
            <a:r>
              <a:rPr dirty="0" sz="1100" spc="-15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й  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единицы)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97117" y="1810880"/>
            <a:ext cx="1887220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5">
                <a:solidFill>
                  <a:srgbClr val="FFFFFF"/>
                </a:solidFill>
                <a:latin typeface="Times New Roman"/>
                <a:cs typeface="Times New Roman"/>
              </a:rPr>
              <a:t>Основные виды напластования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587621" y="1989796"/>
            <a:ext cx="958215" cy="98933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15100"/>
              </a:lnSpc>
              <a:spcBef>
                <a:spcPts val="90"/>
              </a:spcBef>
            </a:pPr>
            <a:r>
              <a:rPr dirty="0" sz="1100" spc="-5">
                <a:solidFill>
                  <a:srgbClr val="FFFFFF"/>
                </a:solidFill>
                <a:latin typeface="Times New Roman"/>
                <a:cs typeface="Times New Roman"/>
              </a:rPr>
              <a:t>Выклини вание </a:t>
            </a:r>
            <a:r>
              <a:rPr dirty="0" sz="1100" spc="-2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Times New Roman"/>
                <a:cs typeface="Times New Roman"/>
              </a:rPr>
              <a:t>Подошвенное 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Times New Roman"/>
                <a:cs typeface="Times New Roman"/>
              </a:rPr>
              <a:t>н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ес</a:t>
            </a:r>
            <a:r>
              <a:rPr dirty="0" sz="1100" spc="-5">
                <a:solidFill>
                  <a:srgbClr val="FFFFFF"/>
                </a:solidFill>
                <a:latin typeface="Times New Roman"/>
                <a:cs typeface="Times New Roman"/>
              </a:rPr>
              <a:t>огл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ас</a:t>
            </a:r>
            <a:r>
              <a:rPr dirty="0" sz="1100" spc="-5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dirty="0" sz="1100" spc="-10">
                <a:solidFill>
                  <a:srgbClr val="FFFFFF"/>
                </a:solidFill>
                <a:latin typeface="Times New Roman"/>
                <a:cs typeface="Times New Roman"/>
              </a:rPr>
              <a:t>в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а</a:t>
            </a:r>
            <a:r>
              <a:rPr dirty="0" sz="1100" spc="-5">
                <a:solidFill>
                  <a:srgbClr val="FFFFFF"/>
                </a:solidFill>
                <a:latin typeface="Times New Roman"/>
                <a:cs typeface="Times New Roman"/>
              </a:rPr>
              <a:t>н</a:t>
            </a:r>
            <a:r>
              <a:rPr dirty="0" sz="1100" spc="-10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е  </a:t>
            </a:r>
            <a:r>
              <a:rPr dirty="0" sz="1100" spc="-5">
                <a:solidFill>
                  <a:srgbClr val="FFFFFF"/>
                </a:solidFill>
                <a:latin typeface="Times New Roman"/>
                <a:cs typeface="Times New Roman"/>
              </a:rPr>
              <a:t>Налегание 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Times New Roman"/>
                <a:cs typeface="Times New Roman"/>
              </a:rPr>
              <a:t>прилегание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123825" y="1989796"/>
            <a:ext cx="1072515" cy="60325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90"/>
              </a:spcBef>
            </a:pPr>
            <a:r>
              <a:rPr dirty="0" sz="1100" spc="-5">
                <a:solidFill>
                  <a:srgbClr val="FFFFFF"/>
                </a:solidFill>
                <a:latin typeface="Times New Roman"/>
                <a:cs typeface="Times New Roman"/>
              </a:rPr>
              <a:t>Параллельное 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Times New Roman"/>
                <a:cs typeface="Times New Roman"/>
              </a:rPr>
              <a:t>С</a:t>
            </a:r>
            <a:r>
              <a:rPr dirty="0" sz="1100" spc="-15">
                <a:solidFill>
                  <a:srgbClr val="FFFFFF"/>
                </a:solidFill>
                <a:latin typeface="Times New Roman"/>
                <a:cs typeface="Times New Roman"/>
              </a:rPr>
              <a:t>у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б</a:t>
            </a:r>
            <a:r>
              <a:rPr dirty="0" sz="1100" spc="-5">
                <a:solidFill>
                  <a:srgbClr val="FFFFFF"/>
                </a:solidFill>
                <a:latin typeface="Times New Roman"/>
                <a:cs typeface="Times New Roman"/>
              </a:rPr>
              <a:t>па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рал</a:t>
            </a:r>
            <a:r>
              <a:rPr dirty="0" sz="1100" spc="-5">
                <a:solidFill>
                  <a:srgbClr val="FFFFFF"/>
                </a:solidFill>
                <a:latin typeface="Times New Roman"/>
                <a:cs typeface="Times New Roman"/>
              </a:rPr>
              <a:t>л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ель</a:t>
            </a:r>
            <a:r>
              <a:rPr dirty="0" sz="1100" spc="-5">
                <a:solidFill>
                  <a:srgbClr val="FFFFFF"/>
                </a:solidFill>
                <a:latin typeface="Times New Roman"/>
                <a:cs typeface="Times New Roman"/>
              </a:rPr>
              <a:t>ное  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расходящееся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660385" y="1989796"/>
            <a:ext cx="1404620" cy="1567180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z="1100" spc="-5">
                <a:solidFill>
                  <a:srgbClr val="FFFFFF"/>
                </a:solidFill>
                <a:latin typeface="Times New Roman"/>
                <a:cs typeface="Times New Roman"/>
              </a:rPr>
              <a:t>Покровная</a:t>
            </a: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dirty="0" sz="1100" spc="-5">
                <a:solidFill>
                  <a:srgbClr val="FFFFFF"/>
                </a:solidFill>
                <a:latin typeface="Times New Roman"/>
                <a:cs typeface="Times New Roman"/>
              </a:rPr>
              <a:t>Покровно-облекающая</a:t>
            </a:r>
            <a:endParaRPr sz="1100">
              <a:latin typeface="Times New Roman"/>
              <a:cs typeface="Times New Roman"/>
            </a:endParaRPr>
          </a:p>
          <a:p>
            <a:pPr marL="12700" marR="452755">
              <a:lnSpc>
                <a:spcPct val="114999"/>
              </a:lnSpc>
              <a:spcBef>
                <a:spcPts val="10"/>
              </a:spcBef>
            </a:pPr>
            <a:r>
              <a:rPr dirty="0" sz="1100" spc="-5">
                <a:solidFill>
                  <a:srgbClr val="FFFFFF"/>
                </a:solidFill>
                <a:latin typeface="Times New Roman"/>
                <a:cs typeface="Times New Roman"/>
              </a:rPr>
              <a:t>Клиновидная 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Times New Roman"/>
                <a:cs typeface="Times New Roman"/>
              </a:rPr>
              <a:t>Типа 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банки </a:t>
            </a:r>
            <a:r>
              <a:rPr dirty="0" sz="11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Times New Roman"/>
                <a:cs typeface="Times New Roman"/>
              </a:rPr>
              <a:t>Линзовидная 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100" spc="5">
                <a:solidFill>
                  <a:srgbClr val="FFFFFF"/>
                </a:solidFill>
                <a:latin typeface="Times New Roman"/>
                <a:cs typeface="Times New Roman"/>
              </a:rPr>
              <a:t>Х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dirty="0" sz="1100" spc="-5">
                <a:solidFill>
                  <a:srgbClr val="FFFFFF"/>
                </a:solidFill>
                <a:latin typeface="Times New Roman"/>
                <a:cs typeface="Times New Roman"/>
              </a:rPr>
              <a:t>л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мообра</a:t>
            </a:r>
            <a:r>
              <a:rPr dirty="0" sz="1100" spc="-5">
                <a:solidFill>
                  <a:srgbClr val="FFFFFF"/>
                </a:solidFill>
                <a:latin typeface="Times New Roman"/>
                <a:cs typeface="Times New Roman"/>
              </a:rPr>
              <a:t>зн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ая  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Осадочного </a:t>
            </a:r>
            <a:r>
              <a:rPr dirty="0" sz="11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Times New Roman"/>
                <a:cs typeface="Times New Roman"/>
              </a:rPr>
              <a:t>заполнения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587621" y="3568012"/>
            <a:ext cx="937260" cy="988694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90"/>
              </a:spcBef>
            </a:pPr>
            <a:r>
              <a:rPr dirty="0" sz="1100" spc="-5">
                <a:solidFill>
                  <a:srgbClr val="FFFFFF"/>
                </a:solidFill>
                <a:latin typeface="Times New Roman"/>
                <a:cs typeface="Times New Roman"/>
              </a:rPr>
              <a:t>Кровельное 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Times New Roman"/>
                <a:cs typeface="Times New Roman"/>
              </a:rPr>
              <a:t>прилегание 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 Срез </a:t>
            </a:r>
            <a:r>
              <a:rPr dirty="0" sz="11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Times New Roman"/>
                <a:cs typeface="Times New Roman"/>
              </a:rPr>
              <a:t>Эрозионный 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100" spc="5">
                <a:solidFill>
                  <a:srgbClr val="FFFFFF"/>
                </a:solidFill>
                <a:latin typeface="Times New Roman"/>
                <a:cs typeface="Times New Roman"/>
              </a:rPr>
              <a:t>Т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ект</a:t>
            </a:r>
            <a:r>
              <a:rPr dirty="0" sz="1100" spc="-5">
                <a:solidFill>
                  <a:srgbClr val="FFFFFF"/>
                </a:solidFill>
                <a:latin typeface="Times New Roman"/>
                <a:cs typeface="Times New Roman"/>
              </a:rPr>
              <a:t>о</a:t>
            </a:r>
            <a:r>
              <a:rPr dirty="0" sz="1100" spc="-10">
                <a:solidFill>
                  <a:srgbClr val="FFFFFF"/>
                </a:solidFill>
                <a:latin typeface="Times New Roman"/>
                <a:cs typeface="Times New Roman"/>
              </a:rPr>
              <a:t>н</a:t>
            </a:r>
            <a:r>
              <a:rPr dirty="0" sz="1100" spc="-5">
                <a:solidFill>
                  <a:srgbClr val="FFFFFF"/>
                </a:solidFill>
                <a:latin typeface="Times New Roman"/>
                <a:cs typeface="Times New Roman"/>
              </a:rPr>
              <a:t>ич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еск</a:t>
            </a:r>
            <a:r>
              <a:rPr dirty="0" sz="1100" spc="-5">
                <a:solidFill>
                  <a:srgbClr val="FFFFFF"/>
                </a:solidFill>
                <a:latin typeface="Times New Roman"/>
                <a:cs typeface="Times New Roman"/>
              </a:rPr>
              <a:t>и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й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587621" y="5741604"/>
            <a:ext cx="911225" cy="410845"/>
          </a:xfrm>
          <a:prstGeom prst="rect">
            <a:avLst/>
          </a:prstGeom>
        </p:spPr>
        <p:txBody>
          <a:bodyPr wrap="square" lIns="0" tIns="374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5"/>
              </a:spcBef>
            </a:pP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Согласное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1100" spc="-5">
                <a:solidFill>
                  <a:srgbClr val="FFFFFF"/>
                </a:solidFill>
                <a:latin typeface="Times New Roman"/>
                <a:cs typeface="Times New Roman"/>
              </a:rPr>
              <a:t>наплостование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123825" y="3568012"/>
            <a:ext cx="1416685" cy="29698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121920">
              <a:lnSpc>
                <a:spcPct val="114799"/>
              </a:lnSpc>
              <a:spcBef>
                <a:spcPts val="95"/>
              </a:spcBef>
            </a:pP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С боковым </a:t>
            </a:r>
            <a:r>
              <a:rPr dirty="0" sz="11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Times New Roman"/>
                <a:cs typeface="Times New Roman"/>
              </a:rPr>
              <a:t>наращиванием, 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 клиноформное,</a:t>
            </a:r>
            <a:r>
              <a:rPr dirty="0" sz="1100" spc="-6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в</a:t>
            </a:r>
            <a:r>
              <a:rPr dirty="0" sz="1100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том </a:t>
            </a:r>
            <a:r>
              <a:rPr dirty="0" sz="1100" spc="-2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Times New Roman"/>
                <a:cs typeface="Times New Roman"/>
              </a:rPr>
              <a:t>числе</a:t>
            </a:r>
            <a:endParaRPr sz="1100">
              <a:latin typeface="Times New Roman"/>
              <a:cs typeface="Times New Roman"/>
            </a:endParaRPr>
          </a:p>
          <a:p>
            <a:pPr marL="12700" marR="5080">
              <a:lnSpc>
                <a:spcPct val="114999"/>
              </a:lnSpc>
              <a:spcBef>
                <a:spcPts val="5"/>
              </a:spcBef>
            </a:pPr>
            <a:r>
              <a:rPr dirty="0" sz="1100" spc="-5">
                <a:solidFill>
                  <a:srgbClr val="FFFFFF"/>
                </a:solidFill>
                <a:latin typeface="Times New Roman"/>
                <a:cs typeface="Times New Roman"/>
              </a:rPr>
              <a:t>Сигмовидное 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 Косослоистое </a:t>
            </a:r>
            <a:r>
              <a:rPr dirty="0" sz="11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Сложное</a:t>
            </a:r>
            <a:r>
              <a:rPr dirty="0" sz="1100" spc="-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Times New Roman"/>
                <a:cs typeface="Times New Roman"/>
              </a:rPr>
              <a:t>сигмовидное- </a:t>
            </a:r>
            <a:r>
              <a:rPr dirty="0" sz="1100" spc="-2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косослоистое </a:t>
            </a:r>
            <a:r>
              <a:rPr dirty="0" sz="11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Черепицеобразное </a:t>
            </a:r>
            <a:r>
              <a:rPr dirty="0" sz="11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Бугристое </a:t>
            </a:r>
            <a:r>
              <a:rPr dirty="0" sz="1100" spc="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клиноформное</a:t>
            </a:r>
            <a:endParaRPr sz="1100">
              <a:latin typeface="Times New Roman"/>
              <a:cs typeface="Times New Roman"/>
            </a:endParaRPr>
          </a:p>
          <a:p>
            <a:pPr algn="just" marL="12700" marR="700405">
              <a:lnSpc>
                <a:spcPct val="114900"/>
              </a:lnSpc>
              <a:spcBef>
                <a:spcPts val="420"/>
              </a:spcBef>
            </a:pPr>
            <a:r>
              <a:rPr dirty="0" sz="1100">
                <a:latin typeface="Calibri"/>
                <a:cs typeface="Calibri"/>
              </a:rPr>
              <a:t>Х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аотическо </a:t>
            </a:r>
            <a:r>
              <a:rPr dirty="0" sz="1100" spc="-26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Times New Roman"/>
                <a:cs typeface="Times New Roman"/>
              </a:rPr>
              <a:t>Н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ес</a:t>
            </a:r>
            <a:r>
              <a:rPr dirty="0" sz="1100" spc="-5">
                <a:solidFill>
                  <a:srgbClr val="FFFFFF"/>
                </a:solidFill>
                <a:latin typeface="Times New Roman"/>
                <a:cs typeface="Times New Roman"/>
              </a:rPr>
              <a:t>л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оистое  (отс</a:t>
            </a:r>
            <a:r>
              <a:rPr dirty="0" sz="1100" spc="-15">
                <a:solidFill>
                  <a:srgbClr val="FFFFFF"/>
                </a:solidFill>
                <a:latin typeface="Times New Roman"/>
                <a:cs typeface="Times New Roman"/>
              </a:rPr>
              <a:t>у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тст</a:t>
            </a:r>
            <a:r>
              <a:rPr dirty="0" sz="1100" spc="-10">
                <a:solidFill>
                  <a:srgbClr val="FFFFFF"/>
                </a:solidFill>
                <a:latin typeface="Times New Roman"/>
                <a:cs typeface="Times New Roman"/>
              </a:rPr>
              <a:t>в</a:t>
            </a:r>
            <a:r>
              <a:rPr dirty="0" sz="1100" spc="-5">
                <a:solidFill>
                  <a:srgbClr val="FFFFFF"/>
                </a:solidFill>
                <a:latin typeface="Times New Roman"/>
                <a:cs typeface="Times New Roman"/>
              </a:rPr>
              <a:t>ие  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отраже</a:t>
            </a:r>
            <a:r>
              <a:rPr dirty="0" sz="1100" spc="-5">
                <a:solidFill>
                  <a:srgbClr val="FFFFFF"/>
                </a:solidFill>
                <a:latin typeface="Times New Roman"/>
                <a:cs typeface="Times New Roman"/>
              </a:rPr>
              <a:t>ний)</a:t>
            </a:r>
            <a:endParaRPr sz="11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18716" y="1857755"/>
            <a:ext cx="5298948" cy="254050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7145">
              <a:lnSpc>
                <a:spcPct val="100000"/>
              </a:lnSpc>
              <a:spcBef>
                <a:spcPts val="105"/>
              </a:spcBef>
            </a:pPr>
            <a:r>
              <a:rPr dirty="0" spc="-25"/>
              <a:t>Благодарю</a:t>
            </a:r>
            <a:r>
              <a:rPr dirty="0" spc="-35"/>
              <a:t> </a:t>
            </a:r>
            <a:r>
              <a:rPr dirty="0"/>
              <a:t>за </a:t>
            </a:r>
            <a:r>
              <a:rPr dirty="0" spc="-5"/>
              <a:t>внимание!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204095" y="2747599"/>
            <a:ext cx="4738370" cy="13068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Thank</a:t>
            </a:r>
            <a:r>
              <a:rPr dirty="0" sz="3200" spc="-4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you</a:t>
            </a:r>
            <a:r>
              <a:rPr dirty="0" sz="3200" spc="-4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for</a:t>
            </a:r>
            <a:r>
              <a:rPr dirty="0" sz="3200" spc="-6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attention!</a:t>
            </a:r>
            <a:endParaRPr sz="32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2400"/>
              </a:spcBef>
            </a:pPr>
            <a:r>
              <a:rPr dirty="0" sz="3200" spc="-5" b="1">
                <a:solidFill>
                  <a:srgbClr val="C00000"/>
                </a:solidFill>
                <a:latin typeface="Times New Roman"/>
                <a:cs typeface="Times New Roman"/>
              </a:rPr>
              <a:t>Назарларыңызға</a:t>
            </a:r>
            <a:r>
              <a:rPr dirty="0" sz="3200" spc="-8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рахмет!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4500" y="6518225"/>
            <a:ext cx="7156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21254E"/>
                </a:solidFill>
                <a:latin typeface="Constantia"/>
                <a:cs typeface="Constantia"/>
              </a:rPr>
              <a:t>04.02.2023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54554" y="6518225"/>
            <a:ext cx="19100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sz="1200" spc="-4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им.К.И.Сатпаева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56777" y="6518225"/>
            <a:ext cx="1473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15">
                <a:solidFill>
                  <a:srgbClr val="21254E"/>
                </a:solidFill>
                <a:latin typeface="Constantia"/>
                <a:cs typeface="Constantia"/>
              </a:rPr>
              <a:t>31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arman abetov</dc:creator>
  <dc:title>Лекции по курсу �Общая геология�</dc:title>
  <dcterms:created xsi:type="dcterms:W3CDTF">2023-11-06T03:47:18Z</dcterms:created>
  <dcterms:modified xsi:type="dcterms:W3CDTF">2023-11-06T03:47:18Z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2023-11-03T00:00:00Z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2023-11-06T00:00:00Z</vt:filetime>
  </property>
</Properties>
</file>