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35C75"/>
                </a:solidFill>
                <a:latin typeface="Constantia"/>
                <a:cs typeface="Constantia"/>
              </a:defRPr>
            </a:lvl1pPr>
          </a:lstStyle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35C75"/>
                </a:solidFill>
                <a:latin typeface="Constantia"/>
                <a:cs typeface="Constantia"/>
              </a:defRPr>
            </a:lvl1pPr>
          </a:lstStyle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35C75"/>
                </a:solidFill>
                <a:latin typeface="Constantia"/>
                <a:cs typeface="Constantia"/>
              </a:defRPr>
            </a:lvl1pPr>
          </a:lstStyle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35C75"/>
                </a:solidFill>
                <a:latin typeface="Constantia"/>
                <a:cs typeface="Constantia"/>
              </a:defRPr>
            </a:lvl1pPr>
          </a:lstStyle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35C75"/>
                </a:solidFill>
                <a:latin typeface="Constantia"/>
                <a:cs typeface="Constantia"/>
              </a:defRPr>
            </a:lvl1pPr>
          </a:lstStyle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-843" y="0"/>
            <a:ext cx="9145592" cy="102893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8789" y="47633"/>
            <a:ext cx="7908925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3134" y="2393200"/>
            <a:ext cx="7376795" cy="4300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494763" y="6480857"/>
            <a:ext cx="330085" cy="2531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035C75"/>
                </a:solidFill>
                <a:latin typeface="Constantia"/>
                <a:cs typeface="Constantia"/>
              </a:defRPr>
            </a:lvl1pPr>
          </a:lstStyle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Relationship Id="rId16" Type="http://schemas.openxmlformats.org/officeDocument/2006/relationships/image" Target="../media/image17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jpg"/><Relationship Id="rId7" Type="http://schemas.openxmlformats.org/officeDocument/2006/relationships/image" Target="../media/image23.jpg"/><Relationship Id="rId8" Type="http://schemas.openxmlformats.org/officeDocument/2006/relationships/image" Target="../media/image24.png"/><Relationship Id="rId9" Type="http://schemas.openxmlformats.org/officeDocument/2006/relationships/image" Target="../media/image25.png"/><Relationship Id="rId10" Type="http://schemas.openxmlformats.org/officeDocument/2006/relationships/image" Target="../media/image26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hyperlink" Target="https://ru.wikipedia.org/wiki/%D0%93%D1%80%D0%B5%D1%81%D1%81%D0%BB%D0%B8%2C_%D0%90%D0%BC%D0%B0%D0%BD%D1%86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jp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2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3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2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ru.wikipedia.org/wiki/%D0%94%D1%80%D0%B5%D0%B2%D0%BD%D0%B5%D0%B3%D1%80%D0%B5%D1%87%D0%B5%D1%81%D0%BA%D0%B8%D0%B9_%D1%8F%D0%B7%D1%8B%D0%BA" TargetMode="External"/><Relationship Id="rId3" Type="http://schemas.openxmlformats.org/officeDocument/2006/relationships/image" Target="../media/image56.jpg"/><Relationship Id="rId4" Type="http://schemas.openxmlformats.org/officeDocument/2006/relationships/image" Target="../media/image57.jpg"/><Relationship Id="rId5" Type="http://schemas.openxmlformats.org/officeDocument/2006/relationships/image" Target="../media/image58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Relationship Id="rId4" Type="http://schemas.openxmlformats.org/officeDocument/2006/relationships/image" Target="../media/image62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jpg"/><Relationship Id="rId3" Type="http://schemas.openxmlformats.org/officeDocument/2006/relationships/image" Target="../media/image64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Relationship Id="rId3" Type="http://schemas.openxmlformats.org/officeDocument/2006/relationships/image" Target="../media/image70.png"/><Relationship Id="rId4" Type="http://schemas.openxmlformats.org/officeDocument/2006/relationships/image" Target="../media/image71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523744" y="1964423"/>
            <a:ext cx="4421505" cy="1383665"/>
            <a:chOff x="2523744" y="1964423"/>
            <a:chExt cx="4421505" cy="138366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2963" y="3064738"/>
              <a:ext cx="1306830" cy="282727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23744" y="1964423"/>
              <a:ext cx="4421124" cy="1144536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75560" y="1978152"/>
              <a:ext cx="4319778" cy="67741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66644" y="2343912"/>
              <a:ext cx="3737609" cy="677418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2135479" y="383819"/>
            <a:ext cx="5606415" cy="3765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spc="-240" b="1">
                <a:solidFill>
                  <a:srgbClr val="001F5F"/>
                </a:solidFill>
                <a:latin typeface="Arial"/>
                <a:cs typeface="Arial"/>
              </a:rPr>
              <a:t>Казахский</a:t>
            </a:r>
            <a:r>
              <a:rPr dirty="0" sz="2300" spc="-10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300" spc="-260" b="1">
                <a:solidFill>
                  <a:srgbClr val="001F5F"/>
                </a:solidFill>
                <a:latin typeface="Arial"/>
                <a:cs typeface="Arial"/>
              </a:rPr>
              <a:t>Национальный</a:t>
            </a:r>
            <a:r>
              <a:rPr dirty="0" sz="2300" spc="-12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300" spc="-235" b="1">
                <a:solidFill>
                  <a:srgbClr val="001F5F"/>
                </a:solidFill>
                <a:latin typeface="Arial"/>
                <a:cs typeface="Arial"/>
              </a:rPr>
              <a:t>Исследовательский</a:t>
            </a:r>
            <a:endParaRPr sz="23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418947" y="663906"/>
            <a:ext cx="5036185" cy="10725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ctr" marL="2540">
              <a:lnSpc>
                <a:spcPct val="100000"/>
              </a:lnSpc>
              <a:spcBef>
                <a:spcPts val="105"/>
              </a:spcBef>
            </a:pPr>
            <a:r>
              <a:rPr dirty="0" sz="2300" spc="-250">
                <a:solidFill>
                  <a:srgbClr val="001F5F"/>
                </a:solidFill>
                <a:latin typeface="Arial"/>
                <a:cs typeface="Arial"/>
              </a:rPr>
              <a:t>Технический</a:t>
            </a:r>
            <a:r>
              <a:rPr dirty="0" sz="2300" spc="-7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300" spc="-150">
                <a:solidFill>
                  <a:srgbClr val="001F5F"/>
                </a:solidFill>
                <a:latin typeface="Arial"/>
                <a:cs typeface="Arial"/>
              </a:rPr>
              <a:t>Университет,</a:t>
            </a:r>
            <a:endParaRPr sz="2300">
              <a:latin typeface="Arial"/>
              <a:cs typeface="Arial"/>
            </a:endParaRPr>
          </a:p>
          <a:p>
            <a:pPr algn="ctr" marL="12065" marR="5080">
              <a:lnSpc>
                <a:spcPts val="2710"/>
              </a:lnSpc>
              <a:spcBef>
                <a:spcPts val="135"/>
              </a:spcBef>
            </a:pPr>
            <a:r>
              <a:rPr dirty="0" sz="2300" spc="-245">
                <a:solidFill>
                  <a:srgbClr val="001F5F"/>
                </a:solidFill>
                <a:latin typeface="Arial"/>
                <a:cs typeface="Arial"/>
              </a:rPr>
              <a:t>Институт</a:t>
            </a:r>
            <a:r>
              <a:rPr dirty="0" sz="2300" spc="-7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300" spc="-235">
                <a:solidFill>
                  <a:srgbClr val="001F5F"/>
                </a:solidFill>
                <a:latin typeface="Arial"/>
                <a:cs typeface="Arial"/>
              </a:rPr>
              <a:t>Геологии</a:t>
            </a:r>
            <a:r>
              <a:rPr dirty="0" sz="2300" spc="-9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300" spc="-254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300" spc="-7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300" spc="-245">
                <a:solidFill>
                  <a:srgbClr val="001F5F"/>
                </a:solidFill>
                <a:latin typeface="Arial"/>
                <a:cs typeface="Arial"/>
              </a:rPr>
              <a:t>Нефтегазового</a:t>
            </a:r>
            <a:r>
              <a:rPr dirty="0" sz="2300" spc="-11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300" spc="-280">
                <a:solidFill>
                  <a:srgbClr val="001F5F"/>
                </a:solidFill>
                <a:latin typeface="Arial"/>
                <a:cs typeface="Arial"/>
              </a:rPr>
              <a:t>Дела </a:t>
            </a:r>
            <a:r>
              <a:rPr dirty="0" sz="2300" spc="-265">
                <a:solidFill>
                  <a:srgbClr val="001F5F"/>
                </a:solidFill>
                <a:latin typeface="Arial"/>
                <a:cs typeface="Arial"/>
              </a:rPr>
              <a:t>Кафедра</a:t>
            </a:r>
            <a:r>
              <a:rPr dirty="0" sz="2300" spc="-114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300" spc="-150">
                <a:solidFill>
                  <a:srgbClr val="001F5F"/>
                </a:solidFill>
                <a:latin typeface="Arial"/>
                <a:cs typeface="Arial"/>
              </a:rPr>
              <a:t>“Геофизики</a:t>
            </a:r>
            <a:r>
              <a:rPr dirty="0" sz="2300" spc="-150">
                <a:latin typeface="Arial"/>
                <a:cs typeface="Arial"/>
              </a:rPr>
              <a:t>”</a:t>
            </a:r>
            <a:endParaRPr sz="23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751215" y="1720702"/>
            <a:ext cx="57150" cy="116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" spc="-50" b="1">
                <a:latin typeface="Arial"/>
                <a:cs typeface="Arial"/>
              </a:rPr>
              <a:t>”</a:t>
            </a:r>
            <a:endParaRPr sz="60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872995" y="5535167"/>
            <a:ext cx="5972175" cy="786130"/>
            <a:chOff x="1872995" y="5535167"/>
            <a:chExt cx="5972175" cy="786130"/>
          </a:xfrm>
        </p:grpSpPr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72995" y="5535167"/>
              <a:ext cx="1876806" cy="511289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44239" y="5535167"/>
              <a:ext cx="982217" cy="511289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74235" y="5535167"/>
              <a:ext cx="741426" cy="511289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63439" y="5535167"/>
              <a:ext cx="1814322" cy="51128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28587" y="5535167"/>
              <a:ext cx="409193" cy="51128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85560" y="5535167"/>
              <a:ext cx="1459230" cy="51128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58567" y="5809487"/>
              <a:ext cx="1471421" cy="511289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24427" y="5809487"/>
              <a:ext cx="368046" cy="51128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86911" y="5809487"/>
              <a:ext cx="1742693" cy="51128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924044" y="5809487"/>
              <a:ext cx="368046" cy="51128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86527" y="5809487"/>
              <a:ext cx="2471166" cy="511289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900459" y="2059038"/>
            <a:ext cx="7921625" cy="410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169160" marR="2118995" indent="-291465">
              <a:lnSpc>
                <a:spcPct val="100000"/>
              </a:lnSpc>
              <a:spcBef>
                <a:spcPts val="100"/>
              </a:spcBef>
            </a:pPr>
            <a:r>
              <a:rPr dirty="0" sz="2400" spc="-285" b="1">
                <a:solidFill>
                  <a:srgbClr val="4DE1EA"/>
                </a:solidFill>
                <a:latin typeface="Arial"/>
                <a:cs typeface="Arial"/>
              </a:rPr>
              <a:t>Системный</a:t>
            </a:r>
            <a:r>
              <a:rPr dirty="0" sz="2400" spc="-65" b="1">
                <a:solidFill>
                  <a:srgbClr val="4DE1EA"/>
                </a:solidFill>
                <a:latin typeface="Arial"/>
                <a:cs typeface="Arial"/>
              </a:rPr>
              <a:t> </a:t>
            </a:r>
            <a:r>
              <a:rPr dirty="0" sz="2400" spc="-280" b="1">
                <a:solidFill>
                  <a:srgbClr val="4DE1EA"/>
                </a:solidFill>
                <a:latin typeface="Arial"/>
                <a:cs typeface="Arial"/>
              </a:rPr>
              <a:t>подход</a:t>
            </a:r>
            <a:r>
              <a:rPr dirty="0" sz="2400" spc="-90" b="1">
                <a:solidFill>
                  <a:srgbClr val="4DE1EA"/>
                </a:solidFill>
                <a:latin typeface="Arial"/>
                <a:cs typeface="Arial"/>
              </a:rPr>
              <a:t> </a:t>
            </a:r>
            <a:r>
              <a:rPr dirty="0" sz="2400" spc="-225" b="1">
                <a:solidFill>
                  <a:srgbClr val="4DE1EA"/>
                </a:solidFill>
                <a:latin typeface="Arial"/>
                <a:cs typeface="Arial"/>
              </a:rPr>
              <a:t>к</a:t>
            </a:r>
            <a:r>
              <a:rPr dirty="0" sz="2400" spc="-100" b="1">
                <a:solidFill>
                  <a:srgbClr val="4DE1EA"/>
                </a:solidFill>
                <a:latin typeface="Arial"/>
                <a:cs typeface="Arial"/>
              </a:rPr>
              <a:t> </a:t>
            </a:r>
            <a:r>
              <a:rPr dirty="0" sz="2400" spc="-290" b="1">
                <a:solidFill>
                  <a:srgbClr val="4DE1EA"/>
                </a:solidFill>
                <a:latin typeface="Arial"/>
                <a:cs typeface="Arial"/>
              </a:rPr>
              <a:t>изучению </a:t>
            </a:r>
            <a:r>
              <a:rPr dirty="0" sz="2400" spc="-270" b="1">
                <a:solidFill>
                  <a:srgbClr val="4DE1EA"/>
                </a:solidFill>
                <a:latin typeface="Arial"/>
                <a:cs typeface="Arial"/>
              </a:rPr>
              <a:t>нефтегазоносных</a:t>
            </a:r>
            <a:r>
              <a:rPr dirty="0" sz="2400" spc="-25" b="1">
                <a:solidFill>
                  <a:srgbClr val="4DE1EA"/>
                </a:solidFill>
                <a:latin typeface="Arial"/>
                <a:cs typeface="Arial"/>
              </a:rPr>
              <a:t> </a:t>
            </a:r>
            <a:r>
              <a:rPr dirty="0" sz="2400" spc="-275" b="1">
                <a:solidFill>
                  <a:srgbClr val="4DE1EA"/>
                </a:solidFill>
                <a:latin typeface="Arial"/>
                <a:cs typeface="Arial"/>
              </a:rPr>
              <a:t>пластов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2400">
              <a:latin typeface="Arial"/>
              <a:cs typeface="Arial"/>
            </a:endParaRPr>
          </a:p>
          <a:p>
            <a:pPr algn="ctr" marL="12700" marR="5080" indent="-2540">
              <a:lnSpc>
                <a:spcPct val="100000"/>
              </a:lnSpc>
            </a:pPr>
            <a:r>
              <a:rPr dirty="0" sz="2000" spc="-20" b="1">
                <a:solidFill>
                  <a:srgbClr val="0A5294"/>
                </a:solidFill>
                <a:latin typeface="Times New Roman"/>
                <a:cs typeface="Times New Roman"/>
              </a:rPr>
              <a:t>Комплексная</a:t>
            </a:r>
            <a:r>
              <a:rPr dirty="0" sz="2000" spc="-75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A5294"/>
                </a:solidFill>
                <a:latin typeface="Times New Roman"/>
                <a:cs typeface="Times New Roman"/>
              </a:rPr>
              <a:t>геологическая</a:t>
            </a:r>
            <a:r>
              <a:rPr dirty="0" sz="2000" spc="-70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A5294"/>
                </a:solidFill>
                <a:latin typeface="Times New Roman"/>
                <a:cs typeface="Times New Roman"/>
              </a:rPr>
              <a:t>модель</a:t>
            </a:r>
            <a:r>
              <a:rPr dirty="0" sz="2000" spc="-35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A5294"/>
                </a:solidFill>
                <a:latin typeface="Times New Roman"/>
                <a:cs typeface="Times New Roman"/>
              </a:rPr>
              <a:t>(структурные,</a:t>
            </a:r>
            <a:r>
              <a:rPr dirty="0" sz="2000" spc="-80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A5294"/>
                </a:solidFill>
                <a:latin typeface="Times New Roman"/>
                <a:cs typeface="Times New Roman"/>
              </a:rPr>
              <a:t>литологические, </a:t>
            </a:r>
            <a:r>
              <a:rPr dirty="0" sz="2000" b="1">
                <a:solidFill>
                  <a:srgbClr val="0A5294"/>
                </a:solidFill>
                <a:latin typeface="Times New Roman"/>
                <a:cs typeface="Times New Roman"/>
              </a:rPr>
              <a:t>стратиграфические</a:t>
            </a:r>
            <a:r>
              <a:rPr dirty="0" sz="2000" spc="-75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A5294"/>
                </a:solidFill>
                <a:latin typeface="Times New Roman"/>
                <a:cs typeface="Times New Roman"/>
              </a:rPr>
              <a:t>и</a:t>
            </a:r>
            <a:r>
              <a:rPr dirty="0" sz="2000" spc="-90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A5294"/>
                </a:solidFill>
                <a:latin typeface="Times New Roman"/>
                <a:cs typeface="Times New Roman"/>
              </a:rPr>
              <a:t>концептуальные</a:t>
            </a:r>
            <a:r>
              <a:rPr dirty="0" sz="2000" spc="-100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A5294"/>
                </a:solidFill>
                <a:latin typeface="Times New Roman"/>
                <a:cs typeface="Times New Roman"/>
              </a:rPr>
              <a:t>седиментологические</a:t>
            </a:r>
            <a:r>
              <a:rPr dirty="0" sz="2000" spc="-105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A5294"/>
                </a:solidFill>
                <a:latin typeface="Times New Roman"/>
                <a:cs typeface="Times New Roman"/>
              </a:rPr>
              <a:t>модели </a:t>
            </a:r>
            <a:r>
              <a:rPr dirty="0" sz="2000" b="1">
                <a:solidFill>
                  <a:srgbClr val="0A5294"/>
                </a:solidFill>
                <a:latin typeface="Times New Roman"/>
                <a:cs typeface="Times New Roman"/>
              </a:rPr>
              <a:t>пласта),</a:t>
            </a:r>
            <a:r>
              <a:rPr dirty="0" sz="2000" spc="-55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A5294"/>
                </a:solidFill>
                <a:latin typeface="Times New Roman"/>
                <a:cs typeface="Times New Roman"/>
              </a:rPr>
              <a:t>фациальное</a:t>
            </a:r>
            <a:r>
              <a:rPr dirty="0" sz="2000" spc="-30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A5294"/>
                </a:solidFill>
                <a:latin typeface="Times New Roman"/>
                <a:cs typeface="Times New Roman"/>
              </a:rPr>
              <a:t>моделирование,</a:t>
            </a:r>
            <a:r>
              <a:rPr dirty="0" sz="2000" spc="-114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A5294"/>
                </a:solidFill>
                <a:latin typeface="Times New Roman"/>
                <a:cs typeface="Times New Roman"/>
              </a:rPr>
              <a:t>детерменистические</a:t>
            </a:r>
            <a:r>
              <a:rPr dirty="0" sz="2000" spc="-25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spc="-50" b="1">
                <a:solidFill>
                  <a:srgbClr val="0A5294"/>
                </a:solidFill>
                <a:latin typeface="Times New Roman"/>
                <a:cs typeface="Times New Roman"/>
              </a:rPr>
              <a:t>и </a:t>
            </a:r>
            <a:r>
              <a:rPr dirty="0" sz="2000" spc="-10" b="1">
                <a:solidFill>
                  <a:srgbClr val="0A5294"/>
                </a:solidFill>
                <a:latin typeface="Times New Roman"/>
                <a:cs typeface="Times New Roman"/>
              </a:rPr>
              <a:t>стохастические</a:t>
            </a:r>
            <a:r>
              <a:rPr dirty="0" sz="2000" spc="-30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spc="-25" b="1">
                <a:solidFill>
                  <a:srgbClr val="0A5294"/>
                </a:solidFill>
                <a:latin typeface="Times New Roman"/>
                <a:cs typeface="Times New Roman"/>
              </a:rPr>
              <a:t>подходы</a:t>
            </a:r>
            <a:r>
              <a:rPr dirty="0" sz="2000" spc="-40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A5294"/>
                </a:solidFill>
                <a:latin typeface="Times New Roman"/>
                <a:cs typeface="Times New Roman"/>
              </a:rPr>
              <a:t>моделирования,</a:t>
            </a:r>
            <a:r>
              <a:rPr dirty="0" sz="2000" spc="-50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A5294"/>
                </a:solidFill>
                <a:latin typeface="Times New Roman"/>
                <a:cs typeface="Times New Roman"/>
              </a:rPr>
              <a:t>неопределенности</a:t>
            </a:r>
            <a:r>
              <a:rPr dirty="0" sz="2000" spc="-35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b="1">
                <a:solidFill>
                  <a:srgbClr val="0A5294"/>
                </a:solidFill>
                <a:latin typeface="Times New Roman"/>
                <a:cs typeface="Times New Roman"/>
              </a:rPr>
              <a:t>и</a:t>
            </a:r>
            <a:r>
              <a:rPr dirty="0" sz="2000" spc="-30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A5294"/>
                </a:solidFill>
                <a:latin typeface="Times New Roman"/>
                <a:cs typeface="Times New Roman"/>
              </a:rPr>
              <a:t>риски, </a:t>
            </a:r>
            <a:r>
              <a:rPr dirty="0" sz="2000" b="1">
                <a:solidFill>
                  <a:srgbClr val="0A5294"/>
                </a:solidFill>
                <a:latin typeface="Times New Roman"/>
                <a:cs typeface="Times New Roman"/>
              </a:rPr>
              <a:t>оценки</a:t>
            </a:r>
            <a:r>
              <a:rPr dirty="0" sz="2000" spc="-15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A5294"/>
                </a:solidFill>
                <a:latin typeface="Times New Roman"/>
                <a:cs typeface="Times New Roman"/>
              </a:rPr>
              <a:t>геологической</a:t>
            </a:r>
            <a:r>
              <a:rPr dirty="0" sz="2000" spc="-30" b="1">
                <a:solidFill>
                  <a:srgbClr val="0A5294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0A5294"/>
                </a:solidFill>
                <a:latin typeface="Times New Roman"/>
                <a:cs typeface="Times New Roman"/>
              </a:rPr>
              <a:t>неопределенности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30"/>
              </a:spcBef>
            </a:pPr>
            <a:endParaRPr sz="2000">
              <a:latin typeface="Times New Roman"/>
              <a:cs typeface="Times New Roman"/>
            </a:endParaRPr>
          </a:p>
          <a:p>
            <a:pPr algn="ctr" marL="1125855" marR="1176655">
              <a:lnSpc>
                <a:spcPct val="100000"/>
              </a:lnSpc>
            </a:pPr>
            <a:r>
              <a:rPr dirty="0" sz="1800" spc="-200" b="1">
                <a:solidFill>
                  <a:srgbClr val="006FC0"/>
                </a:solidFill>
                <a:latin typeface="Arial"/>
                <a:cs typeface="Arial"/>
              </a:rPr>
              <a:t>Преподаватель:</a:t>
            </a:r>
            <a:r>
              <a:rPr dirty="0" sz="1800" spc="-2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800" spc="-215" b="1">
                <a:solidFill>
                  <a:srgbClr val="006FC0"/>
                </a:solidFill>
                <a:latin typeface="Arial"/>
                <a:cs typeface="Arial"/>
              </a:rPr>
              <a:t>Абетов</a:t>
            </a:r>
            <a:r>
              <a:rPr dirty="0" sz="1800" spc="-4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800" spc="-204" b="1">
                <a:solidFill>
                  <a:srgbClr val="006FC0"/>
                </a:solidFill>
                <a:latin typeface="Arial"/>
                <a:cs typeface="Arial"/>
              </a:rPr>
              <a:t>Ауэз</a:t>
            </a:r>
            <a:r>
              <a:rPr dirty="0" sz="1800" spc="-5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800" spc="-204" b="1">
                <a:solidFill>
                  <a:srgbClr val="006FC0"/>
                </a:solidFill>
                <a:latin typeface="Arial"/>
                <a:cs typeface="Arial"/>
              </a:rPr>
              <a:t>Егембердыевич</a:t>
            </a:r>
            <a:r>
              <a:rPr dirty="0" sz="1800" spc="-5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800" spc="-180" b="1">
                <a:solidFill>
                  <a:srgbClr val="006FC0"/>
                </a:solidFill>
                <a:latin typeface="Arial"/>
                <a:cs typeface="Arial"/>
              </a:rPr>
              <a:t>–</a:t>
            </a:r>
            <a:r>
              <a:rPr dirty="0" sz="1800" spc="-5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800" spc="-175" b="1">
                <a:solidFill>
                  <a:srgbClr val="006FC0"/>
                </a:solidFill>
                <a:latin typeface="Arial"/>
                <a:cs typeface="Arial"/>
              </a:rPr>
              <a:t>профессор, </a:t>
            </a:r>
            <a:r>
              <a:rPr dirty="0" sz="1800" spc="-200" b="1">
                <a:solidFill>
                  <a:srgbClr val="006FC0"/>
                </a:solidFill>
                <a:latin typeface="Arial"/>
                <a:cs typeface="Arial"/>
              </a:rPr>
              <a:t>доктор</a:t>
            </a:r>
            <a:r>
              <a:rPr dirty="0" sz="1800" spc="-5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800" spc="-165" b="1">
                <a:solidFill>
                  <a:srgbClr val="006FC0"/>
                </a:solidFill>
                <a:latin typeface="Arial"/>
                <a:cs typeface="Arial"/>
              </a:rPr>
              <a:t>геол.-</a:t>
            </a:r>
            <a:r>
              <a:rPr dirty="0" sz="1800" spc="-200" b="1">
                <a:solidFill>
                  <a:srgbClr val="006FC0"/>
                </a:solidFill>
                <a:latin typeface="Arial"/>
                <a:cs typeface="Arial"/>
              </a:rPr>
              <a:t>мин.</a:t>
            </a:r>
            <a:r>
              <a:rPr dirty="0" sz="1800" spc="-3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800" spc="-175" b="1">
                <a:solidFill>
                  <a:srgbClr val="006FC0"/>
                </a:solidFill>
                <a:latin typeface="Arial"/>
                <a:cs typeface="Arial"/>
              </a:rPr>
              <a:t>наук,</a:t>
            </a:r>
            <a:r>
              <a:rPr dirty="0" sz="1800" spc="-3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800" spc="-195" b="1">
                <a:solidFill>
                  <a:srgbClr val="006FC0"/>
                </a:solidFill>
                <a:latin typeface="Arial"/>
                <a:cs typeface="Arial"/>
              </a:rPr>
              <a:t>член-</a:t>
            </a:r>
            <a:r>
              <a:rPr dirty="0" sz="1800" spc="-200" b="1">
                <a:solidFill>
                  <a:srgbClr val="006FC0"/>
                </a:solidFill>
                <a:latin typeface="Arial"/>
                <a:cs typeface="Arial"/>
              </a:rPr>
              <a:t>корреспондент</a:t>
            </a:r>
            <a:r>
              <a:rPr dirty="0" sz="1800" spc="-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800" spc="-254" b="1">
                <a:solidFill>
                  <a:srgbClr val="006FC0"/>
                </a:solidFill>
                <a:latin typeface="Arial"/>
                <a:cs typeface="Arial"/>
              </a:rPr>
              <a:t>НАН</a:t>
            </a:r>
            <a:r>
              <a:rPr dirty="0" sz="1800" spc="-5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800" spc="-25" b="1">
                <a:solidFill>
                  <a:srgbClr val="006FC0"/>
                </a:solidFill>
                <a:latin typeface="Arial"/>
                <a:cs typeface="Arial"/>
              </a:rPr>
              <a:t>РК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3" name="object 23" descr="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84634" y="260604"/>
            <a:ext cx="679697" cy="11627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7104" y="3159264"/>
            <a:ext cx="2570988" cy="147979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207" y="5079505"/>
            <a:ext cx="2577084" cy="156358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8808" y="643127"/>
            <a:ext cx="1967483" cy="223113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148" y="3034309"/>
            <a:ext cx="2161010" cy="1845513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00800" y="4949971"/>
            <a:ext cx="2685288" cy="1609324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1684045" y="550176"/>
            <a:ext cx="7417434" cy="5862955"/>
            <a:chOff x="1684045" y="550176"/>
            <a:chExt cx="7417434" cy="5862955"/>
          </a:xfrm>
        </p:grpSpPr>
        <p:pic>
          <p:nvPicPr>
            <p:cNvPr id="8" name="object 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23672" y="550176"/>
              <a:ext cx="2677655" cy="2505443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74976" y="2679204"/>
              <a:ext cx="4282414" cy="2555722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84045" y="896111"/>
              <a:ext cx="5948146" cy="5516880"/>
            </a:xfrm>
            <a:prstGeom prst="rect">
              <a:avLst/>
            </a:prstGeom>
          </p:spPr>
        </p:pic>
      </p:grpSp>
      <p:sp>
        <p:nvSpPr>
          <p:cNvPr id="11" name="object 11" descr=""/>
          <p:cNvSpPr txBox="1"/>
          <p:nvPr/>
        </p:nvSpPr>
        <p:spPr>
          <a:xfrm>
            <a:off x="4321319" y="1290885"/>
            <a:ext cx="429259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Times New Roman"/>
                <a:cs typeface="Times New Roman"/>
              </a:rPr>
              <a:t>данных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842737" y="1460755"/>
            <a:ext cx="974090" cy="61468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algn="just" marL="85725" marR="80010" indent="7620">
              <a:lnSpc>
                <a:spcPts val="1080"/>
              </a:lnSpc>
              <a:spcBef>
                <a:spcPts val="229"/>
              </a:spcBef>
            </a:pPr>
            <a:r>
              <a:rPr dirty="0" sz="1000" spc="-10">
                <a:latin typeface="Times New Roman"/>
                <a:cs typeface="Times New Roman"/>
              </a:rPr>
              <a:t>Структурная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Times New Roman"/>
                <a:cs typeface="Times New Roman"/>
              </a:rPr>
              <a:t>и</a:t>
            </a:r>
            <a:r>
              <a:rPr dirty="0" sz="1000" spc="-10">
                <a:latin typeface="Times New Roman"/>
                <a:cs typeface="Times New Roman"/>
              </a:rPr>
              <a:t> динамическая интерпретация</a:t>
            </a:r>
            <a:endParaRPr sz="10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70"/>
              </a:spcBef>
            </a:pPr>
            <a:r>
              <a:rPr dirty="0" sz="1000" spc="-10">
                <a:latin typeface="Times New Roman"/>
                <a:cs typeface="Times New Roman"/>
              </a:rPr>
              <a:t>данных сейсмики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581916" y="2766425"/>
            <a:ext cx="758825" cy="59182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algn="ctr" marL="12700" marR="5080" indent="8890">
              <a:lnSpc>
                <a:spcPct val="90700"/>
              </a:lnSpc>
              <a:spcBef>
                <a:spcPts val="204"/>
              </a:spcBef>
            </a:pPr>
            <a:r>
              <a:rPr dirty="0" sz="1000" spc="-10">
                <a:latin typeface="Times New Roman"/>
                <a:cs typeface="Times New Roman"/>
              </a:rPr>
              <a:t>Скважинная корреляция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Times New Roman"/>
                <a:cs typeface="Times New Roman"/>
              </a:rPr>
              <a:t>и</a:t>
            </a:r>
            <a:r>
              <a:rPr dirty="0" sz="1000" spc="-10">
                <a:latin typeface="Times New Roman"/>
                <a:cs typeface="Times New Roman"/>
              </a:rPr>
              <a:t> сиквенс- стратиграфия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592285" y="4130436"/>
            <a:ext cx="826135" cy="592455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 algn="ctr" marL="12700" marR="5080" indent="-1905">
              <a:lnSpc>
                <a:spcPct val="93500"/>
              </a:lnSpc>
              <a:spcBef>
                <a:spcPts val="175"/>
              </a:spcBef>
            </a:pPr>
            <a:r>
              <a:rPr dirty="0" sz="1000" spc="-10">
                <a:latin typeface="Times New Roman"/>
                <a:cs typeface="Times New Roman"/>
              </a:rPr>
              <a:t>Анализ </a:t>
            </a:r>
            <a:r>
              <a:rPr dirty="0" sz="1000" spc="-50">
                <a:latin typeface="Times New Roman"/>
                <a:cs typeface="Times New Roman"/>
              </a:rPr>
              <a:t>и</a:t>
            </a:r>
            <a:r>
              <a:rPr dirty="0" sz="1000" spc="-10">
                <a:latin typeface="Times New Roman"/>
                <a:cs typeface="Times New Roman"/>
              </a:rPr>
              <a:t> интерпретация </a:t>
            </a:r>
            <a:r>
              <a:rPr dirty="0" sz="1000">
                <a:latin typeface="Times New Roman"/>
                <a:cs typeface="Times New Roman"/>
              </a:rPr>
              <a:t>данных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ГИС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Times New Roman"/>
                <a:cs typeface="Times New Roman"/>
              </a:rPr>
              <a:t>и</a:t>
            </a: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ts val="1025"/>
              </a:lnSpc>
            </a:pPr>
            <a:r>
              <a:rPr dirty="0" sz="1000" spc="-10">
                <a:latin typeface="Times New Roman"/>
                <a:cs typeface="Times New Roman"/>
              </a:rPr>
              <a:t>керна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735582" y="5227448"/>
            <a:ext cx="841375" cy="59182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algn="just" marL="12700" marR="5080" indent="93980">
              <a:lnSpc>
                <a:spcPts val="1080"/>
              </a:lnSpc>
              <a:spcBef>
                <a:spcPts val="229"/>
              </a:spcBef>
            </a:pPr>
            <a:r>
              <a:rPr dirty="0" sz="1000" spc="-10">
                <a:latin typeface="Times New Roman"/>
                <a:cs typeface="Times New Roman"/>
              </a:rPr>
              <a:t>Анализ </a:t>
            </a:r>
            <a:r>
              <a:rPr dirty="0" sz="1000" spc="-20">
                <a:latin typeface="Times New Roman"/>
                <a:cs typeface="Times New Roman"/>
              </a:rPr>
              <a:t>лаб. </a:t>
            </a:r>
            <a:r>
              <a:rPr dirty="0" sz="1000" spc="-10">
                <a:latin typeface="Times New Roman"/>
                <a:cs typeface="Times New Roman"/>
              </a:rPr>
              <a:t>исследований </a:t>
            </a:r>
            <a:r>
              <a:rPr dirty="0" sz="1000">
                <a:latin typeface="Times New Roman"/>
                <a:cs typeface="Times New Roman"/>
              </a:rPr>
              <a:t>проб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флюида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Times New Roman"/>
                <a:cs typeface="Times New Roman"/>
              </a:rPr>
              <a:t>и</a:t>
            </a:r>
            <a:endParaRPr sz="1000">
              <a:latin typeface="Times New Roman"/>
              <a:cs typeface="Times New Roman"/>
            </a:endParaRPr>
          </a:p>
          <a:p>
            <a:pPr marL="271145">
              <a:lnSpc>
                <a:spcPts val="1090"/>
              </a:lnSpc>
            </a:pPr>
            <a:r>
              <a:rPr dirty="0" sz="1000" spc="-10">
                <a:latin typeface="Times New Roman"/>
                <a:cs typeface="Times New Roman"/>
              </a:rPr>
              <a:t>керна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255787" y="5909578"/>
            <a:ext cx="1007110" cy="45656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ctr" marL="12700" marR="5080" indent="11430">
              <a:lnSpc>
                <a:spcPct val="91500"/>
              </a:lnSpc>
              <a:spcBef>
                <a:spcPts val="195"/>
              </a:spcBef>
            </a:pPr>
            <a:r>
              <a:rPr dirty="0" sz="1000" spc="-10">
                <a:latin typeface="Times New Roman"/>
                <a:cs typeface="Times New Roman"/>
              </a:rPr>
              <a:t>Анализ трещиноватости </a:t>
            </a:r>
            <a:r>
              <a:rPr dirty="0" sz="1000" spc="-50">
                <a:latin typeface="Times New Roman"/>
                <a:cs typeface="Times New Roman"/>
              </a:rPr>
              <a:t>и</a:t>
            </a:r>
            <a:r>
              <a:rPr dirty="0" sz="1000" spc="-10">
                <a:latin typeface="Times New Roman"/>
                <a:cs typeface="Times New Roman"/>
              </a:rPr>
              <a:t> кавернозности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077712" y="5452379"/>
            <a:ext cx="745490" cy="451484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algn="ctr" marL="12700" marR="5080" indent="3175">
              <a:lnSpc>
                <a:spcPts val="1080"/>
              </a:lnSpc>
              <a:spcBef>
                <a:spcPts val="229"/>
              </a:spcBef>
            </a:pPr>
            <a:r>
              <a:rPr dirty="0" sz="1000" spc="-10">
                <a:latin typeface="Times New Roman"/>
                <a:cs typeface="Times New Roman"/>
              </a:rPr>
              <a:t>Построение </a:t>
            </a:r>
            <a:r>
              <a:rPr dirty="0" sz="1000" spc="-20">
                <a:latin typeface="Times New Roman"/>
                <a:cs typeface="Times New Roman"/>
              </a:rPr>
              <a:t>структурного </a:t>
            </a:r>
            <a:r>
              <a:rPr dirty="0" sz="1000" spc="-10">
                <a:latin typeface="Times New Roman"/>
                <a:cs typeface="Times New Roman"/>
              </a:rPr>
              <a:t>каркаса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029713" y="4571763"/>
            <a:ext cx="895985" cy="45656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ctr" marL="12700" marR="5080" indent="9525">
              <a:lnSpc>
                <a:spcPct val="91500"/>
              </a:lnSpc>
              <a:spcBef>
                <a:spcPts val="195"/>
              </a:spcBef>
            </a:pPr>
            <a:r>
              <a:rPr dirty="0" sz="1000" spc="-10">
                <a:latin typeface="Calibri"/>
                <a:cs typeface="Calibri"/>
              </a:rPr>
              <a:t>Детальное фациальное моделирование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683241" y="3437401"/>
            <a:ext cx="980440" cy="31496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73660" marR="5080" indent="-61594">
              <a:lnSpc>
                <a:spcPts val="1080"/>
              </a:lnSpc>
              <a:spcBef>
                <a:spcPts val="229"/>
              </a:spcBef>
            </a:pPr>
            <a:r>
              <a:rPr dirty="0" sz="1000" spc="-10">
                <a:latin typeface="Times New Roman"/>
                <a:cs typeface="Times New Roman"/>
              </a:rPr>
              <a:t>Петрофизическое моделирование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107203" y="2136553"/>
            <a:ext cx="749300" cy="515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270">
              <a:lnSpc>
                <a:spcPct val="107100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Анализ неопределен- ностей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875255" y="1353705"/>
            <a:ext cx="974725" cy="31496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280670" marR="5080" indent="-268605">
              <a:lnSpc>
                <a:spcPts val="1080"/>
              </a:lnSpc>
              <a:spcBef>
                <a:spcPts val="229"/>
              </a:spcBef>
            </a:pPr>
            <a:r>
              <a:rPr dirty="0" sz="1000">
                <a:latin typeface="Times New Roman"/>
                <a:cs typeface="Times New Roman"/>
              </a:rPr>
              <a:t>Оценка</a:t>
            </a:r>
            <a:r>
              <a:rPr dirty="0" sz="1000" spc="-6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ресурсов/ запасов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2139797" y="44602"/>
            <a:ext cx="67684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>
                <a:solidFill>
                  <a:srgbClr val="03607A"/>
                </a:solidFill>
              </a:rPr>
              <a:t>ПОСТРОЕНИЕ</a:t>
            </a:r>
            <a:r>
              <a:rPr dirty="0" spc="-100">
                <a:solidFill>
                  <a:srgbClr val="03607A"/>
                </a:solidFill>
              </a:rPr>
              <a:t> </a:t>
            </a:r>
            <a:r>
              <a:rPr dirty="0" spc="-20">
                <a:solidFill>
                  <a:srgbClr val="03607A"/>
                </a:solidFill>
              </a:rPr>
              <a:t>ГЕОЛОГИЧЕСКИХ</a:t>
            </a:r>
            <a:r>
              <a:rPr dirty="0" spc="-30">
                <a:solidFill>
                  <a:srgbClr val="03607A"/>
                </a:solidFill>
              </a:rPr>
              <a:t> </a:t>
            </a:r>
            <a:r>
              <a:rPr dirty="0" spc="-10">
                <a:solidFill>
                  <a:srgbClr val="03607A"/>
                </a:solidFill>
              </a:rPr>
              <a:t>МОДЕЛЕЙ</a:t>
            </a:r>
          </a:p>
        </p:txBody>
      </p:sp>
      <p:grpSp>
        <p:nvGrpSpPr>
          <p:cNvPr id="23" name="object 23" descr=""/>
          <p:cNvGrpSpPr/>
          <p:nvPr/>
        </p:nvGrpSpPr>
        <p:grpSpPr>
          <a:xfrm>
            <a:off x="119657" y="70103"/>
            <a:ext cx="8883650" cy="436245"/>
            <a:chOff x="119657" y="70103"/>
            <a:chExt cx="8883650" cy="436245"/>
          </a:xfrm>
        </p:grpSpPr>
        <p:sp>
          <p:nvSpPr>
            <p:cNvPr id="24" name="object 24" descr=""/>
            <p:cNvSpPr/>
            <p:nvPr/>
          </p:nvSpPr>
          <p:spPr>
            <a:xfrm>
              <a:off x="119657" y="493013"/>
              <a:ext cx="8883650" cy="0"/>
            </a:xfrm>
            <a:custGeom>
              <a:avLst/>
              <a:gdLst/>
              <a:ahLst/>
              <a:cxnLst/>
              <a:rect l="l" t="t" r="r" b="b"/>
              <a:pathLst>
                <a:path w="8883650" h="0">
                  <a:moveTo>
                    <a:pt x="0" y="0"/>
                  </a:moveTo>
                  <a:lnTo>
                    <a:pt x="8883105" y="0"/>
                  </a:lnTo>
                </a:path>
              </a:pathLst>
            </a:custGeom>
            <a:ln w="25908">
              <a:solidFill>
                <a:srgbClr val="0091DE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4779" y="70103"/>
              <a:ext cx="1709920" cy="387096"/>
            </a:xfrm>
            <a:prstGeom prst="rect">
              <a:avLst/>
            </a:prstGeom>
          </p:spPr>
        </p:pic>
      </p:grpSp>
      <p:sp>
        <p:nvSpPr>
          <p:cNvPr id="26" name="object 26" descr=""/>
          <p:cNvSpPr txBox="1"/>
          <p:nvPr/>
        </p:nvSpPr>
        <p:spPr>
          <a:xfrm>
            <a:off x="2366264" y="473417"/>
            <a:ext cx="3743325" cy="857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latin typeface="Constantia"/>
                <a:cs typeface="Constantia"/>
              </a:rPr>
              <a:t>Комплексная</a:t>
            </a:r>
            <a:r>
              <a:rPr dirty="0" sz="1800" spc="-10">
                <a:latin typeface="Constantia"/>
                <a:cs typeface="Constantia"/>
              </a:rPr>
              <a:t> </a:t>
            </a:r>
            <a:r>
              <a:rPr dirty="0" sz="1800" spc="-20">
                <a:latin typeface="Constantia"/>
                <a:cs typeface="Constantia"/>
              </a:rPr>
              <a:t>геологическая</a:t>
            </a:r>
            <a:r>
              <a:rPr dirty="0" sz="1800" spc="-10">
                <a:latin typeface="Constantia"/>
                <a:cs typeface="Constantia"/>
              </a:rPr>
              <a:t> модель</a:t>
            </a:r>
            <a:endParaRPr sz="1800">
              <a:latin typeface="Constantia"/>
              <a:cs typeface="Constantia"/>
            </a:endParaRPr>
          </a:p>
          <a:p>
            <a:pPr algn="ctr" marL="1764664" marR="1163320" indent="3810">
              <a:lnSpc>
                <a:spcPts val="1080"/>
              </a:lnSpc>
              <a:spcBef>
                <a:spcPts val="1170"/>
              </a:spcBef>
            </a:pPr>
            <a:r>
              <a:rPr dirty="0" sz="1000" spc="-10">
                <a:latin typeface="Times New Roman"/>
                <a:cs typeface="Times New Roman"/>
              </a:rPr>
              <a:t>Анализ геолого- геофизических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5318" rIns="0" bIns="0" rtlCol="0" vert="horz">
            <a:spAutoFit/>
          </a:bodyPr>
          <a:lstStyle/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53784" y="4356309"/>
            <a:ext cx="7825105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354965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При</a:t>
            </a:r>
            <a:r>
              <a:rPr dirty="0" sz="1600" spc="6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создании</a:t>
            </a:r>
            <a:r>
              <a:rPr dirty="0" sz="1600" spc="7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комплексной</a:t>
            </a:r>
            <a:r>
              <a:rPr dirty="0" sz="1600" spc="7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геологической</a:t>
            </a:r>
            <a:r>
              <a:rPr dirty="0" sz="1600" spc="7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модели</a:t>
            </a:r>
            <a:r>
              <a:rPr dirty="0" sz="1600" spc="8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в</a:t>
            </a:r>
            <a:r>
              <a:rPr dirty="0" sz="1600" spc="6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большинстве</a:t>
            </a:r>
            <a:r>
              <a:rPr dirty="0" sz="1600" spc="7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случаев</a:t>
            </a:r>
            <a:r>
              <a:rPr dirty="0" sz="1600" spc="6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3F3F3F"/>
                </a:solidFill>
                <a:latin typeface="Times New Roman"/>
                <a:cs typeface="Times New Roman"/>
              </a:rPr>
              <a:t>объектом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является</a:t>
            </a:r>
            <a:r>
              <a:rPr dirty="0" sz="1600" spc="280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не</a:t>
            </a:r>
            <a:r>
              <a:rPr dirty="0" sz="1600" spc="275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отдельный̆</a:t>
            </a:r>
            <a:r>
              <a:rPr dirty="0" sz="1600" spc="285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слой,</a:t>
            </a:r>
            <a:r>
              <a:rPr dirty="0" sz="1600" spc="280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а</a:t>
            </a:r>
            <a:r>
              <a:rPr dirty="0" sz="1600" spc="275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более</a:t>
            </a:r>
            <a:r>
              <a:rPr dirty="0" sz="1600" spc="285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или</a:t>
            </a:r>
            <a:r>
              <a:rPr dirty="0" sz="1600" spc="275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менее</a:t>
            </a:r>
            <a:r>
              <a:rPr dirty="0" sz="1600" spc="275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значительная</a:t>
            </a:r>
            <a:r>
              <a:rPr dirty="0" sz="1600" spc="285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группа</a:t>
            </a:r>
            <a:r>
              <a:rPr dirty="0" sz="1600" spc="280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 spc="-10">
                <a:solidFill>
                  <a:srgbClr val="3F3F3F"/>
                </a:solidFill>
                <a:latin typeface="Times New Roman"/>
                <a:cs typeface="Times New Roman"/>
              </a:rPr>
              <a:t>слоев,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составляющая </a:t>
            </a:r>
            <a:r>
              <a:rPr dirty="0" sz="1600" spc="-10">
                <a:solidFill>
                  <a:srgbClr val="3F3F3F"/>
                </a:solidFill>
                <a:latin typeface="Times New Roman"/>
                <a:cs typeface="Times New Roman"/>
              </a:rPr>
              <a:t>стратиграфический</a:t>
            </a:r>
            <a:r>
              <a:rPr dirty="0" sz="1600" spc="1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горизонт</a:t>
            </a:r>
            <a:r>
              <a:rPr dirty="0" sz="1600" spc="-3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или</a:t>
            </a:r>
            <a:r>
              <a:rPr dirty="0" sz="1600" spc="-2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часть</a:t>
            </a:r>
            <a:r>
              <a:rPr dirty="0" sz="1600" spc="-4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3F3F3F"/>
                </a:solidFill>
                <a:latin typeface="Times New Roman"/>
                <a:cs typeface="Times New Roman"/>
              </a:rPr>
              <a:t>его.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354965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Конечно,</a:t>
            </a:r>
            <a:r>
              <a:rPr dirty="0" sz="1600" spc="-2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нельзя</a:t>
            </a:r>
            <a:r>
              <a:rPr dirty="0" sz="1600" spc="-3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объединять</a:t>
            </a:r>
            <a:r>
              <a:rPr dirty="0" sz="1600" spc="-3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отложения,</a:t>
            </a:r>
            <a:r>
              <a:rPr dirty="0" sz="1600" spc="-4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образовавшиеся</a:t>
            </a:r>
            <a:r>
              <a:rPr dirty="0" sz="1600" spc="-1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в</a:t>
            </a:r>
            <a:r>
              <a:rPr dirty="0" sz="1600" spc="-4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резко</a:t>
            </a:r>
            <a:r>
              <a:rPr dirty="0" sz="1600" spc="-2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отличных</a:t>
            </a:r>
            <a:r>
              <a:rPr dirty="0" sz="1600" spc="-2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3F3F3F"/>
                </a:solidFill>
                <a:latin typeface="Times New Roman"/>
                <a:cs typeface="Times New Roman"/>
              </a:rPr>
              <a:t>условиях.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Однако,</a:t>
            </a:r>
            <a:r>
              <a:rPr dirty="0" sz="1600" spc="19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сформировавшиеся</a:t>
            </a:r>
            <a:r>
              <a:rPr dirty="0" sz="1600" spc="19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в</a:t>
            </a:r>
            <a:r>
              <a:rPr dirty="0" sz="1600" spc="19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сходных</a:t>
            </a:r>
            <a:r>
              <a:rPr dirty="0" sz="1600" spc="19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условиях</a:t>
            </a:r>
            <a:r>
              <a:rPr dirty="0" sz="1600" spc="20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слои</a:t>
            </a:r>
            <a:r>
              <a:rPr dirty="0" sz="1600" spc="19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вполне</a:t>
            </a:r>
            <a:r>
              <a:rPr dirty="0" sz="1600" spc="204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могут</a:t>
            </a:r>
            <a:r>
              <a:rPr dirty="0" sz="1600" spc="19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быть</a:t>
            </a:r>
            <a:r>
              <a:rPr dirty="0" sz="1600" spc="19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3F3F3F"/>
                </a:solidFill>
                <a:latin typeface="Times New Roman"/>
                <a:cs typeface="Times New Roman"/>
              </a:rPr>
              <a:t>объединены,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несмотря</a:t>
            </a:r>
            <a:r>
              <a:rPr dirty="0" sz="1600" spc="-3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на</a:t>
            </a:r>
            <a:r>
              <a:rPr dirty="0" sz="1600" spc="-3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различие</a:t>
            </a:r>
            <a:r>
              <a:rPr dirty="0" sz="1600" spc="-2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в</a:t>
            </a:r>
            <a:r>
              <a:rPr dirty="0" sz="1600" spc="-5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их</a:t>
            </a:r>
            <a:r>
              <a:rPr dirty="0" sz="1600" spc="-4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литологическом</a:t>
            </a:r>
            <a:r>
              <a:rPr dirty="0" sz="1600" spc="-2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3F3F3F"/>
                </a:solidFill>
                <a:latin typeface="Times New Roman"/>
                <a:cs typeface="Times New Roman"/>
              </a:rPr>
              <a:t>составе.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406400" y="2172741"/>
            <a:ext cx="558165" cy="558165"/>
          </a:xfrm>
          <a:custGeom>
            <a:avLst/>
            <a:gdLst/>
            <a:ahLst/>
            <a:cxnLst/>
            <a:rect l="l" t="t" r="r" b="b"/>
            <a:pathLst>
              <a:path w="558165" h="558164">
                <a:moveTo>
                  <a:pt x="437642" y="289420"/>
                </a:moveTo>
                <a:lnTo>
                  <a:pt x="436346" y="268109"/>
                </a:lnTo>
                <a:lnTo>
                  <a:pt x="432536" y="247662"/>
                </a:lnTo>
                <a:lnTo>
                  <a:pt x="426351" y="228155"/>
                </a:lnTo>
                <a:lnTo>
                  <a:pt x="417906" y="209651"/>
                </a:lnTo>
                <a:lnTo>
                  <a:pt x="386105" y="241401"/>
                </a:lnTo>
                <a:lnTo>
                  <a:pt x="390220" y="252780"/>
                </a:lnTo>
                <a:lnTo>
                  <a:pt x="393077" y="264617"/>
                </a:lnTo>
                <a:lnTo>
                  <a:pt x="394741" y="276847"/>
                </a:lnTo>
                <a:lnTo>
                  <a:pt x="395287" y="289420"/>
                </a:lnTo>
                <a:lnTo>
                  <a:pt x="385254" y="338747"/>
                </a:lnTo>
                <a:lnTo>
                  <a:pt x="357974" y="379145"/>
                </a:lnTo>
                <a:lnTo>
                  <a:pt x="317576" y="406450"/>
                </a:lnTo>
                <a:lnTo>
                  <a:pt x="268236" y="416471"/>
                </a:lnTo>
                <a:lnTo>
                  <a:pt x="218897" y="406450"/>
                </a:lnTo>
                <a:lnTo>
                  <a:pt x="178498" y="379145"/>
                </a:lnTo>
                <a:lnTo>
                  <a:pt x="151206" y="338747"/>
                </a:lnTo>
                <a:lnTo>
                  <a:pt x="141185" y="289420"/>
                </a:lnTo>
                <a:lnTo>
                  <a:pt x="151206" y="240080"/>
                </a:lnTo>
                <a:lnTo>
                  <a:pt x="178498" y="199656"/>
                </a:lnTo>
                <a:lnTo>
                  <a:pt x="218897" y="172351"/>
                </a:lnTo>
                <a:lnTo>
                  <a:pt x="268236" y="162318"/>
                </a:lnTo>
                <a:lnTo>
                  <a:pt x="280784" y="162966"/>
                </a:lnTo>
                <a:lnTo>
                  <a:pt x="293027" y="164795"/>
                </a:lnTo>
                <a:lnTo>
                  <a:pt x="304876" y="167690"/>
                </a:lnTo>
                <a:lnTo>
                  <a:pt x="316255" y="171500"/>
                </a:lnTo>
                <a:lnTo>
                  <a:pt x="348005" y="139750"/>
                </a:lnTo>
                <a:lnTo>
                  <a:pt x="329476" y="131305"/>
                </a:lnTo>
                <a:lnTo>
                  <a:pt x="309956" y="125095"/>
                </a:lnTo>
                <a:lnTo>
                  <a:pt x="289521" y="121259"/>
                </a:lnTo>
                <a:lnTo>
                  <a:pt x="268236" y="119951"/>
                </a:lnTo>
                <a:lnTo>
                  <a:pt x="223329" y="126034"/>
                </a:lnTo>
                <a:lnTo>
                  <a:pt x="182905" y="143179"/>
                </a:lnTo>
                <a:lnTo>
                  <a:pt x="148590" y="169735"/>
                </a:lnTo>
                <a:lnTo>
                  <a:pt x="122034" y="204063"/>
                </a:lnTo>
                <a:lnTo>
                  <a:pt x="104889" y="244500"/>
                </a:lnTo>
                <a:lnTo>
                  <a:pt x="98818" y="289420"/>
                </a:lnTo>
                <a:lnTo>
                  <a:pt x="104889" y="334327"/>
                </a:lnTo>
                <a:lnTo>
                  <a:pt x="122034" y="374751"/>
                </a:lnTo>
                <a:lnTo>
                  <a:pt x="148590" y="409079"/>
                </a:lnTo>
                <a:lnTo>
                  <a:pt x="182905" y="435622"/>
                </a:lnTo>
                <a:lnTo>
                  <a:pt x="223329" y="452767"/>
                </a:lnTo>
                <a:lnTo>
                  <a:pt x="268236" y="458838"/>
                </a:lnTo>
                <a:lnTo>
                  <a:pt x="313131" y="452767"/>
                </a:lnTo>
                <a:lnTo>
                  <a:pt x="353555" y="435622"/>
                </a:lnTo>
                <a:lnTo>
                  <a:pt x="387870" y="409067"/>
                </a:lnTo>
                <a:lnTo>
                  <a:pt x="414426" y="374751"/>
                </a:lnTo>
                <a:lnTo>
                  <a:pt x="431571" y="334327"/>
                </a:lnTo>
                <a:lnTo>
                  <a:pt x="437642" y="289420"/>
                </a:lnTo>
                <a:close/>
              </a:path>
              <a:path w="558165" h="558164">
                <a:moveTo>
                  <a:pt x="536473" y="289420"/>
                </a:moveTo>
                <a:lnTo>
                  <a:pt x="534390" y="255689"/>
                </a:lnTo>
                <a:lnTo>
                  <a:pt x="528281" y="223418"/>
                </a:lnTo>
                <a:lnTo>
                  <a:pt x="518325" y="192735"/>
                </a:lnTo>
                <a:lnTo>
                  <a:pt x="504723" y="163766"/>
                </a:lnTo>
                <a:lnTo>
                  <a:pt x="499757" y="167982"/>
                </a:lnTo>
                <a:lnTo>
                  <a:pt x="490575" y="177850"/>
                </a:lnTo>
                <a:lnTo>
                  <a:pt x="477189" y="176466"/>
                </a:lnTo>
                <a:lnTo>
                  <a:pt x="462356" y="174332"/>
                </a:lnTo>
                <a:lnTo>
                  <a:pt x="475665" y="200660"/>
                </a:lnTo>
                <a:lnTo>
                  <a:pt x="485648" y="228701"/>
                </a:lnTo>
                <a:lnTo>
                  <a:pt x="491921" y="258330"/>
                </a:lnTo>
                <a:lnTo>
                  <a:pt x="494106" y="289420"/>
                </a:lnTo>
                <a:lnTo>
                  <a:pt x="489496" y="334797"/>
                </a:lnTo>
                <a:lnTo>
                  <a:pt x="476275" y="377126"/>
                </a:lnTo>
                <a:lnTo>
                  <a:pt x="455383" y="415480"/>
                </a:lnTo>
                <a:lnTo>
                  <a:pt x="427748" y="448945"/>
                </a:lnTo>
                <a:lnTo>
                  <a:pt x="394284" y="476580"/>
                </a:lnTo>
                <a:lnTo>
                  <a:pt x="355930" y="497471"/>
                </a:lnTo>
                <a:lnTo>
                  <a:pt x="313601" y="510679"/>
                </a:lnTo>
                <a:lnTo>
                  <a:pt x="268236" y="515289"/>
                </a:lnTo>
                <a:lnTo>
                  <a:pt x="222846" y="510679"/>
                </a:lnTo>
                <a:lnTo>
                  <a:pt x="180505" y="497471"/>
                </a:lnTo>
                <a:lnTo>
                  <a:pt x="142138" y="476580"/>
                </a:lnTo>
                <a:lnTo>
                  <a:pt x="108673" y="448945"/>
                </a:lnTo>
                <a:lnTo>
                  <a:pt x="81026" y="415480"/>
                </a:lnTo>
                <a:lnTo>
                  <a:pt x="60134" y="377126"/>
                </a:lnTo>
                <a:lnTo>
                  <a:pt x="46926" y="334797"/>
                </a:lnTo>
                <a:lnTo>
                  <a:pt x="42316" y="289420"/>
                </a:lnTo>
                <a:lnTo>
                  <a:pt x="46926" y="244043"/>
                </a:lnTo>
                <a:lnTo>
                  <a:pt x="60134" y="201701"/>
                </a:lnTo>
                <a:lnTo>
                  <a:pt x="81026" y="163334"/>
                </a:lnTo>
                <a:lnTo>
                  <a:pt x="108673" y="129870"/>
                </a:lnTo>
                <a:lnTo>
                  <a:pt x="142138" y="102222"/>
                </a:lnTo>
                <a:lnTo>
                  <a:pt x="180505" y="81330"/>
                </a:lnTo>
                <a:lnTo>
                  <a:pt x="222846" y="68122"/>
                </a:lnTo>
                <a:lnTo>
                  <a:pt x="268236" y="63500"/>
                </a:lnTo>
                <a:lnTo>
                  <a:pt x="298996" y="65595"/>
                </a:lnTo>
                <a:lnTo>
                  <a:pt x="328650" y="71716"/>
                </a:lnTo>
                <a:lnTo>
                  <a:pt x="356857" y="81673"/>
                </a:lnTo>
                <a:lnTo>
                  <a:pt x="383273" y="95250"/>
                </a:lnTo>
                <a:lnTo>
                  <a:pt x="381889" y="81165"/>
                </a:lnTo>
                <a:lnTo>
                  <a:pt x="379755" y="67017"/>
                </a:lnTo>
                <a:lnTo>
                  <a:pt x="394589" y="52184"/>
                </a:lnTo>
                <a:lnTo>
                  <a:pt x="365226" y="39014"/>
                </a:lnTo>
                <a:lnTo>
                  <a:pt x="334327" y="29286"/>
                </a:lnTo>
                <a:lnTo>
                  <a:pt x="301980" y="23253"/>
                </a:lnTo>
                <a:lnTo>
                  <a:pt x="268236" y="21183"/>
                </a:lnTo>
                <a:lnTo>
                  <a:pt x="219989" y="25501"/>
                </a:lnTo>
                <a:lnTo>
                  <a:pt x="174599" y="37960"/>
                </a:lnTo>
                <a:lnTo>
                  <a:pt x="132803" y="57785"/>
                </a:lnTo>
                <a:lnTo>
                  <a:pt x="95377" y="84226"/>
                </a:lnTo>
                <a:lnTo>
                  <a:pt x="63055" y="116547"/>
                </a:lnTo>
                <a:lnTo>
                  <a:pt x="36601" y="153974"/>
                </a:lnTo>
                <a:lnTo>
                  <a:pt x="16764" y="195770"/>
                </a:lnTo>
                <a:lnTo>
                  <a:pt x="4318" y="241173"/>
                </a:lnTo>
                <a:lnTo>
                  <a:pt x="0" y="289420"/>
                </a:lnTo>
                <a:lnTo>
                  <a:pt x="4318" y="337667"/>
                </a:lnTo>
                <a:lnTo>
                  <a:pt x="16764" y="383057"/>
                </a:lnTo>
                <a:lnTo>
                  <a:pt x="36601" y="424853"/>
                </a:lnTo>
                <a:lnTo>
                  <a:pt x="63055" y="462280"/>
                </a:lnTo>
                <a:lnTo>
                  <a:pt x="95377" y="494601"/>
                </a:lnTo>
                <a:lnTo>
                  <a:pt x="132803" y="521055"/>
                </a:lnTo>
                <a:lnTo>
                  <a:pt x="174599" y="540893"/>
                </a:lnTo>
                <a:lnTo>
                  <a:pt x="219989" y="553339"/>
                </a:lnTo>
                <a:lnTo>
                  <a:pt x="268236" y="557657"/>
                </a:lnTo>
                <a:lnTo>
                  <a:pt x="316471" y="553339"/>
                </a:lnTo>
                <a:lnTo>
                  <a:pt x="361861" y="540893"/>
                </a:lnTo>
                <a:lnTo>
                  <a:pt x="403656" y="521055"/>
                </a:lnTo>
                <a:lnTo>
                  <a:pt x="441096" y="494601"/>
                </a:lnTo>
                <a:lnTo>
                  <a:pt x="473417" y="462280"/>
                </a:lnTo>
                <a:lnTo>
                  <a:pt x="499872" y="424853"/>
                </a:lnTo>
                <a:lnTo>
                  <a:pt x="519696" y="383057"/>
                </a:lnTo>
                <a:lnTo>
                  <a:pt x="532155" y="337667"/>
                </a:lnTo>
                <a:lnTo>
                  <a:pt x="536473" y="289420"/>
                </a:lnTo>
                <a:close/>
              </a:path>
              <a:path w="558165" h="558164">
                <a:moveTo>
                  <a:pt x="557657" y="70548"/>
                </a:moveTo>
                <a:lnTo>
                  <a:pt x="494106" y="63500"/>
                </a:lnTo>
                <a:lnTo>
                  <a:pt x="487057" y="0"/>
                </a:lnTo>
                <a:lnTo>
                  <a:pt x="409422" y="77635"/>
                </a:lnTo>
                <a:lnTo>
                  <a:pt x="413639" y="114300"/>
                </a:lnTo>
                <a:lnTo>
                  <a:pt x="300672" y="227266"/>
                </a:lnTo>
                <a:lnTo>
                  <a:pt x="293027" y="223875"/>
                </a:lnTo>
                <a:lnTo>
                  <a:pt x="284911" y="221208"/>
                </a:lnTo>
                <a:lnTo>
                  <a:pt x="276390" y="219456"/>
                </a:lnTo>
                <a:lnTo>
                  <a:pt x="267538" y="218821"/>
                </a:lnTo>
                <a:lnTo>
                  <a:pt x="240118" y="224396"/>
                </a:lnTo>
                <a:lnTo>
                  <a:pt x="217678" y="239560"/>
                </a:lnTo>
                <a:lnTo>
                  <a:pt x="202514" y="262001"/>
                </a:lnTo>
                <a:lnTo>
                  <a:pt x="196938" y="289420"/>
                </a:lnTo>
                <a:lnTo>
                  <a:pt x="202514" y="316826"/>
                </a:lnTo>
                <a:lnTo>
                  <a:pt x="217678" y="339280"/>
                </a:lnTo>
                <a:lnTo>
                  <a:pt x="240118" y="354457"/>
                </a:lnTo>
                <a:lnTo>
                  <a:pt x="267538" y="360019"/>
                </a:lnTo>
                <a:lnTo>
                  <a:pt x="294932" y="354457"/>
                </a:lnTo>
                <a:lnTo>
                  <a:pt x="317385" y="339280"/>
                </a:lnTo>
                <a:lnTo>
                  <a:pt x="332562" y="316826"/>
                </a:lnTo>
                <a:lnTo>
                  <a:pt x="338137" y="289420"/>
                </a:lnTo>
                <a:lnTo>
                  <a:pt x="337616" y="280670"/>
                </a:lnTo>
                <a:lnTo>
                  <a:pt x="336092" y="272376"/>
                </a:lnTo>
                <a:lnTo>
                  <a:pt x="333654" y="264490"/>
                </a:lnTo>
                <a:lnTo>
                  <a:pt x="330339" y="256921"/>
                </a:lnTo>
                <a:lnTo>
                  <a:pt x="443306" y="143967"/>
                </a:lnTo>
                <a:lnTo>
                  <a:pt x="480009" y="148234"/>
                </a:lnTo>
                <a:lnTo>
                  <a:pt x="557657" y="705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3395484" y="2947416"/>
            <a:ext cx="2603500" cy="532130"/>
            <a:chOff x="3395484" y="2947416"/>
            <a:chExt cx="2603500" cy="532130"/>
          </a:xfrm>
        </p:grpSpPr>
        <p:sp>
          <p:nvSpPr>
            <p:cNvPr id="5" name="object 5" descr=""/>
            <p:cNvSpPr/>
            <p:nvPr/>
          </p:nvSpPr>
          <p:spPr>
            <a:xfrm>
              <a:off x="3403104" y="2955036"/>
              <a:ext cx="2588260" cy="516890"/>
            </a:xfrm>
            <a:custGeom>
              <a:avLst/>
              <a:gdLst/>
              <a:ahLst/>
              <a:cxnLst/>
              <a:rect l="l" t="t" r="r" b="b"/>
              <a:pathLst>
                <a:path w="2588260" h="516889">
                  <a:moveTo>
                    <a:pt x="2501645" y="0"/>
                  </a:moveTo>
                  <a:lnTo>
                    <a:pt x="86067" y="0"/>
                  </a:lnTo>
                  <a:lnTo>
                    <a:pt x="52592" y="6773"/>
                  </a:lnTo>
                  <a:lnTo>
                    <a:pt x="25231" y="25238"/>
                  </a:lnTo>
                  <a:lnTo>
                    <a:pt x="6772" y="52613"/>
                  </a:lnTo>
                  <a:lnTo>
                    <a:pt x="0" y="86118"/>
                  </a:lnTo>
                  <a:lnTo>
                    <a:pt x="0" y="430504"/>
                  </a:lnTo>
                  <a:lnTo>
                    <a:pt x="6772" y="464009"/>
                  </a:lnTo>
                  <a:lnTo>
                    <a:pt x="25231" y="491385"/>
                  </a:lnTo>
                  <a:lnTo>
                    <a:pt x="52592" y="509850"/>
                  </a:lnTo>
                  <a:lnTo>
                    <a:pt x="86067" y="516623"/>
                  </a:lnTo>
                  <a:lnTo>
                    <a:pt x="2501645" y="516623"/>
                  </a:lnTo>
                  <a:lnTo>
                    <a:pt x="2535128" y="509850"/>
                  </a:lnTo>
                  <a:lnTo>
                    <a:pt x="2562493" y="491385"/>
                  </a:lnTo>
                  <a:lnTo>
                    <a:pt x="2580954" y="464009"/>
                  </a:lnTo>
                  <a:lnTo>
                    <a:pt x="2587726" y="430504"/>
                  </a:lnTo>
                  <a:lnTo>
                    <a:pt x="2587726" y="86118"/>
                  </a:lnTo>
                  <a:lnTo>
                    <a:pt x="2580954" y="52613"/>
                  </a:lnTo>
                  <a:lnTo>
                    <a:pt x="2562493" y="25238"/>
                  </a:lnTo>
                  <a:lnTo>
                    <a:pt x="2535128" y="6773"/>
                  </a:lnTo>
                  <a:lnTo>
                    <a:pt x="2501645" y="0"/>
                  </a:lnTo>
                  <a:close/>
                </a:path>
              </a:pathLst>
            </a:custGeom>
            <a:solidFill>
              <a:srgbClr val="009C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403104" y="2955036"/>
              <a:ext cx="2588260" cy="516890"/>
            </a:xfrm>
            <a:custGeom>
              <a:avLst/>
              <a:gdLst/>
              <a:ahLst/>
              <a:cxnLst/>
              <a:rect l="l" t="t" r="r" b="b"/>
              <a:pathLst>
                <a:path w="2588260" h="516889">
                  <a:moveTo>
                    <a:pt x="0" y="86118"/>
                  </a:moveTo>
                  <a:lnTo>
                    <a:pt x="6772" y="52613"/>
                  </a:lnTo>
                  <a:lnTo>
                    <a:pt x="25231" y="25238"/>
                  </a:lnTo>
                  <a:lnTo>
                    <a:pt x="52592" y="6773"/>
                  </a:lnTo>
                  <a:lnTo>
                    <a:pt x="86067" y="0"/>
                  </a:lnTo>
                  <a:lnTo>
                    <a:pt x="2501645" y="0"/>
                  </a:lnTo>
                  <a:lnTo>
                    <a:pt x="2535128" y="6773"/>
                  </a:lnTo>
                  <a:lnTo>
                    <a:pt x="2562493" y="25238"/>
                  </a:lnTo>
                  <a:lnTo>
                    <a:pt x="2580954" y="52613"/>
                  </a:lnTo>
                  <a:lnTo>
                    <a:pt x="2587726" y="86118"/>
                  </a:lnTo>
                  <a:lnTo>
                    <a:pt x="2587726" y="430504"/>
                  </a:lnTo>
                  <a:lnTo>
                    <a:pt x="2580954" y="464009"/>
                  </a:lnTo>
                  <a:lnTo>
                    <a:pt x="2562493" y="491385"/>
                  </a:lnTo>
                  <a:lnTo>
                    <a:pt x="2535128" y="509850"/>
                  </a:lnTo>
                  <a:lnTo>
                    <a:pt x="2501645" y="516623"/>
                  </a:lnTo>
                  <a:lnTo>
                    <a:pt x="86067" y="516623"/>
                  </a:lnTo>
                  <a:lnTo>
                    <a:pt x="52592" y="509850"/>
                  </a:lnTo>
                  <a:lnTo>
                    <a:pt x="25231" y="491385"/>
                  </a:lnTo>
                  <a:lnTo>
                    <a:pt x="6772" y="464009"/>
                  </a:lnTo>
                  <a:lnTo>
                    <a:pt x="0" y="430504"/>
                  </a:lnTo>
                  <a:lnTo>
                    <a:pt x="0" y="86118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053787" y="1025778"/>
            <a:ext cx="7823834" cy="2303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47065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3F3F3F"/>
                </a:solidFill>
                <a:latin typeface="Times New Roman"/>
                <a:cs typeface="Times New Roman"/>
              </a:rPr>
              <a:t>ПОНЯТИЕ</a:t>
            </a:r>
            <a:r>
              <a:rPr dirty="0" sz="1500" spc="-40" b="1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3F3F3F"/>
                </a:solidFill>
                <a:latin typeface="Times New Roman"/>
                <a:cs typeface="Times New Roman"/>
              </a:rPr>
              <a:t>КОМПЛЕКСНОЙ</a:t>
            </a:r>
            <a:r>
              <a:rPr dirty="0" sz="1500" spc="300" b="1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3F3F3F"/>
                </a:solidFill>
                <a:latin typeface="Times New Roman"/>
                <a:cs typeface="Times New Roman"/>
              </a:rPr>
              <a:t>ГЕОЛОГИЧЕСКОЙ</a:t>
            </a:r>
            <a:r>
              <a:rPr dirty="0" sz="1500" spc="-60" b="1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3F3F3F"/>
                </a:solidFill>
                <a:latin typeface="Times New Roman"/>
                <a:cs typeface="Times New Roman"/>
              </a:rPr>
              <a:t>МОДЕЛИ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65"/>
              </a:spcBef>
            </a:pPr>
            <a:endParaRPr sz="1500">
              <a:latin typeface="Times New Roman"/>
              <a:cs typeface="Times New Roman"/>
            </a:endParaRPr>
          </a:p>
          <a:p>
            <a:pPr algn="just" marL="12700" marR="5080" indent="272415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Комплексная</a:t>
            </a:r>
            <a:r>
              <a:rPr dirty="0" sz="1600" spc="41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геологическая</a:t>
            </a:r>
            <a:r>
              <a:rPr dirty="0" sz="1600" spc="39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модель</a:t>
            </a:r>
            <a:r>
              <a:rPr dirty="0" sz="1600" spc="409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это</a:t>
            </a:r>
            <a:r>
              <a:rPr dirty="0" sz="1600" spc="42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формализованные</a:t>
            </a:r>
            <a:r>
              <a:rPr dirty="0" sz="1600" spc="434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на</a:t>
            </a:r>
            <a:r>
              <a:rPr dirty="0" sz="1600" spc="41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основе</a:t>
            </a:r>
            <a:r>
              <a:rPr dirty="0" sz="1600" spc="40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3F3F3F"/>
                </a:solidFill>
                <a:latin typeface="Times New Roman"/>
                <a:cs typeface="Times New Roman"/>
              </a:rPr>
              <a:t>имеющегося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фактического</a:t>
            </a:r>
            <a:r>
              <a:rPr dirty="0" sz="1600" spc="200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материала</a:t>
            </a:r>
            <a:r>
              <a:rPr dirty="0" sz="1600" spc="204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представления</a:t>
            </a:r>
            <a:r>
              <a:rPr dirty="0" sz="1600" spc="200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о</a:t>
            </a:r>
            <a:r>
              <a:rPr dirty="0" sz="1600" spc="200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геологическом</a:t>
            </a:r>
            <a:r>
              <a:rPr dirty="0" sz="1600" spc="204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строении</a:t>
            </a:r>
            <a:r>
              <a:rPr dirty="0" sz="1600" spc="195">
                <a:solidFill>
                  <a:srgbClr val="3F3F3F"/>
                </a:solidFill>
                <a:latin typeface="Times New Roman"/>
                <a:cs typeface="Times New Roman"/>
              </a:rPr>
              <a:t>  </a:t>
            </a:r>
            <a:r>
              <a:rPr dirty="0" sz="1600" spc="-10">
                <a:solidFill>
                  <a:srgbClr val="3F3F3F"/>
                </a:solidFill>
                <a:latin typeface="Times New Roman"/>
                <a:cs typeface="Times New Roman"/>
              </a:rPr>
              <a:t>моделируемых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объектов:</a:t>
            </a:r>
            <a:r>
              <a:rPr dirty="0" sz="1600" spc="11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представления</a:t>
            </a:r>
            <a:r>
              <a:rPr dirty="0" sz="1600" spc="114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о</a:t>
            </a:r>
            <a:r>
              <a:rPr dirty="0" sz="1600" spc="13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стратиграфии</a:t>
            </a:r>
            <a:r>
              <a:rPr dirty="0" sz="1600" spc="14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и</a:t>
            </a:r>
            <a:r>
              <a:rPr dirty="0" sz="1600" spc="114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седиментации</a:t>
            </a:r>
            <a:r>
              <a:rPr dirty="0" sz="1600" spc="12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отложений,</a:t>
            </a:r>
            <a:r>
              <a:rPr dirty="0" sz="1600" spc="12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их</a:t>
            </a:r>
            <a:r>
              <a:rPr dirty="0" sz="1600" spc="13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морфологии</a:t>
            </a:r>
            <a:r>
              <a:rPr dirty="0" sz="1600" spc="13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 spc="-50">
                <a:solidFill>
                  <a:srgbClr val="3F3F3F"/>
                </a:solidFill>
                <a:latin typeface="Times New Roman"/>
                <a:cs typeface="Times New Roman"/>
              </a:rPr>
              <a:t>и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закономерностях</a:t>
            </a:r>
            <a:r>
              <a:rPr dirty="0" sz="1600" spc="6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пространственного</a:t>
            </a:r>
            <a:r>
              <a:rPr dirty="0" sz="1600" spc="4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изменения</a:t>
            </a:r>
            <a:r>
              <a:rPr dirty="0" sz="1600" spc="5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пород</a:t>
            </a:r>
            <a:r>
              <a:rPr dirty="0" sz="1600" spc="4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с</a:t>
            </a:r>
            <a:r>
              <a:rPr dirty="0" sz="1600" spc="40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3F3F3F"/>
                </a:solidFill>
                <a:latin typeface="Times New Roman"/>
                <a:cs typeface="Times New Roman"/>
              </a:rPr>
              <a:t>учётом</a:t>
            </a:r>
            <a:r>
              <a:rPr dirty="0" sz="1600" spc="45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3F3F3F"/>
                </a:solidFill>
                <a:latin typeface="Times New Roman"/>
                <a:cs typeface="Times New Roman"/>
              </a:rPr>
              <a:t>постседиментационного преобразования.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sz="1600">
              <a:latin typeface="Times New Roman"/>
              <a:cs typeface="Times New Roman"/>
            </a:endParaRPr>
          </a:p>
          <a:p>
            <a:pPr algn="ctr" marR="528955">
              <a:lnSpc>
                <a:spcPct val="100000"/>
              </a:lnSpc>
            </a:pPr>
            <a:r>
              <a:rPr dirty="0" sz="1600" spc="-10">
                <a:solidFill>
                  <a:srgbClr val="FFFFFF"/>
                </a:solidFill>
                <a:latin typeface="Times New Roman"/>
                <a:cs typeface="Times New Roman"/>
              </a:rPr>
              <a:t>Концептуальная</a:t>
            </a:r>
            <a:r>
              <a:rPr dirty="0" sz="16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Times New Roman"/>
                <a:cs typeface="Times New Roman"/>
              </a:rPr>
              <a:t>модель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5295925" y="3464128"/>
            <a:ext cx="2065020" cy="605155"/>
            <a:chOff x="5295925" y="3464128"/>
            <a:chExt cx="2065020" cy="605155"/>
          </a:xfrm>
        </p:grpSpPr>
        <p:sp>
          <p:nvSpPr>
            <p:cNvPr id="9" name="object 9" descr=""/>
            <p:cNvSpPr/>
            <p:nvPr/>
          </p:nvSpPr>
          <p:spPr>
            <a:xfrm>
              <a:off x="5331472" y="3472065"/>
              <a:ext cx="550545" cy="224154"/>
            </a:xfrm>
            <a:custGeom>
              <a:avLst/>
              <a:gdLst/>
              <a:ahLst/>
              <a:cxnLst/>
              <a:rect l="l" t="t" r="r" b="b"/>
              <a:pathLst>
                <a:path w="550545" h="224154">
                  <a:moveTo>
                    <a:pt x="0" y="0"/>
                  </a:moveTo>
                  <a:lnTo>
                    <a:pt x="549922" y="224129"/>
                  </a:lnTo>
                </a:path>
              </a:pathLst>
            </a:custGeom>
            <a:ln w="15874">
              <a:solidFill>
                <a:srgbClr val="009C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303545" y="3695699"/>
              <a:ext cx="2049780" cy="366395"/>
            </a:xfrm>
            <a:custGeom>
              <a:avLst/>
              <a:gdLst/>
              <a:ahLst/>
              <a:cxnLst/>
              <a:rect l="l" t="t" r="r" b="b"/>
              <a:pathLst>
                <a:path w="2049779" h="366395">
                  <a:moveTo>
                    <a:pt x="1988781" y="0"/>
                  </a:moveTo>
                  <a:lnTo>
                    <a:pt x="60909" y="0"/>
                  </a:lnTo>
                  <a:lnTo>
                    <a:pt x="37204" y="4788"/>
                  </a:lnTo>
                  <a:lnTo>
                    <a:pt x="17843" y="17851"/>
                  </a:lnTo>
                  <a:lnTo>
                    <a:pt x="4787" y="37231"/>
                  </a:lnTo>
                  <a:lnTo>
                    <a:pt x="0" y="60972"/>
                  </a:lnTo>
                  <a:lnTo>
                    <a:pt x="0" y="304800"/>
                  </a:lnTo>
                  <a:lnTo>
                    <a:pt x="4787" y="328514"/>
                  </a:lnTo>
                  <a:lnTo>
                    <a:pt x="17843" y="347897"/>
                  </a:lnTo>
                  <a:lnTo>
                    <a:pt x="37204" y="360974"/>
                  </a:lnTo>
                  <a:lnTo>
                    <a:pt x="60909" y="365772"/>
                  </a:lnTo>
                  <a:lnTo>
                    <a:pt x="1988781" y="365772"/>
                  </a:lnTo>
                  <a:lnTo>
                    <a:pt x="2012523" y="360974"/>
                  </a:lnTo>
                  <a:lnTo>
                    <a:pt x="2031903" y="347897"/>
                  </a:lnTo>
                  <a:lnTo>
                    <a:pt x="2044965" y="328514"/>
                  </a:lnTo>
                  <a:lnTo>
                    <a:pt x="2049754" y="304800"/>
                  </a:lnTo>
                  <a:lnTo>
                    <a:pt x="2049754" y="60972"/>
                  </a:lnTo>
                  <a:lnTo>
                    <a:pt x="2044965" y="37231"/>
                  </a:lnTo>
                  <a:lnTo>
                    <a:pt x="2031903" y="17851"/>
                  </a:lnTo>
                  <a:lnTo>
                    <a:pt x="2012523" y="4788"/>
                  </a:lnTo>
                  <a:lnTo>
                    <a:pt x="1988781" y="0"/>
                  </a:lnTo>
                  <a:close/>
                </a:path>
              </a:pathLst>
            </a:custGeom>
            <a:solidFill>
              <a:srgbClr val="0AD0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303545" y="3695699"/>
              <a:ext cx="2049780" cy="366395"/>
            </a:xfrm>
            <a:custGeom>
              <a:avLst/>
              <a:gdLst/>
              <a:ahLst/>
              <a:cxnLst/>
              <a:rect l="l" t="t" r="r" b="b"/>
              <a:pathLst>
                <a:path w="2049779" h="366395">
                  <a:moveTo>
                    <a:pt x="0" y="60972"/>
                  </a:moveTo>
                  <a:lnTo>
                    <a:pt x="4787" y="37231"/>
                  </a:lnTo>
                  <a:lnTo>
                    <a:pt x="17843" y="17851"/>
                  </a:lnTo>
                  <a:lnTo>
                    <a:pt x="37204" y="4788"/>
                  </a:lnTo>
                  <a:lnTo>
                    <a:pt x="60909" y="0"/>
                  </a:lnTo>
                  <a:lnTo>
                    <a:pt x="1988781" y="0"/>
                  </a:lnTo>
                  <a:lnTo>
                    <a:pt x="2012523" y="4788"/>
                  </a:lnTo>
                  <a:lnTo>
                    <a:pt x="2031903" y="17851"/>
                  </a:lnTo>
                  <a:lnTo>
                    <a:pt x="2044965" y="37231"/>
                  </a:lnTo>
                  <a:lnTo>
                    <a:pt x="2049754" y="60972"/>
                  </a:lnTo>
                  <a:lnTo>
                    <a:pt x="2049754" y="304800"/>
                  </a:lnTo>
                  <a:lnTo>
                    <a:pt x="2044965" y="328514"/>
                  </a:lnTo>
                  <a:lnTo>
                    <a:pt x="2031903" y="347897"/>
                  </a:lnTo>
                  <a:lnTo>
                    <a:pt x="2012523" y="360974"/>
                  </a:lnTo>
                  <a:lnTo>
                    <a:pt x="1988781" y="365772"/>
                  </a:lnTo>
                  <a:lnTo>
                    <a:pt x="60909" y="365772"/>
                  </a:lnTo>
                  <a:lnTo>
                    <a:pt x="37204" y="360974"/>
                  </a:lnTo>
                  <a:lnTo>
                    <a:pt x="17843" y="347897"/>
                  </a:lnTo>
                  <a:lnTo>
                    <a:pt x="4787" y="328514"/>
                  </a:lnTo>
                  <a:lnTo>
                    <a:pt x="0" y="304800"/>
                  </a:lnTo>
                  <a:lnTo>
                    <a:pt x="0" y="60972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5507240" y="3725036"/>
            <a:ext cx="16414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FFFFFF"/>
                </a:solidFill>
                <a:latin typeface="Times New Roman"/>
                <a:cs typeface="Times New Roman"/>
              </a:rPr>
              <a:t>Структурная</a:t>
            </a:r>
            <a:r>
              <a:rPr dirty="0" sz="16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Times New Roman"/>
                <a:cs typeface="Times New Roman"/>
              </a:rPr>
              <a:t>часть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1641348" y="3464128"/>
            <a:ext cx="2418715" cy="589915"/>
            <a:chOff x="1641348" y="3464128"/>
            <a:chExt cx="2418715" cy="589915"/>
          </a:xfrm>
        </p:grpSpPr>
        <p:sp>
          <p:nvSpPr>
            <p:cNvPr id="14" name="object 14" descr=""/>
            <p:cNvSpPr/>
            <p:nvPr/>
          </p:nvSpPr>
          <p:spPr>
            <a:xfrm>
              <a:off x="3360940" y="3472065"/>
              <a:ext cx="603885" cy="213360"/>
            </a:xfrm>
            <a:custGeom>
              <a:avLst/>
              <a:gdLst/>
              <a:ahLst/>
              <a:cxnLst/>
              <a:rect l="l" t="t" r="r" b="b"/>
              <a:pathLst>
                <a:path w="603885" h="213360">
                  <a:moveTo>
                    <a:pt x="603745" y="0"/>
                  </a:moveTo>
                  <a:lnTo>
                    <a:pt x="0" y="213359"/>
                  </a:lnTo>
                </a:path>
              </a:pathLst>
            </a:custGeom>
            <a:ln w="15875">
              <a:solidFill>
                <a:srgbClr val="009C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648968" y="3685031"/>
              <a:ext cx="2403475" cy="361315"/>
            </a:xfrm>
            <a:custGeom>
              <a:avLst/>
              <a:gdLst/>
              <a:ahLst/>
              <a:cxnLst/>
              <a:rect l="l" t="t" r="r" b="b"/>
              <a:pathLst>
                <a:path w="2403475" h="361314">
                  <a:moveTo>
                    <a:pt x="2343149" y="0"/>
                  </a:moveTo>
                  <a:lnTo>
                    <a:pt x="60172" y="0"/>
                  </a:lnTo>
                  <a:lnTo>
                    <a:pt x="36749" y="4728"/>
                  </a:lnTo>
                  <a:lnTo>
                    <a:pt x="17622" y="17622"/>
                  </a:lnTo>
                  <a:lnTo>
                    <a:pt x="4728" y="36749"/>
                  </a:lnTo>
                  <a:lnTo>
                    <a:pt x="0" y="60172"/>
                  </a:lnTo>
                  <a:lnTo>
                    <a:pt x="0" y="300977"/>
                  </a:lnTo>
                  <a:lnTo>
                    <a:pt x="4728" y="324432"/>
                  </a:lnTo>
                  <a:lnTo>
                    <a:pt x="17622" y="343577"/>
                  </a:lnTo>
                  <a:lnTo>
                    <a:pt x="36749" y="356482"/>
                  </a:lnTo>
                  <a:lnTo>
                    <a:pt x="60172" y="361213"/>
                  </a:lnTo>
                  <a:lnTo>
                    <a:pt x="2343149" y="361213"/>
                  </a:lnTo>
                  <a:lnTo>
                    <a:pt x="2366594" y="356482"/>
                  </a:lnTo>
                  <a:lnTo>
                    <a:pt x="2385718" y="343577"/>
                  </a:lnTo>
                  <a:lnTo>
                    <a:pt x="2398601" y="324432"/>
                  </a:lnTo>
                  <a:lnTo>
                    <a:pt x="2403322" y="300977"/>
                  </a:lnTo>
                  <a:lnTo>
                    <a:pt x="2403322" y="60172"/>
                  </a:lnTo>
                  <a:lnTo>
                    <a:pt x="2398601" y="36749"/>
                  </a:lnTo>
                  <a:lnTo>
                    <a:pt x="2385718" y="17622"/>
                  </a:lnTo>
                  <a:lnTo>
                    <a:pt x="2366594" y="4728"/>
                  </a:lnTo>
                  <a:lnTo>
                    <a:pt x="2343149" y="0"/>
                  </a:lnTo>
                  <a:close/>
                </a:path>
              </a:pathLst>
            </a:custGeom>
            <a:solidFill>
              <a:srgbClr val="0FCF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648968" y="3685031"/>
              <a:ext cx="2403475" cy="361315"/>
            </a:xfrm>
            <a:custGeom>
              <a:avLst/>
              <a:gdLst/>
              <a:ahLst/>
              <a:cxnLst/>
              <a:rect l="l" t="t" r="r" b="b"/>
              <a:pathLst>
                <a:path w="2403475" h="361314">
                  <a:moveTo>
                    <a:pt x="0" y="60172"/>
                  </a:moveTo>
                  <a:lnTo>
                    <a:pt x="4728" y="36749"/>
                  </a:lnTo>
                  <a:lnTo>
                    <a:pt x="17622" y="17622"/>
                  </a:lnTo>
                  <a:lnTo>
                    <a:pt x="36749" y="4728"/>
                  </a:lnTo>
                  <a:lnTo>
                    <a:pt x="60172" y="0"/>
                  </a:lnTo>
                  <a:lnTo>
                    <a:pt x="2343149" y="0"/>
                  </a:lnTo>
                  <a:lnTo>
                    <a:pt x="2366594" y="4728"/>
                  </a:lnTo>
                  <a:lnTo>
                    <a:pt x="2385718" y="17622"/>
                  </a:lnTo>
                  <a:lnTo>
                    <a:pt x="2398601" y="36749"/>
                  </a:lnTo>
                  <a:lnTo>
                    <a:pt x="2403322" y="60172"/>
                  </a:lnTo>
                  <a:lnTo>
                    <a:pt x="2403322" y="300977"/>
                  </a:lnTo>
                  <a:lnTo>
                    <a:pt x="2398601" y="324432"/>
                  </a:lnTo>
                  <a:lnTo>
                    <a:pt x="2385718" y="343577"/>
                  </a:lnTo>
                  <a:lnTo>
                    <a:pt x="2366594" y="356482"/>
                  </a:lnTo>
                  <a:lnTo>
                    <a:pt x="2343149" y="361213"/>
                  </a:lnTo>
                  <a:lnTo>
                    <a:pt x="60172" y="361213"/>
                  </a:lnTo>
                  <a:lnTo>
                    <a:pt x="36749" y="356482"/>
                  </a:lnTo>
                  <a:lnTo>
                    <a:pt x="17622" y="343577"/>
                  </a:lnTo>
                  <a:lnTo>
                    <a:pt x="4728" y="324432"/>
                  </a:lnTo>
                  <a:lnTo>
                    <a:pt x="0" y="300977"/>
                  </a:lnTo>
                  <a:lnTo>
                    <a:pt x="0" y="60172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1665399" y="3712235"/>
            <a:ext cx="23710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93345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FFFFFF"/>
                </a:solidFill>
                <a:latin typeface="Times New Roman"/>
                <a:cs typeface="Times New Roman"/>
              </a:rPr>
              <a:t>Седиментационная</a:t>
            </a:r>
            <a:r>
              <a:rPr dirty="0" sz="16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FFFFFF"/>
                </a:solidFill>
                <a:latin typeface="Times New Roman"/>
                <a:cs typeface="Times New Roman"/>
              </a:rPr>
              <a:t>часть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406400" y="4594377"/>
            <a:ext cx="558165" cy="558165"/>
          </a:xfrm>
          <a:custGeom>
            <a:avLst/>
            <a:gdLst/>
            <a:ahLst/>
            <a:cxnLst/>
            <a:rect l="l" t="t" r="r" b="b"/>
            <a:pathLst>
              <a:path w="558165" h="558164">
                <a:moveTo>
                  <a:pt x="437642" y="289420"/>
                </a:moveTo>
                <a:lnTo>
                  <a:pt x="436346" y="268109"/>
                </a:lnTo>
                <a:lnTo>
                  <a:pt x="432536" y="247662"/>
                </a:lnTo>
                <a:lnTo>
                  <a:pt x="426351" y="228155"/>
                </a:lnTo>
                <a:lnTo>
                  <a:pt x="417906" y="209651"/>
                </a:lnTo>
                <a:lnTo>
                  <a:pt x="386105" y="241401"/>
                </a:lnTo>
                <a:lnTo>
                  <a:pt x="390220" y="252780"/>
                </a:lnTo>
                <a:lnTo>
                  <a:pt x="393077" y="264617"/>
                </a:lnTo>
                <a:lnTo>
                  <a:pt x="394741" y="276847"/>
                </a:lnTo>
                <a:lnTo>
                  <a:pt x="395287" y="289420"/>
                </a:lnTo>
                <a:lnTo>
                  <a:pt x="385254" y="338747"/>
                </a:lnTo>
                <a:lnTo>
                  <a:pt x="357974" y="379145"/>
                </a:lnTo>
                <a:lnTo>
                  <a:pt x="317576" y="406450"/>
                </a:lnTo>
                <a:lnTo>
                  <a:pt x="268236" y="416471"/>
                </a:lnTo>
                <a:lnTo>
                  <a:pt x="218897" y="406450"/>
                </a:lnTo>
                <a:lnTo>
                  <a:pt x="178498" y="379145"/>
                </a:lnTo>
                <a:lnTo>
                  <a:pt x="151206" y="338747"/>
                </a:lnTo>
                <a:lnTo>
                  <a:pt x="141185" y="289420"/>
                </a:lnTo>
                <a:lnTo>
                  <a:pt x="151206" y="240080"/>
                </a:lnTo>
                <a:lnTo>
                  <a:pt x="178498" y="199656"/>
                </a:lnTo>
                <a:lnTo>
                  <a:pt x="218897" y="172351"/>
                </a:lnTo>
                <a:lnTo>
                  <a:pt x="268236" y="162318"/>
                </a:lnTo>
                <a:lnTo>
                  <a:pt x="280784" y="162966"/>
                </a:lnTo>
                <a:lnTo>
                  <a:pt x="293027" y="164795"/>
                </a:lnTo>
                <a:lnTo>
                  <a:pt x="304876" y="167678"/>
                </a:lnTo>
                <a:lnTo>
                  <a:pt x="316255" y="171500"/>
                </a:lnTo>
                <a:lnTo>
                  <a:pt x="348005" y="139750"/>
                </a:lnTo>
                <a:lnTo>
                  <a:pt x="329476" y="131305"/>
                </a:lnTo>
                <a:lnTo>
                  <a:pt x="309956" y="125095"/>
                </a:lnTo>
                <a:lnTo>
                  <a:pt x="289521" y="121259"/>
                </a:lnTo>
                <a:lnTo>
                  <a:pt x="268236" y="119951"/>
                </a:lnTo>
                <a:lnTo>
                  <a:pt x="223329" y="126034"/>
                </a:lnTo>
                <a:lnTo>
                  <a:pt x="182905" y="143179"/>
                </a:lnTo>
                <a:lnTo>
                  <a:pt x="148590" y="169735"/>
                </a:lnTo>
                <a:lnTo>
                  <a:pt x="122034" y="204063"/>
                </a:lnTo>
                <a:lnTo>
                  <a:pt x="104889" y="244500"/>
                </a:lnTo>
                <a:lnTo>
                  <a:pt x="98818" y="289420"/>
                </a:lnTo>
                <a:lnTo>
                  <a:pt x="104889" y="334327"/>
                </a:lnTo>
                <a:lnTo>
                  <a:pt x="122034" y="374751"/>
                </a:lnTo>
                <a:lnTo>
                  <a:pt x="148590" y="409067"/>
                </a:lnTo>
                <a:lnTo>
                  <a:pt x="182905" y="435622"/>
                </a:lnTo>
                <a:lnTo>
                  <a:pt x="223329" y="452767"/>
                </a:lnTo>
                <a:lnTo>
                  <a:pt x="268236" y="458838"/>
                </a:lnTo>
                <a:lnTo>
                  <a:pt x="313131" y="452767"/>
                </a:lnTo>
                <a:lnTo>
                  <a:pt x="353555" y="435622"/>
                </a:lnTo>
                <a:lnTo>
                  <a:pt x="387870" y="409067"/>
                </a:lnTo>
                <a:lnTo>
                  <a:pt x="414426" y="374751"/>
                </a:lnTo>
                <a:lnTo>
                  <a:pt x="431571" y="334327"/>
                </a:lnTo>
                <a:lnTo>
                  <a:pt x="437642" y="289420"/>
                </a:lnTo>
                <a:close/>
              </a:path>
              <a:path w="558165" h="558164">
                <a:moveTo>
                  <a:pt x="536473" y="289420"/>
                </a:moveTo>
                <a:lnTo>
                  <a:pt x="534390" y="255689"/>
                </a:lnTo>
                <a:lnTo>
                  <a:pt x="528281" y="223405"/>
                </a:lnTo>
                <a:lnTo>
                  <a:pt x="518325" y="192722"/>
                </a:lnTo>
                <a:lnTo>
                  <a:pt x="504723" y="163753"/>
                </a:lnTo>
                <a:lnTo>
                  <a:pt x="499757" y="167970"/>
                </a:lnTo>
                <a:lnTo>
                  <a:pt x="490575" y="177850"/>
                </a:lnTo>
                <a:lnTo>
                  <a:pt x="477189" y="176453"/>
                </a:lnTo>
                <a:lnTo>
                  <a:pt x="462356" y="174320"/>
                </a:lnTo>
                <a:lnTo>
                  <a:pt x="475665" y="200647"/>
                </a:lnTo>
                <a:lnTo>
                  <a:pt x="485648" y="228688"/>
                </a:lnTo>
                <a:lnTo>
                  <a:pt x="491921" y="258330"/>
                </a:lnTo>
                <a:lnTo>
                  <a:pt x="494106" y="289420"/>
                </a:lnTo>
                <a:lnTo>
                  <a:pt x="489496" y="334797"/>
                </a:lnTo>
                <a:lnTo>
                  <a:pt x="476275" y="377126"/>
                </a:lnTo>
                <a:lnTo>
                  <a:pt x="455383" y="415480"/>
                </a:lnTo>
                <a:lnTo>
                  <a:pt x="427748" y="448945"/>
                </a:lnTo>
                <a:lnTo>
                  <a:pt x="394284" y="476580"/>
                </a:lnTo>
                <a:lnTo>
                  <a:pt x="355930" y="497471"/>
                </a:lnTo>
                <a:lnTo>
                  <a:pt x="313601" y="510679"/>
                </a:lnTo>
                <a:lnTo>
                  <a:pt x="268236" y="515289"/>
                </a:lnTo>
                <a:lnTo>
                  <a:pt x="222846" y="510679"/>
                </a:lnTo>
                <a:lnTo>
                  <a:pt x="180505" y="497471"/>
                </a:lnTo>
                <a:lnTo>
                  <a:pt x="142138" y="476580"/>
                </a:lnTo>
                <a:lnTo>
                  <a:pt x="108673" y="448945"/>
                </a:lnTo>
                <a:lnTo>
                  <a:pt x="81026" y="415480"/>
                </a:lnTo>
                <a:lnTo>
                  <a:pt x="60134" y="377126"/>
                </a:lnTo>
                <a:lnTo>
                  <a:pt x="46926" y="334797"/>
                </a:lnTo>
                <a:lnTo>
                  <a:pt x="42316" y="289420"/>
                </a:lnTo>
                <a:lnTo>
                  <a:pt x="46926" y="244043"/>
                </a:lnTo>
                <a:lnTo>
                  <a:pt x="60134" y="201701"/>
                </a:lnTo>
                <a:lnTo>
                  <a:pt x="81026" y="163334"/>
                </a:lnTo>
                <a:lnTo>
                  <a:pt x="108673" y="129870"/>
                </a:lnTo>
                <a:lnTo>
                  <a:pt x="142138" y="102222"/>
                </a:lnTo>
                <a:lnTo>
                  <a:pt x="180505" y="81330"/>
                </a:lnTo>
                <a:lnTo>
                  <a:pt x="222846" y="68122"/>
                </a:lnTo>
                <a:lnTo>
                  <a:pt x="268236" y="63500"/>
                </a:lnTo>
                <a:lnTo>
                  <a:pt x="298996" y="65595"/>
                </a:lnTo>
                <a:lnTo>
                  <a:pt x="328650" y="71716"/>
                </a:lnTo>
                <a:lnTo>
                  <a:pt x="356857" y="81673"/>
                </a:lnTo>
                <a:lnTo>
                  <a:pt x="383273" y="95250"/>
                </a:lnTo>
                <a:lnTo>
                  <a:pt x="381889" y="81153"/>
                </a:lnTo>
                <a:lnTo>
                  <a:pt x="379755" y="67017"/>
                </a:lnTo>
                <a:lnTo>
                  <a:pt x="394589" y="52184"/>
                </a:lnTo>
                <a:lnTo>
                  <a:pt x="365226" y="39014"/>
                </a:lnTo>
                <a:lnTo>
                  <a:pt x="334327" y="29286"/>
                </a:lnTo>
                <a:lnTo>
                  <a:pt x="301980" y="23253"/>
                </a:lnTo>
                <a:lnTo>
                  <a:pt x="268236" y="21183"/>
                </a:lnTo>
                <a:lnTo>
                  <a:pt x="219989" y="25501"/>
                </a:lnTo>
                <a:lnTo>
                  <a:pt x="174599" y="37960"/>
                </a:lnTo>
                <a:lnTo>
                  <a:pt x="132803" y="57785"/>
                </a:lnTo>
                <a:lnTo>
                  <a:pt x="95377" y="84226"/>
                </a:lnTo>
                <a:lnTo>
                  <a:pt x="63055" y="116547"/>
                </a:lnTo>
                <a:lnTo>
                  <a:pt x="36601" y="153974"/>
                </a:lnTo>
                <a:lnTo>
                  <a:pt x="16764" y="195770"/>
                </a:lnTo>
                <a:lnTo>
                  <a:pt x="4318" y="241173"/>
                </a:lnTo>
                <a:lnTo>
                  <a:pt x="0" y="289420"/>
                </a:lnTo>
                <a:lnTo>
                  <a:pt x="4318" y="337667"/>
                </a:lnTo>
                <a:lnTo>
                  <a:pt x="16764" y="383057"/>
                </a:lnTo>
                <a:lnTo>
                  <a:pt x="36601" y="424853"/>
                </a:lnTo>
                <a:lnTo>
                  <a:pt x="63055" y="462280"/>
                </a:lnTo>
                <a:lnTo>
                  <a:pt x="95377" y="494601"/>
                </a:lnTo>
                <a:lnTo>
                  <a:pt x="132803" y="521055"/>
                </a:lnTo>
                <a:lnTo>
                  <a:pt x="174599" y="540893"/>
                </a:lnTo>
                <a:lnTo>
                  <a:pt x="219989" y="553339"/>
                </a:lnTo>
                <a:lnTo>
                  <a:pt x="268236" y="557657"/>
                </a:lnTo>
                <a:lnTo>
                  <a:pt x="316471" y="553339"/>
                </a:lnTo>
                <a:lnTo>
                  <a:pt x="361861" y="540893"/>
                </a:lnTo>
                <a:lnTo>
                  <a:pt x="403656" y="521055"/>
                </a:lnTo>
                <a:lnTo>
                  <a:pt x="441096" y="494601"/>
                </a:lnTo>
                <a:lnTo>
                  <a:pt x="473417" y="462280"/>
                </a:lnTo>
                <a:lnTo>
                  <a:pt x="499872" y="424853"/>
                </a:lnTo>
                <a:lnTo>
                  <a:pt x="519696" y="383057"/>
                </a:lnTo>
                <a:lnTo>
                  <a:pt x="532155" y="337667"/>
                </a:lnTo>
                <a:lnTo>
                  <a:pt x="536473" y="289420"/>
                </a:lnTo>
                <a:close/>
              </a:path>
              <a:path w="558165" h="558164">
                <a:moveTo>
                  <a:pt x="557657" y="70535"/>
                </a:moveTo>
                <a:lnTo>
                  <a:pt x="494106" y="63500"/>
                </a:lnTo>
                <a:lnTo>
                  <a:pt x="487057" y="0"/>
                </a:lnTo>
                <a:lnTo>
                  <a:pt x="409422" y="77635"/>
                </a:lnTo>
                <a:lnTo>
                  <a:pt x="413639" y="114350"/>
                </a:lnTo>
                <a:lnTo>
                  <a:pt x="300672" y="227253"/>
                </a:lnTo>
                <a:lnTo>
                  <a:pt x="293027" y="223875"/>
                </a:lnTo>
                <a:lnTo>
                  <a:pt x="284911" y="221208"/>
                </a:lnTo>
                <a:lnTo>
                  <a:pt x="276390" y="219456"/>
                </a:lnTo>
                <a:lnTo>
                  <a:pt x="267538" y="218821"/>
                </a:lnTo>
                <a:lnTo>
                  <a:pt x="240118" y="224396"/>
                </a:lnTo>
                <a:lnTo>
                  <a:pt x="217678" y="239560"/>
                </a:lnTo>
                <a:lnTo>
                  <a:pt x="202514" y="262001"/>
                </a:lnTo>
                <a:lnTo>
                  <a:pt x="196938" y="289420"/>
                </a:lnTo>
                <a:lnTo>
                  <a:pt x="202514" y="316814"/>
                </a:lnTo>
                <a:lnTo>
                  <a:pt x="217678" y="339267"/>
                </a:lnTo>
                <a:lnTo>
                  <a:pt x="240118" y="354444"/>
                </a:lnTo>
                <a:lnTo>
                  <a:pt x="267538" y="360006"/>
                </a:lnTo>
                <a:lnTo>
                  <a:pt x="294932" y="354444"/>
                </a:lnTo>
                <a:lnTo>
                  <a:pt x="317385" y="339267"/>
                </a:lnTo>
                <a:lnTo>
                  <a:pt x="332562" y="316814"/>
                </a:lnTo>
                <a:lnTo>
                  <a:pt x="338137" y="289420"/>
                </a:lnTo>
                <a:lnTo>
                  <a:pt x="337616" y="280670"/>
                </a:lnTo>
                <a:lnTo>
                  <a:pt x="336092" y="272376"/>
                </a:lnTo>
                <a:lnTo>
                  <a:pt x="333654" y="264490"/>
                </a:lnTo>
                <a:lnTo>
                  <a:pt x="330339" y="256921"/>
                </a:lnTo>
                <a:lnTo>
                  <a:pt x="443306" y="143967"/>
                </a:lnTo>
                <a:lnTo>
                  <a:pt x="480009" y="148234"/>
                </a:lnTo>
                <a:lnTo>
                  <a:pt x="557657" y="705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4313" rIns="0" bIns="0" rtlCol="0" vert="horz">
            <a:spAutoFit/>
          </a:bodyPr>
          <a:lstStyle/>
          <a:p>
            <a:pPr marL="798195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Комплексная</a:t>
            </a:r>
            <a:r>
              <a:rPr dirty="0" spc="-35"/>
              <a:t> </a:t>
            </a:r>
            <a:r>
              <a:rPr dirty="0" spc="-10"/>
              <a:t>геологическая</a:t>
            </a:r>
            <a:r>
              <a:rPr dirty="0" spc="-50"/>
              <a:t> </a:t>
            </a:r>
            <a:r>
              <a:rPr dirty="0" spc="-10"/>
              <a:t>модель</a:t>
            </a:r>
          </a:p>
        </p:txBody>
      </p:sp>
      <p:sp>
        <p:nvSpPr>
          <p:cNvPr id="20" name="object 2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5318" rIns="0" bIns="0" rtlCol="0" vert="horz">
            <a:spAutoFit/>
          </a:bodyPr>
          <a:lstStyle/>
          <a:p>
            <a:pPr marL="120014">
              <a:lnSpc>
                <a:spcPts val="1240"/>
              </a:lnSpc>
            </a:pPr>
            <a:fld id="{81D60167-4931-47E6-BA6A-407CBD079E47}" type="slidenum">
              <a:rPr dirty="0" spc="-50"/>
              <a:t>2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9339" y="178053"/>
            <a:ext cx="830135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 indent="138430">
              <a:lnSpc>
                <a:spcPct val="100000"/>
              </a:lnSpc>
              <a:spcBef>
                <a:spcPts val="100"/>
              </a:spcBef>
            </a:pPr>
            <a:r>
              <a:rPr dirty="0"/>
              <a:t>Основные</a:t>
            </a:r>
            <a:r>
              <a:rPr dirty="0" spc="-105"/>
              <a:t> </a:t>
            </a:r>
            <a:r>
              <a:rPr dirty="0"/>
              <a:t>этапы</a:t>
            </a:r>
            <a:r>
              <a:rPr dirty="0" spc="-100"/>
              <a:t> </a:t>
            </a:r>
            <a:r>
              <a:rPr dirty="0"/>
              <a:t>построения</a:t>
            </a:r>
            <a:r>
              <a:rPr dirty="0" spc="-85"/>
              <a:t> </a:t>
            </a:r>
            <a:r>
              <a:rPr dirty="0" spc="-10"/>
              <a:t>комплексной</a:t>
            </a:r>
            <a:r>
              <a:rPr dirty="0" spc="-80"/>
              <a:t> </a:t>
            </a:r>
            <a:r>
              <a:rPr dirty="0" spc="-10"/>
              <a:t>геологической </a:t>
            </a:r>
            <a:r>
              <a:rPr dirty="0"/>
              <a:t>модели,</a:t>
            </a:r>
            <a:r>
              <a:rPr dirty="0" spc="-100"/>
              <a:t> </a:t>
            </a:r>
            <a:r>
              <a:rPr dirty="0"/>
              <a:t>виды</a:t>
            </a:r>
            <a:r>
              <a:rPr dirty="0" spc="-95"/>
              <a:t> </a:t>
            </a:r>
            <a:r>
              <a:rPr dirty="0"/>
              <a:t>прямой,</a:t>
            </a:r>
            <a:r>
              <a:rPr dirty="0" spc="-70"/>
              <a:t> </a:t>
            </a:r>
            <a:r>
              <a:rPr dirty="0"/>
              <a:t>косвенной</a:t>
            </a:r>
            <a:r>
              <a:rPr dirty="0" spc="-85"/>
              <a:t> </a:t>
            </a:r>
            <a:r>
              <a:rPr dirty="0"/>
              <a:t>и</a:t>
            </a:r>
            <a:r>
              <a:rPr dirty="0" spc="-100"/>
              <a:t> </a:t>
            </a:r>
            <a:r>
              <a:rPr dirty="0"/>
              <a:t>априорной</a:t>
            </a:r>
            <a:r>
              <a:rPr dirty="0" spc="-70"/>
              <a:t> </a:t>
            </a:r>
            <a:r>
              <a:rPr dirty="0" spc="-10"/>
              <a:t>информации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08279">
              <a:lnSpc>
                <a:spcPct val="100000"/>
              </a:lnSpc>
            </a:pPr>
            <a:fld id="{81D60167-4931-47E6-BA6A-407CBD079E47}" type="slidenum">
              <a:rPr dirty="0" sz="1000" spc="-50">
                <a:solidFill>
                  <a:srgbClr val="4D4D4D"/>
                </a:solidFill>
                <a:latin typeface="Arial MT"/>
                <a:cs typeface="Arial MT"/>
              </a:rPr>
              <a:t>4</a:t>
            </a:fld>
            <a:endParaRPr sz="1000">
              <a:latin typeface="Arial MT"/>
              <a:cs typeface="Arial MT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821234" y="2393200"/>
          <a:ext cx="7376795" cy="43002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4640"/>
                <a:gridCol w="2366010"/>
                <a:gridCol w="2252345"/>
                <a:gridCol w="2372995"/>
              </a:tblGrid>
              <a:tr h="429895">
                <a:tc>
                  <a:txBody>
                    <a:bodyPr/>
                    <a:lstStyle/>
                    <a:p>
                      <a:pPr marL="56515">
                        <a:lnSpc>
                          <a:spcPts val="1639"/>
                        </a:lnSpc>
                      </a:pPr>
                      <a:r>
                        <a:rPr dirty="0" sz="1400" spc="-50" b="1"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86385" marR="279400" indent="313690">
                        <a:lnSpc>
                          <a:spcPts val="1680"/>
                        </a:lnSpc>
                      </a:pPr>
                      <a:r>
                        <a:rPr dirty="0" sz="1400" b="1">
                          <a:latin typeface="Times New Roman"/>
                          <a:cs typeface="Times New Roman"/>
                        </a:rPr>
                        <a:t>Этап</a:t>
                      </a:r>
                      <a:r>
                        <a:rPr dirty="0" sz="14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создания геологической</a:t>
                      </a:r>
                      <a:r>
                        <a:rPr dirty="0" sz="1400" spc="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модели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24865" marR="307340" indent="-509270">
                        <a:lnSpc>
                          <a:spcPts val="1670"/>
                        </a:lnSpc>
                      </a:pPr>
                      <a:r>
                        <a:rPr dirty="0" sz="1400" b="1">
                          <a:latin typeface="Times New Roman"/>
                          <a:cs typeface="Times New Roman"/>
                        </a:rPr>
                        <a:t>Основные</a:t>
                      </a:r>
                      <a:r>
                        <a:rPr dirty="0" sz="1400" spc="-8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(прямые) данные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885825" marR="189230" indent="-687705">
                        <a:lnSpc>
                          <a:spcPts val="1680"/>
                        </a:lnSpc>
                      </a:pP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Косвенные</a:t>
                      </a:r>
                      <a:r>
                        <a:rPr dirty="0" sz="1400" spc="-2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400" spc="-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 b="1">
                          <a:latin typeface="Times New Roman"/>
                          <a:cs typeface="Times New Roman"/>
                        </a:rPr>
                        <a:t>априорные данные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</a:tr>
              <a:tr h="380365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 spc="-5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Концептуальная</a:t>
                      </a:r>
                      <a:r>
                        <a:rPr dirty="0" sz="14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геологическая</a:t>
                      </a:r>
                      <a:r>
                        <a:rPr dirty="0" sz="14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модель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49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0203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</a:pP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Структурная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816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3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Скважинные</a:t>
                      </a:r>
                      <a:r>
                        <a:rPr dirty="0" sz="1400" spc="-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отбивки.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8161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 marR="416559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2D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и 3D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сейсморазведка.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Современные</a:t>
                      </a:r>
                      <a:r>
                        <a:rPr dirty="0" sz="14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аналоги.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2069" marR="473709">
                        <a:lnSpc>
                          <a:spcPct val="100000"/>
                        </a:lnSpc>
                      </a:pP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Результаты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физического моделирования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ГИС.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921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5826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</a:pP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Седиментационная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</a:pP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Керн.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Обнажения</a:t>
                      </a:r>
                      <a:r>
                        <a:rPr dirty="0" sz="1400" spc="-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горных</a:t>
                      </a:r>
                      <a:r>
                        <a:rPr dirty="0" sz="1400" spc="-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пород.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3144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635"/>
                        </a:lnSpc>
                      </a:pP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Каротажные</a:t>
                      </a:r>
                      <a:r>
                        <a:rPr dirty="0" sz="14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диаграммы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ГИС.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2069" marR="473709">
                        <a:lnSpc>
                          <a:spcPct val="106900"/>
                        </a:lnSpc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3D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сейсморазведка.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Современные</a:t>
                      </a:r>
                      <a:r>
                        <a:rPr dirty="0" sz="14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аналоги. 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Результаты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физического моделирования.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29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</a:pPr>
                      <a:r>
                        <a:rPr dirty="0" sz="1400" spc="-5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Литологическая</a:t>
                      </a:r>
                      <a:r>
                        <a:rPr dirty="0" sz="1400" spc="-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модель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1435">
                        <a:lnSpc>
                          <a:spcPct val="100000"/>
                        </a:lnSpc>
                      </a:pP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Керн.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635"/>
                        </a:lnSpc>
                      </a:pP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Каротажные</a:t>
                      </a:r>
                      <a:r>
                        <a:rPr dirty="0" sz="14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диаграммы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25">
                          <a:latin typeface="Times New Roman"/>
                          <a:cs typeface="Times New Roman"/>
                        </a:rPr>
                        <a:t>ГИС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52069" marR="306070">
                        <a:lnSpc>
                          <a:spcPct val="107100"/>
                        </a:lnSpc>
                      </a:pPr>
                      <a:r>
                        <a:rPr dirty="0" sz="1400">
                          <a:latin typeface="Times New Roman"/>
                          <a:cs typeface="Times New Roman"/>
                        </a:rPr>
                        <a:t>3D</a:t>
                      </a:r>
                      <a:r>
                        <a:rPr dirty="0" sz="14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сейсморазведка Концептуальная </a:t>
                      </a:r>
                      <a:r>
                        <a:rPr dirty="0" sz="1400">
                          <a:latin typeface="Times New Roman"/>
                          <a:cs typeface="Times New Roman"/>
                        </a:rPr>
                        <a:t>седиментационная</a:t>
                      </a:r>
                      <a:r>
                        <a:rPr dirty="0" sz="14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400" spc="-10">
                          <a:latin typeface="Times New Roman"/>
                          <a:cs typeface="Times New Roman"/>
                        </a:rPr>
                        <a:t>модель Шлифы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324691" y="1151864"/>
            <a:ext cx="8497570" cy="11226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35814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Количество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объем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исходных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данных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значительной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степени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определяют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методики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алгоритмы </a:t>
            </a:r>
            <a:r>
              <a:rPr dirty="0" sz="1400">
                <a:latin typeface="Times New Roman"/>
                <a:cs typeface="Times New Roman"/>
              </a:rPr>
              <a:t>создания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ГМ.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Все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данные,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используемые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создании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любой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ГМ,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можно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разделить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три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основные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группы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– </a:t>
            </a:r>
            <a:r>
              <a:rPr dirty="0" sz="1400">
                <a:latin typeface="Times New Roman"/>
                <a:cs typeface="Times New Roman"/>
              </a:rPr>
              <a:t>прямые,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косвенные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априорные.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Прямые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данные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получают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непосредственном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исследовании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объекта </a:t>
            </a:r>
            <a:r>
              <a:rPr dirty="0" sz="1400">
                <a:latin typeface="Times New Roman"/>
                <a:cs typeface="Times New Roman"/>
              </a:rPr>
              <a:t>моделирования,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они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дают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наиболее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точную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достоверную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информацию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нем.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нефтгазовой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геологии </a:t>
            </a:r>
            <a:r>
              <a:rPr dirty="0" sz="1400">
                <a:latin typeface="Times New Roman"/>
                <a:cs typeface="Times New Roman"/>
              </a:rPr>
              <a:t>прямые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данные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получают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только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замерам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скважинах.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934" y="277114"/>
            <a:ext cx="4554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solidFill>
                  <a:srgbClr val="03607A"/>
                </a:solidFill>
                <a:latin typeface="Arial"/>
                <a:cs typeface="Arial"/>
              </a:rPr>
              <a:t>Комплексная</a:t>
            </a:r>
            <a:r>
              <a:rPr dirty="0" spc="-5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50">
                <a:solidFill>
                  <a:srgbClr val="03607A"/>
                </a:solidFill>
                <a:latin typeface="Arial"/>
                <a:cs typeface="Arial"/>
              </a:rPr>
              <a:t>геологическая</a:t>
            </a:r>
            <a:r>
              <a:rPr dirty="0" spc="-3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300">
                <a:solidFill>
                  <a:srgbClr val="03607A"/>
                </a:solidFill>
                <a:latin typeface="Arial"/>
                <a:cs typeface="Arial"/>
              </a:rPr>
              <a:t>модель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74334" y="3759839"/>
            <a:ext cx="196659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Литологическая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модель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868" y="4174235"/>
            <a:ext cx="4273293" cy="219608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19264" y="791946"/>
            <a:ext cx="8760460" cy="29959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37465" indent="365760">
              <a:lnSpc>
                <a:spcPct val="100000"/>
              </a:lnSpc>
              <a:spcBef>
                <a:spcPts val="105"/>
              </a:spcBef>
              <a:buSzPct val="95833"/>
              <a:buFont typeface="Arial MT"/>
              <a:buChar char="•"/>
              <a:tabLst>
                <a:tab pos="378460" algn="l"/>
              </a:tabLst>
            </a:pPr>
            <a:r>
              <a:rPr dirty="0" u="sng" sz="12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</a:t>
            </a: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еологическая</a:t>
            </a:r>
            <a:r>
              <a:rPr dirty="0" u="sng" sz="1400" spc="1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модель</a:t>
            </a:r>
            <a:r>
              <a:rPr dirty="0" u="sng" sz="1400" spc="12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месторождения</a:t>
            </a:r>
            <a:r>
              <a:rPr dirty="0" u="sng" sz="1400" spc="12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–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это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набор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баз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данных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скважинам,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фактическими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значениями </a:t>
            </a:r>
            <a:r>
              <a:rPr dirty="0" sz="1400">
                <a:latin typeface="Times New Roman"/>
                <a:cs typeface="Times New Roman"/>
              </a:rPr>
              <a:t>тех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или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иных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параметров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программное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обеспечение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(ПО),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позволяющее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этим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данным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восстанавливать значения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заданных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характеристик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любой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точке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межскважинного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пространства.</a:t>
            </a:r>
            <a:endParaRPr sz="1400">
              <a:latin typeface="Times New Roman"/>
              <a:cs typeface="Times New Roman"/>
            </a:endParaRPr>
          </a:p>
          <a:p>
            <a:pPr algn="just" marL="12700" marR="37465" indent="361315">
              <a:lnSpc>
                <a:spcPct val="100000"/>
              </a:lnSpc>
              <a:spcBef>
                <a:spcPts val="300"/>
              </a:spcBef>
              <a:buSzPct val="92857"/>
              <a:buFont typeface="Arial MT"/>
              <a:buChar char="•"/>
              <a:tabLst>
                <a:tab pos="374015" algn="l"/>
              </a:tabLst>
            </a:pP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Структурные,</a:t>
            </a:r>
            <a:r>
              <a:rPr dirty="0" u="sng" sz="1400" spc="33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литологические</a:t>
            </a:r>
            <a:r>
              <a:rPr dirty="0" u="sng" sz="1400" spc="35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dirty="0" u="sng" sz="1400" spc="34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стратиграфические</a:t>
            </a:r>
            <a:r>
              <a:rPr dirty="0" u="sng" sz="1400" spc="34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модели</a:t>
            </a:r>
            <a:r>
              <a:rPr dirty="0" u="sng" sz="1400" spc="34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пласта</a:t>
            </a:r>
            <a:r>
              <a:rPr dirty="0" sz="1400" spc="355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дают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представление</a:t>
            </a:r>
            <a:r>
              <a:rPr dirty="0" sz="1400" spc="3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основных </a:t>
            </a:r>
            <a:r>
              <a:rPr dirty="0" sz="1400">
                <a:latin typeface="Times New Roman"/>
                <a:cs typeface="Times New Roman"/>
              </a:rPr>
              <a:t>особенностях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геометрии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месторождения.</a:t>
            </a:r>
            <a:endParaRPr sz="1400">
              <a:latin typeface="Times New Roman"/>
              <a:cs typeface="Times New Roman"/>
            </a:endParaRPr>
          </a:p>
          <a:p>
            <a:pPr algn="just" marL="374015" indent="-361315">
              <a:lnSpc>
                <a:spcPct val="100000"/>
              </a:lnSpc>
              <a:spcBef>
                <a:spcPts val="300"/>
              </a:spcBef>
              <a:buSzPct val="92857"/>
              <a:buFont typeface="Arial MT"/>
              <a:buChar char="•"/>
              <a:tabLst>
                <a:tab pos="374015" algn="l"/>
              </a:tabLst>
            </a:pPr>
            <a:r>
              <a:rPr dirty="0" u="sng" sz="1400" spc="-2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Историко-</a:t>
            </a: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генетические</a:t>
            </a:r>
            <a:r>
              <a:rPr dirty="0" u="sng" sz="14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геологические модели</a:t>
            </a:r>
            <a:r>
              <a:rPr dirty="0" sz="1400" spc="5" i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позволяют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объяснить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строение исследуемой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площади с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точки</a:t>
            </a: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зрения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истории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ее</a:t>
            </a:r>
            <a:r>
              <a:rPr dirty="0" sz="1400" spc="-10">
                <a:latin typeface="Times New Roman"/>
                <a:cs typeface="Times New Roman"/>
              </a:rPr>
              <a:t> развития.</a:t>
            </a:r>
            <a:endParaRPr sz="1400">
              <a:latin typeface="Times New Roman"/>
              <a:cs typeface="Times New Roman"/>
            </a:endParaRPr>
          </a:p>
          <a:p>
            <a:pPr algn="just" marL="12700" marR="36195" indent="-635">
              <a:lnSpc>
                <a:spcPct val="100000"/>
              </a:lnSpc>
              <a:spcBef>
                <a:spcPts val="300"/>
              </a:spcBef>
              <a:buSzPct val="92857"/>
              <a:buFont typeface="Arial MT"/>
              <a:buChar char="•"/>
              <a:tabLst>
                <a:tab pos="12700" algn="l"/>
                <a:tab pos="373380" algn="l"/>
              </a:tabLst>
            </a:pPr>
            <a:r>
              <a:rPr dirty="0" u="sng" sz="14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400" spc="-1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3-</a:t>
            </a: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мерная</a:t>
            </a:r>
            <a:r>
              <a:rPr dirty="0" u="sng" sz="1400" spc="6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геологическая</a:t>
            </a:r>
            <a:r>
              <a:rPr dirty="0" u="sng" sz="1400" spc="6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модель</a:t>
            </a:r>
            <a:r>
              <a:rPr dirty="0" u="sng" sz="1400" spc="7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залежи</a:t>
            </a:r>
            <a:r>
              <a:rPr dirty="0" u="sng" sz="1400" spc="75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углеводородо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это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объемное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представление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месторождения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виде </a:t>
            </a:r>
            <a:r>
              <a:rPr dirty="0" sz="1400">
                <a:latin typeface="Times New Roman"/>
                <a:cs typeface="Times New Roman"/>
              </a:rPr>
              <a:t>многомерного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объекта,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котором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максимально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отражено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геологическое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строение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изучаемого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объекта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который используется</a:t>
            </a:r>
            <a:r>
              <a:rPr dirty="0" sz="1400">
                <a:latin typeface="Times New Roman"/>
                <a:cs typeface="Times New Roman"/>
              </a:rPr>
              <a:t> для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изучения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процессов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разработки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месторождения.</a:t>
            </a:r>
            <a:endParaRPr sz="1400">
              <a:latin typeface="Times New Roman"/>
              <a:cs typeface="Times New Roman"/>
            </a:endParaRPr>
          </a:p>
          <a:p>
            <a:pPr algn="just" marL="367665">
              <a:lnSpc>
                <a:spcPct val="100000"/>
              </a:lnSpc>
              <a:spcBef>
                <a:spcPts val="300"/>
              </a:spcBef>
            </a:pPr>
            <a:r>
              <a:rPr dirty="0" sz="1400">
                <a:latin typeface="Times New Roman"/>
                <a:cs typeface="Times New Roman"/>
              </a:rPr>
              <a:t>Цель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моделирования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–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уменьшить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разницу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между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моделью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реальным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резервуаром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для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наиболее</a:t>
            </a: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эффективного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освоения </a:t>
            </a:r>
            <a:r>
              <a:rPr dirty="0" sz="1400" spc="-10">
                <a:latin typeface="Times New Roman"/>
                <a:cs typeface="Times New Roman"/>
              </a:rPr>
              <a:t>месторождения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нефти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газа.</a:t>
            </a:r>
            <a:endParaRPr sz="1400">
              <a:latin typeface="Times New Roman"/>
              <a:cs typeface="Times New Roman"/>
            </a:endParaRPr>
          </a:p>
          <a:p>
            <a:pPr algn="just" marL="4832350">
              <a:lnSpc>
                <a:spcPct val="100000"/>
              </a:lnSpc>
              <a:spcBef>
                <a:spcPts val="340"/>
              </a:spcBef>
            </a:pPr>
            <a:r>
              <a:rPr dirty="0" sz="1400">
                <a:latin typeface="Times New Roman"/>
                <a:cs typeface="Times New Roman"/>
              </a:rPr>
              <a:t>Следующая,</a:t>
            </a:r>
            <a:r>
              <a:rPr dirty="0" sz="1400" spc="340">
                <a:latin typeface="Times New Roman"/>
                <a:cs typeface="Times New Roman"/>
              </a:rPr>
              <a:t>    </a:t>
            </a:r>
            <a:r>
              <a:rPr dirty="0" sz="1400">
                <a:latin typeface="Times New Roman"/>
                <a:cs typeface="Times New Roman"/>
              </a:rPr>
              <a:t>после</a:t>
            </a:r>
            <a:r>
              <a:rPr dirty="0" sz="1400" spc="345">
                <a:latin typeface="Times New Roman"/>
                <a:cs typeface="Times New Roman"/>
              </a:rPr>
              <a:t>    </a:t>
            </a:r>
            <a:r>
              <a:rPr dirty="0" sz="1400">
                <a:latin typeface="Times New Roman"/>
                <a:cs typeface="Times New Roman"/>
              </a:rPr>
              <a:t>построения</a:t>
            </a:r>
            <a:r>
              <a:rPr dirty="0" sz="1400" spc="340">
                <a:latin typeface="Times New Roman"/>
                <a:cs typeface="Times New Roman"/>
              </a:rPr>
              <a:t>    </a:t>
            </a:r>
            <a:r>
              <a:rPr dirty="0" sz="1400" spc="-10">
                <a:latin typeface="Times New Roman"/>
                <a:cs typeface="Times New Roman"/>
              </a:rPr>
              <a:t>базовой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5318" rIns="0" bIns="0" rtlCol="0" vert="horz">
            <a:spAutoFit/>
          </a:bodyPr>
          <a:lstStyle/>
          <a:p>
            <a:pPr marL="111125">
              <a:lnSpc>
                <a:spcPts val="1240"/>
              </a:lnSpc>
            </a:pPr>
            <a:fld id="{81D60167-4931-47E6-BA6A-407CBD079E47}" type="slidenum">
              <a:rPr dirty="0" spc="-50"/>
              <a:t>6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4684015" y="3761369"/>
            <a:ext cx="4296410" cy="880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структурной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модели,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первостепенная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значимости </a:t>
            </a:r>
            <a:r>
              <a:rPr dirty="0" sz="1400">
                <a:latin typeface="Times New Roman"/>
                <a:cs typeface="Times New Roman"/>
              </a:rPr>
              <a:t>задача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–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это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ее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заполнение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данными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литологии </a:t>
            </a:r>
            <a:r>
              <a:rPr dirty="0" sz="1400">
                <a:latin typeface="Times New Roman"/>
                <a:cs typeface="Times New Roman"/>
              </a:rPr>
              <a:t>пласта</a:t>
            </a:r>
            <a:r>
              <a:rPr dirty="0" sz="1400" spc="3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10">
                <a:latin typeface="Times New Roman"/>
                <a:cs typeface="Times New Roman"/>
              </a:rPr>
              <a:t>характеру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её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изменения.</a:t>
            </a:r>
            <a:endParaRPr sz="1400">
              <a:latin typeface="Times New Roman"/>
              <a:cs typeface="Times New Roman"/>
            </a:endParaRPr>
          </a:p>
          <a:p>
            <a:pPr algn="just" marL="367665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Подробная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литологическая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модель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представляет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684017" y="4615047"/>
            <a:ext cx="32683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91210" algn="l"/>
                <a:tab pos="1771014" algn="l"/>
                <a:tab pos="2993390" algn="l"/>
              </a:tabLst>
            </a:pPr>
            <a:r>
              <a:rPr dirty="0" sz="1400" spc="-10">
                <a:latin typeface="Times New Roman"/>
                <a:cs typeface="Times New Roman"/>
              </a:rPr>
              <a:t>собой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мощный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инструмент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для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684017" y="4615047"/>
            <a:ext cx="429704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576954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изучения </a:t>
            </a:r>
            <a:r>
              <a:rPr dirty="0" sz="1400">
                <a:latin typeface="Times New Roman"/>
                <a:cs typeface="Times New Roman"/>
              </a:rPr>
              <a:t>распределения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петрофизических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свойств,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так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как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 spc="-5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684017" y="5041788"/>
            <a:ext cx="32664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31265" algn="l"/>
                <a:tab pos="2047239" algn="l"/>
              </a:tabLst>
            </a:pPr>
            <a:r>
              <a:rPr dirty="0" sz="1400" spc="-10">
                <a:latin typeface="Times New Roman"/>
                <a:cs typeface="Times New Roman"/>
              </a:rPr>
              <a:t>большинстве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случаев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литологические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151383" y="5041788"/>
            <a:ext cx="8286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19455" algn="l"/>
              </a:tabLst>
            </a:pPr>
            <a:r>
              <a:rPr dirty="0" sz="1400" spc="-10">
                <a:latin typeface="Times New Roman"/>
                <a:cs typeface="Times New Roman"/>
              </a:rPr>
              <a:t>фации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684012" y="5255109"/>
            <a:ext cx="4295775" cy="1306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09725" algn="l"/>
                <a:tab pos="3077210" algn="l"/>
                <a:tab pos="3855085" algn="l"/>
              </a:tabLst>
            </a:pPr>
            <a:r>
              <a:rPr dirty="0" sz="1400" spc="-10">
                <a:latin typeface="Times New Roman"/>
                <a:cs typeface="Times New Roman"/>
              </a:rPr>
              <a:t>петрофизические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характеристики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пласта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тесно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10">
                <a:latin typeface="Times New Roman"/>
                <a:cs typeface="Times New Roman"/>
              </a:rPr>
              <a:t>взаимосвязаны</a:t>
            </a:r>
            <a:r>
              <a:rPr dirty="0" sz="1400" spc="-10">
                <a:latin typeface="Microsoft Sans Serif"/>
                <a:cs typeface="Microsoft Sans Serif"/>
              </a:rPr>
              <a:t>.</a:t>
            </a:r>
            <a:endParaRPr sz="1400">
              <a:latin typeface="Microsoft Sans Serif"/>
              <a:cs typeface="Microsoft Sans Serif"/>
            </a:endParaRPr>
          </a:p>
          <a:p>
            <a:pPr algn="just" marL="12700" marR="5080" indent="354965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Этот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подход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исходит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из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предпосылки,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согласно </a:t>
            </a:r>
            <a:r>
              <a:rPr dirty="0" sz="1400">
                <a:latin typeface="Times New Roman"/>
                <a:cs typeface="Times New Roman"/>
              </a:rPr>
              <a:t>которой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литологическая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изменчивость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является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более </a:t>
            </a:r>
            <a:r>
              <a:rPr dirty="0" sz="1400">
                <a:latin typeface="Times New Roman"/>
                <a:cs typeface="Times New Roman"/>
              </a:rPr>
              <a:t>предсказуемой,</a:t>
            </a:r>
            <a:r>
              <a:rPr dirty="0" sz="1400" spc="390">
                <a:latin typeface="Times New Roman"/>
                <a:cs typeface="Times New Roman"/>
              </a:rPr>
              <a:t>    </a:t>
            </a:r>
            <a:r>
              <a:rPr dirty="0" sz="1400">
                <a:latin typeface="Times New Roman"/>
                <a:cs typeface="Times New Roman"/>
              </a:rPr>
              <a:t>чем</a:t>
            </a:r>
            <a:r>
              <a:rPr dirty="0" sz="1400" spc="395">
                <a:latin typeface="Times New Roman"/>
                <a:cs typeface="Times New Roman"/>
              </a:rPr>
              <a:t>    </a:t>
            </a:r>
            <a:r>
              <a:rPr dirty="0" sz="1400">
                <a:latin typeface="Times New Roman"/>
                <a:cs typeface="Times New Roman"/>
              </a:rPr>
              <a:t>прямое</a:t>
            </a:r>
            <a:r>
              <a:rPr dirty="0" sz="1400" spc="390">
                <a:latin typeface="Times New Roman"/>
                <a:cs typeface="Times New Roman"/>
              </a:rPr>
              <a:t>    </a:t>
            </a:r>
            <a:r>
              <a:rPr dirty="0" sz="1400" spc="-10">
                <a:latin typeface="Times New Roman"/>
                <a:cs typeface="Times New Roman"/>
              </a:rPr>
              <a:t>распределение </a:t>
            </a:r>
            <a:r>
              <a:rPr dirty="0" sz="1400">
                <a:latin typeface="Times New Roman"/>
                <a:cs typeface="Times New Roman"/>
              </a:rPr>
              <a:t>петрофизических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свойств.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6266700" y="2321077"/>
            <a:ext cx="0" cy="441959"/>
          </a:xfrm>
          <a:custGeom>
            <a:avLst/>
            <a:gdLst/>
            <a:ahLst/>
            <a:cxnLst/>
            <a:rect l="l" t="t" r="r" b="b"/>
            <a:pathLst>
              <a:path w="0" h="441960">
                <a:moveTo>
                  <a:pt x="0" y="0"/>
                </a:moveTo>
                <a:lnTo>
                  <a:pt x="0" y="441426"/>
                </a:lnTo>
              </a:path>
            </a:pathLst>
          </a:custGeom>
          <a:ln w="15240">
            <a:solidFill>
              <a:srgbClr val="0C63B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4783835" y="1414259"/>
            <a:ext cx="1483995" cy="441959"/>
          </a:xfrm>
          <a:custGeom>
            <a:avLst/>
            <a:gdLst/>
            <a:ahLst/>
            <a:cxnLst/>
            <a:rect l="l" t="t" r="r" b="b"/>
            <a:pathLst>
              <a:path w="1483995" h="441960">
                <a:moveTo>
                  <a:pt x="0" y="0"/>
                </a:moveTo>
                <a:lnTo>
                  <a:pt x="0" y="300888"/>
                </a:lnTo>
                <a:lnTo>
                  <a:pt x="1483766" y="300888"/>
                </a:lnTo>
                <a:lnTo>
                  <a:pt x="1483766" y="441477"/>
                </a:lnTo>
              </a:path>
            </a:pathLst>
          </a:custGeom>
          <a:ln w="15239">
            <a:solidFill>
              <a:srgbClr val="0956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3244595" y="2310409"/>
            <a:ext cx="999490" cy="441959"/>
          </a:xfrm>
          <a:custGeom>
            <a:avLst/>
            <a:gdLst/>
            <a:ahLst/>
            <a:cxnLst/>
            <a:rect l="l" t="t" r="r" b="b"/>
            <a:pathLst>
              <a:path w="999489" h="441960">
                <a:moveTo>
                  <a:pt x="0" y="0"/>
                </a:moveTo>
                <a:lnTo>
                  <a:pt x="0" y="300824"/>
                </a:lnTo>
                <a:lnTo>
                  <a:pt x="998994" y="300824"/>
                </a:lnTo>
                <a:lnTo>
                  <a:pt x="998994" y="441426"/>
                </a:lnTo>
              </a:path>
            </a:pathLst>
          </a:custGeom>
          <a:ln w="15240">
            <a:solidFill>
              <a:srgbClr val="0C63B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2318004" y="3261372"/>
            <a:ext cx="0" cy="441959"/>
          </a:xfrm>
          <a:custGeom>
            <a:avLst/>
            <a:gdLst/>
            <a:ahLst/>
            <a:cxnLst/>
            <a:rect l="l" t="t" r="r" b="b"/>
            <a:pathLst>
              <a:path w="0" h="441960">
                <a:moveTo>
                  <a:pt x="0" y="0"/>
                </a:moveTo>
                <a:lnTo>
                  <a:pt x="0" y="441426"/>
                </a:lnTo>
              </a:path>
            </a:pathLst>
          </a:custGeom>
          <a:ln w="15240">
            <a:solidFill>
              <a:srgbClr val="0C63B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2318004" y="2310409"/>
            <a:ext cx="927735" cy="441959"/>
          </a:xfrm>
          <a:custGeom>
            <a:avLst/>
            <a:gdLst/>
            <a:ahLst/>
            <a:cxnLst/>
            <a:rect l="l" t="t" r="r" b="b"/>
            <a:pathLst>
              <a:path w="927735" h="441960">
                <a:moveTo>
                  <a:pt x="927493" y="0"/>
                </a:moveTo>
                <a:lnTo>
                  <a:pt x="927493" y="300824"/>
                </a:lnTo>
                <a:lnTo>
                  <a:pt x="0" y="300824"/>
                </a:lnTo>
                <a:lnTo>
                  <a:pt x="0" y="441426"/>
                </a:lnTo>
              </a:path>
            </a:pathLst>
          </a:custGeom>
          <a:ln w="15240">
            <a:solidFill>
              <a:srgbClr val="0C63B2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3236976" y="1016520"/>
            <a:ext cx="2515235" cy="847090"/>
            <a:chOff x="3236976" y="1016520"/>
            <a:chExt cx="2515235" cy="847090"/>
          </a:xfrm>
        </p:grpSpPr>
        <p:sp>
          <p:nvSpPr>
            <p:cNvPr id="8" name="object 8" descr=""/>
            <p:cNvSpPr/>
            <p:nvPr/>
          </p:nvSpPr>
          <p:spPr>
            <a:xfrm>
              <a:off x="3244596" y="1414259"/>
              <a:ext cx="1538605" cy="441959"/>
            </a:xfrm>
            <a:custGeom>
              <a:avLst/>
              <a:gdLst/>
              <a:ahLst/>
              <a:cxnLst/>
              <a:rect l="l" t="t" r="r" b="b"/>
              <a:pathLst>
                <a:path w="1538604" h="441960">
                  <a:moveTo>
                    <a:pt x="1538338" y="0"/>
                  </a:moveTo>
                  <a:lnTo>
                    <a:pt x="1538338" y="300888"/>
                  </a:lnTo>
                  <a:lnTo>
                    <a:pt x="0" y="300888"/>
                  </a:lnTo>
                  <a:lnTo>
                    <a:pt x="0" y="441477"/>
                  </a:lnTo>
                </a:path>
              </a:pathLst>
            </a:custGeom>
            <a:ln w="15240">
              <a:solidFill>
                <a:srgbClr val="09569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992854" y="1024140"/>
              <a:ext cx="1582420" cy="390525"/>
            </a:xfrm>
            <a:custGeom>
              <a:avLst/>
              <a:gdLst/>
              <a:ahLst/>
              <a:cxnLst/>
              <a:rect l="l" t="t" r="r" b="b"/>
              <a:pathLst>
                <a:path w="1582420" h="390525">
                  <a:moveTo>
                    <a:pt x="1542961" y="0"/>
                  </a:moveTo>
                  <a:lnTo>
                    <a:pt x="39001" y="0"/>
                  </a:lnTo>
                  <a:lnTo>
                    <a:pt x="23863" y="3072"/>
                  </a:lnTo>
                  <a:lnTo>
                    <a:pt x="11461" y="11441"/>
                  </a:lnTo>
                  <a:lnTo>
                    <a:pt x="3079" y="23836"/>
                  </a:lnTo>
                  <a:lnTo>
                    <a:pt x="0" y="38988"/>
                  </a:lnTo>
                  <a:lnTo>
                    <a:pt x="0" y="351129"/>
                  </a:lnTo>
                  <a:lnTo>
                    <a:pt x="3079" y="366281"/>
                  </a:lnTo>
                  <a:lnTo>
                    <a:pt x="11461" y="378677"/>
                  </a:lnTo>
                  <a:lnTo>
                    <a:pt x="23863" y="387046"/>
                  </a:lnTo>
                  <a:lnTo>
                    <a:pt x="39001" y="390118"/>
                  </a:lnTo>
                  <a:lnTo>
                    <a:pt x="1542961" y="390118"/>
                  </a:lnTo>
                  <a:lnTo>
                    <a:pt x="1558091" y="387046"/>
                  </a:lnTo>
                  <a:lnTo>
                    <a:pt x="1570489" y="378677"/>
                  </a:lnTo>
                  <a:lnTo>
                    <a:pt x="1578870" y="366281"/>
                  </a:lnTo>
                  <a:lnTo>
                    <a:pt x="1581950" y="351129"/>
                  </a:lnTo>
                  <a:lnTo>
                    <a:pt x="1581950" y="38988"/>
                  </a:lnTo>
                  <a:lnTo>
                    <a:pt x="1578870" y="23836"/>
                  </a:lnTo>
                  <a:lnTo>
                    <a:pt x="1570489" y="11441"/>
                  </a:lnTo>
                  <a:lnTo>
                    <a:pt x="1558091" y="3072"/>
                  </a:lnTo>
                  <a:lnTo>
                    <a:pt x="1542961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92854" y="1024140"/>
              <a:ext cx="1582420" cy="390525"/>
            </a:xfrm>
            <a:custGeom>
              <a:avLst/>
              <a:gdLst/>
              <a:ahLst/>
              <a:cxnLst/>
              <a:rect l="l" t="t" r="r" b="b"/>
              <a:pathLst>
                <a:path w="1582420" h="390525">
                  <a:moveTo>
                    <a:pt x="0" y="38988"/>
                  </a:moveTo>
                  <a:lnTo>
                    <a:pt x="3079" y="23836"/>
                  </a:lnTo>
                  <a:lnTo>
                    <a:pt x="11461" y="11441"/>
                  </a:lnTo>
                  <a:lnTo>
                    <a:pt x="23863" y="3072"/>
                  </a:lnTo>
                  <a:lnTo>
                    <a:pt x="39001" y="0"/>
                  </a:lnTo>
                  <a:lnTo>
                    <a:pt x="1542961" y="0"/>
                  </a:lnTo>
                  <a:lnTo>
                    <a:pt x="1558091" y="3072"/>
                  </a:lnTo>
                  <a:lnTo>
                    <a:pt x="1570489" y="11441"/>
                  </a:lnTo>
                  <a:lnTo>
                    <a:pt x="1578870" y="23836"/>
                  </a:lnTo>
                  <a:lnTo>
                    <a:pt x="1581950" y="38988"/>
                  </a:lnTo>
                  <a:lnTo>
                    <a:pt x="1581950" y="351129"/>
                  </a:lnTo>
                  <a:lnTo>
                    <a:pt x="1578870" y="366281"/>
                  </a:lnTo>
                  <a:lnTo>
                    <a:pt x="1570489" y="378677"/>
                  </a:lnTo>
                  <a:lnTo>
                    <a:pt x="1558091" y="387046"/>
                  </a:lnTo>
                  <a:lnTo>
                    <a:pt x="1542961" y="390118"/>
                  </a:lnTo>
                  <a:lnTo>
                    <a:pt x="39001" y="390118"/>
                  </a:lnTo>
                  <a:lnTo>
                    <a:pt x="23863" y="387046"/>
                  </a:lnTo>
                  <a:lnTo>
                    <a:pt x="11461" y="378677"/>
                  </a:lnTo>
                  <a:lnTo>
                    <a:pt x="3079" y="366281"/>
                  </a:lnTo>
                  <a:lnTo>
                    <a:pt x="0" y="351129"/>
                  </a:lnTo>
                  <a:lnTo>
                    <a:pt x="0" y="38988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160545" y="1185659"/>
              <a:ext cx="1583690" cy="389255"/>
            </a:xfrm>
            <a:custGeom>
              <a:avLst/>
              <a:gdLst/>
              <a:ahLst/>
              <a:cxnLst/>
              <a:rect l="l" t="t" r="r" b="b"/>
              <a:pathLst>
                <a:path w="1583689" h="389255">
                  <a:moveTo>
                    <a:pt x="1544535" y="0"/>
                  </a:moveTo>
                  <a:lnTo>
                    <a:pt x="38836" y="0"/>
                  </a:lnTo>
                  <a:lnTo>
                    <a:pt x="23708" y="3056"/>
                  </a:lnTo>
                  <a:lnTo>
                    <a:pt x="11364" y="11391"/>
                  </a:lnTo>
                  <a:lnTo>
                    <a:pt x="3048" y="23756"/>
                  </a:lnTo>
                  <a:lnTo>
                    <a:pt x="0" y="38900"/>
                  </a:lnTo>
                  <a:lnTo>
                    <a:pt x="0" y="349745"/>
                  </a:lnTo>
                  <a:lnTo>
                    <a:pt x="3048" y="364888"/>
                  </a:lnTo>
                  <a:lnTo>
                    <a:pt x="11364" y="377253"/>
                  </a:lnTo>
                  <a:lnTo>
                    <a:pt x="23708" y="385589"/>
                  </a:lnTo>
                  <a:lnTo>
                    <a:pt x="38836" y="388645"/>
                  </a:lnTo>
                  <a:lnTo>
                    <a:pt x="1544535" y="388645"/>
                  </a:lnTo>
                  <a:lnTo>
                    <a:pt x="1559672" y="385589"/>
                  </a:lnTo>
                  <a:lnTo>
                    <a:pt x="1572032" y="377253"/>
                  </a:lnTo>
                  <a:lnTo>
                    <a:pt x="1580367" y="364888"/>
                  </a:lnTo>
                  <a:lnTo>
                    <a:pt x="1583423" y="349745"/>
                  </a:lnTo>
                  <a:lnTo>
                    <a:pt x="1583423" y="38900"/>
                  </a:lnTo>
                  <a:lnTo>
                    <a:pt x="1580367" y="23756"/>
                  </a:lnTo>
                  <a:lnTo>
                    <a:pt x="1572032" y="11391"/>
                  </a:lnTo>
                  <a:lnTo>
                    <a:pt x="1559672" y="3056"/>
                  </a:lnTo>
                  <a:lnTo>
                    <a:pt x="1544535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160545" y="1185659"/>
              <a:ext cx="1583690" cy="389255"/>
            </a:xfrm>
            <a:custGeom>
              <a:avLst/>
              <a:gdLst/>
              <a:ahLst/>
              <a:cxnLst/>
              <a:rect l="l" t="t" r="r" b="b"/>
              <a:pathLst>
                <a:path w="1583689" h="389255">
                  <a:moveTo>
                    <a:pt x="0" y="38900"/>
                  </a:moveTo>
                  <a:lnTo>
                    <a:pt x="3048" y="23756"/>
                  </a:lnTo>
                  <a:lnTo>
                    <a:pt x="11364" y="11391"/>
                  </a:lnTo>
                  <a:lnTo>
                    <a:pt x="23708" y="3056"/>
                  </a:lnTo>
                  <a:lnTo>
                    <a:pt x="38836" y="0"/>
                  </a:lnTo>
                  <a:lnTo>
                    <a:pt x="1544535" y="0"/>
                  </a:lnTo>
                  <a:lnTo>
                    <a:pt x="1559672" y="3056"/>
                  </a:lnTo>
                  <a:lnTo>
                    <a:pt x="1572032" y="11391"/>
                  </a:lnTo>
                  <a:lnTo>
                    <a:pt x="1580367" y="23756"/>
                  </a:lnTo>
                  <a:lnTo>
                    <a:pt x="1583423" y="38900"/>
                  </a:lnTo>
                  <a:lnTo>
                    <a:pt x="1583423" y="349745"/>
                  </a:lnTo>
                  <a:lnTo>
                    <a:pt x="1580367" y="364888"/>
                  </a:lnTo>
                  <a:lnTo>
                    <a:pt x="1572032" y="377253"/>
                  </a:lnTo>
                  <a:lnTo>
                    <a:pt x="1559672" y="385589"/>
                  </a:lnTo>
                  <a:lnTo>
                    <a:pt x="1544535" y="388645"/>
                  </a:lnTo>
                  <a:lnTo>
                    <a:pt x="38836" y="388645"/>
                  </a:lnTo>
                  <a:lnTo>
                    <a:pt x="23708" y="385589"/>
                  </a:lnTo>
                  <a:lnTo>
                    <a:pt x="11364" y="377253"/>
                  </a:lnTo>
                  <a:lnTo>
                    <a:pt x="3048" y="364888"/>
                  </a:lnTo>
                  <a:lnTo>
                    <a:pt x="0" y="349745"/>
                  </a:lnTo>
                  <a:lnTo>
                    <a:pt x="0" y="38900"/>
                  </a:lnTo>
                  <a:close/>
                </a:path>
              </a:pathLst>
            </a:custGeom>
            <a:ln w="1524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4173847" y="1120292"/>
            <a:ext cx="1487805" cy="4794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71755">
              <a:lnSpc>
                <a:spcPts val="1789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Литологическая</a:t>
            </a:r>
            <a:endParaRPr sz="1600">
              <a:latin typeface="Times New Roman"/>
              <a:cs typeface="Times New Roman"/>
            </a:endParaRPr>
          </a:p>
          <a:p>
            <a:pPr algn="ctr" marL="69215">
              <a:lnSpc>
                <a:spcPts val="1789"/>
              </a:lnSpc>
            </a:pPr>
            <a:r>
              <a:rPr dirty="0" sz="1600" spc="-10">
                <a:latin typeface="Times New Roman"/>
                <a:cs typeface="Times New Roman"/>
              </a:rPr>
              <a:t>модель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2500883" y="1848611"/>
            <a:ext cx="1656714" cy="631190"/>
            <a:chOff x="2500883" y="1848611"/>
            <a:chExt cx="1656714" cy="631190"/>
          </a:xfrm>
        </p:grpSpPr>
        <p:sp>
          <p:nvSpPr>
            <p:cNvPr id="15" name="object 15" descr=""/>
            <p:cNvSpPr/>
            <p:nvPr/>
          </p:nvSpPr>
          <p:spPr>
            <a:xfrm>
              <a:off x="2508503" y="1856231"/>
              <a:ext cx="1472565" cy="454659"/>
            </a:xfrm>
            <a:custGeom>
              <a:avLst/>
              <a:gdLst/>
              <a:ahLst/>
              <a:cxnLst/>
              <a:rect l="l" t="t" r="r" b="b"/>
              <a:pathLst>
                <a:path w="1472564" h="454660">
                  <a:moveTo>
                    <a:pt x="1426705" y="0"/>
                  </a:moveTo>
                  <a:lnTo>
                    <a:pt x="45491" y="0"/>
                  </a:lnTo>
                  <a:lnTo>
                    <a:pt x="27769" y="3571"/>
                  </a:lnTo>
                  <a:lnTo>
                    <a:pt x="13311" y="13309"/>
                  </a:lnTo>
                  <a:lnTo>
                    <a:pt x="3570" y="27753"/>
                  </a:lnTo>
                  <a:lnTo>
                    <a:pt x="0" y="45440"/>
                  </a:lnTo>
                  <a:lnTo>
                    <a:pt x="0" y="408685"/>
                  </a:lnTo>
                  <a:lnTo>
                    <a:pt x="3570" y="426402"/>
                  </a:lnTo>
                  <a:lnTo>
                    <a:pt x="13311" y="440861"/>
                  </a:lnTo>
                  <a:lnTo>
                    <a:pt x="27769" y="450605"/>
                  </a:lnTo>
                  <a:lnTo>
                    <a:pt x="45491" y="454177"/>
                  </a:lnTo>
                  <a:lnTo>
                    <a:pt x="1426705" y="454177"/>
                  </a:lnTo>
                  <a:lnTo>
                    <a:pt x="1444427" y="450605"/>
                  </a:lnTo>
                  <a:lnTo>
                    <a:pt x="1458885" y="440861"/>
                  </a:lnTo>
                  <a:lnTo>
                    <a:pt x="1468626" y="426402"/>
                  </a:lnTo>
                  <a:lnTo>
                    <a:pt x="1472196" y="408685"/>
                  </a:lnTo>
                  <a:lnTo>
                    <a:pt x="1472196" y="45440"/>
                  </a:lnTo>
                  <a:lnTo>
                    <a:pt x="1468626" y="27753"/>
                  </a:lnTo>
                  <a:lnTo>
                    <a:pt x="1458885" y="13309"/>
                  </a:lnTo>
                  <a:lnTo>
                    <a:pt x="1444427" y="3571"/>
                  </a:lnTo>
                  <a:lnTo>
                    <a:pt x="1426705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508503" y="1856231"/>
              <a:ext cx="1472565" cy="454659"/>
            </a:xfrm>
            <a:custGeom>
              <a:avLst/>
              <a:gdLst/>
              <a:ahLst/>
              <a:cxnLst/>
              <a:rect l="l" t="t" r="r" b="b"/>
              <a:pathLst>
                <a:path w="1472564" h="454660">
                  <a:moveTo>
                    <a:pt x="0" y="45440"/>
                  </a:moveTo>
                  <a:lnTo>
                    <a:pt x="3570" y="27753"/>
                  </a:lnTo>
                  <a:lnTo>
                    <a:pt x="13311" y="13309"/>
                  </a:lnTo>
                  <a:lnTo>
                    <a:pt x="27769" y="3571"/>
                  </a:lnTo>
                  <a:lnTo>
                    <a:pt x="45491" y="0"/>
                  </a:lnTo>
                  <a:lnTo>
                    <a:pt x="1426705" y="0"/>
                  </a:lnTo>
                  <a:lnTo>
                    <a:pt x="1444427" y="3571"/>
                  </a:lnTo>
                  <a:lnTo>
                    <a:pt x="1458885" y="13309"/>
                  </a:lnTo>
                  <a:lnTo>
                    <a:pt x="1468626" y="27753"/>
                  </a:lnTo>
                  <a:lnTo>
                    <a:pt x="1472196" y="45440"/>
                  </a:lnTo>
                  <a:lnTo>
                    <a:pt x="1472196" y="408685"/>
                  </a:lnTo>
                  <a:lnTo>
                    <a:pt x="1468626" y="426402"/>
                  </a:lnTo>
                  <a:lnTo>
                    <a:pt x="1458885" y="440861"/>
                  </a:lnTo>
                  <a:lnTo>
                    <a:pt x="1444427" y="450605"/>
                  </a:lnTo>
                  <a:lnTo>
                    <a:pt x="1426705" y="454177"/>
                  </a:lnTo>
                  <a:lnTo>
                    <a:pt x="45491" y="454177"/>
                  </a:lnTo>
                  <a:lnTo>
                    <a:pt x="27769" y="450605"/>
                  </a:lnTo>
                  <a:lnTo>
                    <a:pt x="13311" y="440861"/>
                  </a:lnTo>
                  <a:lnTo>
                    <a:pt x="3570" y="426402"/>
                  </a:lnTo>
                  <a:lnTo>
                    <a:pt x="0" y="408685"/>
                  </a:lnTo>
                  <a:lnTo>
                    <a:pt x="0" y="45440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677667" y="2016277"/>
              <a:ext cx="1472565" cy="455930"/>
            </a:xfrm>
            <a:custGeom>
              <a:avLst/>
              <a:gdLst/>
              <a:ahLst/>
              <a:cxnLst/>
              <a:rect l="l" t="t" r="r" b="b"/>
              <a:pathLst>
                <a:path w="1472564" h="455930">
                  <a:moveTo>
                    <a:pt x="1426616" y="0"/>
                  </a:moveTo>
                  <a:lnTo>
                    <a:pt x="45593" y="0"/>
                  </a:lnTo>
                  <a:lnTo>
                    <a:pt x="27855" y="3585"/>
                  </a:lnTo>
                  <a:lnTo>
                    <a:pt x="13361" y="13361"/>
                  </a:lnTo>
                  <a:lnTo>
                    <a:pt x="3585" y="27855"/>
                  </a:lnTo>
                  <a:lnTo>
                    <a:pt x="0" y="45592"/>
                  </a:lnTo>
                  <a:lnTo>
                    <a:pt x="0" y="410070"/>
                  </a:lnTo>
                  <a:lnTo>
                    <a:pt x="3585" y="427802"/>
                  </a:lnTo>
                  <a:lnTo>
                    <a:pt x="13361" y="442296"/>
                  </a:lnTo>
                  <a:lnTo>
                    <a:pt x="27855" y="452075"/>
                  </a:lnTo>
                  <a:lnTo>
                    <a:pt x="45593" y="455663"/>
                  </a:lnTo>
                  <a:lnTo>
                    <a:pt x="1426616" y="455663"/>
                  </a:lnTo>
                  <a:lnTo>
                    <a:pt x="1444327" y="452075"/>
                  </a:lnTo>
                  <a:lnTo>
                    <a:pt x="1458823" y="442296"/>
                  </a:lnTo>
                  <a:lnTo>
                    <a:pt x="1468614" y="427802"/>
                  </a:lnTo>
                  <a:lnTo>
                    <a:pt x="1472209" y="410070"/>
                  </a:lnTo>
                  <a:lnTo>
                    <a:pt x="1472209" y="45592"/>
                  </a:lnTo>
                  <a:lnTo>
                    <a:pt x="1468614" y="27855"/>
                  </a:lnTo>
                  <a:lnTo>
                    <a:pt x="1458823" y="13361"/>
                  </a:lnTo>
                  <a:lnTo>
                    <a:pt x="1444327" y="3585"/>
                  </a:lnTo>
                  <a:lnTo>
                    <a:pt x="142661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677667" y="2016277"/>
              <a:ext cx="1472565" cy="455930"/>
            </a:xfrm>
            <a:custGeom>
              <a:avLst/>
              <a:gdLst/>
              <a:ahLst/>
              <a:cxnLst/>
              <a:rect l="l" t="t" r="r" b="b"/>
              <a:pathLst>
                <a:path w="1472564" h="455930">
                  <a:moveTo>
                    <a:pt x="0" y="45592"/>
                  </a:moveTo>
                  <a:lnTo>
                    <a:pt x="3585" y="27855"/>
                  </a:lnTo>
                  <a:lnTo>
                    <a:pt x="13361" y="13361"/>
                  </a:lnTo>
                  <a:lnTo>
                    <a:pt x="27855" y="3585"/>
                  </a:lnTo>
                  <a:lnTo>
                    <a:pt x="45593" y="0"/>
                  </a:lnTo>
                  <a:lnTo>
                    <a:pt x="1426616" y="0"/>
                  </a:lnTo>
                  <a:lnTo>
                    <a:pt x="1444327" y="3585"/>
                  </a:lnTo>
                  <a:lnTo>
                    <a:pt x="1458823" y="13361"/>
                  </a:lnTo>
                  <a:lnTo>
                    <a:pt x="1468614" y="27855"/>
                  </a:lnTo>
                  <a:lnTo>
                    <a:pt x="1472209" y="45592"/>
                  </a:lnTo>
                  <a:lnTo>
                    <a:pt x="1472209" y="410070"/>
                  </a:lnTo>
                  <a:lnTo>
                    <a:pt x="1468614" y="427802"/>
                  </a:lnTo>
                  <a:lnTo>
                    <a:pt x="1458823" y="442296"/>
                  </a:lnTo>
                  <a:lnTo>
                    <a:pt x="1444327" y="452075"/>
                  </a:lnTo>
                  <a:lnTo>
                    <a:pt x="1426616" y="455663"/>
                  </a:lnTo>
                  <a:lnTo>
                    <a:pt x="45593" y="455663"/>
                  </a:lnTo>
                  <a:lnTo>
                    <a:pt x="27855" y="452075"/>
                  </a:lnTo>
                  <a:lnTo>
                    <a:pt x="13361" y="442296"/>
                  </a:lnTo>
                  <a:lnTo>
                    <a:pt x="3585" y="427802"/>
                  </a:lnTo>
                  <a:lnTo>
                    <a:pt x="0" y="410070"/>
                  </a:lnTo>
                  <a:lnTo>
                    <a:pt x="0" y="45592"/>
                  </a:lnTo>
                  <a:close/>
                </a:path>
              </a:pathLst>
            </a:custGeom>
            <a:ln w="1524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2887713" y="1984387"/>
            <a:ext cx="1052830" cy="4794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789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Внутренняя</a:t>
            </a:r>
            <a:endParaRPr sz="1600">
              <a:latin typeface="Times New Roman"/>
              <a:cs typeface="Times New Roman"/>
            </a:endParaRPr>
          </a:p>
          <a:p>
            <a:pPr marL="94615">
              <a:lnSpc>
                <a:spcPts val="1789"/>
              </a:lnSpc>
            </a:pPr>
            <a:r>
              <a:rPr dirty="0" sz="1600" spc="-10">
                <a:latin typeface="Times New Roman"/>
                <a:cs typeface="Times New Roman"/>
              </a:rPr>
              <a:t>структура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1479816" y="2744711"/>
            <a:ext cx="1844039" cy="684530"/>
            <a:chOff x="1479816" y="2744711"/>
            <a:chExt cx="1844039" cy="684530"/>
          </a:xfrm>
        </p:grpSpPr>
        <p:sp>
          <p:nvSpPr>
            <p:cNvPr id="21" name="object 21" descr=""/>
            <p:cNvSpPr/>
            <p:nvPr/>
          </p:nvSpPr>
          <p:spPr>
            <a:xfrm>
              <a:off x="1487436" y="2752331"/>
              <a:ext cx="1661795" cy="509270"/>
            </a:xfrm>
            <a:custGeom>
              <a:avLst/>
              <a:gdLst/>
              <a:ahLst/>
              <a:cxnLst/>
              <a:rect l="l" t="t" r="r" b="b"/>
              <a:pathLst>
                <a:path w="1661795" h="509270">
                  <a:moveTo>
                    <a:pt x="1610220" y="0"/>
                  </a:moveTo>
                  <a:lnTo>
                    <a:pt x="50901" y="0"/>
                  </a:lnTo>
                  <a:lnTo>
                    <a:pt x="31059" y="3998"/>
                  </a:lnTo>
                  <a:lnTo>
                    <a:pt x="14882" y="14906"/>
                  </a:lnTo>
                  <a:lnTo>
                    <a:pt x="3990" y="31096"/>
                  </a:lnTo>
                  <a:lnTo>
                    <a:pt x="0" y="50939"/>
                  </a:lnTo>
                  <a:lnTo>
                    <a:pt x="0" y="458088"/>
                  </a:lnTo>
                  <a:lnTo>
                    <a:pt x="3990" y="477960"/>
                  </a:lnTo>
                  <a:lnTo>
                    <a:pt x="14882" y="494152"/>
                  </a:lnTo>
                  <a:lnTo>
                    <a:pt x="31059" y="505050"/>
                  </a:lnTo>
                  <a:lnTo>
                    <a:pt x="50901" y="509041"/>
                  </a:lnTo>
                  <a:lnTo>
                    <a:pt x="1610220" y="509041"/>
                  </a:lnTo>
                  <a:lnTo>
                    <a:pt x="1630070" y="505050"/>
                  </a:lnTo>
                  <a:lnTo>
                    <a:pt x="1646264" y="494152"/>
                  </a:lnTo>
                  <a:lnTo>
                    <a:pt x="1657174" y="477960"/>
                  </a:lnTo>
                  <a:lnTo>
                    <a:pt x="1661172" y="458088"/>
                  </a:lnTo>
                  <a:lnTo>
                    <a:pt x="1661172" y="50939"/>
                  </a:lnTo>
                  <a:lnTo>
                    <a:pt x="1657174" y="31096"/>
                  </a:lnTo>
                  <a:lnTo>
                    <a:pt x="1646264" y="14906"/>
                  </a:lnTo>
                  <a:lnTo>
                    <a:pt x="1630070" y="3998"/>
                  </a:lnTo>
                  <a:lnTo>
                    <a:pt x="161022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487436" y="2752331"/>
              <a:ext cx="1661795" cy="509270"/>
            </a:xfrm>
            <a:custGeom>
              <a:avLst/>
              <a:gdLst/>
              <a:ahLst/>
              <a:cxnLst/>
              <a:rect l="l" t="t" r="r" b="b"/>
              <a:pathLst>
                <a:path w="1661795" h="509270">
                  <a:moveTo>
                    <a:pt x="0" y="50939"/>
                  </a:moveTo>
                  <a:lnTo>
                    <a:pt x="3990" y="31096"/>
                  </a:lnTo>
                  <a:lnTo>
                    <a:pt x="14882" y="14906"/>
                  </a:lnTo>
                  <a:lnTo>
                    <a:pt x="31059" y="3998"/>
                  </a:lnTo>
                  <a:lnTo>
                    <a:pt x="50901" y="0"/>
                  </a:lnTo>
                  <a:lnTo>
                    <a:pt x="1610220" y="0"/>
                  </a:lnTo>
                  <a:lnTo>
                    <a:pt x="1630070" y="3998"/>
                  </a:lnTo>
                  <a:lnTo>
                    <a:pt x="1646264" y="14906"/>
                  </a:lnTo>
                  <a:lnTo>
                    <a:pt x="1657174" y="31096"/>
                  </a:lnTo>
                  <a:lnTo>
                    <a:pt x="1661172" y="50939"/>
                  </a:lnTo>
                  <a:lnTo>
                    <a:pt x="1661172" y="458088"/>
                  </a:lnTo>
                  <a:lnTo>
                    <a:pt x="1657174" y="477960"/>
                  </a:lnTo>
                  <a:lnTo>
                    <a:pt x="1646264" y="494152"/>
                  </a:lnTo>
                  <a:lnTo>
                    <a:pt x="1630070" y="505050"/>
                  </a:lnTo>
                  <a:lnTo>
                    <a:pt x="1610220" y="509041"/>
                  </a:lnTo>
                  <a:lnTo>
                    <a:pt x="50901" y="509041"/>
                  </a:lnTo>
                  <a:lnTo>
                    <a:pt x="31059" y="505050"/>
                  </a:lnTo>
                  <a:lnTo>
                    <a:pt x="14882" y="494152"/>
                  </a:lnTo>
                  <a:lnTo>
                    <a:pt x="3990" y="477960"/>
                  </a:lnTo>
                  <a:lnTo>
                    <a:pt x="0" y="458088"/>
                  </a:lnTo>
                  <a:lnTo>
                    <a:pt x="0" y="50939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656600" y="2912364"/>
              <a:ext cx="1659889" cy="509270"/>
            </a:xfrm>
            <a:custGeom>
              <a:avLst/>
              <a:gdLst/>
              <a:ahLst/>
              <a:cxnLst/>
              <a:rect l="l" t="t" r="r" b="b"/>
              <a:pathLst>
                <a:path w="1659889" h="509270">
                  <a:moveTo>
                    <a:pt x="1608683" y="0"/>
                  </a:moveTo>
                  <a:lnTo>
                    <a:pt x="50901" y="0"/>
                  </a:lnTo>
                  <a:lnTo>
                    <a:pt x="31059" y="3990"/>
                  </a:lnTo>
                  <a:lnTo>
                    <a:pt x="14882" y="14882"/>
                  </a:lnTo>
                  <a:lnTo>
                    <a:pt x="3990" y="31059"/>
                  </a:lnTo>
                  <a:lnTo>
                    <a:pt x="0" y="50901"/>
                  </a:lnTo>
                  <a:lnTo>
                    <a:pt x="0" y="458101"/>
                  </a:lnTo>
                  <a:lnTo>
                    <a:pt x="3990" y="477936"/>
                  </a:lnTo>
                  <a:lnTo>
                    <a:pt x="14882" y="494109"/>
                  </a:lnTo>
                  <a:lnTo>
                    <a:pt x="31059" y="505000"/>
                  </a:lnTo>
                  <a:lnTo>
                    <a:pt x="50901" y="508990"/>
                  </a:lnTo>
                  <a:lnTo>
                    <a:pt x="1608683" y="508990"/>
                  </a:lnTo>
                  <a:lnTo>
                    <a:pt x="1628533" y="505000"/>
                  </a:lnTo>
                  <a:lnTo>
                    <a:pt x="1644727" y="494109"/>
                  </a:lnTo>
                  <a:lnTo>
                    <a:pt x="1655637" y="477936"/>
                  </a:lnTo>
                  <a:lnTo>
                    <a:pt x="1659635" y="458101"/>
                  </a:lnTo>
                  <a:lnTo>
                    <a:pt x="1659635" y="50901"/>
                  </a:lnTo>
                  <a:lnTo>
                    <a:pt x="1655637" y="31059"/>
                  </a:lnTo>
                  <a:lnTo>
                    <a:pt x="1644727" y="14882"/>
                  </a:lnTo>
                  <a:lnTo>
                    <a:pt x="1628533" y="3990"/>
                  </a:lnTo>
                  <a:lnTo>
                    <a:pt x="1608683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656600" y="2912364"/>
              <a:ext cx="1659889" cy="509270"/>
            </a:xfrm>
            <a:custGeom>
              <a:avLst/>
              <a:gdLst/>
              <a:ahLst/>
              <a:cxnLst/>
              <a:rect l="l" t="t" r="r" b="b"/>
              <a:pathLst>
                <a:path w="1659889" h="509270">
                  <a:moveTo>
                    <a:pt x="0" y="50901"/>
                  </a:moveTo>
                  <a:lnTo>
                    <a:pt x="3990" y="31059"/>
                  </a:lnTo>
                  <a:lnTo>
                    <a:pt x="14882" y="14882"/>
                  </a:lnTo>
                  <a:lnTo>
                    <a:pt x="31059" y="3990"/>
                  </a:lnTo>
                  <a:lnTo>
                    <a:pt x="50901" y="0"/>
                  </a:lnTo>
                  <a:lnTo>
                    <a:pt x="1608683" y="0"/>
                  </a:lnTo>
                  <a:lnTo>
                    <a:pt x="1628533" y="3990"/>
                  </a:lnTo>
                  <a:lnTo>
                    <a:pt x="1644727" y="14882"/>
                  </a:lnTo>
                  <a:lnTo>
                    <a:pt x="1655637" y="31059"/>
                  </a:lnTo>
                  <a:lnTo>
                    <a:pt x="1659635" y="50901"/>
                  </a:lnTo>
                  <a:lnTo>
                    <a:pt x="1659635" y="458101"/>
                  </a:lnTo>
                  <a:lnTo>
                    <a:pt x="1655637" y="477936"/>
                  </a:lnTo>
                  <a:lnTo>
                    <a:pt x="1644727" y="494109"/>
                  </a:lnTo>
                  <a:lnTo>
                    <a:pt x="1628533" y="505000"/>
                  </a:lnTo>
                  <a:lnTo>
                    <a:pt x="1608683" y="508990"/>
                  </a:lnTo>
                  <a:lnTo>
                    <a:pt x="50901" y="508990"/>
                  </a:lnTo>
                  <a:lnTo>
                    <a:pt x="31059" y="505000"/>
                  </a:lnTo>
                  <a:lnTo>
                    <a:pt x="14882" y="494109"/>
                  </a:lnTo>
                  <a:lnTo>
                    <a:pt x="3990" y="477936"/>
                  </a:lnTo>
                  <a:lnTo>
                    <a:pt x="0" y="458101"/>
                  </a:lnTo>
                  <a:lnTo>
                    <a:pt x="0" y="50901"/>
                  </a:lnTo>
                  <a:close/>
                </a:path>
              </a:pathLst>
            </a:custGeom>
            <a:ln w="1524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1769770" y="2907614"/>
            <a:ext cx="1433830" cy="48005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1789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Литологические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789"/>
              </a:lnSpc>
            </a:pPr>
            <a:r>
              <a:rPr dirty="0" sz="1600" spc="-10">
                <a:latin typeface="Times New Roman"/>
                <a:cs typeface="Times New Roman"/>
              </a:rPr>
              <a:t>элементы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6" name="object 26" descr=""/>
          <p:cNvGrpSpPr/>
          <p:nvPr/>
        </p:nvGrpSpPr>
        <p:grpSpPr>
          <a:xfrm>
            <a:off x="1208553" y="3694176"/>
            <a:ext cx="2386965" cy="1620520"/>
            <a:chOff x="1208553" y="3694176"/>
            <a:chExt cx="2386965" cy="1620520"/>
          </a:xfrm>
        </p:grpSpPr>
        <p:sp>
          <p:nvSpPr>
            <p:cNvPr id="27" name="object 27" descr=""/>
            <p:cNvSpPr/>
            <p:nvPr/>
          </p:nvSpPr>
          <p:spPr>
            <a:xfrm>
              <a:off x="1216173" y="3701796"/>
              <a:ext cx="2202180" cy="1445260"/>
            </a:xfrm>
            <a:custGeom>
              <a:avLst/>
              <a:gdLst/>
              <a:ahLst/>
              <a:cxnLst/>
              <a:rect l="l" t="t" r="r" b="b"/>
              <a:pathLst>
                <a:path w="2202179" h="1445260">
                  <a:moveTo>
                    <a:pt x="2057645" y="0"/>
                  </a:moveTo>
                  <a:lnTo>
                    <a:pt x="144517" y="0"/>
                  </a:lnTo>
                  <a:lnTo>
                    <a:pt x="98817" y="7361"/>
                  </a:lnTo>
                  <a:lnTo>
                    <a:pt x="59143" y="27866"/>
                  </a:lnTo>
                  <a:lnTo>
                    <a:pt x="27867" y="59140"/>
                  </a:lnTo>
                  <a:lnTo>
                    <a:pt x="7362" y="98813"/>
                  </a:lnTo>
                  <a:lnTo>
                    <a:pt x="0" y="144513"/>
                  </a:lnTo>
                  <a:lnTo>
                    <a:pt x="0" y="1300213"/>
                  </a:lnTo>
                  <a:lnTo>
                    <a:pt x="7362" y="1345912"/>
                  </a:lnTo>
                  <a:lnTo>
                    <a:pt x="27867" y="1385585"/>
                  </a:lnTo>
                  <a:lnTo>
                    <a:pt x="59143" y="1416860"/>
                  </a:lnTo>
                  <a:lnTo>
                    <a:pt x="98817" y="1437364"/>
                  </a:lnTo>
                  <a:lnTo>
                    <a:pt x="144517" y="1444726"/>
                  </a:lnTo>
                  <a:lnTo>
                    <a:pt x="2057645" y="1444726"/>
                  </a:lnTo>
                  <a:lnTo>
                    <a:pt x="2103344" y="1437364"/>
                  </a:lnTo>
                  <a:lnTo>
                    <a:pt x="2143017" y="1416860"/>
                  </a:lnTo>
                  <a:lnTo>
                    <a:pt x="2174292" y="1385585"/>
                  </a:lnTo>
                  <a:lnTo>
                    <a:pt x="2194796" y="1345912"/>
                  </a:lnTo>
                  <a:lnTo>
                    <a:pt x="2202158" y="1300213"/>
                  </a:lnTo>
                  <a:lnTo>
                    <a:pt x="2202158" y="144513"/>
                  </a:lnTo>
                  <a:lnTo>
                    <a:pt x="2194796" y="98813"/>
                  </a:lnTo>
                  <a:lnTo>
                    <a:pt x="2174292" y="59140"/>
                  </a:lnTo>
                  <a:lnTo>
                    <a:pt x="2143017" y="27866"/>
                  </a:lnTo>
                  <a:lnTo>
                    <a:pt x="2103344" y="7361"/>
                  </a:lnTo>
                  <a:lnTo>
                    <a:pt x="2057645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216173" y="3701796"/>
              <a:ext cx="2202180" cy="1445260"/>
            </a:xfrm>
            <a:custGeom>
              <a:avLst/>
              <a:gdLst/>
              <a:ahLst/>
              <a:cxnLst/>
              <a:rect l="l" t="t" r="r" b="b"/>
              <a:pathLst>
                <a:path w="2202179" h="1445260">
                  <a:moveTo>
                    <a:pt x="0" y="144513"/>
                  </a:moveTo>
                  <a:lnTo>
                    <a:pt x="7362" y="98813"/>
                  </a:lnTo>
                  <a:lnTo>
                    <a:pt x="27867" y="59140"/>
                  </a:lnTo>
                  <a:lnTo>
                    <a:pt x="59143" y="27866"/>
                  </a:lnTo>
                  <a:lnTo>
                    <a:pt x="98817" y="7361"/>
                  </a:lnTo>
                  <a:lnTo>
                    <a:pt x="144517" y="0"/>
                  </a:lnTo>
                  <a:lnTo>
                    <a:pt x="2057645" y="0"/>
                  </a:lnTo>
                  <a:lnTo>
                    <a:pt x="2103344" y="7361"/>
                  </a:lnTo>
                  <a:lnTo>
                    <a:pt x="2143017" y="27866"/>
                  </a:lnTo>
                  <a:lnTo>
                    <a:pt x="2174292" y="59140"/>
                  </a:lnTo>
                  <a:lnTo>
                    <a:pt x="2194796" y="98813"/>
                  </a:lnTo>
                  <a:lnTo>
                    <a:pt x="2202158" y="144513"/>
                  </a:lnTo>
                  <a:lnTo>
                    <a:pt x="2202158" y="1300213"/>
                  </a:lnTo>
                  <a:lnTo>
                    <a:pt x="2194796" y="1345912"/>
                  </a:lnTo>
                  <a:lnTo>
                    <a:pt x="2174292" y="1385585"/>
                  </a:lnTo>
                  <a:lnTo>
                    <a:pt x="2143017" y="1416860"/>
                  </a:lnTo>
                  <a:lnTo>
                    <a:pt x="2103344" y="1437364"/>
                  </a:lnTo>
                  <a:lnTo>
                    <a:pt x="2057645" y="1444726"/>
                  </a:lnTo>
                  <a:lnTo>
                    <a:pt x="144517" y="1444726"/>
                  </a:lnTo>
                  <a:lnTo>
                    <a:pt x="98817" y="1437364"/>
                  </a:lnTo>
                  <a:lnTo>
                    <a:pt x="59143" y="1416860"/>
                  </a:lnTo>
                  <a:lnTo>
                    <a:pt x="27867" y="1385585"/>
                  </a:lnTo>
                  <a:lnTo>
                    <a:pt x="7362" y="1345912"/>
                  </a:lnTo>
                  <a:lnTo>
                    <a:pt x="0" y="1300213"/>
                  </a:lnTo>
                  <a:lnTo>
                    <a:pt x="0" y="144513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385290" y="3861790"/>
              <a:ext cx="2202815" cy="1445260"/>
            </a:xfrm>
            <a:custGeom>
              <a:avLst/>
              <a:gdLst/>
              <a:ahLst/>
              <a:cxnLst/>
              <a:rect l="l" t="t" r="r" b="b"/>
              <a:pathLst>
                <a:path w="2202815" h="1445260">
                  <a:moveTo>
                    <a:pt x="2057704" y="0"/>
                  </a:moveTo>
                  <a:lnTo>
                    <a:pt x="144564" y="0"/>
                  </a:lnTo>
                  <a:lnTo>
                    <a:pt x="98859" y="7367"/>
                  </a:lnTo>
                  <a:lnTo>
                    <a:pt x="59173" y="27883"/>
                  </a:lnTo>
                  <a:lnTo>
                    <a:pt x="27883" y="59173"/>
                  </a:lnTo>
                  <a:lnTo>
                    <a:pt x="7367" y="98859"/>
                  </a:lnTo>
                  <a:lnTo>
                    <a:pt x="0" y="144564"/>
                  </a:lnTo>
                  <a:lnTo>
                    <a:pt x="0" y="1300264"/>
                  </a:lnTo>
                  <a:lnTo>
                    <a:pt x="7367" y="1345963"/>
                  </a:lnTo>
                  <a:lnTo>
                    <a:pt x="27883" y="1385636"/>
                  </a:lnTo>
                  <a:lnTo>
                    <a:pt x="59173" y="1416911"/>
                  </a:lnTo>
                  <a:lnTo>
                    <a:pt x="98859" y="1437415"/>
                  </a:lnTo>
                  <a:lnTo>
                    <a:pt x="144564" y="1444777"/>
                  </a:lnTo>
                  <a:lnTo>
                    <a:pt x="2057704" y="1444777"/>
                  </a:lnTo>
                  <a:lnTo>
                    <a:pt x="2103403" y="1437415"/>
                  </a:lnTo>
                  <a:lnTo>
                    <a:pt x="2143072" y="1416911"/>
                  </a:lnTo>
                  <a:lnTo>
                    <a:pt x="2174343" y="1385636"/>
                  </a:lnTo>
                  <a:lnTo>
                    <a:pt x="2194844" y="1345963"/>
                  </a:lnTo>
                  <a:lnTo>
                    <a:pt x="2202205" y="1300264"/>
                  </a:lnTo>
                  <a:lnTo>
                    <a:pt x="2202205" y="144564"/>
                  </a:lnTo>
                  <a:lnTo>
                    <a:pt x="2194844" y="98859"/>
                  </a:lnTo>
                  <a:lnTo>
                    <a:pt x="2174343" y="59173"/>
                  </a:lnTo>
                  <a:lnTo>
                    <a:pt x="2143072" y="27883"/>
                  </a:lnTo>
                  <a:lnTo>
                    <a:pt x="2103403" y="7367"/>
                  </a:lnTo>
                  <a:lnTo>
                    <a:pt x="2057704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385290" y="3861790"/>
              <a:ext cx="2202815" cy="1445260"/>
            </a:xfrm>
            <a:custGeom>
              <a:avLst/>
              <a:gdLst/>
              <a:ahLst/>
              <a:cxnLst/>
              <a:rect l="l" t="t" r="r" b="b"/>
              <a:pathLst>
                <a:path w="2202815" h="1445260">
                  <a:moveTo>
                    <a:pt x="0" y="144564"/>
                  </a:moveTo>
                  <a:lnTo>
                    <a:pt x="7367" y="98859"/>
                  </a:lnTo>
                  <a:lnTo>
                    <a:pt x="27883" y="59173"/>
                  </a:lnTo>
                  <a:lnTo>
                    <a:pt x="59173" y="27883"/>
                  </a:lnTo>
                  <a:lnTo>
                    <a:pt x="98859" y="7367"/>
                  </a:lnTo>
                  <a:lnTo>
                    <a:pt x="144564" y="0"/>
                  </a:lnTo>
                  <a:lnTo>
                    <a:pt x="2057704" y="0"/>
                  </a:lnTo>
                  <a:lnTo>
                    <a:pt x="2103403" y="7367"/>
                  </a:lnTo>
                  <a:lnTo>
                    <a:pt x="2143072" y="27883"/>
                  </a:lnTo>
                  <a:lnTo>
                    <a:pt x="2174343" y="59173"/>
                  </a:lnTo>
                  <a:lnTo>
                    <a:pt x="2194844" y="98859"/>
                  </a:lnTo>
                  <a:lnTo>
                    <a:pt x="2202205" y="144564"/>
                  </a:lnTo>
                  <a:lnTo>
                    <a:pt x="2202205" y="1300264"/>
                  </a:lnTo>
                  <a:lnTo>
                    <a:pt x="2194844" y="1345963"/>
                  </a:lnTo>
                  <a:lnTo>
                    <a:pt x="2174343" y="1385636"/>
                  </a:lnTo>
                  <a:lnTo>
                    <a:pt x="2143072" y="1416911"/>
                  </a:lnTo>
                  <a:lnTo>
                    <a:pt x="2103403" y="1437415"/>
                  </a:lnTo>
                  <a:lnTo>
                    <a:pt x="2057704" y="1444777"/>
                  </a:lnTo>
                  <a:lnTo>
                    <a:pt x="144564" y="1444777"/>
                  </a:lnTo>
                  <a:lnTo>
                    <a:pt x="98859" y="1437415"/>
                  </a:lnTo>
                  <a:lnTo>
                    <a:pt x="59173" y="1416911"/>
                  </a:lnTo>
                  <a:lnTo>
                    <a:pt x="27883" y="1385636"/>
                  </a:lnTo>
                  <a:lnTo>
                    <a:pt x="7367" y="1345963"/>
                  </a:lnTo>
                  <a:lnTo>
                    <a:pt x="0" y="1300264"/>
                  </a:lnTo>
                  <a:lnTo>
                    <a:pt x="0" y="144564"/>
                  </a:lnTo>
                  <a:close/>
                </a:path>
              </a:pathLst>
            </a:custGeom>
            <a:ln w="1524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 descr=""/>
          <p:cNvSpPr txBox="1"/>
          <p:nvPr/>
        </p:nvSpPr>
        <p:spPr>
          <a:xfrm>
            <a:off x="1468386" y="3820401"/>
            <a:ext cx="1899920" cy="1496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10">
                <a:latin typeface="Times New Roman"/>
                <a:cs typeface="Times New Roman"/>
              </a:rPr>
              <a:t>Породные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ассоциации;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10">
                <a:latin typeface="Times New Roman"/>
                <a:cs typeface="Times New Roman"/>
              </a:rPr>
              <a:t>Породы;</a:t>
            </a:r>
            <a:endParaRPr sz="1400">
              <a:latin typeface="Times New Roman"/>
              <a:cs typeface="Times New Roman"/>
            </a:endParaRPr>
          </a:p>
          <a:p>
            <a:pPr marL="12700" marR="222250">
              <a:lnSpc>
                <a:spcPts val="1450"/>
              </a:lnSpc>
              <a:spcBef>
                <a:spcPts val="310"/>
              </a:spcBef>
            </a:pP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10">
                <a:latin typeface="Times New Roman"/>
                <a:cs typeface="Times New Roman"/>
              </a:rPr>
              <a:t>Гранулометрический состав;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dirty="0" sz="1400">
                <a:latin typeface="Times New Roman"/>
                <a:cs typeface="Times New Roman"/>
              </a:rPr>
              <a:t>-Минеральный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состав;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1460"/>
              </a:lnSpc>
              <a:spcBef>
                <a:spcPts val="290"/>
              </a:spcBef>
            </a:pP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20">
                <a:latin typeface="Times New Roman"/>
                <a:cs typeface="Times New Roman"/>
              </a:rPr>
              <a:t>Структурно-</a:t>
            </a:r>
            <a:r>
              <a:rPr dirty="0" sz="1400" spc="-10">
                <a:latin typeface="Times New Roman"/>
                <a:cs typeface="Times New Roman"/>
              </a:rPr>
              <a:t>текстурные признаки.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2" name="object 32" descr=""/>
          <p:cNvGrpSpPr/>
          <p:nvPr/>
        </p:nvGrpSpPr>
        <p:grpSpPr>
          <a:xfrm>
            <a:off x="3477780" y="2744711"/>
            <a:ext cx="1701164" cy="699770"/>
            <a:chOff x="3477780" y="2744711"/>
            <a:chExt cx="1701164" cy="699770"/>
          </a:xfrm>
        </p:grpSpPr>
        <p:sp>
          <p:nvSpPr>
            <p:cNvPr id="33" name="object 33" descr=""/>
            <p:cNvSpPr/>
            <p:nvPr/>
          </p:nvSpPr>
          <p:spPr>
            <a:xfrm>
              <a:off x="3485400" y="2752331"/>
              <a:ext cx="1518285" cy="524510"/>
            </a:xfrm>
            <a:custGeom>
              <a:avLst/>
              <a:gdLst/>
              <a:ahLst/>
              <a:cxnLst/>
              <a:rect l="l" t="t" r="r" b="b"/>
              <a:pathLst>
                <a:path w="1518285" h="524510">
                  <a:moveTo>
                    <a:pt x="1465414" y="0"/>
                  </a:moveTo>
                  <a:lnTo>
                    <a:pt x="52438" y="0"/>
                  </a:lnTo>
                  <a:lnTo>
                    <a:pt x="32023" y="4125"/>
                  </a:lnTo>
                  <a:lnTo>
                    <a:pt x="15355" y="15376"/>
                  </a:lnTo>
                  <a:lnTo>
                    <a:pt x="4119" y="32061"/>
                  </a:lnTo>
                  <a:lnTo>
                    <a:pt x="0" y="52489"/>
                  </a:lnTo>
                  <a:lnTo>
                    <a:pt x="0" y="471830"/>
                  </a:lnTo>
                  <a:lnTo>
                    <a:pt x="4119" y="492223"/>
                  </a:lnTo>
                  <a:lnTo>
                    <a:pt x="15355" y="508893"/>
                  </a:lnTo>
                  <a:lnTo>
                    <a:pt x="32023" y="520141"/>
                  </a:lnTo>
                  <a:lnTo>
                    <a:pt x="52438" y="524268"/>
                  </a:lnTo>
                  <a:lnTo>
                    <a:pt x="1465414" y="524268"/>
                  </a:lnTo>
                  <a:lnTo>
                    <a:pt x="1485837" y="520141"/>
                  </a:lnTo>
                  <a:lnTo>
                    <a:pt x="1502522" y="508893"/>
                  </a:lnTo>
                  <a:lnTo>
                    <a:pt x="1513776" y="492223"/>
                  </a:lnTo>
                  <a:lnTo>
                    <a:pt x="1517904" y="471830"/>
                  </a:lnTo>
                  <a:lnTo>
                    <a:pt x="1517904" y="52489"/>
                  </a:lnTo>
                  <a:lnTo>
                    <a:pt x="1513776" y="32061"/>
                  </a:lnTo>
                  <a:lnTo>
                    <a:pt x="1502522" y="15376"/>
                  </a:lnTo>
                  <a:lnTo>
                    <a:pt x="1485837" y="4125"/>
                  </a:lnTo>
                  <a:lnTo>
                    <a:pt x="1465414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3485400" y="2752331"/>
              <a:ext cx="1518285" cy="524510"/>
            </a:xfrm>
            <a:custGeom>
              <a:avLst/>
              <a:gdLst/>
              <a:ahLst/>
              <a:cxnLst/>
              <a:rect l="l" t="t" r="r" b="b"/>
              <a:pathLst>
                <a:path w="1518285" h="524510">
                  <a:moveTo>
                    <a:pt x="0" y="52489"/>
                  </a:moveTo>
                  <a:lnTo>
                    <a:pt x="4119" y="32061"/>
                  </a:lnTo>
                  <a:lnTo>
                    <a:pt x="15355" y="15376"/>
                  </a:lnTo>
                  <a:lnTo>
                    <a:pt x="32023" y="4125"/>
                  </a:lnTo>
                  <a:lnTo>
                    <a:pt x="52438" y="0"/>
                  </a:lnTo>
                  <a:lnTo>
                    <a:pt x="1465414" y="0"/>
                  </a:lnTo>
                  <a:lnTo>
                    <a:pt x="1485837" y="4125"/>
                  </a:lnTo>
                  <a:lnTo>
                    <a:pt x="1502522" y="15376"/>
                  </a:lnTo>
                  <a:lnTo>
                    <a:pt x="1513776" y="32061"/>
                  </a:lnTo>
                  <a:lnTo>
                    <a:pt x="1517904" y="52489"/>
                  </a:lnTo>
                  <a:lnTo>
                    <a:pt x="1517904" y="471830"/>
                  </a:lnTo>
                  <a:lnTo>
                    <a:pt x="1513776" y="492223"/>
                  </a:lnTo>
                  <a:lnTo>
                    <a:pt x="1502522" y="508893"/>
                  </a:lnTo>
                  <a:lnTo>
                    <a:pt x="1485837" y="520141"/>
                  </a:lnTo>
                  <a:lnTo>
                    <a:pt x="1465414" y="524268"/>
                  </a:lnTo>
                  <a:lnTo>
                    <a:pt x="52438" y="524268"/>
                  </a:lnTo>
                  <a:lnTo>
                    <a:pt x="32023" y="520141"/>
                  </a:lnTo>
                  <a:lnTo>
                    <a:pt x="15355" y="508893"/>
                  </a:lnTo>
                  <a:lnTo>
                    <a:pt x="4119" y="492223"/>
                  </a:lnTo>
                  <a:lnTo>
                    <a:pt x="0" y="471830"/>
                  </a:lnTo>
                  <a:lnTo>
                    <a:pt x="0" y="52489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3654577" y="2912364"/>
              <a:ext cx="1516380" cy="524510"/>
            </a:xfrm>
            <a:custGeom>
              <a:avLst/>
              <a:gdLst/>
              <a:ahLst/>
              <a:cxnLst/>
              <a:rect l="l" t="t" r="r" b="b"/>
              <a:pathLst>
                <a:path w="1516379" h="524510">
                  <a:moveTo>
                    <a:pt x="1463916" y="0"/>
                  </a:moveTo>
                  <a:lnTo>
                    <a:pt x="52438" y="0"/>
                  </a:lnTo>
                  <a:lnTo>
                    <a:pt x="32018" y="4126"/>
                  </a:lnTo>
                  <a:lnTo>
                    <a:pt x="15351" y="15374"/>
                  </a:lnTo>
                  <a:lnTo>
                    <a:pt x="4117" y="32045"/>
                  </a:lnTo>
                  <a:lnTo>
                    <a:pt x="0" y="52438"/>
                  </a:lnTo>
                  <a:lnTo>
                    <a:pt x="0" y="471792"/>
                  </a:lnTo>
                  <a:lnTo>
                    <a:pt x="4117" y="492214"/>
                  </a:lnTo>
                  <a:lnTo>
                    <a:pt x="15351" y="508900"/>
                  </a:lnTo>
                  <a:lnTo>
                    <a:pt x="32018" y="520153"/>
                  </a:lnTo>
                  <a:lnTo>
                    <a:pt x="52438" y="524281"/>
                  </a:lnTo>
                  <a:lnTo>
                    <a:pt x="1463916" y="524281"/>
                  </a:lnTo>
                  <a:lnTo>
                    <a:pt x="1484314" y="520153"/>
                  </a:lnTo>
                  <a:lnTo>
                    <a:pt x="1500984" y="508900"/>
                  </a:lnTo>
                  <a:lnTo>
                    <a:pt x="1512229" y="492214"/>
                  </a:lnTo>
                  <a:lnTo>
                    <a:pt x="1516354" y="471792"/>
                  </a:lnTo>
                  <a:lnTo>
                    <a:pt x="1516354" y="52438"/>
                  </a:lnTo>
                  <a:lnTo>
                    <a:pt x="1512229" y="32045"/>
                  </a:lnTo>
                  <a:lnTo>
                    <a:pt x="1500984" y="15374"/>
                  </a:lnTo>
                  <a:lnTo>
                    <a:pt x="1484314" y="4126"/>
                  </a:lnTo>
                  <a:lnTo>
                    <a:pt x="146391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3654577" y="2912364"/>
              <a:ext cx="1516380" cy="524510"/>
            </a:xfrm>
            <a:custGeom>
              <a:avLst/>
              <a:gdLst/>
              <a:ahLst/>
              <a:cxnLst/>
              <a:rect l="l" t="t" r="r" b="b"/>
              <a:pathLst>
                <a:path w="1516379" h="524510">
                  <a:moveTo>
                    <a:pt x="0" y="52438"/>
                  </a:moveTo>
                  <a:lnTo>
                    <a:pt x="4117" y="32045"/>
                  </a:lnTo>
                  <a:lnTo>
                    <a:pt x="15351" y="15374"/>
                  </a:lnTo>
                  <a:lnTo>
                    <a:pt x="32018" y="4126"/>
                  </a:lnTo>
                  <a:lnTo>
                    <a:pt x="52438" y="0"/>
                  </a:lnTo>
                  <a:lnTo>
                    <a:pt x="1463916" y="0"/>
                  </a:lnTo>
                  <a:lnTo>
                    <a:pt x="1484314" y="4126"/>
                  </a:lnTo>
                  <a:lnTo>
                    <a:pt x="1500984" y="15374"/>
                  </a:lnTo>
                  <a:lnTo>
                    <a:pt x="1512229" y="32045"/>
                  </a:lnTo>
                  <a:lnTo>
                    <a:pt x="1516354" y="52438"/>
                  </a:lnTo>
                  <a:lnTo>
                    <a:pt x="1516354" y="471792"/>
                  </a:lnTo>
                  <a:lnTo>
                    <a:pt x="1512229" y="492214"/>
                  </a:lnTo>
                  <a:lnTo>
                    <a:pt x="1500984" y="508900"/>
                  </a:lnTo>
                  <a:lnTo>
                    <a:pt x="1484314" y="520153"/>
                  </a:lnTo>
                  <a:lnTo>
                    <a:pt x="1463916" y="524281"/>
                  </a:lnTo>
                  <a:lnTo>
                    <a:pt x="52438" y="524281"/>
                  </a:lnTo>
                  <a:lnTo>
                    <a:pt x="32018" y="520153"/>
                  </a:lnTo>
                  <a:lnTo>
                    <a:pt x="15351" y="508900"/>
                  </a:lnTo>
                  <a:lnTo>
                    <a:pt x="4117" y="492214"/>
                  </a:lnTo>
                  <a:lnTo>
                    <a:pt x="0" y="471792"/>
                  </a:lnTo>
                  <a:lnTo>
                    <a:pt x="0" y="52438"/>
                  </a:lnTo>
                  <a:close/>
                </a:path>
              </a:pathLst>
            </a:custGeom>
            <a:ln w="15239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 descr=""/>
          <p:cNvSpPr txBox="1"/>
          <p:nvPr/>
        </p:nvSpPr>
        <p:spPr>
          <a:xfrm>
            <a:off x="3740899" y="2915805"/>
            <a:ext cx="13449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Геохимические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3987805" y="3126099"/>
            <a:ext cx="8509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элементы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9" name="object 39" descr=""/>
          <p:cNvGrpSpPr/>
          <p:nvPr/>
        </p:nvGrpSpPr>
        <p:grpSpPr>
          <a:xfrm>
            <a:off x="5469648" y="1848611"/>
            <a:ext cx="1765300" cy="640080"/>
            <a:chOff x="5469648" y="1848611"/>
            <a:chExt cx="1765300" cy="640080"/>
          </a:xfrm>
        </p:grpSpPr>
        <p:sp>
          <p:nvSpPr>
            <p:cNvPr id="40" name="object 40" descr=""/>
            <p:cNvSpPr/>
            <p:nvPr/>
          </p:nvSpPr>
          <p:spPr>
            <a:xfrm>
              <a:off x="5477268" y="1856231"/>
              <a:ext cx="1580515" cy="465455"/>
            </a:xfrm>
            <a:custGeom>
              <a:avLst/>
              <a:gdLst/>
              <a:ahLst/>
              <a:cxnLst/>
              <a:rect l="l" t="t" r="r" b="b"/>
              <a:pathLst>
                <a:path w="1580515" h="465455">
                  <a:moveTo>
                    <a:pt x="1533880" y="0"/>
                  </a:moveTo>
                  <a:lnTo>
                    <a:pt x="46481" y="0"/>
                  </a:lnTo>
                  <a:lnTo>
                    <a:pt x="28401" y="3657"/>
                  </a:lnTo>
                  <a:lnTo>
                    <a:pt x="13625" y="13625"/>
                  </a:lnTo>
                  <a:lnTo>
                    <a:pt x="3657" y="28401"/>
                  </a:lnTo>
                  <a:lnTo>
                    <a:pt x="0" y="46481"/>
                  </a:lnTo>
                  <a:lnTo>
                    <a:pt x="0" y="418363"/>
                  </a:lnTo>
                  <a:lnTo>
                    <a:pt x="3657" y="436443"/>
                  </a:lnTo>
                  <a:lnTo>
                    <a:pt x="13625" y="451219"/>
                  </a:lnTo>
                  <a:lnTo>
                    <a:pt x="28401" y="461188"/>
                  </a:lnTo>
                  <a:lnTo>
                    <a:pt x="46481" y="464845"/>
                  </a:lnTo>
                  <a:lnTo>
                    <a:pt x="1533880" y="464845"/>
                  </a:lnTo>
                  <a:lnTo>
                    <a:pt x="1551960" y="461188"/>
                  </a:lnTo>
                  <a:lnTo>
                    <a:pt x="1566737" y="451219"/>
                  </a:lnTo>
                  <a:lnTo>
                    <a:pt x="1576705" y="436443"/>
                  </a:lnTo>
                  <a:lnTo>
                    <a:pt x="1580362" y="418363"/>
                  </a:lnTo>
                  <a:lnTo>
                    <a:pt x="1580362" y="46481"/>
                  </a:lnTo>
                  <a:lnTo>
                    <a:pt x="1576705" y="28401"/>
                  </a:lnTo>
                  <a:lnTo>
                    <a:pt x="1566737" y="13625"/>
                  </a:lnTo>
                  <a:lnTo>
                    <a:pt x="1551960" y="3657"/>
                  </a:lnTo>
                  <a:lnTo>
                    <a:pt x="153388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477268" y="1856231"/>
              <a:ext cx="1580515" cy="465455"/>
            </a:xfrm>
            <a:custGeom>
              <a:avLst/>
              <a:gdLst/>
              <a:ahLst/>
              <a:cxnLst/>
              <a:rect l="l" t="t" r="r" b="b"/>
              <a:pathLst>
                <a:path w="1580515" h="465455">
                  <a:moveTo>
                    <a:pt x="0" y="46481"/>
                  </a:moveTo>
                  <a:lnTo>
                    <a:pt x="3657" y="28401"/>
                  </a:lnTo>
                  <a:lnTo>
                    <a:pt x="13625" y="13625"/>
                  </a:lnTo>
                  <a:lnTo>
                    <a:pt x="28401" y="3657"/>
                  </a:lnTo>
                  <a:lnTo>
                    <a:pt x="46481" y="0"/>
                  </a:lnTo>
                  <a:lnTo>
                    <a:pt x="1533880" y="0"/>
                  </a:lnTo>
                  <a:lnTo>
                    <a:pt x="1551960" y="3657"/>
                  </a:lnTo>
                  <a:lnTo>
                    <a:pt x="1566737" y="13625"/>
                  </a:lnTo>
                  <a:lnTo>
                    <a:pt x="1576705" y="28401"/>
                  </a:lnTo>
                  <a:lnTo>
                    <a:pt x="1580362" y="46481"/>
                  </a:lnTo>
                  <a:lnTo>
                    <a:pt x="1580362" y="418363"/>
                  </a:lnTo>
                  <a:lnTo>
                    <a:pt x="1576705" y="436443"/>
                  </a:lnTo>
                  <a:lnTo>
                    <a:pt x="1566737" y="451219"/>
                  </a:lnTo>
                  <a:lnTo>
                    <a:pt x="1551960" y="461188"/>
                  </a:lnTo>
                  <a:lnTo>
                    <a:pt x="1533880" y="464845"/>
                  </a:lnTo>
                  <a:lnTo>
                    <a:pt x="46481" y="464845"/>
                  </a:lnTo>
                  <a:lnTo>
                    <a:pt x="28401" y="461188"/>
                  </a:lnTo>
                  <a:lnTo>
                    <a:pt x="13625" y="451219"/>
                  </a:lnTo>
                  <a:lnTo>
                    <a:pt x="3657" y="436443"/>
                  </a:lnTo>
                  <a:lnTo>
                    <a:pt x="0" y="418363"/>
                  </a:lnTo>
                  <a:lnTo>
                    <a:pt x="0" y="46481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5644895" y="2016277"/>
              <a:ext cx="1582420" cy="464820"/>
            </a:xfrm>
            <a:custGeom>
              <a:avLst/>
              <a:gdLst/>
              <a:ahLst/>
              <a:cxnLst/>
              <a:rect l="l" t="t" r="r" b="b"/>
              <a:pathLst>
                <a:path w="1582420" h="464819">
                  <a:moveTo>
                    <a:pt x="1535417" y="0"/>
                  </a:moveTo>
                  <a:lnTo>
                    <a:pt x="46494" y="0"/>
                  </a:lnTo>
                  <a:lnTo>
                    <a:pt x="28407" y="3648"/>
                  </a:lnTo>
                  <a:lnTo>
                    <a:pt x="13627" y="13601"/>
                  </a:lnTo>
                  <a:lnTo>
                    <a:pt x="3657" y="28374"/>
                  </a:lnTo>
                  <a:lnTo>
                    <a:pt x="0" y="46482"/>
                  </a:lnTo>
                  <a:lnTo>
                    <a:pt x="0" y="418299"/>
                  </a:lnTo>
                  <a:lnTo>
                    <a:pt x="3657" y="436385"/>
                  </a:lnTo>
                  <a:lnTo>
                    <a:pt x="13627" y="451161"/>
                  </a:lnTo>
                  <a:lnTo>
                    <a:pt x="28407" y="461126"/>
                  </a:lnTo>
                  <a:lnTo>
                    <a:pt x="46494" y="464781"/>
                  </a:lnTo>
                  <a:lnTo>
                    <a:pt x="1535417" y="464781"/>
                  </a:lnTo>
                  <a:lnTo>
                    <a:pt x="1553497" y="461126"/>
                  </a:lnTo>
                  <a:lnTo>
                    <a:pt x="1568273" y="451161"/>
                  </a:lnTo>
                  <a:lnTo>
                    <a:pt x="1578242" y="436385"/>
                  </a:lnTo>
                  <a:lnTo>
                    <a:pt x="1581899" y="418299"/>
                  </a:lnTo>
                  <a:lnTo>
                    <a:pt x="1581899" y="46482"/>
                  </a:lnTo>
                  <a:lnTo>
                    <a:pt x="1578242" y="28374"/>
                  </a:lnTo>
                  <a:lnTo>
                    <a:pt x="1568273" y="13601"/>
                  </a:lnTo>
                  <a:lnTo>
                    <a:pt x="1553497" y="3648"/>
                  </a:lnTo>
                  <a:lnTo>
                    <a:pt x="153541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5644895" y="2016277"/>
              <a:ext cx="1582420" cy="464820"/>
            </a:xfrm>
            <a:custGeom>
              <a:avLst/>
              <a:gdLst/>
              <a:ahLst/>
              <a:cxnLst/>
              <a:rect l="l" t="t" r="r" b="b"/>
              <a:pathLst>
                <a:path w="1582420" h="464819">
                  <a:moveTo>
                    <a:pt x="0" y="46482"/>
                  </a:moveTo>
                  <a:lnTo>
                    <a:pt x="3657" y="28374"/>
                  </a:lnTo>
                  <a:lnTo>
                    <a:pt x="13627" y="13601"/>
                  </a:lnTo>
                  <a:lnTo>
                    <a:pt x="28407" y="3648"/>
                  </a:lnTo>
                  <a:lnTo>
                    <a:pt x="46494" y="0"/>
                  </a:lnTo>
                  <a:lnTo>
                    <a:pt x="1535417" y="0"/>
                  </a:lnTo>
                  <a:lnTo>
                    <a:pt x="1553497" y="3648"/>
                  </a:lnTo>
                  <a:lnTo>
                    <a:pt x="1568273" y="13601"/>
                  </a:lnTo>
                  <a:lnTo>
                    <a:pt x="1578242" y="28374"/>
                  </a:lnTo>
                  <a:lnTo>
                    <a:pt x="1581899" y="46482"/>
                  </a:lnTo>
                  <a:lnTo>
                    <a:pt x="1581899" y="418299"/>
                  </a:lnTo>
                  <a:lnTo>
                    <a:pt x="1578242" y="436385"/>
                  </a:lnTo>
                  <a:lnTo>
                    <a:pt x="1568273" y="451161"/>
                  </a:lnTo>
                  <a:lnTo>
                    <a:pt x="1553497" y="461126"/>
                  </a:lnTo>
                  <a:lnTo>
                    <a:pt x="1535417" y="464781"/>
                  </a:lnTo>
                  <a:lnTo>
                    <a:pt x="46494" y="464781"/>
                  </a:lnTo>
                  <a:lnTo>
                    <a:pt x="28407" y="461126"/>
                  </a:lnTo>
                  <a:lnTo>
                    <a:pt x="13627" y="451161"/>
                  </a:lnTo>
                  <a:lnTo>
                    <a:pt x="3657" y="436385"/>
                  </a:lnTo>
                  <a:lnTo>
                    <a:pt x="0" y="418299"/>
                  </a:lnTo>
                  <a:lnTo>
                    <a:pt x="0" y="46482"/>
                  </a:lnTo>
                  <a:close/>
                </a:path>
              </a:pathLst>
            </a:custGeom>
            <a:ln w="1524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 descr=""/>
          <p:cNvSpPr txBox="1"/>
          <p:nvPr/>
        </p:nvSpPr>
        <p:spPr>
          <a:xfrm>
            <a:off x="5996191" y="1989200"/>
            <a:ext cx="880744" cy="479425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 marR="5080" indent="36195">
              <a:lnSpc>
                <a:spcPts val="1660"/>
              </a:lnSpc>
              <a:spcBef>
                <a:spcPts val="365"/>
              </a:spcBef>
            </a:pPr>
            <a:r>
              <a:rPr dirty="0" sz="1600" spc="-10">
                <a:latin typeface="Times New Roman"/>
                <a:cs typeface="Times New Roman"/>
              </a:rPr>
              <a:t>Внешняя </a:t>
            </a:r>
            <a:r>
              <a:rPr dirty="0" sz="1600" spc="-20">
                <a:latin typeface="Times New Roman"/>
                <a:cs typeface="Times New Roman"/>
              </a:rPr>
              <a:t>структура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5" name="object 45" descr=""/>
          <p:cNvGrpSpPr/>
          <p:nvPr/>
        </p:nvGrpSpPr>
        <p:grpSpPr>
          <a:xfrm>
            <a:off x="5332476" y="2753880"/>
            <a:ext cx="2037714" cy="759460"/>
            <a:chOff x="5332476" y="2753880"/>
            <a:chExt cx="2037714" cy="759460"/>
          </a:xfrm>
        </p:grpSpPr>
        <p:sp>
          <p:nvSpPr>
            <p:cNvPr id="46" name="object 46" descr=""/>
            <p:cNvSpPr/>
            <p:nvPr/>
          </p:nvSpPr>
          <p:spPr>
            <a:xfrm>
              <a:off x="5340096" y="2761500"/>
              <a:ext cx="1854835" cy="584200"/>
            </a:xfrm>
            <a:custGeom>
              <a:avLst/>
              <a:gdLst/>
              <a:ahLst/>
              <a:cxnLst/>
              <a:rect l="l" t="t" r="r" b="b"/>
              <a:pathLst>
                <a:path w="1854834" h="584200">
                  <a:moveTo>
                    <a:pt x="1796313" y="0"/>
                  </a:moveTo>
                  <a:lnTo>
                    <a:pt x="58394" y="0"/>
                  </a:lnTo>
                  <a:lnTo>
                    <a:pt x="35666" y="4589"/>
                  </a:lnTo>
                  <a:lnTo>
                    <a:pt x="17105" y="17105"/>
                  </a:lnTo>
                  <a:lnTo>
                    <a:pt x="4589" y="35666"/>
                  </a:lnTo>
                  <a:lnTo>
                    <a:pt x="0" y="58394"/>
                  </a:lnTo>
                  <a:lnTo>
                    <a:pt x="0" y="525272"/>
                  </a:lnTo>
                  <a:lnTo>
                    <a:pt x="4589" y="547997"/>
                  </a:lnTo>
                  <a:lnTo>
                    <a:pt x="17105" y="566554"/>
                  </a:lnTo>
                  <a:lnTo>
                    <a:pt x="35666" y="579066"/>
                  </a:lnTo>
                  <a:lnTo>
                    <a:pt x="58394" y="583653"/>
                  </a:lnTo>
                  <a:lnTo>
                    <a:pt x="1796313" y="583653"/>
                  </a:lnTo>
                  <a:lnTo>
                    <a:pt x="1819041" y="579066"/>
                  </a:lnTo>
                  <a:lnTo>
                    <a:pt x="1837602" y="566554"/>
                  </a:lnTo>
                  <a:lnTo>
                    <a:pt x="1850118" y="547997"/>
                  </a:lnTo>
                  <a:lnTo>
                    <a:pt x="1854707" y="525272"/>
                  </a:lnTo>
                  <a:lnTo>
                    <a:pt x="1854707" y="58394"/>
                  </a:lnTo>
                  <a:lnTo>
                    <a:pt x="1850118" y="35666"/>
                  </a:lnTo>
                  <a:lnTo>
                    <a:pt x="1837602" y="17105"/>
                  </a:lnTo>
                  <a:lnTo>
                    <a:pt x="1819041" y="4589"/>
                  </a:lnTo>
                  <a:lnTo>
                    <a:pt x="1796313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5340096" y="2761500"/>
              <a:ext cx="1854835" cy="584200"/>
            </a:xfrm>
            <a:custGeom>
              <a:avLst/>
              <a:gdLst/>
              <a:ahLst/>
              <a:cxnLst/>
              <a:rect l="l" t="t" r="r" b="b"/>
              <a:pathLst>
                <a:path w="1854834" h="584200">
                  <a:moveTo>
                    <a:pt x="0" y="58394"/>
                  </a:moveTo>
                  <a:lnTo>
                    <a:pt x="4589" y="35666"/>
                  </a:lnTo>
                  <a:lnTo>
                    <a:pt x="17105" y="17105"/>
                  </a:lnTo>
                  <a:lnTo>
                    <a:pt x="35666" y="4589"/>
                  </a:lnTo>
                  <a:lnTo>
                    <a:pt x="58394" y="0"/>
                  </a:lnTo>
                  <a:lnTo>
                    <a:pt x="1796313" y="0"/>
                  </a:lnTo>
                  <a:lnTo>
                    <a:pt x="1819041" y="4589"/>
                  </a:lnTo>
                  <a:lnTo>
                    <a:pt x="1837602" y="17105"/>
                  </a:lnTo>
                  <a:lnTo>
                    <a:pt x="1850118" y="35666"/>
                  </a:lnTo>
                  <a:lnTo>
                    <a:pt x="1854707" y="58394"/>
                  </a:lnTo>
                  <a:lnTo>
                    <a:pt x="1854707" y="525272"/>
                  </a:lnTo>
                  <a:lnTo>
                    <a:pt x="1850118" y="547997"/>
                  </a:lnTo>
                  <a:lnTo>
                    <a:pt x="1837602" y="566554"/>
                  </a:lnTo>
                  <a:lnTo>
                    <a:pt x="1819041" y="579066"/>
                  </a:lnTo>
                  <a:lnTo>
                    <a:pt x="1796313" y="583653"/>
                  </a:lnTo>
                  <a:lnTo>
                    <a:pt x="58394" y="583653"/>
                  </a:lnTo>
                  <a:lnTo>
                    <a:pt x="35666" y="579066"/>
                  </a:lnTo>
                  <a:lnTo>
                    <a:pt x="17105" y="566554"/>
                  </a:lnTo>
                  <a:lnTo>
                    <a:pt x="4589" y="547997"/>
                  </a:lnTo>
                  <a:lnTo>
                    <a:pt x="0" y="525272"/>
                  </a:lnTo>
                  <a:lnTo>
                    <a:pt x="0" y="58394"/>
                  </a:lnTo>
                  <a:close/>
                </a:path>
              </a:pathLst>
            </a:custGeom>
            <a:ln w="152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5509272" y="2923032"/>
              <a:ext cx="1853564" cy="582295"/>
            </a:xfrm>
            <a:custGeom>
              <a:avLst/>
              <a:gdLst/>
              <a:ahLst/>
              <a:cxnLst/>
              <a:rect l="l" t="t" r="r" b="b"/>
              <a:pathLst>
                <a:path w="1853565" h="582295">
                  <a:moveTo>
                    <a:pt x="1795017" y="0"/>
                  </a:moveTo>
                  <a:lnTo>
                    <a:pt x="58140" y="0"/>
                  </a:lnTo>
                  <a:lnTo>
                    <a:pt x="35516" y="4571"/>
                  </a:lnTo>
                  <a:lnTo>
                    <a:pt x="17035" y="17035"/>
                  </a:lnTo>
                  <a:lnTo>
                    <a:pt x="4571" y="35516"/>
                  </a:lnTo>
                  <a:lnTo>
                    <a:pt x="0" y="58140"/>
                  </a:lnTo>
                  <a:lnTo>
                    <a:pt x="0" y="524027"/>
                  </a:lnTo>
                  <a:lnTo>
                    <a:pt x="4571" y="546651"/>
                  </a:lnTo>
                  <a:lnTo>
                    <a:pt x="17035" y="565132"/>
                  </a:lnTo>
                  <a:lnTo>
                    <a:pt x="35516" y="577596"/>
                  </a:lnTo>
                  <a:lnTo>
                    <a:pt x="58140" y="582167"/>
                  </a:lnTo>
                  <a:lnTo>
                    <a:pt x="1795017" y="582167"/>
                  </a:lnTo>
                  <a:lnTo>
                    <a:pt x="1817663" y="577596"/>
                  </a:lnTo>
                  <a:lnTo>
                    <a:pt x="1836142" y="565132"/>
                  </a:lnTo>
                  <a:lnTo>
                    <a:pt x="1848594" y="546651"/>
                  </a:lnTo>
                  <a:lnTo>
                    <a:pt x="1853158" y="524027"/>
                  </a:lnTo>
                  <a:lnTo>
                    <a:pt x="1853158" y="58140"/>
                  </a:lnTo>
                  <a:lnTo>
                    <a:pt x="1848594" y="35516"/>
                  </a:lnTo>
                  <a:lnTo>
                    <a:pt x="1836142" y="17035"/>
                  </a:lnTo>
                  <a:lnTo>
                    <a:pt x="1817663" y="4571"/>
                  </a:lnTo>
                  <a:lnTo>
                    <a:pt x="1795017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5509272" y="2923032"/>
              <a:ext cx="1853564" cy="582295"/>
            </a:xfrm>
            <a:custGeom>
              <a:avLst/>
              <a:gdLst/>
              <a:ahLst/>
              <a:cxnLst/>
              <a:rect l="l" t="t" r="r" b="b"/>
              <a:pathLst>
                <a:path w="1853565" h="582295">
                  <a:moveTo>
                    <a:pt x="0" y="58140"/>
                  </a:moveTo>
                  <a:lnTo>
                    <a:pt x="4571" y="35516"/>
                  </a:lnTo>
                  <a:lnTo>
                    <a:pt x="17035" y="17035"/>
                  </a:lnTo>
                  <a:lnTo>
                    <a:pt x="35516" y="4571"/>
                  </a:lnTo>
                  <a:lnTo>
                    <a:pt x="58140" y="0"/>
                  </a:lnTo>
                  <a:lnTo>
                    <a:pt x="1795017" y="0"/>
                  </a:lnTo>
                  <a:lnTo>
                    <a:pt x="1817663" y="4571"/>
                  </a:lnTo>
                  <a:lnTo>
                    <a:pt x="1836142" y="17035"/>
                  </a:lnTo>
                  <a:lnTo>
                    <a:pt x="1848594" y="35516"/>
                  </a:lnTo>
                  <a:lnTo>
                    <a:pt x="1853158" y="58140"/>
                  </a:lnTo>
                  <a:lnTo>
                    <a:pt x="1853158" y="524027"/>
                  </a:lnTo>
                  <a:lnTo>
                    <a:pt x="1848594" y="546651"/>
                  </a:lnTo>
                  <a:lnTo>
                    <a:pt x="1836142" y="565132"/>
                  </a:lnTo>
                  <a:lnTo>
                    <a:pt x="1817663" y="577596"/>
                  </a:lnTo>
                  <a:lnTo>
                    <a:pt x="1795017" y="582167"/>
                  </a:lnTo>
                  <a:lnTo>
                    <a:pt x="58140" y="582167"/>
                  </a:lnTo>
                  <a:lnTo>
                    <a:pt x="35516" y="577596"/>
                  </a:lnTo>
                  <a:lnTo>
                    <a:pt x="17035" y="565132"/>
                  </a:lnTo>
                  <a:lnTo>
                    <a:pt x="4571" y="546651"/>
                  </a:lnTo>
                  <a:lnTo>
                    <a:pt x="0" y="524027"/>
                  </a:lnTo>
                  <a:lnTo>
                    <a:pt x="0" y="58140"/>
                  </a:lnTo>
                  <a:close/>
                </a:path>
              </a:pathLst>
            </a:custGeom>
            <a:ln w="1524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 descr=""/>
          <p:cNvSpPr txBox="1"/>
          <p:nvPr/>
        </p:nvSpPr>
        <p:spPr>
          <a:xfrm>
            <a:off x="5654422" y="2893796"/>
            <a:ext cx="1562735" cy="60706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algn="ctr" marL="12700" marR="5080" indent="635">
              <a:lnSpc>
                <a:spcPct val="86100"/>
              </a:lnSpc>
              <a:spcBef>
                <a:spcPts val="335"/>
              </a:spcBef>
            </a:pPr>
            <a:r>
              <a:rPr dirty="0" sz="1400" spc="-10">
                <a:latin typeface="Times New Roman"/>
                <a:cs typeface="Times New Roman"/>
              </a:rPr>
              <a:t>Геометрическая </a:t>
            </a:r>
            <a:r>
              <a:rPr dirty="0" sz="1400">
                <a:latin typeface="Times New Roman"/>
                <a:cs typeface="Times New Roman"/>
              </a:rPr>
              <a:t>форма,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морфология, объем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4" name="object 5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5318" rIns="0" bIns="0" rtlCol="0" vert="horz">
            <a:spAutoFit/>
          </a:bodyPr>
          <a:lstStyle/>
          <a:p>
            <a:pPr marL="111125">
              <a:lnSpc>
                <a:spcPts val="1240"/>
              </a:lnSpc>
            </a:pPr>
            <a:fld id="{81D60167-4931-47E6-BA6A-407CBD079E47}" type="slidenum">
              <a:rPr dirty="0" spc="-50"/>
              <a:t>6</a:t>
            </a:fld>
          </a:p>
        </p:txBody>
      </p:sp>
      <p:sp>
        <p:nvSpPr>
          <p:cNvPr id="51" name="object 51" descr=""/>
          <p:cNvSpPr txBox="1"/>
          <p:nvPr/>
        </p:nvSpPr>
        <p:spPr>
          <a:xfrm>
            <a:off x="4219417" y="4104578"/>
            <a:ext cx="3964940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Две</a:t>
            </a:r>
            <a:r>
              <a:rPr dirty="0" sz="1600" spc="-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основные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задачи</a:t>
            </a:r>
            <a:r>
              <a:rPr dirty="0" sz="1600" spc="-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литологической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модели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целью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изучения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геологического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тела:</a:t>
            </a:r>
            <a:endParaRPr sz="1600">
              <a:latin typeface="Times New Roman"/>
              <a:cs typeface="Times New Roman"/>
            </a:endParaRPr>
          </a:p>
          <a:p>
            <a:pPr marL="269240" indent="-256540">
              <a:lnSpc>
                <a:spcPct val="100000"/>
              </a:lnSpc>
              <a:buAutoNum type="arabicParenR"/>
              <a:tabLst>
                <a:tab pos="269240" algn="l"/>
              </a:tabLst>
            </a:pPr>
            <a:r>
              <a:rPr dirty="0" sz="1600" spc="-10">
                <a:latin typeface="Times New Roman"/>
                <a:cs typeface="Times New Roman"/>
              </a:rPr>
              <a:t>Фактического</a:t>
            </a:r>
            <a:r>
              <a:rPr dirty="0" sz="1600" spc="-8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состояния</a:t>
            </a:r>
            <a:endParaRPr sz="1600">
              <a:latin typeface="Times New Roman"/>
              <a:cs typeface="Times New Roman"/>
            </a:endParaRPr>
          </a:p>
          <a:p>
            <a:pPr marL="269240" indent="-256540">
              <a:lnSpc>
                <a:spcPct val="100000"/>
              </a:lnSpc>
              <a:buAutoNum type="arabicParenR"/>
              <a:tabLst>
                <a:tab pos="269240" algn="l"/>
              </a:tabLst>
            </a:pPr>
            <a:r>
              <a:rPr dirty="0" sz="1600">
                <a:latin typeface="Times New Roman"/>
                <a:cs typeface="Times New Roman"/>
              </a:rPr>
              <a:t>Процессов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образования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0263" rIns="0" bIns="0" rtlCol="0" vert="horz">
            <a:spAutoFit/>
          </a:bodyPr>
          <a:lstStyle/>
          <a:p>
            <a:pPr marL="808355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Комплексная</a:t>
            </a:r>
            <a:r>
              <a:rPr dirty="0" spc="-70"/>
              <a:t> </a:t>
            </a:r>
            <a:r>
              <a:rPr dirty="0" spc="-10"/>
              <a:t>геологическая</a:t>
            </a:r>
            <a:r>
              <a:rPr dirty="0" spc="-80"/>
              <a:t> </a:t>
            </a:r>
            <a:r>
              <a:rPr dirty="0" spc="-10"/>
              <a:t>модель</a:t>
            </a:r>
          </a:p>
        </p:txBody>
      </p:sp>
      <p:sp>
        <p:nvSpPr>
          <p:cNvPr id="53" name="object 53" descr=""/>
          <p:cNvSpPr txBox="1"/>
          <p:nvPr/>
        </p:nvSpPr>
        <p:spPr>
          <a:xfrm>
            <a:off x="330194" y="5564839"/>
            <a:ext cx="848233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26543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17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большинстве</a:t>
            </a:r>
            <a:r>
              <a:rPr dirty="0" sz="1600" spc="18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случаев</a:t>
            </a:r>
            <a:r>
              <a:rPr dirty="0" sz="1600" spc="19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литологическая</a:t>
            </a:r>
            <a:r>
              <a:rPr dirty="0" sz="1600" spc="18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модель</a:t>
            </a:r>
            <a:r>
              <a:rPr dirty="0" sz="1600" spc="18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пласта</a:t>
            </a:r>
            <a:r>
              <a:rPr dirty="0" sz="1600" spc="18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строится</a:t>
            </a:r>
            <a:r>
              <a:rPr dirty="0" sz="1600" spc="18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за</a:t>
            </a:r>
            <a:r>
              <a:rPr dirty="0" sz="1600" spc="18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счет</a:t>
            </a:r>
            <a:r>
              <a:rPr dirty="0" sz="1600" spc="190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интеграции </a:t>
            </a:r>
            <a:r>
              <a:rPr dirty="0" sz="1600">
                <a:latin typeface="Times New Roman"/>
                <a:cs typeface="Times New Roman"/>
              </a:rPr>
              <a:t>концептуального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представления</a:t>
            </a:r>
            <a:r>
              <a:rPr dirty="0" sz="1600" spc="3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(седиментологическя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модель),</a:t>
            </a:r>
            <a:r>
              <a:rPr dirty="0" sz="1600" spc="3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классификации</a:t>
            </a:r>
            <a:r>
              <a:rPr dirty="0" sz="1600" spc="3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(определение) </a:t>
            </a:r>
            <a:r>
              <a:rPr dirty="0" sz="1600">
                <a:latin typeface="Times New Roman"/>
                <a:cs typeface="Times New Roman"/>
              </a:rPr>
              <a:t>фаций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вероятностного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подхода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</a:t>
            </a:r>
            <a:r>
              <a:rPr dirty="0" sz="1600" spc="-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распределению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литологии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(стохастическая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модель).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83728" y="1145298"/>
            <a:ext cx="30340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3F3F3F"/>
                </a:solidFill>
                <a:latin typeface="Times New Roman"/>
                <a:cs typeface="Times New Roman"/>
              </a:rPr>
              <a:t>ЛИТОЛОГИЧЕСКАЯ</a:t>
            </a:r>
            <a:r>
              <a:rPr dirty="0" sz="1600" spc="-60" b="1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3F3F3F"/>
                </a:solidFill>
                <a:latin typeface="Times New Roman"/>
                <a:cs typeface="Times New Roman"/>
              </a:rPr>
              <a:t>МОДЕЛЬ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434329" y="1700809"/>
            <a:ext cx="3634740" cy="3682365"/>
            <a:chOff x="434329" y="1700809"/>
            <a:chExt cx="3634740" cy="3682365"/>
          </a:xfrm>
        </p:grpSpPr>
        <p:sp>
          <p:nvSpPr>
            <p:cNvPr id="4" name="object 4" descr=""/>
            <p:cNvSpPr/>
            <p:nvPr/>
          </p:nvSpPr>
          <p:spPr>
            <a:xfrm>
              <a:off x="1879104" y="4924031"/>
              <a:ext cx="706120" cy="451484"/>
            </a:xfrm>
            <a:custGeom>
              <a:avLst/>
              <a:gdLst/>
              <a:ahLst/>
              <a:cxnLst/>
              <a:rect l="l" t="t" r="r" b="b"/>
              <a:pathLst>
                <a:path w="706119" h="451485">
                  <a:moveTo>
                    <a:pt x="529183" y="0"/>
                  </a:moveTo>
                  <a:lnTo>
                    <a:pt x="176415" y="0"/>
                  </a:lnTo>
                  <a:lnTo>
                    <a:pt x="176415" y="225564"/>
                  </a:lnTo>
                  <a:lnTo>
                    <a:pt x="0" y="225564"/>
                  </a:lnTo>
                  <a:lnTo>
                    <a:pt x="352767" y="451091"/>
                  </a:lnTo>
                  <a:lnTo>
                    <a:pt x="705599" y="225564"/>
                  </a:lnTo>
                  <a:lnTo>
                    <a:pt x="529183" y="225564"/>
                  </a:lnTo>
                  <a:lnTo>
                    <a:pt x="529183" y="0"/>
                  </a:lnTo>
                  <a:close/>
                </a:path>
              </a:pathLst>
            </a:custGeom>
            <a:solidFill>
              <a:srgbClr val="AACC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879104" y="4924031"/>
              <a:ext cx="706120" cy="451484"/>
            </a:xfrm>
            <a:custGeom>
              <a:avLst/>
              <a:gdLst/>
              <a:ahLst/>
              <a:cxnLst/>
              <a:rect l="l" t="t" r="r" b="b"/>
              <a:pathLst>
                <a:path w="706119" h="451485">
                  <a:moveTo>
                    <a:pt x="0" y="225564"/>
                  </a:moveTo>
                  <a:lnTo>
                    <a:pt x="176415" y="225564"/>
                  </a:lnTo>
                  <a:lnTo>
                    <a:pt x="176415" y="0"/>
                  </a:lnTo>
                  <a:lnTo>
                    <a:pt x="529183" y="0"/>
                  </a:lnTo>
                  <a:lnTo>
                    <a:pt x="529183" y="225564"/>
                  </a:lnTo>
                  <a:lnTo>
                    <a:pt x="705599" y="225564"/>
                  </a:lnTo>
                  <a:lnTo>
                    <a:pt x="352767" y="451091"/>
                  </a:lnTo>
                  <a:lnTo>
                    <a:pt x="0" y="225564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329" y="1700809"/>
              <a:ext cx="3634724" cy="3175966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1784350" y="3415042"/>
            <a:ext cx="833119" cy="791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algn="ctr" marL="12700" marR="5080">
              <a:lnSpc>
                <a:spcPct val="86200"/>
              </a:lnSpc>
              <a:spcBef>
                <a:spcPts val="335"/>
              </a:spcBef>
            </a:pPr>
            <a:r>
              <a:rPr dirty="0" sz="1400" spc="-10">
                <a:latin typeface="Times New Roman"/>
                <a:cs typeface="Times New Roman"/>
              </a:rPr>
              <a:t>Литология горизонта, пласта, </a:t>
            </a:r>
            <a:r>
              <a:rPr dirty="0" sz="1400" spc="-20">
                <a:latin typeface="Times New Roman"/>
                <a:cs typeface="Times New Roman"/>
              </a:rPr>
              <a:t>слоя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980628" y="2511285"/>
            <a:ext cx="638810" cy="73088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12700" marR="5080" indent="4445">
              <a:lnSpc>
                <a:spcPct val="94700"/>
              </a:lnSpc>
              <a:spcBef>
                <a:spcPts val="195"/>
              </a:spcBef>
            </a:pPr>
            <a:r>
              <a:rPr dirty="0" sz="1600" spc="-35">
                <a:latin typeface="Times New Roman"/>
                <a:cs typeface="Times New Roman"/>
              </a:rPr>
              <a:t>Толща, </a:t>
            </a:r>
            <a:r>
              <a:rPr dirty="0" sz="1600" spc="-10">
                <a:latin typeface="Times New Roman"/>
                <a:cs typeface="Times New Roman"/>
              </a:rPr>
              <a:t>пачка, </a:t>
            </a:r>
            <a:r>
              <a:rPr dirty="0" sz="1600" spc="-20">
                <a:latin typeface="Times New Roman"/>
                <a:cs typeface="Times New Roman"/>
              </a:rPr>
              <a:t>циклит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034923" y="2085835"/>
            <a:ext cx="1060450" cy="899794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algn="ctr" marL="12700" marR="5080" indent="-1905">
              <a:lnSpc>
                <a:spcPts val="1660"/>
              </a:lnSpc>
              <a:spcBef>
                <a:spcPts val="365"/>
              </a:spcBef>
            </a:pPr>
            <a:r>
              <a:rPr dirty="0" sz="1600">
                <a:latin typeface="Times New Roman"/>
                <a:cs typeface="Times New Roman"/>
              </a:rPr>
              <a:t>Ранг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от </a:t>
            </a:r>
            <a:r>
              <a:rPr dirty="0" sz="1600" spc="-10">
                <a:latin typeface="Times New Roman"/>
                <a:cs typeface="Times New Roman"/>
              </a:rPr>
              <a:t>формации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и </a:t>
            </a:r>
            <a:r>
              <a:rPr dirty="0" sz="1600" spc="-35">
                <a:latin typeface="Times New Roman"/>
                <a:cs typeface="Times New Roman"/>
              </a:rPr>
              <a:t>до </a:t>
            </a:r>
            <a:r>
              <a:rPr dirty="0" sz="1600" spc="-10">
                <a:latin typeface="Times New Roman"/>
                <a:cs typeface="Times New Roman"/>
              </a:rPr>
              <a:t>подсвиты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340502" y="1427467"/>
            <a:ext cx="3392804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95"/>
              </a:spcBef>
            </a:pPr>
            <a:r>
              <a:rPr dirty="0" sz="1600" spc="-20" b="1">
                <a:latin typeface="Times New Roman"/>
                <a:cs typeface="Times New Roman"/>
              </a:rPr>
              <a:t>Структурно-</a:t>
            </a:r>
            <a:r>
              <a:rPr dirty="0" u="sng" sz="16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литологическая</a:t>
            </a:r>
            <a:r>
              <a:rPr dirty="0" sz="1600" spc="1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модель </a:t>
            </a:r>
            <a:r>
              <a:rPr dirty="0" sz="1600" b="1">
                <a:latin typeface="Times New Roman"/>
                <a:cs typeface="Times New Roman"/>
              </a:rPr>
              <a:t>(статическая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элементами ретроспективности)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576424" y="2890744"/>
            <a:ext cx="92519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Times New Roman"/>
                <a:cs typeface="Times New Roman"/>
              </a:rPr>
              <a:t>Выделяет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553667" y="3866511"/>
            <a:ext cx="138366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7640" marR="5080" indent="-155575">
              <a:lnSpc>
                <a:spcPct val="100000"/>
              </a:lnSpc>
              <a:spcBef>
                <a:spcPts val="95"/>
              </a:spcBef>
              <a:tabLst>
                <a:tab pos="391795" algn="l"/>
              </a:tabLst>
            </a:pPr>
            <a:r>
              <a:rPr dirty="0" sz="1600" spc="-50" b="1">
                <a:latin typeface="Times New Roman"/>
                <a:cs typeface="Times New Roman"/>
              </a:rPr>
              <a:t>и</a:t>
            </a:r>
            <a:r>
              <a:rPr dirty="0" sz="1600" b="1">
                <a:latin typeface="Times New Roman"/>
                <a:cs typeface="Times New Roman"/>
              </a:rPr>
              <a:t>		</a:t>
            </a:r>
            <a:r>
              <a:rPr dirty="0" sz="1600" spc="-10" b="1">
                <a:latin typeface="Times New Roman"/>
                <a:cs typeface="Times New Roman"/>
              </a:rPr>
              <a:t>литотипы, локализации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139042" y="3866511"/>
            <a:ext cx="2191385" cy="756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18288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Фации,</a:t>
            </a:r>
            <a:r>
              <a:rPr dirty="0" sz="1600" spc="265" b="1">
                <a:latin typeface="Times New Roman"/>
                <a:cs typeface="Times New Roman"/>
              </a:rPr>
              <a:t>   </a:t>
            </a:r>
            <a:r>
              <a:rPr dirty="0" sz="1600" spc="-10" b="1">
                <a:latin typeface="Times New Roman"/>
                <a:cs typeface="Times New Roman"/>
              </a:rPr>
              <a:t>литофации </a:t>
            </a:r>
            <a:r>
              <a:rPr dirty="0" sz="1600" b="1">
                <a:latin typeface="Times New Roman"/>
                <a:cs typeface="Times New Roman"/>
              </a:rPr>
              <a:t>благоприятные</a:t>
            </a:r>
            <a:r>
              <a:rPr dirty="0" sz="1600" spc="370" b="1">
                <a:latin typeface="Times New Roman"/>
                <a:cs typeface="Times New Roman"/>
              </a:rPr>
              <a:t>    </a:t>
            </a:r>
            <a:r>
              <a:rPr dirty="0" sz="1600" spc="-25" b="1">
                <a:latin typeface="Times New Roman"/>
                <a:cs typeface="Times New Roman"/>
              </a:rPr>
              <a:t>для </a:t>
            </a:r>
            <a:r>
              <a:rPr dirty="0" sz="1600" b="1">
                <a:latin typeface="Times New Roman"/>
                <a:cs typeface="Times New Roman"/>
              </a:rPr>
              <a:t>залежей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коллекторов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139042" y="4841880"/>
            <a:ext cx="379539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95580">
              <a:lnSpc>
                <a:spcPct val="100000"/>
              </a:lnSpc>
              <a:spcBef>
                <a:spcPts val="95"/>
              </a:spcBef>
              <a:tabLst>
                <a:tab pos="1807845" algn="l"/>
                <a:tab pos="3065145" algn="l"/>
              </a:tabLst>
            </a:pPr>
            <a:r>
              <a:rPr dirty="0" sz="1600" spc="-10" b="1">
                <a:latin typeface="Times New Roman"/>
                <a:cs typeface="Times New Roman"/>
              </a:rPr>
              <a:t>Распределение</a:t>
            </a:r>
            <a:r>
              <a:rPr dirty="0" sz="1600" b="1">
                <a:latin typeface="Times New Roman"/>
                <a:cs typeface="Times New Roman"/>
              </a:rPr>
              <a:t>	</a:t>
            </a:r>
            <a:r>
              <a:rPr dirty="0" sz="1600" spc="-10" b="1">
                <a:latin typeface="Times New Roman"/>
                <a:cs typeface="Times New Roman"/>
              </a:rPr>
              <a:t>барьерных</a:t>
            </a:r>
            <a:r>
              <a:rPr dirty="0" sz="1600" b="1">
                <a:latin typeface="Times New Roman"/>
                <a:cs typeface="Times New Roman"/>
              </a:rPr>
              <a:t>	</a:t>
            </a:r>
            <a:r>
              <a:rPr dirty="0" sz="1600" spc="-10" b="1">
                <a:latin typeface="Times New Roman"/>
                <a:cs typeface="Times New Roman"/>
              </a:rPr>
              <a:t>свойств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0" b="1">
                <a:latin typeface="Times New Roman"/>
                <a:cs typeface="Times New Roman"/>
              </a:rPr>
              <a:t>геолого-</a:t>
            </a:r>
            <a:r>
              <a:rPr dirty="0" sz="1600" b="1">
                <a:latin typeface="Times New Roman"/>
                <a:cs typeface="Times New Roman"/>
              </a:rPr>
              <a:t>геохимической</a:t>
            </a:r>
            <a:r>
              <a:rPr dirty="0" sz="1600" spc="-70" b="1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среды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6760489" y="2414016"/>
            <a:ext cx="553720" cy="431800"/>
            <a:chOff x="6760489" y="2414016"/>
            <a:chExt cx="553720" cy="431800"/>
          </a:xfrm>
        </p:grpSpPr>
        <p:sp>
          <p:nvSpPr>
            <p:cNvPr id="16" name="object 16" descr=""/>
            <p:cNvSpPr/>
            <p:nvPr/>
          </p:nvSpPr>
          <p:spPr>
            <a:xfrm>
              <a:off x="6768109" y="2421636"/>
              <a:ext cx="538480" cy="416559"/>
            </a:xfrm>
            <a:custGeom>
              <a:avLst/>
              <a:gdLst/>
              <a:ahLst/>
              <a:cxnLst/>
              <a:rect l="l" t="t" r="r" b="b"/>
              <a:pathLst>
                <a:path w="538479" h="416560">
                  <a:moveTo>
                    <a:pt x="403466" y="0"/>
                  </a:moveTo>
                  <a:lnTo>
                    <a:pt x="134492" y="0"/>
                  </a:lnTo>
                  <a:lnTo>
                    <a:pt x="134492" y="208013"/>
                  </a:lnTo>
                  <a:lnTo>
                    <a:pt x="0" y="208013"/>
                  </a:lnTo>
                  <a:lnTo>
                    <a:pt x="268985" y="416064"/>
                  </a:lnTo>
                  <a:lnTo>
                    <a:pt x="537959" y="208013"/>
                  </a:lnTo>
                  <a:lnTo>
                    <a:pt x="403466" y="208013"/>
                  </a:lnTo>
                  <a:lnTo>
                    <a:pt x="403466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768109" y="2421636"/>
              <a:ext cx="538480" cy="416559"/>
            </a:xfrm>
            <a:custGeom>
              <a:avLst/>
              <a:gdLst/>
              <a:ahLst/>
              <a:cxnLst/>
              <a:rect l="l" t="t" r="r" b="b"/>
              <a:pathLst>
                <a:path w="538479" h="416560">
                  <a:moveTo>
                    <a:pt x="0" y="208013"/>
                  </a:moveTo>
                  <a:lnTo>
                    <a:pt x="134492" y="208013"/>
                  </a:lnTo>
                  <a:lnTo>
                    <a:pt x="134492" y="0"/>
                  </a:lnTo>
                  <a:lnTo>
                    <a:pt x="403466" y="0"/>
                  </a:lnTo>
                  <a:lnTo>
                    <a:pt x="403466" y="208013"/>
                  </a:lnTo>
                  <a:lnTo>
                    <a:pt x="537959" y="208013"/>
                  </a:lnTo>
                  <a:lnTo>
                    <a:pt x="268985" y="416064"/>
                  </a:lnTo>
                  <a:lnTo>
                    <a:pt x="0" y="208013"/>
                  </a:lnTo>
                  <a:close/>
                </a:path>
              </a:pathLst>
            </a:custGeom>
            <a:ln w="15240">
              <a:solidFill>
                <a:srgbClr val="003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 descr=""/>
          <p:cNvGrpSpPr/>
          <p:nvPr/>
        </p:nvGrpSpPr>
        <p:grpSpPr>
          <a:xfrm>
            <a:off x="6760489" y="3221748"/>
            <a:ext cx="553720" cy="431800"/>
            <a:chOff x="6760489" y="3221748"/>
            <a:chExt cx="553720" cy="431800"/>
          </a:xfrm>
        </p:grpSpPr>
        <p:sp>
          <p:nvSpPr>
            <p:cNvPr id="19" name="object 19" descr=""/>
            <p:cNvSpPr/>
            <p:nvPr/>
          </p:nvSpPr>
          <p:spPr>
            <a:xfrm>
              <a:off x="6768109" y="3229368"/>
              <a:ext cx="538480" cy="416559"/>
            </a:xfrm>
            <a:custGeom>
              <a:avLst/>
              <a:gdLst/>
              <a:ahLst/>
              <a:cxnLst/>
              <a:rect l="l" t="t" r="r" b="b"/>
              <a:pathLst>
                <a:path w="538479" h="416560">
                  <a:moveTo>
                    <a:pt x="403466" y="0"/>
                  </a:moveTo>
                  <a:lnTo>
                    <a:pt x="134492" y="0"/>
                  </a:lnTo>
                  <a:lnTo>
                    <a:pt x="134492" y="208013"/>
                  </a:lnTo>
                  <a:lnTo>
                    <a:pt x="0" y="208013"/>
                  </a:lnTo>
                  <a:lnTo>
                    <a:pt x="268985" y="416026"/>
                  </a:lnTo>
                  <a:lnTo>
                    <a:pt x="537959" y="208013"/>
                  </a:lnTo>
                  <a:lnTo>
                    <a:pt x="403466" y="208013"/>
                  </a:lnTo>
                  <a:lnTo>
                    <a:pt x="403466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768109" y="3229368"/>
              <a:ext cx="538480" cy="416559"/>
            </a:xfrm>
            <a:custGeom>
              <a:avLst/>
              <a:gdLst/>
              <a:ahLst/>
              <a:cxnLst/>
              <a:rect l="l" t="t" r="r" b="b"/>
              <a:pathLst>
                <a:path w="538479" h="416560">
                  <a:moveTo>
                    <a:pt x="0" y="208013"/>
                  </a:moveTo>
                  <a:lnTo>
                    <a:pt x="134492" y="208013"/>
                  </a:lnTo>
                  <a:lnTo>
                    <a:pt x="134492" y="0"/>
                  </a:lnTo>
                  <a:lnTo>
                    <a:pt x="403466" y="0"/>
                  </a:lnTo>
                  <a:lnTo>
                    <a:pt x="403466" y="208013"/>
                  </a:lnTo>
                  <a:lnTo>
                    <a:pt x="537959" y="208013"/>
                  </a:lnTo>
                  <a:lnTo>
                    <a:pt x="268985" y="416026"/>
                  </a:lnTo>
                  <a:lnTo>
                    <a:pt x="0" y="208013"/>
                  </a:lnTo>
                  <a:close/>
                </a:path>
              </a:pathLst>
            </a:custGeom>
            <a:ln w="15240">
              <a:solidFill>
                <a:srgbClr val="003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94313" rIns="0" bIns="0" rtlCol="0" vert="horz">
            <a:spAutoFit/>
          </a:bodyPr>
          <a:lstStyle/>
          <a:p>
            <a:pPr marL="798195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Комплексная</a:t>
            </a:r>
            <a:r>
              <a:rPr dirty="0" spc="-35"/>
              <a:t> </a:t>
            </a:r>
            <a:r>
              <a:rPr dirty="0" spc="-10"/>
              <a:t>геологическая</a:t>
            </a:r>
            <a:r>
              <a:rPr dirty="0" spc="-50"/>
              <a:t> </a:t>
            </a:r>
            <a:r>
              <a:rPr dirty="0" spc="-10"/>
              <a:t>модель</a:t>
            </a:r>
          </a:p>
        </p:txBody>
      </p:sp>
      <p:sp>
        <p:nvSpPr>
          <p:cNvPr id="22" name="object 22" descr=""/>
          <p:cNvSpPr txBox="1"/>
          <p:nvPr/>
        </p:nvSpPr>
        <p:spPr>
          <a:xfrm>
            <a:off x="496639" y="5448410"/>
            <a:ext cx="3389629" cy="8369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25400">
              <a:lnSpc>
                <a:spcPts val="1789"/>
              </a:lnSpc>
              <a:spcBef>
                <a:spcPts val="95"/>
              </a:spcBef>
            </a:pPr>
            <a:r>
              <a:rPr dirty="0" sz="1600" spc="-10" b="1">
                <a:latin typeface="Times New Roman"/>
                <a:cs typeface="Times New Roman"/>
              </a:rPr>
              <a:t>Основной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принцип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расчленения</a:t>
            </a:r>
            <a:endParaRPr sz="1600">
              <a:latin typeface="Times New Roman"/>
              <a:cs typeface="Times New Roman"/>
            </a:endParaRPr>
          </a:p>
          <a:p>
            <a:pPr algn="ctr" marL="24765">
              <a:lnSpc>
                <a:spcPts val="1789"/>
              </a:lnSpc>
            </a:pPr>
            <a:r>
              <a:rPr dirty="0" sz="1600" b="1">
                <a:latin typeface="Times New Roman"/>
                <a:cs typeface="Times New Roman"/>
              </a:rPr>
              <a:t>является</a:t>
            </a:r>
            <a:r>
              <a:rPr dirty="0" sz="1600" spc="-1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-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литологический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894"/>
              </a:spcBef>
              <a:tabLst>
                <a:tab pos="1339215" algn="l"/>
                <a:tab pos="2142490" algn="l"/>
                <a:tab pos="2564765" algn="l"/>
              </a:tabLst>
            </a:pPr>
            <a:r>
              <a:rPr dirty="0" sz="1600" spc="-10" b="1" i="1">
                <a:latin typeface="Times New Roman"/>
                <a:cs typeface="Times New Roman"/>
              </a:rPr>
              <a:t>Примечание: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 b="1">
                <a:latin typeface="Times New Roman"/>
                <a:cs typeface="Times New Roman"/>
              </a:rPr>
              <a:t>фация-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25">
                <a:latin typeface="Times New Roman"/>
                <a:cs typeface="Times New Roman"/>
              </a:rPr>
              <a:t>это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основная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007039" y="6016231"/>
            <a:ext cx="49568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23010" algn="l"/>
                <a:tab pos="2089785" algn="l"/>
                <a:tab pos="3563620" algn="l"/>
              </a:tabLst>
            </a:pPr>
            <a:r>
              <a:rPr dirty="0" sz="1600" spc="-10">
                <a:latin typeface="Times New Roman"/>
                <a:cs typeface="Times New Roman"/>
              </a:rPr>
              <a:t>структурная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единица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геологического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моделирования.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41536" y="6260061"/>
            <a:ext cx="88201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Термин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«фация»</a:t>
            </a:r>
            <a:r>
              <a:rPr dirty="0" sz="1600" spc="11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предложен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швейцарским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геологом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А.</a:t>
            </a:r>
            <a:r>
              <a:rPr dirty="0" sz="1600" spc="100">
                <a:latin typeface="Times New Roman"/>
                <a:cs typeface="Times New Roman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3"/>
              </a:rPr>
              <a:t>Грессли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(1838-</a:t>
            </a:r>
            <a:r>
              <a:rPr dirty="0" sz="1600">
                <a:latin typeface="Times New Roman"/>
                <a:cs typeface="Times New Roman"/>
              </a:rPr>
              <a:t>41).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Он</a:t>
            </a:r>
            <a:r>
              <a:rPr dirty="0" sz="1600" spc="1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писал,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что</a:t>
            </a:r>
            <a:r>
              <a:rPr dirty="0" sz="1600" spc="10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фация</a:t>
            </a:r>
            <a:r>
              <a:rPr dirty="0" sz="1600" spc="100" b="1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—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41537" y="6503899"/>
            <a:ext cx="5379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слой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или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группа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слоёв,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отражающих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среду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осадконакопления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8602459" y="6518225"/>
            <a:ext cx="996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035C75"/>
                </a:solidFill>
                <a:latin typeface="Constantia"/>
                <a:cs typeface="Constantia"/>
              </a:rPr>
              <a:t>7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8826754" y="6560625"/>
            <a:ext cx="73025" cy="1282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50" spc="-50">
                <a:solidFill>
                  <a:srgbClr val="4D4D4D"/>
                </a:solidFill>
                <a:latin typeface="Arial MT"/>
                <a:cs typeface="Arial MT"/>
              </a:rPr>
              <a:t>8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34502" y="1034935"/>
            <a:ext cx="5727065" cy="23780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49575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solidFill>
                  <a:srgbClr val="C00000"/>
                </a:solidFill>
                <a:latin typeface="Times New Roman"/>
                <a:cs typeface="Times New Roman"/>
              </a:rPr>
              <a:t>Литологическая</a:t>
            </a:r>
            <a:r>
              <a:rPr dirty="0" sz="2000" spc="-2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C00000"/>
                </a:solidFill>
                <a:latin typeface="Times New Roman"/>
                <a:cs typeface="Times New Roman"/>
              </a:rPr>
              <a:t>модель</a:t>
            </a:r>
            <a:endParaRPr sz="2000">
              <a:latin typeface="Times New Roman"/>
              <a:cs typeface="Times New Roman"/>
            </a:endParaRPr>
          </a:p>
          <a:p>
            <a:pPr algn="just" marL="12700" marR="707390" indent="263525">
              <a:lnSpc>
                <a:spcPct val="100000"/>
              </a:lnSpc>
              <a:spcBef>
                <a:spcPts val="1735"/>
              </a:spcBef>
            </a:pP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Целью</a:t>
            </a:r>
            <a:r>
              <a:rPr dirty="0" sz="1400" spc="43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этапа</a:t>
            </a:r>
            <a:r>
              <a:rPr dirty="0" sz="1400" spc="43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построения</a:t>
            </a:r>
            <a:r>
              <a:rPr dirty="0" sz="1400" spc="42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литологической</a:t>
            </a:r>
            <a:r>
              <a:rPr dirty="0" sz="1400" spc="434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модели</a:t>
            </a:r>
            <a:r>
              <a:rPr dirty="0" sz="1400" spc="43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4D4D4D"/>
                </a:solidFill>
                <a:latin typeface="Times New Roman"/>
                <a:cs typeface="Times New Roman"/>
              </a:rPr>
              <a:t>является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получение</a:t>
            </a:r>
            <a:r>
              <a:rPr dirty="0" sz="1400" spc="75">
                <a:solidFill>
                  <a:srgbClr val="4D4D4D"/>
                </a:solidFill>
                <a:latin typeface="Times New Roman"/>
                <a:cs typeface="Times New Roman"/>
              </a:rPr>
              <a:t> 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представления</a:t>
            </a:r>
            <a:r>
              <a:rPr dirty="0" sz="1400" spc="80">
                <a:solidFill>
                  <a:srgbClr val="4D4D4D"/>
                </a:solidFill>
                <a:latin typeface="Times New Roman"/>
                <a:cs typeface="Times New Roman"/>
              </a:rPr>
              <a:t> 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о</a:t>
            </a:r>
            <a:r>
              <a:rPr dirty="0" sz="1400" spc="80">
                <a:solidFill>
                  <a:srgbClr val="4D4D4D"/>
                </a:solidFill>
                <a:latin typeface="Times New Roman"/>
                <a:cs typeface="Times New Roman"/>
              </a:rPr>
              <a:t> 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пространственном</a:t>
            </a:r>
            <a:r>
              <a:rPr dirty="0" sz="1400" spc="75">
                <a:solidFill>
                  <a:srgbClr val="4D4D4D"/>
                </a:solidFill>
                <a:latin typeface="Times New Roman"/>
                <a:cs typeface="Times New Roman"/>
              </a:rPr>
              <a:t>  </a:t>
            </a:r>
            <a:r>
              <a:rPr dirty="0" sz="1400" spc="-10">
                <a:solidFill>
                  <a:srgbClr val="4D4D4D"/>
                </a:solidFill>
                <a:latin typeface="Times New Roman"/>
                <a:cs typeface="Times New Roman"/>
              </a:rPr>
              <a:t>распределении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залежи</a:t>
            </a:r>
            <a:r>
              <a:rPr dirty="0" sz="1400" spc="23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УВ,</a:t>
            </a:r>
            <a:r>
              <a:rPr dirty="0" sz="1400" spc="22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путем</a:t>
            </a:r>
            <a:r>
              <a:rPr dirty="0" sz="1400" spc="24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разделения</a:t>
            </a:r>
            <a:r>
              <a:rPr dirty="0" sz="1400" spc="23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пород</a:t>
            </a:r>
            <a:r>
              <a:rPr dirty="0" sz="1400" spc="23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на</a:t>
            </a:r>
            <a:r>
              <a:rPr dirty="0" sz="1400" spc="229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коллекторы</a:t>
            </a:r>
            <a:r>
              <a:rPr dirty="0" sz="1400" spc="21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и</a:t>
            </a:r>
            <a:r>
              <a:rPr dirty="0" sz="1400" spc="23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4D4D4D"/>
                </a:solidFill>
                <a:latin typeface="Times New Roman"/>
                <a:cs typeface="Times New Roman"/>
              </a:rPr>
              <a:t>плотные пропластки.</a:t>
            </a:r>
            <a:endParaRPr sz="1400">
              <a:latin typeface="Times New Roman"/>
              <a:cs typeface="Times New Roman"/>
            </a:endParaRPr>
          </a:p>
          <a:p>
            <a:pPr algn="just" marL="12700" marR="708660" indent="263525">
              <a:lnSpc>
                <a:spcPct val="100000"/>
              </a:lnSpc>
              <a:spcBef>
                <a:spcPts val="935"/>
              </a:spcBef>
            </a:pP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В</a:t>
            </a:r>
            <a:r>
              <a:rPr dirty="0" sz="1400" spc="250">
                <a:solidFill>
                  <a:srgbClr val="4D4D4D"/>
                </a:solidFill>
                <a:latin typeface="Times New Roman"/>
                <a:cs typeface="Times New Roman"/>
              </a:rPr>
              <a:t> 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качестве</a:t>
            </a:r>
            <a:r>
              <a:rPr dirty="0" sz="1400" spc="250">
                <a:solidFill>
                  <a:srgbClr val="4D4D4D"/>
                </a:solidFill>
                <a:latin typeface="Times New Roman"/>
                <a:cs typeface="Times New Roman"/>
              </a:rPr>
              <a:t> 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основной</a:t>
            </a:r>
            <a:r>
              <a:rPr dirty="0" sz="1400" spc="250">
                <a:solidFill>
                  <a:srgbClr val="4D4D4D"/>
                </a:solidFill>
                <a:latin typeface="Times New Roman"/>
                <a:cs typeface="Times New Roman"/>
              </a:rPr>
              <a:t> 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информации</a:t>
            </a:r>
            <a:r>
              <a:rPr dirty="0" sz="1400" spc="254">
                <a:solidFill>
                  <a:srgbClr val="4D4D4D"/>
                </a:solidFill>
                <a:latin typeface="Times New Roman"/>
                <a:cs typeface="Times New Roman"/>
              </a:rPr>
              <a:t> 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при</a:t>
            </a:r>
            <a:r>
              <a:rPr dirty="0" sz="1400" spc="250">
                <a:solidFill>
                  <a:srgbClr val="4D4D4D"/>
                </a:solidFill>
                <a:latin typeface="Times New Roman"/>
                <a:cs typeface="Times New Roman"/>
              </a:rPr>
              <a:t>  </a:t>
            </a:r>
            <a:r>
              <a:rPr dirty="0" sz="1400" spc="-10">
                <a:solidFill>
                  <a:srgbClr val="4D4D4D"/>
                </a:solidFill>
                <a:latin typeface="Times New Roman"/>
                <a:cs typeface="Times New Roman"/>
              </a:rPr>
              <a:t>литологическом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моделировании</a:t>
            </a:r>
            <a:r>
              <a:rPr dirty="0" sz="1400" spc="1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обычно</a:t>
            </a:r>
            <a:r>
              <a:rPr dirty="0" sz="1400" spc="1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принимаются</a:t>
            </a:r>
            <a:r>
              <a:rPr dirty="0" sz="1400" spc="1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результаты</a:t>
            </a:r>
            <a:r>
              <a:rPr dirty="0" sz="1400" spc="2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4D4D4D"/>
                </a:solidFill>
                <a:latin typeface="Times New Roman"/>
                <a:cs typeface="Times New Roman"/>
              </a:rPr>
              <a:t>интерпретации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геофизических</a:t>
            </a:r>
            <a:r>
              <a:rPr dirty="0" sz="1400" spc="340">
                <a:solidFill>
                  <a:srgbClr val="4D4D4D"/>
                </a:solidFill>
                <a:latin typeface="Times New Roman"/>
                <a:cs typeface="Times New Roman"/>
              </a:rPr>
              <a:t> 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методов,</a:t>
            </a:r>
            <a:r>
              <a:rPr dirty="0" sz="1400" spc="330">
                <a:solidFill>
                  <a:srgbClr val="4D4D4D"/>
                </a:solidFill>
                <a:latin typeface="Times New Roman"/>
                <a:cs typeface="Times New Roman"/>
              </a:rPr>
              <a:t> 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так</a:t>
            </a:r>
            <a:r>
              <a:rPr dirty="0" sz="1400" spc="340">
                <a:solidFill>
                  <a:srgbClr val="4D4D4D"/>
                </a:solidFill>
                <a:latin typeface="Times New Roman"/>
                <a:cs typeface="Times New Roman"/>
              </a:rPr>
              <a:t> 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как</a:t>
            </a:r>
            <a:r>
              <a:rPr dirty="0" sz="1400" spc="335">
                <a:solidFill>
                  <a:srgbClr val="4D4D4D"/>
                </a:solidFill>
                <a:latin typeface="Times New Roman"/>
                <a:cs typeface="Times New Roman"/>
              </a:rPr>
              <a:t> 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именно</a:t>
            </a:r>
            <a:r>
              <a:rPr dirty="0" sz="1400" spc="340">
                <a:solidFill>
                  <a:srgbClr val="4D4D4D"/>
                </a:solidFill>
                <a:latin typeface="Times New Roman"/>
                <a:cs typeface="Times New Roman"/>
              </a:rPr>
              <a:t> 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комплекс</a:t>
            </a:r>
            <a:r>
              <a:rPr dirty="0" sz="1400" spc="335">
                <a:solidFill>
                  <a:srgbClr val="4D4D4D"/>
                </a:solidFill>
                <a:latin typeface="Times New Roman"/>
                <a:cs typeface="Times New Roman"/>
              </a:rPr>
              <a:t>  </a:t>
            </a:r>
            <a:r>
              <a:rPr dirty="0" sz="1400" spc="-25">
                <a:solidFill>
                  <a:srgbClr val="4D4D4D"/>
                </a:solidFill>
                <a:latin typeface="Times New Roman"/>
                <a:cs typeface="Times New Roman"/>
              </a:rPr>
              <a:t>ГИС </a:t>
            </a:r>
            <a:r>
              <a:rPr dirty="0" sz="1400" spc="-10">
                <a:solidFill>
                  <a:srgbClr val="4D4D4D"/>
                </a:solidFill>
                <a:latin typeface="Times New Roman"/>
                <a:cs typeface="Times New Roman"/>
              </a:rPr>
              <a:t>характеризуют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весь</a:t>
            </a:r>
            <a:r>
              <a:rPr dirty="0" sz="1400" spc="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фонд</a:t>
            </a:r>
            <a:r>
              <a:rPr dirty="0" sz="1400" spc="-2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4D4D4D"/>
                </a:solidFill>
                <a:latin typeface="Times New Roman"/>
                <a:cs typeface="Times New Roman"/>
              </a:rPr>
              <a:t>скважин.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64708" y="2043710"/>
            <a:ext cx="3432047" cy="4306785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5904" y="3860298"/>
            <a:ext cx="4218425" cy="245819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2931" rIns="0" bIns="0" rtlCol="0" vert="horz">
            <a:spAutoFit/>
          </a:bodyPr>
          <a:lstStyle/>
          <a:p>
            <a:pPr marL="204851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Комплексная</a:t>
            </a:r>
            <a:r>
              <a:rPr dirty="0" spc="-90"/>
              <a:t> </a:t>
            </a:r>
            <a:r>
              <a:rPr dirty="0"/>
              <a:t>геологическая</a:t>
            </a:r>
            <a:r>
              <a:rPr dirty="0" spc="-95"/>
              <a:t> </a:t>
            </a:r>
            <a:r>
              <a:rPr dirty="0" spc="-10"/>
              <a:t>модель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48234"/>
            <a:ext cx="4554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solidFill>
                  <a:srgbClr val="03607A"/>
                </a:solidFill>
                <a:latin typeface="Arial"/>
                <a:cs typeface="Arial"/>
              </a:rPr>
              <a:t>Комплексная</a:t>
            </a:r>
            <a:r>
              <a:rPr dirty="0" spc="-5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50">
                <a:solidFill>
                  <a:srgbClr val="03607A"/>
                </a:solidFill>
                <a:latin typeface="Arial"/>
                <a:cs typeface="Arial"/>
              </a:rPr>
              <a:t>геологическая</a:t>
            </a:r>
            <a:r>
              <a:rPr dirty="0" spc="-3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300">
                <a:solidFill>
                  <a:srgbClr val="03607A"/>
                </a:solidFill>
                <a:latin typeface="Arial"/>
                <a:cs typeface="Arial"/>
              </a:rPr>
              <a:t>модель</a:t>
            </a:r>
          </a:p>
        </p:txBody>
      </p:sp>
      <p:sp>
        <p:nvSpPr>
          <p:cNvPr id="3" name="object 3" descr=""/>
          <p:cNvSpPr/>
          <p:nvPr/>
        </p:nvSpPr>
        <p:spPr>
          <a:xfrm>
            <a:off x="193526" y="696470"/>
            <a:ext cx="8641715" cy="6024880"/>
          </a:xfrm>
          <a:custGeom>
            <a:avLst/>
            <a:gdLst/>
            <a:ahLst/>
            <a:cxnLst/>
            <a:rect l="l" t="t" r="r" b="b"/>
            <a:pathLst>
              <a:path w="8641715" h="6024880">
                <a:moveTo>
                  <a:pt x="0" y="6024359"/>
                </a:moveTo>
                <a:lnTo>
                  <a:pt x="8641105" y="6024359"/>
                </a:lnTo>
                <a:lnTo>
                  <a:pt x="8641105" y="0"/>
                </a:lnTo>
                <a:lnTo>
                  <a:pt x="0" y="0"/>
                </a:lnTo>
                <a:lnTo>
                  <a:pt x="0" y="6024359"/>
                </a:lnTo>
                <a:close/>
              </a:path>
            </a:pathLst>
          </a:custGeom>
          <a:ln w="9144">
            <a:solidFill>
              <a:srgbClr val="0E6EC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272904" y="674292"/>
            <a:ext cx="8483600" cy="2074545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algn="just" marL="373380">
              <a:lnSpc>
                <a:spcPct val="100000"/>
              </a:lnSpc>
              <a:spcBef>
                <a:spcPts val="484"/>
              </a:spcBef>
            </a:pPr>
            <a:r>
              <a:rPr dirty="0" sz="1600" spc="-10" b="1">
                <a:latin typeface="Times New Roman"/>
                <a:cs typeface="Times New Roman"/>
              </a:rPr>
              <a:t>Седиментологическое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изучение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пласта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включает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в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себя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две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основные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стадии.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54965">
              <a:lnSpc>
                <a:spcPct val="100000"/>
              </a:lnSpc>
              <a:spcBef>
                <a:spcPts val="380"/>
              </a:spcBef>
            </a:pPr>
            <a:r>
              <a:rPr dirty="0" sz="1600" b="1">
                <a:latin typeface="Times New Roman"/>
                <a:cs typeface="Times New Roman"/>
              </a:rPr>
              <a:t>1.</a:t>
            </a:r>
            <a:r>
              <a:rPr dirty="0" sz="1600" spc="114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Описание</a:t>
            </a:r>
            <a:r>
              <a:rPr dirty="0" sz="1600" spc="125" b="1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и</a:t>
            </a:r>
            <a:r>
              <a:rPr dirty="0" sz="1600" spc="125" b="1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классификация</a:t>
            </a:r>
            <a:r>
              <a:rPr dirty="0" sz="1600" spc="125" b="1">
                <a:latin typeface="Times New Roman"/>
                <a:cs typeface="Times New Roman"/>
              </a:rPr>
              <a:t>  </a:t>
            </a:r>
            <a:r>
              <a:rPr dirty="0" sz="1600" b="1">
                <a:latin typeface="Times New Roman"/>
                <a:cs typeface="Times New Roman"/>
              </a:rPr>
              <a:t>литофаций.</a:t>
            </a:r>
            <a:r>
              <a:rPr dirty="0" sz="1600" spc="12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Эта</a:t>
            </a:r>
            <a:r>
              <a:rPr dirty="0" sz="1600" spc="12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работа</a:t>
            </a:r>
            <a:r>
              <a:rPr dirty="0" sz="1600" spc="12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проводится</a:t>
            </a:r>
            <a:r>
              <a:rPr dirty="0" sz="1600" spc="114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120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имеющимся </a:t>
            </a:r>
            <a:r>
              <a:rPr dirty="0" sz="1600">
                <a:latin typeface="Times New Roman"/>
                <a:cs typeface="Times New Roman"/>
              </a:rPr>
              <a:t>керновом</a:t>
            </a:r>
            <a:r>
              <a:rPr dirty="0" sz="1600" spc="200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материале</a:t>
            </a:r>
            <a:r>
              <a:rPr dirty="0" sz="1600" spc="210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210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имеет</a:t>
            </a:r>
            <a:r>
              <a:rPr dirty="0" sz="1600" spc="210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своей</a:t>
            </a:r>
            <a:r>
              <a:rPr dirty="0" sz="1600" spc="210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целью</a:t>
            </a:r>
            <a:r>
              <a:rPr dirty="0" sz="1600" spc="204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классификацию</a:t>
            </a:r>
            <a:r>
              <a:rPr dirty="0" sz="1600" spc="210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пород</a:t>
            </a:r>
            <a:r>
              <a:rPr dirty="0" sz="1600" spc="204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по</a:t>
            </a:r>
            <a:r>
              <a:rPr dirty="0" sz="1600" spc="210">
                <a:latin typeface="Times New Roman"/>
                <a:cs typeface="Times New Roman"/>
              </a:rPr>
              <a:t>   </a:t>
            </a:r>
            <a:r>
              <a:rPr dirty="0" sz="1600" spc="-10">
                <a:latin typeface="Times New Roman"/>
                <a:cs typeface="Times New Roman"/>
              </a:rPr>
              <a:t>литолого- </a:t>
            </a:r>
            <a:r>
              <a:rPr dirty="0" sz="1600">
                <a:latin typeface="Times New Roman"/>
                <a:cs typeface="Times New Roman"/>
              </a:rPr>
              <a:t>седиментационным</a:t>
            </a:r>
            <a:r>
              <a:rPr dirty="0" sz="1600" spc="12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признакам.</a:t>
            </a:r>
            <a:r>
              <a:rPr dirty="0" sz="1600" spc="12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Определяемые</a:t>
            </a:r>
            <a:r>
              <a:rPr dirty="0" sz="1600" spc="13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114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данной</a:t>
            </a:r>
            <a:r>
              <a:rPr dirty="0" sz="1600" spc="12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стадии</a:t>
            </a:r>
            <a:r>
              <a:rPr dirty="0" sz="1600" spc="12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фации</a:t>
            </a:r>
            <a:r>
              <a:rPr dirty="0" sz="1600" spc="114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часто</a:t>
            </a:r>
            <a:r>
              <a:rPr dirty="0" sz="1600" spc="125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становятся </a:t>
            </a:r>
            <a:r>
              <a:rPr dirty="0" sz="1600">
                <a:latin typeface="Times New Roman"/>
                <a:cs typeface="Times New Roman"/>
              </a:rPr>
              <a:t>основными</a:t>
            </a:r>
            <a:r>
              <a:rPr dirty="0" sz="1600" spc="310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элементами</a:t>
            </a:r>
            <a:r>
              <a:rPr dirty="0" sz="1600" spc="310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пласта.</a:t>
            </a:r>
            <a:r>
              <a:rPr dirty="0" sz="1600" spc="310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Родственные</a:t>
            </a:r>
            <a:r>
              <a:rPr dirty="0" sz="1600" spc="310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дисциплины</a:t>
            </a:r>
            <a:r>
              <a:rPr dirty="0" sz="1600" spc="315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310">
                <a:latin typeface="Times New Roman"/>
                <a:cs typeface="Times New Roman"/>
              </a:rPr>
              <a:t>   </a:t>
            </a:r>
            <a:r>
              <a:rPr dirty="0" sz="1600" spc="-10">
                <a:latin typeface="Times New Roman"/>
                <a:cs typeface="Times New Roman"/>
              </a:rPr>
              <a:t>сейсмостратиграфия, </a:t>
            </a:r>
            <a:r>
              <a:rPr dirty="0" sz="1600">
                <a:latin typeface="Times New Roman"/>
                <a:cs typeface="Times New Roman"/>
              </a:rPr>
              <a:t>биостратиграфия</a:t>
            </a:r>
            <a:r>
              <a:rPr dirty="0" sz="1600" spc="40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палинология,</a:t>
            </a:r>
            <a:r>
              <a:rPr dirty="0" sz="1600" spc="39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минералогия,</a:t>
            </a:r>
            <a:r>
              <a:rPr dirty="0" sz="1600" spc="39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ФЕС</a:t>
            </a:r>
            <a:r>
              <a:rPr dirty="0" sz="1600" spc="38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39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геохимия</a:t>
            </a:r>
            <a:r>
              <a:rPr dirty="0" sz="1600" spc="39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являются</a:t>
            </a:r>
            <a:r>
              <a:rPr dirty="0" sz="1600" spc="395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источником </a:t>
            </a:r>
            <a:r>
              <a:rPr dirty="0" sz="1600">
                <a:latin typeface="Times New Roman"/>
                <a:cs typeface="Times New Roman"/>
              </a:rPr>
              <a:t>дополнительной</a:t>
            </a:r>
            <a:r>
              <a:rPr dirty="0" sz="1600" spc="1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информации</a:t>
            </a:r>
            <a:r>
              <a:rPr dirty="0" sz="1600" spc="1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</a:t>
            </a:r>
            <a:r>
              <a:rPr dirty="0" sz="1600" spc="1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возрасте</a:t>
            </a:r>
            <a:r>
              <a:rPr dirty="0" sz="1600" spc="1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пород,</a:t>
            </a:r>
            <a:r>
              <a:rPr dirty="0" sz="1600" spc="1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обстановке</a:t>
            </a:r>
            <a:r>
              <a:rPr dirty="0" sz="1600" spc="1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седиментации,</a:t>
            </a:r>
            <a:r>
              <a:rPr dirty="0" sz="1600" spc="1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геометрии</a:t>
            </a:r>
            <a:r>
              <a:rPr dirty="0" sz="1600" spc="1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системы </a:t>
            </a:r>
            <a:r>
              <a:rPr dirty="0" sz="1600">
                <a:latin typeface="Times New Roman"/>
                <a:cs typeface="Times New Roman"/>
              </a:rPr>
              <a:t>пор,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наличия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влияния постседиметационных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процессов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т.д.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89916" y="2772277"/>
            <a:ext cx="387794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165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2.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Построение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модели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осадконакопления.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latin typeface="Times New Roman"/>
                <a:cs typeface="Times New Roman"/>
              </a:rPr>
              <a:t>Предполагает</a:t>
            </a:r>
            <a:r>
              <a:rPr dirty="0" sz="1600" spc="-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определение</a:t>
            </a:r>
            <a:r>
              <a:rPr dirty="0" sz="1600" spc="-8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условий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72912" y="3260236"/>
            <a:ext cx="4457700" cy="334835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2479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осадконакопления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пласта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(речные,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дельтовые, </a:t>
            </a:r>
            <a:r>
              <a:rPr dirty="0" sz="1600" spc="-25">
                <a:latin typeface="Times New Roman"/>
                <a:cs typeface="Times New Roman"/>
              </a:rPr>
              <a:t>мелководно-</a:t>
            </a:r>
            <a:r>
              <a:rPr dirty="0" sz="1600">
                <a:latin typeface="Times New Roman"/>
                <a:cs typeface="Times New Roman"/>
              </a:rPr>
              <a:t>морские),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а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также </a:t>
            </a:r>
            <a:r>
              <a:rPr dirty="0" sz="1600" spc="-10">
                <a:latin typeface="Times New Roman"/>
                <a:cs typeface="Times New Roman"/>
              </a:rPr>
              <a:t>соответствующих </a:t>
            </a:r>
            <a:r>
              <a:rPr dirty="0" sz="1600">
                <a:latin typeface="Times New Roman"/>
                <a:cs typeface="Times New Roman"/>
              </a:rPr>
              <a:t>процессов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(сильные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или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слабые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течения,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>
                <a:latin typeface="Times New Roman"/>
                <a:cs typeface="Times New Roman"/>
              </a:rPr>
              <a:t>лавинное</a:t>
            </a:r>
            <a:r>
              <a:rPr dirty="0" sz="1600" spc="-10">
                <a:latin typeface="Times New Roman"/>
                <a:cs typeface="Times New Roman"/>
              </a:rPr>
              <a:t> осадконакопление),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результате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которых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latin typeface="Times New Roman"/>
                <a:cs typeface="Times New Roman"/>
              </a:rPr>
              <a:t>сформировался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данный </a:t>
            </a:r>
            <a:r>
              <a:rPr dirty="0" sz="1600" spc="-10">
                <a:latin typeface="Times New Roman"/>
                <a:cs typeface="Times New Roman"/>
              </a:rPr>
              <a:t>пласт.</a:t>
            </a:r>
            <a:endParaRPr sz="1600">
              <a:latin typeface="Times New Roman"/>
              <a:cs typeface="Times New Roman"/>
            </a:endParaRPr>
          </a:p>
          <a:p>
            <a:pPr marL="12700" marR="517525" indent="266700">
              <a:lnSpc>
                <a:spcPct val="100000"/>
              </a:lnSpc>
              <a:spcBef>
                <a:spcPts val="600"/>
              </a:spcBef>
            </a:pPr>
            <a:r>
              <a:rPr dirty="0" sz="1600">
                <a:latin typeface="Times New Roman"/>
                <a:cs typeface="Times New Roman"/>
              </a:rPr>
              <a:t>Анализ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текстуры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внутренней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структуры </a:t>
            </a:r>
            <a:r>
              <a:rPr dirty="0" sz="1600">
                <a:latin typeface="Times New Roman"/>
                <a:cs typeface="Times New Roman"/>
              </a:rPr>
              <a:t>породы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также</a:t>
            </a:r>
            <a:r>
              <a:rPr dirty="0" sz="1600" spc="-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позволяет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понять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процесс </a:t>
            </a:r>
            <a:r>
              <a:rPr dirty="0" sz="1600">
                <a:latin typeface="Times New Roman"/>
                <a:cs typeface="Times New Roman"/>
              </a:rPr>
              <a:t>образования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трещин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деформаций.</a:t>
            </a:r>
            <a:endParaRPr sz="1600">
              <a:latin typeface="Times New Roman"/>
              <a:cs typeface="Times New Roman"/>
            </a:endParaRPr>
          </a:p>
          <a:p>
            <a:pPr marL="12700" marR="147955" indent="266700">
              <a:lnSpc>
                <a:spcPct val="100000"/>
              </a:lnSpc>
              <a:spcBef>
                <a:spcPts val="600"/>
              </a:spcBef>
            </a:pPr>
            <a:r>
              <a:rPr dirty="0" sz="1600" spc="-10">
                <a:latin typeface="Times New Roman"/>
                <a:cs typeface="Times New Roman"/>
              </a:rPr>
              <a:t>Седиментологическая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модель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пласта</a:t>
            </a:r>
            <a:r>
              <a:rPr dirty="0" sz="1600" spc="-10">
                <a:latin typeface="Times New Roman"/>
                <a:cs typeface="Times New Roman"/>
              </a:rPr>
              <a:t> строится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процессе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тщательного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анализа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имеющихся </a:t>
            </a:r>
            <a:r>
              <a:rPr dirty="0" sz="1600">
                <a:latin typeface="Times New Roman"/>
                <a:cs typeface="Times New Roman"/>
              </a:rPr>
              <a:t>образцов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керна,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интерпретация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ГИС,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данные </a:t>
            </a:r>
            <a:r>
              <a:rPr dirty="0" sz="1600">
                <a:latin typeface="Times New Roman"/>
                <a:cs typeface="Times New Roman"/>
              </a:rPr>
              <a:t>сейсморазведки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результаты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изучения обнажений.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604504" y="6568876"/>
            <a:ext cx="83820" cy="152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140"/>
              </a:lnSpc>
            </a:pPr>
            <a:r>
              <a:rPr dirty="0" sz="1200" spc="-50">
                <a:solidFill>
                  <a:srgbClr val="035C75"/>
                </a:solidFill>
                <a:latin typeface="Constantia"/>
                <a:cs typeface="Constantia"/>
              </a:rPr>
              <a:t>9</a:t>
            </a:r>
            <a:endParaRPr sz="1200">
              <a:latin typeface="Constantia"/>
              <a:cs typeface="Constanti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4608576" y="3281178"/>
            <a:ext cx="4215765" cy="3459479"/>
            <a:chOff x="4608576" y="3281178"/>
            <a:chExt cx="4215765" cy="3459479"/>
          </a:xfrm>
        </p:grpSpPr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23572" y="3301011"/>
              <a:ext cx="3180562" cy="341981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613654" y="3291084"/>
              <a:ext cx="3200400" cy="3439795"/>
            </a:xfrm>
            <a:custGeom>
              <a:avLst/>
              <a:gdLst/>
              <a:ahLst/>
              <a:cxnLst/>
              <a:rect l="l" t="t" r="r" b="b"/>
              <a:pathLst>
                <a:path w="3200400" h="3439795">
                  <a:moveTo>
                    <a:pt x="0" y="3439667"/>
                  </a:moveTo>
                  <a:lnTo>
                    <a:pt x="3200400" y="3439667"/>
                  </a:lnTo>
                  <a:lnTo>
                    <a:pt x="3200400" y="0"/>
                  </a:lnTo>
                  <a:lnTo>
                    <a:pt x="0" y="0"/>
                  </a:lnTo>
                  <a:lnTo>
                    <a:pt x="0" y="3439667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77811" y="4576572"/>
              <a:ext cx="498348" cy="298691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6867918" y="4566640"/>
              <a:ext cx="518159" cy="318770"/>
            </a:xfrm>
            <a:custGeom>
              <a:avLst/>
              <a:gdLst/>
              <a:ahLst/>
              <a:cxnLst/>
              <a:rect l="l" t="t" r="r" b="b"/>
              <a:pathLst>
                <a:path w="518159" h="318770">
                  <a:moveTo>
                    <a:pt x="0" y="318541"/>
                  </a:moveTo>
                  <a:lnTo>
                    <a:pt x="518120" y="318541"/>
                  </a:lnTo>
                  <a:lnTo>
                    <a:pt x="518120" y="0"/>
                  </a:lnTo>
                  <a:lnTo>
                    <a:pt x="0" y="0"/>
                  </a:lnTo>
                  <a:lnTo>
                    <a:pt x="0" y="318541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46748" y="5326380"/>
              <a:ext cx="477011" cy="256019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736854" y="5316486"/>
              <a:ext cx="497205" cy="276225"/>
            </a:xfrm>
            <a:custGeom>
              <a:avLst/>
              <a:gdLst/>
              <a:ahLst/>
              <a:cxnLst/>
              <a:rect l="l" t="t" r="r" b="b"/>
              <a:pathLst>
                <a:path w="497204" h="276225">
                  <a:moveTo>
                    <a:pt x="0" y="275828"/>
                  </a:moveTo>
                  <a:lnTo>
                    <a:pt x="496788" y="275828"/>
                  </a:lnTo>
                  <a:lnTo>
                    <a:pt x="496788" y="0"/>
                  </a:lnTo>
                  <a:lnTo>
                    <a:pt x="0" y="0"/>
                  </a:lnTo>
                  <a:lnTo>
                    <a:pt x="0" y="275828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28400" y="4326636"/>
              <a:ext cx="1866887" cy="2154928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4618482" y="4316712"/>
              <a:ext cx="1887220" cy="2174875"/>
            </a:xfrm>
            <a:custGeom>
              <a:avLst/>
              <a:gdLst/>
              <a:ahLst/>
              <a:cxnLst/>
              <a:rect l="l" t="t" r="r" b="b"/>
              <a:pathLst>
                <a:path w="1887220" h="2174875">
                  <a:moveTo>
                    <a:pt x="0" y="2174773"/>
                  </a:moveTo>
                  <a:lnTo>
                    <a:pt x="1886699" y="2174773"/>
                  </a:lnTo>
                  <a:lnTo>
                    <a:pt x="1886699" y="0"/>
                  </a:lnTo>
                  <a:lnTo>
                    <a:pt x="0" y="0"/>
                  </a:lnTo>
                  <a:lnTo>
                    <a:pt x="0" y="2174773"/>
                  </a:lnTo>
                  <a:close/>
                </a:path>
              </a:pathLst>
            </a:custGeom>
            <a:ln w="19811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828550" y="4414240"/>
              <a:ext cx="496570" cy="546100"/>
            </a:xfrm>
            <a:custGeom>
              <a:avLst/>
              <a:gdLst/>
              <a:ahLst/>
              <a:cxnLst/>
              <a:rect l="l" t="t" r="r" b="b"/>
              <a:pathLst>
                <a:path w="496570" h="546100">
                  <a:moveTo>
                    <a:pt x="441185" y="0"/>
                  </a:moveTo>
                  <a:lnTo>
                    <a:pt x="423418" y="0"/>
                  </a:lnTo>
                  <a:lnTo>
                    <a:pt x="387845" y="7391"/>
                  </a:lnTo>
                  <a:lnTo>
                    <a:pt x="368401" y="14884"/>
                  </a:lnTo>
                  <a:lnTo>
                    <a:pt x="326390" y="36957"/>
                  </a:lnTo>
                  <a:lnTo>
                    <a:pt x="305396" y="51689"/>
                  </a:lnTo>
                  <a:lnTo>
                    <a:pt x="282829" y="66573"/>
                  </a:lnTo>
                  <a:lnTo>
                    <a:pt x="260210" y="85128"/>
                  </a:lnTo>
                  <a:lnTo>
                    <a:pt x="235953" y="103530"/>
                  </a:lnTo>
                  <a:lnTo>
                    <a:pt x="164960" y="173888"/>
                  </a:lnTo>
                  <a:lnTo>
                    <a:pt x="142240" y="199682"/>
                  </a:lnTo>
                  <a:lnTo>
                    <a:pt x="121145" y="225577"/>
                  </a:lnTo>
                  <a:lnTo>
                    <a:pt x="101701" y="251472"/>
                  </a:lnTo>
                  <a:lnTo>
                    <a:pt x="84048" y="277418"/>
                  </a:lnTo>
                  <a:lnTo>
                    <a:pt x="66281" y="301383"/>
                  </a:lnTo>
                  <a:lnTo>
                    <a:pt x="38696" y="351434"/>
                  </a:lnTo>
                  <a:lnTo>
                    <a:pt x="9779" y="419646"/>
                  </a:lnTo>
                  <a:lnTo>
                    <a:pt x="0" y="477050"/>
                  </a:lnTo>
                  <a:lnTo>
                    <a:pt x="0" y="480720"/>
                  </a:lnTo>
                  <a:lnTo>
                    <a:pt x="1498" y="493661"/>
                  </a:lnTo>
                  <a:lnTo>
                    <a:pt x="1498" y="495604"/>
                  </a:lnTo>
                  <a:lnTo>
                    <a:pt x="3276" y="497484"/>
                  </a:lnTo>
                  <a:lnTo>
                    <a:pt x="4813" y="504723"/>
                  </a:lnTo>
                  <a:lnTo>
                    <a:pt x="8089" y="512064"/>
                  </a:lnTo>
                  <a:lnTo>
                    <a:pt x="11264" y="517677"/>
                  </a:lnTo>
                  <a:lnTo>
                    <a:pt x="11264" y="519557"/>
                  </a:lnTo>
                  <a:lnTo>
                    <a:pt x="14592" y="525170"/>
                  </a:lnTo>
                  <a:lnTo>
                    <a:pt x="16129" y="525170"/>
                  </a:lnTo>
                  <a:lnTo>
                    <a:pt x="25895" y="534441"/>
                  </a:lnTo>
                  <a:lnTo>
                    <a:pt x="27444" y="534441"/>
                  </a:lnTo>
                  <a:lnTo>
                    <a:pt x="27444" y="536232"/>
                  </a:lnTo>
                  <a:lnTo>
                    <a:pt x="29171" y="536232"/>
                  </a:lnTo>
                  <a:lnTo>
                    <a:pt x="30708" y="537121"/>
                  </a:lnTo>
                  <a:lnTo>
                    <a:pt x="32245" y="538111"/>
                  </a:lnTo>
                  <a:lnTo>
                    <a:pt x="34036" y="539013"/>
                  </a:lnTo>
                  <a:lnTo>
                    <a:pt x="38696" y="541680"/>
                  </a:lnTo>
                  <a:lnTo>
                    <a:pt x="42024" y="541680"/>
                  </a:lnTo>
                  <a:lnTo>
                    <a:pt x="48526" y="543572"/>
                  </a:lnTo>
                  <a:lnTo>
                    <a:pt x="54876" y="545503"/>
                  </a:lnTo>
                  <a:lnTo>
                    <a:pt x="72783" y="545503"/>
                  </a:lnTo>
                  <a:lnTo>
                    <a:pt x="108305" y="536232"/>
                  </a:lnTo>
                  <a:lnTo>
                    <a:pt x="127596" y="528739"/>
                  </a:lnTo>
                  <a:lnTo>
                    <a:pt x="150645" y="517677"/>
                  </a:lnTo>
                  <a:lnTo>
                    <a:pt x="58153" y="517677"/>
                  </a:lnTo>
                  <a:lnTo>
                    <a:pt x="52319" y="515785"/>
                  </a:lnTo>
                  <a:lnTo>
                    <a:pt x="48526" y="515785"/>
                  </a:lnTo>
                  <a:lnTo>
                    <a:pt x="41685" y="512064"/>
                  </a:lnTo>
                  <a:lnTo>
                    <a:pt x="40386" y="512064"/>
                  </a:lnTo>
                  <a:lnTo>
                    <a:pt x="33489" y="505714"/>
                  </a:lnTo>
                  <a:lnTo>
                    <a:pt x="30708" y="501053"/>
                  </a:lnTo>
                  <a:lnTo>
                    <a:pt x="31180" y="501053"/>
                  </a:lnTo>
                  <a:lnTo>
                    <a:pt x="29171" y="497484"/>
                  </a:lnTo>
                  <a:lnTo>
                    <a:pt x="27444" y="493661"/>
                  </a:lnTo>
                  <a:lnTo>
                    <a:pt x="25895" y="488111"/>
                  </a:lnTo>
                  <a:lnTo>
                    <a:pt x="27058" y="488111"/>
                  </a:lnTo>
                  <a:lnTo>
                    <a:pt x="25895" y="477050"/>
                  </a:lnTo>
                  <a:lnTo>
                    <a:pt x="25895" y="462165"/>
                  </a:lnTo>
                  <a:lnTo>
                    <a:pt x="29171" y="445693"/>
                  </a:lnTo>
                  <a:lnTo>
                    <a:pt x="59690" y="366014"/>
                  </a:lnTo>
                  <a:lnTo>
                    <a:pt x="87363" y="318046"/>
                  </a:lnTo>
                  <a:lnTo>
                    <a:pt x="121145" y="268135"/>
                  </a:lnTo>
                  <a:lnTo>
                    <a:pt x="161683" y="218236"/>
                  </a:lnTo>
                  <a:lnTo>
                    <a:pt x="205244" y="170065"/>
                  </a:lnTo>
                  <a:lnTo>
                    <a:pt x="229501" y="147980"/>
                  </a:lnTo>
                  <a:lnTo>
                    <a:pt x="252069" y="125857"/>
                  </a:lnTo>
                  <a:lnTo>
                    <a:pt x="274688" y="107213"/>
                  </a:lnTo>
                  <a:lnTo>
                    <a:pt x="295630" y="90589"/>
                  </a:lnTo>
                  <a:lnTo>
                    <a:pt x="318401" y="75704"/>
                  </a:lnTo>
                  <a:lnTo>
                    <a:pt x="339483" y="60972"/>
                  </a:lnTo>
                  <a:lnTo>
                    <a:pt x="358876" y="49961"/>
                  </a:lnTo>
                  <a:lnTo>
                    <a:pt x="378180" y="40678"/>
                  </a:lnTo>
                  <a:lnTo>
                    <a:pt x="411962" y="29616"/>
                  </a:lnTo>
                  <a:lnTo>
                    <a:pt x="426593" y="27736"/>
                  </a:lnTo>
                  <a:lnTo>
                    <a:pt x="470395" y="27736"/>
                  </a:lnTo>
                  <a:lnTo>
                    <a:pt x="470395" y="10820"/>
                  </a:lnTo>
                  <a:lnTo>
                    <a:pt x="468617" y="9182"/>
                  </a:lnTo>
                  <a:lnTo>
                    <a:pt x="467080" y="9182"/>
                  </a:lnTo>
                  <a:lnTo>
                    <a:pt x="457301" y="3721"/>
                  </a:lnTo>
                  <a:lnTo>
                    <a:pt x="455764" y="3721"/>
                  </a:lnTo>
                  <a:lnTo>
                    <a:pt x="454126" y="1930"/>
                  </a:lnTo>
                  <a:lnTo>
                    <a:pt x="441185" y="0"/>
                  </a:lnTo>
                  <a:close/>
                </a:path>
                <a:path w="496570" h="546100">
                  <a:moveTo>
                    <a:pt x="468617" y="53632"/>
                  </a:moveTo>
                  <a:lnTo>
                    <a:pt x="470395" y="68465"/>
                  </a:lnTo>
                  <a:lnTo>
                    <a:pt x="470395" y="81407"/>
                  </a:lnTo>
                  <a:lnTo>
                    <a:pt x="467080" y="98082"/>
                  </a:lnTo>
                  <a:lnTo>
                    <a:pt x="462114" y="116484"/>
                  </a:lnTo>
                  <a:lnTo>
                    <a:pt x="455764" y="136918"/>
                  </a:lnTo>
                  <a:lnTo>
                    <a:pt x="445998" y="157111"/>
                  </a:lnTo>
                  <a:lnTo>
                    <a:pt x="436372" y="179489"/>
                  </a:lnTo>
                  <a:lnTo>
                    <a:pt x="423418" y="203504"/>
                  </a:lnTo>
                  <a:lnTo>
                    <a:pt x="408940" y="225577"/>
                  </a:lnTo>
                  <a:lnTo>
                    <a:pt x="392658" y="251472"/>
                  </a:lnTo>
                  <a:lnTo>
                    <a:pt x="355600" y="301383"/>
                  </a:lnTo>
                  <a:lnTo>
                    <a:pt x="334518" y="325539"/>
                  </a:lnTo>
                  <a:lnTo>
                    <a:pt x="313537" y="351434"/>
                  </a:lnTo>
                  <a:lnTo>
                    <a:pt x="244081" y="417957"/>
                  </a:lnTo>
                  <a:lnTo>
                    <a:pt x="198742" y="454914"/>
                  </a:lnTo>
                  <a:lnTo>
                    <a:pt x="137274" y="493661"/>
                  </a:lnTo>
                  <a:lnTo>
                    <a:pt x="84048" y="514007"/>
                  </a:lnTo>
                  <a:lnTo>
                    <a:pt x="69456" y="515785"/>
                  </a:lnTo>
                  <a:lnTo>
                    <a:pt x="56603" y="515785"/>
                  </a:lnTo>
                  <a:lnTo>
                    <a:pt x="58153" y="517677"/>
                  </a:lnTo>
                  <a:lnTo>
                    <a:pt x="150645" y="517677"/>
                  </a:lnTo>
                  <a:lnTo>
                    <a:pt x="169672" y="508546"/>
                  </a:lnTo>
                  <a:lnTo>
                    <a:pt x="190601" y="493661"/>
                  </a:lnTo>
                  <a:lnTo>
                    <a:pt x="213321" y="478929"/>
                  </a:lnTo>
                  <a:lnTo>
                    <a:pt x="260210" y="440080"/>
                  </a:lnTo>
                  <a:lnTo>
                    <a:pt x="306933" y="395630"/>
                  </a:lnTo>
                  <a:lnTo>
                    <a:pt x="353822" y="345732"/>
                  </a:lnTo>
                  <a:lnTo>
                    <a:pt x="394296" y="294030"/>
                  </a:lnTo>
                  <a:lnTo>
                    <a:pt x="429869" y="242189"/>
                  </a:lnTo>
                  <a:lnTo>
                    <a:pt x="468617" y="170065"/>
                  </a:lnTo>
                  <a:lnTo>
                    <a:pt x="491337" y="103530"/>
                  </a:lnTo>
                  <a:lnTo>
                    <a:pt x="496201" y="66573"/>
                  </a:lnTo>
                  <a:lnTo>
                    <a:pt x="496201" y="64693"/>
                  </a:lnTo>
                  <a:lnTo>
                    <a:pt x="495148" y="55511"/>
                  </a:lnTo>
                  <a:lnTo>
                    <a:pt x="470395" y="55511"/>
                  </a:lnTo>
                  <a:lnTo>
                    <a:pt x="468617" y="53632"/>
                  </a:lnTo>
                  <a:close/>
                </a:path>
                <a:path w="496570" h="546100">
                  <a:moveTo>
                    <a:pt x="46837" y="514007"/>
                  </a:moveTo>
                  <a:lnTo>
                    <a:pt x="48526" y="515785"/>
                  </a:lnTo>
                  <a:lnTo>
                    <a:pt x="52319" y="515785"/>
                  </a:lnTo>
                  <a:lnTo>
                    <a:pt x="46837" y="514007"/>
                  </a:lnTo>
                  <a:close/>
                </a:path>
                <a:path w="496570" h="546100">
                  <a:moveTo>
                    <a:pt x="38696" y="510438"/>
                  </a:moveTo>
                  <a:lnTo>
                    <a:pt x="40386" y="512064"/>
                  </a:lnTo>
                  <a:lnTo>
                    <a:pt x="41685" y="512064"/>
                  </a:lnTo>
                  <a:lnTo>
                    <a:pt x="38696" y="510438"/>
                  </a:lnTo>
                  <a:close/>
                </a:path>
                <a:path w="496570" h="546100">
                  <a:moveTo>
                    <a:pt x="31180" y="501053"/>
                  </a:moveTo>
                  <a:lnTo>
                    <a:pt x="30708" y="501053"/>
                  </a:lnTo>
                  <a:lnTo>
                    <a:pt x="32245" y="502945"/>
                  </a:lnTo>
                  <a:lnTo>
                    <a:pt x="31180" y="501053"/>
                  </a:lnTo>
                  <a:close/>
                </a:path>
                <a:path w="496570" h="546100">
                  <a:moveTo>
                    <a:pt x="27058" y="488111"/>
                  </a:moveTo>
                  <a:lnTo>
                    <a:pt x="25895" y="488111"/>
                  </a:lnTo>
                  <a:lnTo>
                    <a:pt x="27444" y="491782"/>
                  </a:lnTo>
                  <a:lnTo>
                    <a:pt x="27058" y="488111"/>
                  </a:lnTo>
                  <a:close/>
                </a:path>
                <a:path w="496570" h="546100">
                  <a:moveTo>
                    <a:pt x="470395" y="27736"/>
                  </a:moveTo>
                  <a:lnTo>
                    <a:pt x="436372" y="27736"/>
                  </a:lnTo>
                  <a:lnTo>
                    <a:pt x="439648" y="28333"/>
                  </a:lnTo>
                  <a:lnTo>
                    <a:pt x="449313" y="29616"/>
                  </a:lnTo>
                  <a:lnTo>
                    <a:pt x="447776" y="29616"/>
                  </a:lnTo>
                  <a:lnTo>
                    <a:pt x="454126" y="33286"/>
                  </a:lnTo>
                  <a:lnTo>
                    <a:pt x="457301" y="35725"/>
                  </a:lnTo>
                  <a:lnTo>
                    <a:pt x="462114" y="39535"/>
                  </a:lnTo>
                  <a:lnTo>
                    <a:pt x="463651" y="40538"/>
                  </a:lnTo>
                  <a:lnTo>
                    <a:pt x="464045" y="41033"/>
                  </a:lnTo>
                  <a:lnTo>
                    <a:pt x="465442" y="43459"/>
                  </a:lnTo>
                  <a:lnTo>
                    <a:pt x="467080" y="46380"/>
                  </a:lnTo>
                  <a:lnTo>
                    <a:pt x="468617" y="51689"/>
                  </a:lnTo>
                  <a:lnTo>
                    <a:pt x="470395" y="55511"/>
                  </a:lnTo>
                  <a:lnTo>
                    <a:pt x="470395" y="27736"/>
                  </a:lnTo>
                  <a:close/>
                </a:path>
                <a:path w="496570" h="546100">
                  <a:moveTo>
                    <a:pt x="470395" y="10820"/>
                  </a:moveTo>
                  <a:lnTo>
                    <a:pt x="470395" y="55511"/>
                  </a:lnTo>
                  <a:lnTo>
                    <a:pt x="495148" y="55511"/>
                  </a:lnTo>
                  <a:lnTo>
                    <a:pt x="494512" y="49961"/>
                  </a:lnTo>
                  <a:lnTo>
                    <a:pt x="492874" y="48018"/>
                  </a:lnTo>
                  <a:lnTo>
                    <a:pt x="491337" y="40678"/>
                  </a:lnTo>
                  <a:lnTo>
                    <a:pt x="488061" y="33185"/>
                  </a:lnTo>
                  <a:lnTo>
                    <a:pt x="484733" y="27736"/>
                  </a:lnTo>
                  <a:lnTo>
                    <a:pt x="484733" y="25946"/>
                  </a:lnTo>
                  <a:lnTo>
                    <a:pt x="479920" y="20345"/>
                  </a:lnTo>
                  <a:lnTo>
                    <a:pt x="479920" y="18554"/>
                  </a:lnTo>
                  <a:lnTo>
                    <a:pt x="478383" y="18554"/>
                  </a:lnTo>
                  <a:lnTo>
                    <a:pt x="470395" y="10820"/>
                  </a:lnTo>
                  <a:close/>
                </a:path>
              </a:pathLst>
            </a:custGeom>
            <a:solidFill>
              <a:srgbClr val="FF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828550" y="4414240"/>
              <a:ext cx="496570" cy="546100"/>
            </a:xfrm>
            <a:custGeom>
              <a:avLst/>
              <a:gdLst/>
              <a:ahLst/>
              <a:cxnLst/>
              <a:rect l="l" t="t" r="r" b="b"/>
              <a:pathLst>
                <a:path w="496570" h="546100">
                  <a:moveTo>
                    <a:pt x="496201" y="64693"/>
                  </a:moveTo>
                  <a:lnTo>
                    <a:pt x="494512" y="49961"/>
                  </a:lnTo>
                  <a:lnTo>
                    <a:pt x="492874" y="48018"/>
                  </a:lnTo>
                  <a:lnTo>
                    <a:pt x="491337" y="40678"/>
                  </a:lnTo>
                  <a:lnTo>
                    <a:pt x="488061" y="33185"/>
                  </a:lnTo>
                  <a:lnTo>
                    <a:pt x="484733" y="27736"/>
                  </a:lnTo>
                  <a:lnTo>
                    <a:pt x="484733" y="25946"/>
                  </a:lnTo>
                  <a:lnTo>
                    <a:pt x="479920" y="20345"/>
                  </a:lnTo>
                  <a:lnTo>
                    <a:pt x="479920" y="18554"/>
                  </a:lnTo>
                  <a:lnTo>
                    <a:pt x="478383" y="18554"/>
                  </a:lnTo>
                  <a:lnTo>
                    <a:pt x="470395" y="10820"/>
                  </a:lnTo>
                  <a:lnTo>
                    <a:pt x="470395" y="55511"/>
                  </a:lnTo>
                  <a:lnTo>
                    <a:pt x="468617" y="53632"/>
                  </a:lnTo>
                  <a:lnTo>
                    <a:pt x="470395" y="68465"/>
                  </a:lnTo>
                  <a:lnTo>
                    <a:pt x="470395" y="81407"/>
                  </a:lnTo>
                  <a:lnTo>
                    <a:pt x="467080" y="98082"/>
                  </a:lnTo>
                  <a:lnTo>
                    <a:pt x="462114" y="116484"/>
                  </a:lnTo>
                  <a:lnTo>
                    <a:pt x="455764" y="136918"/>
                  </a:lnTo>
                  <a:lnTo>
                    <a:pt x="445998" y="157111"/>
                  </a:lnTo>
                  <a:lnTo>
                    <a:pt x="436372" y="179489"/>
                  </a:lnTo>
                  <a:lnTo>
                    <a:pt x="423418" y="203504"/>
                  </a:lnTo>
                  <a:lnTo>
                    <a:pt x="408940" y="225577"/>
                  </a:lnTo>
                  <a:lnTo>
                    <a:pt x="392658" y="251472"/>
                  </a:lnTo>
                  <a:lnTo>
                    <a:pt x="355600" y="301383"/>
                  </a:lnTo>
                  <a:lnTo>
                    <a:pt x="334518" y="325539"/>
                  </a:lnTo>
                  <a:lnTo>
                    <a:pt x="313537" y="351434"/>
                  </a:lnTo>
                  <a:lnTo>
                    <a:pt x="244081" y="417957"/>
                  </a:lnTo>
                  <a:lnTo>
                    <a:pt x="198742" y="454914"/>
                  </a:lnTo>
                  <a:lnTo>
                    <a:pt x="137274" y="493661"/>
                  </a:lnTo>
                  <a:lnTo>
                    <a:pt x="84048" y="514007"/>
                  </a:lnTo>
                  <a:lnTo>
                    <a:pt x="69456" y="515785"/>
                  </a:lnTo>
                  <a:lnTo>
                    <a:pt x="56603" y="515785"/>
                  </a:lnTo>
                  <a:lnTo>
                    <a:pt x="58153" y="517677"/>
                  </a:lnTo>
                  <a:lnTo>
                    <a:pt x="46837" y="514007"/>
                  </a:lnTo>
                  <a:lnTo>
                    <a:pt x="48526" y="515785"/>
                  </a:lnTo>
                  <a:lnTo>
                    <a:pt x="38696" y="510438"/>
                  </a:lnTo>
                  <a:lnTo>
                    <a:pt x="40386" y="512064"/>
                  </a:lnTo>
                  <a:lnTo>
                    <a:pt x="33489" y="505714"/>
                  </a:lnTo>
                  <a:lnTo>
                    <a:pt x="30708" y="501053"/>
                  </a:lnTo>
                  <a:lnTo>
                    <a:pt x="32245" y="502945"/>
                  </a:lnTo>
                  <a:lnTo>
                    <a:pt x="29171" y="497484"/>
                  </a:lnTo>
                  <a:lnTo>
                    <a:pt x="27444" y="493661"/>
                  </a:lnTo>
                  <a:lnTo>
                    <a:pt x="25895" y="488111"/>
                  </a:lnTo>
                  <a:lnTo>
                    <a:pt x="27444" y="491782"/>
                  </a:lnTo>
                  <a:lnTo>
                    <a:pt x="25895" y="477050"/>
                  </a:lnTo>
                  <a:lnTo>
                    <a:pt x="25895" y="462165"/>
                  </a:lnTo>
                  <a:lnTo>
                    <a:pt x="29171" y="445693"/>
                  </a:lnTo>
                  <a:lnTo>
                    <a:pt x="59690" y="366014"/>
                  </a:lnTo>
                  <a:lnTo>
                    <a:pt x="87363" y="318046"/>
                  </a:lnTo>
                  <a:lnTo>
                    <a:pt x="121145" y="268135"/>
                  </a:lnTo>
                  <a:lnTo>
                    <a:pt x="161683" y="218236"/>
                  </a:lnTo>
                  <a:lnTo>
                    <a:pt x="205244" y="170065"/>
                  </a:lnTo>
                  <a:lnTo>
                    <a:pt x="229501" y="147980"/>
                  </a:lnTo>
                  <a:lnTo>
                    <a:pt x="252069" y="125857"/>
                  </a:lnTo>
                  <a:lnTo>
                    <a:pt x="274688" y="107213"/>
                  </a:lnTo>
                  <a:lnTo>
                    <a:pt x="295630" y="90589"/>
                  </a:lnTo>
                  <a:lnTo>
                    <a:pt x="318401" y="75704"/>
                  </a:lnTo>
                  <a:lnTo>
                    <a:pt x="339483" y="60972"/>
                  </a:lnTo>
                  <a:lnTo>
                    <a:pt x="358876" y="49961"/>
                  </a:lnTo>
                  <a:lnTo>
                    <a:pt x="378180" y="40678"/>
                  </a:lnTo>
                  <a:lnTo>
                    <a:pt x="411962" y="29616"/>
                  </a:lnTo>
                  <a:lnTo>
                    <a:pt x="426593" y="27736"/>
                  </a:lnTo>
                  <a:lnTo>
                    <a:pt x="436372" y="27736"/>
                  </a:lnTo>
                  <a:lnTo>
                    <a:pt x="439648" y="28333"/>
                  </a:lnTo>
                  <a:lnTo>
                    <a:pt x="449313" y="29616"/>
                  </a:lnTo>
                  <a:lnTo>
                    <a:pt x="447776" y="29616"/>
                  </a:lnTo>
                  <a:lnTo>
                    <a:pt x="449313" y="30505"/>
                  </a:lnTo>
                  <a:lnTo>
                    <a:pt x="454126" y="33286"/>
                  </a:lnTo>
                  <a:lnTo>
                    <a:pt x="457301" y="35725"/>
                  </a:lnTo>
                  <a:lnTo>
                    <a:pt x="462114" y="39535"/>
                  </a:lnTo>
                  <a:lnTo>
                    <a:pt x="463651" y="40538"/>
                  </a:lnTo>
                  <a:lnTo>
                    <a:pt x="464045" y="41033"/>
                  </a:lnTo>
                  <a:lnTo>
                    <a:pt x="465442" y="43459"/>
                  </a:lnTo>
                  <a:lnTo>
                    <a:pt x="467080" y="46380"/>
                  </a:lnTo>
                  <a:lnTo>
                    <a:pt x="468617" y="51689"/>
                  </a:lnTo>
                  <a:lnTo>
                    <a:pt x="470395" y="55511"/>
                  </a:lnTo>
                  <a:lnTo>
                    <a:pt x="470395" y="10820"/>
                  </a:lnTo>
                  <a:lnTo>
                    <a:pt x="468617" y="9182"/>
                  </a:lnTo>
                  <a:lnTo>
                    <a:pt x="467080" y="9182"/>
                  </a:lnTo>
                  <a:lnTo>
                    <a:pt x="457301" y="3721"/>
                  </a:lnTo>
                  <a:lnTo>
                    <a:pt x="455764" y="3721"/>
                  </a:lnTo>
                  <a:lnTo>
                    <a:pt x="454126" y="1930"/>
                  </a:lnTo>
                  <a:lnTo>
                    <a:pt x="441185" y="0"/>
                  </a:lnTo>
                  <a:lnTo>
                    <a:pt x="423418" y="0"/>
                  </a:lnTo>
                  <a:lnTo>
                    <a:pt x="387845" y="7391"/>
                  </a:lnTo>
                  <a:lnTo>
                    <a:pt x="368401" y="14884"/>
                  </a:lnTo>
                  <a:lnTo>
                    <a:pt x="326390" y="36957"/>
                  </a:lnTo>
                  <a:lnTo>
                    <a:pt x="305396" y="51689"/>
                  </a:lnTo>
                  <a:lnTo>
                    <a:pt x="282829" y="66573"/>
                  </a:lnTo>
                  <a:lnTo>
                    <a:pt x="260210" y="85128"/>
                  </a:lnTo>
                  <a:lnTo>
                    <a:pt x="235953" y="103530"/>
                  </a:lnTo>
                  <a:lnTo>
                    <a:pt x="164960" y="173888"/>
                  </a:lnTo>
                  <a:lnTo>
                    <a:pt x="142240" y="199682"/>
                  </a:lnTo>
                  <a:lnTo>
                    <a:pt x="121145" y="225577"/>
                  </a:lnTo>
                  <a:lnTo>
                    <a:pt x="101701" y="251472"/>
                  </a:lnTo>
                  <a:lnTo>
                    <a:pt x="84048" y="277418"/>
                  </a:lnTo>
                  <a:lnTo>
                    <a:pt x="66281" y="301383"/>
                  </a:lnTo>
                  <a:lnTo>
                    <a:pt x="38696" y="351434"/>
                  </a:lnTo>
                  <a:lnTo>
                    <a:pt x="9779" y="419646"/>
                  </a:lnTo>
                  <a:lnTo>
                    <a:pt x="0" y="477050"/>
                  </a:lnTo>
                  <a:lnTo>
                    <a:pt x="0" y="480720"/>
                  </a:lnTo>
                  <a:lnTo>
                    <a:pt x="1498" y="493661"/>
                  </a:lnTo>
                  <a:lnTo>
                    <a:pt x="1498" y="495604"/>
                  </a:lnTo>
                  <a:lnTo>
                    <a:pt x="3276" y="497484"/>
                  </a:lnTo>
                  <a:lnTo>
                    <a:pt x="4813" y="504723"/>
                  </a:lnTo>
                  <a:lnTo>
                    <a:pt x="8089" y="512064"/>
                  </a:lnTo>
                  <a:lnTo>
                    <a:pt x="11264" y="517677"/>
                  </a:lnTo>
                  <a:lnTo>
                    <a:pt x="11264" y="519557"/>
                  </a:lnTo>
                  <a:lnTo>
                    <a:pt x="14592" y="525170"/>
                  </a:lnTo>
                  <a:lnTo>
                    <a:pt x="16129" y="525170"/>
                  </a:lnTo>
                  <a:lnTo>
                    <a:pt x="25895" y="534441"/>
                  </a:lnTo>
                  <a:lnTo>
                    <a:pt x="27444" y="534441"/>
                  </a:lnTo>
                  <a:lnTo>
                    <a:pt x="27444" y="536232"/>
                  </a:lnTo>
                  <a:lnTo>
                    <a:pt x="29171" y="536232"/>
                  </a:lnTo>
                  <a:lnTo>
                    <a:pt x="30708" y="537121"/>
                  </a:lnTo>
                  <a:lnTo>
                    <a:pt x="32245" y="538111"/>
                  </a:lnTo>
                  <a:lnTo>
                    <a:pt x="34036" y="539013"/>
                  </a:lnTo>
                  <a:lnTo>
                    <a:pt x="38696" y="541680"/>
                  </a:lnTo>
                  <a:lnTo>
                    <a:pt x="40386" y="541680"/>
                  </a:lnTo>
                  <a:lnTo>
                    <a:pt x="42024" y="541680"/>
                  </a:lnTo>
                  <a:lnTo>
                    <a:pt x="48526" y="543572"/>
                  </a:lnTo>
                  <a:lnTo>
                    <a:pt x="54876" y="545503"/>
                  </a:lnTo>
                  <a:lnTo>
                    <a:pt x="58153" y="545503"/>
                  </a:lnTo>
                  <a:lnTo>
                    <a:pt x="72783" y="545503"/>
                  </a:lnTo>
                  <a:lnTo>
                    <a:pt x="108305" y="536232"/>
                  </a:lnTo>
                  <a:lnTo>
                    <a:pt x="127596" y="528739"/>
                  </a:lnTo>
                  <a:lnTo>
                    <a:pt x="169672" y="508546"/>
                  </a:lnTo>
                  <a:lnTo>
                    <a:pt x="190601" y="493661"/>
                  </a:lnTo>
                  <a:lnTo>
                    <a:pt x="213321" y="478929"/>
                  </a:lnTo>
                  <a:lnTo>
                    <a:pt x="260210" y="440080"/>
                  </a:lnTo>
                  <a:lnTo>
                    <a:pt x="306933" y="395630"/>
                  </a:lnTo>
                  <a:lnTo>
                    <a:pt x="353822" y="345732"/>
                  </a:lnTo>
                  <a:lnTo>
                    <a:pt x="394296" y="294030"/>
                  </a:lnTo>
                  <a:lnTo>
                    <a:pt x="429869" y="242189"/>
                  </a:lnTo>
                  <a:lnTo>
                    <a:pt x="468617" y="170065"/>
                  </a:lnTo>
                  <a:lnTo>
                    <a:pt x="491337" y="103530"/>
                  </a:lnTo>
                  <a:lnTo>
                    <a:pt x="496201" y="66573"/>
                  </a:lnTo>
                  <a:lnTo>
                    <a:pt x="496201" y="64693"/>
                  </a:lnTo>
                  <a:close/>
                </a:path>
              </a:pathLst>
            </a:custGeom>
            <a:ln w="19811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85700" y="4634510"/>
              <a:ext cx="486121" cy="493749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5875782" y="4624584"/>
              <a:ext cx="506095" cy="513715"/>
            </a:xfrm>
            <a:custGeom>
              <a:avLst/>
              <a:gdLst/>
              <a:ahLst/>
              <a:cxnLst/>
              <a:rect l="l" t="t" r="r" b="b"/>
              <a:pathLst>
                <a:path w="506095" h="513714">
                  <a:moveTo>
                    <a:pt x="0" y="513556"/>
                  </a:moveTo>
                  <a:lnTo>
                    <a:pt x="505965" y="513556"/>
                  </a:lnTo>
                  <a:lnTo>
                    <a:pt x="505965" y="0"/>
                  </a:lnTo>
                  <a:lnTo>
                    <a:pt x="0" y="0"/>
                  </a:lnTo>
                  <a:lnTo>
                    <a:pt x="0" y="513556"/>
                  </a:lnTo>
                  <a:close/>
                </a:path>
              </a:pathLst>
            </a:custGeom>
            <a:ln w="19811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874245" y="4620018"/>
              <a:ext cx="510540" cy="523240"/>
            </a:xfrm>
            <a:custGeom>
              <a:avLst/>
              <a:gdLst/>
              <a:ahLst/>
              <a:cxnLst/>
              <a:rect l="l" t="t" r="r" b="b"/>
              <a:pathLst>
                <a:path w="510539" h="523239">
                  <a:moveTo>
                    <a:pt x="459130" y="0"/>
                  </a:moveTo>
                  <a:lnTo>
                    <a:pt x="441325" y="0"/>
                  </a:lnTo>
                  <a:lnTo>
                    <a:pt x="425208" y="1892"/>
                  </a:lnTo>
                  <a:lnTo>
                    <a:pt x="405904" y="5461"/>
                  </a:lnTo>
                  <a:lnTo>
                    <a:pt x="386600" y="12953"/>
                  </a:lnTo>
                  <a:lnTo>
                    <a:pt x="365772" y="20294"/>
                  </a:lnTo>
                  <a:lnTo>
                    <a:pt x="299593" y="58940"/>
                  </a:lnTo>
                  <a:lnTo>
                    <a:pt x="227114" y="112268"/>
                  </a:lnTo>
                  <a:lnTo>
                    <a:pt x="177050" y="158356"/>
                  </a:lnTo>
                  <a:lnTo>
                    <a:pt x="132105" y="206235"/>
                  </a:lnTo>
                  <a:lnTo>
                    <a:pt x="91833" y="255892"/>
                  </a:lnTo>
                  <a:lnTo>
                    <a:pt x="58038" y="303758"/>
                  </a:lnTo>
                  <a:lnTo>
                    <a:pt x="30607" y="351637"/>
                  </a:lnTo>
                  <a:lnTo>
                    <a:pt x="6502" y="414146"/>
                  </a:lnTo>
                  <a:lnTo>
                    <a:pt x="0" y="452742"/>
                  </a:lnTo>
                  <a:lnTo>
                    <a:pt x="0" y="461860"/>
                  </a:lnTo>
                  <a:lnTo>
                    <a:pt x="3327" y="478637"/>
                  </a:lnTo>
                  <a:lnTo>
                    <a:pt x="4864" y="484085"/>
                  </a:lnTo>
                  <a:lnTo>
                    <a:pt x="6502" y="484085"/>
                  </a:lnTo>
                  <a:lnTo>
                    <a:pt x="6502" y="485876"/>
                  </a:lnTo>
                  <a:lnTo>
                    <a:pt x="9677" y="493268"/>
                  </a:lnTo>
                  <a:lnTo>
                    <a:pt x="12852" y="498830"/>
                  </a:lnTo>
                  <a:lnTo>
                    <a:pt x="22479" y="509892"/>
                  </a:lnTo>
                  <a:lnTo>
                    <a:pt x="25793" y="509892"/>
                  </a:lnTo>
                  <a:lnTo>
                    <a:pt x="25793" y="511670"/>
                  </a:lnTo>
                  <a:lnTo>
                    <a:pt x="27432" y="512571"/>
                  </a:lnTo>
                  <a:lnTo>
                    <a:pt x="32245" y="514845"/>
                  </a:lnTo>
                  <a:lnTo>
                    <a:pt x="37109" y="517283"/>
                  </a:lnTo>
                  <a:lnTo>
                    <a:pt x="38595" y="517283"/>
                  </a:lnTo>
                  <a:lnTo>
                    <a:pt x="46736" y="519556"/>
                  </a:lnTo>
                  <a:lnTo>
                    <a:pt x="51447" y="520801"/>
                  </a:lnTo>
                  <a:lnTo>
                    <a:pt x="53225" y="520801"/>
                  </a:lnTo>
                  <a:lnTo>
                    <a:pt x="54775" y="521055"/>
                  </a:lnTo>
                  <a:lnTo>
                    <a:pt x="69354" y="522731"/>
                  </a:lnTo>
                  <a:lnTo>
                    <a:pt x="87020" y="520801"/>
                  </a:lnTo>
                  <a:lnTo>
                    <a:pt x="104673" y="515340"/>
                  </a:lnTo>
                  <a:lnTo>
                    <a:pt x="124079" y="509892"/>
                  </a:lnTo>
                  <a:lnTo>
                    <a:pt x="145059" y="500608"/>
                  </a:lnTo>
                  <a:lnTo>
                    <a:pt x="158534" y="493268"/>
                  </a:lnTo>
                  <a:lnTo>
                    <a:pt x="56261" y="493268"/>
                  </a:lnTo>
                  <a:lnTo>
                    <a:pt x="50222" y="491337"/>
                  </a:lnTo>
                  <a:lnTo>
                    <a:pt x="46736" y="491337"/>
                  </a:lnTo>
                  <a:lnTo>
                    <a:pt x="40512" y="487806"/>
                  </a:lnTo>
                  <a:lnTo>
                    <a:pt x="38595" y="487806"/>
                  </a:lnTo>
                  <a:lnTo>
                    <a:pt x="33716" y="482206"/>
                  </a:lnTo>
                  <a:lnTo>
                    <a:pt x="32245" y="482206"/>
                  </a:lnTo>
                  <a:lnTo>
                    <a:pt x="28968" y="476745"/>
                  </a:lnTo>
                  <a:lnTo>
                    <a:pt x="27432" y="473075"/>
                  </a:lnTo>
                  <a:lnTo>
                    <a:pt x="28454" y="473075"/>
                  </a:lnTo>
                  <a:lnTo>
                    <a:pt x="25793" y="463803"/>
                  </a:lnTo>
                  <a:lnTo>
                    <a:pt x="25793" y="438150"/>
                  </a:lnTo>
                  <a:lnTo>
                    <a:pt x="30607" y="421627"/>
                  </a:lnTo>
                  <a:lnTo>
                    <a:pt x="53225" y="364337"/>
                  </a:lnTo>
                  <a:lnTo>
                    <a:pt x="93370" y="298208"/>
                  </a:lnTo>
                  <a:lnTo>
                    <a:pt x="128930" y="250278"/>
                  </a:lnTo>
                  <a:lnTo>
                    <a:pt x="170802" y="202412"/>
                  </a:lnTo>
                  <a:lnTo>
                    <a:pt x="217436" y="156476"/>
                  </a:lnTo>
                  <a:lnTo>
                    <a:pt x="265811" y="115938"/>
                  </a:lnTo>
                  <a:lnTo>
                    <a:pt x="333375" y="68071"/>
                  </a:lnTo>
                  <a:lnTo>
                    <a:pt x="355993" y="57010"/>
                  </a:lnTo>
                  <a:lnTo>
                    <a:pt x="375297" y="45935"/>
                  </a:lnTo>
                  <a:lnTo>
                    <a:pt x="394588" y="38595"/>
                  </a:lnTo>
                  <a:lnTo>
                    <a:pt x="412407" y="33146"/>
                  </a:lnTo>
                  <a:lnTo>
                    <a:pt x="430009" y="29476"/>
                  </a:lnTo>
                  <a:lnTo>
                    <a:pt x="444500" y="27533"/>
                  </a:lnTo>
                  <a:lnTo>
                    <a:pt x="486270" y="27533"/>
                  </a:lnTo>
                  <a:lnTo>
                    <a:pt x="486270" y="11010"/>
                  </a:lnTo>
                  <a:lnTo>
                    <a:pt x="484784" y="11010"/>
                  </a:lnTo>
                  <a:lnTo>
                    <a:pt x="475259" y="5461"/>
                  </a:lnTo>
                  <a:lnTo>
                    <a:pt x="473468" y="5461"/>
                  </a:lnTo>
                  <a:lnTo>
                    <a:pt x="473468" y="3670"/>
                  </a:lnTo>
                  <a:lnTo>
                    <a:pt x="471932" y="3670"/>
                  </a:lnTo>
                  <a:lnTo>
                    <a:pt x="459130" y="0"/>
                  </a:lnTo>
                  <a:close/>
                </a:path>
                <a:path w="510539" h="523239">
                  <a:moveTo>
                    <a:pt x="488061" y="12953"/>
                  </a:moveTo>
                  <a:lnTo>
                    <a:pt x="486270" y="12953"/>
                  </a:lnTo>
                  <a:lnTo>
                    <a:pt x="486270" y="69951"/>
                  </a:lnTo>
                  <a:lnTo>
                    <a:pt x="468655" y="136283"/>
                  </a:lnTo>
                  <a:lnTo>
                    <a:pt x="446189" y="178549"/>
                  </a:lnTo>
                  <a:lnTo>
                    <a:pt x="433336" y="200520"/>
                  </a:lnTo>
                  <a:lnTo>
                    <a:pt x="401091" y="248399"/>
                  </a:lnTo>
                  <a:lnTo>
                    <a:pt x="381647" y="270471"/>
                  </a:lnTo>
                  <a:lnTo>
                    <a:pt x="362445" y="294487"/>
                  </a:lnTo>
                  <a:lnTo>
                    <a:pt x="317258" y="342353"/>
                  </a:lnTo>
                  <a:lnTo>
                    <a:pt x="268884" y="386461"/>
                  </a:lnTo>
                  <a:lnTo>
                    <a:pt x="199783" y="439940"/>
                  </a:lnTo>
                  <a:lnTo>
                    <a:pt x="177050" y="452742"/>
                  </a:lnTo>
                  <a:lnTo>
                    <a:pt x="156222" y="465683"/>
                  </a:lnTo>
                  <a:lnTo>
                    <a:pt x="135280" y="474865"/>
                  </a:lnTo>
                  <a:lnTo>
                    <a:pt x="115989" y="482206"/>
                  </a:lnTo>
                  <a:lnTo>
                    <a:pt x="98323" y="489699"/>
                  </a:lnTo>
                  <a:lnTo>
                    <a:pt x="82207" y="493268"/>
                  </a:lnTo>
                  <a:lnTo>
                    <a:pt x="158534" y="493268"/>
                  </a:lnTo>
                  <a:lnTo>
                    <a:pt x="212623" y="463803"/>
                  </a:lnTo>
                  <a:lnTo>
                    <a:pt x="260845" y="428878"/>
                  </a:lnTo>
                  <a:lnTo>
                    <a:pt x="333375" y="364337"/>
                  </a:lnTo>
                  <a:lnTo>
                    <a:pt x="380111" y="314820"/>
                  </a:lnTo>
                  <a:lnTo>
                    <a:pt x="420484" y="265010"/>
                  </a:lnTo>
                  <a:lnTo>
                    <a:pt x="454279" y="217296"/>
                  </a:lnTo>
                  <a:lnTo>
                    <a:pt x="467118" y="193281"/>
                  </a:lnTo>
                  <a:lnTo>
                    <a:pt x="479920" y="171056"/>
                  </a:lnTo>
                  <a:lnTo>
                    <a:pt x="505713" y="106806"/>
                  </a:lnTo>
                  <a:lnTo>
                    <a:pt x="510527" y="69951"/>
                  </a:lnTo>
                  <a:lnTo>
                    <a:pt x="510527" y="60820"/>
                  </a:lnTo>
                  <a:lnTo>
                    <a:pt x="509041" y="51549"/>
                  </a:lnTo>
                  <a:lnTo>
                    <a:pt x="507250" y="44056"/>
                  </a:lnTo>
                  <a:lnTo>
                    <a:pt x="505713" y="34925"/>
                  </a:lnTo>
                  <a:lnTo>
                    <a:pt x="502450" y="29476"/>
                  </a:lnTo>
                  <a:lnTo>
                    <a:pt x="497725" y="24015"/>
                  </a:lnTo>
                  <a:lnTo>
                    <a:pt x="497725" y="22085"/>
                  </a:lnTo>
                  <a:lnTo>
                    <a:pt x="496100" y="20294"/>
                  </a:lnTo>
                  <a:lnTo>
                    <a:pt x="488061" y="12953"/>
                  </a:lnTo>
                  <a:close/>
                </a:path>
                <a:path w="510539" h="523239">
                  <a:moveTo>
                    <a:pt x="45097" y="489699"/>
                  </a:moveTo>
                  <a:lnTo>
                    <a:pt x="46736" y="491337"/>
                  </a:lnTo>
                  <a:lnTo>
                    <a:pt x="50222" y="491337"/>
                  </a:lnTo>
                  <a:lnTo>
                    <a:pt x="45097" y="489699"/>
                  </a:lnTo>
                  <a:close/>
                </a:path>
                <a:path w="510539" h="523239">
                  <a:moveTo>
                    <a:pt x="37109" y="485876"/>
                  </a:moveTo>
                  <a:lnTo>
                    <a:pt x="38595" y="487806"/>
                  </a:lnTo>
                  <a:lnTo>
                    <a:pt x="40512" y="487806"/>
                  </a:lnTo>
                  <a:lnTo>
                    <a:pt x="37109" y="485876"/>
                  </a:lnTo>
                  <a:close/>
                </a:path>
                <a:path w="510539" h="523239">
                  <a:moveTo>
                    <a:pt x="30607" y="478637"/>
                  </a:moveTo>
                  <a:lnTo>
                    <a:pt x="32245" y="482206"/>
                  </a:lnTo>
                  <a:lnTo>
                    <a:pt x="33716" y="482206"/>
                  </a:lnTo>
                  <a:lnTo>
                    <a:pt x="30607" y="478637"/>
                  </a:lnTo>
                  <a:close/>
                </a:path>
                <a:path w="510539" h="523239">
                  <a:moveTo>
                    <a:pt x="28454" y="473075"/>
                  </a:moveTo>
                  <a:lnTo>
                    <a:pt x="27432" y="473075"/>
                  </a:lnTo>
                  <a:lnTo>
                    <a:pt x="28968" y="474865"/>
                  </a:lnTo>
                  <a:lnTo>
                    <a:pt x="28454" y="473075"/>
                  </a:lnTo>
                  <a:close/>
                </a:path>
                <a:path w="510539" h="523239">
                  <a:moveTo>
                    <a:pt x="479920" y="44056"/>
                  </a:moveTo>
                  <a:lnTo>
                    <a:pt x="481609" y="46977"/>
                  </a:lnTo>
                  <a:lnTo>
                    <a:pt x="483247" y="49656"/>
                  </a:lnTo>
                  <a:lnTo>
                    <a:pt x="484784" y="53428"/>
                  </a:lnTo>
                  <a:lnTo>
                    <a:pt x="484784" y="58940"/>
                  </a:lnTo>
                  <a:lnTo>
                    <a:pt x="486270" y="64401"/>
                  </a:lnTo>
                  <a:lnTo>
                    <a:pt x="486270" y="45935"/>
                  </a:lnTo>
                  <a:lnTo>
                    <a:pt x="481609" y="45935"/>
                  </a:lnTo>
                  <a:lnTo>
                    <a:pt x="479920" y="44056"/>
                  </a:lnTo>
                  <a:close/>
                </a:path>
                <a:path w="510539" h="523239">
                  <a:moveTo>
                    <a:pt x="486270" y="27533"/>
                  </a:moveTo>
                  <a:lnTo>
                    <a:pt x="454279" y="27533"/>
                  </a:lnTo>
                  <a:lnTo>
                    <a:pt x="467118" y="31356"/>
                  </a:lnTo>
                  <a:lnTo>
                    <a:pt x="463804" y="31356"/>
                  </a:lnTo>
                  <a:lnTo>
                    <a:pt x="467118" y="32893"/>
                  </a:lnTo>
                  <a:lnTo>
                    <a:pt x="471932" y="35280"/>
                  </a:lnTo>
                  <a:lnTo>
                    <a:pt x="472579" y="35521"/>
                  </a:lnTo>
                  <a:lnTo>
                    <a:pt x="478434" y="40881"/>
                  </a:lnTo>
                  <a:lnTo>
                    <a:pt x="478777" y="41135"/>
                  </a:lnTo>
                  <a:lnTo>
                    <a:pt x="479920" y="43306"/>
                  </a:lnTo>
                  <a:lnTo>
                    <a:pt x="481609" y="45935"/>
                  </a:lnTo>
                  <a:lnTo>
                    <a:pt x="486270" y="45935"/>
                  </a:lnTo>
                  <a:lnTo>
                    <a:pt x="486270" y="27533"/>
                  </a:lnTo>
                  <a:close/>
                </a:path>
                <a:path w="510539" h="523239">
                  <a:moveTo>
                    <a:pt x="454279" y="27533"/>
                  </a:moveTo>
                  <a:lnTo>
                    <a:pt x="444500" y="27533"/>
                  </a:lnTo>
                  <a:lnTo>
                    <a:pt x="454279" y="29070"/>
                  </a:lnTo>
                  <a:lnTo>
                    <a:pt x="455815" y="29476"/>
                  </a:lnTo>
                  <a:lnTo>
                    <a:pt x="454279" y="27533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874245" y="4620018"/>
              <a:ext cx="510540" cy="523240"/>
            </a:xfrm>
            <a:custGeom>
              <a:avLst/>
              <a:gdLst/>
              <a:ahLst/>
              <a:cxnLst/>
              <a:rect l="l" t="t" r="r" b="b"/>
              <a:pathLst>
                <a:path w="510539" h="523239">
                  <a:moveTo>
                    <a:pt x="510527" y="60820"/>
                  </a:moveTo>
                  <a:lnTo>
                    <a:pt x="509041" y="51549"/>
                  </a:lnTo>
                  <a:lnTo>
                    <a:pt x="507250" y="44056"/>
                  </a:lnTo>
                  <a:lnTo>
                    <a:pt x="505713" y="34925"/>
                  </a:lnTo>
                  <a:lnTo>
                    <a:pt x="502450" y="29476"/>
                  </a:lnTo>
                  <a:lnTo>
                    <a:pt x="497725" y="24015"/>
                  </a:lnTo>
                  <a:lnTo>
                    <a:pt x="497725" y="22085"/>
                  </a:lnTo>
                  <a:lnTo>
                    <a:pt x="496100" y="20294"/>
                  </a:lnTo>
                  <a:lnTo>
                    <a:pt x="488061" y="12953"/>
                  </a:lnTo>
                  <a:lnTo>
                    <a:pt x="486270" y="12953"/>
                  </a:lnTo>
                  <a:lnTo>
                    <a:pt x="486270" y="64401"/>
                  </a:lnTo>
                  <a:lnTo>
                    <a:pt x="486270" y="69951"/>
                  </a:lnTo>
                  <a:lnTo>
                    <a:pt x="468655" y="136283"/>
                  </a:lnTo>
                  <a:lnTo>
                    <a:pt x="446189" y="178549"/>
                  </a:lnTo>
                  <a:lnTo>
                    <a:pt x="401091" y="248399"/>
                  </a:lnTo>
                  <a:lnTo>
                    <a:pt x="381647" y="270471"/>
                  </a:lnTo>
                  <a:lnTo>
                    <a:pt x="362445" y="294487"/>
                  </a:lnTo>
                  <a:lnTo>
                    <a:pt x="317258" y="342353"/>
                  </a:lnTo>
                  <a:lnTo>
                    <a:pt x="268884" y="386461"/>
                  </a:lnTo>
                  <a:lnTo>
                    <a:pt x="199783" y="439940"/>
                  </a:lnTo>
                  <a:lnTo>
                    <a:pt x="177050" y="452742"/>
                  </a:lnTo>
                  <a:lnTo>
                    <a:pt x="156222" y="465683"/>
                  </a:lnTo>
                  <a:lnTo>
                    <a:pt x="135280" y="474865"/>
                  </a:lnTo>
                  <a:lnTo>
                    <a:pt x="115989" y="482206"/>
                  </a:lnTo>
                  <a:lnTo>
                    <a:pt x="98323" y="489699"/>
                  </a:lnTo>
                  <a:lnTo>
                    <a:pt x="82207" y="493268"/>
                  </a:lnTo>
                  <a:lnTo>
                    <a:pt x="56261" y="493268"/>
                  </a:lnTo>
                  <a:lnTo>
                    <a:pt x="45097" y="489699"/>
                  </a:lnTo>
                  <a:lnTo>
                    <a:pt x="46736" y="491337"/>
                  </a:lnTo>
                  <a:lnTo>
                    <a:pt x="37109" y="485876"/>
                  </a:lnTo>
                  <a:lnTo>
                    <a:pt x="38595" y="487806"/>
                  </a:lnTo>
                  <a:lnTo>
                    <a:pt x="30607" y="478637"/>
                  </a:lnTo>
                  <a:lnTo>
                    <a:pt x="32245" y="482206"/>
                  </a:lnTo>
                  <a:lnTo>
                    <a:pt x="28968" y="476745"/>
                  </a:lnTo>
                  <a:lnTo>
                    <a:pt x="27432" y="473075"/>
                  </a:lnTo>
                  <a:lnTo>
                    <a:pt x="28968" y="474865"/>
                  </a:lnTo>
                  <a:lnTo>
                    <a:pt x="25793" y="463803"/>
                  </a:lnTo>
                  <a:lnTo>
                    <a:pt x="25793" y="438150"/>
                  </a:lnTo>
                  <a:lnTo>
                    <a:pt x="30607" y="421627"/>
                  </a:lnTo>
                  <a:lnTo>
                    <a:pt x="53225" y="364337"/>
                  </a:lnTo>
                  <a:lnTo>
                    <a:pt x="93370" y="298208"/>
                  </a:lnTo>
                  <a:lnTo>
                    <a:pt x="128930" y="250278"/>
                  </a:lnTo>
                  <a:lnTo>
                    <a:pt x="170802" y="202412"/>
                  </a:lnTo>
                  <a:lnTo>
                    <a:pt x="217436" y="156476"/>
                  </a:lnTo>
                  <a:lnTo>
                    <a:pt x="265811" y="115938"/>
                  </a:lnTo>
                  <a:lnTo>
                    <a:pt x="312534" y="82803"/>
                  </a:lnTo>
                  <a:lnTo>
                    <a:pt x="355993" y="57010"/>
                  </a:lnTo>
                  <a:lnTo>
                    <a:pt x="375297" y="45935"/>
                  </a:lnTo>
                  <a:lnTo>
                    <a:pt x="394588" y="38595"/>
                  </a:lnTo>
                  <a:lnTo>
                    <a:pt x="412407" y="33146"/>
                  </a:lnTo>
                  <a:lnTo>
                    <a:pt x="430009" y="29476"/>
                  </a:lnTo>
                  <a:lnTo>
                    <a:pt x="444500" y="27533"/>
                  </a:lnTo>
                  <a:lnTo>
                    <a:pt x="454279" y="29070"/>
                  </a:lnTo>
                  <a:lnTo>
                    <a:pt x="455815" y="29476"/>
                  </a:lnTo>
                  <a:lnTo>
                    <a:pt x="454279" y="27533"/>
                  </a:lnTo>
                  <a:lnTo>
                    <a:pt x="467118" y="31356"/>
                  </a:lnTo>
                  <a:lnTo>
                    <a:pt x="463804" y="31356"/>
                  </a:lnTo>
                  <a:lnTo>
                    <a:pt x="467118" y="32893"/>
                  </a:lnTo>
                  <a:lnTo>
                    <a:pt x="471932" y="35280"/>
                  </a:lnTo>
                  <a:lnTo>
                    <a:pt x="472579" y="35521"/>
                  </a:lnTo>
                  <a:lnTo>
                    <a:pt x="475259" y="37960"/>
                  </a:lnTo>
                  <a:lnTo>
                    <a:pt x="478434" y="40881"/>
                  </a:lnTo>
                  <a:lnTo>
                    <a:pt x="478777" y="41135"/>
                  </a:lnTo>
                  <a:lnTo>
                    <a:pt x="479920" y="43306"/>
                  </a:lnTo>
                  <a:lnTo>
                    <a:pt x="481609" y="45935"/>
                  </a:lnTo>
                  <a:lnTo>
                    <a:pt x="479920" y="44056"/>
                  </a:lnTo>
                  <a:lnTo>
                    <a:pt x="481609" y="46977"/>
                  </a:lnTo>
                  <a:lnTo>
                    <a:pt x="483247" y="49656"/>
                  </a:lnTo>
                  <a:lnTo>
                    <a:pt x="484784" y="53428"/>
                  </a:lnTo>
                  <a:lnTo>
                    <a:pt x="484784" y="58940"/>
                  </a:lnTo>
                  <a:lnTo>
                    <a:pt x="486270" y="64401"/>
                  </a:lnTo>
                  <a:lnTo>
                    <a:pt x="486270" y="12953"/>
                  </a:lnTo>
                  <a:lnTo>
                    <a:pt x="486270" y="11010"/>
                  </a:lnTo>
                  <a:lnTo>
                    <a:pt x="484784" y="11010"/>
                  </a:lnTo>
                  <a:lnTo>
                    <a:pt x="475259" y="5461"/>
                  </a:lnTo>
                  <a:lnTo>
                    <a:pt x="473468" y="5461"/>
                  </a:lnTo>
                  <a:lnTo>
                    <a:pt x="473468" y="3670"/>
                  </a:lnTo>
                  <a:lnTo>
                    <a:pt x="471932" y="3670"/>
                  </a:lnTo>
                  <a:lnTo>
                    <a:pt x="459130" y="0"/>
                  </a:lnTo>
                  <a:lnTo>
                    <a:pt x="441325" y="0"/>
                  </a:lnTo>
                  <a:lnTo>
                    <a:pt x="425208" y="1892"/>
                  </a:lnTo>
                  <a:lnTo>
                    <a:pt x="405904" y="5461"/>
                  </a:lnTo>
                  <a:lnTo>
                    <a:pt x="386600" y="12953"/>
                  </a:lnTo>
                  <a:lnTo>
                    <a:pt x="365772" y="20294"/>
                  </a:lnTo>
                  <a:lnTo>
                    <a:pt x="299593" y="58940"/>
                  </a:lnTo>
                  <a:lnTo>
                    <a:pt x="227114" y="112268"/>
                  </a:lnTo>
                  <a:lnTo>
                    <a:pt x="177050" y="158356"/>
                  </a:lnTo>
                  <a:lnTo>
                    <a:pt x="132105" y="206235"/>
                  </a:lnTo>
                  <a:lnTo>
                    <a:pt x="91833" y="255892"/>
                  </a:lnTo>
                  <a:lnTo>
                    <a:pt x="58038" y="303758"/>
                  </a:lnTo>
                  <a:lnTo>
                    <a:pt x="30607" y="351637"/>
                  </a:lnTo>
                  <a:lnTo>
                    <a:pt x="6502" y="414146"/>
                  </a:lnTo>
                  <a:lnTo>
                    <a:pt x="0" y="452742"/>
                  </a:lnTo>
                  <a:lnTo>
                    <a:pt x="0" y="461860"/>
                  </a:lnTo>
                  <a:lnTo>
                    <a:pt x="3327" y="478637"/>
                  </a:lnTo>
                  <a:lnTo>
                    <a:pt x="4864" y="484085"/>
                  </a:lnTo>
                  <a:lnTo>
                    <a:pt x="6502" y="484085"/>
                  </a:lnTo>
                  <a:lnTo>
                    <a:pt x="6502" y="485876"/>
                  </a:lnTo>
                  <a:lnTo>
                    <a:pt x="9677" y="493268"/>
                  </a:lnTo>
                  <a:lnTo>
                    <a:pt x="12852" y="498830"/>
                  </a:lnTo>
                  <a:lnTo>
                    <a:pt x="22479" y="509892"/>
                  </a:lnTo>
                  <a:lnTo>
                    <a:pt x="25793" y="509892"/>
                  </a:lnTo>
                  <a:lnTo>
                    <a:pt x="25793" y="511670"/>
                  </a:lnTo>
                  <a:lnTo>
                    <a:pt x="27432" y="512571"/>
                  </a:lnTo>
                  <a:lnTo>
                    <a:pt x="32245" y="514845"/>
                  </a:lnTo>
                  <a:lnTo>
                    <a:pt x="37109" y="517283"/>
                  </a:lnTo>
                  <a:lnTo>
                    <a:pt x="38595" y="517283"/>
                  </a:lnTo>
                  <a:lnTo>
                    <a:pt x="46736" y="519556"/>
                  </a:lnTo>
                  <a:lnTo>
                    <a:pt x="51447" y="520801"/>
                  </a:lnTo>
                  <a:lnTo>
                    <a:pt x="53225" y="520801"/>
                  </a:lnTo>
                  <a:lnTo>
                    <a:pt x="54775" y="521055"/>
                  </a:lnTo>
                  <a:lnTo>
                    <a:pt x="69354" y="522731"/>
                  </a:lnTo>
                  <a:lnTo>
                    <a:pt x="87020" y="520801"/>
                  </a:lnTo>
                  <a:lnTo>
                    <a:pt x="104673" y="515340"/>
                  </a:lnTo>
                  <a:lnTo>
                    <a:pt x="124079" y="509892"/>
                  </a:lnTo>
                  <a:lnTo>
                    <a:pt x="212623" y="463803"/>
                  </a:lnTo>
                  <a:lnTo>
                    <a:pt x="260845" y="428878"/>
                  </a:lnTo>
                  <a:lnTo>
                    <a:pt x="333375" y="364337"/>
                  </a:lnTo>
                  <a:lnTo>
                    <a:pt x="380111" y="314820"/>
                  </a:lnTo>
                  <a:lnTo>
                    <a:pt x="420484" y="265010"/>
                  </a:lnTo>
                  <a:lnTo>
                    <a:pt x="454279" y="217296"/>
                  </a:lnTo>
                  <a:lnTo>
                    <a:pt x="467118" y="193281"/>
                  </a:lnTo>
                  <a:lnTo>
                    <a:pt x="479920" y="171056"/>
                  </a:lnTo>
                  <a:lnTo>
                    <a:pt x="505713" y="106806"/>
                  </a:lnTo>
                  <a:lnTo>
                    <a:pt x="510527" y="69951"/>
                  </a:lnTo>
                  <a:lnTo>
                    <a:pt x="510527" y="60820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60745" y="4911871"/>
              <a:ext cx="522706" cy="451084"/>
            </a:xfrm>
            <a:prstGeom prst="rect">
              <a:avLst/>
            </a:prstGeom>
          </p:spPr>
        </p:pic>
        <p:sp>
          <p:nvSpPr>
            <p:cNvPr id="24" name="object 24" descr=""/>
            <p:cNvSpPr/>
            <p:nvPr/>
          </p:nvSpPr>
          <p:spPr>
            <a:xfrm>
              <a:off x="5750814" y="4901957"/>
              <a:ext cx="542925" cy="471170"/>
            </a:xfrm>
            <a:custGeom>
              <a:avLst/>
              <a:gdLst/>
              <a:ahLst/>
              <a:cxnLst/>
              <a:rect l="l" t="t" r="r" b="b"/>
              <a:pathLst>
                <a:path w="542925" h="471170">
                  <a:moveTo>
                    <a:pt x="0" y="470891"/>
                  </a:moveTo>
                  <a:lnTo>
                    <a:pt x="542528" y="470891"/>
                  </a:lnTo>
                  <a:lnTo>
                    <a:pt x="542528" y="0"/>
                  </a:lnTo>
                  <a:lnTo>
                    <a:pt x="0" y="0"/>
                  </a:lnTo>
                  <a:lnTo>
                    <a:pt x="0" y="470891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747740" y="4895850"/>
              <a:ext cx="550545" cy="482600"/>
            </a:xfrm>
            <a:custGeom>
              <a:avLst/>
              <a:gdLst/>
              <a:ahLst/>
              <a:cxnLst/>
              <a:rect l="l" t="t" r="r" b="b"/>
              <a:pathLst>
                <a:path w="550545" h="482600">
                  <a:moveTo>
                    <a:pt x="443255" y="0"/>
                  </a:moveTo>
                  <a:lnTo>
                    <a:pt x="399554" y="5600"/>
                  </a:lnTo>
                  <a:lnTo>
                    <a:pt x="352577" y="18402"/>
                  </a:lnTo>
                  <a:lnTo>
                    <a:pt x="328460" y="29565"/>
                  </a:lnTo>
                  <a:lnTo>
                    <a:pt x="302514" y="40779"/>
                  </a:lnTo>
                  <a:lnTo>
                    <a:pt x="223139" y="86868"/>
                  </a:lnTo>
                  <a:lnTo>
                    <a:pt x="169811" y="125704"/>
                  </a:lnTo>
                  <a:lnTo>
                    <a:pt x="101993" y="190347"/>
                  </a:lnTo>
                  <a:lnTo>
                    <a:pt x="64795" y="236740"/>
                  </a:lnTo>
                  <a:lnTo>
                    <a:pt x="34086" y="281038"/>
                  </a:lnTo>
                  <a:lnTo>
                    <a:pt x="6502" y="345821"/>
                  </a:lnTo>
                  <a:lnTo>
                    <a:pt x="0" y="375297"/>
                  </a:lnTo>
                  <a:lnTo>
                    <a:pt x="0" y="404863"/>
                  </a:lnTo>
                  <a:lnTo>
                    <a:pt x="8140" y="432688"/>
                  </a:lnTo>
                  <a:lnTo>
                    <a:pt x="22618" y="454774"/>
                  </a:lnTo>
                  <a:lnTo>
                    <a:pt x="24257" y="456209"/>
                  </a:lnTo>
                  <a:lnTo>
                    <a:pt x="34086" y="464045"/>
                  </a:lnTo>
                  <a:lnTo>
                    <a:pt x="35572" y="465836"/>
                  </a:lnTo>
                  <a:lnTo>
                    <a:pt x="37261" y="466725"/>
                  </a:lnTo>
                  <a:lnTo>
                    <a:pt x="48666" y="473227"/>
                  </a:lnTo>
                  <a:lnTo>
                    <a:pt x="50203" y="473227"/>
                  </a:lnTo>
                  <a:lnTo>
                    <a:pt x="67970" y="478777"/>
                  </a:lnTo>
                  <a:lnTo>
                    <a:pt x="85623" y="482600"/>
                  </a:lnTo>
                  <a:lnTo>
                    <a:pt x="105321" y="482600"/>
                  </a:lnTo>
                  <a:lnTo>
                    <a:pt x="126161" y="480720"/>
                  </a:lnTo>
                  <a:lnTo>
                    <a:pt x="195707" y="464045"/>
                  </a:lnTo>
                  <a:lnTo>
                    <a:pt x="216200" y="454774"/>
                  </a:lnTo>
                  <a:lnTo>
                    <a:pt x="103530" y="454774"/>
                  </a:lnTo>
                  <a:lnTo>
                    <a:pt x="71285" y="451103"/>
                  </a:lnTo>
                  <a:lnTo>
                    <a:pt x="62119" y="447281"/>
                  </a:lnTo>
                  <a:lnTo>
                    <a:pt x="59982" y="447281"/>
                  </a:lnTo>
                  <a:lnTo>
                    <a:pt x="50121" y="441820"/>
                  </a:lnTo>
                  <a:lnTo>
                    <a:pt x="48666" y="441820"/>
                  </a:lnTo>
                  <a:lnTo>
                    <a:pt x="37261" y="432688"/>
                  </a:lnTo>
                  <a:lnTo>
                    <a:pt x="38747" y="432688"/>
                  </a:lnTo>
                  <a:lnTo>
                    <a:pt x="35572" y="427088"/>
                  </a:lnTo>
                  <a:lnTo>
                    <a:pt x="32296" y="423265"/>
                  </a:lnTo>
                  <a:lnTo>
                    <a:pt x="29222" y="417804"/>
                  </a:lnTo>
                  <a:lnTo>
                    <a:pt x="25946" y="406793"/>
                  </a:lnTo>
                  <a:lnTo>
                    <a:pt x="24257" y="399300"/>
                  </a:lnTo>
                  <a:lnTo>
                    <a:pt x="24257" y="378968"/>
                  </a:lnTo>
                  <a:lnTo>
                    <a:pt x="56654" y="295770"/>
                  </a:lnTo>
                  <a:lnTo>
                    <a:pt x="100215" y="232918"/>
                  </a:lnTo>
                  <a:lnTo>
                    <a:pt x="139103" y="190347"/>
                  </a:lnTo>
                  <a:lnTo>
                    <a:pt x="184454" y="149720"/>
                  </a:lnTo>
                  <a:lnTo>
                    <a:pt x="236245" y="110972"/>
                  </a:lnTo>
                  <a:lnTo>
                    <a:pt x="286397" y="79375"/>
                  </a:lnTo>
                  <a:lnTo>
                    <a:pt x="336448" y="55359"/>
                  </a:lnTo>
                  <a:lnTo>
                    <a:pt x="404418" y="33286"/>
                  </a:lnTo>
                  <a:lnTo>
                    <a:pt x="425348" y="29565"/>
                  </a:lnTo>
                  <a:lnTo>
                    <a:pt x="524027" y="29565"/>
                  </a:lnTo>
                  <a:lnTo>
                    <a:pt x="524027" y="27927"/>
                  </a:lnTo>
                  <a:lnTo>
                    <a:pt x="514502" y="18402"/>
                  </a:lnTo>
                  <a:lnTo>
                    <a:pt x="512711" y="18402"/>
                  </a:lnTo>
                  <a:lnTo>
                    <a:pt x="499910" y="11061"/>
                  </a:lnTo>
                  <a:lnTo>
                    <a:pt x="498132" y="9131"/>
                  </a:lnTo>
                  <a:lnTo>
                    <a:pt x="482003" y="3822"/>
                  </a:lnTo>
                  <a:lnTo>
                    <a:pt x="443255" y="0"/>
                  </a:lnTo>
                  <a:close/>
                </a:path>
                <a:path w="550545" h="482600">
                  <a:moveTo>
                    <a:pt x="524027" y="27927"/>
                  </a:moveTo>
                  <a:lnTo>
                    <a:pt x="524027" y="105270"/>
                  </a:lnTo>
                  <a:lnTo>
                    <a:pt x="520852" y="120154"/>
                  </a:lnTo>
                  <a:lnTo>
                    <a:pt x="503186" y="168122"/>
                  </a:lnTo>
                  <a:lnTo>
                    <a:pt x="464350" y="229247"/>
                  </a:lnTo>
                  <a:lnTo>
                    <a:pt x="386613" y="314172"/>
                  </a:lnTo>
                  <a:lnTo>
                    <a:pt x="312343" y="371627"/>
                  </a:lnTo>
                  <a:lnTo>
                    <a:pt x="262140" y="402971"/>
                  </a:lnTo>
                  <a:lnTo>
                    <a:pt x="211886" y="427088"/>
                  </a:lnTo>
                  <a:lnTo>
                    <a:pt x="144068" y="449211"/>
                  </a:lnTo>
                  <a:lnTo>
                    <a:pt x="103530" y="454774"/>
                  </a:lnTo>
                  <a:lnTo>
                    <a:pt x="216200" y="454774"/>
                  </a:lnTo>
                  <a:lnTo>
                    <a:pt x="273443" y="428878"/>
                  </a:lnTo>
                  <a:lnTo>
                    <a:pt x="326923" y="395731"/>
                  </a:lnTo>
                  <a:lnTo>
                    <a:pt x="378472" y="356895"/>
                  </a:lnTo>
                  <a:lnTo>
                    <a:pt x="425348" y="314172"/>
                  </a:lnTo>
                  <a:lnTo>
                    <a:pt x="467525" y="269875"/>
                  </a:lnTo>
                  <a:lnTo>
                    <a:pt x="514502" y="201561"/>
                  </a:lnTo>
                  <a:lnTo>
                    <a:pt x="541934" y="138709"/>
                  </a:lnTo>
                  <a:lnTo>
                    <a:pt x="550075" y="98031"/>
                  </a:lnTo>
                  <a:lnTo>
                    <a:pt x="550075" y="86868"/>
                  </a:lnTo>
                  <a:lnTo>
                    <a:pt x="532155" y="35077"/>
                  </a:lnTo>
                  <a:lnTo>
                    <a:pt x="527354" y="29565"/>
                  </a:lnTo>
                  <a:lnTo>
                    <a:pt x="525805" y="29565"/>
                  </a:lnTo>
                  <a:lnTo>
                    <a:pt x="524027" y="27927"/>
                  </a:lnTo>
                  <a:close/>
                </a:path>
                <a:path w="550545" h="482600">
                  <a:moveTo>
                    <a:pt x="58191" y="445643"/>
                  </a:moveTo>
                  <a:lnTo>
                    <a:pt x="59982" y="447281"/>
                  </a:lnTo>
                  <a:lnTo>
                    <a:pt x="62119" y="447281"/>
                  </a:lnTo>
                  <a:lnTo>
                    <a:pt x="58191" y="445643"/>
                  </a:lnTo>
                  <a:close/>
                </a:path>
                <a:path w="550545" h="482600">
                  <a:moveTo>
                    <a:pt x="46888" y="440029"/>
                  </a:moveTo>
                  <a:lnTo>
                    <a:pt x="48666" y="441820"/>
                  </a:lnTo>
                  <a:lnTo>
                    <a:pt x="50121" y="441820"/>
                  </a:lnTo>
                  <a:lnTo>
                    <a:pt x="46888" y="440029"/>
                  </a:lnTo>
                  <a:close/>
                </a:path>
                <a:path w="550545" h="482600">
                  <a:moveTo>
                    <a:pt x="524027" y="29565"/>
                  </a:moveTo>
                  <a:lnTo>
                    <a:pt x="462711" y="29565"/>
                  </a:lnTo>
                  <a:lnTo>
                    <a:pt x="491782" y="36956"/>
                  </a:lnTo>
                  <a:lnTo>
                    <a:pt x="488607" y="36956"/>
                  </a:lnTo>
                  <a:lnTo>
                    <a:pt x="501408" y="42570"/>
                  </a:lnTo>
                  <a:lnTo>
                    <a:pt x="499910" y="42570"/>
                  </a:lnTo>
                  <a:lnTo>
                    <a:pt x="509536" y="50406"/>
                  </a:lnTo>
                  <a:lnTo>
                    <a:pt x="524027" y="83197"/>
                  </a:lnTo>
                  <a:lnTo>
                    <a:pt x="524027" y="29565"/>
                  </a:lnTo>
                  <a:close/>
                </a:path>
              </a:pathLst>
            </a:custGeom>
            <a:solidFill>
              <a:srgbClr val="30CC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747740" y="4895850"/>
              <a:ext cx="550545" cy="482600"/>
            </a:xfrm>
            <a:custGeom>
              <a:avLst/>
              <a:gdLst/>
              <a:ahLst/>
              <a:cxnLst/>
              <a:rect l="l" t="t" r="r" b="b"/>
              <a:pathLst>
                <a:path w="550545" h="482600">
                  <a:moveTo>
                    <a:pt x="550075" y="86868"/>
                  </a:moveTo>
                  <a:lnTo>
                    <a:pt x="532155" y="35077"/>
                  </a:lnTo>
                  <a:lnTo>
                    <a:pt x="527354" y="29565"/>
                  </a:lnTo>
                  <a:lnTo>
                    <a:pt x="525805" y="29565"/>
                  </a:lnTo>
                  <a:lnTo>
                    <a:pt x="524027" y="27927"/>
                  </a:lnTo>
                  <a:lnTo>
                    <a:pt x="524027" y="83197"/>
                  </a:lnTo>
                  <a:lnTo>
                    <a:pt x="524027" y="105270"/>
                  </a:lnTo>
                  <a:lnTo>
                    <a:pt x="520852" y="120154"/>
                  </a:lnTo>
                  <a:lnTo>
                    <a:pt x="503186" y="168122"/>
                  </a:lnTo>
                  <a:lnTo>
                    <a:pt x="464350" y="229247"/>
                  </a:lnTo>
                  <a:lnTo>
                    <a:pt x="386613" y="314172"/>
                  </a:lnTo>
                  <a:lnTo>
                    <a:pt x="312343" y="371627"/>
                  </a:lnTo>
                  <a:lnTo>
                    <a:pt x="262140" y="402971"/>
                  </a:lnTo>
                  <a:lnTo>
                    <a:pt x="211886" y="427088"/>
                  </a:lnTo>
                  <a:lnTo>
                    <a:pt x="144068" y="449211"/>
                  </a:lnTo>
                  <a:lnTo>
                    <a:pt x="103530" y="454774"/>
                  </a:lnTo>
                  <a:lnTo>
                    <a:pt x="71285" y="451103"/>
                  </a:lnTo>
                  <a:lnTo>
                    <a:pt x="58191" y="445643"/>
                  </a:lnTo>
                  <a:lnTo>
                    <a:pt x="59982" y="447281"/>
                  </a:lnTo>
                  <a:lnTo>
                    <a:pt x="46888" y="440029"/>
                  </a:lnTo>
                  <a:lnTo>
                    <a:pt x="48666" y="441820"/>
                  </a:lnTo>
                  <a:lnTo>
                    <a:pt x="37261" y="432688"/>
                  </a:lnTo>
                  <a:lnTo>
                    <a:pt x="38747" y="432688"/>
                  </a:lnTo>
                  <a:lnTo>
                    <a:pt x="35572" y="427088"/>
                  </a:lnTo>
                  <a:lnTo>
                    <a:pt x="32296" y="423265"/>
                  </a:lnTo>
                  <a:lnTo>
                    <a:pt x="29222" y="417804"/>
                  </a:lnTo>
                  <a:lnTo>
                    <a:pt x="25946" y="406793"/>
                  </a:lnTo>
                  <a:lnTo>
                    <a:pt x="24257" y="399300"/>
                  </a:lnTo>
                  <a:lnTo>
                    <a:pt x="24257" y="378968"/>
                  </a:lnTo>
                  <a:lnTo>
                    <a:pt x="56654" y="295770"/>
                  </a:lnTo>
                  <a:lnTo>
                    <a:pt x="100215" y="232918"/>
                  </a:lnTo>
                  <a:lnTo>
                    <a:pt x="139103" y="190347"/>
                  </a:lnTo>
                  <a:lnTo>
                    <a:pt x="184454" y="149720"/>
                  </a:lnTo>
                  <a:lnTo>
                    <a:pt x="236245" y="110972"/>
                  </a:lnTo>
                  <a:lnTo>
                    <a:pt x="286397" y="79375"/>
                  </a:lnTo>
                  <a:lnTo>
                    <a:pt x="336448" y="55359"/>
                  </a:lnTo>
                  <a:lnTo>
                    <a:pt x="404418" y="33286"/>
                  </a:lnTo>
                  <a:lnTo>
                    <a:pt x="425348" y="29565"/>
                  </a:lnTo>
                  <a:lnTo>
                    <a:pt x="462711" y="29565"/>
                  </a:lnTo>
                  <a:lnTo>
                    <a:pt x="491782" y="36956"/>
                  </a:lnTo>
                  <a:lnTo>
                    <a:pt x="488607" y="36956"/>
                  </a:lnTo>
                  <a:lnTo>
                    <a:pt x="491782" y="38354"/>
                  </a:lnTo>
                  <a:lnTo>
                    <a:pt x="501408" y="42570"/>
                  </a:lnTo>
                  <a:lnTo>
                    <a:pt x="499910" y="42570"/>
                  </a:lnTo>
                  <a:lnTo>
                    <a:pt x="501408" y="43802"/>
                  </a:lnTo>
                  <a:lnTo>
                    <a:pt x="524027" y="83197"/>
                  </a:lnTo>
                  <a:lnTo>
                    <a:pt x="524027" y="27927"/>
                  </a:lnTo>
                  <a:lnTo>
                    <a:pt x="514502" y="18402"/>
                  </a:lnTo>
                  <a:lnTo>
                    <a:pt x="512711" y="18402"/>
                  </a:lnTo>
                  <a:lnTo>
                    <a:pt x="499910" y="11061"/>
                  </a:lnTo>
                  <a:lnTo>
                    <a:pt x="498132" y="9131"/>
                  </a:lnTo>
                  <a:lnTo>
                    <a:pt x="482003" y="3822"/>
                  </a:lnTo>
                  <a:lnTo>
                    <a:pt x="443255" y="0"/>
                  </a:lnTo>
                  <a:lnTo>
                    <a:pt x="422275" y="1879"/>
                  </a:lnTo>
                  <a:lnTo>
                    <a:pt x="399554" y="5600"/>
                  </a:lnTo>
                  <a:lnTo>
                    <a:pt x="376986" y="11061"/>
                  </a:lnTo>
                  <a:lnTo>
                    <a:pt x="352577" y="18402"/>
                  </a:lnTo>
                  <a:lnTo>
                    <a:pt x="328460" y="29565"/>
                  </a:lnTo>
                  <a:lnTo>
                    <a:pt x="302514" y="40779"/>
                  </a:lnTo>
                  <a:lnTo>
                    <a:pt x="223139" y="86868"/>
                  </a:lnTo>
                  <a:lnTo>
                    <a:pt x="169811" y="125704"/>
                  </a:lnTo>
                  <a:lnTo>
                    <a:pt x="101993" y="190347"/>
                  </a:lnTo>
                  <a:lnTo>
                    <a:pt x="64795" y="236740"/>
                  </a:lnTo>
                  <a:lnTo>
                    <a:pt x="34086" y="281038"/>
                  </a:lnTo>
                  <a:lnTo>
                    <a:pt x="6502" y="345821"/>
                  </a:lnTo>
                  <a:lnTo>
                    <a:pt x="0" y="375297"/>
                  </a:lnTo>
                  <a:lnTo>
                    <a:pt x="0" y="404863"/>
                  </a:lnTo>
                  <a:lnTo>
                    <a:pt x="8140" y="432688"/>
                  </a:lnTo>
                  <a:lnTo>
                    <a:pt x="22618" y="454774"/>
                  </a:lnTo>
                  <a:lnTo>
                    <a:pt x="24257" y="456209"/>
                  </a:lnTo>
                  <a:lnTo>
                    <a:pt x="34086" y="464045"/>
                  </a:lnTo>
                  <a:lnTo>
                    <a:pt x="35572" y="465836"/>
                  </a:lnTo>
                  <a:lnTo>
                    <a:pt x="37261" y="466725"/>
                  </a:lnTo>
                  <a:lnTo>
                    <a:pt x="48666" y="473227"/>
                  </a:lnTo>
                  <a:lnTo>
                    <a:pt x="50203" y="473227"/>
                  </a:lnTo>
                  <a:lnTo>
                    <a:pt x="59982" y="476250"/>
                  </a:lnTo>
                  <a:lnTo>
                    <a:pt x="67970" y="478777"/>
                  </a:lnTo>
                  <a:lnTo>
                    <a:pt x="85623" y="482600"/>
                  </a:lnTo>
                  <a:lnTo>
                    <a:pt x="105321" y="482600"/>
                  </a:lnTo>
                  <a:lnTo>
                    <a:pt x="126161" y="480720"/>
                  </a:lnTo>
                  <a:lnTo>
                    <a:pt x="195707" y="464045"/>
                  </a:lnTo>
                  <a:lnTo>
                    <a:pt x="273443" y="428878"/>
                  </a:lnTo>
                  <a:lnTo>
                    <a:pt x="326923" y="395731"/>
                  </a:lnTo>
                  <a:lnTo>
                    <a:pt x="378472" y="356895"/>
                  </a:lnTo>
                  <a:lnTo>
                    <a:pt x="425348" y="314172"/>
                  </a:lnTo>
                  <a:lnTo>
                    <a:pt x="467525" y="269875"/>
                  </a:lnTo>
                  <a:lnTo>
                    <a:pt x="514502" y="201561"/>
                  </a:lnTo>
                  <a:lnTo>
                    <a:pt x="541934" y="138709"/>
                  </a:lnTo>
                  <a:lnTo>
                    <a:pt x="550075" y="98031"/>
                  </a:lnTo>
                  <a:lnTo>
                    <a:pt x="550075" y="86868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2976" y="5175504"/>
              <a:ext cx="725424" cy="646155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5513095" y="5165576"/>
              <a:ext cx="745490" cy="666115"/>
            </a:xfrm>
            <a:custGeom>
              <a:avLst/>
              <a:gdLst/>
              <a:ahLst/>
              <a:cxnLst/>
              <a:rect l="l" t="t" r="r" b="b"/>
              <a:pathLst>
                <a:path w="745489" h="666114">
                  <a:moveTo>
                    <a:pt x="0" y="666005"/>
                  </a:moveTo>
                  <a:lnTo>
                    <a:pt x="745232" y="666005"/>
                  </a:lnTo>
                  <a:lnTo>
                    <a:pt x="745232" y="0"/>
                  </a:lnTo>
                  <a:lnTo>
                    <a:pt x="0" y="0"/>
                  </a:lnTo>
                  <a:lnTo>
                    <a:pt x="0" y="666005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511546" y="5159527"/>
              <a:ext cx="749935" cy="678180"/>
            </a:xfrm>
            <a:custGeom>
              <a:avLst/>
              <a:gdLst/>
              <a:ahLst/>
              <a:cxnLst/>
              <a:rect l="l" t="t" r="r" b="b"/>
              <a:pathLst>
                <a:path w="749935" h="678179">
                  <a:moveTo>
                    <a:pt x="667257" y="0"/>
                  </a:moveTo>
                  <a:lnTo>
                    <a:pt x="655942" y="1879"/>
                  </a:lnTo>
                  <a:lnTo>
                    <a:pt x="643140" y="1879"/>
                  </a:lnTo>
                  <a:lnTo>
                    <a:pt x="589914" y="12941"/>
                  </a:lnTo>
                  <a:lnTo>
                    <a:pt x="530225" y="37058"/>
                  </a:lnTo>
                  <a:lnTo>
                    <a:pt x="462508" y="70192"/>
                  </a:lnTo>
                  <a:lnTo>
                    <a:pt x="393306" y="112852"/>
                  </a:lnTo>
                  <a:lnTo>
                    <a:pt x="320675" y="166585"/>
                  </a:lnTo>
                  <a:lnTo>
                    <a:pt x="246519" y="227698"/>
                  </a:lnTo>
                  <a:lnTo>
                    <a:pt x="180479" y="292442"/>
                  </a:lnTo>
                  <a:lnTo>
                    <a:pt x="151511" y="323951"/>
                  </a:lnTo>
                  <a:lnTo>
                    <a:pt x="136931" y="338823"/>
                  </a:lnTo>
                  <a:lnTo>
                    <a:pt x="111125" y="372071"/>
                  </a:lnTo>
                  <a:lnTo>
                    <a:pt x="98285" y="386943"/>
                  </a:lnTo>
                  <a:lnTo>
                    <a:pt x="86969" y="401777"/>
                  </a:lnTo>
                  <a:lnTo>
                    <a:pt x="75704" y="418299"/>
                  </a:lnTo>
                  <a:lnTo>
                    <a:pt x="64503" y="433136"/>
                  </a:lnTo>
                  <a:lnTo>
                    <a:pt x="54724" y="448019"/>
                  </a:lnTo>
                  <a:lnTo>
                    <a:pt x="38607" y="477685"/>
                  </a:lnTo>
                  <a:lnTo>
                    <a:pt x="30467" y="490632"/>
                  </a:lnTo>
                  <a:lnTo>
                    <a:pt x="24117" y="505317"/>
                  </a:lnTo>
                  <a:lnTo>
                    <a:pt x="17665" y="518265"/>
                  </a:lnTo>
                  <a:lnTo>
                    <a:pt x="12801" y="533148"/>
                  </a:lnTo>
                  <a:lnTo>
                    <a:pt x="7988" y="546096"/>
                  </a:lnTo>
                  <a:lnTo>
                    <a:pt x="4813" y="557208"/>
                  </a:lnTo>
                  <a:lnTo>
                    <a:pt x="1549" y="570156"/>
                  </a:lnTo>
                  <a:lnTo>
                    <a:pt x="0" y="583105"/>
                  </a:lnTo>
                  <a:lnTo>
                    <a:pt x="0" y="605330"/>
                  </a:lnTo>
                  <a:lnTo>
                    <a:pt x="1549" y="616393"/>
                  </a:lnTo>
                  <a:lnTo>
                    <a:pt x="3276" y="623883"/>
                  </a:lnTo>
                  <a:lnTo>
                    <a:pt x="3276" y="627654"/>
                  </a:lnTo>
                  <a:lnTo>
                    <a:pt x="6451" y="636882"/>
                  </a:lnTo>
                  <a:lnTo>
                    <a:pt x="11315" y="644224"/>
                  </a:lnTo>
                  <a:lnTo>
                    <a:pt x="12801" y="646059"/>
                  </a:lnTo>
                  <a:lnTo>
                    <a:pt x="16128" y="651714"/>
                  </a:lnTo>
                  <a:lnTo>
                    <a:pt x="17665" y="651714"/>
                  </a:lnTo>
                  <a:lnTo>
                    <a:pt x="17665" y="653401"/>
                  </a:lnTo>
                  <a:lnTo>
                    <a:pt x="24117" y="659056"/>
                  </a:lnTo>
                  <a:lnTo>
                    <a:pt x="25806" y="659056"/>
                  </a:lnTo>
                  <a:lnTo>
                    <a:pt x="30467" y="662480"/>
                  </a:lnTo>
                  <a:lnTo>
                    <a:pt x="35572" y="665704"/>
                  </a:lnTo>
                  <a:lnTo>
                    <a:pt x="41922" y="670119"/>
                  </a:lnTo>
                  <a:lnTo>
                    <a:pt x="51701" y="673889"/>
                  </a:lnTo>
                  <a:lnTo>
                    <a:pt x="70853" y="677660"/>
                  </a:lnTo>
                  <a:lnTo>
                    <a:pt x="104775" y="677660"/>
                  </a:lnTo>
                  <a:lnTo>
                    <a:pt x="117728" y="675775"/>
                  </a:lnTo>
                  <a:lnTo>
                    <a:pt x="130581" y="672005"/>
                  </a:lnTo>
                  <a:lnTo>
                    <a:pt x="145008" y="670119"/>
                  </a:lnTo>
                  <a:lnTo>
                    <a:pt x="158013" y="664663"/>
                  </a:lnTo>
                  <a:lnTo>
                    <a:pt x="172453" y="660942"/>
                  </a:lnTo>
                  <a:lnTo>
                    <a:pt x="188569" y="655286"/>
                  </a:lnTo>
                  <a:lnTo>
                    <a:pt x="200964" y="649829"/>
                  </a:lnTo>
                  <a:lnTo>
                    <a:pt x="72529" y="649829"/>
                  </a:lnTo>
                  <a:lnTo>
                    <a:pt x="56413" y="646059"/>
                  </a:lnTo>
                  <a:lnTo>
                    <a:pt x="49911" y="642338"/>
                  </a:lnTo>
                  <a:lnTo>
                    <a:pt x="43561" y="640601"/>
                  </a:lnTo>
                  <a:lnTo>
                    <a:pt x="40233" y="636882"/>
                  </a:lnTo>
                  <a:lnTo>
                    <a:pt x="33794" y="631275"/>
                  </a:lnTo>
                  <a:lnTo>
                    <a:pt x="30467" y="627654"/>
                  </a:lnTo>
                  <a:lnTo>
                    <a:pt x="31514" y="627654"/>
                  </a:lnTo>
                  <a:lnTo>
                    <a:pt x="25806" y="614706"/>
                  </a:lnTo>
                  <a:lnTo>
                    <a:pt x="26156" y="614706"/>
                  </a:lnTo>
                  <a:lnTo>
                    <a:pt x="24117" y="609050"/>
                  </a:lnTo>
                  <a:lnTo>
                    <a:pt x="24117" y="584989"/>
                  </a:lnTo>
                  <a:lnTo>
                    <a:pt x="25806" y="575812"/>
                  </a:lnTo>
                  <a:lnTo>
                    <a:pt x="35572" y="542375"/>
                  </a:lnTo>
                  <a:lnTo>
                    <a:pt x="40233" y="531262"/>
                  </a:lnTo>
                  <a:lnTo>
                    <a:pt x="46583" y="518265"/>
                  </a:lnTo>
                  <a:lnTo>
                    <a:pt x="51701" y="505317"/>
                  </a:lnTo>
                  <a:lnTo>
                    <a:pt x="59689" y="492368"/>
                  </a:lnTo>
                  <a:lnTo>
                    <a:pt x="67817" y="477685"/>
                  </a:lnTo>
                  <a:lnTo>
                    <a:pt x="75704" y="464737"/>
                  </a:lnTo>
                  <a:lnTo>
                    <a:pt x="95008" y="435020"/>
                  </a:lnTo>
                  <a:lnTo>
                    <a:pt x="128892" y="390626"/>
                  </a:lnTo>
                  <a:lnTo>
                    <a:pt x="141833" y="375793"/>
                  </a:lnTo>
                  <a:lnTo>
                    <a:pt x="154838" y="359117"/>
                  </a:lnTo>
                  <a:lnTo>
                    <a:pt x="169176" y="344284"/>
                  </a:lnTo>
                  <a:lnTo>
                    <a:pt x="198094" y="312877"/>
                  </a:lnTo>
                  <a:lnTo>
                    <a:pt x="228853" y="281279"/>
                  </a:lnTo>
                  <a:lnTo>
                    <a:pt x="298208" y="218427"/>
                  </a:lnTo>
                  <a:lnTo>
                    <a:pt x="370839" y="162915"/>
                  </a:lnTo>
                  <a:lnTo>
                    <a:pt x="439940" y="114795"/>
                  </a:lnTo>
                  <a:lnTo>
                    <a:pt x="538213" y="62953"/>
                  </a:lnTo>
                  <a:lnTo>
                    <a:pt x="622160" y="33235"/>
                  </a:lnTo>
                  <a:lnTo>
                    <a:pt x="646315" y="29718"/>
                  </a:lnTo>
                  <a:lnTo>
                    <a:pt x="725296" y="29718"/>
                  </a:lnTo>
                  <a:lnTo>
                    <a:pt x="725296" y="20281"/>
                  </a:lnTo>
                  <a:lnTo>
                    <a:pt x="723760" y="20281"/>
                  </a:lnTo>
                  <a:lnTo>
                    <a:pt x="723760" y="18503"/>
                  </a:lnTo>
                  <a:lnTo>
                    <a:pt x="697864" y="5549"/>
                  </a:lnTo>
                  <a:lnTo>
                    <a:pt x="667257" y="0"/>
                  </a:lnTo>
                  <a:close/>
                </a:path>
                <a:path w="749935" h="678179">
                  <a:moveTo>
                    <a:pt x="725296" y="20281"/>
                  </a:moveTo>
                  <a:lnTo>
                    <a:pt x="725296" y="85077"/>
                  </a:lnTo>
                  <a:lnTo>
                    <a:pt x="720483" y="112852"/>
                  </a:lnTo>
                  <a:lnTo>
                    <a:pt x="717156" y="124066"/>
                  </a:lnTo>
                  <a:lnTo>
                    <a:pt x="712342" y="135077"/>
                  </a:lnTo>
                  <a:lnTo>
                    <a:pt x="702817" y="161023"/>
                  </a:lnTo>
                  <a:lnTo>
                    <a:pt x="689724" y="186918"/>
                  </a:lnTo>
                  <a:lnTo>
                    <a:pt x="681736" y="199872"/>
                  </a:lnTo>
                  <a:lnTo>
                    <a:pt x="673607" y="214756"/>
                  </a:lnTo>
                  <a:lnTo>
                    <a:pt x="663981" y="229590"/>
                  </a:lnTo>
                  <a:lnTo>
                    <a:pt x="643140" y="257276"/>
                  </a:lnTo>
                  <a:lnTo>
                    <a:pt x="631685" y="273888"/>
                  </a:lnTo>
                  <a:lnTo>
                    <a:pt x="620674" y="288772"/>
                  </a:lnTo>
                  <a:lnTo>
                    <a:pt x="607567" y="303656"/>
                  </a:lnTo>
                  <a:lnTo>
                    <a:pt x="593229" y="318338"/>
                  </a:lnTo>
                  <a:lnTo>
                    <a:pt x="580288" y="335013"/>
                  </a:lnTo>
                  <a:lnTo>
                    <a:pt x="519074" y="398018"/>
                  </a:lnTo>
                  <a:lnTo>
                    <a:pt x="451256" y="459082"/>
                  </a:lnTo>
                  <a:lnTo>
                    <a:pt x="378726" y="516430"/>
                  </a:lnTo>
                  <a:lnTo>
                    <a:pt x="307835" y="562814"/>
                  </a:lnTo>
                  <a:lnTo>
                    <a:pt x="241807" y="601708"/>
                  </a:lnTo>
                  <a:lnTo>
                    <a:pt x="180479" y="629340"/>
                  </a:lnTo>
                  <a:lnTo>
                    <a:pt x="166103" y="633111"/>
                  </a:lnTo>
                  <a:lnTo>
                    <a:pt x="151511" y="638766"/>
                  </a:lnTo>
                  <a:lnTo>
                    <a:pt x="138658" y="642338"/>
                  </a:lnTo>
                  <a:lnTo>
                    <a:pt x="125717" y="644224"/>
                  </a:lnTo>
                  <a:lnTo>
                    <a:pt x="114401" y="647943"/>
                  </a:lnTo>
                  <a:lnTo>
                    <a:pt x="103149" y="647943"/>
                  </a:lnTo>
                  <a:lnTo>
                    <a:pt x="91833" y="649829"/>
                  </a:lnTo>
                  <a:lnTo>
                    <a:pt x="200964" y="649829"/>
                  </a:lnTo>
                  <a:lnTo>
                    <a:pt x="251332" y="627654"/>
                  </a:lnTo>
                  <a:lnTo>
                    <a:pt x="320675" y="588760"/>
                  </a:lnTo>
                  <a:lnTo>
                    <a:pt x="391667" y="540638"/>
                  </a:lnTo>
                  <a:lnTo>
                    <a:pt x="465836" y="481256"/>
                  </a:lnTo>
                  <a:lnTo>
                    <a:pt x="535190" y="418299"/>
                  </a:lnTo>
                  <a:lnTo>
                    <a:pt x="597903" y="355295"/>
                  </a:lnTo>
                  <a:lnTo>
                    <a:pt x="610844" y="338823"/>
                  </a:lnTo>
                  <a:lnTo>
                    <a:pt x="625475" y="323951"/>
                  </a:lnTo>
                  <a:lnTo>
                    <a:pt x="638276" y="307174"/>
                  </a:lnTo>
                  <a:lnTo>
                    <a:pt x="651128" y="292442"/>
                  </a:lnTo>
                  <a:lnTo>
                    <a:pt x="662444" y="275818"/>
                  </a:lnTo>
                  <a:lnTo>
                    <a:pt x="673607" y="260946"/>
                  </a:lnTo>
                  <a:lnTo>
                    <a:pt x="702817" y="216636"/>
                  </a:lnTo>
                  <a:lnTo>
                    <a:pt x="710806" y="201752"/>
                  </a:lnTo>
                  <a:lnTo>
                    <a:pt x="717156" y="186918"/>
                  </a:lnTo>
                  <a:lnTo>
                    <a:pt x="725296" y="173977"/>
                  </a:lnTo>
                  <a:lnTo>
                    <a:pt x="730110" y="159092"/>
                  </a:lnTo>
                  <a:lnTo>
                    <a:pt x="736600" y="146151"/>
                  </a:lnTo>
                  <a:lnTo>
                    <a:pt x="739876" y="133197"/>
                  </a:lnTo>
                  <a:lnTo>
                    <a:pt x="744588" y="120243"/>
                  </a:lnTo>
                  <a:lnTo>
                    <a:pt x="749401" y="85077"/>
                  </a:lnTo>
                  <a:lnTo>
                    <a:pt x="749401" y="74015"/>
                  </a:lnTo>
                  <a:lnTo>
                    <a:pt x="747915" y="62953"/>
                  </a:lnTo>
                  <a:lnTo>
                    <a:pt x="746226" y="53670"/>
                  </a:lnTo>
                  <a:lnTo>
                    <a:pt x="746226" y="51790"/>
                  </a:lnTo>
                  <a:lnTo>
                    <a:pt x="744588" y="51790"/>
                  </a:lnTo>
                  <a:lnTo>
                    <a:pt x="741413" y="42659"/>
                  </a:lnTo>
                  <a:lnTo>
                    <a:pt x="738149" y="35166"/>
                  </a:lnTo>
                  <a:lnTo>
                    <a:pt x="731799" y="27774"/>
                  </a:lnTo>
                  <a:lnTo>
                    <a:pt x="731799" y="25895"/>
                  </a:lnTo>
                  <a:lnTo>
                    <a:pt x="730110" y="25895"/>
                  </a:lnTo>
                  <a:lnTo>
                    <a:pt x="725296" y="20281"/>
                  </a:lnTo>
                  <a:close/>
                </a:path>
                <a:path w="749935" h="678179">
                  <a:moveTo>
                    <a:pt x="31514" y="627654"/>
                  </a:moveTo>
                  <a:lnTo>
                    <a:pt x="30467" y="627654"/>
                  </a:lnTo>
                  <a:lnTo>
                    <a:pt x="32257" y="629340"/>
                  </a:lnTo>
                  <a:lnTo>
                    <a:pt x="31514" y="627654"/>
                  </a:lnTo>
                  <a:close/>
                </a:path>
                <a:path w="749935" h="678179">
                  <a:moveTo>
                    <a:pt x="26156" y="614706"/>
                  </a:moveTo>
                  <a:lnTo>
                    <a:pt x="25806" y="614706"/>
                  </a:lnTo>
                  <a:lnTo>
                    <a:pt x="27444" y="618277"/>
                  </a:lnTo>
                  <a:lnTo>
                    <a:pt x="26156" y="614706"/>
                  </a:lnTo>
                  <a:close/>
                </a:path>
                <a:path w="749935" h="678179">
                  <a:moveTo>
                    <a:pt x="725296" y="61061"/>
                  </a:moveTo>
                  <a:lnTo>
                    <a:pt x="721969" y="61061"/>
                  </a:lnTo>
                  <a:lnTo>
                    <a:pt x="725296" y="77838"/>
                  </a:lnTo>
                  <a:lnTo>
                    <a:pt x="725296" y="61061"/>
                  </a:lnTo>
                  <a:close/>
                </a:path>
                <a:path w="749935" h="678179">
                  <a:moveTo>
                    <a:pt x="725296" y="49999"/>
                  </a:moveTo>
                  <a:lnTo>
                    <a:pt x="717156" y="49999"/>
                  </a:lnTo>
                  <a:lnTo>
                    <a:pt x="720483" y="57251"/>
                  </a:lnTo>
                  <a:lnTo>
                    <a:pt x="721969" y="62953"/>
                  </a:lnTo>
                  <a:lnTo>
                    <a:pt x="721969" y="61061"/>
                  </a:lnTo>
                  <a:lnTo>
                    <a:pt x="725296" y="61061"/>
                  </a:lnTo>
                  <a:lnTo>
                    <a:pt x="725296" y="49999"/>
                  </a:lnTo>
                  <a:close/>
                </a:path>
                <a:path w="749935" h="678179">
                  <a:moveTo>
                    <a:pt x="725296" y="29718"/>
                  </a:moveTo>
                  <a:lnTo>
                    <a:pt x="676922" y="29718"/>
                  </a:lnTo>
                  <a:lnTo>
                    <a:pt x="713981" y="46177"/>
                  </a:lnTo>
                  <a:lnTo>
                    <a:pt x="712342" y="46177"/>
                  </a:lnTo>
                  <a:lnTo>
                    <a:pt x="713981" y="48120"/>
                  </a:lnTo>
                  <a:lnTo>
                    <a:pt x="717156" y="51790"/>
                  </a:lnTo>
                  <a:lnTo>
                    <a:pt x="717156" y="49999"/>
                  </a:lnTo>
                  <a:lnTo>
                    <a:pt x="725296" y="49999"/>
                  </a:lnTo>
                  <a:lnTo>
                    <a:pt x="725296" y="29718"/>
                  </a:lnTo>
                  <a:close/>
                </a:path>
              </a:pathLst>
            </a:custGeom>
            <a:solidFill>
              <a:srgbClr val="CCFF3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511546" y="5159527"/>
              <a:ext cx="749935" cy="678180"/>
            </a:xfrm>
            <a:custGeom>
              <a:avLst/>
              <a:gdLst/>
              <a:ahLst/>
              <a:cxnLst/>
              <a:rect l="l" t="t" r="r" b="b"/>
              <a:pathLst>
                <a:path w="749935" h="678179">
                  <a:moveTo>
                    <a:pt x="749401" y="74015"/>
                  </a:moveTo>
                  <a:lnTo>
                    <a:pt x="747915" y="62953"/>
                  </a:lnTo>
                  <a:lnTo>
                    <a:pt x="746226" y="53670"/>
                  </a:lnTo>
                  <a:lnTo>
                    <a:pt x="746226" y="51790"/>
                  </a:lnTo>
                  <a:lnTo>
                    <a:pt x="744588" y="51790"/>
                  </a:lnTo>
                  <a:lnTo>
                    <a:pt x="741413" y="42659"/>
                  </a:lnTo>
                  <a:lnTo>
                    <a:pt x="738149" y="35166"/>
                  </a:lnTo>
                  <a:lnTo>
                    <a:pt x="731799" y="27774"/>
                  </a:lnTo>
                  <a:lnTo>
                    <a:pt x="731799" y="25895"/>
                  </a:lnTo>
                  <a:lnTo>
                    <a:pt x="730110" y="25895"/>
                  </a:lnTo>
                  <a:lnTo>
                    <a:pt x="725296" y="20281"/>
                  </a:lnTo>
                  <a:lnTo>
                    <a:pt x="725296" y="77838"/>
                  </a:lnTo>
                  <a:lnTo>
                    <a:pt x="725296" y="85077"/>
                  </a:lnTo>
                  <a:lnTo>
                    <a:pt x="720483" y="112852"/>
                  </a:lnTo>
                  <a:lnTo>
                    <a:pt x="717156" y="124066"/>
                  </a:lnTo>
                  <a:lnTo>
                    <a:pt x="712342" y="135077"/>
                  </a:lnTo>
                  <a:lnTo>
                    <a:pt x="702817" y="161023"/>
                  </a:lnTo>
                  <a:lnTo>
                    <a:pt x="689724" y="186918"/>
                  </a:lnTo>
                  <a:lnTo>
                    <a:pt x="681736" y="199872"/>
                  </a:lnTo>
                  <a:lnTo>
                    <a:pt x="673607" y="214756"/>
                  </a:lnTo>
                  <a:lnTo>
                    <a:pt x="663981" y="229590"/>
                  </a:lnTo>
                  <a:lnTo>
                    <a:pt x="643140" y="257276"/>
                  </a:lnTo>
                  <a:lnTo>
                    <a:pt x="631685" y="273888"/>
                  </a:lnTo>
                  <a:lnTo>
                    <a:pt x="620674" y="288772"/>
                  </a:lnTo>
                  <a:lnTo>
                    <a:pt x="607567" y="303656"/>
                  </a:lnTo>
                  <a:lnTo>
                    <a:pt x="593229" y="318338"/>
                  </a:lnTo>
                  <a:lnTo>
                    <a:pt x="580288" y="335013"/>
                  </a:lnTo>
                  <a:lnTo>
                    <a:pt x="519074" y="398018"/>
                  </a:lnTo>
                  <a:lnTo>
                    <a:pt x="451256" y="459082"/>
                  </a:lnTo>
                  <a:lnTo>
                    <a:pt x="378726" y="516430"/>
                  </a:lnTo>
                  <a:lnTo>
                    <a:pt x="307835" y="562814"/>
                  </a:lnTo>
                  <a:lnTo>
                    <a:pt x="241807" y="601708"/>
                  </a:lnTo>
                  <a:lnTo>
                    <a:pt x="180479" y="629340"/>
                  </a:lnTo>
                  <a:lnTo>
                    <a:pt x="166103" y="633111"/>
                  </a:lnTo>
                  <a:lnTo>
                    <a:pt x="151511" y="638766"/>
                  </a:lnTo>
                  <a:lnTo>
                    <a:pt x="138658" y="642338"/>
                  </a:lnTo>
                  <a:lnTo>
                    <a:pt x="125717" y="644224"/>
                  </a:lnTo>
                  <a:lnTo>
                    <a:pt x="114401" y="647943"/>
                  </a:lnTo>
                  <a:lnTo>
                    <a:pt x="103149" y="647943"/>
                  </a:lnTo>
                  <a:lnTo>
                    <a:pt x="91833" y="649829"/>
                  </a:lnTo>
                  <a:lnTo>
                    <a:pt x="72529" y="649829"/>
                  </a:lnTo>
                  <a:lnTo>
                    <a:pt x="56413" y="646059"/>
                  </a:lnTo>
                  <a:lnTo>
                    <a:pt x="49911" y="642338"/>
                  </a:lnTo>
                  <a:lnTo>
                    <a:pt x="43561" y="640601"/>
                  </a:lnTo>
                  <a:lnTo>
                    <a:pt x="40233" y="636882"/>
                  </a:lnTo>
                  <a:lnTo>
                    <a:pt x="33794" y="631275"/>
                  </a:lnTo>
                  <a:lnTo>
                    <a:pt x="30467" y="627654"/>
                  </a:lnTo>
                  <a:lnTo>
                    <a:pt x="32257" y="629340"/>
                  </a:lnTo>
                  <a:lnTo>
                    <a:pt x="25806" y="614706"/>
                  </a:lnTo>
                  <a:lnTo>
                    <a:pt x="27444" y="618277"/>
                  </a:lnTo>
                  <a:lnTo>
                    <a:pt x="24117" y="609050"/>
                  </a:lnTo>
                  <a:lnTo>
                    <a:pt x="24117" y="584989"/>
                  </a:lnTo>
                  <a:lnTo>
                    <a:pt x="25806" y="575812"/>
                  </a:lnTo>
                  <a:lnTo>
                    <a:pt x="35572" y="542375"/>
                  </a:lnTo>
                  <a:lnTo>
                    <a:pt x="40233" y="531262"/>
                  </a:lnTo>
                  <a:lnTo>
                    <a:pt x="46583" y="518265"/>
                  </a:lnTo>
                  <a:lnTo>
                    <a:pt x="51701" y="505317"/>
                  </a:lnTo>
                  <a:lnTo>
                    <a:pt x="59689" y="492368"/>
                  </a:lnTo>
                  <a:lnTo>
                    <a:pt x="67817" y="477685"/>
                  </a:lnTo>
                  <a:lnTo>
                    <a:pt x="75704" y="464737"/>
                  </a:lnTo>
                  <a:lnTo>
                    <a:pt x="95008" y="435020"/>
                  </a:lnTo>
                  <a:lnTo>
                    <a:pt x="128892" y="390626"/>
                  </a:lnTo>
                  <a:lnTo>
                    <a:pt x="141833" y="375793"/>
                  </a:lnTo>
                  <a:lnTo>
                    <a:pt x="154838" y="359117"/>
                  </a:lnTo>
                  <a:lnTo>
                    <a:pt x="169176" y="344284"/>
                  </a:lnTo>
                  <a:lnTo>
                    <a:pt x="198094" y="312877"/>
                  </a:lnTo>
                  <a:lnTo>
                    <a:pt x="228853" y="281279"/>
                  </a:lnTo>
                  <a:lnTo>
                    <a:pt x="298208" y="218427"/>
                  </a:lnTo>
                  <a:lnTo>
                    <a:pt x="370839" y="162915"/>
                  </a:lnTo>
                  <a:lnTo>
                    <a:pt x="439940" y="114795"/>
                  </a:lnTo>
                  <a:lnTo>
                    <a:pt x="538213" y="62953"/>
                  </a:lnTo>
                  <a:lnTo>
                    <a:pt x="622160" y="33235"/>
                  </a:lnTo>
                  <a:lnTo>
                    <a:pt x="646315" y="29718"/>
                  </a:lnTo>
                  <a:lnTo>
                    <a:pt x="676922" y="29718"/>
                  </a:lnTo>
                  <a:lnTo>
                    <a:pt x="713981" y="46177"/>
                  </a:lnTo>
                  <a:lnTo>
                    <a:pt x="712342" y="46177"/>
                  </a:lnTo>
                  <a:lnTo>
                    <a:pt x="713981" y="48120"/>
                  </a:lnTo>
                  <a:lnTo>
                    <a:pt x="717156" y="51790"/>
                  </a:lnTo>
                  <a:lnTo>
                    <a:pt x="717156" y="49999"/>
                  </a:lnTo>
                  <a:lnTo>
                    <a:pt x="720483" y="57251"/>
                  </a:lnTo>
                  <a:lnTo>
                    <a:pt x="721969" y="62953"/>
                  </a:lnTo>
                  <a:lnTo>
                    <a:pt x="721969" y="61061"/>
                  </a:lnTo>
                  <a:lnTo>
                    <a:pt x="725296" y="77838"/>
                  </a:lnTo>
                  <a:lnTo>
                    <a:pt x="725296" y="20281"/>
                  </a:lnTo>
                  <a:lnTo>
                    <a:pt x="723760" y="20281"/>
                  </a:lnTo>
                  <a:lnTo>
                    <a:pt x="723760" y="18503"/>
                  </a:lnTo>
                  <a:lnTo>
                    <a:pt x="697864" y="5549"/>
                  </a:lnTo>
                  <a:lnTo>
                    <a:pt x="667257" y="0"/>
                  </a:lnTo>
                  <a:lnTo>
                    <a:pt x="655942" y="1879"/>
                  </a:lnTo>
                  <a:lnTo>
                    <a:pt x="643140" y="1879"/>
                  </a:lnTo>
                  <a:lnTo>
                    <a:pt x="589914" y="12941"/>
                  </a:lnTo>
                  <a:lnTo>
                    <a:pt x="530225" y="37058"/>
                  </a:lnTo>
                  <a:lnTo>
                    <a:pt x="462508" y="70192"/>
                  </a:lnTo>
                  <a:lnTo>
                    <a:pt x="393306" y="112852"/>
                  </a:lnTo>
                  <a:lnTo>
                    <a:pt x="320675" y="166585"/>
                  </a:lnTo>
                  <a:lnTo>
                    <a:pt x="246519" y="227698"/>
                  </a:lnTo>
                  <a:lnTo>
                    <a:pt x="180479" y="292442"/>
                  </a:lnTo>
                  <a:lnTo>
                    <a:pt x="151511" y="323951"/>
                  </a:lnTo>
                  <a:lnTo>
                    <a:pt x="136931" y="338823"/>
                  </a:lnTo>
                  <a:lnTo>
                    <a:pt x="111125" y="372071"/>
                  </a:lnTo>
                  <a:lnTo>
                    <a:pt x="98285" y="386943"/>
                  </a:lnTo>
                  <a:lnTo>
                    <a:pt x="86969" y="401777"/>
                  </a:lnTo>
                  <a:lnTo>
                    <a:pt x="75704" y="418299"/>
                  </a:lnTo>
                  <a:lnTo>
                    <a:pt x="64503" y="433136"/>
                  </a:lnTo>
                  <a:lnTo>
                    <a:pt x="54724" y="448019"/>
                  </a:lnTo>
                  <a:lnTo>
                    <a:pt x="38607" y="477685"/>
                  </a:lnTo>
                  <a:lnTo>
                    <a:pt x="30467" y="490632"/>
                  </a:lnTo>
                  <a:lnTo>
                    <a:pt x="24117" y="505317"/>
                  </a:lnTo>
                  <a:lnTo>
                    <a:pt x="17665" y="518265"/>
                  </a:lnTo>
                  <a:lnTo>
                    <a:pt x="12801" y="533148"/>
                  </a:lnTo>
                  <a:lnTo>
                    <a:pt x="7988" y="546096"/>
                  </a:lnTo>
                  <a:lnTo>
                    <a:pt x="4813" y="557208"/>
                  </a:lnTo>
                  <a:lnTo>
                    <a:pt x="1549" y="570156"/>
                  </a:lnTo>
                  <a:lnTo>
                    <a:pt x="0" y="583105"/>
                  </a:lnTo>
                  <a:lnTo>
                    <a:pt x="0" y="605330"/>
                  </a:lnTo>
                  <a:lnTo>
                    <a:pt x="1549" y="616393"/>
                  </a:lnTo>
                  <a:lnTo>
                    <a:pt x="3276" y="623883"/>
                  </a:lnTo>
                  <a:lnTo>
                    <a:pt x="3276" y="627654"/>
                  </a:lnTo>
                  <a:lnTo>
                    <a:pt x="6451" y="636882"/>
                  </a:lnTo>
                  <a:lnTo>
                    <a:pt x="11315" y="644224"/>
                  </a:lnTo>
                  <a:lnTo>
                    <a:pt x="12801" y="646059"/>
                  </a:lnTo>
                  <a:lnTo>
                    <a:pt x="16128" y="651714"/>
                  </a:lnTo>
                  <a:lnTo>
                    <a:pt x="17665" y="651714"/>
                  </a:lnTo>
                  <a:lnTo>
                    <a:pt x="17665" y="653401"/>
                  </a:lnTo>
                  <a:lnTo>
                    <a:pt x="24117" y="659056"/>
                  </a:lnTo>
                  <a:lnTo>
                    <a:pt x="25806" y="659056"/>
                  </a:lnTo>
                  <a:lnTo>
                    <a:pt x="30467" y="662480"/>
                  </a:lnTo>
                  <a:lnTo>
                    <a:pt x="35572" y="665704"/>
                  </a:lnTo>
                  <a:lnTo>
                    <a:pt x="41922" y="670119"/>
                  </a:lnTo>
                  <a:lnTo>
                    <a:pt x="51701" y="673889"/>
                  </a:lnTo>
                  <a:lnTo>
                    <a:pt x="70853" y="677660"/>
                  </a:lnTo>
                  <a:lnTo>
                    <a:pt x="104775" y="677660"/>
                  </a:lnTo>
                  <a:lnTo>
                    <a:pt x="117728" y="675775"/>
                  </a:lnTo>
                  <a:lnTo>
                    <a:pt x="130581" y="672005"/>
                  </a:lnTo>
                  <a:lnTo>
                    <a:pt x="145008" y="670119"/>
                  </a:lnTo>
                  <a:lnTo>
                    <a:pt x="158013" y="664663"/>
                  </a:lnTo>
                  <a:lnTo>
                    <a:pt x="172453" y="660942"/>
                  </a:lnTo>
                  <a:lnTo>
                    <a:pt x="188569" y="655286"/>
                  </a:lnTo>
                  <a:lnTo>
                    <a:pt x="251332" y="627654"/>
                  </a:lnTo>
                  <a:lnTo>
                    <a:pt x="320675" y="588760"/>
                  </a:lnTo>
                  <a:lnTo>
                    <a:pt x="391667" y="540638"/>
                  </a:lnTo>
                  <a:lnTo>
                    <a:pt x="465836" y="481256"/>
                  </a:lnTo>
                  <a:lnTo>
                    <a:pt x="535190" y="418299"/>
                  </a:lnTo>
                  <a:lnTo>
                    <a:pt x="597903" y="355295"/>
                  </a:lnTo>
                  <a:lnTo>
                    <a:pt x="610844" y="338823"/>
                  </a:lnTo>
                  <a:lnTo>
                    <a:pt x="625475" y="323951"/>
                  </a:lnTo>
                  <a:lnTo>
                    <a:pt x="638276" y="307174"/>
                  </a:lnTo>
                  <a:lnTo>
                    <a:pt x="651128" y="292442"/>
                  </a:lnTo>
                  <a:lnTo>
                    <a:pt x="662444" y="275818"/>
                  </a:lnTo>
                  <a:lnTo>
                    <a:pt x="673607" y="260946"/>
                  </a:lnTo>
                  <a:lnTo>
                    <a:pt x="702817" y="216636"/>
                  </a:lnTo>
                  <a:lnTo>
                    <a:pt x="710806" y="201752"/>
                  </a:lnTo>
                  <a:lnTo>
                    <a:pt x="717156" y="186918"/>
                  </a:lnTo>
                  <a:lnTo>
                    <a:pt x="725296" y="173977"/>
                  </a:lnTo>
                  <a:lnTo>
                    <a:pt x="730110" y="159092"/>
                  </a:lnTo>
                  <a:lnTo>
                    <a:pt x="736600" y="146151"/>
                  </a:lnTo>
                  <a:lnTo>
                    <a:pt x="739876" y="133197"/>
                  </a:lnTo>
                  <a:lnTo>
                    <a:pt x="744588" y="120243"/>
                  </a:lnTo>
                  <a:lnTo>
                    <a:pt x="749401" y="85077"/>
                  </a:lnTo>
                  <a:lnTo>
                    <a:pt x="749401" y="74015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373636" y="5641848"/>
              <a:ext cx="740651" cy="635507"/>
            </a:xfrm>
            <a:prstGeom prst="rect">
              <a:avLst/>
            </a:prstGeom>
          </p:spPr>
        </p:pic>
        <p:sp>
          <p:nvSpPr>
            <p:cNvPr id="32" name="object 32" descr=""/>
            <p:cNvSpPr/>
            <p:nvPr/>
          </p:nvSpPr>
          <p:spPr>
            <a:xfrm>
              <a:off x="5363718" y="5631953"/>
              <a:ext cx="760730" cy="655320"/>
            </a:xfrm>
            <a:custGeom>
              <a:avLst/>
              <a:gdLst/>
              <a:ahLst/>
              <a:cxnLst/>
              <a:rect l="l" t="t" r="r" b="b"/>
              <a:pathLst>
                <a:path w="760729" h="655320">
                  <a:moveTo>
                    <a:pt x="0" y="655290"/>
                  </a:moveTo>
                  <a:lnTo>
                    <a:pt x="760462" y="655290"/>
                  </a:lnTo>
                  <a:lnTo>
                    <a:pt x="760462" y="0"/>
                  </a:lnTo>
                  <a:lnTo>
                    <a:pt x="0" y="0"/>
                  </a:lnTo>
                  <a:lnTo>
                    <a:pt x="0" y="655290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5362181" y="5627390"/>
              <a:ext cx="765175" cy="662305"/>
            </a:xfrm>
            <a:custGeom>
              <a:avLst/>
              <a:gdLst/>
              <a:ahLst/>
              <a:cxnLst/>
              <a:rect l="l" t="t" r="r" b="b"/>
              <a:pathLst>
                <a:path w="765175" h="662304">
                  <a:moveTo>
                    <a:pt x="652157" y="0"/>
                  </a:moveTo>
                  <a:lnTo>
                    <a:pt x="624725" y="0"/>
                  </a:lnTo>
                  <a:lnTo>
                    <a:pt x="549173" y="12947"/>
                  </a:lnTo>
                  <a:lnTo>
                    <a:pt x="499122" y="29467"/>
                  </a:lnTo>
                  <a:lnTo>
                    <a:pt x="428371" y="62706"/>
                  </a:lnTo>
                  <a:lnTo>
                    <a:pt x="355841" y="103237"/>
                  </a:lnTo>
                  <a:lnTo>
                    <a:pt x="280187" y="156764"/>
                  </a:lnTo>
                  <a:lnTo>
                    <a:pt x="209448" y="215899"/>
                  </a:lnTo>
                  <a:lnTo>
                    <a:pt x="133591" y="291405"/>
                  </a:lnTo>
                  <a:lnTo>
                    <a:pt x="106159" y="322757"/>
                  </a:lnTo>
                  <a:lnTo>
                    <a:pt x="94894" y="339476"/>
                  </a:lnTo>
                  <a:lnTo>
                    <a:pt x="72529" y="368943"/>
                  </a:lnTo>
                  <a:lnTo>
                    <a:pt x="61213" y="385464"/>
                  </a:lnTo>
                  <a:lnTo>
                    <a:pt x="53073" y="400297"/>
                  </a:lnTo>
                  <a:lnTo>
                    <a:pt x="43548" y="415131"/>
                  </a:lnTo>
                  <a:lnTo>
                    <a:pt x="16116" y="474116"/>
                  </a:lnTo>
                  <a:lnTo>
                    <a:pt x="8039" y="501699"/>
                  </a:lnTo>
                  <a:lnTo>
                    <a:pt x="4864" y="516531"/>
                  </a:lnTo>
                  <a:lnTo>
                    <a:pt x="1536" y="529480"/>
                  </a:lnTo>
                  <a:lnTo>
                    <a:pt x="0" y="542428"/>
                  </a:lnTo>
                  <a:lnTo>
                    <a:pt x="0" y="555227"/>
                  </a:lnTo>
                  <a:lnTo>
                    <a:pt x="3314" y="579238"/>
                  </a:lnTo>
                  <a:lnTo>
                    <a:pt x="9664" y="601413"/>
                  </a:lnTo>
                  <a:lnTo>
                    <a:pt x="20980" y="621704"/>
                  </a:lnTo>
                  <a:lnTo>
                    <a:pt x="24155" y="624580"/>
                  </a:lnTo>
                  <a:lnTo>
                    <a:pt x="45097" y="643830"/>
                  </a:lnTo>
                  <a:lnTo>
                    <a:pt x="54863" y="649287"/>
                  </a:lnTo>
                  <a:lnTo>
                    <a:pt x="88646" y="660350"/>
                  </a:lnTo>
                  <a:lnTo>
                    <a:pt x="99961" y="662235"/>
                  </a:lnTo>
                  <a:lnTo>
                    <a:pt x="140246" y="662235"/>
                  </a:lnTo>
                  <a:lnTo>
                    <a:pt x="215798" y="649287"/>
                  </a:lnTo>
                  <a:lnTo>
                    <a:pt x="260094" y="634652"/>
                  </a:lnTo>
                  <a:lnTo>
                    <a:pt x="112814" y="634652"/>
                  </a:lnTo>
                  <a:lnTo>
                    <a:pt x="82054" y="628996"/>
                  </a:lnTo>
                  <a:lnTo>
                    <a:pt x="56400" y="617933"/>
                  </a:lnTo>
                  <a:lnTo>
                    <a:pt x="38747" y="601413"/>
                  </a:lnTo>
                  <a:lnTo>
                    <a:pt x="35471" y="594071"/>
                  </a:lnTo>
                  <a:lnTo>
                    <a:pt x="30607" y="588465"/>
                  </a:lnTo>
                  <a:lnTo>
                    <a:pt x="28968" y="579238"/>
                  </a:lnTo>
                  <a:lnTo>
                    <a:pt x="25641" y="571896"/>
                  </a:lnTo>
                  <a:lnTo>
                    <a:pt x="25641" y="562719"/>
                  </a:lnTo>
                  <a:lnTo>
                    <a:pt x="24155" y="553491"/>
                  </a:lnTo>
                  <a:lnTo>
                    <a:pt x="25641" y="542428"/>
                  </a:lnTo>
                  <a:lnTo>
                    <a:pt x="25641" y="533052"/>
                  </a:lnTo>
                  <a:lnTo>
                    <a:pt x="28968" y="521989"/>
                  </a:lnTo>
                  <a:lnTo>
                    <a:pt x="30607" y="509189"/>
                  </a:lnTo>
                  <a:lnTo>
                    <a:pt x="35471" y="496242"/>
                  </a:lnTo>
                  <a:lnTo>
                    <a:pt x="38747" y="485179"/>
                  </a:lnTo>
                  <a:lnTo>
                    <a:pt x="45097" y="472231"/>
                  </a:lnTo>
                  <a:lnTo>
                    <a:pt x="56400" y="444599"/>
                  </a:lnTo>
                  <a:lnTo>
                    <a:pt x="72529" y="416817"/>
                  </a:lnTo>
                  <a:lnTo>
                    <a:pt x="101498" y="372664"/>
                  </a:lnTo>
                  <a:lnTo>
                    <a:pt x="136918" y="326528"/>
                  </a:lnTo>
                  <a:lnTo>
                    <a:pt x="151257" y="311694"/>
                  </a:lnTo>
                  <a:lnTo>
                    <a:pt x="164350" y="297011"/>
                  </a:lnTo>
                  <a:lnTo>
                    <a:pt x="225425" y="237876"/>
                  </a:lnTo>
                  <a:lnTo>
                    <a:pt x="294779" y="178940"/>
                  </a:lnTo>
                  <a:lnTo>
                    <a:pt x="367157" y="129181"/>
                  </a:lnTo>
                  <a:lnTo>
                    <a:pt x="439686" y="86716"/>
                  </a:lnTo>
                  <a:lnTo>
                    <a:pt x="507250" y="57249"/>
                  </a:lnTo>
                  <a:lnTo>
                    <a:pt x="541134" y="46186"/>
                  </a:lnTo>
                  <a:lnTo>
                    <a:pt x="555523" y="40530"/>
                  </a:lnTo>
                  <a:lnTo>
                    <a:pt x="586130" y="33237"/>
                  </a:lnTo>
                  <a:lnTo>
                    <a:pt x="626516" y="27581"/>
                  </a:lnTo>
                  <a:lnTo>
                    <a:pt x="729852" y="27581"/>
                  </a:lnTo>
                  <a:lnTo>
                    <a:pt x="719823" y="18404"/>
                  </a:lnTo>
                  <a:lnTo>
                    <a:pt x="698893" y="9177"/>
                  </a:lnTo>
                  <a:lnTo>
                    <a:pt x="664959" y="1835"/>
                  </a:lnTo>
                  <a:lnTo>
                    <a:pt x="652157" y="0"/>
                  </a:lnTo>
                  <a:close/>
                </a:path>
                <a:path w="765175" h="662304">
                  <a:moveTo>
                    <a:pt x="739178" y="36114"/>
                  </a:moveTo>
                  <a:lnTo>
                    <a:pt x="739178" y="131018"/>
                  </a:lnTo>
                  <a:lnTo>
                    <a:pt x="736003" y="142081"/>
                  </a:lnTo>
                  <a:lnTo>
                    <a:pt x="734212" y="152994"/>
                  </a:lnTo>
                  <a:lnTo>
                    <a:pt x="729348" y="165992"/>
                  </a:lnTo>
                  <a:lnTo>
                    <a:pt x="726173" y="177055"/>
                  </a:lnTo>
                  <a:lnTo>
                    <a:pt x="719823" y="191888"/>
                  </a:lnTo>
                  <a:lnTo>
                    <a:pt x="715022" y="204837"/>
                  </a:lnTo>
                  <a:lnTo>
                    <a:pt x="708571" y="217586"/>
                  </a:lnTo>
                  <a:lnTo>
                    <a:pt x="692391" y="247252"/>
                  </a:lnTo>
                  <a:lnTo>
                    <a:pt x="682764" y="260051"/>
                  </a:lnTo>
                  <a:lnTo>
                    <a:pt x="673100" y="274885"/>
                  </a:lnTo>
                  <a:lnTo>
                    <a:pt x="661936" y="289669"/>
                  </a:lnTo>
                  <a:lnTo>
                    <a:pt x="652157" y="304352"/>
                  </a:lnTo>
                  <a:lnTo>
                    <a:pt x="639318" y="321071"/>
                  </a:lnTo>
                  <a:lnTo>
                    <a:pt x="600621" y="365174"/>
                  </a:lnTo>
                  <a:lnTo>
                    <a:pt x="571639" y="396527"/>
                  </a:lnTo>
                  <a:lnTo>
                    <a:pt x="539394" y="426194"/>
                  </a:lnTo>
                  <a:lnTo>
                    <a:pt x="505612" y="453825"/>
                  </a:lnTo>
                  <a:lnTo>
                    <a:pt x="470141" y="483293"/>
                  </a:lnTo>
                  <a:lnTo>
                    <a:pt x="396125" y="533052"/>
                  </a:lnTo>
                  <a:lnTo>
                    <a:pt x="325234" y="575468"/>
                  </a:lnTo>
                  <a:lnTo>
                    <a:pt x="257721" y="605134"/>
                  </a:lnTo>
                  <a:lnTo>
                    <a:pt x="223786" y="616197"/>
                  </a:lnTo>
                  <a:lnTo>
                    <a:pt x="209448" y="621704"/>
                  </a:lnTo>
                  <a:lnTo>
                    <a:pt x="178688" y="628996"/>
                  </a:lnTo>
                  <a:lnTo>
                    <a:pt x="138455" y="634652"/>
                  </a:lnTo>
                  <a:lnTo>
                    <a:pt x="260094" y="634652"/>
                  </a:lnTo>
                  <a:lnTo>
                    <a:pt x="336550" y="599528"/>
                  </a:lnTo>
                  <a:lnTo>
                    <a:pt x="408978" y="558948"/>
                  </a:lnTo>
                  <a:lnTo>
                    <a:pt x="484784" y="505468"/>
                  </a:lnTo>
                  <a:lnTo>
                    <a:pt x="555523" y="446483"/>
                  </a:lnTo>
                  <a:lnTo>
                    <a:pt x="616737" y="385464"/>
                  </a:lnTo>
                  <a:lnTo>
                    <a:pt x="658609" y="339476"/>
                  </a:lnTo>
                  <a:lnTo>
                    <a:pt x="669925" y="322757"/>
                  </a:lnTo>
                  <a:lnTo>
                    <a:pt x="692391" y="293289"/>
                  </a:lnTo>
                  <a:lnTo>
                    <a:pt x="703707" y="276769"/>
                  </a:lnTo>
                  <a:lnTo>
                    <a:pt x="711746" y="261937"/>
                  </a:lnTo>
                  <a:lnTo>
                    <a:pt x="721372" y="247252"/>
                  </a:lnTo>
                  <a:lnTo>
                    <a:pt x="729348" y="232418"/>
                  </a:lnTo>
                  <a:lnTo>
                    <a:pt x="739178" y="210294"/>
                  </a:lnTo>
                  <a:lnTo>
                    <a:pt x="748804" y="188118"/>
                  </a:lnTo>
                  <a:lnTo>
                    <a:pt x="753618" y="173483"/>
                  </a:lnTo>
                  <a:lnTo>
                    <a:pt x="758329" y="160535"/>
                  </a:lnTo>
                  <a:lnTo>
                    <a:pt x="760107" y="147587"/>
                  </a:lnTo>
                  <a:lnTo>
                    <a:pt x="763384" y="132754"/>
                  </a:lnTo>
                  <a:lnTo>
                    <a:pt x="764921" y="119955"/>
                  </a:lnTo>
                  <a:lnTo>
                    <a:pt x="764921" y="107006"/>
                  </a:lnTo>
                  <a:lnTo>
                    <a:pt x="761644" y="82995"/>
                  </a:lnTo>
                  <a:lnTo>
                    <a:pt x="755294" y="60820"/>
                  </a:lnTo>
                  <a:lnTo>
                    <a:pt x="743991" y="40530"/>
                  </a:lnTo>
                  <a:lnTo>
                    <a:pt x="739178" y="36114"/>
                  </a:lnTo>
                  <a:close/>
                </a:path>
                <a:path w="765175" h="662304">
                  <a:moveTo>
                    <a:pt x="729852" y="27581"/>
                  </a:moveTo>
                  <a:lnTo>
                    <a:pt x="650621" y="27581"/>
                  </a:lnTo>
                  <a:lnTo>
                    <a:pt x="682764" y="33237"/>
                  </a:lnTo>
                  <a:lnTo>
                    <a:pt x="708571" y="44300"/>
                  </a:lnTo>
                  <a:lnTo>
                    <a:pt x="726173" y="60820"/>
                  </a:lnTo>
                  <a:lnTo>
                    <a:pt x="729348" y="68312"/>
                  </a:lnTo>
                  <a:lnTo>
                    <a:pt x="734212" y="75653"/>
                  </a:lnTo>
                  <a:lnTo>
                    <a:pt x="737488" y="90288"/>
                  </a:lnTo>
                  <a:lnTo>
                    <a:pt x="739178" y="99664"/>
                  </a:lnTo>
                  <a:lnTo>
                    <a:pt x="739178" y="36114"/>
                  </a:lnTo>
                  <a:lnTo>
                    <a:pt x="729852" y="27581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5362181" y="5627390"/>
              <a:ext cx="765175" cy="662305"/>
            </a:xfrm>
            <a:custGeom>
              <a:avLst/>
              <a:gdLst/>
              <a:ahLst/>
              <a:cxnLst/>
              <a:rect l="l" t="t" r="r" b="b"/>
              <a:pathLst>
                <a:path w="765175" h="662304">
                  <a:moveTo>
                    <a:pt x="764921" y="107006"/>
                  </a:moveTo>
                  <a:lnTo>
                    <a:pt x="761644" y="82995"/>
                  </a:lnTo>
                  <a:lnTo>
                    <a:pt x="755294" y="60820"/>
                  </a:lnTo>
                  <a:lnTo>
                    <a:pt x="743991" y="40530"/>
                  </a:lnTo>
                  <a:lnTo>
                    <a:pt x="739178" y="36114"/>
                  </a:lnTo>
                  <a:lnTo>
                    <a:pt x="739178" y="99664"/>
                  </a:lnTo>
                  <a:lnTo>
                    <a:pt x="739178" y="131018"/>
                  </a:lnTo>
                  <a:lnTo>
                    <a:pt x="736003" y="142081"/>
                  </a:lnTo>
                  <a:lnTo>
                    <a:pt x="734212" y="152994"/>
                  </a:lnTo>
                  <a:lnTo>
                    <a:pt x="729348" y="165992"/>
                  </a:lnTo>
                  <a:lnTo>
                    <a:pt x="726173" y="177055"/>
                  </a:lnTo>
                  <a:lnTo>
                    <a:pt x="719823" y="191888"/>
                  </a:lnTo>
                  <a:lnTo>
                    <a:pt x="715022" y="204837"/>
                  </a:lnTo>
                  <a:lnTo>
                    <a:pt x="708571" y="217586"/>
                  </a:lnTo>
                  <a:lnTo>
                    <a:pt x="692391" y="247252"/>
                  </a:lnTo>
                  <a:lnTo>
                    <a:pt x="682764" y="260051"/>
                  </a:lnTo>
                  <a:lnTo>
                    <a:pt x="673100" y="274885"/>
                  </a:lnTo>
                  <a:lnTo>
                    <a:pt x="661936" y="289669"/>
                  </a:lnTo>
                  <a:lnTo>
                    <a:pt x="652157" y="304352"/>
                  </a:lnTo>
                  <a:lnTo>
                    <a:pt x="639318" y="321071"/>
                  </a:lnTo>
                  <a:lnTo>
                    <a:pt x="600621" y="365174"/>
                  </a:lnTo>
                  <a:lnTo>
                    <a:pt x="571639" y="396527"/>
                  </a:lnTo>
                  <a:lnTo>
                    <a:pt x="539394" y="426194"/>
                  </a:lnTo>
                  <a:lnTo>
                    <a:pt x="505612" y="453825"/>
                  </a:lnTo>
                  <a:lnTo>
                    <a:pt x="470141" y="483293"/>
                  </a:lnTo>
                  <a:lnTo>
                    <a:pt x="396125" y="533052"/>
                  </a:lnTo>
                  <a:lnTo>
                    <a:pt x="325234" y="575468"/>
                  </a:lnTo>
                  <a:lnTo>
                    <a:pt x="257721" y="605134"/>
                  </a:lnTo>
                  <a:lnTo>
                    <a:pt x="223786" y="616197"/>
                  </a:lnTo>
                  <a:lnTo>
                    <a:pt x="209448" y="621704"/>
                  </a:lnTo>
                  <a:lnTo>
                    <a:pt x="178688" y="628996"/>
                  </a:lnTo>
                  <a:lnTo>
                    <a:pt x="138455" y="634652"/>
                  </a:lnTo>
                  <a:lnTo>
                    <a:pt x="112814" y="634652"/>
                  </a:lnTo>
                  <a:lnTo>
                    <a:pt x="82054" y="628996"/>
                  </a:lnTo>
                  <a:lnTo>
                    <a:pt x="56400" y="617933"/>
                  </a:lnTo>
                  <a:lnTo>
                    <a:pt x="38747" y="601413"/>
                  </a:lnTo>
                  <a:lnTo>
                    <a:pt x="35471" y="594071"/>
                  </a:lnTo>
                  <a:lnTo>
                    <a:pt x="30607" y="588465"/>
                  </a:lnTo>
                  <a:lnTo>
                    <a:pt x="28968" y="579238"/>
                  </a:lnTo>
                  <a:lnTo>
                    <a:pt x="25641" y="571896"/>
                  </a:lnTo>
                  <a:lnTo>
                    <a:pt x="25641" y="562719"/>
                  </a:lnTo>
                  <a:lnTo>
                    <a:pt x="24155" y="553491"/>
                  </a:lnTo>
                  <a:lnTo>
                    <a:pt x="25641" y="542428"/>
                  </a:lnTo>
                  <a:lnTo>
                    <a:pt x="25641" y="533052"/>
                  </a:lnTo>
                  <a:lnTo>
                    <a:pt x="28968" y="521989"/>
                  </a:lnTo>
                  <a:lnTo>
                    <a:pt x="30607" y="509189"/>
                  </a:lnTo>
                  <a:lnTo>
                    <a:pt x="35471" y="496242"/>
                  </a:lnTo>
                  <a:lnTo>
                    <a:pt x="38747" y="485179"/>
                  </a:lnTo>
                  <a:lnTo>
                    <a:pt x="45097" y="472231"/>
                  </a:lnTo>
                  <a:lnTo>
                    <a:pt x="56400" y="444599"/>
                  </a:lnTo>
                  <a:lnTo>
                    <a:pt x="72529" y="416817"/>
                  </a:lnTo>
                  <a:lnTo>
                    <a:pt x="101498" y="372664"/>
                  </a:lnTo>
                  <a:lnTo>
                    <a:pt x="136918" y="326528"/>
                  </a:lnTo>
                  <a:lnTo>
                    <a:pt x="151257" y="311694"/>
                  </a:lnTo>
                  <a:lnTo>
                    <a:pt x="164350" y="297011"/>
                  </a:lnTo>
                  <a:lnTo>
                    <a:pt x="225425" y="237876"/>
                  </a:lnTo>
                  <a:lnTo>
                    <a:pt x="294779" y="178940"/>
                  </a:lnTo>
                  <a:lnTo>
                    <a:pt x="367157" y="129181"/>
                  </a:lnTo>
                  <a:lnTo>
                    <a:pt x="439686" y="86716"/>
                  </a:lnTo>
                  <a:lnTo>
                    <a:pt x="507250" y="57249"/>
                  </a:lnTo>
                  <a:lnTo>
                    <a:pt x="541134" y="46186"/>
                  </a:lnTo>
                  <a:lnTo>
                    <a:pt x="555523" y="40530"/>
                  </a:lnTo>
                  <a:lnTo>
                    <a:pt x="586130" y="33237"/>
                  </a:lnTo>
                  <a:lnTo>
                    <a:pt x="626516" y="27581"/>
                  </a:lnTo>
                  <a:lnTo>
                    <a:pt x="650621" y="27581"/>
                  </a:lnTo>
                  <a:lnTo>
                    <a:pt x="682764" y="33237"/>
                  </a:lnTo>
                  <a:lnTo>
                    <a:pt x="708571" y="44300"/>
                  </a:lnTo>
                  <a:lnTo>
                    <a:pt x="726173" y="60820"/>
                  </a:lnTo>
                  <a:lnTo>
                    <a:pt x="729348" y="68312"/>
                  </a:lnTo>
                  <a:lnTo>
                    <a:pt x="734212" y="75653"/>
                  </a:lnTo>
                  <a:lnTo>
                    <a:pt x="737488" y="90288"/>
                  </a:lnTo>
                  <a:lnTo>
                    <a:pt x="739178" y="99664"/>
                  </a:lnTo>
                  <a:lnTo>
                    <a:pt x="739178" y="36114"/>
                  </a:lnTo>
                  <a:lnTo>
                    <a:pt x="719823" y="18404"/>
                  </a:lnTo>
                  <a:lnTo>
                    <a:pt x="698893" y="9177"/>
                  </a:lnTo>
                  <a:lnTo>
                    <a:pt x="664959" y="1835"/>
                  </a:lnTo>
                  <a:lnTo>
                    <a:pt x="652157" y="0"/>
                  </a:lnTo>
                  <a:lnTo>
                    <a:pt x="624725" y="0"/>
                  </a:lnTo>
                  <a:lnTo>
                    <a:pt x="549173" y="12947"/>
                  </a:lnTo>
                  <a:lnTo>
                    <a:pt x="499122" y="29467"/>
                  </a:lnTo>
                  <a:lnTo>
                    <a:pt x="428371" y="62706"/>
                  </a:lnTo>
                  <a:lnTo>
                    <a:pt x="355841" y="103237"/>
                  </a:lnTo>
                  <a:lnTo>
                    <a:pt x="280187" y="156764"/>
                  </a:lnTo>
                  <a:lnTo>
                    <a:pt x="209448" y="215899"/>
                  </a:lnTo>
                  <a:lnTo>
                    <a:pt x="148234" y="276769"/>
                  </a:lnTo>
                  <a:lnTo>
                    <a:pt x="106159" y="322757"/>
                  </a:lnTo>
                  <a:lnTo>
                    <a:pt x="94894" y="339476"/>
                  </a:lnTo>
                  <a:lnTo>
                    <a:pt x="72529" y="368943"/>
                  </a:lnTo>
                  <a:lnTo>
                    <a:pt x="61213" y="385464"/>
                  </a:lnTo>
                  <a:lnTo>
                    <a:pt x="53073" y="400297"/>
                  </a:lnTo>
                  <a:lnTo>
                    <a:pt x="43548" y="415131"/>
                  </a:lnTo>
                  <a:lnTo>
                    <a:pt x="16116" y="474116"/>
                  </a:lnTo>
                  <a:lnTo>
                    <a:pt x="8039" y="501699"/>
                  </a:lnTo>
                  <a:lnTo>
                    <a:pt x="4864" y="516531"/>
                  </a:lnTo>
                  <a:lnTo>
                    <a:pt x="1536" y="529480"/>
                  </a:lnTo>
                  <a:lnTo>
                    <a:pt x="0" y="542428"/>
                  </a:lnTo>
                  <a:lnTo>
                    <a:pt x="0" y="555227"/>
                  </a:lnTo>
                  <a:lnTo>
                    <a:pt x="3314" y="579238"/>
                  </a:lnTo>
                  <a:lnTo>
                    <a:pt x="9664" y="601413"/>
                  </a:lnTo>
                  <a:lnTo>
                    <a:pt x="20980" y="621704"/>
                  </a:lnTo>
                  <a:lnTo>
                    <a:pt x="24155" y="624580"/>
                  </a:lnTo>
                  <a:lnTo>
                    <a:pt x="45097" y="643830"/>
                  </a:lnTo>
                  <a:lnTo>
                    <a:pt x="54863" y="649287"/>
                  </a:lnTo>
                  <a:lnTo>
                    <a:pt x="88646" y="660350"/>
                  </a:lnTo>
                  <a:lnTo>
                    <a:pt x="99961" y="662235"/>
                  </a:lnTo>
                  <a:lnTo>
                    <a:pt x="140246" y="662235"/>
                  </a:lnTo>
                  <a:lnTo>
                    <a:pt x="215798" y="649287"/>
                  </a:lnTo>
                  <a:lnTo>
                    <a:pt x="265798" y="632767"/>
                  </a:lnTo>
                  <a:lnTo>
                    <a:pt x="336550" y="599528"/>
                  </a:lnTo>
                  <a:lnTo>
                    <a:pt x="408978" y="558948"/>
                  </a:lnTo>
                  <a:lnTo>
                    <a:pt x="484784" y="505468"/>
                  </a:lnTo>
                  <a:lnTo>
                    <a:pt x="555523" y="446483"/>
                  </a:lnTo>
                  <a:lnTo>
                    <a:pt x="616737" y="385464"/>
                  </a:lnTo>
                  <a:lnTo>
                    <a:pt x="658609" y="339476"/>
                  </a:lnTo>
                  <a:lnTo>
                    <a:pt x="669925" y="322757"/>
                  </a:lnTo>
                  <a:lnTo>
                    <a:pt x="692391" y="293289"/>
                  </a:lnTo>
                  <a:lnTo>
                    <a:pt x="703707" y="276769"/>
                  </a:lnTo>
                  <a:lnTo>
                    <a:pt x="711746" y="261937"/>
                  </a:lnTo>
                  <a:lnTo>
                    <a:pt x="721372" y="247252"/>
                  </a:lnTo>
                  <a:lnTo>
                    <a:pt x="729348" y="232418"/>
                  </a:lnTo>
                  <a:lnTo>
                    <a:pt x="739178" y="210294"/>
                  </a:lnTo>
                  <a:lnTo>
                    <a:pt x="748804" y="188118"/>
                  </a:lnTo>
                  <a:lnTo>
                    <a:pt x="753618" y="173483"/>
                  </a:lnTo>
                  <a:lnTo>
                    <a:pt x="758329" y="160535"/>
                  </a:lnTo>
                  <a:lnTo>
                    <a:pt x="760107" y="147587"/>
                  </a:lnTo>
                  <a:lnTo>
                    <a:pt x="763384" y="132754"/>
                  </a:lnTo>
                  <a:lnTo>
                    <a:pt x="764921" y="119955"/>
                  </a:lnTo>
                  <a:lnTo>
                    <a:pt x="764921" y="107006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4880622" y="2896882"/>
            <a:ext cx="337185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Times New Roman"/>
                <a:cs typeface="Times New Roman"/>
              </a:rPr>
              <a:t>Построение</a:t>
            </a:r>
            <a:r>
              <a:rPr dirty="0" sz="1400" spc="210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седиментологической</a:t>
            </a:r>
            <a:r>
              <a:rPr dirty="0" sz="1400" spc="-6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модели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99840" y="713587"/>
            <a:ext cx="74669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3F3F3F"/>
                </a:solidFill>
                <a:latin typeface="Times New Roman"/>
                <a:cs typeface="Times New Roman"/>
              </a:rPr>
              <a:t>ПОСТРОЕНИЕ</a:t>
            </a:r>
            <a:r>
              <a:rPr dirty="0" sz="1600" spc="25" b="1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 spc="-35" b="1">
                <a:solidFill>
                  <a:srgbClr val="3F3F3F"/>
                </a:solidFill>
                <a:latin typeface="Times New Roman"/>
                <a:cs typeface="Times New Roman"/>
              </a:rPr>
              <a:t>КОНЦЕПТУАЛЬНОЙ</a:t>
            </a:r>
            <a:r>
              <a:rPr dirty="0" sz="1600" spc="35" b="1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3F3F3F"/>
                </a:solidFill>
                <a:latin typeface="Times New Roman"/>
                <a:cs typeface="Times New Roman"/>
              </a:rPr>
              <a:t>СЕДИМЕНТОЛОГИЧЕСКОЙ</a:t>
            </a:r>
            <a:r>
              <a:rPr dirty="0" sz="1600" spc="-5" b="1">
                <a:solidFill>
                  <a:srgbClr val="3F3F3F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3F3F3F"/>
                </a:solidFill>
                <a:latin typeface="Times New Roman"/>
                <a:cs typeface="Times New Roman"/>
              </a:rPr>
              <a:t>МОДЕЛИ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2621279" y="1235900"/>
            <a:ext cx="4151629" cy="970915"/>
            <a:chOff x="2621279" y="1235900"/>
            <a:chExt cx="4151629" cy="97091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1279" y="1239024"/>
              <a:ext cx="4151376" cy="96772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658617" y="1248918"/>
              <a:ext cx="4081779" cy="833755"/>
            </a:xfrm>
            <a:custGeom>
              <a:avLst/>
              <a:gdLst/>
              <a:ahLst/>
              <a:cxnLst/>
              <a:rect l="l" t="t" r="r" b="b"/>
              <a:pathLst>
                <a:path w="4081779" h="833755">
                  <a:moveTo>
                    <a:pt x="3942359" y="0"/>
                  </a:moveTo>
                  <a:lnTo>
                    <a:pt x="138950" y="0"/>
                  </a:lnTo>
                  <a:lnTo>
                    <a:pt x="95029" y="7083"/>
                  </a:lnTo>
                  <a:lnTo>
                    <a:pt x="56885" y="26807"/>
                  </a:lnTo>
                  <a:lnTo>
                    <a:pt x="26807" y="56885"/>
                  </a:lnTo>
                  <a:lnTo>
                    <a:pt x="7083" y="95029"/>
                  </a:lnTo>
                  <a:lnTo>
                    <a:pt x="0" y="138950"/>
                  </a:lnTo>
                  <a:lnTo>
                    <a:pt x="0" y="694677"/>
                  </a:lnTo>
                  <a:lnTo>
                    <a:pt x="7083" y="738579"/>
                  </a:lnTo>
                  <a:lnTo>
                    <a:pt x="26807" y="776720"/>
                  </a:lnTo>
                  <a:lnTo>
                    <a:pt x="56885" y="806805"/>
                  </a:lnTo>
                  <a:lnTo>
                    <a:pt x="95029" y="826539"/>
                  </a:lnTo>
                  <a:lnTo>
                    <a:pt x="138950" y="833628"/>
                  </a:lnTo>
                  <a:lnTo>
                    <a:pt x="3942359" y="833628"/>
                  </a:lnTo>
                  <a:lnTo>
                    <a:pt x="3986255" y="826539"/>
                  </a:lnTo>
                  <a:lnTo>
                    <a:pt x="4024384" y="806805"/>
                  </a:lnTo>
                  <a:lnTo>
                    <a:pt x="4054454" y="776720"/>
                  </a:lnTo>
                  <a:lnTo>
                    <a:pt x="4074176" y="738579"/>
                  </a:lnTo>
                  <a:lnTo>
                    <a:pt x="4081259" y="694677"/>
                  </a:lnTo>
                  <a:lnTo>
                    <a:pt x="4081259" y="138950"/>
                  </a:lnTo>
                  <a:lnTo>
                    <a:pt x="4074176" y="95029"/>
                  </a:lnTo>
                  <a:lnTo>
                    <a:pt x="4054454" y="56885"/>
                  </a:lnTo>
                  <a:lnTo>
                    <a:pt x="4024384" y="26807"/>
                  </a:lnTo>
                  <a:lnTo>
                    <a:pt x="3986255" y="7083"/>
                  </a:lnTo>
                  <a:lnTo>
                    <a:pt x="3942359" y="0"/>
                  </a:lnTo>
                  <a:close/>
                </a:path>
              </a:pathLst>
            </a:custGeom>
            <a:solidFill>
              <a:srgbClr val="009C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2658617" y="1248918"/>
              <a:ext cx="4081779" cy="833755"/>
            </a:xfrm>
            <a:custGeom>
              <a:avLst/>
              <a:gdLst/>
              <a:ahLst/>
              <a:cxnLst/>
              <a:rect l="l" t="t" r="r" b="b"/>
              <a:pathLst>
                <a:path w="4081779" h="833755">
                  <a:moveTo>
                    <a:pt x="0" y="138950"/>
                  </a:moveTo>
                  <a:lnTo>
                    <a:pt x="7083" y="95029"/>
                  </a:lnTo>
                  <a:lnTo>
                    <a:pt x="26807" y="56885"/>
                  </a:lnTo>
                  <a:lnTo>
                    <a:pt x="56885" y="26807"/>
                  </a:lnTo>
                  <a:lnTo>
                    <a:pt x="95029" y="7083"/>
                  </a:lnTo>
                  <a:lnTo>
                    <a:pt x="138950" y="0"/>
                  </a:lnTo>
                  <a:lnTo>
                    <a:pt x="3942359" y="0"/>
                  </a:lnTo>
                  <a:lnTo>
                    <a:pt x="3986255" y="7083"/>
                  </a:lnTo>
                  <a:lnTo>
                    <a:pt x="4024384" y="26807"/>
                  </a:lnTo>
                  <a:lnTo>
                    <a:pt x="4054454" y="56885"/>
                  </a:lnTo>
                  <a:lnTo>
                    <a:pt x="4074176" y="95029"/>
                  </a:lnTo>
                  <a:lnTo>
                    <a:pt x="4081259" y="138950"/>
                  </a:lnTo>
                  <a:lnTo>
                    <a:pt x="4081259" y="694677"/>
                  </a:lnTo>
                  <a:lnTo>
                    <a:pt x="4074176" y="738579"/>
                  </a:lnTo>
                  <a:lnTo>
                    <a:pt x="4054454" y="776720"/>
                  </a:lnTo>
                  <a:lnTo>
                    <a:pt x="4024384" y="806805"/>
                  </a:lnTo>
                  <a:lnTo>
                    <a:pt x="3986255" y="826539"/>
                  </a:lnTo>
                  <a:lnTo>
                    <a:pt x="3942359" y="833628"/>
                  </a:lnTo>
                  <a:lnTo>
                    <a:pt x="138950" y="833628"/>
                  </a:lnTo>
                  <a:lnTo>
                    <a:pt x="95029" y="826539"/>
                  </a:lnTo>
                  <a:lnTo>
                    <a:pt x="56885" y="806805"/>
                  </a:lnTo>
                  <a:lnTo>
                    <a:pt x="26807" y="776720"/>
                  </a:lnTo>
                  <a:lnTo>
                    <a:pt x="7083" y="738579"/>
                  </a:lnTo>
                  <a:lnTo>
                    <a:pt x="0" y="694677"/>
                  </a:lnTo>
                  <a:lnTo>
                    <a:pt x="0" y="138950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3174606" y="1300721"/>
            <a:ext cx="3049270" cy="689610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algn="ctr" marL="12065" marR="5080">
              <a:lnSpc>
                <a:spcPts val="1660"/>
              </a:lnSpc>
              <a:spcBef>
                <a:spcPts val="365"/>
              </a:spcBef>
            </a:pPr>
            <a:r>
              <a:rPr dirty="0" sz="1600" spc="-20">
                <a:solidFill>
                  <a:srgbClr val="FFFFFF"/>
                </a:solidFill>
                <a:latin typeface="Times New Roman"/>
                <a:cs typeface="Times New Roman"/>
              </a:rPr>
              <a:t>Необходимые</a:t>
            </a:r>
            <a:r>
              <a:rPr dirty="0" sz="16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Times New Roman"/>
                <a:cs typeface="Times New Roman"/>
              </a:rPr>
              <a:t>входные</a:t>
            </a:r>
            <a:r>
              <a:rPr dirty="0" sz="16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FFFFFF"/>
                </a:solidFill>
                <a:latin typeface="Times New Roman"/>
                <a:cs typeface="Times New Roman"/>
              </a:rPr>
              <a:t>данные</a:t>
            </a:r>
            <a:r>
              <a:rPr dirty="0" sz="16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Times New Roman"/>
                <a:cs typeface="Times New Roman"/>
              </a:rPr>
              <a:t>при </a:t>
            </a:r>
            <a:r>
              <a:rPr dirty="0" sz="1600">
                <a:solidFill>
                  <a:srgbClr val="FFFFFF"/>
                </a:solidFill>
                <a:latin typeface="Times New Roman"/>
                <a:cs typeface="Times New Roman"/>
              </a:rPr>
              <a:t>построении</a:t>
            </a:r>
            <a:r>
              <a:rPr dirty="0" sz="16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Times New Roman"/>
                <a:cs typeface="Times New Roman"/>
              </a:rPr>
              <a:t>корректной седиментологической</a:t>
            </a:r>
            <a:r>
              <a:rPr dirty="0" sz="160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Times New Roman"/>
                <a:cs typeface="Times New Roman"/>
              </a:rPr>
              <a:t>модели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4866132" y="2074214"/>
            <a:ext cx="2421890" cy="1198245"/>
            <a:chOff x="4866132" y="2074214"/>
            <a:chExt cx="2421890" cy="1198245"/>
          </a:xfrm>
        </p:grpSpPr>
        <p:sp>
          <p:nvSpPr>
            <p:cNvPr id="9" name="object 9" descr=""/>
            <p:cNvSpPr/>
            <p:nvPr/>
          </p:nvSpPr>
          <p:spPr>
            <a:xfrm>
              <a:off x="5229720" y="2082152"/>
              <a:ext cx="340995" cy="267970"/>
            </a:xfrm>
            <a:custGeom>
              <a:avLst/>
              <a:gdLst/>
              <a:ahLst/>
              <a:cxnLst/>
              <a:rect l="l" t="t" r="r" b="b"/>
              <a:pathLst>
                <a:path w="340995" h="267969">
                  <a:moveTo>
                    <a:pt x="0" y="0"/>
                  </a:moveTo>
                  <a:lnTo>
                    <a:pt x="340868" y="267601"/>
                  </a:lnTo>
                </a:path>
              </a:pathLst>
            </a:custGeom>
            <a:ln w="15875">
              <a:solidFill>
                <a:srgbClr val="009CD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66132" y="2339314"/>
              <a:ext cx="2421636" cy="932713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921745" y="2350795"/>
              <a:ext cx="2315210" cy="797560"/>
            </a:xfrm>
            <a:custGeom>
              <a:avLst/>
              <a:gdLst/>
              <a:ahLst/>
              <a:cxnLst/>
              <a:rect l="l" t="t" r="r" b="b"/>
              <a:pathLst>
                <a:path w="2315209" h="797560">
                  <a:moveTo>
                    <a:pt x="2182114" y="0"/>
                  </a:moveTo>
                  <a:lnTo>
                    <a:pt x="132854" y="0"/>
                  </a:lnTo>
                  <a:lnTo>
                    <a:pt x="90845" y="6767"/>
                  </a:lnTo>
                  <a:lnTo>
                    <a:pt x="54372" y="25613"/>
                  </a:lnTo>
                  <a:lnTo>
                    <a:pt x="25620" y="54356"/>
                  </a:lnTo>
                  <a:lnTo>
                    <a:pt x="6768" y="90814"/>
                  </a:lnTo>
                  <a:lnTo>
                    <a:pt x="0" y="132803"/>
                  </a:lnTo>
                  <a:lnTo>
                    <a:pt x="0" y="664159"/>
                  </a:lnTo>
                  <a:lnTo>
                    <a:pt x="6768" y="706173"/>
                  </a:lnTo>
                  <a:lnTo>
                    <a:pt x="25620" y="742646"/>
                  </a:lnTo>
                  <a:lnTo>
                    <a:pt x="54372" y="771397"/>
                  </a:lnTo>
                  <a:lnTo>
                    <a:pt x="90845" y="790246"/>
                  </a:lnTo>
                  <a:lnTo>
                    <a:pt x="132854" y="797013"/>
                  </a:lnTo>
                  <a:lnTo>
                    <a:pt x="2182114" y="797013"/>
                  </a:lnTo>
                  <a:lnTo>
                    <a:pt x="2224128" y="790246"/>
                  </a:lnTo>
                  <a:lnTo>
                    <a:pt x="2260601" y="771397"/>
                  </a:lnTo>
                  <a:lnTo>
                    <a:pt x="2289352" y="742646"/>
                  </a:lnTo>
                  <a:lnTo>
                    <a:pt x="2308201" y="706173"/>
                  </a:lnTo>
                  <a:lnTo>
                    <a:pt x="2314968" y="664159"/>
                  </a:lnTo>
                  <a:lnTo>
                    <a:pt x="2314968" y="132803"/>
                  </a:lnTo>
                  <a:lnTo>
                    <a:pt x="2308201" y="90814"/>
                  </a:lnTo>
                  <a:lnTo>
                    <a:pt x="2289352" y="54356"/>
                  </a:lnTo>
                  <a:lnTo>
                    <a:pt x="2260601" y="25613"/>
                  </a:lnTo>
                  <a:lnTo>
                    <a:pt x="2224128" y="6767"/>
                  </a:lnTo>
                  <a:lnTo>
                    <a:pt x="2182114" y="0"/>
                  </a:lnTo>
                  <a:close/>
                </a:path>
              </a:pathLst>
            </a:custGeom>
            <a:solidFill>
              <a:srgbClr val="0AD0D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921745" y="2350795"/>
              <a:ext cx="2315210" cy="797560"/>
            </a:xfrm>
            <a:custGeom>
              <a:avLst/>
              <a:gdLst/>
              <a:ahLst/>
              <a:cxnLst/>
              <a:rect l="l" t="t" r="r" b="b"/>
              <a:pathLst>
                <a:path w="2315209" h="797560">
                  <a:moveTo>
                    <a:pt x="0" y="132803"/>
                  </a:moveTo>
                  <a:lnTo>
                    <a:pt x="6768" y="90814"/>
                  </a:lnTo>
                  <a:lnTo>
                    <a:pt x="25620" y="54356"/>
                  </a:lnTo>
                  <a:lnTo>
                    <a:pt x="54372" y="25613"/>
                  </a:lnTo>
                  <a:lnTo>
                    <a:pt x="90845" y="6767"/>
                  </a:lnTo>
                  <a:lnTo>
                    <a:pt x="132854" y="0"/>
                  </a:lnTo>
                  <a:lnTo>
                    <a:pt x="2182114" y="0"/>
                  </a:lnTo>
                  <a:lnTo>
                    <a:pt x="2224128" y="6767"/>
                  </a:lnTo>
                  <a:lnTo>
                    <a:pt x="2260601" y="25613"/>
                  </a:lnTo>
                  <a:lnTo>
                    <a:pt x="2289352" y="54356"/>
                  </a:lnTo>
                  <a:lnTo>
                    <a:pt x="2308201" y="90814"/>
                  </a:lnTo>
                  <a:lnTo>
                    <a:pt x="2314968" y="132803"/>
                  </a:lnTo>
                  <a:lnTo>
                    <a:pt x="2314968" y="664159"/>
                  </a:lnTo>
                  <a:lnTo>
                    <a:pt x="2308201" y="706173"/>
                  </a:lnTo>
                  <a:lnTo>
                    <a:pt x="2289352" y="742646"/>
                  </a:lnTo>
                  <a:lnTo>
                    <a:pt x="2260601" y="771397"/>
                  </a:lnTo>
                  <a:lnTo>
                    <a:pt x="2224128" y="790246"/>
                  </a:lnTo>
                  <a:lnTo>
                    <a:pt x="2182114" y="797013"/>
                  </a:lnTo>
                  <a:lnTo>
                    <a:pt x="132854" y="797013"/>
                  </a:lnTo>
                  <a:lnTo>
                    <a:pt x="90845" y="790246"/>
                  </a:lnTo>
                  <a:lnTo>
                    <a:pt x="54372" y="771397"/>
                  </a:lnTo>
                  <a:lnTo>
                    <a:pt x="25620" y="742646"/>
                  </a:lnTo>
                  <a:lnTo>
                    <a:pt x="6768" y="706173"/>
                  </a:lnTo>
                  <a:lnTo>
                    <a:pt x="0" y="664159"/>
                  </a:lnTo>
                  <a:lnTo>
                    <a:pt x="0" y="132803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5008270" y="2405265"/>
            <a:ext cx="2140585" cy="64960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algn="ctr" marL="12700" marR="5080">
              <a:lnSpc>
                <a:spcPct val="86400"/>
              </a:lnSpc>
              <a:spcBef>
                <a:spcPts val="345"/>
              </a:spcBef>
            </a:pPr>
            <a:r>
              <a:rPr dirty="0" sz="1500">
                <a:solidFill>
                  <a:srgbClr val="C00000"/>
                </a:solidFill>
                <a:latin typeface="Times New Roman"/>
                <a:cs typeface="Times New Roman"/>
              </a:rPr>
              <a:t>Фактический</a:t>
            </a:r>
            <a:r>
              <a:rPr dirty="0" sz="1500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C00000"/>
                </a:solidFill>
                <a:latin typeface="Times New Roman"/>
                <a:cs typeface="Times New Roman"/>
              </a:rPr>
              <a:t>материал</a:t>
            </a:r>
            <a:r>
              <a:rPr dirty="0" sz="1500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25">
                <a:solidFill>
                  <a:srgbClr val="C00000"/>
                </a:solidFill>
                <a:latin typeface="Times New Roman"/>
                <a:cs typeface="Times New Roman"/>
              </a:rPr>
              <a:t>по </a:t>
            </a:r>
            <a:r>
              <a:rPr dirty="0" sz="1500">
                <a:solidFill>
                  <a:srgbClr val="C00000"/>
                </a:solidFill>
                <a:latin typeface="Times New Roman"/>
                <a:cs typeface="Times New Roman"/>
              </a:rPr>
              <a:t>объекту</a:t>
            </a:r>
            <a:r>
              <a:rPr dirty="0" sz="1500" spc="-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>
                <a:solidFill>
                  <a:srgbClr val="C00000"/>
                </a:solidFill>
                <a:latin typeface="Times New Roman"/>
                <a:cs typeface="Times New Roman"/>
              </a:rPr>
              <a:t>исследования </a:t>
            </a:r>
            <a:r>
              <a:rPr dirty="0" sz="1500">
                <a:solidFill>
                  <a:srgbClr val="C00000"/>
                </a:solidFill>
                <a:latin typeface="Times New Roman"/>
                <a:cs typeface="Times New Roman"/>
              </a:rPr>
              <a:t>(керн,</a:t>
            </a:r>
            <a:r>
              <a:rPr dirty="0" sz="1500" spc="-20">
                <a:solidFill>
                  <a:srgbClr val="C00000"/>
                </a:solidFill>
                <a:latin typeface="Times New Roman"/>
                <a:cs typeface="Times New Roman"/>
              </a:rPr>
              <a:t> ГИС)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1481327" y="2074214"/>
            <a:ext cx="2708275" cy="1309370"/>
            <a:chOff x="1481327" y="2074214"/>
            <a:chExt cx="2708275" cy="1309370"/>
          </a:xfrm>
        </p:grpSpPr>
        <p:sp>
          <p:nvSpPr>
            <p:cNvPr id="15" name="object 15" descr=""/>
            <p:cNvSpPr/>
            <p:nvPr/>
          </p:nvSpPr>
          <p:spPr>
            <a:xfrm>
              <a:off x="3693820" y="2082152"/>
              <a:ext cx="293370" cy="172085"/>
            </a:xfrm>
            <a:custGeom>
              <a:avLst/>
              <a:gdLst/>
              <a:ahLst/>
              <a:cxnLst/>
              <a:rect l="l" t="t" r="r" b="b"/>
              <a:pathLst>
                <a:path w="293370" h="172085">
                  <a:moveTo>
                    <a:pt x="292836" y="0"/>
                  </a:moveTo>
                  <a:lnTo>
                    <a:pt x="0" y="171602"/>
                  </a:lnTo>
                </a:path>
              </a:pathLst>
            </a:custGeom>
            <a:ln w="15875">
              <a:solidFill>
                <a:srgbClr val="009CD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1327" y="2247887"/>
              <a:ext cx="2708148" cy="1135392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1533918" y="2254745"/>
              <a:ext cx="2607945" cy="1004569"/>
            </a:xfrm>
            <a:custGeom>
              <a:avLst/>
              <a:gdLst/>
              <a:ahLst/>
              <a:cxnLst/>
              <a:rect l="l" t="t" r="r" b="b"/>
              <a:pathLst>
                <a:path w="2607945" h="1004570">
                  <a:moveTo>
                    <a:pt x="2440190" y="0"/>
                  </a:moveTo>
                  <a:lnTo>
                    <a:pt x="167386" y="0"/>
                  </a:lnTo>
                  <a:lnTo>
                    <a:pt x="122879" y="5980"/>
                  </a:lnTo>
                  <a:lnTo>
                    <a:pt x="82892" y="22856"/>
                  </a:lnTo>
                  <a:lnTo>
                    <a:pt x="49017" y="49031"/>
                  </a:lnTo>
                  <a:lnTo>
                    <a:pt x="22847" y="82909"/>
                  </a:lnTo>
                  <a:lnTo>
                    <a:pt x="5977" y="122893"/>
                  </a:lnTo>
                  <a:lnTo>
                    <a:pt x="0" y="167386"/>
                  </a:lnTo>
                  <a:lnTo>
                    <a:pt x="0" y="836955"/>
                  </a:lnTo>
                  <a:lnTo>
                    <a:pt x="5977" y="881448"/>
                  </a:lnTo>
                  <a:lnTo>
                    <a:pt x="22847" y="921432"/>
                  </a:lnTo>
                  <a:lnTo>
                    <a:pt x="49017" y="955309"/>
                  </a:lnTo>
                  <a:lnTo>
                    <a:pt x="82892" y="981485"/>
                  </a:lnTo>
                  <a:lnTo>
                    <a:pt x="122879" y="998361"/>
                  </a:lnTo>
                  <a:lnTo>
                    <a:pt x="167386" y="1004341"/>
                  </a:lnTo>
                  <a:lnTo>
                    <a:pt x="2440190" y="1004341"/>
                  </a:lnTo>
                  <a:lnTo>
                    <a:pt x="2484679" y="998361"/>
                  </a:lnTo>
                  <a:lnTo>
                    <a:pt x="2524661" y="981485"/>
                  </a:lnTo>
                  <a:lnTo>
                    <a:pt x="2558540" y="955309"/>
                  </a:lnTo>
                  <a:lnTo>
                    <a:pt x="2584717" y="921432"/>
                  </a:lnTo>
                  <a:lnTo>
                    <a:pt x="2601595" y="881448"/>
                  </a:lnTo>
                  <a:lnTo>
                    <a:pt x="2607576" y="836955"/>
                  </a:lnTo>
                  <a:lnTo>
                    <a:pt x="2607576" y="167386"/>
                  </a:lnTo>
                  <a:lnTo>
                    <a:pt x="2601595" y="122893"/>
                  </a:lnTo>
                  <a:lnTo>
                    <a:pt x="2584717" y="82909"/>
                  </a:lnTo>
                  <a:lnTo>
                    <a:pt x="2558540" y="49031"/>
                  </a:lnTo>
                  <a:lnTo>
                    <a:pt x="2524661" y="22856"/>
                  </a:lnTo>
                  <a:lnTo>
                    <a:pt x="2484679" y="5980"/>
                  </a:lnTo>
                  <a:lnTo>
                    <a:pt x="2440190" y="0"/>
                  </a:lnTo>
                  <a:close/>
                </a:path>
              </a:pathLst>
            </a:custGeom>
            <a:solidFill>
              <a:srgbClr val="0FCF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533918" y="2254745"/>
              <a:ext cx="2607945" cy="1004569"/>
            </a:xfrm>
            <a:custGeom>
              <a:avLst/>
              <a:gdLst/>
              <a:ahLst/>
              <a:cxnLst/>
              <a:rect l="l" t="t" r="r" b="b"/>
              <a:pathLst>
                <a:path w="2607945" h="1004570">
                  <a:moveTo>
                    <a:pt x="0" y="167386"/>
                  </a:moveTo>
                  <a:lnTo>
                    <a:pt x="5977" y="122893"/>
                  </a:lnTo>
                  <a:lnTo>
                    <a:pt x="22847" y="82909"/>
                  </a:lnTo>
                  <a:lnTo>
                    <a:pt x="49017" y="49031"/>
                  </a:lnTo>
                  <a:lnTo>
                    <a:pt x="82892" y="22856"/>
                  </a:lnTo>
                  <a:lnTo>
                    <a:pt x="122879" y="5980"/>
                  </a:lnTo>
                  <a:lnTo>
                    <a:pt x="167386" y="0"/>
                  </a:lnTo>
                  <a:lnTo>
                    <a:pt x="2440190" y="0"/>
                  </a:lnTo>
                  <a:lnTo>
                    <a:pt x="2484679" y="5980"/>
                  </a:lnTo>
                  <a:lnTo>
                    <a:pt x="2524661" y="22856"/>
                  </a:lnTo>
                  <a:lnTo>
                    <a:pt x="2558540" y="49031"/>
                  </a:lnTo>
                  <a:lnTo>
                    <a:pt x="2584717" y="82909"/>
                  </a:lnTo>
                  <a:lnTo>
                    <a:pt x="2601595" y="122893"/>
                  </a:lnTo>
                  <a:lnTo>
                    <a:pt x="2607576" y="167386"/>
                  </a:lnTo>
                  <a:lnTo>
                    <a:pt x="2607576" y="836955"/>
                  </a:lnTo>
                  <a:lnTo>
                    <a:pt x="2601595" y="881448"/>
                  </a:lnTo>
                  <a:lnTo>
                    <a:pt x="2584717" y="921432"/>
                  </a:lnTo>
                  <a:lnTo>
                    <a:pt x="2558540" y="955309"/>
                  </a:lnTo>
                  <a:lnTo>
                    <a:pt x="2524661" y="981485"/>
                  </a:lnTo>
                  <a:lnTo>
                    <a:pt x="2484679" y="998361"/>
                  </a:lnTo>
                  <a:lnTo>
                    <a:pt x="2440190" y="1004341"/>
                  </a:lnTo>
                  <a:lnTo>
                    <a:pt x="167386" y="1004341"/>
                  </a:lnTo>
                  <a:lnTo>
                    <a:pt x="122879" y="998361"/>
                  </a:lnTo>
                  <a:lnTo>
                    <a:pt x="82892" y="981485"/>
                  </a:lnTo>
                  <a:lnTo>
                    <a:pt x="49017" y="955309"/>
                  </a:lnTo>
                  <a:lnTo>
                    <a:pt x="22847" y="921432"/>
                  </a:lnTo>
                  <a:lnTo>
                    <a:pt x="5977" y="881448"/>
                  </a:lnTo>
                  <a:lnTo>
                    <a:pt x="0" y="836955"/>
                  </a:lnTo>
                  <a:lnTo>
                    <a:pt x="0" y="16738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1641475" y="2314727"/>
            <a:ext cx="2388870" cy="845819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algn="ctr" marL="12700" marR="5080">
              <a:lnSpc>
                <a:spcPct val="86200"/>
              </a:lnSpc>
              <a:spcBef>
                <a:spcPts val="345"/>
              </a:spcBef>
            </a:pPr>
            <a:r>
              <a:rPr dirty="0" sz="1500" spc="-10">
                <a:solidFill>
                  <a:srgbClr val="C00000"/>
                </a:solidFill>
                <a:latin typeface="Times New Roman"/>
                <a:cs typeface="Times New Roman"/>
              </a:rPr>
              <a:t>Региональные</a:t>
            </a:r>
            <a:r>
              <a:rPr dirty="0" sz="1500" spc="1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>
                <a:solidFill>
                  <a:srgbClr val="C00000"/>
                </a:solidFill>
                <a:latin typeface="Times New Roman"/>
                <a:cs typeface="Times New Roman"/>
              </a:rPr>
              <a:t>геологические исследования (палеогеографические реконструкции)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862707" y="3597109"/>
            <a:ext cx="331279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Анализ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региональных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палеогеографичесих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62707" y="3811032"/>
            <a:ext cx="335470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4135" algn="l"/>
                <a:tab pos="2268220" algn="l"/>
              </a:tabLst>
            </a:pPr>
            <a:r>
              <a:rPr dirty="0" sz="1400" spc="-10">
                <a:latin typeface="Times New Roman"/>
                <a:cs typeface="Times New Roman"/>
              </a:rPr>
              <a:t>реконструкций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позволяет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сформировать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862707" y="4024402"/>
            <a:ext cx="335661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85595" algn="l"/>
                <a:tab pos="2723515" algn="l"/>
              </a:tabLst>
            </a:pPr>
            <a:r>
              <a:rPr dirty="0" sz="1400" spc="-10">
                <a:latin typeface="Times New Roman"/>
                <a:cs typeface="Times New Roman"/>
              </a:rPr>
              <a:t>принципиальное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понимание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условий осадконакопления.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862707" y="5091451"/>
            <a:ext cx="3265804" cy="1306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Позволяют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выработать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принципы </a:t>
            </a:r>
            <a:r>
              <a:rPr dirty="0" sz="1400">
                <a:latin typeface="Times New Roman"/>
                <a:cs typeface="Times New Roman"/>
              </a:rPr>
              <a:t>выделения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пластов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корреляции </a:t>
            </a:r>
            <a:r>
              <a:rPr dirty="0" sz="1400">
                <a:latin typeface="Times New Roman"/>
                <a:cs typeface="Times New Roman"/>
              </a:rPr>
              <a:t>стратиграфических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горизонтов,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что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дает </a:t>
            </a:r>
            <a:r>
              <a:rPr dirty="0" sz="1400">
                <a:latin typeface="Times New Roman"/>
                <a:cs typeface="Times New Roman"/>
              </a:rPr>
              <a:t>возможность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выделять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геологические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тела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разрезе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выявлять</a:t>
            </a:r>
            <a:r>
              <a:rPr dirty="0" sz="1400" spc="-10">
                <a:latin typeface="Times New Roman"/>
                <a:cs typeface="Times New Roman"/>
              </a:rPr>
              <a:t> площадное распространение.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4" name="object 24" descr=""/>
          <p:cNvGrpSpPr/>
          <p:nvPr/>
        </p:nvGrpSpPr>
        <p:grpSpPr>
          <a:xfrm>
            <a:off x="2086343" y="4622279"/>
            <a:ext cx="579755" cy="297815"/>
            <a:chOff x="2086343" y="4622279"/>
            <a:chExt cx="579755" cy="297815"/>
          </a:xfrm>
        </p:grpSpPr>
        <p:sp>
          <p:nvSpPr>
            <p:cNvPr id="25" name="object 25" descr=""/>
            <p:cNvSpPr/>
            <p:nvPr/>
          </p:nvSpPr>
          <p:spPr>
            <a:xfrm>
              <a:off x="2093963" y="4629899"/>
              <a:ext cx="564515" cy="282575"/>
            </a:xfrm>
            <a:custGeom>
              <a:avLst/>
              <a:gdLst/>
              <a:ahLst/>
              <a:cxnLst/>
              <a:rect l="l" t="t" r="r" b="b"/>
              <a:pathLst>
                <a:path w="564514" h="282575">
                  <a:moveTo>
                    <a:pt x="422922" y="0"/>
                  </a:moveTo>
                  <a:lnTo>
                    <a:pt x="140982" y="0"/>
                  </a:lnTo>
                  <a:lnTo>
                    <a:pt x="140982" y="140982"/>
                  </a:lnTo>
                  <a:lnTo>
                    <a:pt x="0" y="140982"/>
                  </a:lnTo>
                  <a:lnTo>
                    <a:pt x="281927" y="281978"/>
                  </a:lnTo>
                  <a:lnTo>
                    <a:pt x="563905" y="140982"/>
                  </a:lnTo>
                  <a:lnTo>
                    <a:pt x="422922" y="140982"/>
                  </a:lnTo>
                  <a:lnTo>
                    <a:pt x="422922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2093963" y="4629899"/>
              <a:ext cx="564515" cy="282575"/>
            </a:xfrm>
            <a:custGeom>
              <a:avLst/>
              <a:gdLst/>
              <a:ahLst/>
              <a:cxnLst/>
              <a:rect l="l" t="t" r="r" b="b"/>
              <a:pathLst>
                <a:path w="564514" h="282575">
                  <a:moveTo>
                    <a:pt x="0" y="140982"/>
                  </a:moveTo>
                  <a:lnTo>
                    <a:pt x="140982" y="140982"/>
                  </a:lnTo>
                  <a:lnTo>
                    <a:pt x="140982" y="0"/>
                  </a:lnTo>
                  <a:lnTo>
                    <a:pt x="422922" y="0"/>
                  </a:lnTo>
                  <a:lnTo>
                    <a:pt x="422922" y="140982"/>
                  </a:lnTo>
                  <a:lnTo>
                    <a:pt x="563905" y="140982"/>
                  </a:lnTo>
                  <a:lnTo>
                    <a:pt x="281927" y="281978"/>
                  </a:lnTo>
                  <a:lnTo>
                    <a:pt x="0" y="140982"/>
                  </a:lnTo>
                  <a:close/>
                </a:path>
              </a:pathLst>
            </a:custGeom>
            <a:ln w="15240">
              <a:solidFill>
                <a:srgbClr val="003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 descr=""/>
          <p:cNvGrpSpPr/>
          <p:nvPr/>
        </p:nvGrpSpPr>
        <p:grpSpPr>
          <a:xfrm>
            <a:off x="2086343" y="3293389"/>
            <a:ext cx="4563110" cy="311150"/>
            <a:chOff x="2086343" y="3293389"/>
            <a:chExt cx="4563110" cy="311150"/>
          </a:xfrm>
        </p:grpSpPr>
        <p:sp>
          <p:nvSpPr>
            <p:cNvPr id="28" name="object 28" descr=""/>
            <p:cNvSpPr/>
            <p:nvPr/>
          </p:nvSpPr>
          <p:spPr>
            <a:xfrm>
              <a:off x="2093963" y="3301009"/>
              <a:ext cx="564515" cy="281940"/>
            </a:xfrm>
            <a:custGeom>
              <a:avLst/>
              <a:gdLst/>
              <a:ahLst/>
              <a:cxnLst/>
              <a:rect l="l" t="t" r="r" b="b"/>
              <a:pathLst>
                <a:path w="564514" h="281939">
                  <a:moveTo>
                    <a:pt x="422922" y="0"/>
                  </a:moveTo>
                  <a:lnTo>
                    <a:pt x="140982" y="0"/>
                  </a:lnTo>
                  <a:lnTo>
                    <a:pt x="140982" y="140944"/>
                  </a:lnTo>
                  <a:lnTo>
                    <a:pt x="0" y="140944"/>
                  </a:lnTo>
                  <a:lnTo>
                    <a:pt x="281927" y="281927"/>
                  </a:lnTo>
                  <a:lnTo>
                    <a:pt x="563905" y="140944"/>
                  </a:lnTo>
                  <a:lnTo>
                    <a:pt x="422922" y="140944"/>
                  </a:lnTo>
                  <a:lnTo>
                    <a:pt x="422922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2093963" y="3301009"/>
              <a:ext cx="564515" cy="281940"/>
            </a:xfrm>
            <a:custGeom>
              <a:avLst/>
              <a:gdLst/>
              <a:ahLst/>
              <a:cxnLst/>
              <a:rect l="l" t="t" r="r" b="b"/>
              <a:pathLst>
                <a:path w="564514" h="281939">
                  <a:moveTo>
                    <a:pt x="0" y="140944"/>
                  </a:moveTo>
                  <a:lnTo>
                    <a:pt x="140982" y="140944"/>
                  </a:lnTo>
                  <a:lnTo>
                    <a:pt x="140982" y="0"/>
                  </a:lnTo>
                  <a:lnTo>
                    <a:pt x="422922" y="0"/>
                  </a:lnTo>
                  <a:lnTo>
                    <a:pt x="422922" y="140944"/>
                  </a:lnTo>
                  <a:lnTo>
                    <a:pt x="563905" y="140944"/>
                  </a:lnTo>
                  <a:lnTo>
                    <a:pt x="281927" y="281927"/>
                  </a:lnTo>
                  <a:lnTo>
                    <a:pt x="0" y="140944"/>
                  </a:lnTo>
                  <a:close/>
                </a:path>
              </a:pathLst>
            </a:custGeom>
            <a:ln w="15240">
              <a:solidFill>
                <a:srgbClr val="00346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077699" y="3316236"/>
              <a:ext cx="564515" cy="280670"/>
            </a:xfrm>
            <a:custGeom>
              <a:avLst/>
              <a:gdLst/>
              <a:ahLst/>
              <a:cxnLst/>
              <a:rect l="l" t="t" r="r" b="b"/>
              <a:pathLst>
                <a:path w="564515" h="280670">
                  <a:moveTo>
                    <a:pt x="422909" y="0"/>
                  </a:moveTo>
                  <a:lnTo>
                    <a:pt x="140982" y="0"/>
                  </a:lnTo>
                  <a:lnTo>
                    <a:pt x="140982" y="140195"/>
                  </a:lnTo>
                  <a:lnTo>
                    <a:pt x="0" y="140195"/>
                  </a:lnTo>
                  <a:lnTo>
                    <a:pt x="281978" y="280390"/>
                  </a:lnTo>
                  <a:lnTo>
                    <a:pt x="563905" y="140195"/>
                  </a:lnTo>
                  <a:lnTo>
                    <a:pt x="422909" y="140195"/>
                  </a:lnTo>
                  <a:lnTo>
                    <a:pt x="422909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077699" y="3316236"/>
              <a:ext cx="564515" cy="280670"/>
            </a:xfrm>
            <a:custGeom>
              <a:avLst/>
              <a:gdLst/>
              <a:ahLst/>
              <a:cxnLst/>
              <a:rect l="l" t="t" r="r" b="b"/>
              <a:pathLst>
                <a:path w="564515" h="280670">
                  <a:moveTo>
                    <a:pt x="0" y="140195"/>
                  </a:moveTo>
                  <a:lnTo>
                    <a:pt x="140982" y="140195"/>
                  </a:lnTo>
                  <a:lnTo>
                    <a:pt x="140982" y="0"/>
                  </a:lnTo>
                  <a:lnTo>
                    <a:pt x="422909" y="0"/>
                  </a:lnTo>
                  <a:lnTo>
                    <a:pt x="422909" y="140195"/>
                  </a:lnTo>
                  <a:lnTo>
                    <a:pt x="563905" y="140195"/>
                  </a:lnTo>
                  <a:lnTo>
                    <a:pt x="281978" y="280390"/>
                  </a:lnTo>
                  <a:lnTo>
                    <a:pt x="0" y="140195"/>
                  </a:lnTo>
                  <a:close/>
                </a:path>
              </a:pathLst>
            </a:custGeom>
            <a:ln w="15240">
              <a:solidFill>
                <a:srgbClr val="00346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 descr=""/>
          <p:cNvSpPr txBox="1"/>
          <p:nvPr/>
        </p:nvSpPr>
        <p:spPr>
          <a:xfrm>
            <a:off x="4925067" y="3816832"/>
            <a:ext cx="3322320" cy="173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Результаты </a:t>
            </a:r>
            <a:r>
              <a:rPr dirty="0" sz="1400">
                <a:latin typeface="Times New Roman"/>
                <a:cs typeface="Times New Roman"/>
              </a:rPr>
              <a:t>региональных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исследовании </a:t>
            </a:r>
            <a:r>
              <a:rPr dirty="0" sz="1400" spc="-20">
                <a:latin typeface="Times New Roman"/>
                <a:cs typeface="Times New Roman"/>
              </a:rPr>
              <a:t>необходимо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просмотреть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конкретном месторождении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помощью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работ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по </a:t>
            </a:r>
            <a:r>
              <a:rPr dirty="0" sz="1400" spc="-10">
                <a:latin typeface="Times New Roman"/>
                <a:cs typeface="Times New Roman"/>
              </a:rPr>
              <a:t>комплексному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изучению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керна,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материалов </a:t>
            </a:r>
            <a:r>
              <a:rPr dirty="0" sz="1400">
                <a:latin typeface="Times New Roman"/>
                <a:cs typeface="Times New Roman"/>
              </a:rPr>
              <a:t>ГИС, </a:t>
            </a:r>
            <a:r>
              <a:rPr dirty="0" sz="1400" spc="-10">
                <a:latin typeface="Times New Roman"/>
                <a:cs typeface="Times New Roman"/>
              </a:rPr>
              <a:t>поисковых,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разведочных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и </a:t>
            </a:r>
            <a:r>
              <a:rPr dirty="0" sz="1400" spc="-10">
                <a:latin typeface="Times New Roman"/>
                <a:cs typeface="Times New Roman"/>
              </a:rPr>
              <a:t>эксплуатационных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скважин, </a:t>
            </a:r>
            <a:r>
              <a:rPr dirty="0" sz="1400">
                <a:latin typeface="Times New Roman"/>
                <a:cs typeface="Times New Roman"/>
              </a:rPr>
              <a:t>сейсморазведки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3D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10">
                <a:latin typeface="Times New Roman"/>
                <a:cs typeface="Times New Roman"/>
              </a:rPr>
              <a:t> масштабе месторождения.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xfrm>
            <a:off x="1873397" y="165343"/>
            <a:ext cx="4554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latin typeface="Arial"/>
                <a:cs typeface="Arial"/>
              </a:rPr>
              <a:t>Комплексная</a:t>
            </a:r>
            <a:r>
              <a:rPr dirty="0" spc="-55">
                <a:latin typeface="Arial"/>
                <a:cs typeface="Arial"/>
              </a:rPr>
              <a:t> </a:t>
            </a:r>
            <a:r>
              <a:rPr dirty="0" spc="-250">
                <a:latin typeface="Arial"/>
                <a:cs typeface="Arial"/>
              </a:rPr>
              <a:t>геологическая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 spc="-300">
                <a:latin typeface="Arial"/>
                <a:cs typeface="Arial"/>
              </a:rPr>
              <a:t>модель</a:t>
            </a:r>
          </a:p>
        </p:txBody>
      </p:sp>
      <p:sp>
        <p:nvSpPr>
          <p:cNvPr id="34" name="object 34" descr=""/>
          <p:cNvSpPr txBox="1"/>
          <p:nvPr/>
        </p:nvSpPr>
        <p:spPr>
          <a:xfrm>
            <a:off x="8546109" y="6518225"/>
            <a:ext cx="1549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035C75"/>
                </a:solidFill>
                <a:latin typeface="Constantia"/>
                <a:cs typeface="Constantia"/>
              </a:rPr>
              <a:t>10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66836" y="1180617"/>
            <a:ext cx="159893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70205">
              <a:lnSpc>
                <a:spcPct val="100000"/>
              </a:lnSpc>
              <a:spcBef>
                <a:spcPts val="95"/>
              </a:spcBef>
              <a:tabLst>
                <a:tab pos="965200" algn="l"/>
              </a:tabLst>
            </a:pPr>
            <a:r>
              <a:rPr dirty="0" sz="1600" spc="-25">
                <a:solidFill>
                  <a:srgbClr val="4D4D4D"/>
                </a:solidFill>
                <a:latin typeface="Times New Roman"/>
                <a:cs typeface="Times New Roman"/>
              </a:rPr>
              <a:t>На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первом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концептуальной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041647" y="923023"/>
            <a:ext cx="5419725" cy="7702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291080">
              <a:lnSpc>
                <a:spcPts val="2210"/>
              </a:lnSpc>
              <a:spcBef>
                <a:spcPts val="105"/>
              </a:spcBef>
            </a:pPr>
            <a:r>
              <a:rPr dirty="0" sz="2000" b="1">
                <a:solidFill>
                  <a:srgbClr val="C00000"/>
                </a:solidFill>
                <a:latin typeface="Times New Roman"/>
                <a:cs typeface="Times New Roman"/>
              </a:rPr>
              <a:t>Седиментационная</a:t>
            </a:r>
            <a:r>
              <a:rPr dirty="0" sz="2000" spc="-8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C00000"/>
                </a:solidFill>
                <a:latin typeface="Times New Roman"/>
                <a:cs typeface="Times New Roman"/>
              </a:rPr>
              <a:t>модель</a:t>
            </a:r>
            <a:endParaRPr sz="2000">
              <a:latin typeface="Times New Roman"/>
              <a:cs typeface="Times New Roman"/>
            </a:endParaRPr>
          </a:p>
          <a:p>
            <a:pPr marL="68580">
              <a:lnSpc>
                <a:spcPts val="1730"/>
              </a:lnSpc>
              <a:tabLst>
                <a:tab pos="893444" algn="l"/>
              </a:tabLst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этапе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создания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седиментационной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396967" y="1668525"/>
            <a:ext cx="11372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выполняется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114788" y="1668525"/>
            <a:ext cx="6070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анализ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66836" y="1668525"/>
            <a:ext cx="125412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модели региональных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087372" y="1912355"/>
            <a:ext cx="16332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палеографических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817631" y="2156185"/>
            <a:ext cx="7473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0">
                <a:solidFill>
                  <a:srgbClr val="4D4D4D"/>
                </a:solidFill>
                <a:latin typeface="Times New Roman"/>
                <a:cs typeface="Times New Roman"/>
              </a:rPr>
              <a:t>который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838692" y="2156185"/>
            <a:ext cx="8845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позволяет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66836" y="2156185"/>
            <a:ext cx="137541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реконструкций, сформировать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239777" y="2400064"/>
            <a:ext cx="14808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принципиальное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66836" y="2643894"/>
            <a:ext cx="355282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08710" algn="l"/>
                <a:tab pos="1953895" algn="l"/>
              </a:tabLst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понимание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условий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осадконакопления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66836" y="2888121"/>
            <a:ext cx="161226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определенного (континентальные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505059" y="2888121"/>
            <a:ext cx="1214120" cy="756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2512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интервала</a:t>
            </a:r>
            <a:endParaRPr sz="1600">
              <a:latin typeface="Times New Roman"/>
              <a:cs typeface="Times New Roman"/>
            </a:endParaRPr>
          </a:p>
          <a:p>
            <a:pPr marL="712470">
              <a:lnSpc>
                <a:spcPct val="100000"/>
              </a:lnSpc>
            </a:pPr>
            <a:r>
              <a:rPr dirty="0" sz="1600" spc="-25">
                <a:solidFill>
                  <a:srgbClr val="4D4D4D"/>
                </a:solidFill>
                <a:latin typeface="Times New Roman"/>
                <a:cs typeface="Times New Roman"/>
              </a:rPr>
              <a:t>или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67995" algn="l"/>
              </a:tabLst>
            </a:pPr>
            <a:r>
              <a:rPr dirty="0" sz="1600" spc="-50">
                <a:solidFill>
                  <a:srgbClr val="4D4D4D"/>
                </a:solidFill>
                <a:latin typeface="Times New Roman"/>
                <a:cs typeface="Times New Roman"/>
              </a:rPr>
              <a:t>и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т.п.),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710700" y="2888121"/>
            <a:ext cx="1011555" cy="756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34734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разреза морские определить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192689" y="3619611"/>
            <a:ext cx="9353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источники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290064" y="3619611"/>
            <a:ext cx="5651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сноса,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015721" y="3619611"/>
            <a:ext cx="70675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области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172968" y="3863491"/>
            <a:ext cx="25488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60045" algn="l"/>
                <a:tab pos="1408430" algn="l"/>
              </a:tabLst>
            </a:pPr>
            <a:r>
              <a:rPr dirty="0" sz="1600" spc="-50">
                <a:solidFill>
                  <a:srgbClr val="4D4D4D"/>
                </a:solidFill>
                <a:latin typeface="Times New Roman"/>
                <a:cs typeface="Times New Roman"/>
              </a:rPr>
              <a:t>и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конечной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аккумуляции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66827" y="3375781"/>
            <a:ext cx="1015365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обстановки основные транзита осадков*.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66827" y="4389499"/>
            <a:ext cx="355727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57505">
              <a:lnSpc>
                <a:spcPct val="100000"/>
              </a:lnSpc>
              <a:spcBef>
                <a:spcPts val="95"/>
              </a:spcBef>
              <a:tabLst>
                <a:tab pos="893444" algn="l"/>
                <a:tab pos="2355215" algn="l"/>
              </a:tabLst>
            </a:pPr>
            <a:r>
              <a:rPr dirty="0" sz="1600" spc="-50">
                <a:solidFill>
                  <a:srgbClr val="4D4D4D"/>
                </a:solidFill>
                <a:latin typeface="Times New Roman"/>
                <a:cs typeface="Times New Roman"/>
              </a:rPr>
              <a:t>В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дальнейшем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выполненные 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региональные</a:t>
            </a:r>
            <a:r>
              <a:rPr dirty="0" sz="1600" spc="35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исследования</a:t>
            </a:r>
            <a:r>
              <a:rPr dirty="0" sz="1600" spc="35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позволяют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66827" y="4877159"/>
            <a:ext cx="100965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выработать пластов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511343" y="4877159"/>
            <a:ext cx="91948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12090" marR="5080" indent="-20002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принципы </a:t>
            </a:r>
            <a:r>
              <a:rPr dirty="0" sz="1600" spc="-50">
                <a:solidFill>
                  <a:srgbClr val="4D4D4D"/>
                </a:solidFill>
                <a:latin typeface="Times New Roman"/>
                <a:cs typeface="Times New Roman"/>
              </a:rPr>
              <a:t>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687827" y="4877159"/>
            <a:ext cx="1036319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7874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выделения корреляции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66827" y="5364868"/>
            <a:ext cx="35560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стратиграфических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 горизонтов,</a:t>
            </a:r>
            <a:r>
              <a:rPr dirty="0" sz="1600" spc="-2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что</a:t>
            </a:r>
            <a:r>
              <a:rPr dirty="0" sz="1600" spc="-1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4D4D4D"/>
                </a:solidFill>
                <a:latin typeface="Times New Roman"/>
                <a:cs typeface="Times New Roman"/>
              </a:rPr>
              <a:t>дает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596616" y="5609046"/>
            <a:ext cx="21253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11275" algn="l"/>
              </a:tabLst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однозначно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выделять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66827" y="5609046"/>
            <a:ext cx="1277620" cy="756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возможность геологические прослеживать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686541" y="5852876"/>
            <a:ext cx="2034539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73050" marR="5080" indent="-260985">
              <a:lnSpc>
                <a:spcPct val="100000"/>
              </a:lnSpc>
              <a:spcBef>
                <a:spcPts val="95"/>
              </a:spcBef>
              <a:tabLst>
                <a:tab pos="647700" algn="l"/>
                <a:tab pos="1009015" algn="l"/>
                <a:tab pos="1913255" algn="l"/>
              </a:tabLst>
            </a:pPr>
            <a:r>
              <a:rPr dirty="0" sz="1600" spc="-20">
                <a:solidFill>
                  <a:srgbClr val="4D4D4D"/>
                </a:solidFill>
                <a:latin typeface="Times New Roman"/>
                <a:cs typeface="Times New Roman"/>
              </a:rPr>
              <a:t>тела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50">
                <a:solidFill>
                  <a:srgbClr val="4D4D4D"/>
                </a:solidFill>
                <a:latin typeface="Times New Roman"/>
                <a:cs typeface="Times New Roman"/>
              </a:rPr>
              <a:t>в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разрезе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50">
                <a:solidFill>
                  <a:srgbClr val="4D4D4D"/>
                </a:solidFill>
                <a:latin typeface="Times New Roman"/>
                <a:cs typeface="Times New Roman"/>
              </a:rPr>
              <a:t>и </a:t>
            </a:r>
            <a:r>
              <a:rPr dirty="0" sz="1600" spc="-25">
                <a:solidFill>
                  <a:srgbClr val="4D4D4D"/>
                </a:solidFill>
                <a:latin typeface="Times New Roman"/>
                <a:cs typeface="Times New Roman"/>
              </a:rPr>
              <a:t>их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2730496" y="6096706"/>
            <a:ext cx="9912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площадное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66836" y="6340535"/>
            <a:ext cx="15532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распространение.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2" name="object 3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23715" y="1944636"/>
            <a:ext cx="5199875" cy="3428987"/>
          </a:xfrm>
          <a:prstGeom prst="rect">
            <a:avLst/>
          </a:prstGeom>
        </p:spPr>
      </p:pic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7186" rIns="0" bIns="0" rtlCol="0" vert="horz">
            <a:spAutoFit/>
          </a:bodyPr>
          <a:lstStyle/>
          <a:p>
            <a:pPr marL="198628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latin typeface="Arial"/>
                <a:cs typeface="Arial"/>
              </a:rPr>
              <a:t>Комплексная</a:t>
            </a:r>
            <a:r>
              <a:rPr dirty="0" spc="-55">
                <a:latin typeface="Arial"/>
                <a:cs typeface="Arial"/>
              </a:rPr>
              <a:t> </a:t>
            </a:r>
            <a:r>
              <a:rPr dirty="0" spc="-250">
                <a:latin typeface="Arial"/>
                <a:cs typeface="Arial"/>
              </a:rPr>
              <a:t>геологическая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 spc="-295">
                <a:latin typeface="Arial"/>
                <a:cs typeface="Arial"/>
              </a:rPr>
              <a:t>модель</a:t>
            </a:r>
          </a:p>
        </p:txBody>
      </p:sp>
      <p:sp>
        <p:nvSpPr>
          <p:cNvPr id="34" name="object 34" descr=""/>
          <p:cNvSpPr txBox="1"/>
          <p:nvPr/>
        </p:nvSpPr>
        <p:spPr>
          <a:xfrm>
            <a:off x="8754123" y="6568709"/>
            <a:ext cx="183515" cy="12128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z="650" spc="-25">
                <a:solidFill>
                  <a:srgbClr val="4D4D4D"/>
                </a:solidFill>
                <a:latin typeface="Arial MT"/>
                <a:cs typeface="Arial MT"/>
              </a:rPr>
              <a:t>11</a:t>
            </a:fld>
            <a:endParaRPr sz="6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09534" y="1498244"/>
            <a:ext cx="3986529" cy="23622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608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C00000"/>
                </a:solidFill>
                <a:latin typeface="Times New Roman"/>
                <a:cs typeface="Times New Roman"/>
              </a:rPr>
              <a:t>Седиментационная</a:t>
            </a:r>
            <a:r>
              <a:rPr dirty="0" sz="2000" spc="-5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2000" spc="-10" b="1">
                <a:solidFill>
                  <a:srgbClr val="C00000"/>
                </a:solidFill>
                <a:latin typeface="Times New Roman"/>
                <a:cs typeface="Times New Roman"/>
              </a:rPr>
              <a:t>модель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0"/>
              </a:spcBef>
            </a:pPr>
            <a:endParaRPr sz="2000">
              <a:latin typeface="Times New Roman"/>
              <a:cs typeface="Times New Roman"/>
            </a:endParaRPr>
          </a:p>
          <a:p>
            <a:pPr algn="just" marL="12700" marR="5080" indent="447675">
              <a:lnSpc>
                <a:spcPts val="1620"/>
              </a:lnSpc>
            </a:pPr>
            <a:r>
              <a:rPr dirty="0" sz="1400">
                <a:solidFill>
                  <a:srgbClr val="4D4D4D"/>
                </a:solidFill>
                <a:latin typeface="Times New Roman"/>
                <a:cs typeface="Times New Roman"/>
              </a:rPr>
              <a:t>Н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а</a:t>
            </a:r>
            <a:r>
              <a:rPr dirty="0" sz="1500" spc="5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втором</a:t>
            </a:r>
            <a:r>
              <a:rPr dirty="0" sz="1500" spc="6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этапе</a:t>
            </a:r>
            <a:r>
              <a:rPr dirty="0" sz="1500" spc="6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исследований</a:t>
            </a:r>
            <a:r>
              <a:rPr dirty="0" sz="1500" spc="7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 spc="-10">
                <a:solidFill>
                  <a:srgbClr val="4D4D4D"/>
                </a:solidFill>
                <a:latin typeface="Times New Roman"/>
                <a:cs typeface="Times New Roman"/>
              </a:rPr>
              <a:t>выполняют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палеогеографические</a:t>
            </a:r>
            <a:r>
              <a:rPr dirty="0" sz="1500" spc="395">
                <a:solidFill>
                  <a:srgbClr val="4D4D4D"/>
                </a:solidFill>
                <a:latin typeface="Times New Roman"/>
                <a:cs typeface="Times New Roman"/>
              </a:rPr>
              <a:t>   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реконструкции</a:t>
            </a:r>
            <a:r>
              <a:rPr dirty="0" sz="1500" spc="400">
                <a:solidFill>
                  <a:srgbClr val="4D4D4D"/>
                </a:solidFill>
                <a:latin typeface="Times New Roman"/>
                <a:cs typeface="Times New Roman"/>
              </a:rPr>
              <a:t>    </a:t>
            </a:r>
            <a:r>
              <a:rPr dirty="0" sz="1500" spc="-25">
                <a:solidFill>
                  <a:srgbClr val="4D4D4D"/>
                </a:solidFill>
                <a:latin typeface="Times New Roman"/>
                <a:cs typeface="Times New Roman"/>
              </a:rPr>
              <a:t>на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конкретном</a:t>
            </a:r>
            <a:r>
              <a:rPr dirty="0" sz="1500" spc="365">
                <a:solidFill>
                  <a:srgbClr val="4D4D4D"/>
                </a:solidFill>
                <a:latin typeface="Times New Roman"/>
                <a:cs typeface="Times New Roman"/>
              </a:rPr>
              <a:t>  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месторождении</a:t>
            </a:r>
            <a:r>
              <a:rPr dirty="0" sz="1500" spc="370">
                <a:solidFill>
                  <a:srgbClr val="4D4D4D"/>
                </a:solidFill>
                <a:latin typeface="Times New Roman"/>
                <a:cs typeface="Times New Roman"/>
              </a:rPr>
              <a:t>  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или</a:t>
            </a:r>
            <a:r>
              <a:rPr dirty="0" sz="1500" spc="370">
                <a:solidFill>
                  <a:srgbClr val="4D4D4D"/>
                </a:solidFill>
                <a:latin typeface="Times New Roman"/>
                <a:cs typeface="Times New Roman"/>
              </a:rPr>
              <a:t>   </a:t>
            </a:r>
            <a:r>
              <a:rPr dirty="0" sz="1500" spc="-10">
                <a:solidFill>
                  <a:srgbClr val="4D4D4D"/>
                </a:solidFill>
                <a:latin typeface="Times New Roman"/>
                <a:cs typeface="Times New Roman"/>
              </a:rPr>
              <a:t>группе месторождений*.</a:t>
            </a:r>
            <a:endParaRPr sz="1500">
              <a:latin typeface="Times New Roman"/>
              <a:cs typeface="Times New Roman"/>
            </a:endParaRPr>
          </a:p>
          <a:p>
            <a:pPr algn="just" marL="12700" marR="5715" indent="447675">
              <a:lnSpc>
                <a:spcPct val="90100"/>
              </a:lnSpc>
              <a:spcBef>
                <a:spcPts val="335"/>
              </a:spcBef>
            </a:pP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Эта</a:t>
            </a:r>
            <a:r>
              <a:rPr dirty="0" sz="1500" spc="28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работа</a:t>
            </a:r>
            <a:r>
              <a:rPr dirty="0" sz="1500" spc="28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предусматривает</a:t>
            </a:r>
            <a:r>
              <a:rPr dirty="0" sz="1500" spc="29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 spc="-10">
                <a:solidFill>
                  <a:srgbClr val="4D4D4D"/>
                </a:solidFill>
                <a:latin typeface="Times New Roman"/>
                <a:cs typeface="Times New Roman"/>
              </a:rPr>
              <a:t>комплексное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изучение</a:t>
            </a:r>
            <a:r>
              <a:rPr dirty="0" sz="1500" spc="21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керна,</a:t>
            </a:r>
            <a:r>
              <a:rPr dirty="0" sz="1500" spc="22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материалов</a:t>
            </a:r>
            <a:r>
              <a:rPr dirty="0" sz="1500" spc="22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ГИС,</a:t>
            </a:r>
            <a:r>
              <a:rPr dirty="0" sz="1500" spc="24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 spc="-10">
                <a:solidFill>
                  <a:srgbClr val="4D4D4D"/>
                </a:solidFill>
                <a:latin typeface="Times New Roman"/>
                <a:cs typeface="Times New Roman"/>
              </a:rPr>
              <a:t>разведочных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и</a:t>
            </a:r>
            <a:r>
              <a:rPr dirty="0" sz="1500" spc="37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эксплуатационных</a:t>
            </a:r>
            <a:r>
              <a:rPr dirty="0" sz="1500" spc="38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скважин,</a:t>
            </a:r>
            <a:r>
              <a:rPr dirty="0" sz="1500" spc="37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 spc="-10">
                <a:solidFill>
                  <a:srgbClr val="4D4D4D"/>
                </a:solidFill>
                <a:latin typeface="Times New Roman"/>
                <a:cs typeface="Times New Roman"/>
              </a:rPr>
              <a:t>сейсморазведки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3D</a:t>
            </a:r>
            <a:r>
              <a:rPr dirty="0" sz="1500" spc="204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в</a:t>
            </a:r>
            <a:r>
              <a:rPr dirty="0" sz="1500" spc="21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масштабе</a:t>
            </a:r>
            <a:r>
              <a:rPr dirty="0" sz="1500" spc="21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месторождения.</a:t>
            </a:r>
            <a:r>
              <a:rPr dirty="0" sz="1500" spc="21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Параллельно</a:t>
            </a:r>
            <a:r>
              <a:rPr dirty="0" sz="1500" spc="22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 spc="-50">
                <a:solidFill>
                  <a:srgbClr val="4D4D4D"/>
                </a:solidFill>
                <a:latin typeface="Times New Roman"/>
                <a:cs typeface="Times New Roman"/>
              </a:rPr>
              <a:t>с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9532" y="3811630"/>
            <a:ext cx="355219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92835" algn="l"/>
                <a:tab pos="1932939" algn="l"/>
                <a:tab pos="2856230" algn="l"/>
              </a:tabLst>
            </a:pPr>
            <a:r>
              <a:rPr dirty="0" sz="1500" spc="-10">
                <a:solidFill>
                  <a:srgbClr val="4D4D4D"/>
                </a:solidFill>
                <a:latin typeface="Times New Roman"/>
                <a:cs typeface="Times New Roman"/>
              </a:rPr>
              <a:t>анализом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500" spc="-20">
                <a:solidFill>
                  <a:srgbClr val="4D4D4D"/>
                </a:solidFill>
                <a:latin typeface="Times New Roman"/>
                <a:cs typeface="Times New Roman"/>
              </a:rPr>
              <a:t>фаций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500" spc="-10">
                <a:solidFill>
                  <a:srgbClr val="4D4D4D"/>
                </a:solidFill>
                <a:latin typeface="Times New Roman"/>
                <a:cs typeface="Times New Roman"/>
              </a:rPr>
              <a:t>данные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500" spc="-10">
                <a:solidFill>
                  <a:srgbClr val="4D4D4D"/>
                </a:solidFill>
                <a:latin typeface="Times New Roman"/>
                <a:cs typeface="Times New Roman"/>
              </a:rPr>
              <a:t>скважин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9532" y="4017360"/>
            <a:ext cx="307276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32939" algn="l"/>
              </a:tabLst>
            </a:pPr>
            <a:r>
              <a:rPr dirty="0" sz="1500" spc="-10">
                <a:solidFill>
                  <a:srgbClr val="4D4D4D"/>
                </a:solidFill>
                <a:latin typeface="Times New Roman"/>
                <a:cs typeface="Times New Roman"/>
              </a:rPr>
              <a:t>сейсморазведки</a:t>
            </a:r>
            <a:r>
              <a:rPr dirty="0" sz="15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500" spc="-10">
                <a:solidFill>
                  <a:srgbClr val="4D4D4D"/>
                </a:solidFill>
                <a:latin typeface="Times New Roman"/>
                <a:cs typeface="Times New Roman"/>
              </a:rPr>
              <a:t>используются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789013" y="3811630"/>
            <a:ext cx="305435" cy="45974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2700" marR="5080" indent="175260">
              <a:lnSpc>
                <a:spcPts val="1620"/>
              </a:lnSpc>
              <a:spcBef>
                <a:spcPts val="300"/>
              </a:spcBef>
            </a:pPr>
            <a:r>
              <a:rPr dirty="0" sz="1500" spc="-50">
                <a:solidFill>
                  <a:srgbClr val="4D4D4D"/>
                </a:solidFill>
                <a:latin typeface="Times New Roman"/>
                <a:cs typeface="Times New Roman"/>
              </a:rPr>
              <a:t>и </a:t>
            </a:r>
            <a:r>
              <a:rPr dirty="0" sz="1500" spc="-25">
                <a:solidFill>
                  <a:srgbClr val="4D4D4D"/>
                </a:solidFill>
                <a:latin typeface="Times New Roman"/>
                <a:cs typeface="Times New Roman"/>
              </a:rPr>
              <a:t>для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9532" y="4223139"/>
            <a:ext cx="245554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4D4D4D"/>
                </a:solidFill>
                <a:latin typeface="Times New Roman"/>
                <a:cs typeface="Times New Roman"/>
              </a:rPr>
              <a:t>палеотектонического</a:t>
            </a:r>
            <a:r>
              <a:rPr dirty="0" sz="1500" spc="-5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500" spc="-10">
                <a:solidFill>
                  <a:srgbClr val="4D4D4D"/>
                </a:solidFill>
                <a:latin typeface="Times New Roman"/>
                <a:cs typeface="Times New Roman"/>
              </a:rPr>
              <a:t>анализа.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4547985" y="4976901"/>
            <a:ext cx="4239260" cy="880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54965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Седиментационная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модель.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Красный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цвет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– </a:t>
            </a:r>
            <a:r>
              <a:rPr dirty="0" sz="1400" spc="-10">
                <a:latin typeface="Times New Roman"/>
                <a:cs typeface="Times New Roman"/>
              </a:rPr>
              <a:t>подстилающая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эрозионная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поверхность;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жёлтый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цвет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– </a:t>
            </a:r>
            <a:r>
              <a:rPr dirty="0" sz="1400">
                <a:latin typeface="Times New Roman"/>
                <a:cs typeface="Times New Roman"/>
              </a:rPr>
              <a:t>пески.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Ячейки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высоким</a:t>
            </a:r>
            <a:r>
              <a:rPr dirty="0" sz="1400" spc="-10">
                <a:latin typeface="Times New Roman"/>
                <a:cs typeface="Times New Roman"/>
              </a:rPr>
              <a:t> содержанием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глинистых </a:t>
            </a:r>
            <a:r>
              <a:rPr dirty="0" sz="1400">
                <a:latin typeface="Times New Roman"/>
                <a:cs typeface="Times New Roman"/>
              </a:rPr>
              <a:t>минералов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«погашены»</a:t>
            </a:r>
            <a:r>
              <a:rPr dirty="0" sz="1400" spc="-10">
                <a:solidFill>
                  <a:srgbClr val="878787"/>
                </a:solidFill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61103" y="1296936"/>
            <a:ext cx="4760963" cy="3582885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9261" rIns="0" bIns="0" rtlCol="0" vert="horz">
            <a:spAutoFit/>
          </a:bodyPr>
          <a:lstStyle/>
          <a:p>
            <a:pPr marL="2192655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latin typeface="Arial"/>
                <a:cs typeface="Arial"/>
              </a:rPr>
              <a:t>Комплексная</a:t>
            </a:r>
            <a:r>
              <a:rPr dirty="0" spc="-55">
                <a:latin typeface="Arial"/>
                <a:cs typeface="Arial"/>
              </a:rPr>
              <a:t> </a:t>
            </a:r>
            <a:r>
              <a:rPr dirty="0" spc="-250">
                <a:latin typeface="Arial"/>
                <a:cs typeface="Arial"/>
              </a:rPr>
              <a:t>геологическая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 spc="-300">
                <a:latin typeface="Arial"/>
                <a:cs typeface="Arial"/>
              </a:rPr>
              <a:t>модель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8754123" y="6568709"/>
            <a:ext cx="183515" cy="12128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z="650" spc="-25">
                <a:solidFill>
                  <a:srgbClr val="4D4D4D"/>
                </a:solidFill>
                <a:latin typeface="Arial MT"/>
                <a:cs typeface="Arial MT"/>
              </a:rPr>
              <a:t>11</a:t>
            </a:fld>
            <a:endParaRPr sz="6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73732" y="3645395"/>
            <a:ext cx="8682355" cy="3213100"/>
            <a:chOff x="173732" y="3645395"/>
            <a:chExt cx="8682355" cy="32131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78477" y="4087371"/>
              <a:ext cx="4232122" cy="220215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73732" y="3645395"/>
              <a:ext cx="8682355" cy="3213100"/>
            </a:xfrm>
            <a:custGeom>
              <a:avLst/>
              <a:gdLst/>
              <a:ahLst/>
              <a:cxnLst/>
              <a:rect l="l" t="t" r="r" b="b"/>
              <a:pathLst>
                <a:path w="8682355" h="3213100">
                  <a:moveTo>
                    <a:pt x="8146799" y="0"/>
                  </a:moveTo>
                  <a:lnTo>
                    <a:pt x="535433" y="0"/>
                  </a:lnTo>
                  <a:lnTo>
                    <a:pt x="486696" y="2188"/>
                  </a:lnTo>
                  <a:lnTo>
                    <a:pt x="439186" y="8629"/>
                  </a:lnTo>
                  <a:lnTo>
                    <a:pt x="393090" y="19132"/>
                  </a:lnTo>
                  <a:lnTo>
                    <a:pt x="348599" y="33508"/>
                  </a:lnTo>
                  <a:lnTo>
                    <a:pt x="305901" y="51568"/>
                  </a:lnTo>
                  <a:lnTo>
                    <a:pt x="265185" y="73122"/>
                  </a:lnTo>
                  <a:lnTo>
                    <a:pt x="226641" y="97982"/>
                  </a:lnTo>
                  <a:lnTo>
                    <a:pt x="190456" y="125957"/>
                  </a:lnTo>
                  <a:lnTo>
                    <a:pt x="156821" y="156859"/>
                  </a:lnTo>
                  <a:lnTo>
                    <a:pt x="125924" y="190498"/>
                  </a:lnTo>
                  <a:lnTo>
                    <a:pt x="97954" y="226685"/>
                  </a:lnTo>
                  <a:lnTo>
                    <a:pt x="73100" y="265230"/>
                  </a:lnTo>
                  <a:lnTo>
                    <a:pt x="51551" y="305945"/>
                  </a:lnTo>
                  <a:lnTo>
                    <a:pt x="33497" y="348639"/>
                  </a:lnTo>
                  <a:lnTo>
                    <a:pt x="19125" y="393125"/>
                  </a:lnTo>
                  <a:lnTo>
                    <a:pt x="8626" y="439211"/>
                  </a:lnTo>
                  <a:lnTo>
                    <a:pt x="2188" y="486710"/>
                  </a:lnTo>
                  <a:lnTo>
                    <a:pt x="0" y="535432"/>
                  </a:lnTo>
                  <a:lnTo>
                    <a:pt x="0" y="2677170"/>
                  </a:lnTo>
                  <a:lnTo>
                    <a:pt x="2188" y="2725907"/>
                  </a:lnTo>
                  <a:lnTo>
                    <a:pt x="8626" y="2773417"/>
                  </a:lnTo>
                  <a:lnTo>
                    <a:pt x="19125" y="2819513"/>
                  </a:lnTo>
                  <a:lnTo>
                    <a:pt x="33497" y="2864004"/>
                  </a:lnTo>
                  <a:lnTo>
                    <a:pt x="51551" y="2906702"/>
                  </a:lnTo>
                  <a:lnTo>
                    <a:pt x="73100" y="2947418"/>
                  </a:lnTo>
                  <a:lnTo>
                    <a:pt x="97954" y="2985963"/>
                  </a:lnTo>
                  <a:lnTo>
                    <a:pt x="125924" y="3022147"/>
                  </a:lnTo>
                  <a:lnTo>
                    <a:pt x="156821" y="3055783"/>
                  </a:lnTo>
                  <a:lnTo>
                    <a:pt x="190456" y="3086680"/>
                  </a:lnTo>
                  <a:lnTo>
                    <a:pt x="226641" y="3114650"/>
                  </a:lnTo>
                  <a:lnTo>
                    <a:pt x="265185" y="3139504"/>
                  </a:lnTo>
                  <a:lnTo>
                    <a:pt x="305901" y="3161053"/>
                  </a:lnTo>
                  <a:lnTo>
                    <a:pt x="348599" y="3179107"/>
                  </a:lnTo>
                  <a:lnTo>
                    <a:pt x="393090" y="3193479"/>
                  </a:lnTo>
                  <a:lnTo>
                    <a:pt x="439186" y="3203978"/>
                  </a:lnTo>
                  <a:lnTo>
                    <a:pt x="486696" y="3210416"/>
                  </a:lnTo>
                  <a:lnTo>
                    <a:pt x="535433" y="3212604"/>
                  </a:lnTo>
                  <a:lnTo>
                    <a:pt x="8146799" y="3212604"/>
                  </a:lnTo>
                  <a:lnTo>
                    <a:pt x="8195528" y="3210416"/>
                  </a:lnTo>
                  <a:lnTo>
                    <a:pt x="8243033" y="3203978"/>
                  </a:lnTo>
                  <a:lnTo>
                    <a:pt x="8289124" y="3193479"/>
                  </a:lnTo>
                  <a:lnTo>
                    <a:pt x="8333612" y="3179107"/>
                  </a:lnTo>
                  <a:lnTo>
                    <a:pt x="8376308" y="3161053"/>
                  </a:lnTo>
                  <a:lnTo>
                    <a:pt x="8417023" y="3139504"/>
                  </a:lnTo>
                  <a:lnTo>
                    <a:pt x="8455568" y="3114650"/>
                  </a:lnTo>
                  <a:lnTo>
                    <a:pt x="8491754" y="3086680"/>
                  </a:lnTo>
                  <a:lnTo>
                    <a:pt x="8525391" y="3055783"/>
                  </a:lnTo>
                  <a:lnTo>
                    <a:pt x="8556291" y="3022147"/>
                  </a:lnTo>
                  <a:lnTo>
                    <a:pt x="8584263" y="2985963"/>
                  </a:lnTo>
                  <a:lnTo>
                    <a:pt x="8609120" y="2947418"/>
                  </a:lnTo>
                  <a:lnTo>
                    <a:pt x="8630671" y="2906702"/>
                  </a:lnTo>
                  <a:lnTo>
                    <a:pt x="8648728" y="2864004"/>
                  </a:lnTo>
                  <a:lnTo>
                    <a:pt x="8663102" y="2819513"/>
                  </a:lnTo>
                  <a:lnTo>
                    <a:pt x="8673603" y="2773417"/>
                  </a:lnTo>
                  <a:lnTo>
                    <a:pt x="8680043" y="2725907"/>
                  </a:lnTo>
                  <a:lnTo>
                    <a:pt x="8682231" y="2677170"/>
                  </a:lnTo>
                  <a:lnTo>
                    <a:pt x="8682231" y="535432"/>
                  </a:lnTo>
                  <a:lnTo>
                    <a:pt x="8680043" y="486710"/>
                  </a:lnTo>
                  <a:lnTo>
                    <a:pt x="8673603" y="439211"/>
                  </a:lnTo>
                  <a:lnTo>
                    <a:pt x="8663102" y="393125"/>
                  </a:lnTo>
                  <a:lnTo>
                    <a:pt x="8648728" y="348639"/>
                  </a:lnTo>
                  <a:lnTo>
                    <a:pt x="8630671" y="305945"/>
                  </a:lnTo>
                  <a:lnTo>
                    <a:pt x="8609120" y="265230"/>
                  </a:lnTo>
                  <a:lnTo>
                    <a:pt x="8584263" y="226685"/>
                  </a:lnTo>
                  <a:lnTo>
                    <a:pt x="8556291" y="190498"/>
                  </a:lnTo>
                  <a:lnTo>
                    <a:pt x="8525391" y="156859"/>
                  </a:lnTo>
                  <a:lnTo>
                    <a:pt x="8491754" y="125957"/>
                  </a:lnTo>
                  <a:lnTo>
                    <a:pt x="8455568" y="97982"/>
                  </a:lnTo>
                  <a:lnTo>
                    <a:pt x="8417023" y="73122"/>
                  </a:lnTo>
                  <a:lnTo>
                    <a:pt x="8376308" y="51568"/>
                  </a:lnTo>
                  <a:lnTo>
                    <a:pt x="8333612" y="33508"/>
                  </a:lnTo>
                  <a:lnTo>
                    <a:pt x="8289124" y="19132"/>
                  </a:lnTo>
                  <a:lnTo>
                    <a:pt x="8243033" y="8629"/>
                  </a:lnTo>
                  <a:lnTo>
                    <a:pt x="8195528" y="2188"/>
                  </a:lnTo>
                  <a:lnTo>
                    <a:pt x="8146799" y="0"/>
                  </a:lnTo>
                  <a:close/>
                </a:path>
              </a:pathLst>
            </a:custGeom>
            <a:solidFill>
              <a:srgbClr val="FFFF00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252759" y="1069987"/>
            <a:ext cx="8228965" cy="24485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5494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3F3F3F"/>
                </a:solidFill>
                <a:latin typeface="Arial"/>
                <a:cs typeface="Arial"/>
              </a:rPr>
              <a:t>КОНЦЕПТУАЛЬНАЯ</a:t>
            </a:r>
            <a:r>
              <a:rPr dirty="0" sz="1600" spc="55" b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3F3F3F"/>
                </a:solidFill>
                <a:latin typeface="Arial"/>
                <a:cs typeface="Arial"/>
              </a:rPr>
              <a:t>СЕДИМЕНТОЛОГИЧЕСКАЯ</a:t>
            </a:r>
            <a:r>
              <a:rPr dirty="0" sz="1600" spc="45" b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3F3F3F"/>
                </a:solidFill>
                <a:latin typeface="Arial"/>
                <a:cs typeface="Arial"/>
              </a:rPr>
              <a:t>МОДЕЛЬ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95"/>
              </a:spcBef>
            </a:pP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целях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создания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корректной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седиментационной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модели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месторождения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необходимо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иметь:</a:t>
            </a:r>
            <a:endParaRPr sz="1600">
              <a:latin typeface="Times New Roman"/>
              <a:cs typeface="Times New Roman"/>
            </a:endParaRPr>
          </a:p>
          <a:p>
            <a:pPr marL="227329" indent="-214629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27329" algn="l"/>
              </a:tabLst>
            </a:pPr>
            <a:r>
              <a:rPr dirty="0" sz="1600">
                <a:latin typeface="Times New Roman"/>
                <a:cs typeface="Times New Roman"/>
              </a:rPr>
              <a:t>Карты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распространения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фаций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(обстановок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осадконакопления);</a:t>
            </a:r>
            <a:endParaRPr sz="1600">
              <a:latin typeface="Times New Roman"/>
              <a:cs typeface="Times New Roman"/>
            </a:endParaRPr>
          </a:p>
          <a:p>
            <a:pPr marL="227329" indent="-214629">
              <a:lnSpc>
                <a:spcPct val="100000"/>
              </a:lnSpc>
              <a:buFont typeface="Arial MT"/>
              <a:buChar char="•"/>
              <a:tabLst>
                <a:tab pos="227329" algn="l"/>
              </a:tabLst>
            </a:pPr>
            <a:r>
              <a:rPr dirty="0" sz="1600">
                <a:latin typeface="Times New Roman"/>
                <a:cs typeface="Times New Roman"/>
              </a:rPr>
              <a:t>Обоснование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способов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моделирования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фаций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их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переходов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разрезе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площади;</a:t>
            </a:r>
            <a:endParaRPr sz="1600">
              <a:latin typeface="Times New Roman"/>
              <a:cs typeface="Times New Roman"/>
            </a:endParaRPr>
          </a:p>
          <a:p>
            <a:pPr marL="227329" indent="-214629">
              <a:lnSpc>
                <a:spcPct val="100000"/>
              </a:lnSpc>
              <a:buFont typeface="Arial MT"/>
              <a:buChar char="•"/>
              <a:tabLst>
                <a:tab pos="227329" algn="l"/>
              </a:tabLst>
            </a:pPr>
            <a:r>
              <a:rPr dirty="0" sz="1600">
                <a:latin typeface="Times New Roman"/>
                <a:cs typeface="Times New Roman"/>
              </a:rPr>
              <a:t>Обоснование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форм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размеров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геологических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тел;</a:t>
            </a:r>
            <a:endParaRPr sz="1600">
              <a:latin typeface="Times New Roman"/>
              <a:cs typeface="Times New Roman"/>
            </a:endParaRPr>
          </a:p>
          <a:p>
            <a:pPr marL="227329" indent="-214629">
              <a:lnSpc>
                <a:spcPct val="100000"/>
              </a:lnSpc>
              <a:buFont typeface="Arial MT"/>
              <a:buChar char="•"/>
              <a:tabLst>
                <a:tab pos="227329" algn="l"/>
              </a:tabLst>
            </a:pPr>
            <a:r>
              <a:rPr dirty="0" sz="1600">
                <a:latin typeface="Times New Roman"/>
                <a:cs typeface="Times New Roman"/>
              </a:rPr>
              <a:t>Обоснование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статистических</a:t>
            </a:r>
            <a:r>
              <a:rPr dirty="0" sz="1600" spc="-10">
                <a:latin typeface="Times New Roman"/>
                <a:cs typeface="Times New Roman"/>
              </a:rPr>
              <a:t> характеристик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параметров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для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каждой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фации;</a:t>
            </a:r>
            <a:endParaRPr sz="1600">
              <a:latin typeface="Times New Roman"/>
              <a:cs typeface="Times New Roman"/>
            </a:endParaRPr>
          </a:p>
          <a:p>
            <a:pPr marL="227329" indent="-214629">
              <a:lnSpc>
                <a:spcPct val="100000"/>
              </a:lnSpc>
              <a:buFont typeface="Arial MT"/>
              <a:buChar char="•"/>
              <a:tabLst>
                <a:tab pos="227329" algn="l"/>
              </a:tabLst>
            </a:pPr>
            <a:r>
              <a:rPr dirty="0" sz="1600">
                <a:latin typeface="Times New Roman"/>
                <a:cs typeface="Times New Roman"/>
              </a:rPr>
              <a:t>Обоснование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вертикальных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латеральных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литологических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петрофизических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трендов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для</a:t>
            </a:r>
            <a:endParaRPr sz="1600">
              <a:latin typeface="Times New Roman"/>
              <a:cs typeface="Times New Roman"/>
            </a:endParaRPr>
          </a:p>
          <a:p>
            <a:pPr marL="227329">
              <a:lnSpc>
                <a:spcPct val="100000"/>
              </a:lnSpc>
            </a:pPr>
            <a:r>
              <a:rPr dirty="0" sz="1600">
                <a:latin typeface="Times New Roman"/>
                <a:cs typeface="Times New Roman"/>
              </a:rPr>
              <a:t>фациальных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областей;</a:t>
            </a:r>
            <a:endParaRPr sz="1600">
              <a:latin typeface="Times New Roman"/>
              <a:cs typeface="Times New Roman"/>
            </a:endParaRPr>
          </a:p>
          <a:p>
            <a:pPr marL="227329" indent="-214629">
              <a:lnSpc>
                <a:spcPct val="100000"/>
              </a:lnSpc>
              <a:buFont typeface="Arial MT"/>
              <a:buChar char="•"/>
              <a:tabLst>
                <a:tab pos="227329" algn="l"/>
              </a:tabLst>
            </a:pPr>
            <a:r>
              <a:rPr dirty="0" sz="1600">
                <a:latin typeface="Times New Roman"/>
                <a:cs typeface="Times New Roman"/>
              </a:rPr>
              <a:t>Обоснование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выбора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геометрии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сеток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для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разных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пластов.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63661" y="3648584"/>
            <a:ext cx="2031364" cy="48831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310"/>
              </a:spcBef>
              <a:tabLst>
                <a:tab pos="820419" algn="l"/>
                <a:tab pos="1223010" algn="l"/>
                <a:tab pos="1419225" algn="l"/>
              </a:tabLst>
            </a:pPr>
            <a:r>
              <a:rPr dirty="0" sz="1600" spc="-10">
                <a:latin typeface="Times New Roman"/>
                <a:cs typeface="Times New Roman"/>
              </a:rPr>
              <a:t>Одним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25">
                <a:latin typeface="Times New Roman"/>
                <a:cs typeface="Times New Roman"/>
              </a:rPr>
              <a:t>из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наиболее методов</a:t>
            </a:r>
            <a:r>
              <a:rPr dirty="0" sz="1600">
                <a:latin typeface="Times New Roman"/>
                <a:cs typeface="Times New Roman"/>
              </a:rPr>
              <a:t>			</a:t>
            </a:r>
            <a:r>
              <a:rPr dirty="0" sz="1600" spc="-25">
                <a:latin typeface="Times New Roman"/>
                <a:cs typeface="Times New Roman"/>
              </a:rPr>
              <a:t>для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781505" y="3648584"/>
            <a:ext cx="1208405" cy="48831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96850" marR="5080" indent="-184785">
              <a:lnSpc>
                <a:spcPts val="1730"/>
              </a:lnSpc>
              <a:spcBef>
                <a:spcPts val="310"/>
              </a:spcBef>
            </a:pPr>
            <a:r>
              <a:rPr dirty="0" sz="1600" spc="-10">
                <a:latin typeface="Times New Roman"/>
                <a:cs typeface="Times New Roman"/>
              </a:rPr>
              <a:t>эффективных построения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63661" y="4087478"/>
            <a:ext cx="3423920" cy="9271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825"/>
              </a:lnSpc>
              <a:spcBef>
                <a:spcPts val="95"/>
              </a:spcBef>
              <a:tabLst>
                <a:tab pos="1845945" algn="l"/>
                <a:tab pos="2663190" algn="l"/>
              </a:tabLst>
            </a:pPr>
            <a:r>
              <a:rPr dirty="0" sz="1600" spc="-10">
                <a:latin typeface="Times New Roman"/>
                <a:cs typeface="Times New Roman"/>
              </a:rPr>
              <a:t>седиментационной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модели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является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1825"/>
              </a:lnSpc>
            </a:pPr>
            <a:r>
              <a:rPr dirty="0" sz="1600" b="1">
                <a:latin typeface="Times New Roman"/>
                <a:cs typeface="Times New Roman"/>
              </a:rPr>
              <a:t>сиквенс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–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стратиграфия*.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35"/>
              </a:spcBef>
            </a:pPr>
            <a:r>
              <a:rPr dirty="0" sz="1600" spc="-10" b="1">
                <a:latin typeface="Times New Roman"/>
                <a:cs typeface="Times New Roman"/>
              </a:rPr>
              <a:t>Сиквенс-</a:t>
            </a:r>
            <a:r>
              <a:rPr dirty="0" sz="1600" b="1">
                <a:latin typeface="Times New Roman"/>
                <a:cs typeface="Times New Roman"/>
              </a:rPr>
              <a:t>стратиграфия</a:t>
            </a:r>
            <a:r>
              <a:rPr dirty="0" sz="1600" spc="350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это</a:t>
            </a:r>
            <a:r>
              <a:rPr dirty="0" sz="1600" spc="3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раздел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647226" y="4965565"/>
            <a:ext cx="13411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использующий̆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091035" y="5185037"/>
            <a:ext cx="18961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46785" algn="l"/>
              </a:tabLst>
            </a:pPr>
            <a:r>
              <a:rPr dirty="0" sz="1600" spc="-10">
                <a:latin typeface="Times New Roman"/>
                <a:cs typeface="Times New Roman"/>
              </a:rPr>
              <a:t>анализ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осадочных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63657" y="4965565"/>
            <a:ext cx="1271270" cy="70802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 marR="5080">
              <a:lnSpc>
                <a:spcPts val="1730"/>
              </a:lnSpc>
              <a:spcBef>
                <a:spcPts val="310"/>
              </a:spcBef>
            </a:pPr>
            <a:r>
              <a:rPr dirty="0" sz="1600" spc="-10">
                <a:latin typeface="Times New Roman"/>
                <a:cs typeface="Times New Roman"/>
              </a:rPr>
              <a:t>стратиграфии, комплексный̆ образований,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208310" y="5404510"/>
            <a:ext cx="17786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67180" algn="l"/>
              </a:tabLst>
            </a:pPr>
            <a:r>
              <a:rPr dirty="0" sz="1600" spc="-10">
                <a:latin typeface="Times New Roman"/>
                <a:cs typeface="Times New Roman"/>
              </a:rPr>
              <a:t>основанный̆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25">
                <a:latin typeface="Times New Roman"/>
                <a:cs typeface="Times New Roman"/>
              </a:rPr>
              <a:t>на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63657" y="5623982"/>
            <a:ext cx="3424554" cy="927735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algn="just" marL="12700" marR="5080">
              <a:lnSpc>
                <a:spcPct val="90000"/>
              </a:lnSpc>
              <a:spcBef>
                <a:spcPts val="285"/>
              </a:spcBef>
            </a:pPr>
            <a:r>
              <a:rPr dirty="0" sz="1600">
                <a:latin typeface="Times New Roman"/>
                <a:cs typeface="Times New Roman"/>
              </a:rPr>
              <a:t>расчленении</a:t>
            </a:r>
            <a:r>
              <a:rPr dirty="0" sz="1600" spc="4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осадочного</a:t>
            </a:r>
            <a:r>
              <a:rPr dirty="0" sz="1600" spc="4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бассейна</a:t>
            </a:r>
            <a:r>
              <a:rPr dirty="0" sz="1600" spc="4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на </a:t>
            </a:r>
            <a:r>
              <a:rPr dirty="0" sz="1600">
                <a:latin typeface="Times New Roman"/>
                <a:cs typeface="Times New Roman"/>
              </a:rPr>
              <a:t>генетически</a:t>
            </a:r>
            <a:r>
              <a:rPr dirty="0" sz="1600" spc="275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связанные</a:t>
            </a:r>
            <a:r>
              <a:rPr dirty="0" sz="1600" spc="275">
                <a:latin typeface="Times New Roman"/>
                <a:cs typeface="Times New Roman"/>
              </a:rPr>
              <a:t>   </a:t>
            </a:r>
            <a:r>
              <a:rPr dirty="0" sz="1600">
                <a:latin typeface="Times New Roman"/>
                <a:cs typeface="Times New Roman"/>
              </a:rPr>
              <a:t>фации</a:t>
            </a:r>
            <a:r>
              <a:rPr dirty="0" sz="1600" spc="275">
                <a:latin typeface="Times New Roman"/>
                <a:cs typeface="Times New Roman"/>
              </a:rPr>
              <a:t>   </a:t>
            </a:r>
            <a:r>
              <a:rPr dirty="0" sz="1600" spc="-50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пределах</a:t>
            </a:r>
            <a:r>
              <a:rPr dirty="0" sz="1600" spc="400">
                <a:latin typeface="Times New Roman"/>
                <a:cs typeface="Times New Roman"/>
              </a:rPr>
              <a:t>     </a:t>
            </a:r>
            <a:r>
              <a:rPr dirty="0" sz="1600" spc="-10">
                <a:latin typeface="Times New Roman"/>
                <a:cs typeface="Times New Roman"/>
              </a:rPr>
              <a:t>хроностратиграфически </a:t>
            </a:r>
            <a:r>
              <a:rPr dirty="0" sz="1600">
                <a:latin typeface="Times New Roman"/>
                <a:cs typeface="Times New Roman"/>
              </a:rPr>
              <a:t>значимых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поверхностей̆.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2601" rIns="0" bIns="0" rtlCol="0" vert="horz">
            <a:spAutoFit/>
          </a:bodyPr>
          <a:lstStyle/>
          <a:p>
            <a:pPr marL="464184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latin typeface="Arial"/>
                <a:cs typeface="Arial"/>
              </a:rPr>
              <a:t>Комплексная</a:t>
            </a:r>
            <a:r>
              <a:rPr dirty="0" spc="-55">
                <a:latin typeface="Arial"/>
                <a:cs typeface="Arial"/>
              </a:rPr>
              <a:t> </a:t>
            </a:r>
            <a:r>
              <a:rPr dirty="0" spc="-250">
                <a:latin typeface="Arial"/>
                <a:cs typeface="Arial"/>
              </a:rPr>
              <a:t>геологическая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 spc="-300">
                <a:latin typeface="Arial"/>
                <a:cs typeface="Arial"/>
              </a:rPr>
              <a:t>модель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8559800" y="6518225"/>
            <a:ext cx="1390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035C75"/>
                </a:solidFill>
                <a:latin typeface="Constantia"/>
                <a:cs typeface="Constantia"/>
              </a:rPr>
              <a:t>13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7534" y="1124711"/>
            <a:ext cx="7776969" cy="432054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604022" y="852284"/>
            <a:ext cx="534479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3F3F3F"/>
                </a:solidFill>
                <a:latin typeface="Arial"/>
                <a:cs typeface="Arial"/>
              </a:rPr>
              <a:t>КОНЦЕПТУАЛЬНАЯ</a:t>
            </a:r>
            <a:r>
              <a:rPr dirty="0" sz="1500" spc="-25" b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3F3F3F"/>
                </a:solidFill>
                <a:latin typeface="Arial"/>
                <a:cs typeface="Arial"/>
              </a:rPr>
              <a:t>СЕДИМЕНТОЛОГИЧЕСКАЯ</a:t>
            </a:r>
            <a:r>
              <a:rPr dirty="0" sz="1500" spc="-25" b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3F3F3F"/>
                </a:solidFill>
                <a:latin typeface="Arial"/>
                <a:cs typeface="Arial"/>
              </a:rPr>
              <a:t>МОДЕЛЬ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5413" rIns="0" bIns="0" rtlCol="0" vert="horz">
            <a:spAutoFit/>
          </a:bodyPr>
          <a:lstStyle/>
          <a:p>
            <a:pPr marL="248031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latin typeface="Arial"/>
                <a:cs typeface="Arial"/>
              </a:rPr>
              <a:t>Комплексная</a:t>
            </a:r>
            <a:r>
              <a:rPr dirty="0" spc="-55">
                <a:latin typeface="Arial"/>
                <a:cs typeface="Arial"/>
              </a:rPr>
              <a:t> </a:t>
            </a:r>
            <a:r>
              <a:rPr dirty="0" spc="-250">
                <a:latin typeface="Arial"/>
                <a:cs typeface="Arial"/>
              </a:rPr>
              <a:t>геологическая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 spc="-300">
                <a:latin typeface="Arial"/>
                <a:cs typeface="Arial"/>
              </a:rPr>
              <a:t>модель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402424" y="5501119"/>
            <a:ext cx="8364855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образовании</a:t>
            </a:r>
            <a:r>
              <a:rPr dirty="0" sz="1400" spc="-10">
                <a:latin typeface="Times New Roman"/>
                <a:cs typeface="Times New Roman"/>
              </a:rPr>
              <a:t> последовательностей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сиквенсов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значительная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роль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принадлежит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колебаниям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уровня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моря. </a:t>
            </a:r>
            <a:r>
              <a:rPr dirty="0" sz="1400">
                <a:latin typeface="Times New Roman"/>
                <a:cs typeface="Times New Roman"/>
              </a:rPr>
              <a:t>Можно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выделить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следующие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циклы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относительного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изменения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уровня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моря –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интервалы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времени,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10">
                <a:latin typeface="Times New Roman"/>
                <a:cs typeface="Times New Roman"/>
              </a:rPr>
              <a:t> течении </a:t>
            </a:r>
            <a:r>
              <a:rPr dirty="0" sz="1400">
                <a:latin typeface="Times New Roman"/>
                <a:cs typeface="Times New Roman"/>
              </a:rPr>
              <a:t>которых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отмечались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подъём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понижение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уровня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моря:</a:t>
            </a:r>
            <a:endParaRPr sz="14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40665" algn="l"/>
              </a:tabLst>
            </a:pPr>
            <a:r>
              <a:rPr dirty="0" sz="1400">
                <a:latin typeface="Times New Roman"/>
                <a:cs typeface="Times New Roman"/>
              </a:rPr>
              <a:t>периода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относительного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подъема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(ретроградный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процесс);</a:t>
            </a:r>
            <a:endParaRPr sz="1400">
              <a:latin typeface="Times New Roman"/>
              <a:cs typeface="Times New Roman"/>
            </a:endParaRPr>
          </a:p>
          <a:p>
            <a:pPr marL="240665" indent="-227965">
              <a:lnSpc>
                <a:spcPct val="100000"/>
              </a:lnSpc>
              <a:buAutoNum type="arabicPeriod"/>
              <a:tabLst>
                <a:tab pos="240665" algn="l"/>
              </a:tabLst>
            </a:pPr>
            <a:r>
              <a:rPr dirty="0" sz="1400">
                <a:latin typeface="Times New Roman"/>
                <a:cs typeface="Times New Roman"/>
              </a:rPr>
              <a:t>периода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стабилизации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(аградационный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процесс);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02424" y="6568217"/>
            <a:ext cx="39490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3.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периода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понижения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(проградационный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процесс)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547595" y="6518225"/>
            <a:ext cx="1536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035C75"/>
                </a:solidFill>
                <a:latin typeface="Constantia"/>
                <a:cs typeface="Constantia"/>
              </a:rPr>
              <a:t>14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2180" rIns="0" bIns="0" rtlCol="0" vert="horz">
            <a:spAutoFit/>
          </a:bodyPr>
          <a:lstStyle/>
          <a:p>
            <a:pPr marL="15621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solidFill>
                  <a:srgbClr val="03607A"/>
                </a:solidFill>
                <a:latin typeface="Arial"/>
                <a:cs typeface="Arial"/>
              </a:rPr>
              <a:t>Комплексная</a:t>
            </a:r>
            <a:r>
              <a:rPr dirty="0" spc="-5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50">
                <a:solidFill>
                  <a:srgbClr val="03607A"/>
                </a:solidFill>
                <a:latin typeface="Arial"/>
                <a:cs typeface="Arial"/>
              </a:rPr>
              <a:t>геологическая</a:t>
            </a:r>
            <a:r>
              <a:rPr dirty="0" spc="-3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300">
                <a:solidFill>
                  <a:srgbClr val="03607A"/>
                </a:solidFill>
                <a:latin typeface="Arial"/>
                <a:cs typeface="Arial"/>
              </a:rPr>
              <a:t>модель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4399" y="5104891"/>
            <a:ext cx="3864610" cy="453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40">
                <a:latin typeface="Microsoft Sans Serif"/>
                <a:cs typeface="Microsoft Sans Serif"/>
              </a:rPr>
              <a:t>Рис.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4.1.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Выделение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фаций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по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каротажу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с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применением</a:t>
            </a:r>
            <a:endParaRPr sz="1400">
              <a:latin typeface="Microsoft Sans Serif"/>
              <a:cs typeface="Microsoft Sans Serif"/>
            </a:endParaRPr>
          </a:p>
          <a:p>
            <a:pPr marL="508000">
              <a:lnSpc>
                <a:spcPct val="100000"/>
              </a:lnSpc>
              <a:spcBef>
                <a:spcPts val="5"/>
              </a:spcBef>
            </a:pPr>
            <a:r>
              <a:rPr dirty="0" sz="1400" spc="-145">
                <a:latin typeface="Microsoft Sans Serif"/>
                <a:cs typeface="Microsoft Sans Serif"/>
              </a:rPr>
              <a:t>граничного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35">
                <a:latin typeface="Microsoft Sans Serif"/>
                <a:cs typeface="Microsoft Sans Serif"/>
              </a:rPr>
              <a:t>значения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738494" y="5212842"/>
            <a:ext cx="41649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25">
                <a:latin typeface="Microsoft Sans Serif"/>
                <a:cs typeface="Microsoft Sans Serif"/>
              </a:rPr>
              <a:t>Рис.4.2.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Упрощенная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схема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процесса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классификации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85">
                <a:latin typeface="Microsoft Sans Serif"/>
                <a:cs typeface="Microsoft Sans Serif"/>
              </a:rPr>
              <a:t>фаций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58277" y="5691026"/>
            <a:ext cx="8447405" cy="1035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66700">
              <a:lnSpc>
                <a:spcPct val="100000"/>
              </a:lnSpc>
              <a:spcBef>
                <a:spcPts val="100"/>
              </a:spcBef>
            </a:pPr>
            <a:r>
              <a:rPr dirty="0" sz="1400" spc="-170">
                <a:latin typeface="Microsoft Sans Serif"/>
                <a:cs typeface="Microsoft Sans Serif"/>
              </a:rPr>
              <a:t>При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наличии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высококачественных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данных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(комплекса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95">
                <a:latin typeface="Microsoft Sans Serif"/>
                <a:cs typeface="Microsoft Sans Serif"/>
              </a:rPr>
              <a:t>ГИС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и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керна)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80">
                <a:latin typeface="Microsoft Sans Serif"/>
                <a:cs typeface="Microsoft Sans Serif"/>
              </a:rPr>
              <a:t>можно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применить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сложный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подход,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основанный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на </a:t>
            </a:r>
            <a:r>
              <a:rPr dirty="0" sz="1400" spc="-160">
                <a:latin typeface="Microsoft Sans Serif"/>
                <a:cs typeface="Microsoft Sans Serif"/>
              </a:rPr>
              <a:t>многопараметрической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статистической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обработке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данных.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185">
                <a:latin typeface="Microsoft Sans Serif"/>
                <a:cs typeface="Microsoft Sans Serif"/>
              </a:rPr>
              <a:t>В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этом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случае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стандартная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процедура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классификация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фаций </a:t>
            </a:r>
            <a:r>
              <a:rPr dirty="0" sz="1400" spc="-145">
                <a:latin typeface="Microsoft Sans Serif"/>
                <a:cs typeface="Microsoft Sans Serif"/>
              </a:rPr>
              <a:t>распадается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на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следующие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основные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этапы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(рис.4.2).</a:t>
            </a:r>
            <a:endParaRPr sz="1400">
              <a:latin typeface="Microsoft Sans Serif"/>
              <a:cs typeface="Microsoft Sans Serif"/>
            </a:endParaRPr>
          </a:p>
          <a:p>
            <a:pPr algn="r" marR="11430">
              <a:lnSpc>
                <a:spcPct val="100000"/>
              </a:lnSpc>
              <a:spcBef>
                <a:spcPts val="1470"/>
              </a:spcBef>
            </a:pPr>
            <a:r>
              <a:rPr dirty="0" sz="1200" spc="-25">
                <a:solidFill>
                  <a:srgbClr val="035C75"/>
                </a:solidFill>
                <a:latin typeface="Constantia"/>
                <a:cs typeface="Constantia"/>
              </a:rPr>
              <a:t>15</a:t>
            </a:r>
            <a:endParaRPr sz="1200">
              <a:latin typeface="Constantia"/>
              <a:cs typeface="Constanti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516611" y="967752"/>
            <a:ext cx="8395970" cy="3996054"/>
            <a:chOff x="516611" y="967752"/>
            <a:chExt cx="8395970" cy="3996054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9502" y="990599"/>
              <a:ext cx="3822185" cy="395019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28041" y="979182"/>
              <a:ext cx="3845560" cy="3973195"/>
            </a:xfrm>
            <a:custGeom>
              <a:avLst/>
              <a:gdLst/>
              <a:ahLst/>
              <a:cxnLst/>
              <a:rect l="l" t="t" r="r" b="b"/>
              <a:pathLst>
                <a:path w="3845560" h="3973195">
                  <a:moveTo>
                    <a:pt x="0" y="3973068"/>
                  </a:moveTo>
                  <a:lnTo>
                    <a:pt x="3845077" y="3973068"/>
                  </a:lnTo>
                  <a:lnTo>
                    <a:pt x="3845077" y="0"/>
                  </a:lnTo>
                  <a:lnTo>
                    <a:pt x="0" y="0"/>
                  </a:lnTo>
                  <a:lnTo>
                    <a:pt x="0" y="3973068"/>
                  </a:lnTo>
                  <a:close/>
                </a:path>
              </a:pathLst>
            </a:custGeom>
            <a:ln w="2286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25340" y="990599"/>
              <a:ext cx="4267187" cy="395019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615459" y="980668"/>
              <a:ext cx="4287520" cy="3970654"/>
            </a:xfrm>
            <a:custGeom>
              <a:avLst/>
              <a:gdLst/>
              <a:ahLst/>
              <a:cxnLst/>
              <a:rect l="l" t="t" r="r" b="b"/>
              <a:pathLst>
                <a:path w="4287520" h="3970654">
                  <a:moveTo>
                    <a:pt x="0" y="3970045"/>
                  </a:moveTo>
                  <a:lnTo>
                    <a:pt x="4286999" y="3970045"/>
                  </a:lnTo>
                  <a:lnTo>
                    <a:pt x="4286999" y="0"/>
                  </a:lnTo>
                  <a:lnTo>
                    <a:pt x="0" y="0"/>
                  </a:lnTo>
                  <a:lnTo>
                    <a:pt x="0" y="3970045"/>
                  </a:lnTo>
                  <a:close/>
                </a:path>
              </a:pathLst>
            </a:custGeom>
            <a:ln w="19811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0600" y="1408175"/>
            <a:ext cx="5963399" cy="3802379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5083568" y="5196319"/>
            <a:ext cx="39211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2D2D2D"/>
                </a:solidFill>
                <a:latin typeface="Times New Roman"/>
                <a:cs typeface="Times New Roman"/>
              </a:rPr>
              <a:t>Разрез</a:t>
            </a:r>
            <a:r>
              <a:rPr dirty="0" sz="1400" spc="-60">
                <a:solidFill>
                  <a:srgbClr val="2D2D2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D2D2D"/>
                </a:solidFill>
                <a:latin typeface="Times New Roman"/>
                <a:cs typeface="Times New Roman"/>
              </a:rPr>
              <a:t>верхнего</a:t>
            </a:r>
            <a:r>
              <a:rPr dirty="0" sz="1400" spc="-50">
                <a:solidFill>
                  <a:srgbClr val="2D2D2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D2D2D"/>
                </a:solidFill>
                <a:latin typeface="Times New Roman"/>
                <a:cs typeface="Times New Roman"/>
              </a:rPr>
              <a:t>Эоцена,</a:t>
            </a:r>
            <a:r>
              <a:rPr dirty="0" sz="1400" spc="-55">
                <a:solidFill>
                  <a:srgbClr val="2D2D2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D2D2D"/>
                </a:solidFill>
                <a:latin typeface="Times New Roman"/>
                <a:cs typeface="Times New Roman"/>
              </a:rPr>
              <a:t>Таранаки,</a:t>
            </a:r>
            <a:r>
              <a:rPr dirty="0" sz="1400" spc="-65">
                <a:solidFill>
                  <a:srgbClr val="2D2D2D"/>
                </a:solidFill>
                <a:latin typeface="Times New Roman"/>
                <a:cs typeface="Times New Roman"/>
              </a:rPr>
              <a:t> </a:t>
            </a:r>
            <a:r>
              <a:rPr dirty="0" sz="1400">
                <a:solidFill>
                  <a:srgbClr val="2D2D2D"/>
                </a:solidFill>
                <a:latin typeface="Times New Roman"/>
                <a:cs typeface="Times New Roman"/>
              </a:rPr>
              <a:t>Новая</a:t>
            </a:r>
            <a:r>
              <a:rPr dirty="0" sz="1400" spc="-30">
                <a:solidFill>
                  <a:srgbClr val="2D2D2D"/>
                </a:solidFill>
                <a:latin typeface="Times New Roman"/>
                <a:cs typeface="Times New Roman"/>
              </a:rPr>
              <a:t> </a:t>
            </a:r>
            <a:r>
              <a:rPr dirty="0" sz="1400" spc="-10">
                <a:solidFill>
                  <a:srgbClr val="2D2D2D"/>
                </a:solidFill>
                <a:latin typeface="Times New Roman"/>
                <a:cs typeface="Times New Roman"/>
              </a:rPr>
              <a:t>Зеландия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58265" y="1007465"/>
            <a:ext cx="6070600" cy="2891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1374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3F3F3F"/>
                </a:solidFill>
                <a:latin typeface="Arial"/>
                <a:cs typeface="Arial"/>
              </a:rPr>
              <a:t>КОНЦЕПТУАЛЬНАЯ</a:t>
            </a:r>
            <a:r>
              <a:rPr dirty="0" sz="1500" spc="-35" b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3F3F3F"/>
                </a:solidFill>
                <a:latin typeface="Arial"/>
                <a:cs typeface="Arial"/>
              </a:rPr>
              <a:t>СЕДИМЕНТОЛОГИЧЕСКАЯ</a:t>
            </a:r>
            <a:r>
              <a:rPr dirty="0" sz="1500" spc="-35" b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3F3F3F"/>
                </a:solidFill>
                <a:latin typeface="Arial"/>
                <a:cs typeface="Arial"/>
              </a:rPr>
              <a:t>МОДЕЛЬ</a:t>
            </a:r>
            <a:endParaRPr sz="1500">
              <a:latin typeface="Arial"/>
              <a:cs typeface="Arial"/>
            </a:endParaRPr>
          </a:p>
          <a:p>
            <a:pPr marL="12700" marR="3194685">
              <a:lnSpc>
                <a:spcPct val="100000"/>
              </a:lnSpc>
              <a:spcBef>
                <a:spcPts val="1560"/>
              </a:spcBef>
            </a:pPr>
            <a:r>
              <a:rPr dirty="0" sz="1600">
                <a:latin typeface="Times New Roman"/>
                <a:cs typeface="Times New Roman"/>
              </a:rPr>
              <a:t>Корреляция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разрезов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скважин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с </a:t>
            </a:r>
            <a:r>
              <a:rPr dirty="0" sz="1600">
                <a:latin typeface="Times New Roman"/>
                <a:cs typeface="Times New Roman"/>
              </a:rPr>
              <a:t>помощью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выявленных </a:t>
            </a:r>
            <a:r>
              <a:rPr dirty="0" sz="1600">
                <a:latin typeface="Times New Roman"/>
                <a:cs typeface="Times New Roman"/>
              </a:rPr>
              <a:t>закономерностей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циклического </a:t>
            </a:r>
            <a:r>
              <a:rPr dirty="0" sz="1600">
                <a:latin typeface="Times New Roman"/>
                <a:cs typeface="Times New Roman"/>
              </a:rPr>
              <a:t>строения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пластов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учитывает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всю </a:t>
            </a:r>
            <a:r>
              <a:rPr dirty="0" sz="1600">
                <a:latin typeface="Times New Roman"/>
                <a:cs typeface="Times New Roman"/>
              </a:rPr>
              <a:t>совокупность</a:t>
            </a:r>
            <a:r>
              <a:rPr dirty="0" sz="1600" spc="-9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признаков:</a:t>
            </a:r>
            <a:endParaRPr sz="1600">
              <a:latin typeface="Times New Roman"/>
              <a:cs typeface="Times New Roman"/>
            </a:endParaRPr>
          </a:p>
          <a:p>
            <a:pPr marL="227329" indent="-214629">
              <a:lnSpc>
                <a:spcPct val="100000"/>
              </a:lnSpc>
              <a:buFont typeface="Arial MT"/>
              <a:buChar char="•"/>
              <a:tabLst>
                <a:tab pos="227329" algn="l"/>
              </a:tabLst>
            </a:pPr>
            <a:r>
              <a:rPr dirty="0" sz="1600">
                <a:latin typeface="Times New Roman"/>
                <a:cs typeface="Times New Roman"/>
              </a:rPr>
              <a:t>литологический</a:t>
            </a:r>
            <a:r>
              <a:rPr dirty="0" sz="1600" spc="-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состав;</a:t>
            </a:r>
            <a:endParaRPr sz="1600">
              <a:latin typeface="Times New Roman"/>
              <a:cs typeface="Times New Roman"/>
            </a:endParaRPr>
          </a:p>
          <a:p>
            <a:pPr marL="227329" marR="3228975" indent="-215265">
              <a:lnSpc>
                <a:spcPct val="100000"/>
              </a:lnSpc>
              <a:buFont typeface="Arial MT"/>
              <a:buChar char="•"/>
              <a:tabLst>
                <a:tab pos="227329" algn="l"/>
              </a:tabLst>
            </a:pPr>
            <a:r>
              <a:rPr dirty="0" sz="1600">
                <a:latin typeface="Times New Roman"/>
                <a:cs typeface="Times New Roman"/>
              </a:rPr>
              <a:t>толщины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пластов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циклитов, </a:t>
            </a:r>
            <a:r>
              <a:rPr dirty="0" sz="1600">
                <a:latin typeface="Times New Roman"/>
                <a:cs typeface="Times New Roman"/>
              </a:rPr>
              <a:t>характер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их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залегания, границы;</a:t>
            </a:r>
            <a:endParaRPr sz="1600">
              <a:latin typeface="Times New Roman"/>
              <a:cs typeface="Times New Roman"/>
            </a:endParaRPr>
          </a:p>
          <a:p>
            <a:pPr marL="227329" indent="-214629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227329" algn="l"/>
              </a:tabLst>
            </a:pPr>
            <a:r>
              <a:rPr dirty="0" sz="1600">
                <a:latin typeface="Times New Roman"/>
                <a:cs typeface="Times New Roman"/>
              </a:rPr>
              <a:t>площадное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распространение.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58265" y="4117583"/>
            <a:ext cx="281178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Разрезы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сопоставляются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по </a:t>
            </a:r>
            <a:r>
              <a:rPr dirty="0" sz="1600">
                <a:latin typeface="Times New Roman"/>
                <a:cs typeface="Times New Roman"/>
              </a:rPr>
              <a:t>принципу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визуального</a:t>
            </a:r>
            <a:r>
              <a:rPr dirty="0" sz="1600" spc="-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подобия </a:t>
            </a:r>
            <a:r>
              <a:rPr dirty="0" sz="1600">
                <a:latin typeface="Times New Roman"/>
                <a:cs typeface="Times New Roman"/>
              </a:rPr>
              <a:t>конфигураций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диаграмм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ГИС,</a:t>
            </a:r>
            <a:r>
              <a:rPr dirty="0" sz="1600" spc="-75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а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учетом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условий осадконакопления</a:t>
            </a:r>
            <a:r>
              <a:rPr dirty="0" sz="1200" spc="-10">
                <a:latin typeface="Arial MT"/>
                <a:cs typeface="Arial MT"/>
              </a:rPr>
              <a:t>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58264" y="5444726"/>
            <a:ext cx="757047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Times New Roman"/>
                <a:cs typeface="Times New Roman"/>
              </a:rPr>
              <a:t>Корректно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построенная</a:t>
            </a:r>
            <a:r>
              <a:rPr dirty="0" sz="1600" spc="-6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концептуальная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седиментологическая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модель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позволяет:</a:t>
            </a:r>
            <a:endParaRPr sz="16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98450" algn="l"/>
              </a:tabLst>
            </a:pPr>
            <a:r>
              <a:rPr dirty="0" sz="1600">
                <a:latin typeface="Times New Roman"/>
                <a:cs typeface="Times New Roman"/>
              </a:rPr>
              <a:t>Определить</a:t>
            </a:r>
            <a:r>
              <a:rPr dirty="0" sz="1600" spc="-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литологический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состав;</a:t>
            </a:r>
            <a:endParaRPr sz="16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dirty="0" sz="1600">
                <a:latin typeface="Times New Roman"/>
                <a:cs typeface="Times New Roman"/>
              </a:rPr>
              <a:t>Правильно</a:t>
            </a:r>
            <a:r>
              <a:rPr dirty="0" sz="1600" spc="-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расчленить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геологический</a:t>
            </a:r>
            <a:r>
              <a:rPr dirty="0" sz="1600" spc="-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разрез;</a:t>
            </a:r>
            <a:endParaRPr sz="16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dirty="0" sz="1600">
                <a:latin typeface="Times New Roman"/>
                <a:cs typeface="Times New Roman"/>
              </a:rPr>
              <a:t>Выделить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фации,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литофации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литотипы;</a:t>
            </a:r>
            <a:endParaRPr sz="1600">
              <a:latin typeface="Times New Roman"/>
              <a:cs typeface="Times New Roman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dirty="0" sz="1600">
                <a:latin typeface="Times New Roman"/>
                <a:cs typeface="Times New Roman"/>
              </a:rPr>
              <a:t>Определить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толщину,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характер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залегания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площадное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распространение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пластов;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2177" rIns="0" bIns="0" rtlCol="0" vert="horz">
            <a:spAutoFit/>
          </a:bodyPr>
          <a:lstStyle/>
          <a:p>
            <a:pPr marL="232791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latin typeface="Arial"/>
                <a:cs typeface="Arial"/>
              </a:rPr>
              <a:t>Комплексная</a:t>
            </a:r>
            <a:r>
              <a:rPr dirty="0" spc="-55">
                <a:latin typeface="Arial"/>
                <a:cs typeface="Arial"/>
              </a:rPr>
              <a:t> </a:t>
            </a:r>
            <a:r>
              <a:rPr dirty="0" spc="-250">
                <a:latin typeface="Arial"/>
                <a:cs typeface="Arial"/>
              </a:rPr>
              <a:t>геологическая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 spc="-300">
                <a:latin typeface="Arial"/>
                <a:cs typeface="Arial"/>
              </a:rPr>
              <a:t>модель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8546109" y="6518225"/>
            <a:ext cx="1555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035C75"/>
                </a:solidFill>
                <a:latin typeface="Constantia"/>
                <a:cs typeface="Constantia"/>
              </a:rPr>
              <a:t>16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934" y="493267"/>
            <a:ext cx="4554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solidFill>
                  <a:srgbClr val="03607A"/>
                </a:solidFill>
                <a:latin typeface="Arial"/>
                <a:cs typeface="Arial"/>
              </a:rPr>
              <a:t>Комплексная</a:t>
            </a:r>
            <a:r>
              <a:rPr dirty="0" spc="-5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50">
                <a:solidFill>
                  <a:srgbClr val="03607A"/>
                </a:solidFill>
                <a:latin typeface="Arial"/>
                <a:cs typeface="Arial"/>
              </a:rPr>
              <a:t>геологическая</a:t>
            </a:r>
            <a:r>
              <a:rPr dirty="0" spc="-3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300">
                <a:solidFill>
                  <a:srgbClr val="03607A"/>
                </a:solidFill>
                <a:latin typeface="Arial"/>
                <a:cs typeface="Arial"/>
              </a:rPr>
              <a:t>модель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5318" rIns="0" bIns="0" rtlCol="0" vert="horz">
            <a:spAutoFit/>
          </a:bodyPr>
          <a:lstStyle/>
          <a:p>
            <a:pPr marL="63500">
              <a:lnSpc>
                <a:spcPts val="1240"/>
              </a:lnSpc>
            </a:pPr>
            <a:fld id="{81D60167-4931-47E6-BA6A-407CBD079E47}" type="slidenum">
              <a:rPr dirty="0" spc="-25"/>
              <a:t>18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258232" y="1130553"/>
            <a:ext cx="8630920" cy="545274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algn="just" marL="12700" marR="5080" indent="264795">
              <a:lnSpc>
                <a:spcPts val="1620"/>
              </a:lnSpc>
              <a:spcBef>
                <a:spcPts val="305"/>
              </a:spcBef>
            </a:pPr>
            <a:r>
              <a:rPr dirty="0" sz="1500" spc="-175" b="1">
                <a:latin typeface="Arial"/>
                <a:cs typeface="Arial"/>
              </a:rPr>
              <a:t>Определение</a:t>
            </a:r>
            <a:r>
              <a:rPr dirty="0" sz="1500" spc="90" b="1">
                <a:latin typeface="Arial"/>
                <a:cs typeface="Arial"/>
              </a:rPr>
              <a:t> </a:t>
            </a:r>
            <a:r>
              <a:rPr dirty="0" sz="1500" spc="-175" b="1">
                <a:latin typeface="Arial"/>
                <a:cs typeface="Arial"/>
              </a:rPr>
              <a:t>опорных</a:t>
            </a:r>
            <a:r>
              <a:rPr dirty="0" sz="1500" spc="85" b="1">
                <a:latin typeface="Arial"/>
                <a:cs typeface="Arial"/>
              </a:rPr>
              <a:t> </a:t>
            </a:r>
            <a:r>
              <a:rPr dirty="0" sz="1500" spc="-170" b="1">
                <a:latin typeface="Arial"/>
                <a:cs typeface="Arial"/>
              </a:rPr>
              <a:t>скважин.</a:t>
            </a:r>
            <a:r>
              <a:rPr dirty="0" sz="1500" spc="70" b="1">
                <a:latin typeface="Arial"/>
                <a:cs typeface="Arial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Классификация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-185">
                <a:latin typeface="Microsoft Sans Serif"/>
                <a:cs typeface="Microsoft Sans Serif"/>
              </a:rPr>
              <a:t>фаций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составляется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с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учетом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ограниченного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числа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-90">
                <a:latin typeface="Microsoft Sans Serif"/>
                <a:cs typeface="Microsoft Sans Serif"/>
              </a:rPr>
              <a:t>опорных </a:t>
            </a:r>
            <a:r>
              <a:rPr dirty="0" sz="1500" spc="-145">
                <a:latin typeface="Microsoft Sans Serif"/>
                <a:cs typeface="Microsoft Sans Serif"/>
              </a:rPr>
              <a:t>скважин,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60">
                <a:latin typeface="Microsoft Sans Serif"/>
                <a:cs typeface="Microsoft Sans Serif"/>
              </a:rPr>
              <a:t>для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30">
                <a:latin typeface="Microsoft Sans Serif"/>
                <a:cs typeface="Microsoft Sans Serif"/>
              </a:rPr>
              <a:t>которых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имеются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данные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керна,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50">
                <a:latin typeface="Microsoft Sans Serif"/>
                <a:cs typeface="Microsoft Sans Serif"/>
              </a:rPr>
              <a:t>качественный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и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полный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комплекс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30">
                <a:latin typeface="Microsoft Sans Serif"/>
                <a:cs typeface="Microsoft Sans Serif"/>
              </a:rPr>
              <a:t>ГИС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и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которые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пробурены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на </a:t>
            </a:r>
            <a:r>
              <a:rPr dirty="0" sz="1500" spc="-160">
                <a:latin typeface="Microsoft Sans Serif"/>
                <a:cs typeface="Microsoft Sans Serif"/>
              </a:rPr>
              <a:t>представительных</a:t>
            </a:r>
            <a:r>
              <a:rPr dirty="0" sz="1500" spc="1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участках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пласта.</a:t>
            </a:r>
            <a:endParaRPr sz="1500">
              <a:latin typeface="Microsoft Sans Serif"/>
              <a:cs typeface="Microsoft Sans Serif"/>
            </a:endParaRPr>
          </a:p>
          <a:p>
            <a:pPr algn="just" marL="12700" marR="6350" indent="264795">
              <a:lnSpc>
                <a:spcPts val="1620"/>
              </a:lnSpc>
              <a:spcBef>
                <a:spcPts val="660"/>
              </a:spcBef>
            </a:pPr>
            <a:r>
              <a:rPr dirty="0" sz="1500" spc="-175" b="1">
                <a:latin typeface="Arial"/>
                <a:cs typeface="Arial"/>
              </a:rPr>
              <a:t>Классификации</a:t>
            </a:r>
            <a:r>
              <a:rPr dirty="0" sz="1500" spc="360" b="1">
                <a:latin typeface="Arial"/>
                <a:cs typeface="Arial"/>
              </a:rPr>
              <a:t> </a:t>
            </a:r>
            <a:r>
              <a:rPr dirty="0" sz="1500" spc="-175" b="1">
                <a:latin typeface="Arial"/>
                <a:cs typeface="Arial"/>
              </a:rPr>
              <a:t>фаций.</a:t>
            </a:r>
            <a:r>
              <a:rPr dirty="0" sz="1500" spc="360" b="1">
                <a:latin typeface="Arial"/>
                <a:cs typeface="Arial"/>
              </a:rPr>
              <a:t> </a:t>
            </a:r>
            <a:r>
              <a:rPr dirty="0" sz="1500" spc="-200">
                <a:latin typeface="Microsoft Sans Serif"/>
                <a:cs typeface="Microsoft Sans Serif"/>
              </a:rPr>
              <a:t>Фации</a:t>
            </a:r>
            <a:r>
              <a:rPr dirty="0" sz="1500" spc="39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выделяются</a:t>
            </a:r>
            <a:r>
              <a:rPr dirty="0" sz="1500" spc="375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по</a:t>
            </a:r>
            <a:r>
              <a:rPr dirty="0" sz="1500" spc="38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литологическим,</a:t>
            </a:r>
            <a:r>
              <a:rPr dirty="0" sz="1500" spc="405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седиментологическим</a:t>
            </a:r>
            <a:r>
              <a:rPr dirty="0" sz="1500" spc="390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и</a:t>
            </a:r>
            <a:r>
              <a:rPr dirty="0" sz="1500" spc="375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петрофизическим</a:t>
            </a:r>
            <a:r>
              <a:rPr dirty="0" sz="1500" spc="-9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данным.</a:t>
            </a:r>
            <a:r>
              <a:rPr dirty="0" sz="1500" spc="220">
                <a:latin typeface="Microsoft Sans Serif"/>
                <a:cs typeface="Microsoft Sans Serif"/>
              </a:rPr>
              <a:t> </a:t>
            </a:r>
            <a:r>
              <a:rPr dirty="0" sz="1500" spc="-185">
                <a:latin typeface="Microsoft Sans Serif"/>
                <a:cs typeface="Microsoft Sans Serif"/>
              </a:rPr>
              <a:t>Затем</a:t>
            </a:r>
            <a:r>
              <a:rPr dirty="0" sz="1500" spc="215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эта</a:t>
            </a:r>
            <a:r>
              <a:rPr dirty="0" sz="1500" spc="210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схема</a:t>
            </a:r>
            <a:r>
              <a:rPr dirty="0" sz="1500" spc="225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классификации</a:t>
            </a:r>
            <a:r>
              <a:rPr dirty="0" sz="1500" spc="22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увязывается</a:t>
            </a:r>
            <a:r>
              <a:rPr dirty="0" sz="1500" spc="220">
                <a:latin typeface="Microsoft Sans Serif"/>
                <a:cs typeface="Microsoft Sans Serif"/>
              </a:rPr>
              <a:t> </a:t>
            </a:r>
            <a:r>
              <a:rPr dirty="0" sz="1500" spc="-135">
                <a:latin typeface="Microsoft Sans Serif"/>
                <a:cs typeface="Microsoft Sans Serif"/>
              </a:rPr>
              <a:t>с</a:t>
            </a:r>
            <a:r>
              <a:rPr dirty="0" sz="1500" spc="210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данными</a:t>
            </a:r>
            <a:r>
              <a:rPr dirty="0" sz="1500" spc="204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ГИС,</a:t>
            </a:r>
            <a:r>
              <a:rPr dirty="0" sz="1500" spc="220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где</a:t>
            </a:r>
            <a:r>
              <a:rPr dirty="0" sz="1500" spc="210">
                <a:latin typeface="Microsoft Sans Serif"/>
                <a:cs typeface="Microsoft Sans Serif"/>
              </a:rPr>
              <a:t> </a:t>
            </a:r>
            <a:r>
              <a:rPr dirty="0" sz="1500" spc="-190">
                <a:latin typeface="Microsoft Sans Serif"/>
                <a:cs typeface="Microsoft Sans Serif"/>
              </a:rPr>
              <a:t>каждому</a:t>
            </a:r>
            <a:r>
              <a:rPr dirty="0" sz="1500" spc="220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виду</a:t>
            </a:r>
            <a:r>
              <a:rPr dirty="0" sz="1500" spc="220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фаций</a:t>
            </a:r>
            <a:r>
              <a:rPr dirty="0" sz="1500" spc="195">
                <a:latin typeface="Microsoft Sans Serif"/>
                <a:cs typeface="Microsoft Sans Serif"/>
              </a:rPr>
              <a:t> </a:t>
            </a:r>
            <a:r>
              <a:rPr dirty="0" sz="1500" spc="-150">
                <a:latin typeface="Microsoft Sans Serif"/>
                <a:cs typeface="Microsoft Sans Serif"/>
              </a:rPr>
              <a:t>соответствует</a:t>
            </a:r>
            <a:r>
              <a:rPr dirty="0" sz="1500" spc="-8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определенная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-195">
                <a:latin typeface="Microsoft Sans Serif"/>
                <a:cs typeface="Microsoft Sans Serif"/>
              </a:rPr>
              <a:t>форма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кривой.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90">
                <a:latin typeface="Microsoft Sans Serif"/>
                <a:cs typeface="Microsoft Sans Serif"/>
              </a:rPr>
              <a:t>Возможен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и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другой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путь,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когда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фации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выделяются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по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каротажу,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а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затем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уточняются</a:t>
            </a:r>
            <a:r>
              <a:rPr dirty="0" sz="1500" spc="-75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путем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точного</a:t>
            </a:r>
            <a:r>
              <a:rPr dirty="0" sz="1500" spc="-30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сопоставления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135">
                <a:latin typeface="Microsoft Sans Serif"/>
                <a:cs typeface="Microsoft Sans Serif"/>
              </a:rPr>
              <a:t>с</a:t>
            </a:r>
            <a:r>
              <a:rPr dirty="0" sz="1500" spc="-55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керном.</a:t>
            </a:r>
            <a:r>
              <a:rPr dirty="0" sz="1500" spc="-45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При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таком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подходе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обычно</a:t>
            </a:r>
            <a:r>
              <a:rPr dirty="0" sz="1500" spc="-4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используют</a:t>
            </a:r>
            <a:r>
              <a:rPr dirty="0" sz="1500" spc="-40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такие</a:t>
            </a:r>
            <a:r>
              <a:rPr dirty="0" sz="1500" spc="-30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статистические</a:t>
            </a:r>
            <a:r>
              <a:rPr dirty="0" sz="1500" spc="-55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алгоритмы,</a:t>
            </a:r>
            <a:r>
              <a:rPr dirty="0" sz="1500" spc="-25">
                <a:latin typeface="Microsoft Sans Serif"/>
                <a:cs typeface="Microsoft Sans Serif"/>
              </a:rPr>
              <a:t> </a:t>
            </a:r>
            <a:r>
              <a:rPr dirty="0" sz="1500" spc="-204">
                <a:latin typeface="Microsoft Sans Serif"/>
                <a:cs typeface="Microsoft Sans Serif"/>
              </a:rPr>
              <a:t>как</a:t>
            </a:r>
            <a:r>
              <a:rPr dirty="0" sz="1500" spc="-10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кластерный</a:t>
            </a:r>
            <a:r>
              <a:rPr dirty="0" sz="1500" spc="-6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анализ</a:t>
            </a:r>
            <a:endParaRPr sz="1500">
              <a:latin typeface="Microsoft Sans Serif"/>
              <a:cs typeface="Microsoft Sans Serif"/>
            </a:endParaRPr>
          </a:p>
          <a:p>
            <a:pPr algn="just" marL="12700" marR="8890" indent="264795">
              <a:lnSpc>
                <a:spcPts val="1620"/>
              </a:lnSpc>
              <a:spcBef>
                <a:spcPts val="660"/>
              </a:spcBef>
            </a:pPr>
            <a:r>
              <a:rPr dirty="0" sz="1500" spc="-150">
                <a:latin typeface="Microsoft Sans Serif"/>
                <a:cs typeface="Microsoft Sans Serif"/>
              </a:rPr>
              <a:t>Следующий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60">
                <a:latin typeface="Microsoft Sans Serif"/>
                <a:cs typeface="Microsoft Sans Serif"/>
              </a:rPr>
              <a:t>шаг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предполагает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50">
                <a:latin typeface="Microsoft Sans Serif"/>
                <a:cs typeface="Microsoft Sans Serif"/>
              </a:rPr>
              <a:t>уменьшение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количества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фаций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14">
                <a:latin typeface="Microsoft Sans Serif"/>
                <a:cs typeface="Microsoft Sans Serif"/>
              </a:rPr>
              <a:t>путем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30">
                <a:latin typeface="Microsoft Sans Serif"/>
                <a:cs typeface="Microsoft Sans Serif"/>
              </a:rPr>
              <a:t>сведения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к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130">
                <a:latin typeface="Microsoft Sans Serif"/>
                <a:cs typeface="Microsoft Sans Serif"/>
              </a:rPr>
              <a:t>литотипам.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35">
                <a:latin typeface="Microsoft Sans Serif"/>
                <a:cs typeface="Microsoft Sans Serif"/>
              </a:rPr>
              <a:t>Преимущество </a:t>
            </a:r>
            <a:r>
              <a:rPr dirty="0" sz="1500" spc="-105">
                <a:latin typeface="Microsoft Sans Serif"/>
                <a:cs typeface="Microsoft Sans Serif"/>
              </a:rPr>
              <a:t>такого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14">
                <a:latin typeface="Microsoft Sans Serif"/>
                <a:cs typeface="Microsoft Sans Serif"/>
              </a:rPr>
              <a:t>подхода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заключается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в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-80">
                <a:latin typeface="Microsoft Sans Serif"/>
                <a:cs typeface="Microsoft Sans Serif"/>
              </a:rPr>
              <a:t>более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простом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описании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геологической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05">
                <a:latin typeface="Microsoft Sans Serif"/>
                <a:cs typeface="Microsoft Sans Serif"/>
              </a:rPr>
              <a:t>модели,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что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облегчает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стохастическое </a:t>
            </a:r>
            <a:r>
              <a:rPr dirty="0" sz="1500" spc="-95">
                <a:latin typeface="Microsoft Sans Serif"/>
                <a:cs typeface="Microsoft Sans Serif"/>
              </a:rPr>
              <a:t>моделирование.</a:t>
            </a:r>
            <a:endParaRPr sz="1500">
              <a:latin typeface="Microsoft Sans Serif"/>
              <a:cs typeface="Microsoft Sans Serif"/>
            </a:endParaRPr>
          </a:p>
          <a:p>
            <a:pPr algn="just" marL="12700" marR="5715" indent="264795">
              <a:lnSpc>
                <a:spcPts val="1620"/>
              </a:lnSpc>
              <a:spcBef>
                <a:spcPts val="665"/>
              </a:spcBef>
            </a:pPr>
            <a:r>
              <a:rPr dirty="0" sz="1500" spc="-80" b="1">
                <a:latin typeface="Arial"/>
                <a:cs typeface="Arial"/>
              </a:rPr>
              <a:t>Объединение</a:t>
            </a:r>
            <a:r>
              <a:rPr dirty="0" sz="1500" spc="11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данных</a:t>
            </a:r>
            <a:r>
              <a:rPr dirty="0" sz="1500" spc="110" b="1">
                <a:latin typeface="Arial"/>
                <a:cs typeface="Arial"/>
              </a:rPr>
              <a:t> </a:t>
            </a:r>
            <a:r>
              <a:rPr dirty="0" sz="1500" b="1">
                <a:latin typeface="Arial"/>
                <a:cs typeface="Arial"/>
              </a:rPr>
              <a:t>по</a:t>
            </a:r>
            <a:r>
              <a:rPr dirty="0" sz="1500" spc="110" b="1">
                <a:latin typeface="Arial"/>
                <a:cs typeface="Arial"/>
              </a:rPr>
              <a:t> </a:t>
            </a:r>
            <a:r>
              <a:rPr dirty="0" sz="1500" spc="-80" b="1">
                <a:latin typeface="Arial"/>
                <a:cs typeface="Arial"/>
              </a:rPr>
              <a:t>оставшимся</a:t>
            </a:r>
            <a:r>
              <a:rPr dirty="0" sz="1500" spc="114" b="1">
                <a:latin typeface="Arial"/>
                <a:cs typeface="Arial"/>
              </a:rPr>
              <a:t> </a:t>
            </a:r>
            <a:r>
              <a:rPr dirty="0" sz="1500" spc="-60" b="1">
                <a:latin typeface="Arial"/>
                <a:cs typeface="Arial"/>
              </a:rPr>
              <a:t>скважинам.</a:t>
            </a:r>
            <a:r>
              <a:rPr dirty="0" sz="1500" spc="110" b="1">
                <a:latin typeface="Arial"/>
                <a:cs typeface="Arial"/>
              </a:rPr>
              <a:t> </a:t>
            </a:r>
            <a:r>
              <a:rPr dirty="0" sz="1500" spc="-80">
                <a:latin typeface="Microsoft Sans Serif"/>
                <a:cs typeface="Microsoft Sans Serif"/>
              </a:rPr>
              <a:t>Окончательная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схема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 spc="-90">
                <a:latin typeface="Microsoft Sans Serif"/>
                <a:cs typeface="Microsoft Sans Serif"/>
              </a:rPr>
              <a:t>классификаций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 spc="-80">
                <a:latin typeface="Microsoft Sans Serif"/>
                <a:cs typeface="Microsoft Sans Serif"/>
              </a:rPr>
              <a:t>может </a:t>
            </a:r>
            <a:r>
              <a:rPr dirty="0" sz="1500" spc="-165">
                <a:latin typeface="Microsoft Sans Serif"/>
                <a:cs typeface="Microsoft Sans Serif"/>
              </a:rPr>
              <a:t>распространятся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235">
                <a:latin typeface="Microsoft Sans Serif"/>
                <a:cs typeface="Microsoft Sans Serif"/>
              </a:rPr>
              <a:t>на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оставшиеся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скважины,</a:t>
            </a:r>
            <a:r>
              <a:rPr dirty="0" sz="1500" spc="114">
                <a:latin typeface="Microsoft Sans Serif"/>
                <a:cs typeface="Microsoft Sans Serif"/>
              </a:rPr>
              <a:t> </a:t>
            </a:r>
            <a:r>
              <a:rPr dirty="0" sz="1500" spc="-245">
                <a:latin typeface="Microsoft Sans Serif"/>
                <a:cs typeface="Microsoft Sans Serif"/>
              </a:rPr>
              <a:t>по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 spc="-195">
                <a:latin typeface="Microsoft Sans Serif"/>
                <a:cs typeface="Microsoft Sans Serif"/>
              </a:rPr>
              <a:t>которым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обычно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 spc="-185">
                <a:latin typeface="Microsoft Sans Serif"/>
                <a:cs typeface="Microsoft Sans Serif"/>
              </a:rPr>
              <a:t>имеется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более</a:t>
            </a:r>
            <a:r>
              <a:rPr dirty="0" sz="1500" spc="12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старый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-185">
                <a:latin typeface="Microsoft Sans Serif"/>
                <a:cs typeface="Microsoft Sans Serif"/>
              </a:rPr>
              <a:t>или</a:t>
            </a:r>
            <a:r>
              <a:rPr dirty="0" sz="1500" spc="114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неполный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-195">
                <a:latin typeface="Microsoft Sans Serif"/>
                <a:cs typeface="Microsoft Sans Serif"/>
              </a:rPr>
              <a:t>комплекс</a:t>
            </a:r>
            <a:r>
              <a:rPr dirty="0" sz="1500" spc="125">
                <a:latin typeface="Microsoft Sans Serif"/>
                <a:cs typeface="Microsoft Sans Serif"/>
              </a:rPr>
              <a:t> </a:t>
            </a:r>
            <a:r>
              <a:rPr dirty="0" sz="1500" spc="-55">
                <a:latin typeface="Microsoft Sans Serif"/>
                <a:cs typeface="Microsoft Sans Serif"/>
              </a:rPr>
              <a:t>ГИС. </a:t>
            </a:r>
            <a:r>
              <a:rPr dirty="0" sz="1500" spc="-165">
                <a:latin typeface="Microsoft Sans Serif"/>
                <a:cs typeface="Microsoft Sans Serif"/>
              </a:rPr>
              <a:t>Интерпретация</a:t>
            </a:r>
            <a:r>
              <a:rPr dirty="0" sz="1500" spc="-20">
                <a:latin typeface="Microsoft Sans Serif"/>
                <a:cs typeface="Microsoft Sans Serif"/>
              </a:rPr>
              <a:t> </a:t>
            </a:r>
            <a:r>
              <a:rPr dirty="0" sz="1500" spc="-150">
                <a:latin typeface="Microsoft Sans Serif"/>
                <a:cs typeface="Microsoft Sans Serif"/>
              </a:rPr>
              <a:t>этих</a:t>
            </a:r>
            <a:r>
              <a:rPr dirty="0" sz="1500" spc="-30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скважин</a:t>
            </a:r>
            <a:r>
              <a:rPr dirty="0" sz="1500" spc="-1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предполагает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определенную</a:t>
            </a:r>
            <a:r>
              <a:rPr dirty="0" sz="1500" spc="-4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процедуру</a:t>
            </a:r>
            <a:r>
              <a:rPr dirty="0" sz="1500" spc="-2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выделения</a:t>
            </a:r>
            <a:r>
              <a:rPr dirty="0" sz="1500" spc="-45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фаций</a:t>
            </a:r>
            <a:r>
              <a:rPr dirty="0" sz="1500" spc="-5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по</a:t>
            </a:r>
            <a:r>
              <a:rPr dirty="0" sz="1500" spc="-30">
                <a:latin typeface="Microsoft Sans Serif"/>
                <a:cs typeface="Microsoft Sans Serif"/>
              </a:rPr>
              <a:t> </a:t>
            </a:r>
            <a:r>
              <a:rPr dirty="0" sz="1500" spc="-195">
                <a:latin typeface="Microsoft Sans Serif"/>
                <a:cs typeface="Microsoft Sans Serif"/>
              </a:rPr>
              <a:t>имеющимся</a:t>
            </a:r>
            <a:r>
              <a:rPr dirty="0" sz="1500" spc="25">
                <a:latin typeface="Microsoft Sans Serif"/>
                <a:cs typeface="Microsoft Sans Serif"/>
              </a:rPr>
              <a:t> </a:t>
            </a:r>
            <a:r>
              <a:rPr dirty="0" sz="1500" spc="-195">
                <a:latin typeface="Microsoft Sans Serif"/>
                <a:cs typeface="Microsoft Sans Serif"/>
              </a:rPr>
              <a:t>кривым</a:t>
            </a:r>
            <a:r>
              <a:rPr dirty="0" sz="1500" spc="-15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ГИС.</a:t>
            </a:r>
            <a:endParaRPr sz="1500">
              <a:latin typeface="Microsoft Sans Serif"/>
              <a:cs typeface="Microsoft Sans Serif"/>
            </a:endParaRPr>
          </a:p>
          <a:p>
            <a:pPr algn="just" marL="12700" marR="6350" indent="264795">
              <a:lnSpc>
                <a:spcPts val="1620"/>
              </a:lnSpc>
              <a:spcBef>
                <a:spcPts val="660"/>
              </a:spcBef>
            </a:pPr>
            <a:r>
              <a:rPr dirty="0" sz="1500" spc="-185">
                <a:latin typeface="Microsoft Sans Serif"/>
                <a:cs typeface="Microsoft Sans Serif"/>
              </a:rPr>
              <a:t>На</a:t>
            </a:r>
            <a:r>
              <a:rPr dirty="0" sz="1500" spc="295">
                <a:latin typeface="Microsoft Sans Serif"/>
                <a:cs typeface="Microsoft Sans Serif"/>
              </a:rPr>
              <a:t> </a:t>
            </a:r>
            <a:r>
              <a:rPr dirty="0" sz="1500" spc="-130">
                <a:latin typeface="Microsoft Sans Serif"/>
                <a:cs typeface="Microsoft Sans Serif"/>
              </a:rPr>
              <a:t>рис.4.3.</a:t>
            </a:r>
            <a:r>
              <a:rPr dirty="0" sz="1500" spc="290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показан</a:t>
            </a:r>
            <a:r>
              <a:rPr dirty="0" sz="1500" spc="29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типичный</a:t>
            </a:r>
            <a:r>
              <a:rPr dirty="0" sz="1500" spc="28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кросс-</a:t>
            </a:r>
            <a:r>
              <a:rPr dirty="0" sz="1500" spc="-155">
                <a:latin typeface="Microsoft Sans Serif"/>
                <a:cs typeface="Microsoft Sans Serif"/>
              </a:rPr>
              <a:t>плот</a:t>
            </a:r>
            <a:r>
              <a:rPr dirty="0" sz="1500" spc="300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плотностного</a:t>
            </a:r>
            <a:r>
              <a:rPr dirty="0" sz="1500" spc="315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и</a:t>
            </a:r>
            <a:r>
              <a:rPr dirty="0" sz="1500" spc="280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нейтронного</a:t>
            </a:r>
            <a:r>
              <a:rPr dirty="0" sz="1500" spc="300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каротажей</a:t>
            </a:r>
            <a:r>
              <a:rPr dirty="0" sz="1500" spc="300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для</a:t>
            </a:r>
            <a:r>
              <a:rPr dirty="0" sz="1500" spc="30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определенной</a:t>
            </a:r>
            <a:r>
              <a:rPr dirty="0" sz="1500" spc="30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группы</a:t>
            </a:r>
            <a:r>
              <a:rPr dirty="0" sz="1500" spc="-6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опорных</a:t>
            </a:r>
            <a:r>
              <a:rPr dirty="0" sz="1500" spc="125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скважин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на</a:t>
            </a:r>
            <a:r>
              <a:rPr dirty="0" sz="1500" spc="114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котором</a:t>
            </a:r>
            <a:r>
              <a:rPr dirty="0" sz="1500" spc="125">
                <a:latin typeface="Microsoft Sans Serif"/>
                <a:cs typeface="Microsoft Sans Serif"/>
              </a:rPr>
              <a:t> </a:t>
            </a:r>
            <a:r>
              <a:rPr dirty="0" sz="1500" spc="-150">
                <a:latin typeface="Microsoft Sans Serif"/>
                <a:cs typeface="Microsoft Sans Serif"/>
              </a:rPr>
              <a:t>области</a:t>
            </a:r>
            <a:r>
              <a:rPr dirty="0" sz="1500" spc="125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точек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были</a:t>
            </a:r>
            <a:r>
              <a:rPr dirty="0" sz="1500" spc="12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выделены</a:t>
            </a:r>
            <a:r>
              <a:rPr dirty="0" sz="1500" spc="120">
                <a:latin typeface="Microsoft Sans Serif"/>
                <a:cs typeface="Microsoft Sans Serif"/>
              </a:rPr>
              <a:t> </a:t>
            </a:r>
            <a:r>
              <a:rPr dirty="0" sz="1500" spc="-135">
                <a:latin typeface="Microsoft Sans Serif"/>
                <a:cs typeface="Microsoft Sans Serif"/>
              </a:rPr>
              <a:t>с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-190">
                <a:latin typeface="Microsoft Sans Serif"/>
                <a:cs typeface="Microsoft Sans Serif"/>
              </a:rPr>
              <a:t>помощью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кластерного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анализа**.</a:t>
            </a:r>
            <a:r>
              <a:rPr dirty="0" sz="1500" spc="12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Эта</a:t>
            </a:r>
            <a:r>
              <a:rPr dirty="0" sz="1500" spc="12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методология</a:t>
            </a:r>
            <a:r>
              <a:rPr dirty="0" sz="1500" spc="-7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позволяет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создать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фациальные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колонки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для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-190">
                <a:latin typeface="Microsoft Sans Serif"/>
                <a:cs typeface="Microsoft Sans Serif"/>
              </a:rPr>
              <a:t>каждой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скважины,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основываясь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на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данных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каротажа.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В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свою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очередь,</a:t>
            </a:r>
            <a:r>
              <a:rPr dirty="0" sz="1500" spc="-75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такие</a:t>
            </a:r>
            <a:r>
              <a:rPr dirty="0" sz="1500" spc="-55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фациальные</a:t>
            </a:r>
            <a:r>
              <a:rPr dirty="0" sz="1500" spc="-75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колонки</a:t>
            </a:r>
            <a:r>
              <a:rPr dirty="0" sz="1500" spc="-65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лягут</a:t>
            </a:r>
            <a:r>
              <a:rPr dirty="0" sz="1500" spc="-75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в</a:t>
            </a:r>
            <a:r>
              <a:rPr dirty="0" sz="1500" spc="-70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основу</a:t>
            </a:r>
            <a:r>
              <a:rPr dirty="0" sz="1500" spc="-7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последующего</a:t>
            </a:r>
            <a:r>
              <a:rPr dirty="0" sz="1500" spc="-50">
                <a:latin typeface="Microsoft Sans Serif"/>
                <a:cs typeface="Microsoft Sans Serif"/>
              </a:rPr>
              <a:t> </a:t>
            </a:r>
            <a:r>
              <a:rPr dirty="0" sz="1500" spc="-185">
                <a:latin typeface="Microsoft Sans Serif"/>
                <a:cs typeface="Microsoft Sans Serif"/>
              </a:rPr>
              <a:t>3D</a:t>
            </a:r>
            <a:r>
              <a:rPr dirty="0" sz="1500" spc="-6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моделирования</a:t>
            </a:r>
            <a:r>
              <a:rPr dirty="0" sz="1500" spc="-55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пласта.</a:t>
            </a:r>
            <a:endParaRPr sz="1500">
              <a:latin typeface="Microsoft Sans Serif"/>
              <a:cs typeface="Microsoft Sans Serif"/>
            </a:endParaRPr>
          </a:p>
          <a:p>
            <a:pPr marL="277495">
              <a:lnSpc>
                <a:spcPct val="100000"/>
              </a:lnSpc>
              <a:spcBef>
                <a:spcPts val="455"/>
              </a:spcBef>
            </a:pPr>
            <a:r>
              <a:rPr dirty="0" sz="1500" spc="-175" b="1">
                <a:latin typeface="Arial"/>
                <a:cs typeface="Arial"/>
              </a:rPr>
              <a:t>Выделение</a:t>
            </a:r>
            <a:r>
              <a:rPr dirty="0" sz="1500" spc="-50" b="1">
                <a:latin typeface="Arial"/>
                <a:cs typeface="Arial"/>
              </a:rPr>
              <a:t> </a:t>
            </a:r>
            <a:r>
              <a:rPr dirty="0" sz="1500" spc="-10" b="1">
                <a:latin typeface="Arial"/>
                <a:cs typeface="Arial"/>
              </a:rPr>
              <a:t>фаций</a:t>
            </a:r>
            <a:endParaRPr sz="1500">
              <a:latin typeface="Arial"/>
              <a:cs typeface="Arial"/>
            </a:endParaRPr>
          </a:p>
          <a:p>
            <a:pPr algn="just" marL="12700" marR="6350" indent="264795">
              <a:lnSpc>
                <a:spcPct val="90000"/>
              </a:lnSpc>
              <a:spcBef>
                <a:spcPts val="360"/>
              </a:spcBef>
            </a:pPr>
            <a:r>
              <a:rPr dirty="0" sz="1500">
                <a:latin typeface="Microsoft Sans Serif"/>
                <a:cs typeface="Microsoft Sans Serif"/>
              </a:rPr>
              <a:t>Стадия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выделения</a:t>
            </a:r>
            <a:r>
              <a:rPr dirty="0" sz="1500" spc="1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ставит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цели</a:t>
            </a:r>
            <a:r>
              <a:rPr dirty="0" sz="1500" spc="165">
                <a:latin typeface="Microsoft Sans Serif"/>
                <a:cs typeface="Microsoft Sans Serif"/>
              </a:rPr>
              <a:t> </a:t>
            </a:r>
            <a:r>
              <a:rPr dirty="0" sz="1500" spc="-45">
                <a:latin typeface="Microsoft Sans Serif"/>
                <a:cs typeface="Microsoft Sans Serif"/>
              </a:rPr>
              <a:t>определения</a:t>
            </a:r>
            <a:r>
              <a:rPr dirty="0" sz="1500" spc="1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типичных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 spc="-70">
                <a:latin typeface="Microsoft Sans Serif"/>
                <a:cs typeface="Microsoft Sans Serif"/>
              </a:rPr>
              <a:t>литологических,</a:t>
            </a:r>
            <a:r>
              <a:rPr dirty="0" sz="1500" spc="165">
                <a:latin typeface="Microsoft Sans Serif"/>
                <a:cs typeface="Microsoft Sans Serif"/>
              </a:rPr>
              <a:t> </a:t>
            </a:r>
            <a:r>
              <a:rPr dirty="0" sz="1500" spc="-100">
                <a:latin typeface="Microsoft Sans Serif"/>
                <a:cs typeface="Microsoft Sans Serif"/>
              </a:rPr>
              <a:t>седиментологических</a:t>
            </a:r>
            <a:r>
              <a:rPr dirty="0" sz="1500" spc="165">
                <a:latin typeface="Microsoft Sans Serif"/>
                <a:cs typeface="Microsoft Sans Serif"/>
              </a:rPr>
              <a:t> </a:t>
            </a:r>
            <a:r>
              <a:rPr dirty="0" sz="1500" spc="-50">
                <a:latin typeface="Microsoft Sans Serif"/>
                <a:cs typeface="Microsoft Sans Serif"/>
              </a:rPr>
              <a:t>и </a:t>
            </a:r>
            <a:r>
              <a:rPr dirty="0" sz="1500" spc="-160">
                <a:latin typeface="Microsoft Sans Serif"/>
                <a:cs typeface="Microsoft Sans Serif"/>
              </a:rPr>
              <a:t>петрофизических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параметров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-30">
                <a:latin typeface="Microsoft Sans Serif"/>
                <a:cs typeface="Microsoft Sans Serif"/>
              </a:rPr>
              <a:t>для</a:t>
            </a:r>
            <a:r>
              <a:rPr dirty="0" sz="1500" spc="5">
                <a:latin typeface="Microsoft Sans Serif"/>
                <a:cs typeface="Microsoft Sans Serif"/>
              </a:rPr>
              <a:t> </a:t>
            </a:r>
            <a:r>
              <a:rPr dirty="0" sz="1500" spc="-150">
                <a:latin typeface="Microsoft Sans Serif"/>
                <a:cs typeface="Microsoft Sans Serif"/>
              </a:rPr>
              <a:t>каждой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10">
                <a:latin typeface="Microsoft Sans Serif"/>
                <a:cs typeface="Microsoft Sans Serif"/>
              </a:rPr>
              <a:t>фации.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Для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-85">
                <a:latin typeface="Microsoft Sans Serif"/>
                <a:cs typeface="Microsoft Sans Serif"/>
              </a:rPr>
              <a:t>этого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-105">
                <a:latin typeface="Microsoft Sans Serif"/>
                <a:cs typeface="Microsoft Sans Serif"/>
              </a:rPr>
              <a:t>могут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-70">
                <a:latin typeface="Microsoft Sans Serif"/>
                <a:cs typeface="Microsoft Sans Serif"/>
              </a:rPr>
              <a:t>быть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использованы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-40">
                <a:latin typeface="Microsoft Sans Serif"/>
                <a:cs typeface="Microsoft Sans Serif"/>
              </a:rPr>
              <a:t>все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-135">
                <a:latin typeface="Microsoft Sans Serif"/>
                <a:cs typeface="Microsoft Sans Serif"/>
              </a:rPr>
              <a:t>доступные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-80">
                <a:latin typeface="Microsoft Sans Serif"/>
                <a:cs typeface="Microsoft Sans Serif"/>
              </a:rPr>
              <a:t>данные, </a:t>
            </a:r>
            <a:r>
              <a:rPr dirty="0" sz="1500" spc="-120">
                <a:latin typeface="Microsoft Sans Serif"/>
                <a:cs typeface="Microsoft Sans Serif"/>
              </a:rPr>
              <a:t>минералогический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30">
                <a:latin typeface="Microsoft Sans Serif"/>
                <a:cs typeface="Microsoft Sans Serif"/>
              </a:rPr>
              <a:t>состав,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-90">
                <a:latin typeface="Microsoft Sans Serif"/>
                <a:cs typeface="Microsoft Sans Serif"/>
              </a:rPr>
              <a:t>осадочные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-85">
                <a:latin typeface="Microsoft Sans Serif"/>
                <a:cs typeface="Microsoft Sans Serif"/>
              </a:rPr>
              <a:t>структуры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и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75">
                <a:latin typeface="Microsoft Sans Serif"/>
                <a:cs typeface="Microsoft Sans Serif"/>
              </a:rPr>
              <a:t>текстуры,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14">
                <a:latin typeface="Microsoft Sans Serif"/>
                <a:cs typeface="Microsoft Sans Serif"/>
              </a:rPr>
              <a:t>диагенетические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-85">
                <a:latin typeface="Microsoft Sans Serif"/>
                <a:cs typeface="Microsoft Sans Serif"/>
              </a:rPr>
              <a:t>эффекты,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05">
                <a:latin typeface="Microsoft Sans Serif"/>
                <a:cs typeface="Microsoft Sans Serif"/>
              </a:rPr>
              <a:t>гранулометрия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-50">
                <a:latin typeface="Microsoft Sans Serif"/>
                <a:cs typeface="Microsoft Sans Serif"/>
              </a:rPr>
              <a:t>и </a:t>
            </a:r>
            <a:r>
              <a:rPr dirty="0" sz="1500" spc="-145">
                <a:latin typeface="Microsoft Sans Serif"/>
                <a:cs typeface="Microsoft Sans Serif"/>
              </a:rPr>
              <a:t>механические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00">
                <a:latin typeface="Microsoft Sans Serif"/>
                <a:cs typeface="Microsoft Sans Serif"/>
              </a:rPr>
              <a:t>свойства,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вид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и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00">
                <a:latin typeface="Microsoft Sans Serif"/>
                <a:cs typeface="Microsoft Sans Serif"/>
              </a:rPr>
              <a:t>степень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трещиноватости,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а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00">
                <a:latin typeface="Microsoft Sans Serif"/>
                <a:cs typeface="Microsoft Sans Serif"/>
              </a:rPr>
              <a:t>также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85">
                <a:latin typeface="Microsoft Sans Serif"/>
                <a:cs typeface="Microsoft Sans Serif"/>
              </a:rPr>
              <a:t>другие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00">
                <a:latin typeface="Microsoft Sans Serif"/>
                <a:cs typeface="Microsoft Sans Serif"/>
              </a:rPr>
              <a:t>свойства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85">
                <a:latin typeface="Microsoft Sans Serif"/>
                <a:cs typeface="Microsoft Sans Serif"/>
              </a:rPr>
              <a:t>горной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95">
                <a:latin typeface="Microsoft Sans Serif"/>
                <a:cs typeface="Microsoft Sans Serif"/>
              </a:rPr>
              <a:t>породы,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80">
                <a:latin typeface="Microsoft Sans Serif"/>
                <a:cs typeface="Microsoft Sans Serif"/>
              </a:rPr>
              <a:t>такие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35">
                <a:latin typeface="Microsoft Sans Serif"/>
                <a:cs typeface="Microsoft Sans Serif"/>
              </a:rPr>
              <a:t>как </a:t>
            </a:r>
            <a:r>
              <a:rPr dirty="0" sz="1500" spc="-175">
                <a:latin typeface="Microsoft Sans Serif"/>
                <a:cs typeface="Microsoft Sans Serif"/>
              </a:rPr>
              <a:t>коэффициент</a:t>
            </a:r>
            <a:r>
              <a:rPr dirty="0" sz="1500" spc="-2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цементации,</a:t>
            </a:r>
            <a:r>
              <a:rPr dirty="0" sz="1500" spc="-25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функции</a:t>
            </a:r>
            <a:r>
              <a:rPr dirty="0" sz="1500" spc="-5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насыщенности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и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т.д</a:t>
            </a:r>
            <a:r>
              <a:rPr dirty="0" sz="1400" spc="-20">
                <a:latin typeface="Microsoft Sans Serif"/>
                <a:cs typeface="Microsoft Sans Serif"/>
              </a:rPr>
              <a:t>.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4163" rIns="0" bIns="0" rtlCol="0" vert="horz">
            <a:spAutoFit/>
          </a:bodyPr>
          <a:lstStyle/>
          <a:p>
            <a:pPr marL="15621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solidFill>
                  <a:srgbClr val="03607A"/>
                </a:solidFill>
                <a:latin typeface="Arial"/>
                <a:cs typeface="Arial"/>
              </a:rPr>
              <a:t>Комплексная</a:t>
            </a:r>
            <a:r>
              <a:rPr dirty="0" spc="-5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50">
                <a:solidFill>
                  <a:srgbClr val="03607A"/>
                </a:solidFill>
                <a:latin typeface="Arial"/>
                <a:cs typeface="Arial"/>
              </a:rPr>
              <a:t>геологическая</a:t>
            </a:r>
            <a:r>
              <a:rPr dirty="0" spc="-3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300">
                <a:solidFill>
                  <a:srgbClr val="03607A"/>
                </a:solidFill>
                <a:latin typeface="Arial"/>
                <a:cs typeface="Arial"/>
              </a:rPr>
              <a:t>модель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659640" y="2161819"/>
            <a:ext cx="292354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20">
                <a:latin typeface="Microsoft Sans Serif"/>
                <a:cs typeface="Microsoft Sans Serif"/>
              </a:rPr>
              <a:t>Рис.4.3.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Выделение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фаций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по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кросс-</a:t>
            </a:r>
            <a:r>
              <a:rPr dirty="0" sz="1400" spc="-85">
                <a:latin typeface="Microsoft Sans Serif"/>
                <a:cs typeface="Microsoft Sans Serif"/>
              </a:rPr>
              <a:t>плоту</a:t>
            </a:r>
            <a:endParaRPr sz="1400">
              <a:latin typeface="Microsoft Sans Serif"/>
              <a:cs typeface="Microsoft Sans Serif"/>
            </a:endParaRPr>
          </a:p>
          <a:p>
            <a:pPr marL="53975">
              <a:lnSpc>
                <a:spcPct val="100000"/>
              </a:lnSpc>
            </a:pPr>
            <a:r>
              <a:rPr dirty="0" sz="1400" spc="-140">
                <a:latin typeface="Microsoft Sans Serif"/>
                <a:cs typeface="Microsoft Sans Serif"/>
              </a:rPr>
              <a:t>плотностного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и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нейтронного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45">
                <a:latin typeface="Microsoft Sans Serif"/>
                <a:cs typeface="Microsoft Sans Serif"/>
              </a:rPr>
              <a:t>каротажей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86317" y="4573435"/>
            <a:ext cx="8962390" cy="19615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26060" indent="205740">
              <a:lnSpc>
                <a:spcPct val="117800"/>
              </a:lnSpc>
              <a:spcBef>
                <a:spcPts val="100"/>
              </a:spcBef>
            </a:pPr>
            <a:r>
              <a:rPr dirty="0" sz="1400" spc="-165">
                <a:latin typeface="Microsoft Sans Serif"/>
                <a:cs typeface="Microsoft Sans Serif"/>
              </a:rPr>
              <a:t>Однако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такая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детальная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характеристика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75">
                <a:latin typeface="Microsoft Sans Serif"/>
                <a:cs typeface="Microsoft Sans Serif"/>
              </a:rPr>
              <a:t>может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осуществляться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только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на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уровне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керна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и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при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попытке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переноса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на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55">
                <a:latin typeface="Microsoft Sans Serif"/>
                <a:cs typeface="Microsoft Sans Serif"/>
              </a:rPr>
              <a:t>уровень </a:t>
            </a:r>
            <a:r>
              <a:rPr dirty="0" sz="1400" spc="-160">
                <a:latin typeface="Microsoft Sans Serif"/>
                <a:cs typeface="Microsoft Sans Serif"/>
              </a:rPr>
              <a:t>каротажа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она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в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значительном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объеме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теряется.</a:t>
            </a:r>
            <a:endParaRPr sz="1400">
              <a:latin typeface="Microsoft Sans Serif"/>
              <a:cs typeface="Microsoft Sans Serif"/>
            </a:endParaRPr>
          </a:p>
          <a:p>
            <a:pPr marL="12700" marR="143510" indent="205104">
              <a:lnSpc>
                <a:spcPct val="100000"/>
              </a:lnSpc>
              <a:spcBef>
                <a:spcPts val="600"/>
              </a:spcBef>
            </a:pPr>
            <a:r>
              <a:rPr dirty="0" sz="1400" spc="-160">
                <a:latin typeface="Microsoft Sans Serif"/>
                <a:cs typeface="Microsoft Sans Serif"/>
              </a:rPr>
              <a:t>Некоторые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70">
                <a:latin typeface="Microsoft Sans Serif"/>
                <a:cs typeface="Microsoft Sans Serif"/>
              </a:rPr>
              <a:t>из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свойств,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которые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использовались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для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выделения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фаций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на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уровне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керна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просто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не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различимы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на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00">
                <a:latin typeface="Microsoft Sans Serif"/>
                <a:cs typeface="Microsoft Sans Serif"/>
              </a:rPr>
              <a:t>каротажных </a:t>
            </a:r>
            <a:r>
              <a:rPr dirty="0" sz="1400" spc="-160">
                <a:latin typeface="Microsoft Sans Serif"/>
                <a:cs typeface="Microsoft Sans Serif"/>
              </a:rPr>
              <a:t>диаграммах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из-</a:t>
            </a:r>
            <a:r>
              <a:rPr dirty="0" sz="1400" spc="-165">
                <a:latin typeface="Microsoft Sans Serif"/>
                <a:cs typeface="Microsoft Sans Serif"/>
              </a:rPr>
              <a:t>за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недостаточной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разрешающей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способности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и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ограничений,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связанных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с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применением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скважинного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прибора.</a:t>
            </a:r>
            <a:endParaRPr sz="1400">
              <a:latin typeface="Microsoft Sans Serif"/>
              <a:cs typeface="Microsoft Sans Serif"/>
            </a:endParaRPr>
          </a:p>
          <a:p>
            <a:pPr marL="12700" marR="5080" indent="205104">
              <a:lnSpc>
                <a:spcPct val="100000"/>
              </a:lnSpc>
              <a:spcBef>
                <a:spcPts val="600"/>
              </a:spcBef>
            </a:pPr>
            <a:r>
              <a:rPr dirty="0" sz="1400" spc="-185">
                <a:latin typeface="Microsoft Sans Serif"/>
                <a:cs typeface="Microsoft Sans Serif"/>
              </a:rPr>
              <a:t>В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70">
                <a:latin typeface="Microsoft Sans Serif"/>
                <a:cs typeface="Microsoft Sans Serif"/>
              </a:rPr>
              <a:t>любом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случае,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80">
                <a:latin typeface="Microsoft Sans Serif"/>
                <a:cs typeface="Microsoft Sans Serif"/>
              </a:rPr>
              <a:t>чем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больше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в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наличии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каротажных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кривых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и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80">
                <a:latin typeface="Microsoft Sans Serif"/>
                <a:cs typeface="Microsoft Sans Serif"/>
              </a:rPr>
              <a:t>чем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выше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их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качество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тем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меньше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информации</a:t>
            </a:r>
            <a:r>
              <a:rPr dirty="0" sz="1400" spc="28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будет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75">
                <a:latin typeface="Microsoft Sans Serif"/>
                <a:cs typeface="Microsoft Sans Serif"/>
              </a:rPr>
              <a:t>потеряно </a:t>
            </a:r>
            <a:r>
              <a:rPr dirty="0" sz="1400" spc="-150">
                <a:latin typeface="Microsoft Sans Serif"/>
                <a:cs typeface="Microsoft Sans Serif"/>
              </a:rPr>
              <a:t>на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стадии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выделения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тем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более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подробной</a:t>
            </a:r>
            <a:r>
              <a:rPr dirty="0" sz="1400" spc="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будет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получившаяся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схема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классификаций</a:t>
            </a:r>
            <a:r>
              <a:rPr dirty="0" sz="1400" spc="-8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фаций.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Например,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когда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доступны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только </a:t>
            </a:r>
            <a:r>
              <a:rPr dirty="0" sz="1400" spc="-155">
                <a:latin typeface="Microsoft Sans Serif"/>
                <a:cs typeface="Microsoft Sans Serif"/>
              </a:rPr>
              <a:t>кривые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90">
                <a:latin typeface="Microsoft Sans Serif"/>
                <a:cs typeface="Microsoft Sans Serif"/>
              </a:rPr>
              <a:t>ПС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и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устаревшие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методы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удельного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электрического</a:t>
            </a:r>
            <a:r>
              <a:rPr dirty="0" sz="1400" spc="-65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сопротивления,</a:t>
            </a:r>
            <a:r>
              <a:rPr dirty="0" sz="1400" spc="32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единственная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информация,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которую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80">
                <a:latin typeface="Microsoft Sans Serif"/>
                <a:cs typeface="Microsoft Sans Serif"/>
              </a:rPr>
              <a:t>мы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можем </a:t>
            </a:r>
            <a:r>
              <a:rPr dirty="0" sz="1400" spc="-145">
                <a:latin typeface="Microsoft Sans Serif"/>
                <a:cs typeface="Microsoft Sans Serif"/>
              </a:rPr>
              <a:t>перенести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с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уровня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керна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на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уровень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95">
                <a:latin typeface="Microsoft Sans Serif"/>
                <a:cs typeface="Microsoft Sans Serif"/>
              </a:rPr>
              <a:t>ГИС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225">
                <a:latin typeface="Microsoft Sans Serif"/>
                <a:cs typeface="Microsoft Sans Serif"/>
              </a:rPr>
              <a:t>–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это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простое</a:t>
            </a:r>
            <a:r>
              <a:rPr dirty="0" sz="1400" spc="29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литологическое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разделение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на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песок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и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глину.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76452" y="1033284"/>
            <a:ext cx="5222875" cy="3351529"/>
            <a:chOff x="376452" y="1033284"/>
            <a:chExt cx="5222875" cy="3351529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6239" y="1053109"/>
              <a:ext cx="5183124" cy="331162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86358" y="1043190"/>
              <a:ext cx="5203190" cy="3331845"/>
            </a:xfrm>
            <a:custGeom>
              <a:avLst/>
              <a:gdLst/>
              <a:ahLst/>
              <a:cxnLst/>
              <a:rect l="l" t="t" r="r" b="b"/>
              <a:pathLst>
                <a:path w="5203190" h="3331845">
                  <a:moveTo>
                    <a:pt x="0" y="3331464"/>
                  </a:moveTo>
                  <a:lnTo>
                    <a:pt x="5202936" y="3331464"/>
                  </a:lnTo>
                  <a:lnTo>
                    <a:pt x="5202936" y="0"/>
                  </a:lnTo>
                  <a:lnTo>
                    <a:pt x="0" y="0"/>
                  </a:lnTo>
                  <a:lnTo>
                    <a:pt x="0" y="3331464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5318" rIns="0" bIns="0" rtlCol="0" vert="horz">
            <a:spAutoFit/>
          </a:bodyPr>
          <a:lstStyle/>
          <a:p>
            <a:pPr marL="63500">
              <a:lnSpc>
                <a:spcPts val="1240"/>
              </a:lnSpc>
            </a:pPr>
            <a:fld id="{81D60167-4931-47E6-BA6A-407CBD079E47}" type="slidenum">
              <a:rPr dirty="0" spc="-25"/>
              <a:t>18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001" y="210439"/>
            <a:ext cx="4554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solidFill>
                  <a:srgbClr val="03607A"/>
                </a:solidFill>
                <a:latin typeface="Arial"/>
                <a:cs typeface="Arial"/>
              </a:rPr>
              <a:t>Комплексная</a:t>
            </a:r>
            <a:r>
              <a:rPr dirty="0" spc="-5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50">
                <a:solidFill>
                  <a:srgbClr val="03607A"/>
                </a:solidFill>
                <a:latin typeface="Arial"/>
                <a:cs typeface="Arial"/>
              </a:rPr>
              <a:t>геологическая</a:t>
            </a:r>
            <a:r>
              <a:rPr dirty="0" spc="-3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300">
                <a:solidFill>
                  <a:srgbClr val="03607A"/>
                </a:solidFill>
                <a:latin typeface="Arial"/>
                <a:cs typeface="Arial"/>
              </a:rPr>
              <a:t>модель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53404" y="767841"/>
            <a:ext cx="8500745" cy="666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50">
                <a:latin typeface="Microsoft Sans Serif"/>
                <a:cs typeface="Microsoft Sans Serif"/>
              </a:rPr>
              <a:t>Однако,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когда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существуют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более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современные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методы,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такие</a:t>
            </a:r>
            <a:r>
              <a:rPr dirty="0" sz="1400" spc="-65">
                <a:latin typeface="Microsoft Sans Serif"/>
                <a:cs typeface="Microsoft Sans Serif"/>
              </a:rPr>
              <a:t> </a:t>
            </a:r>
            <a:r>
              <a:rPr dirty="0" sz="1400" spc="-185">
                <a:latin typeface="Microsoft Sans Serif"/>
                <a:cs typeface="Microsoft Sans Serif"/>
              </a:rPr>
              <a:t>как</a:t>
            </a:r>
            <a:r>
              <a:rPr dirty="0" sz="1400" spc="-6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плотностной,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нейтронный,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акустический</a:t>
            </a:r>
            <a:r>
              <a:rPr dirty="0" sz="1400" spc="-9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фото-электри-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ческий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каротажи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стадия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выделения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фаций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70">
                <a:latin typeface="Microsoft Sans Serif"/>
                <a:cs typeface="Microsoft Sans Serif"/>
              </a:rPr>
              <a:t>может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быть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более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детальной,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этом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случае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будут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объединять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информацию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значимых,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литологических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петрофизических</a:t>
            </a:r>
            <a:r>
              <a:rPr dirty="0" sz="1400" spc="-8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свойствах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горных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пород.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544573" y="6518225"/>
            <a:ext cx="1562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035C75"/>
                </a:solidFill>
                <a:latin typeface="Constantia"/>
                <a:cs typeface="Constantia"/>
              </a:rPr>
              <a:t>19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53404" y="4829962"/>
            <a:ext cx="6353175" cy="763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9539">
              <a:lnSpc>
                <a:spcPct val="100000"/>
              </a:lnSpc>
              <a:spcBef>
                <a:spcPts val="100"/>
              </a:spcBef>
            </a:pPr>
            <a:r>
              <a:rPr dirty="0" sz="1400" spc="-125">
                <a:latin typeface="Microsoft Sans Serif"/>
                <a:cs typeface="Microsoft Sans Serif"/>
              </a:rPr>
              <a:t>Рис.4.4.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Кривые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водонасыщенности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относительно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глубины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для</a:t>
            </a:r>
            <a:endParaRPr sz="1400">
              <a:latin typeface="Microsoft Sans Serif"/>
              <a:cs typeface="Microsoft Sans Serif"/>
            </a:endParaRPr>
          </a:p>
          <a:p>
            <a:pPr marL="129539">
              <a:lnSpc>
                <a:spcPct val="100000"/>
              </a:lnSpc>
            </a:pPr>
            <a:r>
              <a:rPr dirty="0" sz="1400" spc="-150">
                <a:latin typeface="Microsoft Sans Serif"/>
                <a:cs typeface="Microsoft Sans Serif"/>
              </a:rPr>
              <a:t>различных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фаций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400" spc="-35">
                <a:latin typeface="Microsoft Sans Serif"/>
                <a:cs typeface="Microsoft Sans Serif"/>
              </a:rPr>
              <a:t>На</a:t>
            </a:r>
            <a:r>
              <a:rPr dirty="0" sz="1400" spc="150">
                <a:latin typeface="Microsoft Sans Serif"/>
                <a:cs typeface="Microsoft Sans Serif"/>
              </a:rPr>
              <a:t> </a:t>
            </a:r>
            <a:r>
              <a:rPr dirty="0" sz="1400" spc="-65">
                <a:latin typeface="Microsoft Sans Serif"/>
                <a:cs typeface="Microsoft Sans Serif"/>
              </a:rPr>
              <a:t>рис.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Microsoft Sans Serif"/>
                <a:cs typeface="Microsoft Sans Serif"/>
              </a:rPr>
              <a:t>4.4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 spc="-120">
                <a:latin typeface="Microsoft Sans Serif"/>
                <a:cs typeface="Microsoft Sans Serif"/>
              </a:rPr>
              <a:t>представлен</a:t>
            </a:r>
            <a:r>
              <a:rPr dirty="0" sz="1400" spc="160">
                <a:latin typeface="Microsoft Sans Serif"/>
                <a:cs typeface="Microsoft Sans Serif"/>
              </a:rPr>
              <a:t> </a:t>
            </a:r>
            <a:r>
              <a:rPr dirty="0" sz="1400" spc="-120">
                <a:latin typeface="Microsoft Sans Serif"/>
                <a:cs typeface="Microsoft Sans Serif"/>
              </a:rPr>
              <a:t>пример</a:t>
            </a:r>
            <a:r>
              <a:rPr dirty="0" sz="1400" spc="150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выделения</a:t>
            </a:r>
            <a:r>
              <a:rPr dirty="0" sz="1400" spc="160">
                <a:latin typeface="Microsoft Sans Serif"/>
                <a:cs typeface="Microsoft Sans Serif"/>
              </a:rPr>
              <a:t> </a:t>
            </a:r>
            <a:r>
              <a:rPr dirty="0" sz="1400" spc="-105">
                <a:latin typeface="Microsoft Sans Serif"/>
                <a:cs typeface="Microsoft Sans Serif"/>
              </a:rPr>
              <a:t>фаций,</a:t>
            </a:r>
            <a:r>
              <a:rPr dirty="0" sz="1400" spc="165">
                <a:latin typeface="Microsoft Sans Serif"/>
                <a:cs typeface="Microsoft Sans Serif"/>
              </a:rPr>
              <a:t> </a:t>
            </a:r>
            <a:r>
              <a:rPr dirty="0" sz="1400" spc="-105">
                <a:latin typeface="Microsoft Sans Serif"/>
                <a:cs typeface="Microsoft Sans Serif"/>
              </a:rPr>
              <a:t>когда</a:t>
            </a:r>
            <a:r>
              <a:rPr dirty="0" sz="1400" spc="160">
                <a:latin typeface="Microsoft Sans Serif"/>
                <a:cs typeface="Microsoft Sans Serif"/>
              </a:rPr>
              <a:t> </a:t>
            </a:r>
            <a:r>
              <a:rPr dirty="0" sz="1400" spc="-60">
                <a:latin typeface="Microsoft Sans Serif"/>
                <a:cs typeface="Microsoft Sans Serif"/>
              </a:rPr>
              <a:t>для</a:t>
            </a:r>
            <a:r>
              <a:rPr dirty="0" sz="1400" spc="160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каждой</a:t>
            </a:r>
            <a:r>
              <a:rPr dirty="0" sz="1400" spc="150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их</a:t>
            </a:r>
            <a:r>
              <a:rPr dirty="0" sz="1400" spc="160">
                <a:latin typeface="Microsoft Sans Serif"/>
                <a:cs typeface="Microsoft Sans Serif"/>
              </a:rPr>
              <a:t> </a:t>
            </a:r>
            <a:r>
              <a:rPr dirty="0" sz="1400" spc="-55">
                <a:latin typeface="Microsoft Sans Serif"/>
                <a:cs typeface="Microsoft Sans Serif"/>
              </a:rPr>
              <a:t>них</a:t>
            </a:r>
            <a:r>
              <a:rPr dirty="0" sz="1400" spc="160">
                <a:latin typeface="Microsoft Sans Serif"/>
                <a:cs typeface="Microsoft Sans Serif"/>
              </a:rPr>
              <a:t> </a:t>
            </a:r>
            <a:r>
              <a:rPr dirty="0" sz="1400" spc="-50">
                <a:latin typeface="Microsoft Sans Serif"/>
                <a:cs typeface="Microsoft Sans Serif"/>
              </a:rPr>
              <a:t>были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6776906" y="5353292"/>
            <a:ext cx="21793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25">
                <a:latin typeface="Microsoft Sans Serif"/>
                <a:cs typeface="Microsoft Sans Serif"/>
              </a:rPr>
              <a:t>определены</a:t>
            </a:r>
            <a:r>
              <a:rPr dirty="0" sz="1400" spc="19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соответствующие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53403" y="5566357"/>
            <a:ext cx="8702040" cy="93980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algn="just" marL="12700" marR="5080">
              <a:lnSpc>
                <a:spcPct val="97700"/>
              </a:lnSpc>
              <a:spcBef>
                <a:spcPts val="145"/>
              </a:spcBef>
            </a:pPr>
            <a:r>
              <a:rPr dirty="0" sz="1400" spc="-114">
                <a:latin typeface="Microsoft Sans Serif"/>
                <a:cs typeface="Microsoft Sans Serif"/>
              </a:rPr>
              <a:t>капиллярные</a:t>
            </a:r>
            <a:r>
              <a:rPr dirty="0" sz="1400" spc="30">
                <a:latin typeface="Microsoft Sans Serif"/>
                <a:cs typeface="Microsoft Sans Serif"/>
              </a:rPr>
              <a:t> </a:t>
            </a:r>
            <a:r>
              <a:rPr dirty="0" sz="1400" spc="-65">
                <a:latin typeface="Microsoft Sans Serif"/>
                <a:cs typeface="Microsoft Sans Serif"/>
              </a:rPr>
              <a:t>кривые.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Эти</a:t>
            </a:r>
            <a:r>
              <a:rPr dirty="0" sz="1400" spc="30">
                <a:latin typeface="Microsoft Sans Serif"/>
                <a:cs typeface="Microsoft Sans Serif"/>
              </a:rPr>
              <a:t> </a:t>
            </a:r>
            <a:r>
              <a:rPr dirty="0" sz="1400" spc="-70">
                <a:latin typeface="Microsoft Sans Serif"/>
                <a:cs typeface="Microsoft Sans Serif"/>
              </a:rPr>
              <a:t>кривые</a:t>
            </a:r>
            <a:r>
              <a:rPr dirty="0" sz="1400" spc="30">
                <a:latin typeface="Microsoft Sans Serif"/>
                <a:cs typeface="Microsoft Sans Serif"/>
              </a:rPr>
              <a:t> </a:t>
            </a:r>
            <a:r>
              <a:rPr dirty="0" sz="1400" spc="-30">
                <a:latin typeface="Microsoft Sans Serif"/>
                <a:cs typeface="Microsoft Sans Serif"/>
              </a:rPr>
              <a:t>могут</a:t>
            </a:r>
            <a:r>
              <a:rPr dirty="0" sz="1400" spc="35">
                <a:latin typeface="Microsoft Sans Serif"/>
                <a:cs typeface="Microsoft Sans Serif"/>
              </a:rPr>
              <a:t> </a:t>
            </a:r>
            <a:r>
              <a:rPr dirty="0" sz="1400" spc="-110">
                <a:latin typeface="Microsoft Sans Serif"/>
                <a:cs typeface="Microsoft Sans Serif"/>
              </a:rPr>
              <a:t>использоваться</a:t>
            </a:r>
            <a:r>
              <a:rPr dirty="0" sz="1400" spc="3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при</a:t>
            </a:r>
            <a:r>
              <a:rPr dirty="0" sz="1400" spc="30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последующих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60">
                <a:latin typeface="Microsoft Sans Serif"/>
                <a:cs typeface="Microsoft Sans Serif"/>
              </a:rPr>
              <a:t>стадиях</a:t>
            </a:r>
            <a:r>
              <a:rPr dirty="0" sz="1400" spc="30">
                <a:latin typeface="Microsoft Sans Serif"/>
                <a:cs typeface="Microsoft Sans Serif"/>
              </a:rPr>
              <a:t> </a:t>
            </a:r>
            <a:r>
              <a:rPr dirty="0" sz="1400" spc="-90">
                <a:latin typeface="Microsoft Sans Serif"/>
                <a:cs typeface="Microsoft Sans Serif"/>
              </a:rPr>
              <a:t>изучения,</a:t>
            </a:r>
            <a:r>
              <a:rPr dirty="0" sz="1400" spc="40">
                <a:latin typeface="Microsoft Sans Serif"/>
                <a:cs typeface="Microsoft Sans Serif"/>
              </a:rPr>
              <a:t> </a:t>
            </a:r>
            <a:r>
              <a:rPr dirty="0" sz="1400" spc="-65">
                <a:latin typeface="Microsoft Sans Serif"/>
                <a:cs typeface="Microsoft Sans Serif"/>
              </a:rPr>
              <a:t>обычно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при</a:t>
            </a:r>
            <a:r>
              <a:rPr dirty="0" sz="1400" spc="35">
                <a:latin typeface="Microsoft Sans Serif"/>
                <a:cs typeface="Microsoft Sans Serif"/>
              </a:rPr>
              <a:t> </a:t>
            </a:r>
            <a:r>
              <a:rPr dirty="0" sz="1400" spc="-60">
                <a:latin typeface="Microsoft Sans Serif"/>
                <a:cs typeface="Microsoft Sans Serif"/>
              </a:rPr>
              <a:t>расчете </a:t>
            </a:r>
            <a:r>
              <a:rPr dirty="0" sz="1400" spc="-135">
                <a:latin typeface="Microsoft Sans Serif"/>
                <a:cs typeface="Microsoft Sans Serif"/>
              </a:rPr>
              <a:t>геологических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запасов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100">
                <a:latin typeface="Microsoft Sans Serif"/>
                <a:cs typeface="Microsoft Sans Serif"/>
              </a:rPr>
              <a:t>нефти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и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для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использования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 spc="-110">
                <a:latin typeface="Microsoft Sans Serif"/>
                <a:cs typeface="Microsoft Sans Serif"/>
              </a:rPr>
              <a:t>кривых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капиллярного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давления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 spc="-35">
                <a:latin typeface="Microsoft Sans Serif"/>
                <a:cs typeface="Microsoft Sans Serif"/>
              </a:rPr>
              <a:t>при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120">
                <a:latin typeface="Microsoft Sans Serif"/>
                <a:cs typeface="Microsoft Sans Serif"/>
              </a:rPr>
              <a:t>построении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гидродинамической </a:t>
            </a:r>
            <a:r>
              <a:rPr dirty="0" sz="1400" spc="-10">
                <a:latin typeface="Microsoft Sans Serif"/>
                <a:cs typeface="Microsoft Sans Serif"/>
              </a:rPr>
              <a:t>модели</a:t>
            </a:r>
            <a:r>
              <a:rPr dirty="0" sz="1800" spc="-10">
                <a:latin typeface="Constantia"/>
                <a:cs typeface="Constantia"/>
              </a:rPr>
              <a:t>.</a:t>
            </a:r>
            <a:endParaRPr sz="1800">
              <a:latin typeface="Constantia"/>
              <a:cs typeface="Constantia"/>
            </a:endParaRPr>
          </a:p>
          <a:p>
            <a:pPr algn="just" marL="12700">
              <a:lnSpc>
                <a:spcPct val="100000"/>
              </a:lnSpc>
              <a:spcBef>
                <a:spcPts val="75"/>
              </a:spcBef>
            </a:pPr>
            <a:r>
              <a:rPr dirty="0" sz="1400" i="1">
                <a:latin typeface="Times New Roman"/>
                <a:cs typeface="Times New Roman"/>
              </a:rPr>
              <a:t>Капиллярные</a:t>
            </a:r>
            <a:r>
              <a:rPr dirty="0" sz="1400" spc="85" i="1">
                <a:latin typeface="Times New Roman"/>
                <a:cs typeface="Times New Roman"/>
              </a:rPr>
              <a:t>  </a:t>
            </a:r>
            <a:r>
              <a:rPr dirty="0" sz="1400" i="1">
                <a:latin typeface="Times New Roman"/>
                <a:cs typeface="Times New Roman"/>
              </a:rPr>
              <a:t>эффекты</a:t>
            </a:r>
            <a:r>
              <a:rPr dirty="0" sz="1400" spc="80" i="1">
                <a:latin typeface="Times New Roman"/>
                <a:cs typeface="Times New Roman"/>
              </a:rPr>
              <a:t>  </a:t>
            </a:r>
            <a:r>
              <a:rPr dirty="0" sz="1400" i="1">
                <a:latin typeface="Times New Roman"/>
                <a:cs typeface="Times New Roman"/>
              </a:rPr>
              <a:t>—</a:t>
            </a:r>
            <a:r>
              <a:rPr dirty="0" sz="1400" spc="85" i="1">
                <a:latin typeface="Times New Roman"/>
                <a:cs typeface="Times New Roman"/>
              </a:rPr>
              <a:t>  </a:t>
            </a:r>
            <a:r>
              <a:rPr dirty="0" sz="1400" i="1">
                <a:latin typeface="Times New Roman"/>
                <a:cs typeface="Times New Roman"/>
              </a:rPr>
              <a:t>поверхностные</a:t>
            </a:r>
            <a:r>
              <a:rPr dirty="0" sz="1400" spc="85" i="1">
                <a:latin typeface="Times New Roman"/>
                <a:cs typeface="Times New Roman"/>
              </a:rPr>
              <a:t>  </a:t>
            </a:r>
            <a:r>
              <a:rPr dirty="0" sz="1400" i="1">
                <a:latin typeface="Times New Roman"/>
                <a:cs typeface="Times New Roman"/>
              </a:rPr>
              <a:t>явления</a:t>
            </a:r>
            <a:r>
              <a:rPr dirty="0" sz="1400" spc="80" i="1">
                <a:latin typeface="Times New Roman"/>
                <a:cs typeface="Times New Roman"/>
              </a:rPr>
              <a:t>  </a:t>
            </a:r>
            <a:r>
              <a:rPr dirty="0" sz="1400" i="1">
                <a:latin typeface="Times New Roman"/>
                <a:cs typeface="Times New Roman"/>
              </a:rPr>
              <a:t>в</a:t>
            </a:r>
            <a:r>
              <a:rPr dirty="0" sz="1400" spc="85" i="1">
                <a:latin typeface="Times New Roman"/>
                <a:cs typeface="Times New Roman"/>
              </a:rPr>
              <a:t>  </a:t>
            </a:r>
            <a:r>
              <a:rPr dirty="0" sz="1400" i="1">
                <a:latin typeface="Times New Roman"/>
                <a:cs typeface="Times New Roman"/>
              </a:rPr>
              <a:t>пористых</a:t>
            </a:r>
            <a:r>
              <a:rPr dirty="0" sz="1400" spc="85" i="1">
                <a:latin typeface="Times New Roman"/>
                <a:cs typeface="Times New Roman"/>
              </a:rPr>
              <a:t>  </a:t>
            </a:r>
            <a:r>
              <a:rPr dirty="0" sz="1400" i="1">
                <a:latin typeface="Times New Roman"/>
                <a:cs typeface="Times New Roman"/>
              </a:rPr>
              <a:t>средах,</a:t>
            </a:r>
            <a:r>
              <a:rPr dirty="0" sz="1400" spc="85" i="1">
                <a:latin typeface="Times New Roman"/>
                <a:cs typeface="Times New Roman"/>
              </a:rPr>
              <a:t>  </a:t>
            </a:r>
            <a:r>
              <a:rPr dirty="0" sz="1400" i="1">
                <a:latin typeface="Times New Roman"/>
                <a:cs typeface="Times New Roman"/>
              </a:rPr>
              <a:t>возникающие</a:t>
            </a:r>
            <a:r>
              <a:rPr dirty="0" sz="1400" spc="85" i="1">
                <a:latin typeface="Times New Roman"/>
                <a:cs typeface="Times New Roman"/>
              </a:rPr>
              <a:t>  </a:t>
            </a:r>
            <a:r>
              <a:rPr dirty="0" sz="1400" i="1">
                <a:latin typeface="Times New Roman"/>
                <a:cs typeface="Times New Roman"/>
              </a:rPr>
              <a:t>вследствие</a:t>
            </a:r>
            <a:r>
              <a:rPr dirty="0" sz="1400" spc="85" i="1">
                <a:latin typeface="Times New Roman"/>
                <a:cs typeface="Times New Roman"/>
              </a:rPr>
              <a:t>  </a:t>
            </a:r>
            <a:r>
              <a:rPr dirty="0" sz="1400" spc="-10" i="1">
                <a:latin typeface="Times New Roman"/>
                <a:cs typeface="Times New Roman"/>
              </a:rPr>
              <a:t>наличия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53408" y="6479872"/>
            <a:ext cx="507111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i="1">
                <a:latin typeface="Times New Roman"/>
                <a:cs typeface="Times New Roman"/>
              </a:rPr>
              <a:t>преимущественной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spc="-10" i="1">
                <a:latin typeface="Times New Roman"/>
                <a:cs typeface="Times New Roman"/>
              </a:rPr>
              <a:t>смачиваемости</a:t>
            </a:r>
            <a:r>
              <a:rPr dirty="0" sz="1400" spc="-5" i="1">
                <a:latin typeface="Times New Roman"/>
                <a:cs typeface="Times New Roman"/>
              </a:rPr>
              <a:t> </a:t>
            </a:r>
            <a:r>
              <a:rPr dirty="0" sz="1400" spc="-10" i="1">
                <a:latin typeface="Times New Roman"/>
                <a:cs typeface="Times New Roman"/>
              </a:rPr>
              <a:t>поверхности</a:t>
            </a:r>
            <a:r>
              <a:rPr dirty="0" sz="1400" spc="-5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поровых</a:t>
            </a:r>
            <a:r>
              <a:rPr dirty="0" sz="1400" spc="-25" i="1">
                <a:latin typeface="Times New Roman"/>
                <a:cs typeface="Times New Roman"/>
              </a:rPr>
              <a:t> </a:t>
            </a:r>
            <a:r>
              <a:rPr dirty="0" sz="1400" spc="-10" i="1">
                <a:latin typeface="Times New Roman"/>
                <a:cs typeface="Times New Roman"/>
              </a:rPr>
              <a:t>каналов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333738" y="1566684"/>
            <a:ext cx="3601720" cy="3195955"/>
            <a:chOff x="333738" y="1566684"/>
            <a:chExt cx="3601720" cy="3195955"/>
          </a:xfrm>
        </p:grpSpPr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3568" y="1586496"/>
              <a:ext cx="3561588" cy="3156191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43644" y="1576590"/>
              <a:ext cx="3581400" cy="3176270"/>
            </a:xfrm>
            <a:custGeom>
              <a:avLst/>
              <a:gdLst/>
              <a:ahLst/>
              <a:cxnLst/>
              <a:rect l="l" t="t" r="r" b="b"/>
              <a:pathLst>
                <a:path w="3581400" h="3176270">
                  <a:moveTo>
                    <a:pt x="0" y="3175990"/>
                  </a:moveTo>
                  <a:lnTo>
                    <a:pt x="3581400" y="3175990"/>
                  </a:lnTo>
                  <a:lnTo>
                    <a:pt x="3581400" y="0"/>
                  </a:lnTo>
                  <a:lnTo>
                    <a:pt x="0" y="0"/>
                  </a:lnTo>
                  <a:lnTo>
                    <a:pt x="0" y="3175990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934" y="204685"/>
            <a:ext cx="455422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0">
                <a:solidFill>
                  <a:srgbClr val="03607A"/>
                </a:solidFill>
                <a:latin typeface="Arial"/>
                <a:cs typeface="Arial"/>
              </a:rPr>
              <a:t>Комплексная</a:t>
            </a:r>
            <a:r>
              <a:rPr dirty="0" spc="-50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50">
                <a:solidFill>
                  <a:srgbClr val="03607A"/>
                </a:solidFill>
                <a:latin typeface="Arial"/>
                <a:cs typeface="Arial"/>
              </a:rPr>
              <a:t>геологическая</a:t>
            </a:r>
            <a:r>
              <a:rPr dirty="0" spc="-40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95">
                <a:solidFill>
                  <a:srgbClr val="03607A"/>
                </a:solidFill>
                <a:latin typeface="Arial"/>
                <a:cs typeface="Arial"/>
              </a:rPr>
              <a:t>модель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86337" y="785209"/>
            <a:ext cx="8629650" cy="5723255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algn="just" marL="370205">
              <a:lnSpc>
                <a:spcPct val="100000"/>
              </a:lnSpc>
              <a:spcBef>
                <a:spcPts val="565"/>
              </a:spcBef>
            </a:pPr>
            <a:r>
              <a:rPr dirty="0" sz="1400" spc="-160" b="1">
                <a:latin typeface="Arial"/>
                <a:cs typeface="Arial"/>
              </a:rPr>
              <a:t>Трехмерное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165" b="1">
                <a:latin typeface="Arial"/>
                <a:cs typeface="Arial"/>
              </a:rPr>
              <a:t>моделирование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фаций</a:t>
            </a:r>
            <a:endParaRPr sz="1400">
              <a:latin typeface="Arial"/>
              <a:cs typeface="Arial"/>
            </a:endParaRPr>
          </a:p>
          <a:p>
            <a:pPr algn="just" marL="12700" marR="6350" indent="357505">
              <a:lnSpc>
                <a:spcPct val="90100"/>
              </a:lnSpc>
              <a:spcBef>
                <a:spcPts val="635"/>
              </a:spcBef>
            </a:pPr>
            <a:r>
              <a:rPr dirty="0" sz="1400" spc="-150">
                <a:latin typeface="Microsoft Sans Serif"/>
                <a:cs typeface="Microsoft Sans Serif"/>
              </a:rPr>
              <a:t>Принципиальная</a:t>
            </a:r>
            <a:r>
              <a:rPr dirty="0" sz="1400" spc="62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значимость</a:t>
            </a:r>
            <a:r>
              <a:rPr dirty="0" sz="1400" spc="61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понятия</a:t>
            </a:r>
            <a:r>
              <a:rPr dirty="0" sz="1400" spc="620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фация</a:t>
            </a:r>
            <a:r>
              <a:rPr dirty="0" sz="1400" spc="61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состоит</a:t>
            </a:r>
            <a:r>
              <a:rPr dirty="0" sz="1400" spc="61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</a:t>
            </a:r>
            <a:r>
              <a:rPr dirty="0" sz="1400" spc="61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том,</a:t>
            </a:r>
            <a:r>
              <a:rPr dirty="0" sz="1400" spc="60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что</a:t>
            </a:r>
            <a:r>
              <a:rPr dirty="0" sz="1400" spc="615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это</a:t>
            </a:r>
            <a:r>
              <a:rPr dirty="0" sz="1400" spc="61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позволяет</a:t>
            </a:r>
            <a:r>
              <a:rPr dirty="0" sz="1400" spc="61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объединить</a:t>
            </a:r>
            <a:r>
              <a:rPr dirty="0" sz="1400" spc="62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все</a:t>
            </a:r>
            <a:r>
              <a:rPr dirty="0" sz="1400" spc="61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пластовые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макромасштабные</a:t>
            </a:r>
            <a:r>
              <a:rPr dirty="0" sz="1400" spc="43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данные</a:t>
            </a:r>
            <a:r>
              <a:rPr dirty="0" sz="1400" spc="43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</a:t>
            </a:r>
            <a:r>
              <a:rPr dirty="0" sz="1400" spc="434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простую,</a:t>
            </a:r>
            <a:r>
              <a:rPr dirty="0" sz="1400" spc="44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гибкую</a:t>
            </a:r>
            <a:r>
              <a:rPr dirty="0" sz="1400" spc="44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</a:t>
            </a:r>
            <a:r>
              <a:rPr dirty="0" sz="1400" spc="434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всеобъемлимую</a:t>
            </a:r>
            <a:r>
              <a:rPr dirty="0" sz="1400" spc="434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систему</a:t>
            </a:r>
            <a:r>
              <a:rPr dirty="0" sz="1400" spc="434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классификаций.</a:t>
            </a:r>
            <a:r>
              <a:rPr dirty="0" sz="1400" spc="434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Соответственно</a:t>
            </a:r>
            <a:r>
              <a:rPr dirty="0" sz="1400" spc="42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</a:t>
            </a:r>
            <a:r>
              <a:rPr dirty="0" sz="1400" spc="44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данном</a:t>
            </a:r>
            <a:r>
              <a:rPr dirty="0" sz="1400" spc="-8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контексте</a:t>
            </a:r>
            <a:r>
              <a:rPr dirty="0" sz="1400" spc="7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фация</a:t>
            </a:r>
            <a:r>
              <a:rPr dirty="0" sz="1400" spc="85">
                <a:latin typeface="Microsoft Sans Serif"/>
                <a:cs typeface="Microsoft Sans Serif"/>
              </a:rPr>
              <a:t> </a:t>
            </a:r>
            <a:r>
              <a:rPr dirty="0" sz="1400" spc="-175">
                <a:latin typeface="Microsoft Sans Serif"/>
                <a:cs typeface="Microsoft Sans Serif"/>
              </a:rPr>
              <a:t>может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считаться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 spc="-165" i="1">
                <a:latin typeface="Arial"/>
                <a:cs typeface="Arial"/>
              </a:rPr>
              <a:t>э</a:t>
            </a:r>
            <a:r>
              <a:rPr dirty="0" sz="1400" spc="-165" b="1" i="1">
                <a:latin typeface="Arial"/>
                <a:cs typeface="Arial"/>
              </a:rPr>
              <a:t>лементарной</a:t>
            </a:r>
            <a:r>
              <a:rPr dirty="0" sz="1400" spc="60" b="1" i="1">
                <a:latin typeface="Arial"/>
                <a:cs typeface="Arial"/>
              </a:rPr>
              <a:t> </a:t>
            </a:r>
            <a:r>
              <a:rPr dirty="0" sz="1400" spc="-155" b="1" i="1">
                <a:latin typeface="Arial"/>
                <a:cs typeface="Arial"/>
              </a:rPr>
              <a:t>практически</a:t>
            </a:r>
            <a:r>
              <a:rPr dirty="0" sz="1400" spc="70" b="1" i="1">
                <a:latin typeface="Arial"/>
                <a:cs typeface="Arial"/>
              </a:rPr>
              <a:t> </a:t>
            </a:r>
            <a:r>
              <a:rPr dirty="0" sz="1400" spc="-160" b="1" i="1">
                <a:latin typeface="Arial"/>
                <a:cs typeface="Arial"/>
              </a:rPr>
              <a:t>значимой</a:t>
            </a:r>
            <a:r>
              <a:rPr dirty="0" sz="1400" spc="70" b="1" i="1">
                <a:latin typeface="Arial"/>
                <a:cs typeface="Arial"/>
              </a:rPr>
              <a:t> </a:t>
            </a:r>
            <a:r>
              <a:rPr dirty="0" sz="1400" spc="-165" b="1" i="1">
                <a:latin typeface="Arial"/>
                <a:cs typeface="Arial"/>
              </a:rPr>
              <a:t>единицей</a:t>
            </a:r>
            <a:r>
              <a:rPr dirty="0" sz="1400" spc="70" b="1" i="1">
                <a:latin typeface="Arial"/>
                <a:cs typeface="Arial"/>
              </a:rPr>
              <a:t> </a:t>
            </a:r>
            <a:r>
              <a:rPr dirty="0" sz="1400" spc="-165" b="1" i="1">
                <a:latin typeface="Arial"/>
                <a:cs typeface="Arial"/>
              </a:rPr>
              <a:t>объема</a:t>
            </a:r>
            <a:r>
              <a:rPr dirty="0" sz="1400" spc="45" b="1" i="1">
                <a:latin typeface="Arial"/>
                <a:cs typeface="Arial"/>
              </a:rPr>
              <a:t> </a:t>
            </a:r>
            <a:r>
              <a:rPr dirty="0" sz="1400" spc="-170" b="1" i="1">
                <a:latin typeface="Arial"/>
                <a:cs typeface="Arial"/>
              </a:rPr>
              <a:t>пласта</a:t>
            </a:r>
            <a:r>
              <a:rPr dirty="0" sz="1400" spc="65" b="1" i="1">
                <a:latin typeface="Arial"/>
                <a:cs typeface="Arial"/>
              </a:rPr>
              <a:t> </a:t>
            </a:r>
            <a:r>
              <a:rPr dirty="0" sz="1400" spc="-155" b="1" i="1">
                <a:latin typeface="Arial"/>
                <a:cs typeface="Arial"/>
              </a:rPr>
              <a:t>и</a:t>
            </a:r>
            <a:r>
              <a:rPr dirty="0" sz="1400" spc="55" b="1" i="1">
                <a:latin typeface="Arial"/>
                <a:cs typeface="Arial"/>
              </a:rPr>
              <a:t> </a:t>
            </a:r>
            <a:r>
              <a:rPr dirty="0" sz="1400" spc="-170" b="1" i="1">
                <a:latin typeface="Arial"/>
                <a:cs typeface="Arial"/>
              </a:rPr>
              <a:t>представляет</a:t>
            </a:r>
            <a:r>
              <a:rPr dirty="0" sz="1400" spc="-70" b="1" i="1">
                <a:latin typeface="Arial"/>
                <a:cs typeface="Arial"/>
              </a:rPr>
              <a:t> </a:t>
            </a:r>
            <a:r>
              <a:rPr dirty="0" sz="1400" spc="-155" b="1" i="1">
                <a:latin typeface="Arial"/>
                <a:cs typeface="Arial"/>
              </a:rPr>
              <a:t>собой</a:t>
            </a:r>
            <a:r>
              <a:rPr dirty="0" sz="1400" spc="-70" b="1" i="1">
                <a:latin typeface="Arial"/>
                <a:cs typeface="Arial"/>
              </a:rPr>
              <a:t> </a:t>
            </a:r>
            <a:r>
              <a:rPr dirty="0" sz="1400" spc="-160" b="1" i="1">
                <a:latin typeface="Arial"/>
                <a:cs typeface="Arial"/>
              </a:rPr>
              <a:t>базовый</a:t>
            </a:r>
            <a:r>
              <a:rPr dirty="0" sz="1400" spc="-95" b="1" i="1">
                <a:latin typeface="Arial"/>
                <a:cs typeface="Arial"/>
              </a:rPr>
              <a:t> </a:t>
            </a:r>
            <a:r>
              <a:rPr dirty="0" sz="1400" spc="-170" b="1" i="1">
                <a:latin typeface="Arial"/>
                <a:cs typeface="Arial"/>
              </a:rPr>
              <a:t>элемент</a:t>
            </a:r>
            <a:r>
              <a:rPr dirty="0" sz="1400" spc="-80" b="1" i="1">
                <a:latin typeface="Arial"/>
                <a:cs typeface="Arial"/>
              </a:rPr>
              <a:t> </a:t>
            </a:r>
            <a:r>
              <a:rPr dirty="0" sz="1400" spc="-160" b="1" i="1">
                <a:latin typeface="Arial"/>
                <a:cs typeface="Arial"/>
              </a:rPr>
              <a:t>для</a:t>
            </a:r>
            <a:r>
              <a:rPr dirty="0" sz="1400" spc="-75" b="1" i="1">
                <a:latin typeface="Arial"/>
                <a:cs typeface="Arial"/>
              </a:rPr>
              <a:t> </a:t>
            </a:r>
            <a:r>
              <a:rPr dirty="0" sz="1400" spc="-165" b="1" i="1">
                <a:latin typeface="Arial"/>
                <a:cs typeface="Arial"/>
              </a:rPr>
              <a:t>3D</a:t>
            </a:r>
            <a:r>
              <a:rPr dirty="0" sz="1400" spc="-70" b="1" i="1">
                <a:latin typeface="Arial"/>
                <a:cs typeface="Arial"/>
              </a:rPr>
              <a:t> </a:t>
            </a:r>
            <a:r>
              <a:rPr dirty="0" sz="1400" spc="-150" b="1" i="1">
                <a:latin typeface="Arial"/>
                <a:cs typeface="Arial"/>
              </a:rPr>
              <a:t>геологического</a:t>
            </a:r>
            <a:r>
              <a:rPr dirty="0" sz="1400" spc="-95" b="1" i="1">
                <a:latin typeface="Arial"/>
                <a:cs typeface="Arial"/>
              </a:rPr>
              <a:t> </a:t>
            </a:r>
            <a:r>
              <a:rPr dirty="0" sz="1400" spc="-155" b="1" i="1">
                <a:latin typeface="Arial"/>
                <a:cs typeface="Arial"/>
              </a:rPr>
              <a:t>моделирования.</a:t>
            </a:r>
            <a:endParaRPr sz="1400">
              <a:latin typeface="Arial"/>
              <a:cs typeface="Arial"/>
            </a:endParaRPr>
          </a:p>
          <a:p>
            <a:pPr algn="just" marL="12700" marR="5080" indent="357505">
              <a:lnSpc>
                <a:spcPts val="1510"/>
              </a:lnSpc>
              <a:spcBef>
                <a:spcPts val="660"/>
              </a:spcBef>
            </a:pPr>
            <a:r>
              <a:rPr dirty="0" sz="1400" spc="-90">
                <a:latin typeface="Microsoft Sans Serif"/>
                <a:cs typeface="Microsoft Sans Serif"/>
              </a:rPr>
              <a:t>Понятие</a:t>
            </a:r>
            <a:r>
              <a:rPr dirty="0" sz="1400" spc="5">
                <a:latin typeface="Microsoft Sans Serif"/>
                <a:cs typeface="Microsoft Sans Serif"/>
              </a:rPr>
              <a:t> </a:t>
            </a:r>
            <a:r>
              <a:rPr dirty="0" sz="1400" spc="-70">
                <a:latin typeface="Microsoft Sans Serif"/>
                <a:cs typeface="Microsoft Sans Serif"/>
              </a:rPr>
              <a:t>фация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95">
                <a:latin typeface="Microsoft Sans Serif"/>
                <a:cs typeface="Microsoft Sans Serif"/>
              </a:rPr>
              <a:t>особенно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70">
                <a:latin typeface="Microsoft Sans Serif"/>
                <a:cs typeface="Microsoft Sans Serif"/>
              </a:rPr>
              <a:t>удобно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для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комплексного</a:t>
            </a:r>
            <a:r>
              <a:rPr dirty="0" sz="1400" spc="35">
                <a:latin typeface="Microsoft Sans Serif"/>
                <a:cs typeface="Microsoft Sans Serif"/>
              </a:rPr>
              <a:t> </a:t>
            </a:r>
            <a:r>
              <a:rPr dirty="0" sz="1400" spc="-105">
                <a:latin typeface="Microsoft Sans Serif"/>
                <a:cs typeface="Microsoft Sans Serif"/>
              </a:rPr>
              <a:t>изучения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 spc="-95">
                <a:latin typeface="Microsoft Sans Serif"/>
                <a:cs typeface="Microsoft Sans Serif"/>
              </a:rPr>
              <a:t>ФЕС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110">
                <a:latin typeface="Microsoft Sans Serif"/>
                <a:cs typeface="Microsoft Sans Serif"/>
              </a:rPr>
              <a:t>коллекторов.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50">
                <a:latin typeface="Microsoft Sans Serif"/>
                <a:cs typeface="Microsoft Sans Serif"/>
              </a:rPr>
              <a:t>Как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80">
                <a:latin typeface="Microsoft Sans Serif"/>
                <a:cs typeface="Microsoft Sans Serif"/>
              </a:rPr>
              <a:t>только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 spc="-95">
                <a:latin typeface="Microsoft Sans Serif"/>
                <a:cs typeface="Microsoft Sans Serif"/>
              </a:rPr>
              <a:t>составлена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55">
                <a:latin typeface="Microsoft Sans Serif"/>
                <a:cs typeface="Microsoft Sans Serif"/>
              </a:rPr>
              <a:t>схема </a:t>
            </a:r>
            <a:r>
              <a:rPr dirty="0" sz="1400" spc="-160">
                <a:latin typeface="Microsoft Sans Serif"/>
                <a:cs typeface="Microsoft Sans Serif"/>
              </a:rPr>
              <a:t>классификации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и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выявлены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80">
                <a:latin typeface="Microsoft Sans Serif"/>
                <a:cs typeface="Microsoft Sans Serif"/>
              </a:rPr>
              <a:t>все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фации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посредством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объединения</a:t>
            </a:r>
            <a:r>
              <a:rPr dirty="0" sz="1400" spc="75">
                <a:latin typeface="Microsoft Sans Serif"/>
                <a:cs typeface="Microsoft Sans Serif"/>
              </a:rPr>
              <a:t> </a:t>
            </a:r>
            <a:r>
              <a:rPr dirty="0" sz="1400" spc="-120">
                <a:latin typeface="Microsoft Sans Serif"/>
                <a:cs typeface="Microsoft Sans Serif"/>
              </a:rPr>
              <a:t>данных</a:t>
            </a:r>
            <a:r>
              <a:rPr dirty="0" sz="1400" spc="75">
                <a:latin typeface="Microsoft Sans Serif"/>
                <a:cs typeface="Microsoft Sans Serif"/>
              </a:rPr>
              <a:t> </a:t>
            </a:r>
            <a:r>
              <a:rPr dirty="0" sz="1400" spc="-120">
                <a:latin typeface="Microsoft Sans Serif"/>
                <a:cs typeface="Microsoft Sans Serif"/>
              </a:rPr>
              <a:t>керна,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каротажа,</a:t>
            </a:r>
            <a:r>
              <a:rPr dirty="0" sz="1400" spc="75">
                <a:latin typeface="Microsoft Sans Serif"/>
                <a:cs typeface="Microsoft Sans Serif"/>
              </a:rPr>
              <a:t> </a:t>
            </a:r>
            <a:r>
              <a:rPr dirty="0" sz="1400" spc="-120">
                <a:latin typeface="Microsoft Sans Serif"/>
                <a:cs typeface="Microsoft Sans Serif"/>
              </a:rPr>
              <a:t>данных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сейсморазведки,</a:t>
            </a:r>
            <a:r>
              <a:rPr dirty="0" sz="1400" spc="75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эти </a:t>
            </a:r>
            <a:r>
              <a:rPr dirty="0" sz="1400" spc="-160">
                <a:latin typeface="Microsoft Sans Serif"/>
                <a:cs typeface="Microsoft Sans Serif"/>
              </a:rPr>
              <a:t>фации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могут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использоваться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на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нескольких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стадиях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типичного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50">
                <a:latin typeface="Microsoft Sans Serif"/>
                <a:cs typeface="Microsoft Sans Serif"/>
              </a:rPr>
              <a:t>исследования:</a:t>
            </a:r>
            <a:endParaRPr sz="1400">
              <a:latin typeface="Microsoft Sans Serif"/>
              <a:cs typeface="Microsoft Sans Serif"/>
            </a:endParaRPr>
          </a:p>
          <a:p>
            <a:pPr algn="just" marL="369570" indent="-174625">
              <a:lnSpc>
                <a:spcPts val="1595"/>
              </a:lnSpc>
              <a:spcBef>
                <a:spcPts val="450"/>
              </a:spcBef>
              <a:buSzPct val="92857"/>
              <a:buFont typeface="Wingdings"/>
              <a:buChar char=""/>
              <a:tabLst>
                <a:tab pos="369570" algn="l"/>
              </a:tabLst>
            </a:pPr>
            <a:r>
              <a:rPr dirty="0" sz="1400" spc="-130" b="1">
                <a:latin typeface="Arial"/>
                <a:cs typeface="Arial"/>
              </a:rPr>
              <a:t>Трехмерное</a:t>
            </a:r>
            <a:r>
              <a:rPr dirty="0" sz="1400" spc="290" b="1">
                <a:latin typeface="Arial"/>
                <a:cs typeface="Arial"/>
              </a:rPr>
              <a:t> </a:t>
            </a:r>
            <a:r>
              <a:rPr dirty="0" sz="1400" spc="-140" b="1">
                <a:latin typeface="Arial"/>
                <a:cs typeface="Arial"/>
              </a:rPr>
              <a:t>моделирование.</a:t>
            </a:r>
            <a:r>
              <a:rPr dirty="0" sz="1400" spc="295" b="1">
                <a:latin typeface="Arial"/>
                <a:cs typeface="Arial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Фации</a:t>
            </a:r>
            <a:r>
              <a:rPr dirty="0" sz="1400" spc="320">
                <a:latin typeface="Microsoft Sans Serif"/>
                <a:cs typeface="Microsoft Sans Serif"/>
              </a:rPr>
              <a:t> </a:t>
            </a:r>
            <a:r>
              <a:rPr dirty="0" sz="1400" spc="-90">
                <a:latin typeface="Microsoft Sans Serif"/>
                <a:cs typeface="Microsoft Sans Serif"/>
              </a:rPr>
              <a:t>могут</a:t>
            </a:r>
            <a:r>
              <a:rPr dirty="0" sz="1400" spc="315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применяться</a:t>
            </a:r>
            <a:r>
              <a:rPr dirty="0" sz="1400" spc="32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в</a:t>
            </a:r>
            <a:r>
              <a:rPr dirty="0" sz="1400" spc="315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трехмерном</a:t>
            </a:r>
            <a:r>
              <a:rPr dirty="0" sz="1400" spc="295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описании</a:t>
            </a:r>
            <a:r>
              <a:rPr dirty="0" sz="1400" spc="310">
                <a:latin typeface="Microsoft Sans Serif"/>
                <a:cs typeface="Microsoft Sans Serif"/>
              </a:rPr>
              <a:t> </a:t>
            </a:r>
            <a:r>
              <a:rPr dirty="0" sz="1400" spc="-95">
                <a:latin typeface="Microsoft Sans Serif"/>
                <a:cs typeface="Microsoft Sans Serif"/>
              </a:rPr>
              <a:t>пласта</a:t>
            </a:r>
            <a:r>
              <a:rPr dirty="0" sz="1400" spc="315">
                <a:latin typeface="Microsoft Sans Serif"/>
                <a:cs typeface="Microsoft Sans Serif"/>
              </a:rPr>
              <a:t> </a:t>
            </a:r>
            <a:r>
              <a:rPr dirty="0" sz="1400" spc="-40">
                <a:latin typeface="Microsoft Sans Serif"/>
                <a:cs typeface="Microsoft Sans Serif"/>
              </a:rPr>
              <a:t>для</a:t>
            </a:r>
            <a:r>
              <a:rPr dirty="0" sz="1400" spc="320">
                <a:latin typeface="Microsoft Sans Serif"/>
                <a:cs typeface="Microsoft Sans Serif"/>
              </a:rPr>
              <a:t> </a:t>
            </a:r>
            <a:r>
              <a:rPr dirty="0" sz="1400" spc="-105">
                <a:latin typeface="Microsoft Sans Serif"/>
                <a:cs typeface="Microsoft Sans Serif"/>
              </a:rPr>
              <a:t>геологического</a:t>
            </a:r>
            <a:endParaRPr sz="1400">
              <a:latin typeface="Microsoft Sans Serif"/>
              <a:cs typeface="Microsoft Sans Serif"/>
            </a:endParaRPr>
          </a:p>
          <a:p>
            <a:pPr algn="just" marL="370205">
              <a:lnSpc>
                <a:spcPts val="1595"/>
              </a:lnSpc>
            </a:pPr>
            <a:r>
              <a:rPr dirty="0" sz="1400" spc="-150">
                <a:latin typeface="Microsoft Sans Serif"/>
                <a:cs typeface="Microsoft Sans Serif"/>
              </a:rPr>
              <a:t>моделирования,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наиболее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типичный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случай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применения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понятия</a:t>
            </a:r>
            <a:r>
              <a:rPr dirty="0" sz="1400" spc="-10">
                <a:latin typeface="Microsoft Sans Serif"/>
                <a:cs typeface="Microsoft Sans Serif"/>
              </a:rPr>
              <a:t> фации.</a:t>
            </a:r>
            <a:endParaRPr sz="1400">
              <a:latin typeface="Microsoft Sans Serif"/>
              <a:cs typeface="Microsoft Sans Serif"/>
            </a:endParaRPr>
          </a:p>
          <a:p>
            <a:pPr algn="just" marL="368935" marR="6985" indent="-174625">
              <a:lnSpc>
                <a:spcPts val="1510"/>
              </a:lnSpc>
              <a:spcBef>
                <a:spcPts val="660"/>
              </a:spcBef>
              <a:buSzPct val="92857"/>
              <a:buFont typeface="Wingdings"/>
              <a:buChar char=""/>
              <a:tabLst>
                <a:tab pos="370205" algn="l"/>
              </a:tabLst>
            </a:pPr>
            <a:r>
              <a:rPr dirty="0" sz="1400" spc="-155" b="1">
                <a:latin typeface="Arial"/>
                <a:cs typeface="Arial"/>
              </a:rPr>
              <a:t>Количественная</a:t>
            </a:r>
            <a:r>
              <a:rPr dirty="0" sz="1400" spc="125" b="1">
                <a:latin typeface="Arial"/>
                <a:cs typeface="Arial"/>
              </a:rPr>
              <a:t> </a:t>
            </a:r>
            <a:r>
              <a:rPr dirty="0" sz="1400" spc="-155" b="1">
                <a:latin typeface="Arial"/>
                <a:cs typeface="Arial"/>
              </a:rPr>
              <a:t>интерпретация</a:t>
            </a:r>
            <a:r>
              <a:rPr dirty="0" sz="1400" spc="140" b="1">
                <a:latin typeface="Arial"/>
                <a:cs typeface="Arial"/>
              </a:rPr>
              <a:t> </a:t>
            </a:r>
            <a:r>
              <a:rPr dirty="0" sz="1400" spc="-160" b="1">
                <a:latin typeface="Arial"/>
                <a:cs typeface="Arial"/>
              </a:rPr>
              <a:t>каротажных</a:t>
            </a:r>
            <a:r>
              <a:rPr dirty="0" sz="1400" spc="125" b="1">
                <a:latin typeface="Arial"/>
                <a:cs typeface="Arial"/>
              </a:rPr>
              <a:t> </a:t>
            </a:r>
            <a:r>
              <a:rPr dirty="0" sz="1400" spc="-155" b="1">
                <a:latin typeface="Arial"/>
                <a:cs typeface="Arial"/>
              </a:rPr>
              <a:t>данных.</a:t>
            </a:r>
            <a:r>
              <a:rPr dirty="0" sz="1400" spc="130" b="1">
                <a:latin typeface="Arial"/>
                <a:cs typeface="Arial"/>
              </a:rPr>
              <a:t> </a:t>
            </a:r>
            <a:r>
              <a:rPr dirty="0" sz="1400" spc="-200">
                <a:latin typeface="Microsoft Sans Serif"/>
                <a:cs typeface="Microsoft Sans Serif"/>
              </a:rPr>
              <a:t>Для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 spc="-175">
                <a:latin typeface="Microsoft Sans Serif"/>
                <a:cs typeface="Microsoft Sans Serif"/>
              </a:rPr>
              <a:t>каждой</a:t>
            </a:r>
            <a:r>
              <a:rPr dirty="0" sz="1400" spc="150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фации</a:t>
            </a:r>
            <a:r>
              <a:rPr dirty="0" sz="1400" spc="14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или</a:t>
            </a:r>
            <a:r>
              <a:rPr dirty="0" sz="1400" spc="15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группы</a:t>
            </a:r>
            <a:r>
              <a:rPr dirty="0" sz="1400" spc="14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фаций</a:t>
            </a:r>
            <a:r>
              <a:rPr dirty="0" sz="1400" spc="150">
                <a:latin typeface="Microsoft Sans Serif"/>
                <a:cs typeface="Microsoft Sans Serif"/>
              </a:rPr>
              <a:t> </a:t>
            </a:r>
            <a:r>
              <a:rPr dirty="0" sz="1400" spc="-175">
                <a:latin typeface="Microsoft Sans Serif"/>
                <a:cs typeface="Microsoft Sans Serif"/>
              </a:rPr>
              <a:t>может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быть</a:t>
            </a:r>
            <a:r>
              <a:rPr dirty="0" sz="1400" spc="15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создана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70">
                <a:latin typeface="Microsoft Sans Serif"/>
                <a:cs typeface="Microsoft Sans Serif"/>
              </a:rPr>
              <a:t>	</a:t>
            </a:r>
            <a:r>
              <a:rPr dirty="0" sz="1400" spc="-145">
                <a:latin typeface="Microsoft Sans Serif"/>
                <a:cs typeface="Microsoft Sans Serif"/>
              </a:rPr>
              <a:t>особая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модель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интерпретации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применением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минералогических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(плотность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скелета)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и/или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параметров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насыщенности</a:t>
            </a:r>
            <a:r>
              <a:rPr dirty="0" sz="1400" spc="-75">
                <a:latin typeface="Microsoft Sans Serif"/>
                <a:cs typeface="Microsoft Sans Serif"/>
              </a:rPr>
              <a:t> </a:t>
            </a:r>
            <a:r>
              <a:rPr dirty="0" sz="1400" spc="-75">
                <a:latin typeface="Microsoft Sans Serif"/>
                <a:cs typeface="Microsoft Sans Serif"/>
              </a:rPr>
              <a:t>	</a:t>
            </a:r>
            <a:r>
              <a:rPr dirty="0" sz="1400" spc="-110">
                <a:latin typeface="Microsoft Sans Serif"/>
                <a:cs typeface="Microsoft Sans Serif"/>
              </a:rPr>
              <a:t>(m,n).</a:t>
            </a:r>
            <a:r>
              <a:rPr dirty="0" sz="1400" spc="35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Затем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эти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модели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могут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применяться</a:t>
            </a:r>
            <a:r>
              <a:rPr dirty="0" sz="1400" spc="1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при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количественной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интерпретации</a:t>
            </a:r>
            <a:r>
              <a:rPr dirty="0" sz="1400" spc="3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данных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всех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скважин,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позволяя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170">
                <a:latin typeface="Microsoft Sans Serif"/>
                <a:cs typeface="Microsoft Sans Serif"/>
              </a:rPr>
              <a:t>таким</a:t>
            </a:r>
            <a:r>
              <a:rPr dirty="0" sz="1400" spc="-80">
                <a:latin typeface="Microsoft Sans Serif"/>
                <a:cs typeface="Microsoft Sans Serif"/>
              </a:rPr>
              <a:t> </a:t>
            </a:r>
            <a:r>
              <a:rPr dirty="0" sz="1400" spc="-80">
                <a:latin typeface="Microsoft Sans Serif"/>
                <a:cs typeface="Microsoft Sans Serif"/>
              </a:rPr>
              <a:t>	</a:t>
            </a:r>
            <a:r>
              <a:rPr dirty="0" sz="1400" spc="-160">
                <a:latin typeface="Microsoft Sans Serif"/>
                <a:cs typeface="Microsoft Sans Serif"/>
              </a:rPr>
              <a:t>образом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подробно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последовательно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оценить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петрофизические</a:t>
            </a:r>
            <a:r>
              <a:rPr dirty="0" sz="1400" spc="-8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свойства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пласта.</a:t>
            </a:r>
            <a:endParaRPr sz="1400">
              <a:latin typeface="Microsoft Sans Serif"/>
              <a:cs typeface="Microsoft Sans Serif"/>
            </a:endParaRPr>
          </a:p>
          <a:p>
            <a:pPr algn="just" marL="370205" marR="5080" indent="-175260">
              <a:lnSpc>
                <a:spcPct val="90100"/>
              </a:lnSpc>
              <a:spcBef>
                <a:spcPts val="620"/>
              </a:spcBef>
              <a:buSzPct val="92857"/>
              <a:buFont typeface="Wingdings"/>
              <a:buChar char=""/>
              <a:tabLst>
                <a:tab pos="370205" algn="l"/>
              </a:tabLst>
            </a:pPr>
            <a:r>
              <a:rPr dirty="0" sz="1400" spc="-135" b="1">
                <a:latin typeface="Arial"/>
                <a:cs typeface="Arial"/>
              </a:rPr>
              <a:t>Ремасштабирование.</a:t>
            </a:r>
            <a:r>
              <a:rPr dirty="0" sz="1400" spc="35" b="1">
                <a:latin typeface="Arial"/>
                <a:cs typeface="Arial"/>
              </a:rPr>
              <a:t> </a:t>
            </a:r>
            <a:r>
              <a:rPr dirty="0" sz="1400" spc="-110">
                <a:latin typeface="Microsoft Sans Serif"/>
                <a:cs typeface="Microsoft Sans Serif"/>
              </a:rPr>
              <a:t>Выделение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-70">
                <a:latin typeface="Microsoft Sans Serif"/>
                <a:cs typeface="Microsoft Sans Serif"/>
              </a:rPr>
              <a:t>фаций</a:t>
            </a:r>
            <a:r>
              <a:rPr dirty="0" sz="1400" spc="10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дает</a:t>
            </a:r>
            <a:r>
              <a:rPr dirty="0" sz="1400" spc="30">
                <a:latin typeface="Microsoft Sans Serif"/>
                <a:cs typeface="Microsoft Sans Serif"/>
              </a:rPr>
              <a:t> </a:t>
            </a:r>
            <a:r>
              <a:rPr dirty="0" sz="1400" spc="-100">
                <a:latin typeface="Microsoft Sans Serif"/>
                <a:cs typeface="Microsoft Sans Serif"/>
              </a:rPr>
              <a:t>основание</a:t>
            </a:r>
            <a:r>
              <a:rPr dirty="0" sz="1400" spc="3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для</a:t>
            </a:r>
            <a:r>
              <a:rPr dirty="0" sz="1400" spc="30">
                <a:latin typeface="Microsoft Sans Serif"/>
                <a:cs typeface="Microsoft Sans Serif"/>
              </a:rPr>
              <a:t> </a:t>
            </a:r>
            <a:r>
              <a:rPr dirty="0" sz="1400" spc="-100">
                <a:latin typeface="Microsoft Sans Serif"/>
                <a:cs typeface="Microsoft Sans Serif"/>
              </a:rPr>
              <a:t>операций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ремасштабирования.</a:t>
            </a:r>
            <a:r>
              <a:rPr dirty="0" sz="1400" spc="3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При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100">
                <a:latin typeface="Microsoft Sans Serif"/>
                <a:cs typeface="Microsoft Sans Serif"/>
              </a:rPr>
              <a:t>переходе</a:t>
            </a:r>
            <a:r>
              <a:rPr dirty="0" sz="1400" spc="25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от </a:t>
            </a:r>
            <a:r>
              <a:rPr dirty="0" sz="1400" spc="-105">
                <a:latin typeface="Microsoft Sans Serif"/>
                <a:cs typeface="Microsoft Sans Serif"/>
              </a:rPr>
              <a:t>масштаба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геологической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к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 spc="-105">
                <a:latin typeface="Microsoft Sans Serif"/>
                <a:cs typeface="Microsoft Sans Serif"/>
              </a:rPr>
              <a:t>масштабу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гидродинамической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 spc="-85">
                <a:latin typeface="Microsoft Sans Serif"/>
                <a:cs typeface="Microsoft Sans Serif"/>
              </a:rPr>
              <a:t>модели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 spc="-105">
                <a:latin typeface="Microsoft Sans Serif"/>
                <a:cs typeface="Microsoft Sans Serif"/>
              </a:rPr>
              <a:t>выделение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 spc="-70">
                <a:latin typeface="Microsoft Sans Serif"/>
                <a:cs typeface="Microsoft Sans Serif"/>
              </a:rPr>
              <a:t>фаций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 spc="-75">
                <a:latin typeface="Microsoft Sans Serif"/>
                <a:cs typeface="Microsoft Sans Serif"/>
              </a:rPr>
              <a:t>может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 spc="-65">
                <a:latin typeface="Microsoft Sans Serif"/>
                <a:cs typeface="Microsoft Sans Serif"/>
              </a:rPr>
              <a:t>свести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к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минимуму </a:t>
            </a:r>
            <a:r>
              <a:rPr dirty="0" sz="1400" spc="-110">
                <a:latin typeface="Microsoft Sans Serif"/>
                <a:cs typeface="Microsoft Sans Serif"/>
              </a:rPr>
              <a:t>возникающий</a:t>
            </a:r>
            <a:r>
              <a:rPr dirty="0" sz="1400" spc="45">
                <a:latin typeface="Microsoft Sans Serif"/>
                <a:cs typeface="Microsoft Sans Serif"/>
              </a:rPr>
              <a:t> </a:t>
            </a:r>
            <a:r>
              <a:rPr dirty="0" sz="1400" spc="-55">
                <a:latin typeface="Microsoft Sans Serif"/>
                <a:cs typeface="Microsoft Sans Serif"/>
              </a:rPr>
              <a:t>эффект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 spc="-85">
                <a:latin typeface="Microsoft Sans Serif"/>
                <a:cs typeface="Microsoft Sans Serif"/>
              </a:rPr>
              <a:t>сглаживания,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так</a:t>
            </a:r>
            <a:r>
              <a:rPr dirty="0" sz="1400" spc="4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как</a:t>
            </a:r>
            <a:r>
              <a:rPr dirty="0" sz="1400" spc="45">
                <a:latin typeface="Microsoft Sans Serif"/>
                <a:cs typeface="Microsoft Sans Serif"/>
              </a:rPr>
              <a:t> </a:t>
            </a:r>
            <a:r>
              <a:rPr dirty="0" sz="1400" spc="-70">
                <a:latin typeface="Microsoft Sans Serif"/>
                <a:cs typeface="Microsoft Sans Serif"/>
              </a:rPr>
              <a:t>геометрия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гидродинамической</a:t>
            </a:r>
            <a:r>
              <a:rPr dirty="0" sz="1400" spc="45">
                <a:latin typeface="Microsoft Sans Serif"/>
                <a:cs typeface="Microsoft Sans Serif"/>
              </a:rPr>
              <a:t> </a:t>
            </a:r>
            <a:r>
              <a:rPr dirty="0" sz="1400" spc="-35">
                <a:latin typeface="Microsoft Sans Serif"/>
                <a:cs typeface="Microsoft Sans Serif"/>
              </a:rPr>
              <a:t>модели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может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 spc="-90">
                <a:latin typeface="Microsoft Sans Serif"/>
                <a:cs typeface="Microsoft Sans Serif"/>
              </a:rPr>
              <a:t>основываться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на </a:t>
            </a:r>
            <a:r>
              <a:rPr dirty="0" sz="1400" spc="-165">
                <a:latin typeface="Microsoft Sans Serif"/>
                <a:cs typeface="Microsoft Sans Serif"/>
              </a:rPr>
              <a:t>мелкомасштабной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трехмерной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схеме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распределения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фаций.</a:t>
            </a:r>
            <a:endParaRPr sz="1400">
              <a:latin typeface="Microsoft Sans Serif"/>
              <a:cs typeface="Microsoft Sans Serif"/>
            </a:endParaRPr>
          </a:p>
          <a:p>
            <a:pPr algn="just" marL="370205" marR="7620">
              <a:lnSpc>
                <a:spcPts val="1510"/>
              </a:lnSpc>
              <a:spcBef>
                <a:spcPts val="660"/>
              </a:spcBef>
            </a:pPr>
            <a:r>
              <a:rPr dirty="0" sz="1400" spc="-185">
                <a:latin typeface="Microsoft Sans Serif"/>
                <a:cs typeface="Microsoft Sans Serif"/>
              </a:rPr>
              <a:t>Чем</a:t>
            </a:r>
            <a:r>
              <a:rPr dirty="0" sz="1400" spc="23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более</a:t>
            </a:r>
            <a:r>
              <a:rPr dirty="0" sz="1400" spc="23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однородным</a:t>
            </a:r>
            <a:r>
              <a:rPr dirty="0" sz="1400" spc="22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является</a:t>
            </a:r>
            <a:r>
              <a:rPr dirty="0" sz="1400" spc="24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распределение</a:t>
            </a:r>
            <a:r>
              <a:rPr dirty="0" sz="1400" spc="24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фаций</a:t>
            </a:r>
            <a:r>
              <a:rPr dirty="0" sz="1400" spc="23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</a:t>
            </a:r>
            <a:r>
              <a:rPr dirty="0" sz="1400" spc="24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пределах</a:t>
            </a:r>
            <a:r>
              <a:rPr dirty="0" sz="1400" spc="24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одного</a:t>
            </a:r>
            <a:r>
              <a:rPr dirty="0" sz="1400" spc="24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гидродинамического</a:t>
            </a:r>
            <a:r>
              <a:rPr dirty="0" sz="1400" spc="240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слоя,</a:t>
            </a:r>
            <a:r>
              <a:rPr dirty="0" sz="1400" spc="24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тем</a:t>
            </a:r>
            <a:r>
              <a:rPr dirty="0" sz="1400" spc="24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менее</a:t>
            </a:r>
            <a:r>
              <a:rPr dirty="0" sz="1400" spc="-75">
                <a:latin typeface="Microsoft Sans Serif"/>
                <a:cs typeface="Microsoft Sans Serif"/>
              </a:rPr>
              <a:t> </a:t>
            </a:r>
            <a:r>
              <a:rPr dirty="0" sz="1400" spc="-160" i="1">
                <a:latin typeface="Arial"/>
                <a:cs typeface="Arial"/>
              </a:rPr>
              <a:t>критичным</a:t>
            </a:r>
            <a:r>
              <a:rPr dirty="0" sz="1400" spc="360" i="1">
                <a:latin typeface="Arial"/>
                <a:cs typeface="Arial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будет</a:t>
            </a:r>
            <a:r>
              <a:rPr dirty="0" sz="1400" spc="37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процесс</a:t>
            </a:r>
            <a:r>
              <a:rPr dirty="0" sz="1400" spc="37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осреднения</a:t>
            </a:r>
            <a:r>
              <a:rPr dirty="0" sz="1400">
                <a:latin typeface="Microsoft Sans Serif"/>
                <a:cs typeface="Microsoft Sans Serif"/>
              </a:rPr>
              <a:t>  </a:t>
            </a:r>
            <a:r>
              <a:rPr dirty="0" sz="1400" spc="-160">
                <a:latin typeface="Microsoft Sans Serif"/>
                <a:cs typeface="Microsoft Sans Serif"/>
              </a:rPr>
              <a:t>петрофизических</a:t>
            </a:r>
            <a:r>
              <a:rPr dirty="0" sz="1400">
                <a:latin typeface="Microsoft Sans Serif"/>
                <a:cs typeface="Microsoft Sans Serif"/>
              </a:rPr>
              <a:t>  </a:t>
            </a:r>
            <a:r>
              <a:rPr dirty="0" sz="1400" spc="-140">
                <a:latin typeface="Microsoft Sans Serif"/>
                <a:cs typeface="Microsoft Sans Serif"/>
              </a:rPr>
              <a:t>свойств</a:t>
            </a:r>
            <a:r>
              <a:rPr dirty="0" sz="1400">
                <a:latin typeface="Microsoft Sans Serif"/>
                <a:cs typeface="Microsoft Sans Serif"/>
              </a:rPr>
              <a:t>  </a:t>
            </a:r>
            <a:r>
              <a:rPr dirty="0" sz="1400" spc="-150">
                <a:latin typeface="Microsoft Sans Serif"/>
                <a:cs typeface="Microsoft Sans Serif"/>
              </a:rPr>
              <a:t>при</a:t>
            </a:r>
            <a:r>
              <a:rPr dirty="0" sz="1400">
                <a:latin typeface="Microsoft Sans Serif"/>
                <a:cs typeface="Microsoft Sans Serif"/>
              </a:rPr>
              <a:t>  </a:t>
            </a:r>
            <a:r>
              <a:rPr dirty="0" sz="1400" spc="-150">
                <a:latin typeface="Microsoft Sans Serif"/>
                <a:cs typeface="Microsoft Sans Serif"/>
              </a:rPr>
              <a:t>ремасштабировании.</a:t>
            </a:r>
            <a:r>
              <a:rPr dirty="0" sz="1400">
                <a:latin typeface="Microsoft Sans Serif"/>
                <a:cs typeface="Microsoft Sans Serif"/>
              </a:rPr>
              <a:t>  </a:t>
            </a:r>
            <a:r>
              <a:rPr dirty="0" sz="1400" spc="-150">
                <a:latin typeface="Microsoft Sans Serif"/>
                <a:cs typeface="Microsoft Sans Serif"/>
              </a:rPr>
              <a:t>Эта</a:t>
            </a:r>
            <a:r>
              <a:rPr dirty="0" sz="1400" spc="370">
                <a:latin typeface="Microsoft Sans Serif"/>
                <a:cs typeface="Microsoft Sans Serif"/>
              </a:rPr>
              <a:t> </a:t>
            </a:r>
            <a:r>
              <a:rPr dirty="0" sz="1400" spc="-170">
                <a:latin typeface="Microsoft Sans Serif"/>
                <a:cs typeface="Microsoft Sans Serif"/>
              </a:rPr>
              <a:t>также</a:t>
            </a:r>
            <a:r>
              <a:rPr dirty="0" sz="1400" spc="36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позволяет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гарантировать,</a:t>
            </a:r>
            <a:r>
              <a:rPr dirty="0" sz="1400" spc="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что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при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увеличении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масштаба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геологические</a:t>
            </a:r>
            <a:r>
              <a:rPr dirty="0" sz="1400" spc="-1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петрофизические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особенности</a:t>
            </a:r>
            <a:r>
              <a:rPr dirty="0" sz="1400" spc="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пласта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будут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сохранены.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80">
                <a:latin typeface="Microsoft Sans Serif"/>
                <a:cs typeface="Microsoft Sans Serif"/>
              </a:rPr>
              <a:t>В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этом</a:t>
            </a:r>
            <a:r>
              <a:rPr dirty="0" sz="1400" spc="-6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процессе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могут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применяться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такие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инструменты,</a:t>
            </a:r>
            <a:r>
              <a:rPr dirty="0" sz="1400" spc="-75">
                <a:latin typeface="Microsoft Sans Serif"/>
                <a:cs typeface="Microsoft Sans Serif"/>
              </a:rPr>
              <a:t> </a:t>
            </a:r>
            <a:r>
              <a:rPr dirty="0" sz="1400" spc="-185">
                <a:latin typeface="Microsoft Sans Serif"/>
                <a:cs typeface="Microsoft Sans Serif"/>
              </a:rPr>
              <a:t>как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геолого-</a:t>
            </a:r>
            <a:r>
              <a:rPr dirty="0" sz="1400" spc="-145">
                <a:latin typeface="Microsoft Sans Serif"/>
                <a:cs typeface="Microsoft Sans Serif"/>
              </a:rPr>
              <a:t>статические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разрезы</a:t>
            </a:r>
            <a:r>
              <a:rPr dirty="0" sz="1400" spc="-65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(ГСР).</a:t>
            </a:r>
            <a:endParaRPr sz="1400">
              <a:latin typeface="Microsoft Sans Serif"/>
              <a:cs typeface="Microsoft Sans Serif"/>
            </a:endParaRPr>
          </a:p>
          <a:p>
            <a:pPr algn="just" marL="368935" marR="6350" indent="-174625">
              <a:lnSpc>
                <a:spcPct val="90000"/>
              </a:lnSpc>
              <a:spcBef>
                <a:spcPts val="640"/>
              </a:spcBef>
              <a:buSzPct val="92857"/>
              <a:buFont typeface="Wingdings"/>
              <a:buChar char=""/>
              <a:tabLst>
                <a:tab pos="370205" algn="l"/>
              </a:tabLst>
            </a:pPr>
            <a:r>
              <a:rPr dirty="0" sz="1400" spc="-155" b="1">
                <a:latin typeface="Arial"/>
                <a:cs typeface="Arial"/>
              </a:rPr>
              <a:t>Определение</a:t>
            </a:r>
            <a:r>
              <a:rPr dirty="0" sz="1400" spc="55" b="1">
                <a:latin typeface="Arial"/>
                <a:cs typeface="Arial"/>
              </a:rPr>
              <a:t> </a:t>
            </a:r>
            <a:r>
              <a:rPr dirty="0" sz="1400" spc="-120" b="1">
                <a:latin typeface="Arial"/>
                <a:cs typeface="Arial"/>
              </a:rPr>
              <a:t>типов</a:t>
            </a:r>
            <a:r>
              <a:rPr dirty="0" sz="1400" spc="25" b="1">
                <a:latin typeface="Arial"/>
                <a:cs typeface="Arial"/>
              </a:rPr>
              <a:t> </a:t>
            </a:r>
            <a:r>
              <a:rPr dirty="0" sz="1400" spc="-114" b="1">
                <a:latin typeface="Arial"/>
                <a:cs typeface="Arial"/>
              </a:rPr>
              <a:t>пород</a:t>
            </a:r>
            <a:r>
              <a:rPr dirty="0" sz="1500" spc="-114" b="1">
                <a:latin typeface="Arial"/>
                <a:cs typeface="Arial"/>
              </a:rPr>
              <a:t>.</a:t>
            </a:r>
            <a:r>
              <a:rPr dirty="0" sz="1500" spc="60" b="1">
                <a:latin typeface="Arial"/>
                <a:cs typeface="Arial"/>
              </a:rPr>
              <a:t> </a:t>
            </a:r>
            <a:r>
              <a:rPr dirty="0" sz="1500" spc="-95">
                <a:latin typeface="Microsoft Sans Serif"/>
                <a:cs typeface="Microsoft Sans Serif"/>
              </a:rPr>
              <a:t>Хотя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50">
                <a:latin typeface="Microsoft Sans Serif"/>
                <a:cs typeface="Microsoft Sans Serif"/>
              </a:rPr>
              <a:t>применительно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к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50">
                <a:latin typeface="Microsoft Sans Serif"/>
                <a:cs typeface="Microsoft Sans Serif"/>
              </a:rPr>
              <a:t>фациям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30">
                <a:latin typeface="Microsoft Sans Serif"/>
                <a:cs typeface="Microsoft Sans Serif"/>
              </a:rPr>
              <a:t>(которые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30">
                <a:latin typeface="Microsoft Sans Serif"/>
                <a:cs typeface="Microsoft Sans Serif"/>
              </a:rPr>
              <a:t>являются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дискретными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130">
                <a:latin typeface="Microsoft Sans Serif"/>
                <a:cs typeface="Microsoft Sans Serif"/>
              </a:rPr>
              <a:t>переменными) </a:t>
            </a:r>
            <a:r>
              <a:rPr dirty="0" sz="1500" spc="-130">
                <a:latin typeface="Microsoft Sans Serif"/>
                <a:cs typeface="Microsoft Sans Serif"/>
              </a:rPr>
              <a:t>	</a:t>
            </a:r>
            <a:r>
              <a:rPr dirty="0" sz="1500" spc="-114">
                <a:latin typeface="Microsoft Sans Serif"/>
                <a:cs typeface="Microsoft Sans Serif"/>
              </a:rPr>
              <a:t>нельзя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использовать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135">
                <a:latin typeface="Microsoft Sans Serif"/>
                <a:cs typeface="Microsoft Sans Serif"/>
              </a:rPr>
              <a:t>процедуру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ремасштабирования,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14">
                <a:latin typeface="Microsoft Sans Serif"/>
                <a:cs typeface="Microsoft Sans Serif"/>
              </a:rPr>
              <a:t>схема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распределения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30">
                <a:latin typeface="Microsoft Sans Serif"/>
                <a:cs typeface="Microsoft Sans Serif"/>
              </a:rPr>
              <a:t>фаций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может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50">
                <a:latin typeface="Microsoft Sans Serif"/>
                <a:cs typeface="Microsoft Sans Serif"/>
              </a:rPr>
              <a:t>применяться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40">
                <a:latin typeface="Microsoft Sans Serif"/>
                <a:cs typeface="Microsoft Sans Serif"/>
              </a:rPr>
              <a:t>как </a:t>
            </a:r>
            <a:r>
              <a:rPr dirty="0" sz="1500" spc="-40">
                <a:latin typeface="Microsoft Sans Serif"/>
                <a:cs typeface="Microsoft Sans Serif"/>
              </a:rPr>
              <a:t>	</a:t>
            </a:r>
            <a:r>
              <a:rPr dirty="0" sz="1500" spc="-185">
                <a:latin typeface="Microsoft Sans Serif"/>
                <a:cs typeface="Microsoft Sans Serif"/>
              </a:rPr>
              <a:t>образец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-220">
                <a:latin typeface="Microsoft Sans Serif"/>
                <a:cs typeface="Microsoft Sans Serif"/>
              </a:rPr>
              <a:t>при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создании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гидродинамической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 spc="-200">
                <a:latin typeface="Microsoft Sans Serif"/>
                <a:cs typeface="Microsoft Sans Serif"/>
              </a:rPr>
              <a:t>модели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-204">
                <a:latin typeface="Microsoft Sans Serif"/>
                <a:cs typeface="Microsoft Sans Serif"/>
              </a:rPr>
              <a:t>для</a:t>
            </a:r>
            <a:r>
              <a:rPr dirty="0" sz="1500" spc="125">
                <a:latin typeface="Microsoft Sans Serif"/>
                <a:cs typeface="Microsoft Sans Serif"/>
              </a:rPr>
              <a:t> </a:t>
            </a:r>
            <a:r>
              <a:rPr dirty="0" sz="1500" spc="-150">
                <a:latin typeface="Microsoft Sans Serif"/>
                <a:cs typeface="Microsoft Sans Serif"/>
              </a:rPr>
              <a:t>того,</a:t>
            </a:r>
            <a:r>
              <a:rPr dirty="0" sz="1500" spc="120">
                <a:latin typeface="Microsoft Sans Serif"/>
                <a:cs typeface="Microsoft Sans Serif"/>
              </a:rPr>
              <a:t> </a:t>
            </a:r>
            <a:r>
              <a:rPr dirty="0" sz="1500" spc="-190">
                <a:latin typeface="Microsoft Sans Serif"/>
                <a:cs typeface="Microsoft Sans Serif"/>
              </a:rPr>
              <a:t>чтобы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определить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основные</a:t>
            </a:r>
            <a:r>
              <a:rPr dirty="0" sz="1500" spc="125">
                <a:latin typeface="Microsoft Sans Serif"/>
                <a:cs typeface="Microsoft Sans Serif"/>
              </a:rPr>
              <a:t> </a:t>
            </a:r>
            <a:r>
              <a:rPr dirty="0" sz="1500" spc="-210">
                <a:latin typeface="Microsoft Sans Serif"/>
                <a:cs typeface="Microsoft Sans Serif"/>
              </a:rPr>
              <a:t>зоны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-200">
                <a:latin typeface="Microsoft Sans Serif"/>
                <a:cs typeface="Microsoft Sans Serif"/>
              </a:rPr>
              <a:t>для</a:t>
            </a:r>
            <a:r>
              <a:rPr dirty="0" sz="1500" spc="120">
                <a:latin typeface="Microsoft Sans Serif"/>
                <a:cs typeface="Microsoft Sans Serif"/>
              </a:rPr>
              <a:t> </a:t>
            </a:r>
            <a:r>
              <a:rPr dirty="0" sz="1500" spc="-114">
                <a:latin typeface="Microsoft Sans Serif"/>
                <a:cs typeface="Microsoft Sans Serif"/>
              </a:rPr>
              <a:t>соотнесения </a:t>
            </a:r>
            <a:r>
              <a:rPr dirty="0" sz="1500" spc="-114">
                <a:latin typeface="Microsoft Sans Serif"/>
                <a:cs typeface="Microsoft Sans Serif"/>
              </a:rPr>
              <a:t>	</a:t>
            </a:r>
            <a:r>
              <a:rPr dirty="0" sz="1500" spc="-150">
                <a:latin typeface="Microsoft Sans Serif"/>
                <a:cs typeface="Microsoft Sans Serif"/>
              </a:rPr>
              <a:t>определенных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параметров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функций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насыщенности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(относительная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проницаемость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и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капиллярное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95">
                <a:latin typeface="Microsoft Sans Serif"/>
                <a:cs typeface="Microsoft Sans Serif"/>
              </a:rPr>
              <a:t>давление.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44446" y="6459738"/>
            <a:ext cx="374142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70">
                <a:latin typeface="Microsoft Sans Serif"/>
                <a:cs typeface="Microsoft Sans Serif"/>
              </a:rPr>
              <a:t>Эта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стадия</a:t>
            </a:r>
            <a:r>
              <a:rPr dirty="0" sz="1500" spc="-5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именуется</a:t>
            </a:r>
            <a:r>
              <a:rPr dirty="0" sz="1500" spc="-30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определением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типов</a:t>
            </a:r>
            <a:r>
              <a:rPr dirty="0" sz="1500" spc="-45">
                <a:latin typeface="Microsoft Sans Serif"/>
                <a:cs typeface="Microsoft Sans Serif"/>
              </a:rPr>
              <a:t> </a:t>
            </a:r>
            <a:r>
              <a:rPr dirty="0" sz="1500" spc="-110">
                <a:latin typeface="Microsoft Sans Serif"/>
                <a:cs typeface="Microsoft Sans Serif"/>
              </a:rPr>
              <a:t>пород.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520163" y="6518225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035C75"/>
                </a:solidFill>
                <a:latin typeface="Constantia"/>
                <a:cs typeface="Constantia"/>
              </a:rPr>
              <a:t>20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4163" rIns="0" bIns="0" rtlCol="0" vert="horz">
            <a:spAutoFit/>
          </a:bodyPr>
          <a:lstStyle/>
          <a:p>
            <a:pPr marL="84455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solidFill>
                  <a:srgbClr val="03607A"/>
                </a:solidFill>
                <a:latin typeface="Arial"/>
                <a:cs typeface="Arial"/>
              </a:rPr>
              <a:t>Комплексная</a:t>
            </a:r>
            <a:r>
              <a:rPr dirty="0" spc="-5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50">
                <a:solidFill>
                  <a:srgbClr val="03607A"/>
                </a:solidFill>
                <a:latin typeface="Arial"/>
                <a:cs typeface="Arial"/>
              </a:rPr>
              <a:t>геологическая</a:t>
            </a:r>
            <a:r>
              <a:rPr dirty="0" spc="-3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300">
                <a:solidFill>
                  <a:srgbClr val="03607A"/>
                </a:solidFill>
                <a:latin typeface="Arial"/>
                <a:cs typeface="Arial"/>
              </a:rPr>
              <a:t>модель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-12188" y="961644"/>
            <a:ext cx="5883275" cy="3063875"/>
            <a:chOff x="-12188" y="961644"/>
            <a:chExt cx="5883275" cy="306387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39" y="981468"/>
              <a:ext cx="5842990" cy="302359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-2282" y="971550"/>
              <a:ext cx="5862955" cy="3043555"/>
            </a:xfrm>
            <a:custGeom>
              <a:avLst/>
              <a:gdLst/>
              <a:ahLst/>
              <a:cxnLst/>
              <a:rect l="l" t="t" r="r" b="b"/>
              <a:pathLst>
                <a:path w="5862955" h="3043554">
                  <a:moveTo>
                    <a:pt x="0" y="3043440"/>
                  </a:moveTo>
                  <a:lnTo>
                    <a:pt x="5862840" y="3043440"/>
                  </a:lnTo>
                  <a:lnTo>
                    <a:pt x="5862840" y="0"/>
                  </a:lnTo>
                  <a:lnTo>
                    <a:pt x="0" y="0"/>
                  </a:lnTo>
                  <a:lnTo>
                    <a:pt x="0" y="3043440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947917" y="2017902"/>
            <a:ext cx="2525395" cy="666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1330325" algn="l"/>
                <a:tab pos="1899285" algn="l"/>
              </a:tabLst>
            </a:pPr>
            <a:r>
              <a:rPr dirty="0" sz="1400" spc="-140">
                <a:latin typeface="Microsoft Sans Serif"/>
                <a:cs typeface="Microsoft Sans Serif"/>
              </a:rPr>
              <a:t>Рис.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4.5.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Ремасштабирование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50">
                <a:latin typeface="Microsoft Sans Serif"/>
                <a:cs typeface="Microsoft Sans Serif"/>
              </a:rPr>
              <a:t>с </a:t>
            </a:r>
            <a:r>
              <a:rPr dirty="0" sz="1400" spc="-10">
                <a:latin typeface="Microsoft Sans Serif"/>
                <a:cs typeface="Microsoft Sans Serif"/>
              </a:rPr>
              <a:t>использование</a:t>
            </a:r>
            <a:r>
              <a:rPr dirty="0" sz="1400">
                <a:latin typeface="Microsoft Sans Serif"/>
                <a:cs typeface="Microsoft Sans Serif"/>
              </a:rPr>
              <a:t>	</a:t>
            </a:r>
            <a:r>
              <a:rPr dirty="0" sz="1400" spc="-25">
                <a:latin typeface="Microsoft Sans Serif"/>
                <a:cs typeface="Microsoft Sans Serif"/>
              </a:rPr>
              <a:t>ГСР</a:t>
            </a:r>
            <a:r>
              <a:rPr dirty="0" sz="1400">
                <a:latin typeface="Microsoft Sans Serif"/>
                <a:cs typeface="Microsoft Sans Serif"/>
              </a:rPr>
              <a:t>	</a:t>
            </a:r>
            <a:r>
              <a:rPr dirty="0" sz="1400" spc="-130">
                <a:latin typeface="Microsoft Sans Serif"/>
                <a:cs typeface="Microsoft Sans Serif"/>
              </a:rPr>
              <a:t>(геолого-</a:t>
            </a:r>
            <a:r>
              <a:rPr dirty="0" sz="1400" spc="-130">
                <a:latin typeface="Times New Roman"/>
                <a:cs typeface="Times New Roman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статического</a:t>
            </a:r>
            <a:r>
              <a:rPr dirty="0" sz="1400" spc="5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разреза)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86352" y="4242582"/>
            <a:ext cx="8630920" cy="2484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 indent="362585">
              <a:lnSpc>
                <a:spcPct val="100000"/>
              </a:lnSpc>
              <a:spcBef>
                <a:spcPts val="100"/>
              </a:spcBef>
            </a:pPr>
            <a:r>
              <a:rPr dirty="0" sz="1400" spc="-155">
                <a:latin typeface="Microsoft Sans Serif"/>
                <a:cs typeface="Microsoft Sans Serif"/>
              </a:rPr>
              <a:t>Порода</a:t>
            </a:r>
            <a:r>
              <a:rPr dirty="0" sz="1400" spc="260">
                <a:latin typeface="Microsoft Sans Serif"/>
                <a:cs typeface="Microsoft Sans Serif"/>
              </a:rPr>
              <a:t> </a:t>
            </a:r>
            <a:r>
              <a:rPr dirty="0" sz="1400" spc="-170">
                <a:latin typeface="Microsoft Sans Serif"/>
                <a:cs typeface="Microsoft Sans Serif"/>
              </a:rPr>
              <a:t>может</a:t>
            </a:r>
            <a:r>
              <a:rPr dirty="0" sz="1400" spc="27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быть</a:t>
            </a:r>
            <a:r>
              <a:rPr dirty="0" sz="1400" spc="254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определена</a:t>
            </a:r>
            <a:r>
              <a:rPr dirty="0" sz="1400" spc="26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</a:t>
            </a:r>
            <a:r>
              <a:rPr dirty="0" sz="1400" spc="27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полностью</a:t>
            </a:r>
            <a:r>
              <a:rPr dirty="0" sz="1400" spc="27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описана</a:t>
            </a:r>
            <a:r>
              <a:rPr dirty="0" sz="1400" spc="26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</a:t>
            </a:r>
            <a:r>
              <a:rPr dirty="0" sz="1400" spc="254">
                <a:latin typeface="Microsoft Sans Serif"/>
                <a:cs typeface="Microsoft Sans Serif"/>
              </a:rPr>
              <a:t> </a:t>
            </a:r>
            <a:r>
              <a:rPr dirty="0" sz="1400" spc="-180">
                <a:latin typeface="Microsoft Sans Serif"/>
                <a:cs typeface="Microsoft Sans Serif"/>
              </a:rPr>
              <a:t>мелком</a:t>
            </a:r>
            <a:r>
              <a:rPr dirty="0" sz="1400" spc="26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масштабе,</a:t>
            </a:r>
            <a:r>
              <a:rPr dirty="0" sz="1400" spc="25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</a:t>
            </a:r>
            <a:r>
              <a:rPr dirty="0" sz="1400" spc="270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эта</a:t>
            </a:r>
            <a:r>
              <a:rPr dirty="0" sz="1400" spc="26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система</a:t>
            </a:r>
            <a:r>
              <a:rPr dirty="0" sz="1400" spc="250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классификации</a:t>
            </a:r>
            <a:r>
              <a:rPr dirty="0" sz="1400" spc="270">
                <a:latin typeface="Microsoft Sans Serif"/>
                <a:cs typeface="Microsoft Sans Serif"/>
              </a:rPr>
              <a:t> </a:t>
            </a:r>
            <a:r>
              <a:rPr dirty="0" sz="1400" spc="-180">
                <a:latin typeface="Microsoft Sans Serif"/>
                <a:cs typeface="Microsoft Sans Serif"/>
              </a:rPr>
              <a:t>может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применяться</a:t>
            </a:r>
            <a:r>
              <a:rPr dirty="0" sz="1400" spc="27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на</a:t>
            </a:r>
            <a:r>
              <a:rPr dirty="0" sz="1400" spc="27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различных</a:t>
            </a:r>
            <a:r>
              <a:rPr dirty="0" sz="1400" spc="26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этапах</a:t>
            </a:r>
            <a:r>
              <a:rPr dirty="0" sz="1400" spc="27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проекта.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 spc="-185">
                <a:latin typeface="Microsoft Sans Serif"/>
                <a:cs typeface="Microsoft Sans Serif"/>
              </a:rPr>
              <a:t>С</a:t>
            </a:r>
            <a:r>
              <a:rPr dirty="0" sz="1400" spc="27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этой</a:t>
            </a:r>
            <a:r>
              <a:rPr dirty="0" sz="1400" spc="26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точки</a:t>
            </a:r>
            <a:r>
              <a:rPr dirty="0" sz="1400" spc="27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зрения</a:t>
            </a:r>
            <a:r>
              <a:rPr dirty="0" sz="1400" spc="28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фация</a:t>
            </a:r>
            <a:r>
              <a:rPr dirty="0" sz="1400" spc="280">
                <a:latin typeface="Microsoft Sans Serif"/>
                <a:cs typeface="Microsoft Sans Serif"/>
              </a:rPr>
              <a:t> </a:t>
            </a:r>
            <a:r>
              <a:rPr dirty="0" sz="1400" spc="-175">
                <a:latin typeface="Microsoft Sans Serif"/>
                <a:cs typeface="Microsoft Sans Serif"/>
              </a:rPr>
              <a:t>может</a:t>
            </a:r>
            <a:r>
              <a:rPr dirty="0" sz="1400" spc="27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считаться</a:t>
            </a:r>
            <a:r>
              <a:rPr dirty="0" sz="1400" spc="27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инструментом</a:t>
            </a:r>
            <a:r>
              <a:rPr dirty="0" sz="1400" spc="27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для</a:t>
            </a:r>
            <a:r>
              <a:rPr dirty="0" sz="1400" spc="27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переноса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геологических</a:t>
            </a:r>
            <a:r>
              <a:rPr dirty="0" sz="1400" spc="1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данных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через</a:t>
            </a:r>
            <a:r>
              <a:rPr dirty="0" sz="1400" spc="1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различные</a:t>
            </a:r>
            <a:r>
              <a:rPr dirty="0" sz="1400" spc="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стадии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работ,</a:t>
            </a:r>
            <a:r>
              <a:rPr dirty="0" sz="1400" spc="1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вплоть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до</a:t>
            </a:r>
            <a:r>
              <a:rPr dirty="0" sz="1400" spc="3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построения</a:t>
            </a:r>
            <a:r>
              <a:rPr dirty="0" sz="1400" spc="40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гидродинамической</a:t>
            </a:r>
            <a:r>
              <a:rPr dirty="0" sz="1400" spc="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модели.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Точно</a:t>
            </a:r>
            <a:r>
              <a:rPr dirty="0" sz="1400" spc="1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передавая</a:t>
            </a:r>
            <a:r>
              <a:rPr dirty="0" sz="1400" spc="-7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геологические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петрофизические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параметры,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фация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позволяет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обеспечить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последовательность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технологического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процесса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изучения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пласта.</a:t>
            </a:r>
            <a:endParaRPr sz="1400">
              <a:latin typeface="Microsoft Sans Serif"/>
              <a:cs typeface="Microsoft Sans Serif"/>
            </a:endParaRPr>
          </a:p>
          <a:p>
            <a:pPr marL="460375">
              <a:lnSpc>
                <a:spcPct val="100000"/>
              </a:lnSpc>
              <a:spcBef>
                <a:spcPts val="555"/>
              </a:spcBef>
            </a:pPr>
            <a:r>
              <a:rPr dirty="0" sz="1400" spc="-165" b="1">
                <a:latin typeface="Arial"/>
                <a:cs typeface="Arial"/>
              </a:rPr>
              <a:t>Распределение</a:t>
            </a:r>
            <a:r>
              <a:rPr dirty="0" sz="1400" spc="3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фаций</a:t>
            </a:r>
            <a:endParaRPr sz="1400">
              <a:latin typeface="Arial"/>
              <a:cs typeface="Arial"/>
            </a:endParaRPr>
          </a:p>
          <a:p>
            <a:pPr algn="just" marL="12700" marR="5080" indent="362585">
              <a:lnSpc>
                <a:spcPct val="100000"/>
              </a:lnSpc>
              <a:spcBef>
                <a:spcPts val="650"/>
              </a:spcBef>
            </a:pPr>
            <a:r>
              <a:rPr dirty="0" sz="1400" spc="-110">
                <a:latin typeface="Microsoft Sans Serif"/>
                <a:cs typeface="Microsoft Sans Serif"/>
              </a:rPr>
              <a:t>После</a:t>
            </a:r>
            <a:r>
              <a:rPr dirty="0" sz="1400" spc="75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составления</a:t>
            </a:r>
            <a:r>
              <a:rPr dirty="0" sz="1400" spc="85">
                <a:latin typeface="Microsoft Sans Serif"/>
                <a:cs typeface="Microsoft Sans Serif"/>
              </a:rPr>
              <a:t> </a:t>
            </a:r>
            <a:r>
              <a:rPr dirty="0" sz="1400" spc="-120">
                <a:latin typeface="Microsoft Sans Serif"/>
                <a:cs typeface="Microsoft Sans Serif"/>
              </a:rPr>
              <a:t>схемы</a:t>
            </a:r>
            <a:r>
              <a:rPr dirty="0" sz="1400" spc="7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классификации</a:t>
            </a:r>
            <a:r>
              <a:rPr dirty="0" sz="1400" spc="75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фаций</a:t>
            </a:r>
            <a:r>
              <a:rPr dirty="0" sz="1400" spc="7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и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получения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описания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скважин</a:t>
            </a:r>
            <a:r>
              <a:rPr dirty="0" sz="1400" spc="8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с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вертикальным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распределением </a:t>
            </a:r>
            <a:r>
              <a:rPr dirty="0" sz="1400" spc="-30">
                <a:latin typeface="Microsoft Sans Serif"/>
                <a:cs typeface="Microsoft Sans Serif"/>
              </a:rPr>
              <a:t>фаций,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 spc="-90">
                <a:latin typeface="Microsoft Sans Serif"/>
                <a:cs typeface="Microsoft Sans Serif"/>
              </a:rPr>
              <a:t>следующая</a:t>
            </a:r>
            <a:r>
              <a:rPr dirty="0" sz="1400" spc="85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стадия</a:t>
            </a:r>
            <a:r>
              <a:rPr dirty="0" sz="1400" spc="85">
                <a:latin typeface="Microsoft Sans Serif"/>
                <a:cs typeface="Microsoft Sans Serif"/>
              </a:rPr>
              <a:t> </a:t>
            </a:r>
            <a:r>
              <a:rPr dirty="0" sz="1400" spc="-90">
                <a:latin typeface="Microsoft Sans Serif"/>
                <a:cs typeface="Microsoft Sans Serif"/>
              </a:rPr>
              <a:t>предполагает</a:t>
            </a:r>
            <a:r>
              <a:rPr dirty="0" sz="1400" spc="95">
                <a:latin typeface="Microsoft Sans Serif"/>
                <a:cs typeface="Microsoft Sans Serif"/>
              </a:rPr>
              <a:t> </a:t>
            </a:r>
            <a:r>
              <a:rPr dirty="0" sz="1400" spc="-75">
                <a:latin typeface="Microsoft Sans Serif"/>
                <a:cs typeface="Microsoft Sans Serif"/>
              </a:rPr>
              <a:t>создание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3D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 spc="-75">
                <a:latin typeface="Microsoft Sans Serif"/>
                <a:cs typeface="Microsoft Sans Serif"/>
              </a:rPr>
              <a:t>моделей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 spc="-105">
                <a:latin typeface="Microsoft Sans Serif"/>
                <a:cs typeface="Microsoft Sans Serif"/>
              </a:rPr>
              <a:t>распределения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фаций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 spc="-110">
                <a:latin typeface="Microsoft Sans Serif"/>
                <a:cs typeface="Microsoft Sans Serif"/>
              </a:rPr>
              <a:t>применительно</a:t>
            </a:r>
            <a:r>
              <a:rPr dirty="0" sz="1400" spc="8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к</a:t>
            </a:r>
            <a:r>
              <a:rPr dirty="0" sz="1400" spc="85">
                <a:latin typeface="Microsoft Sans Serif"/>
                <a:cs typeface="Microsoft Sans Serif"/>
              </a:rPr>
              <a:t> </a:t>
            </a:r>
            <a:r>
              <a:rPr dirty="0" sz="1400" spc="-55">
                <a:latin typeface="Microsoft Sans Serif"/>
                <a:cs typeface="Microsoft Sans Serif"/>
              </a:rPr>
              <a:t>пласту.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Геометрическим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основанием</a:t>
            </a:r>
            <a:r>
              <a:rPr dirty="0" sz="1400" spc="4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для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 spc="-20">
                <a:latin typeface="Microsoft Sans Serif"/>
                <a:cs typeface="Microsoft Sans Serif"/>
              </a:rPr>
              <a:t>этой</a:t>
            </a:r>
            <a:r>
              <a:rPr dirty="0" sz="1400" spc="40">
                <a:latin typeface="Microsoft Sans Serif"/>
                <a:cs typeface="Microsoft Sans Serif"/>
              </a:rPr>
              <a:t> </a:t>
            </a:r>
            <a:r>
              <a:rPr dirty="0" sz="1400" spc="-90">
                <a:latin typeface="Microsoft Sans Serif"/>
                <a:cs typeface="Microsoft Sans Serif"/>
              </a:rPr>
              <a:t>модели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95">
                <a:latin typeface="Microsoft Sans Serif"/>
                <a:cs typeface="Microsoft Sans Serif"/>
              </a:rPr>
              <a:t>является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стратиграфическая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 spc="-70">
                <a:latin typeface="Microsoft Sans Serif"/>
                <a:cs typeface="Microsoft Sans Serif"/>
              </a:rPr>
              <a:t>сетка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3D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90">
                <a:latin typeface="Microsoft Sans Serif"/>
                <a:cs typeface="Microsoft Sans Serif"/>
              </a:rPr>
              <a:t>модели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распределения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 spc="-40">
                <a:latin typeface="Microsoft Sans Serif"/>
                <a:cs typeface="Microsoft Sans Serif"/>
              </a:rPr>
              <a:t>фаций </a:t>
            </a:r>
            <a:r>
              <a:rPr dirty="0" sz="1400" spc="-145">
                <a:latin typeface="Microsoft Sans Serif"/>
                <a:cs typeface="Microsoft Sans Serif"/>
              </a:rPr>
              <a:t>основываются</a:t>
            </a:r>
            <a:r>
              <a:rPr dirty="0" sz="1400" spc="1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на</a:t>
            </a:r>
            <a:r>
              <a:rPr dirty="0" sz="1400" spc="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стохастическом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70">
                <a:latin typeface="Microsoft Sans Serif"/>
                <a:cs typeface="Microsoft Sans Serif"/>
              </a:rPr>
              <a:t>моделировании.</a:t>
            </a:r>
            <a:endParaRPr sz="1400">
              <a:latin typeface="Microsoft Sans Serif"/>
              <a:cs typeface="Microsoft Sans Serif"/>
            </a:endParaRPr>
          </a:p>
          <a:p>
            <a:pPr algn="r" marR="120650">
              <a:lnSpc>
                <a:spcPts val="1350"/>
              </a:lnSpc>
            </a:pPr>
            <a:r>
              <a:rPr dirty="0" sz="1200" spc="-25">
                <a:solidFill>
                  <a:srgbClr val="035C75"/>
                </a:solidFill>
                <a:latin typeface="Constantia"/>
                <a:cs typeface="Constantia"/>
              </a:rPr>
              <a:t>21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8779523" y="6560625"/>
            <a:ext cx="120650" cy="1282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650" spc="-25">
                <a:solidFill>
                  <a:srgbClr val="4D4D4D"/>
                </a:solidFill>
                <a:latin typeface="Arial MT"/>
                <a:cs typeface="Arial MT"/>
              </a:rPr>
              <a:t>22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55872" y="737082"/>
            <a:ext cx="2778760" cy="1143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7145" marR="75565" indent="2540">
              <a:lnSpc>
                <a:spcPct val="100400"/>
              </a:lnSpc>
              <a:spcBef>
                <a:spcPts val="95"/>
              </a:spcBef>
            </a:pPr>
            <a:r>
              <a:rPr dirty="0" sz="2000" b="1">
                <a:latin typeface="Times New Roman"/>
                <a:cs typeface="Times New Roman"/>
              </a:rPr>
              <a:t>О</a:t>
            </a:r>
            <a:r>
              <a:rPr dirty="0" sz="1600" b="1">
                <a:latin typeface="Times New Roman"/>
                <a:cs typeface="Times New Roman"/>
              </a:rPr>
              <a:t>сновные</a:t>
            </a:r>
            <a:r>
              <a:rPr dirty="0" sz="1600" spc="-6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методы </a:t>
            </a:r>
            <a:r>
              <a:rPr dirty="0" sz="1600" b="1">
                <a:latin typeface="Times New Roman"/>
                <a:cs typeface="Times New Roman"/>
              </a:rPr>
              <a:t>построения</a:t>
            </a:r>
            <a:r>
              <a:rPr dirty="0" sz="1600" spc="-8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литофациальной модели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620"/>
              </a:spcBef>
            </a:pPr>
            <a:r>
              <a:rPr dirty="0" sz="1600" spc="-10" b="1">
                <a:solidFill>
                  <a:srgbClr val="03607A"/>
                </a:solidFill>
                <a:latin typeface="Times New Roman"/>
                <a:cs typeface="Times New Roman"/>
              </a:rPr>
              <a:t>Детерминистические</a:t>
            </a:r>
            <a:r>
              <a:rPr dirty="0" sz="1600" spc="50" b="1">
                <a:solidFill>
                  <a:srgbClr val="03607A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03607A"/>
                </a:solidFill>
                <a:latin typeface="Times New Roman"/>
                <a:cs typeface="Times New Roman"/>
              </a:rPr>
              <a:t>методы: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44834" y="1931898"/>
            <a:ext cx="92456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213360" algn="l"/>
              </a:tabLst>
            </a:pPr>
            <a:r>
              <a:rPr dirty="0" sz="1600" spc="-50">
                <a:solidFill>
                  <a:srgbClr val="4D4D4D"/>
                </a:solidFill>
                <a:latin typeface="Times New Roman"/>
                <a:cs typeface="Times New Roman"/>
              </a:rPr>
              <a:t>-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Обычно </a:t>
            </a:r>
            <a:r>
              <a:rPr dirty="0" sz="1600" spc="-10" b="1">
                <a:solidFill>
                  <a:srgbClr val="4D4D4D"/>
                </a:solidFill>
                <a:latin typeface="Times New Roman"/>
                <a:cs typeface="Times New Roman"/>
              </a:rPr>
              <a:t>плотных 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(много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378196" y="1931898"/>
            <a:ext cx="1649095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7145" marR="5080" indent="-5080">
              <a:lnSpc>
                <a:spcPct val="100000"/>
              </a:lnSpc>
              <a:spcBef>
                <a:spcPts val="95"/>
              </a:spcBef>
              <a:tabLst>
                <a:tab pos="984885" algn="l"/>
                <a:tab pos="1314450" algn="l"/>
              </a:tabLst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применяются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25">
                <a:solidFill>
                  <a:srgbClr val="4D4D4D"/>
                </a:solidFill>
                <a:latin typeface="Times New Roman"/>
                <a:cs typeface="Times New Roman"/>
              </a:rPr>
              <a:t>при 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входных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данных</a:t>
            </a:r>
            <a:endParaRPr sz="16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скважин,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31845" y="1124699"/>
            <a:ext cx="5870422" cy="3598164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155872" y="2663686"/>
            <a:ext cx="8769350" cy="395795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0129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скважины+сейсмика)</a:t>
            </a:r>
            <a:endParaRPr sz="1600">
              <a:latin typeface="Times New Roman"/>
              <a:cs typeface="Times New Roman"/>
            </a:endParaRPr>
          </a:p>
          <a:p>
            <a:pPr marL="201295" marR="5904865" indent="507365">
              <a:lnSpc>
                <a:spcPct val="100000"/>
              </a:lnSpc>
              <a:buChar char="-"/>
              <a:tabLst>
                <a:tab pos="708660" algn="l"/>
                <a:tab pos="1619250" algn="l"/>
              </a:tabLst>
            </a:pPr>
            <a:r>
              <a:rPr dirty="0" sz="1600" spc="-20">
                <a:solidFill>
                  <a:srgbClr val="4D4D4D"/>
                </a:solidFill>
                <a:latin typeface="Times New Roman"/>
                <a:cs typeface="Times New Roman"/>
              </a:rPr>
              <a:t>Дают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единственный результат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600" spc="-10" b="1">
                <a:solidFill>
                  <a:srgbClr val="03607A"/>
                </a:solidFill>
                <a:latin typeface="Times New Roman"/>
                <a:cs typeface="Times New Roman"/>
              </a:rPr>
              <a:t>Стохастические</a:t>
            </a:r>
            <a:r>
              <a:rPr dirty="0" sz="1600" spc="-50" b="1">
                <a:solidFill>
                  <a:srgbClr val="03607A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03607A"/>
                </a:solidFill>
                <a:latin typeface="Times New Roman"/>
                <a:cs typeface="Times New Roman"/>
              </a:rPr>
              <a:t>методы:</a:t>
            </a:r>
            <a:endParaRPr sz="1600">
              <a:latin typeface="Times New Roman"/>
              <a:cs typeface="Times New Roman"/>
            </a:endParaRPr>
          </a:p>
          <a:p>
            <a:pPr marL="201295" marR="5902960" indent="179070">
              <a:lnSpc>
                <a:spcPct val="100000"/>
              </a:lnSpc>
              <a:spcBef>
                <a:spcPts val="5"/>
              </a:spcBef>
              <a:buChar char="-"/>
              <a:tabLst>
                <a:tab pos="380365" algn="l"/>
              </a:tabLst>
            </a:pP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Обычно</a:t>
            </a:r>
            <a:r>
              <a:rPr dirty="0" sz="1600" spc="1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используются,</a:t>
            </a:r>
            <a:r>
              <a:rPr dirty="0" sz="1600" spc="2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600" spc="-20">
                <a:solidFill>
                  <a:srgbClr val="4D4D4D"/>
                </a:solidFill>
                <a:latin typeface="Times New Roman"/>
                <a:cs typeface="Times New Roman"/>
              </a:rPr>
              <a:t>если 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мало</a:t>
            </a:r>
            <a:r>
              <a:rPr dirty="0" sz="1600" spc="-45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входных</a:t>
            </a:r>
            <a:r>
              <a:rPr dirty="0" sz="1600" spc="-6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данных</a:t>
            </a:r>
            <a:endParaRPr sz="1600">
              <a:latin typeface="Times New Roman"/>
              <a:cs typeface="Times New Roman"/>
            </a:endParaRPr>
          </a:p>
          <a:p>
            <a:pPr marL="201295" marR="5904230" indent="368935">
              <a:lnSpc>
                <a:spcPct val="100000"/>
              </a:lnSpc>
              <a:buChar char="-"/>
              <a:tabLst>
                <a:tab pos="570230" algn="l"/>
                <a:tab pos="1371600" algn="l"/>
                <a:tab pos="1992630" algn="l"/>
              </a:tabLst>
            </a:pPr>
            <a:r>
              <a:rPr dirty="0" sz="1600" spc="-20">
                <a:solidFill>
                  <a:srgbClr val="4D4D4D"/>
                </a:solidFill>
                <a:latin typeface="Times New Roman"/>
                <a:cs typeface="Times New Roman"/>
              </a:rPr>
              <a:t>Могут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20">
                <a:solidFill>
                  <a:srgbClr val="4D4D4D"/>
                </a:solidFill>
                <a:latin typeface="Times New Roman"/>
                <a:cs typeface="Times New Roman"/>
              </a:rPr>
              <a:t>дать</a:t>
            </a:r>
            <a:r>
              <a:rPr dirty="0" sz="1600">
                <a:solidFill>
                  <a:srgbClr val="4D4D4D"/>
                </a:solidFill>
                <a:latin typeface="Times New Roman"/>
                <a:cs typeface="Times New Roman"/>
              </a:rPr>
              <a:t>	</a:t>
            </a:r>
            <a:r>
              <a:rPr dirty="0" sz="1600" spc="-30">
                <a:solidFill>
                  <a:srgbClr val="4D4D4D"/>
                </a:solidFill>
                <a:latin typeface="Times New Roman"/>
                <a:cs typeface="Times New Roman"/>
              </a:rPr>
              <a:t>несколько </a:t>
            </a:r>
            <a:r>
              <a:rPr dirty="0" sz="1600" spc="-10">
                <a:solidFill>
                  <a:srgbClr val="4D4D4D"/>
                </a:solidFill>
                <a:latin typeface="Times New Roman"/>
                <a:cs typeface="Times New Roman"/>
              </a:rPr>
              <a:t>равновероятных реализаций</a:t>
            </a:r>
            <a:endParaRPr sz="1600">
              <a:latin typeface="Times New Roman"/>
              <a:cs typeface="Times New Roman"/>
            </a:endParaRPr>
          </a:p>
          <a:p>
            <a:pPr algn="just" marL="42545" marR="5080" indent="354965">
              <a:lnSpc>
                <a:spcPct val="100000"/>
              </a:lnSpc>
              <a:spcBef>
                <a:spcPts val="1555"/>
              </a:spcBef>
            </a:pPr>
            <a:r>
              <a:rPr dirty="0" sz="1400" b="1">
                <a:latin typeface="Times New Roman"/>
                <a:cs typeface="Times New Roman"/>
              </a:rPr>
              <a:t>Детерминированность.</a:t>
            </a:r>
            <a:r>
              <a:rPr dirty="0" sz="1400" spc="15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Процесс,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исход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которого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полностью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определен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алгоритмом,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значениями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входных </a:t>
            </a:r>
            <a:r>
              <a:rPr dirty="0" sz="1400">
                <a:latin typeface="Times New Roman"/>
                <a:cs typeface="Times New Roman"/>
              </a:rPr>
              <a:t>переменных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начальным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состоянием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системы.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Под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жёсткой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детерминированностью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процессов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понимается </a:t>
            </a:r>
            <a:r>
              <a:rPr dirty="0" sz="1400">
                <a:latin typeface="Times New Roman"/>
                <a:cs typeface="Times New Roman"/>
              </a:rPr>
              <a:t>однозначная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предопределённость,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то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есть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каждого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следствия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есть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строго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определённая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причина.</a:t>
            </a:r>
            <a:endParaRPr sz="1400">
              <a:latin typeface="Times New Roman"/>
              <a:cs typeface="Times New Roman"/>
            </a:endParaRPr>
          </a:p>
          <a:p>
            <a:pPr algn="just" marL="42545" marR="5080" indent="354965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Детерминированность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решении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какой-</a:t>
            </a:r>
            <a:r>
              <a:rPr dirty="0" sz="1400">
                <a:latin typeface="Times New Roman"/>
                <a:cs typeface="Times New Roman"/>
              </a:rPr>
              <a:t>либо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практической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задачи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или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алгоритме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означает,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что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способ </a:t>
            </a:r>
            <a:r>
              <a:rPr dirty="0" sz="1400">
                <a:latin typeface="Times New Roman"/>
                <a:cs typeface="Times New Roman"/>
              </a:rPr>
              <a:t>решения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задачи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определён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однозначно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виде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последовательности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шагов.</a:t>
            </a:r>
            <a:endParaRPr sz="1400">
              <a:latin typeface="Times New Roman"/>
              <a:cs typeface="Times New Roman"/>
            </a:endParaRPr>
          </a:p>
          <a:p>
            <a:pPr algn="just" marL="42545" marR="5080" indent="4572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Стохастический</a:t>
            </a:r>
            <a:r>
              <a:rPr dirty="0" sz="1400" spc="4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или</a:t>
            </a:r>
            <a:r>
              <a:rPr dirty="0" sz="1400" spc="4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ероятностный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подход</a:t>
            </a:r>
            <a:r>
              <a:rPr dirty="0" sz="1400" spc="409" b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–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это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эффективный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инструмент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учёта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количественной </a:t>
            </a:r>
            <a:r>
              <a:rPr dirty="0" sz="1400">
                <a:latin typeface="Times New Roman"/>
                <a:cs typeface="Times New Roman"/>
              </a:rPr>
              <a:t>неопределённости,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который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свою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очередь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требует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знания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вероятностных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характеристик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неопределённых параметров.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202947" y="211583"/>
            <a:ext cx="4554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latin typeface="Arial"/>
                <a:cs typeface="Arial"/>
              </a:rPr>
              <a:t>Комплексная</a:t>
            </a:r>
            <a:r>
              <a:rPr dirty="0" spc="-55">
                <a:latin typeface="Arial"/>
                <a:cs typeface="Arial"/>
              </a:rPr>
              <a:t> </a:t>
            </a:r>
            <a:r>
              <a:rPr dirty="0" spc="-250">
                <a:latin typeface="Arial"/>
                <a:cs typeface="Arial"/>
              </a:rPr>
              <a:t>геологическая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 spc="-300">
                <a:latin typeface="Arial"/>
                <a:cs typeface="Arial"/>
              </a:rPr>
              <a:t>модель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8792223" y="6581409"/>
            <a:ext cx="94615" cy="958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740"/>
              </a:lnSpc>
            </a:pPr>
            <a:r>
              <a:rPr dirty="0" sz="650" spc="-25">
                <a:solidFill>
                  <a:srgbClr val="4D4D4D"/>
                </a:solidFill>
                <a:latin typeface="Arial MT"/>
                <a:cs typeface="Arial MT"/>
              </a:rPr>
              <a:t>23</a:t>
            </a:r>
            <a:endParaRPr sz="65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793981" y="409752"/>
            <a:ext cx="313245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C00000"/>
                </a:solidFill>
                <a:latin typeface="Times New Roman"/>
                <a:cs typeface="Times New Roman"/>
              </a:rPr>
              <a:t>Варианты</a:t>
            </a:r>
            <a:r>
              <a:rPr dirty="0" sz="14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C00000"/>
                </a:solidFill>
                <a:latin typeface="Times New Roman"/>
                <a:cs typeface="Times New Roman"/>
              </a:rPr>
              <a:t>построения</a:t>
            </a:r>
            <a:r>
              <a:rPr dirty="0" sz="1400" spc="-5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C00000"/>
                </a:solidFill>
                <a:latin typeface="Times New Roman"/>
                <a:cs typeface="Times New Roman"/>
              </a:rPr>
              <a:t>куба</a:t>
            </a:r>
            <a:r>
              <a:rPr dirty="0" sz="1400" spc="-6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400" spc="-10" b="1">
                <a:solidFill>
                  <a:srgbClr val="C00000"/>
                </a:solidFill>
                <a:latin typeface="Times New Roman"/>
                <a:cs typeface="Times New Roman"/>
              </a:rPr>
              <a:t>литологии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69167" y="867168"/>
            <a:ext cx="8975090" cy="5983605"/>
            <a:chOff x="169167" y="867168"/>
            <a:chExt cx="8975090" cy="5983605"/>
          </a:xfrm>
        </p:grpSpPr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35168" y="867168"/>
              <a:ext cx="3168395" cy="242009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53040" y="3212604"/>
              <a:ext cx="5490959" cy="361948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9167" y="1412746"/>
              <a:ext cx="3439664" cy="5437613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529828" y="151650"/>
            <a:ext cx="4554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latin typeface="Arial"/>
                <a:cs typeface="Arial"/>
              </a:rPr>
              <a:t>Комплексная</a:t>
            </a:r>
            <a:r>
              <a:rPr dirty="0" spc="-55">
                <a:latin typeface="Arial"/>
                <a:cs typeface="Arial"/>
              </a:rPr>
              <a:t> </a:t>
            </a:r>
            <a:r>
              <a:rPr dirty="0" spc="-250">
                <a:latin typeface="Arial"/>
                <a:cs typeface="Arial"/>
              </a:rPr>
              <a:t>геологическая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 spc="-300">
                <a:latin typeface="Arial"/>
                <a:cs typeface="Arial"/>
              </a:rPr>
              <a:t>модель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3732009" y="2364739"/>
            <a:ext cx="1541145" cy="508000"/>
          </a:xfrm>
          <a:prstGeom prst="rect">
            <a:avLst/>
          </a:prstGeom>
        </p:spPr>
        <p:txBody>
          <a:bodyPr wrap="square" lIns="0" tIns="24130" rIns="0" bIns="0" rtlCol="0" vert="horz">
            <a:spAutoFit/>
          </a:bodyPr>
          <a:lstStyle/>
          <a:p>
            <a:pPr marL="12700" marR="5080">
              <a:lnSpc>
                <a:spcPts val="1880"/>
              </a:lnSpc>
              <a:spcBef>
                <a:spcPts val="190"/>
              </a:spcBef>
            </a:pP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Литологическая модель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30832" y="438751"/>
            <a:ext cx="8018145" cy="2084070"/>
          </a:xfrm>
          <a:prstGeom prst="rect">
            <a:avLst/>
          </a:prstGeom>
        </p:spPr>
        <p:txBody>
          <a:bodyPr wrap="square" lIns="0" tIns="1130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dirty="0" sz="1600" b="1" i="1">
                <a:latin typeface="Times New Roman"/>
                <a:cs typeface="Times New Roman"/>
              </a:rPr>
              <a:t>Стохастический</a:t>
            </a:r>
            <a:r>
              <a:rPr dirty="0" sz="1600" spc="-9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подход/моделирование</a:t>
            </a:r>
            <a:endParaRPr sz="1600">
              <a:latin typeface="Times New Roman"/>
              <a:cs typeface="Times New Roman"/>
            </a:endParaRPr>
          </a:p>
          <a:p>
            <a:pPr marL="124460" marR="5080">
              <a:lnSpc>
                <a:spcPct val="100000"/>
              </a:lnSpc>
              <a:spcBef>
                <a:spcPts val="595"/>
              </a:spcBef>
            </a:pPr>
            <a:r>
              <a:rPr dirty="0" u="sng" sz="1200" spc="-1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Стохастические (вероятностные)</a:t>
            </a:r>
            <a:r>
              <a:rPr dirty="0" u="sng" sz="1200" spc="-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модели-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предполагают</a:t>
            </a:r>
            <a:r>
              <a:rPr dirty="0" sz="1200">
                <a:latin typeface="Times New Roman"/>
                <a:cs typeface="Times New Roman"/>
              </a:rPr>
              <a:t> наличие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элемента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неопределенности,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учитывают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возможное </a:t>
            </a:r>
            <a:r>
              <a:rPr dirty="0" sz="1200">
                <a:latin typeface="Times New Roman"/>
                <a:cs typeface="Times New Roman"/>
              </a:rPr>
              <a:t>вероятностное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распределение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значений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факторов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и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параметров, </a:t>
            </a:r>
            <a:r>
              <a:rPr dirty="0" sz="1200" spc="-10">
                <a:latin typeface="Times New Roman"/>
                <a:cs typeface="Times New Roman"/>
              </a:rPr>
              <a:t>определяющих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развитие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ситуации.</a:t>
            </a:r>
            <a:endParaRPr sz="1200">
              <a:latin typeface="Times New Roman"/>
              <a:cs typeface="Times New Roman"/>
            </a:endParaRPr>
          </a:p>
          <a:p>
            <a:pPr marL="124460">
              <a:lnSpc>
                <a:spcPct val="100000"/>
              </a:lnSpc>
              <a:spcBef>
                <a:spcPts val="285"/>
              </a:spcBef>
            </a:pPr>
            <a:r>
              <a:rPr dirty="0" sz="1200">
                <a:latin typeface="Times New Roman"/>
                <a:cs typeface="Times New Roman"/>
              </a:rPr>
              <a:t>Типы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СВМ:</a:t>
            </a:r>
            <a:endParaRPr sz="1200">
              <a:latin typeface="Times New Roman"/>
              <a:cs typeface="Times New Roman"/>
            </a:endParaRPr>
          </a:p>
          <a:p>
            <a:pPr marL="481965" indent="-174625">
              <a:lnSpc>
                <a:spcPct val="100000"/>
              </a:lnSpc>
              <a:spcBef>
                <a:spcPts val="290"/>
              </a:spcBef>
              <a:buSzPct val="95833"/>
              <a:buAutoNum type="arabicPeriod"/>
              <a:tabLst>
                <a:tab pos="481965" algn="l"/>
              </a:tabLst>
            </a:pPr>
            <a:r>
              <a:rPr dirty="0" sz="1200" spc="-10" i="1">
                <a:latin typeface="Times New Roman"/>
                <a:cs typeface="Times New Roman"/>
              </a:rPr>
              <a:t>Модель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однородного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пласта</a:t>
            </a:r>
            <a:endParaRPr sz="1200">
              <a:latin typeface="Times New Roman"/>
              <a:cs typeface="Times New Roman"/>
            </a:endParaRPr>
          </a:p>
          <a:p>
            <a:pPr marL="481965" indent="-174625">
              <a:lnSpc>
                <a:spcPct val="100000"/>
              </a:lnSpc>
              <a:spcBef>
                <a:spcPts val="290"/>
              </a:spcBef>
              <a:buSzPct val="95833"/>
              <a:buAutoNum type="arabicPeriod"/>
              <a:tabLst>
                <a:tab pos="481965" algn="l"/>
              </a:tabLst>
            </a:pPr>
            <a:r>
              <a:rPr dirty="0" sz="1200" spc="-10" i="1">
                <a:latin typeface="Times New Roman"/>
                <a:cs typeface="Times New Roman"/>
              </a:rPr>
              <a:t>Модель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слоистого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пласта</a:t>
            </a:r>
            <a:endParaRPr sz="1200">
              <a:latin typeface="Times New Roman"/>
              <a:cs typeface="Times New Roman"/>
            </a:endParaRPr>
          </a:p>
          <a:p>
            <a:pPr marL="481965" indent="-174625">
              <a:lnSpc>
                <a:spcPct val="100000"/>
              </a:lnSpc>
              <a:spcBef>
                <a:spcPts val="290"/>
              </a:spcBef>
              <a:buSzPct val="95833"/>
              <a:buAutoNum type="arabicPeriod"/>
              <a:tabLst>
                <a:tab pos="481965" algn="l"/>
              </a:tabLst>
            </a:pPr>
            <a:r>
              <a:rPr dirty="0" sz="1200" spc="-10" i="1">
                <a:latin typeface="Times New Roman"/>
                <a:cs typeface="Times New Roman"/>
              </a:rPr>
              <a:t>Модель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трещиноватого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пласта</a:t>
            </a:r>
            <a:endParaRPr sz="1200">
              <a:latin typeface="Times New Roman"/>
              <a:cs typeface="Times New Roman"/>
            </a:endParaRPr>
          </a:p>
          <a:p>
            <a:pPr marL="481965" indent="-174625">
              <a:lnSpc>
                <a:spcPct val="100000"/>
              </a:lnSpc>
              <a:spcBef>
                <a:spcPts val="285"/>
              </a:spcBef>
              <a:buSzPct val="95833"/>
              <a:buAutoNum type="arabicPeriod"/>
              <a:tabLst>
                <a:tab pos="481965" algn="l"/>
              </a:tabLst>
            </a:pPr>
            <a:r>
              <a:rPr dirty="0" sz="1200" spc="-10" i="1">
                <a:latin typeface="Times New Roman"/>
                <a:cs typeface="Times New Roman"/>
              </a:rPr>
              <a:t>Модель трещиноватого-</a:t>
            </a:r>
            <a:r>
              <a:rPr dirty="0" sz="1200" i="1">
                <a:latin typeface="Times New Roman"/>
                <a:cs typeface="Times New Roman"/>
              </a:rPr>
              <a:t>пористого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пласта</a:t>
            </a:r>
            <a:endParaRPr sz="1200">
              <a:latin typeface="Times New Roman"/>
              <a:cs typeface="Times New Roman"/>
            </a:endParaRPr>
          </a:p>
          <a:p>
            <a:pPr marL="124460">
              <a:lnSpc>
                <a:spcPct val="100000"/>
              </a:lnSpc>
              <a:spcBef>
                <a:spcPts val="240"/>
              </a:spcBef>
            </a:pPr>
            <a:r>
              <a:rPr dirty="0" sz="950" spc="-10">
                <a:latin typeface="Constantia"/>
                <a:cs typeface="Constantia"/>
              </a:rPr>
              <a:t>*</a:t>
            </a:r>
            <a:r>
              <a:rPr dirty="0" sz="900" spc="-10" b="1">
                <a:latin typeface="Constantia"/>
                <a:cs typeface="Constantia"/>
              </a:rPr>
              <a:t>Стохастичность</a:t>
            </a:r>
            <a:r>
              <a:rPr dirty="0" sz="900" spc="50" b="1">
                <a:latin typeface="Constantia"/>
                <a:cs typeface="Constantia"/>
              </a:rPr>
              <a:t> </a:t>
            </a:r>
            <a:r>
              <a:rPr dirty="0" sz="900" spc="-10">
                <a:latin typeface="Constantia"/>
                <a:cs typeface="Constantia"/>
              </a:rPr>
              <a:t>(</a:t>
            </a:r>
            <a:r>
              <a:rPr dirty="0" u="sng" sz="900" spc="-10">
                <a:solidFill>
                  <a:srgbClr val="F49000"/>
                </a:solidFill>
                <a:uFill>
                  <a:solidFill>
                    <a:srgbClr val="F49000"/>
                  </a:solidFill>
                </a:uFill>
                <a:latin typeface="Constantia"/>
                <a:cs typeface="Constantia"/>
                <a:hlinkClick r:id="rId2"/>
              </a:rPr>
              <a:t>др.-</a:t>
            </a:r>
            <a:r>
              <a:rPr dirty="0" u="sng" sz="900">
                <a:solidFill>
                  <a:srgbClr val="F49000"/>
                </a:solidFill>
                <a:uFill>
                  <a:solidFill>
                    <a:srgbClr val="F49000"/>
                  </a:solidFill>
                </a:uFill>
                <a:latin typeface="Constantia"/>
                <a:cs typeface="Constantia"/>
                <a:hlinkClick r:id="rId2"/>
              </a:rPr>
              <a:t>греч.</a:t>
            </a:r>
            <a:r>
              <a:rPr dirty="0" sz="900" spc="-10">
                <a:solidFill>
                  <a:srgbClr val="F49000"/>
                </a:solidFill>
                <a:latin typeface="Constantia"/>
                <a:cs typeface="Constantia"/>
              </a:rPr>
              <a:t> </a:t>
            </a:r>
            <a:r>
              <a:rPr dirty="0" sz="900">
                <a:latin typeface="Constantia"/>
                <a:cs typeface="Constantia"/>
              </a:rPr>
              <a:t>στόχος</a:t>
            </a:r>
            <a:r>
              <a:rPr dirty="0" sz="900" spc="40">
                <a:latin typeface="Constantia"/>
                <a:cs typeface="Constantia"/>
              </a:rPr>
              <a:t> </a:t>
            </a:r>
            <a:r>
              <a:rPr dirty="0" sz="900">
                <a:latin typeface="Constantia"/>
                <a:cs typeface="Constantia"/>
              </a:rPr>
              <a:t>—</a:t>
            </a:r>
            <a:r>
              <a:rPr dirty="0" sz="900" spc="5">
                <a:latin typeface="Constantia"/>
                <a:cs typeface="Constantia"/>
              </a:rPr>
              <a:t> </a:t>
            </a:r>
            <a:r>
              <a:rPr dirty="0" sz="900">
                <a:latin typeface="Constantia"/>
                <a:cs typeface="Constantia"/>
              </a:rPr>
              <a:t>цель, </a:t>
            </a:r>
            <a:r>
              <a:rPr dirty="0" sz="900" spc="-10">
                <a:latin typeface="Constantia"/>
                <a:cs typeface="Constantia"/>
              </a:rPr>
              <a:t>предположение)</a:t>
            </a:r>
            <a:r>
              <a:rPr dirty="0" sz="900" spc="-5">
                <a:latin typeface="Constantia"/>
                <a:cs typeface="Constantia"/>
              </a:rPr>
              <a:t> </a:t>
            </a:r>
            <a:r>
              <a:rPr dirty="0" sz="900">
                <a:latin typeface="Constantia"/>
                <a:cs typeface="Constantia"/>
              </a:rPr>
              <a:t>означает</a:t>
            </a:r>
            <a:r>
              <a:rPr dirty="0" sz="900" spc="20">
                <a:latin typeface="Constantia"/>
                <a:cs typeface="Constantia"/>
              </a:rPr>
              <a:t> </a:t>
            </a:r>
            <a:r>
              <a:rPr dirty="0" sz="900" spc="-10">
                <a:latin typeface="Constantia"/>
                <a:cs typeface="Constantia"/>
              </a:rPr>
              <a:t>случайность</a:t>
            </a:r>
            <a:endParaRPr sz="900">
              <a:latin typeface="Constantia"/>
              <a:cs typeface="Constantia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0143" y="2720339"/>
            <a:ext cx="2859021" cy="134721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88435" y="2720339"/>
            <a:ext cx="2298191" cy="1901951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44767" y="2715767"/>
            <a:ext cx="2459736" cy="189735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978197" y="4599825"/>
            <a:ext cx="166370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 i="1">
                <a:latin typeface="Constantia"/>
                <a:cs typeface="Constantia"/>
              </a:rPr>
              <a:t>2)</a:t>
            </a:r>
            <a:r>
              <a:rPr dirty="0" sz="900" spc="-20" b="1" i="1">
                <a:latin typeface="Constantia"/>
                <a:cs typeface="Constantia"/>
              </a:rPr>
              <a:t> </a:t>
            </a:r>
            <a:r>
              <a:rPr dirty="0" sz="900" b="1" i="1">
                <a:latin typeface="Constantia"/>
                <a:cs typeface="Constantia"/>
              </a:rPr>
              <a:t>Модель</a:t>
            </a:r>
            <a:r>
              <a:rPr dirty="0" sz="900" spc="-35" b="1" i="1">
                <a:latin typeface="Constantia"/>
                <a:cs typeface="Constantia"/>
              </a:rPr>
              <a:t> </a:t>
            </a:r>
            <a:r>
              <a:rPr dirty="0" sz="900" b="1" i="1">
                <a:latin typeface="Constantia"/>
                <a:cs typeface="Constantia"/>
              </a:rPr>
              <a:t>слоистого</a:t>
            </a:r>
            <a:r>
              <a:rPr dirty="0" sz="900" spc="-30" b="1" i="1">
                <a:latin typeface="Constantia"/>
                <a:cs typeface="Constantia"/>
              </a:rPr>
              <a:t> </a:t>
            </a:r>
            <a:r>
              <a:rPr dirty="0" sz="900" spc="-10" b="1" i="1">
                <a:latin typeface="Constantia"/>
                <a:cs typeface="Constantia"/>
              </a:rPr>
              <a:t>пласта</a:t>
            </a:r>
            <a:endParaRPr sz="9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55322" y="46477"/>
            <a:ext cx="4554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latin typeface="Arial"/>
                <a:cs typeface="Arial"/>
              </a:rPr>
              <a:t>Комплексная</a:t>
            </a:r>
            <a:r>
              <a:rPr dirty="0" spc="-55">
                <a:latin typeface="Arial"/>
                <a:cs typeface="Arial"/>
              </a:rPr>
              <a:t> </a:t>
            </a:r>
            <a:r>
              <a:rPr dirty="0" spc="-250">
                <a:latin typeface="Arial"/>
                <a:cs typeface="Arial"/>
              </a:rPr>
              <a:t>геологическая</a:t>
            </a:r>
            <a:r>
              <a:rPr dirty="0" spc="-35">
                <a:latin typeface="Arial"/>
                <a:cs typeface="Arial"/>
              </a:rPr>
              <a:t> </a:t>
            </a:r>
            <a:r>
              <a:rPr dirty="0" spc="-300">
                <a:latin typeface="Arial"/>
                <a:cs typeface="Arial"/>
              </a:rPr>
              <a:t>модель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129319" y="4646141"/>
            <a:ext cx="8937625" cy="1855470"/>
          </a:xfrm>
          <a:prstGeom prst="rect">
            <a:avLst/>
          </a:prstGeom>
        </p:spPr>
        <p:txBody>
          <a:bodyPr wrap="square" lIns="0" tIns="81915" rIns="0" bIns="0" rtlCol="0" vert="horz">
            <a:spAutoFit/>
          </a:bodyPr>
          <a:lstStyle/>
          <a:p>
            <a:pPr marL="3450590">
              <a:lnSpc>
                <a:spcPct val="100000"/>
              </a:lnSpc>
              <a:spcBef>
                <a:spcPts val="645"/>
              </a:spcBef>
              <a:tabLst>
                <a:tab pos="6108065" algn="l"/>
              </a:tabLst>
            </a:pPr>
            <a:r>
              <a:rPr dirty="0" baseline="6172" sz="1350" b="1" i="1">
                <a:latin typeface="Constantia"/>
                <a:cs typeface="Constantia"/>
              </a:rPr>
              <a:t>3)</a:t>
            </a:r>
            <a:r>
              <a:rPr dirty="0" baseline="6172" sz="1350" spc="30" b="1" i="1">
                <a:latin typeface="Constantia"/>
                <a:cs typeface="Constantia"/>
              </a:rPr>
              <a:t> </a:t>
            </a:r>
            <a:r>
              <a:rPr dirty="0" baseline="6172" sz="1350" b="1" i="1">
                <a:latin typeface="Constantia"/>
                <a:cs typeface="Constantia"/>
              </a:rPr>
              <a:t>Модель </a:t>
            </a:r>
            <a:r>
              <a:rPr dirty="0" baseline="6172" sz="1350" spc="-15" b="1" i="1">
                <a:latin typeface="Constantia"/>
                <a:cs typeface="Constantia"/>
              </a:rPr>
              <a:t>трещиноватого</a:t>
            </a:r>
            <a:r>
              <a:rPr dirty="0" baseline="6172" sz="1350" spc="7" b="1" i="1">
                <a:latin typeface="Constantia"/>
                <a:cs typeface="Constantia"/>
              </a:rPr>
              <a:t> </a:t>
            </a:r>
            <a:r>
              <a:rPr dirty="0" baseline="6172" sz="1350" spc="-15" b="1" i="1">
                <a:latin typeface="Constantia"/>
                <a:cs typeface="Constantia"/>
              </a:rPr>
              <a:t>пласта</a:t>
            </a:r>
            <a:r>
              <a:rPr dirty="0" baseline="6172" sz="1350" b="1" i="1">
                <a:latin typeface="Constantia"/>
                <a:cs typeface="Constantia"/>
              </a:rPr>
              <a:t>	</a:t>
            </a:r>
            <a:r>
              <a:rPr dirty="0" sz="900" b="1" i="1">
                <a:latin typeface="Constantia"/>
                <a:cs typeface="Constantia"/>
              </a:rPr>
              <a:t>4)</a:t>
            </a:r>
            <a:r>
              <a:rPr dirty="0" sz="900" spc="30" b="1" i="1">
                <a:latin typeface="Constantia"/>
                <a:cs typeface="Constantia"/>
              </a:rPr>
              <a:t> </a:t>
            </a:r>
            <a:r>
              <a:rPr dirty="0" sz="900" b="1" i="1">
                <a:latin typeface="Constantia"/>
                <a:cs typeface="Constantia"/>
              </a:rPr>
              <a:t>Модель</a:t>
            </a:r>
            <a:r>
              <a:rPr dirty="0" sz="900" spc="10" b="1" i="1">
                <a:latin typeface="Constantia"/>
                <a:cs typeface="Constantia"/>
              </a:rPr>
              <a:t> </a:t>
            </a:r>
            <a:r>
              <a:rPr dirty="0" sz="900" spc="-10" b="1" i="1">
                <a:latin typeface="Constantia"/>
                <a:cs typeface="Constantia"/>
              </a:rPr>
              <a:t>трещиновато-пористого</a:t>
            </a:r>
            <a:r>
              <a:rPr dirty="0" sz="900" spc="15" b="1" i="1">
                <a:latin typeface="Constantia"/>
                <a:cs typeface="Constantia"/>
              </a:rPr>
              <a:t> </a:t>
            </a:r>
            <a:r>
              <a:rPr dirty="0" sz="900" spc="-10" b="1" i="1">
                <a:latin typeface="Constantia"/>
                <a:cs typeface="Constantia"/>
              </a:rPr>
              <a:t>пласта</a:t>
            </a:r>
            <a:endParaRPr sz="900">
              <a:latin typeface="Constantia"/>
              <a:cs typeface="Constantia"/>
            </a:endParaRPr>
          </a:p>
          <a:p>
            <a:pPr algn="just" marL="12700" marR="6985" indent="362585">
              <a:lnSpc>
                <a:spcPct val="100000"/>
              </a:lnSpc>
              <a:spcBef>
                <a:spcPts val="780"/>
              </a:spcBef>
            </a:pPr>
            <a:r>
              <a:rPr dirty="0" sz="1300">
                <a:latin typeface="Times New Roman"/>
                <a:cs typeface="Times New Roman"/>
              </a:rPr>
              <a:t>По</a:t>
            </a:r>
            <a:r>
              <a:rPr dirty="0" sz="1300" spc="10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стохастическим</a:t>
            </a:r>
            <a:r>
              <a:rPr dirty="0" sz="1300" spc="114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моделированием</a:t>
            </a:r>
            <a:r>
              <a:rPr dirty="0" sz="1300" spc="1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понимается</a:t>
            </a:r>
            <a:r>
              <a:rPr dirty="0" sz="1300" spc="9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создание</a:t>
            </a:r>
            <a:r>
              <a:rPr dirty="0" sz="1300" spc="1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комплексных</a:t>
            </a:r>
            <a:r>
              <a:rPr dirty="0" sz="1300" spc="1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геологических</a:t>
            </a:r>
            <a:r>
              <a:rPr dirty="0" sz="1300" spc="11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структур</a:t>
            </a:r>
            <a:r>
              <a:rPr dirty="0" sz="1300" spc="1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и/или</a:t>
            </a:r>
            <a:r>
              <a:rPr dirty="0" sz="1300" spc="12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распределение </a:t>
            </a:r>
            <a:r>
              <a:rPr dirty="0" sz="1300">
                <a:latin typeface="Times New Roman"/>
                <a:cs typeface="Times New Roman"/>
              </a:rPr>
              <a:t>петрофизических</a:t>
            </a:r>
            <a:r>
              <a:rPr dirty="0" sz="1300" spc="49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свойств</a:t>
            </a:r>
            <a:r>
              <a:rPr dirty="0" sz="1300" spc="49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которые</a:t>
            </a:r>
            <a:r>
              <a:rPr dirty="0" sz="1300" spc="49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адаптируются</a:t>
            </a:r>
            <a:r>
              <a:rPr dirty="0" sz="1300" spc="9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к</a:t>
            </a:r>
            <a:r>
              <a:rPr dirty="0" sz="1300" spc="484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имеющейся</a:t>
            </a:r>
            <a:r>
              <a:rPr dirty="0" sz="1300" spc="9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количественной</a:t>
            </a:r>
            <a:r>
              <a:rPr dirty="0" sz="1300" spc="484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(точной)</a:t>
            </a:r>
            <a:r>
              <a:rPr dirty="0" sz="1300" spc="49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и</a:t>
            </a:r>
            <a:r>
              <a:rPr dirty="0" sz="1300" spc="85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качественной</a:t>
            </a:r>
            <a:r>
              <a:rPr dirty="0" sz="1300" spc="49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(условной) </a:t>
            </a:r>
            <a:r>
              <a:rPr dirty="0" sz="1300">
                <a:latin typeface="Times New Roman"/>
                <a:cs typeface="Times New Roman"/>
              </a:rPr>
              <a:t>информации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о</a:t>
            </a:r>
            <a:r>
              <a:rPr dirty="0" sz="1300" spc="-5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пласте.</a:t>
            </a:r>
            <a:endParaRPr sz="1300">
              <a:latin typeface="Times New Roman"/>
              <a:cs typeface="Times New Roman"/>
            </a:endParaRPr>
          </a:p>
          <a:p>
            <a:pPr algn="just" marL="375285">
              <a:lnSpc>
                <a:spcPts val="1325"/>
              </a:lnSpc>
            </a:pPr>
            <a:r>
              <a:rPr dirty="0" sz="1300">
                <a:latin typeface="Times New Roman"/>
                <a:cs typeface="Times New Roman"/>
              </a:rPr>
              <a:t>Эти</a:t>
            </a:r>
            <a:r>
              <a:rPr dirty="0" sz="1300" spc="17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модели</a:t>
            </a:r>
            <a:r>
              <a:rPr dirty="0" sz="1300" spc="175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позволяют</a:t>
            </a:r>
            <a:r>
              <a:rPr dirty="0" sz="1300" spc="165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получить</a:t>
            </a:r>
            <a:r>
              <a:rPr dirty="0" sz="1300" spc="165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неуникальные,</a:t>
            </a:r>
            <a:r>
              <a:rPr dirty="0" sz="1300" spc="155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равновероятностные</a:t>
            </a:r>
            <a:r>
              <a:rPr dirty="0" sz="1300" spc="17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реализации,</a:t>
            </a:r>
            <a:r>
              <a:rPr dirty="0" sz="1300" spc="17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которые</a:t>
            </a:r>
            <a:r>
              <a:rPr dirty="0" sz="1300" spc="160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обладают</a:t>
            </a:r>
            <a:r>
              <a:rPr dirty="0" sz="1300" spc="170">
                <a:latin typeface="Times New Roman"/>
                <a:cs typeface="Times New Roman"/>
              </a:rPr>
              <a:t>  </a:t>
            </a:r>
            <a:r>
              <a:rPr dirty="0" sz="1300" spc="-10">
                <a:latin typeface="Times New Roman"/>
                <a:cs typeface="Times New Roman"/>
              </a:rPr>
              <a:t>общими</a:t>
            </a:r>
            <a:endParaRPr sz="1300">
              <a:latin typeface="Times New Roman"/>
              <a:cs typeface="Times New Roman"/>
            </a:endParaRPr>
          </a:p>
          <a:p>
            <a:pPr algn="just" marL="12700" marR="5080">
              <a:lnSpc>
                <a:spcPts val="1410"/>
              </a:lnSpc>
              <a:spcBef>
                <a:spcPts val="95"/>
              </a:spcBef>
            </a:pPr>
            <a:r>
              <a:rPr dirty="0" sz="1300">
                <a:latin typeface="Times New Roman"/>
                <a:cs typeface="Times New Roman"/>
              </a:rPr>
              <a:t>статическими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свойствами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и воспроизводят возможные изображения</a:t>
            </a:r>
            <a:r>
              <a:rPr dirty="0" sz="1300" spc="1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геологической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сложности пласта. Изучение </a:t>
            </a:r>
            <a:r>
              <a:rPr dirty="0" sz="1300" spc="-10">
                <a:latin typeface="Times New Roman"/>
                <a:cs typeface="Times New Roman"/>
              </a:rPr>
              <a:t>статической </a:t>
            </a:r>
            <a:r>
              <a:rPr dirty="0" sz="1300">
                <a:latin typeface="Times New Roman"/>
                <a:cs typeface="Times New Roman"/>
              </a:rPr>
              <a:t>изменчивости</a:t>
            </a:r>
            <a:r>
              <a:rPr dirty="0" sz="1300" spc="-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различных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изображений,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осуществленное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на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значительном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количестве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реализаций,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позволяет</a:t>
            </a:r>
            <a:r>
              <a:rPr dirty="0" sz="1300" spc="-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установить</a:t>
            </a:r>
            <a:r>
              <a:rPr dirty="0" sz="1300" spc="-25">
                <a:latin typeface="Times New Roman"/>
                <a:cs typeface="Times New Roman"/>
              </a:rPr>
              <a:t> </a:t>
            </a:r>
            <a:r>
              <a:rPr dirty="0" sz="1300" spc="-20">
                <a:latin typeface="Times New Roman"/>
                <a:cs typeface="Times New Roman"/>
              </a:rPr>
              <a:t>меру </a:t>
            </a:r>
            <a:r>
              <a:rPr dirty="0" sz="1300" spc="-10">
                <a:latin typeface="Times New Roman"/>
                <a:cs typeface="Times New Roman"/>
              </a:rPr>
              <a:t>неопределенности,</a:t>
            </a:r>
            <a:r>
              <a:rPr dirty="0" sz="1300" spc="-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присущую</a:t>
            </a:r>
            <a:r>
              <a:rPr dirty="0" sz="1300" spc="-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геологическому</a:t>
            </a:r>
            <a:r>
              <a:rPr dirty="0" sz="1300" spc="-1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описанию.</a:t>
            </a:r>
            <a:endParaRPr sz="13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110"/>
              </a:spcBef>
            </a:pPr>
            <a:r>
              <a:rPr dirty="0" sz="1300">
                <a:latin typeface="Times New Roman"/>
                <a:cs typeface="Times New Roman"/>
              </a:rPr>
              <a:t>Во</a:t>
            </a:r>
            <a:r>
              <a:rPr dirty="0" sz="1300" spc="15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всех</a:t>
            </a:r>
            <a:r>
              <a:rPr dirty="0" sz="1300" spc="15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случаях</a:t>
            </a:r>
            <a:r>
              <a:rPr dirty="0" sz="1300" spc="1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стохастическое</a:t>
            </a:r>
            <a:r>
              <a:rPr dirty="0" sz="1300" spc="17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моделирование</a:t>
            </a:r>
            <a:r>
              <a:rPr dirty="0" sz="1300" spc="1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представляет</a:t>
            </a:r>
            <a:r>
              <a:rPr dirty="0" sz="1300" spc="15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собой</a:t>
            </a:r>
            <a:r>
              <a:rPr dirty="0" sz="1300" spc="1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наиболее</a:t>
            </a:r>
            <a:r>
              <a:rPr dirty="0" sz="1300" spc="16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подходящий</a:t>
            </a:r>
            <a:r>
              <a:rPr dirty="0" sz="1300" spc="17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подход</a:t>
            </a:r>
            <a:r>
              <a:rPr dirty="0" sz="1300" spc="15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для</a:t>
            </a:r>
            <a:r>
              <a:rPr dirty="0" sz="1300" spc="17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комплексного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1230" y="6456665"/>
            <a:ext cx="9011285" cy="40132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50800" marR="43180">
              <a:lnSpc>
                <a:spcPts val="1400"/>
              </a:lnSpc>
              <a:spcBef>
                <a:spcPts val="275"/>
              </a:spcBef>
            </a:pPr>
            <a:r>
              <a:rPr dirty="0" sz="1300">
                <a:latin typeface="Times New Roman"/>
                <a:cs typeface="Times New Roman"/>
              </a:rPr>
              <a:t>изучения</a:t>
            </a:r>
            <a:r>
              <a:rPr dirty="0" sz="1300" spc="1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пласта,</a:t>
            </a:r>
            <a:r>
              <a:rPr dirty="0" sz="1300" spc="14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поскольку</a:t>
            </a:r>
            <a:r>
              <a:rPr dirty="0" sz="1300" spc="11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он</a:t>
            </a:r>
            <a:r>
              <a:rPr dirty="0" sz="1300" spc="1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позволяет</a:t>
            </a:r>
            <a:r>
              <a:rPr dirty="0" sz="1300" spc="1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объединить</a:t>
            </a:r>
            <a:r>
              <a:rPr dirty="0" sz="1300" spc="11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большую</a:t>
            </a:r>
            <a:r>
              <a:rPr dirty="0" sz="1300" spc="1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часть</a:t>
            </a:r>
            <a:r>
              <a:rPr dirty="0" sz="1300" spc="12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доступной</a:t>
            </a:r>
            <a:r>
              <a:rPr dirty="0" sz="1300" spc="14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информации.</a:t>
            </a:r>
            <a:r>
              <a:rPr dirty="0" sz="1300" spc="1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При</a:t>
            </a:r>
            <a:r>
              <a:rPr dirty="0" sz="1300" spc="13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этом</a:t>
            </a:r>
            <a:r>
              <a:rPr dirty="0" sz="1300" spc="1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следует</a:t>
            </a:r>
            <a:r>
              <a:rPr dirty="0" sz="1300" spc="120">
                <a:latin typeface="Times New Roman"/>
                <a:cs typeface="Times New Roman"/>
              </a:rPr>
              <a:t> </a:t>
            </a:r>
            <a:r>
              <a:rPr dirty="0" sz="1300" spc="-90">
                <a:latin typeface="Times New Roman"/>
                <a:cs typeface="Times New Roman"/>
              </a:rPr>
              <a:t>вы</a:t>
            </a:r>
            <a:r>
              <a:rPr dirty="0" baseline="-18518" sz="1800" spc="-135">
                <a:solidFill>
                  <a:srgbClr val="035C75"/>
                </a:solidFill>
                <a:latin typeface="Constantia"/>
                <a:cs typeface="Constantia"/>
              </a:rPr>
              <a:t>2</a:t>
            </a:r>
            <a:r>
              <a:rPr dirty="0" sz="1300" spc="-90">
                <a:latin typeface="Times New Roman"/>
                <a:cs typeface="Times New Roman"/>
              </a:rPr>
              <a:t>д</a:t>
            </a:r>
            <a:r>
              <a:rPr dirty="0" baseline="-18518" sz="1800" spc="-135">
                <a:solidFill>
                  <a:srgbClr val="035C75"/>
                </a:solidFill>
                <a:latin typeface="Constantia"/>
                <a:cs typeface="Constantia"/>
              </a:rPr>
              <a:t>4</a:t>
            </a:r>
            <a:r>
              <a:rPr dirty="0" sz="1300" spc="-90">
                <a:latin typeface="Times New Roman"/>
                <a:cs typeface="Times New Roman"/>
              </a:rPr>
              <a:t>елить </a:t>
            </a:r>
            <a:r>
              <a:rPr dirty="0" sz="1300">
                <a:latin typeface="Times New Roman"/>
                <a:cs typeface="Times New Roman"/>
              </a:rPr>
              <a:t>следующие</a:t>
            </a:r>
            <a:r>
              <a:rPr dirty="0" sz="1300" spc="-55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моменты:</a:t>
            </a:r>
            <a:endParaRPr sz="1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001" y="204685"/>
            <a:ext cx="4554220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0">
                <a:solidFill>
                  <a:srgbClr val="03607A"/>
                </a:solidFill>
                <a:latin typeface="Arial"/>
                <a:cs typeface="Arial"/>
              </a:rPr>
              <a:t>Комплексная</a:t>
            </a:r>
            <a:r>
              <a:rPr dirty="0" spc="-50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50">
                <a:solidFill>
                  <a:srgbClr val="03607A"/>
                </a:solidFill>
                <a:latin typeface="Arial"/>
                <a:cs typeface="Arial"/>
              </a:rPr>
              <a:t>геологическая</a:t>
            </a:r>
            <a:r>
              <a:rPr dirty="0" spc="-40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95">
                <a:solidFill>
                  <a:srgbClr val="03607A"/>
                </a:solidFill>
                <a:latin typeface="Arial"/>
                <a:cs typeface="Arial"/>
              </a:rPr>
              <a:t>модель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43272" y="766051"/>
            <a:ext cx="8267065" cy="2962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261620">
              <a:lnSpc>
                <a:spcPct val="100000"/>
              </a:lnSpc>
              <a:spcBef>
                <a:spcPts val="105"/>
              </a:spcBef>
            </a:pPr>
            <a:r>
              <a:rPr dirty="0" sz="1400" spc="-145" b="1">
                <a:latin typeface="Arial"/>
                <a:cs typeface="Arial"/>
              </a:rPr>
              <a:t>Геологическая</a:t>
            </a:r>
            <a:r>
              <a:rPr dirty="0" sz="1400" spc="1010" b="1">
                <a:latin typeface="Arial"/>
                <a:cs typeface="Arial"/>
              </a:rPr>
              <a:t> </a:t>
            </a:r>
            <a:r>
              <a:rPr dirty="0" sz="1400" spc="-175" b="1">
                <a:latin typeface="Arial"/>
                <a:cs typeface="Arial"/>
              </a:rPr>
              <a:t>информация</a:t>
            </a:r>
            <a:r>
              <a:rPr dirty="0" sz="1400" spc="1010" b="1">
                <a:latin typeface="Arial"/>
                <a:cs typeface="Arial"/>
              </a:rPr>
              <a:t> </a:t>
            </a:r>
            <a:r>
              <a:rPr dirty="0" sz="1400" spc="-145" b="1">
                <a:latin typeface="Arial"/>
                <a:cs typeface="Arial"/>
              </a:rPr>
              <a:t>(стохастический</a:t>
            </a:r>
            <a:r>
              <a:rPr dirty="0" sz="1400" spc="994" b="1">
                <a:latin typeface="Arial"/>
                <a:cs typeface="Arial"/>
              </a:rPr>
              <a:t> </a:t>
            </a:r>
            <a:r>
              <a:rPr dirty="0" sz="1400" spc="-140" b="1">
                <a:latin typeface="Arial"/>
                <a:cs typeface="Arial"/>
              </a:rPr>
              <a:t>подход).</a:t>
            </a:r>
            <a:r>
              <a:rPr dirty="0" sz="1400" spc="1010" b="1">
                <a:latin typeface="Arial"/>
                <a:cs typeface="Arial"/>
              </a:rPr>
              <a:t> </a:t>
            </a:r>
            <a:r>
              <a:rPr dirty="0" sz="1400" spc="-180">
                <a:latin typeface="Microsoft Sans Serif"/>
                <a:cs typeface="Microsoft Sans Serif"/>
              </a:rPr>
              <a:t>В</a:t>
            </a:r>
            <a:r>
              <a:rPr dirty="0" sz="1400" spc="104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стохастической</a:t>
            </a:r>
            <a:r>
              <a:rPr dirty="0" sz="1400" spc="101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модели</a:t>
            </a:r>
            <a:r>
              <a:rPr dirty="0" sz="1400" spc="103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пространственное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распределение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геологических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единиц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создается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75">
                <a:latin typeface="Microsoft Sans Serif"/>
                <a:cs typeface="Microsoft Sans Serif"/>
              </a:rPr>
              <a:t>помощью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функций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распределения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различных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фаций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(например,</a:t>
            </a:r>
            <a:r>
              <a:rPr dirty="0" sz="1400" spc="-35">
                <a:latin typeface="Microsoft Sans Serif"/>
                <a:cs typeface="Microsoft Sans Serif"/>
              </a:rPr>
              <a:t> </a:t>
            </a:r>
            <a:r>
              <a:rPr dirty="0" sz="1400" spc="-185">
                <a:latin typeface="Microsoft Sans Serif"/>
                <a:cs typeface="Microsoft Sans Serif"/>
              </a:rPr>
              <a:t>ГСР</a:t>
            </a:r>
            <a:r>
              <a:rPr dirty="0" sz="1400" spc="-7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вариограмм*,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рис.4.7).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Эти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функции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определяют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средние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протяженности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по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вертикали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латерали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70">
                <a:latin typeface="Microsoft Sans Serif"/>
                <a:cs typeface="Microsoft Sans Serif"/>
              </a:rPr>
              <a:t>каждой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из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фаций,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а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70">
                <a:latin typeface="Microsoft Sans Serif"/>
                <a:cs typeface="Microsoft Sans Serif"/>
              </a:rPr>
              <a:t>также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их</a:t>
            </a:r>
            <a:r>
              <a:rPr dirty="0" sz="1400" spc="-6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взаимоотношения,</a:t>
            </a:r>
            <a:r>
              <a:rPr dirty="0" sz="1400" spc="-8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они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строятся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применением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качественных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скважинных</a:t>
            </a:r>
            <a:r>
              <a:rPr dirty="0" sz="1400" spc="-8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данных.</a:t>
            </a:r>
            <a:endParaRPr sz="1400">
              <a:latin typeface="Microsoft Sans Serif"/>
              <a:cs typeface="Microsoft Sans Serif"/>
            </a:endParaRPr>
          </a:p>
          <a:p>
            <a:pPr algn="just" marL="12700" marR="5715" indent="261620">
              <a:lnSpc>
                <a:spcPct val="100000"/>
              </a:lnSpc>
              <a:spcBef>
                <a:spcPts val="635"/>
              </a:spcBef>
            </a:pPr>
            <a:r>
              <a:rPr dirty="0" sz="1400" spc="-155">
                <a:latin typeface="Microsoft Sans Serif"/>
                <a:cs typeface="Microsoft Sans Serif"/>
              </a:rPr>
              <a:t>Модель</a:t>
            </a:r>
            <a:r>
              <a:rPr dirty="0" sz="1400" spc="10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осадконакопления</a:t>
            </a:r>
            <a:r>
              <a:rPr dirty="0" sz="1400" spc="9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пласта</a:t>
            </a:r>
            <a:r>
              <a:rPr dirty="0" sz="1400" spc="85">
                <a:latin typeface="Microsoft Sans Serif"/>
                <a:cs typeface="Microsoft Sans Serif"/>
              </a:rPr>
              <a:t> </a:t>
            </a:r>
            <a:r>
              <a:rPr dirty="0" sz="1400" spc="225">
                <a:latin typeface="Microsoft Sans Serif"/>
                <a:cs typeface="Microsoft Sans Serif"/>
              </a:rPr>
              <a:t>–</a:t>
            </a:r>
            <a:r>
              <a:rPr dirty="0" sz="1400" spc="95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еще</a:t>
            </a:r>
            <a:r>
              <a:rPr dirty="0" sz="1400" spc="9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одно</a:t>
            </a:r>
            <a:r>
              <a:rPr dirty="0" sz="1400" spc="80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средство,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позволяющее</a:t>
            </a:r>
            <a:r>
              <a:rPr dirty="0" sz="1400" spc="8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вывести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протяженность</a:t>
            </a:r>
            <a:r>
              <a:rPr dirty="0" sz="1400" spc="10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фации</a:t>
            </a:r>
            <a:r>
              <a:rPr dirty="0" sz="1400" spc="90">
                <a:latin typeface="Microsoft Sans Serif"/>
                <a:cs typeface="Microsoft Sans Serif"/>
              </a:rPr>
              <a:t> </a:t>
            </a:r>
            <a:r>
              <a:rPr dirty="0" sz="1400" spc="-80">
                <a:latin typeface="Microsoft Sans Serif"/>
                <a:cs typeface="Microsoft Sans Serif"/>
              </a:rPr>
              <a:t>(например, </a:t>
            </a:r>
            <a:r>
              <a:rPr dirty="0" sz="1400" spc="-30">
                <a:latin typeface="Microsoft Sans Serif"/>
                <a:cs typeface="Microsoft Sans Serif"/>
              </a:rPr>
              <a:t>радиус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 spc="-105">
                <a:latin typeface="Microsoft Sans Serif"/>
                <a:cs typeface="Microsoft Sans Serif"/>
              </a:rPr>
              <a:t>вариограмм)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или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 spc="-95">
                <a:latin typeface="Microsoft Sans Serif"/>
                <a:cs typeface="Microsoft Sans Serif"/>
              </a:rPr>
              <a:t>усредненные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75">
                <a:latin typeface="Microsoft Sans Serif"/>
                <a:cs typeface="Microsoft Sans Serif"/>
              </a:rPr>
              <a:t>размеры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35">
                <a:latin typeface="Microsoft Sans Serif"/>
                <a:cs typeface="Microsoft Sans Serif"/>
              </a:rPr>
              <a:t>единиц</a:t>
            </a:r>
            <a:r>
              <a:rPr dirty="0" sz="1400" spc="70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ы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60">
                <a:latin typeface="Microsoft Sans Serif"/>
                <a:cs typeface="Microsoft Sans Serif"/>
              </a:rPr>
              <a:t>условиях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 spc="-85">
                <a:latin typeface="Microsoft Sans Serif"/>
                <a:cs typeface="Microsoft Sans Serif"/>
              </a:rPr>
              <a:t>дефицита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30">
                <a:latin typeface="Microsoft Sans Serif"/>
                <a:cs typeface="Microsoft Sans Serif"/>
              </a:rPr>
              <a:t>точных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 spc="-40">
                <a:latin typeface="Microsoft Sans Serif"/>
                <a:cs typeface="Microsoft Sans Serif"/>
              </a:rPr>
              <a:t>данных.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Обосновано </a:t>
            </a:r>
            <a:r>
              <a:rPr dirty="0" sz="1400" spc="-135">
                <a:latin typeface="Microsoft Sans Serif"/>
                <a:cs typeface="Microsoft Sans Serif"/>
              </a:rPr>
              <a:t>предположение,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опирающееся</a:t>
            </a:r>
            <a:r>
              <a:rPr dirty="0" sz="1400" spc="45">
                <a:latin typeface="Microsoft Sans Serif"/>
                <a:cs typeface="Microsoft Sans Serif"/>
              </a:rPr>
              <a:t> </a:t>
            </a:r>
            <a:r>
              <a:rPr dirty="0" sz="1400">
                <a:latin typeface="Microsoft Sans Serif"/>
                <a:cs typeface="Microsoft Sans Serif"/>
              </a:rPr>
              <a:t>на</a:t>
            </a:r>
            <a:r>
              <a:rPr dirty="0" sz="1400" spc="45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изучение</a:t>
            </a:r>
            <a:r>
              <a:rPr dirty="0" sz="1400" spc="35">
                <a:latin typeface="Microsoft Sans Serif"/>
                <a:cs typeface="Microsoft Sans Serif"/>
              </a:rPr>
              <a:t> </a:t>
            </a:r>
            <a:r>
              <a:rPr dirty="0" sz="1400" spc="-105">
                <a:latin typeface="Microsoft Sans Serif"/>
                <a:cs typeface="Microsoft Sans Serif"/>
              </a:rPr>
              <a:t>аналогов</a:t>
            </a:r>
            <a:r>
              <a:rPr dirty="0" sz="1400" spc="45">
                <a:latin typeface="Microsoft Sans Serif"/>
                <a:cs typeface="Microsoft Sans Serif"/>
              </a:rPr>
              <a:t> </a:t>
            </a:r>
            <a:r>
              <a:rPr dirty="0" sz="1400" spc="-10">
                <a:latin typeface="Microsoft Sans Serif"/>
                <a:cs typeface="Microsoft Sans Serif"/>
              </a:rPr>
              <a:t>или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обнажений</a:t>
            </a:r>
            <a:r>
              <a:rPr dirty="0" sz="1400" spc="40">
                <a:latin typeface="Microsoft Sans Serif"/>
                <a:cs typeface="Microsoft Sans Serif"/>
              </a:rPr>
              <a:t> </a:t>
            </a:r>
            <a:r>
              <a:rPr dirty="0" sz="1400" spc="-90">
                <a:latin typeface="Microsoft Sans Serif"/>
                <a:cs typeface="Microsoft Sans Serif"/>
              </a:rPr>
              <a:t>пласта,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 spc="-80">
                <a:latin typeface="Microsoft Sans Serif"/>
                <a:cs typeface="Microsoft Sans Serif"/>
              </a:rPr>
              <a:t>могут</a:t>
            </a:r>
            <a:r>
              <a:rPr dirty="0" sz="1400" spc="35">
                <a:latin typeface="Microsoft Sans Serif"/>
                <a:cs typeface="Microsoft Sans Serif"/>
              </a:rPr>
              <a:t> </a:t>
            </a:r>
            <a:r>
              <a:rPr dirty="0" sz="1400" spc="-90">
                <a:latin typeface="Microsoft Sans Serif"/>
                <a:cs typeface="Microsoft Sans Serif"/>
              </a:rPr>
              <a:t>сыграть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известную</a:t>
            </a:r>
            <a:r>
              <a:rPr dirty="0" sz="1400" spc="35">
                <a:latin typeface="Microsoft Sans Serif"/>
                <a:cs typeface="Microsoft Sans Serif"/>
              </a:rPr>
              <a:t> </a:t>
            </a:r>
            <a:r>
              <a:rPr dirty="0" sz="1400" spc="-50">
                <a:latin typeface="Microsoft Sans Serif"/>
                <a:cs typeface="Microsoft Sans Serif"/>
              </a:rPr>
              <a:t>роль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 spc="-25">
                <a:latin typeface="Microsoft Sans Serif"/>
                <a:cs typeface="Microsoft Sans Serif"/>
              </a:rPr>
              <a:t>при </a:t>
            </a:r>
            <a:r>
              <a:rPr dirty="0" sz="1400" spc="-150">
                <a:latin typeface="Microsoft Sans Serif"/>
                <a:cs typeface="Microsoft Sans Serif"/>
              </a:rPr>
              <a:t>определении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таких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величин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70">
                <a:latin typeface="Microsoft Sans Serif"/>
                <a:cs typeface="Microsoft Sans Serif"/>
              </a:rPr>
              <a:t>протяженности.</a:t>
            </a:r>
            <a:endParaRPr sz="1400">
              <a:latin typeface="Microsoft Sans Serif"/>
              <a:cs typeface="Microsoft Sans Serif"/>
            </a:endParaRPr>
          </a:p>
          <a:p>
            <a:pPr algn="just" marL="12700" marR="6350" indent="261620">
              <a:lnSpc>
                <a:spcPct val="100000"/>
              </a:lnSpc>
              <a:spcBef>
                <a:spcPts val="635"/>
              </a:spcBef>
            </a:pPr>
            <a:r>
              <a:rPr dirty="0" sz="1400" spc="-170" b="1">
                <a:latin typeface="Arial"/>
                <a:cs typeface="Arial"/>
              </a:rPr>
              <a:t>Модель</a:t>
            </a:r>
            <a:r>
              <a:rPr dirty="0" sz="1400" spc="220" b="1">
                <a:latin typeface="Arial"/>
                <a:cs typeface="Arial"/>
              </a:rPr>
              <a:t> </a:t>
            </a:r>
            <a:r>
              <a:rPr dirty="0" sz="1400" spc="-150" b="1">
                <a:latin typeface="Arial"/>
                <a:cs typeface="Arial"/>
              </a:rPr>
              <a:t>тектонических</a:t>
            </a:r>
            <a:r>
              <a:rPr dirty="0" sz="1400" spc="210" b="1">
                <a:latin typeface="Arial"/>
                <a:cs typeface="Arial"/>
              </a:rPr>
              <a:t> </a:t>
            </a:r>
            <a:r>
              <a:rPr dirty="0" sz="1400" spc="-155" b="1">
                <a:latin typeface="Arial"/>
                <a:cs typeface="Arial"/>
              </a:rPr>
              <a:t>нарушений.</a:t>
            </a:r>
            <a:r>
              <a:rPr dirty="0" sz="1400" spc="220" b="1">
                <a:latin typeface="Arial"/>
                <a:cs typeface="Arial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Мегамасштабные</a:t>
            </a:r>
            <a:r>
              <a:rPr dirty="0" sz="1400" spc="23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структурные</a:t>
            </a:r>
            <a:r>
              <a:rPr dirty="0" sz="1400" spc="24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особенности,</a:t>
            </a:r>
            <a:r>
              <a:rPr dirty="0" sz="1400" spc="24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такие</a:t>
            </a:r>
            <a:r>
              <a:rPr dirty="0" sz="1400" spc="240">
                <a:latin typeface="Microsoft Sans Serif"/>
                <a:cs typeface="Microsoft Sans Serif"/>
              </a:rPr>
              <a:t> </a:t>
            </a:r>
            <a:r>
              <a:rPr dirty="0" sz="1400" spc="-185">
                <a:latin typeface="Microsoft Sans Serif"/>
                <a:cs typeface="Microsoft Sans Serif"/>
              </a:rPr>
              <a:t>как</a:t>
            </a:r>
            <a:r>
              <a:rPr dirty="0" sz="1400" spc="24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основные</a:t>
            </a:r>
            <a:r>
              <a:rPr dirty="0" sz="1400" spc="23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разломы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определяются</a:t>
            </a:r>
            <a:r>
              <a:rPr dirty="0" sz="1400" spc="93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детерминистически</a:t>
            </a:r>
            <a:r>
              <a:rPr dirty="0" sz="1400" spc="93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по</a:t>
            </a:r>
            <a:r>
              <a:rPr dirty="0" sz="1400" spc="92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данным</a:t>
            </a:r>
            <a:r>
              <a:rPr dirty="0" sz="1400" spc="93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сейсморазведки,</a:t>
            </a:r>
            <a:r>
              <a:rPr dirty="0" sz="1400" spc="925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макромасштабные</a:t>
            </a:r>
            <a:r>
              <a:rPr dirty="0" sz="1400" spc="92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особенности,</a:t>
            </a:r>
            <a:r>
              <a:rPr dirty="0" sz="1400" spc="93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такие</a:t>
            </a:r>
            <a:r>
              <a:rPr dirty="0" sz="1400" spc="910">
                <a:latin typeface="Microsoft Sans Serif"/>
                <a:cs typeface="Microsoft Sans Serif"/>
              </a:rPr>
              <a:t> </a:t>
            </a:r>
            <a:r>
              <a:rPr dirty="0" sz="1400" spc="-190">
                <a:latin typeface="Microsoft Sans Serif"/>
                <a:cs typeface="Microsoft Sans Serif"/>
              </a:rPr>
              <a:t>как</a:t>
            </a:r>
            <a:r>
              <a:rPr dirty="0" sz="1400" spc="-9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второстепенные</a:t>
            </a:r>
            <a:r>
              <a:rPr dirty="0" sz="1400" spc="4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разломы</a:t>
            </a:r>
            <a:r>
              <a:rPr dirty="0" sz="1400" spc="4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трещины</a:t>
            </a:r>
            <a:r>
              <a:rPr dirty="0" sz="1400" spc="4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могут</a:t>
            </a:r>
            <a:r>
              <a:rPr dirty="0" sz="1400" spc="3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воспроизводится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стохастическим</a:t>
            </a:r>
            <a:r>
              <a:rPr dirty="0" sz="1400" spc="4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моделированием.</a:t>
            </a:r>
            <a:r>
              <a:rPr dirty="0" sz="1400" spc="5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Характерные</a:t>
            </a:r>
            <a:r>
              <a:rPr dirty="0" sz="1400" spc="4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для</a:t>
            </a:r>
            <a:r>
              <a:rPr dirty="0" sz="1400" spc="55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этих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особенностей</a:t>
            </a:r>
            <a:r>
              <a:rPr dirty="0" sz="1400" spc="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параметры,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такие</a:t>
            </a:r>
            <a:r>
              <a:rPr dirty="0" sz="1400" spc="10">
                <a:latin typeface="Microsoft Sans Serif"/>
                <a:cs typeface="Microsoft Sans Serif"/>
              </a:rPr>
              <a:t> </a:t>
            </a:r>
            <a:r>
              <a:rPr dirty="0" sz="1400" spc="-185">
                <a:latin typeface="Microsoft Sans Serif"/>
                <a:cs typeface="Microsoft Sans Serif"/>
              </a:rPr>
              <a:t>как</a:t>
            </a:r>
            <a:r>
              <a:rPr dirty="0" sz="1400" spc="1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плотность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ориентация,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определяются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по</a:t>
            </a:r>
            <a:r>
              <a:rPr dirty="0" sz="1400" spc="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данным</a:t>
            </a:r>
            <a:r>
              <a:rPr dirty="0" sz="1400" spc="1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кернового</a:t>
            </a:r>
            <a:r>
              <a:rPr dirty="0" sz="1400" spc="2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анализа</a:t>
            </a:r>
            <a:r>
              <a:rPr dirty="0" sz="1400" spc="1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и</a:t>
            </a:r>
            <a:r>
              <a:rPr dirty="0" sz="1400" spc="1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каротажу,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а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затем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экстраполируются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по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всему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пласту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при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70">
                <a:latin typeface="Microsoft Sans Serif"/>
                <a:cs typeface="Microsoft Sans Serif"/>
              </a:rPr>
              <a:t>помощи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различных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вероятностных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подходов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14">
                <a:latin typeface="Microsoft Sans Serif"/>
                <a:cs typeface="Microsoft Sans Serif"/>
              </a:rPr>
              <a:t>(рис.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05">
                <a:latin typeface="Microsoft Sans Serif"/>
                <a:cs typeface="Microsoft Sans Serif"/>
              </a:rPr>
              <a:t>4.7).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530831" y="6518225"/>
            <a:ext cx="1676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035C75"/>
                </a:solidFill>
                <a:latin typeface="Constantia"/>
                <a:cs typeface="Constantia"/>
              </a:rPr>
              <a:t>25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5803747" y="4466564"/>
            <a:ext cx="315595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125">
                <a:latin typeface="Microsoft Sans Serif"/>
                <a:cs typeface="Microsoft Sans Serif"/>
              </a:rPr>
              <a:t>Рис.4.7: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Масштабнные</a:t>
            </a:r>
            <a:r>
              <a:rPr dirty="0" sz="1400" spc="-10">
                <a:latin typeface="Microsoft Sans Serif"/>
                <a:cs typeface="Microsoft Sans Serif"/>
              </a:rPr>
              <a:t> </a:t>
            </a:r>
            <a:r>
              <a:rPr dirty="0" sz="1400" spc="-95">
                <a:latin typeface="Microsoft Sans Serif"/>
                <a:cs typeface="Microsoft Sans Serif"/>
              </a:rPr>
              <a:t>детерменистические </a:t>
            </a:r>
            <a:r>
              <a:rPr dirty="0" sz="1400" spc="-160">
                <a:latin typeface="Microsoft Sans Serif"/>
                <a:cs typeface="Microsoft Sans Serif"/>
              </a:rPr>
              <a:t>разломы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и</a:t>
            </a:r>
            <a:r>
              <a:rPr dirty="0" sz="1400" spc="-20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мелкомасштабные</a:t>
            </a:r>
            <a:r>
              <a:rPr dirty="0" sz="1400" spc="-30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вероятностные </a:t>
            </a:r>
            <a:r>
              <a:rPr dirty="0" sz="1400" spc="-35">
                <a:latin typeface="Microsoft Sans Serif"/>
                <a:cs typeface="Microsoft Sans Serif"/>
              </a:rPr>
              <a:t>стилолиты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834" y="3880103"/>
            <a:ext cx="5544299" cy="28407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001" y="277114"/>
            <a:ext cx="4554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solidFill>
                  <a:srgbClr val="03607A"/>
                </a:solidFill>
                <a:latin typeface="Arial"/>
                <a:cs typeface="Arial"/>
              </a:rPr>
              <a:t>Комплексная</a:t>
            </a:r>
            <a:r>
              <a:rPr dirty="0" spc="-5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50">
                <a:solidFill>
                  <a:srgbClr val="03607A"/>
                </a:solidFill>
                <a:latin typeface="Arial"/>
                <a:cs typeface="Arial"/>
              </a:rPr>
              <a:t>геологическая</a:t>
            </a:r>
            <a:r>
              <a:rPr dirty="0" spc="-3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300">
                <a:solidFill>
                  <a:srgbClr val="03607A"/>
                </a:solidFill>
                <a:latin typeface="Arial"/>
                <a:cs typeface="Arial"/>
              </a:rPr>
              <a:t>модель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58241" y="770635"/>
            <a:ext cx="8486140" cy="569595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algn="just" marL="287020" marR="6350" indent="-274320">
              <a:lnSpc>
                <a:spcPts val="1620"/>
              </a:lnSpc>
              <a:spcBef>
                <a:spcPts val="305"/>
              </a:spcBef>
              <a:buSzPct val="93333"/>
              <a:buFont typeface="Symbol"/>
              <a:buChar char=""/>
              <a:tabLst>
                <a:tab pos="287020" algn="l"/>
              </a:tabLst>
            </a:pPr>
            <a:r>
              <a:rPr dirty="0" sz="1500" spc="-170" b="1">
                <a:latin typeface="Arial"/>
                <a:cs typeface="Arial"/>
              </a:rPr>
              <a:t>Петрофизическая</a:t>
            </a:r>
            <a:r>
              <a:rPr dirty="0" sz="1500" spc="65" b="1">
                <a:latin typeface="Arial"/>
                <a:cs typeface="Arial"/>
              </a:rPr>
              <a:t> </a:t>
            </a:r>
            <a:r>
              <a:rPr dirty="0" sz="1500" spc="-140" b="1">
                <a:latin typeface="Arial"/>
                <a:cs typeface="Arial"/>
              </a:rPr>
              <a:t>модель.</a:t>
            </a:r>
            <a:r>
              <a:rPr dirty="0" sz="1500" spc="75" b="1">
                <a:latin typeface="Arial"/>
                <a:cs typeface="Arial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Петрофизическая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модель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коллектора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может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-150">
                <a:latin typeface="Microsoft Sans Serif"/>
                <a:cs typeface="Microsoft Sans Serif"/>
              </a:rPr>
              <a:t>распространяться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-30">
                <a:latin typeface="Microsoft Sans Serif"/>
                <a:cs typeface="Microsoft Sans Serif"/>
              </a:rPr>
              <a:t>на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14">
                <a:latin typeface="Microsoft Sans Serif"/>
                <a:cs typeface="Microsoft Sans Serif"/>
              </a:rPr>
              <a:t>пласт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50">
                <a:latin typeface="Microsoft Sans Serif"/>
                <a:cs typeface="Microsoft Sans Serif"/>
              </a:rPr>
              <a:t>путем </a:t>
            </a:r>
            <a:r>
              <a:rPr dirty="0" sz="1500" spc="-155">
                <a:latin typeface="Microsoft Sans Serif"/>
                <a:cs typeface="Microsoft Sans Serif"/>
              </a:rPr>
              <a:t>стохастического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50">
                <a:latin typeface="Microsoft Sans Serif"/>
                <a:cs typeface="Microsoft Sans Serif"/>
              </a:rPr>
              <a:t>моделирования.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05">
                <a:latin typeface="Microsoft Sans Serif"/>
                <a:cs typeface="Microsoft Sans Serif"/>
              </a:rPr>
              <a:t>Это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может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10">
                <a:latin typeface="Microsoft Sans Serif"/>
                <a:cs typeface="Microsoft Sans Serif"/>
              </a:rPr>
              <a:t>быть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35">
                <a:latin typeface="Microsoft Sans Serif"/>
                <a:cs typeface="Microsoft Sans Serif"/>
              </a:rPr>
              <a:t>сделано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65">
                <a:latin typeface="Microsoft Sans Serif"/>
                <a:cs typeface="Microsoft Sans Serif"/>
              </a:rPr>
              <a:t>за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05">
                <a:latin typeface="Microsoft Sans Serif"/>
                <a:cs typeface="Microsoft Sans Serif"/>
              </a:rPr>
              <a:t>счет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присваивания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средних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петрофизических </a:t>
            </a:r>
            <a:r>
              <a:rPr dirty="0" sz="1500" spc="-145">
                <a:latin typeface="Microsoft Sans Serif"/>
                <a:cs typeface="Microsoft Sans Serif"/>
              </a:rPr>
              <a:t>свойств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или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функций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распределений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вероятностей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85">
                <a:latin typeface="Microsoft Sans Serif"/>
                <a:cs typeface="Microsoft Sans Serif"/>
              </a:rPr>
              <a:t>каждой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50">
                <a:latin typeface="Microsoft Sans Serif"/>
                <a:cs typeface="Microsoft Sans Serif"/>
              </a:rPr>
              <a:t>фации.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В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случаях,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когда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литология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14">
                <a:latin typeface="Microsoft Sans Serif"/>
                <a:cs typeface="Microsoft Sans Serif"/>
              </a:rPr>
              <a:t>относительно </a:t>
            </a:r>
            <a:r>
              <a:rPr dirty="0" sz="1500" spc="-120">
                <a:latin typeface="Microsoft Sans Serif"/>
                <a:cs typeface="Microsoft Sans Serif"/>
              </a:rPr>
              <a:t>равномерно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распределяется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по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месторождению,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этап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30">
                <a:latin typeface="Microsoft Sans Serif"/>
                <a:cs typeface="Microsoft Sans Serif"/>
              </a:rPr>
              <a:t>распределения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75">
                <a:latin typeface="Microsoft Sans Serif"/>
                <a:cs typeface="Microsoft Sans Serif"/>
              </a:rPr>
              <a:t>фаций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-95">
                <a:latin typeface="Microsoft Sans Serif"/>
                <a:cs typeface="Microsoft Sans Serif"/>
              </a:rPr>
              <a:t>может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быть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-114">
                <a:latin typeface="Microsoft Sans Serif"/>
                <a:cs typeface="Microsoft Sans Serif"/>
              </a:rPr>
              <a:t>пропущен,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50">
                <a:latin typeface="Microsoft Sans Serif"/>
                <a:cs typeface="Microsoft Sans Serif"/>
              </a:rPr>
              <a:t>и </a:t>
            </a:r>
            <a:r>
              <a:rPr dirty="0" sz="1500" spc="-160">
                <a:latin typeface="Microsoft Sans Serif"/>
                <a:cs typeface="Microsoft Sans Serif"/>
              </a:rPr>
              <a:t>стохастическое</a:t>
            </a:r>
            <a:r>
              <a:rPr dirty="0" sz="1500" spc="-1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моделирование</a:t>
            </a:r>
            <a:r>
              <a:rPr dirty="0" sz="1500" spc="-25">
                <a:latin typeface="Microsoft Sans Serif"/>
                <a:cs typeface="Microsoft Sans Serif"/>
              </a:rPr>
              <a:t> </a:t>
            </a:r>
            <a:r>
              <a:rPr dirty="0" sz="1500" spc="-195">
                <a:latin typeface="Microsoft Sans Serif"/>
                <a:cs typeface="Microsoft Sans Serif"/>
              </a:rPr>
              <a:t>может</a:t>
            </a:r>
            <a:r>
              <a:rPr dirty="0" sz="1500" spc="-2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производиться</a:t>
            </a:r>
            <a:r>
              <a:rPr dirty="0" sz="1500" spc="-30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прямо</a:t>
            </a:r>
            <a:r>
              <a:rPr dirty="0" sz="1500" spc="-3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на</a:t>
            </a:r>
            <a:r>
              <a:rPr dirty="0" sz="1500" spc="-5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основании</a:t>
            </a:r>
            <a:r>
              <a:rPr dirty="0" sz="1500" spc="-25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петрофизических</a:t>
            </a:r>
            <a:r>
              <a:rPr dirty="0" sz="1500" spc="-2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свойств.</a:t>
            </a:r>
            <a:endParaRPr sz="1500">
              <a:latin typeface="Microsoft Sans Serif"/>
              <a:cs typeface="Microsoft Sans Serif"/>
            </a:endParaRPr>
          </a:p>
          <a:p>
            <a:pPr algn="just" marL="287020" marR="5080" indent="-274955">
              <a:lnSpc>
                <a:spcPct val="90000"/>
              </a:lnSpc>
              <a:spcBef>
                <a:spcPts val="635"/>
              </a:spcBef>
              <a:buSzPct val="93333"/>
              <a:buFont typeface="Symbol"/>
              <a:buChar char=""/>
              <a:tabLst>
                <a:tab pos="287020" algn="l"/>
              </a:tabLst>
            </a:pPr>
            <a:r>
              <a:rPr dirty="0" sz="1500" spc="-55" b="1">
                <a:latin typeface="Arial"/>
                <a:cs typeface="Arial"/>
              </a:rPr>
              <a:t>Данные</a:t>
            </a:r>
            <a:r>
              <a:rPr dirty="0" sz="1500" spc="140" b="1">
                <a:latin typeface="Arial"/>
                <a:cs typeface="Arial"/>
              </a:rPr>
              <a:t> </a:t>
            </a:r>
            <a:r>
              <a:rPr dirty="0" sz="1500" spc="-125" b="1">
                <a:latin typeface="Arial"/>
                <a:cs typeface="Arial"/>
              </a:rPr>
              <a:t>сейсморазведки.</a:t>
            </a:r>
            <a:r>
              <a:rPr dirty="0" sz="1500" spc="135" b="1">
                <a:latin typeface="Arial"/>
                <a:cs typeface="Arial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Преимущество</a:t>
            </a:r>
            <a:r>
              <a:rPr dirty="0" sz="1500" spc="150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сейсморазведки-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 spc="-85">
                <a:latin typeface="Microsoft Sans Serif"/>
                <a:cs typeface="Microsoft Sans Serif"/>
              </a:rPr>
              <a:t>получение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 spc="-110">
                <a:latin typeface="Microsoft Sans Serif"/>
                <a:cs typeface="Microsoft Sans Serif"/>
              </a:rPr>
              <a:t>представлений</a:t>
            </a:r>
            <a:r>
              <a:rPr dirty="0" sz="1500" spc="16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о</a:t>
            </a:r>
            <a:r>
              <a:rPr dirty="0" sz="1500" spc="155">
                <a:latin typeface="Microsoft Sans Serif"/>
                <a:cs typeface="Microsoft Sans Serif"/>
              </a:rPr>
              <a:t> </a:t>
            </a:r>
            <a:r>
              <a:rPr dirty="0" sz="1500" spc="-114">
                <a:latin typeface="Microsoft Sans Serif"/>
                <a:cs typeface="Microsoft Sans Serif"/>
              </a:rPr>
              <a:t>латеральном распределении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14">
                <a:latin typeface="Microsoft Sans Serif"/>
                <a:cs typeface="Microsoft Sans Serif"/>
              </a:rPr>
              <a:t>геологических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тел.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95">
                <a:latin typeface="Microsoft Sans Serif"/>
                <a:cs typeface="Microsoft Sans Serif"/>
              </a:rPr>
              <a:t>Интеграция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сейсмических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45">
                <a:latin typeface="Microsoft Sans Serif"/>
                <a:cs typeface="Microsoft Sans Serif"/>
              </a:rPr>
              <a:t>данных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55">
                <a:latin typeface="Microsoft Sans Serif"/>
                <a:cs typeface="Microsoft Sans Serif"/>
              </a:rPr>
              <a:t>может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110">
                <a:latin typeface="Microsoft Sans Serif"/>
                <a:cs typeface="Microsoft Sans Serif"/>
              </a:rPr>
              <a:t>осуществляться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разными </a:t>
            </a:r>
            <a:r>
              <a:rPr dirty="0" sz="1500" spc="-160">
                <a:latin typeface="Microsoft Sans Serif"/>
                <a:cs typeface="Microsoft Sans Serif"/>
              </a:rPr>
              <a:t>способами,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от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простого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расчета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поведения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пространственного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распределения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-195">
                <a:latin typeface="Microsoft Sans Serif"/>
                <a:cs typeface="Microsoft Sans Serif"/>
              </a:rPr>
              <a:t>фаций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-190">
                <a:latin typeface="Microsoft Sans Serif"/>
                <a:cs typeface="Microsoft Sans Serif"/>
              </a:rPr>
              <a:t>по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времени,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-114">
                <a:latin typeface="Microsoft Sans Serif"/>
                <a:cs typeface="Microsoft Sans Serif"/>
              </a:rPr>
              <a:t>амплитуды </a:t>
            </a:r>
            <a:r>
              <a:rPr dirty="0" sz="1500" spc="-155">
                <a:latin typeface="Microsoft Sans Serif"/>
                <a:cs typeface="Microsoft Sans Serif"/>
              </a:rPr>
              <a:t>или</a:t>
            </a:r>
            <a:r>
              <a:rPr dirty="0" sz="1500" spc="-40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импеданса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и</a:t>
            </a:r>
            <a:r>
              <a:rPr dirty="0" sz="1500" spc="-40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до</a:t>
            </a:r>
            <a:r>
              <a:rPr dirty="0" sz="1500" spc="-3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непосредственного</a:t>
            </a:r>
            <a:r>
              <a:rPr dirty="0" sz="1500" spc="-40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объединения</a:t>
            </a:r>
            <a:r>
              <a:rPr dirty="0" sz="1500" spc="-55">
                <a:latin typeface="Microsoft Sans Serif"/>
                <a:cs typeface="Microsoft Sans Serif"/>
              </a:rPr>
              <a:t> </a:t>
            </a:r>
            <a:r>
              <a:rPr dirty="0" sz="1500" spc="-150">
                <a:latin typeface="Microsoft Sans Serif"/>
                <a:cs typeface="Microsoft Sans Serif"/>
              </a:rPr>
              <a:t>этих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данных</a:t>
            </a:r>
            <a:r>
              <a:rPr dirty="0" sz="1500" spc="-4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в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фактический</a:t>
            </a:r>
            <a:r>
              <a:rPr dirty="0" sz="1500" spc="-1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алгоритм</a:t>
            </a:r>
            <a:r>
              <a:rPr dirty="0" sz="1500" spc="-20">
                <a:latin typeface="Microsoft Sans Serif"/>
                <a:cs typeface="Microsoft Sans Serif"/>
              </a:rPr>
              <a:t> </a:t>
            </a:r>
            <a:r>
              <a:rPr dirty="0" sz="1500" spc="-70">
                <a:latin typeface="Microsoft Sans Serif"/>
                <a:cs typeface="Microsoft Sans Serif"/>
              </a:rPr>
              <a:t>моделирования.</a:t>
            </a:r>
            <a:endParaRPr sz="1500">
              <a:latin typeface="Microsoft Sans Serif"/>
              <a:cs typeface="Microsoft Sans Serif"/>
            </a:endParaRPr>
          </a:p>
          <a:p>
            <a:pPr algn="just" marL="285750" marR="7620" indent="-273685">
              <a:lnSpc>
                <a:spcPct val="90100"/>
              </a:lnSpc>
              <a:spcBef>
                <a:spcPts val="655"/>
              </a:spcBef>
              <a:buSzPct val="93333"/>
              <a:buFont typeface="Symbol"/>
              <a:buChar char=""/>
              <a:tabLst>
                <a:tab pos="287020" algn="l"/>
              </a:tabLst>
            </a:pPr>
            <a:r>
              <a:rPr dirty="0" sz="1500" spc="-120" b="1">
                <a:latin typeface="Arial"/>
                <a:cs typeface="Arial"/>
              </a:rPr>
              <a:t>Динамические</a:t>
            </a:r>
            <a:r>
              <a:rPr dirty="0" sz="1500" spc="70" b="1">
                <a:latin typeface="Arial"/>
                <a:cs typeface="Arial"/>
              </a:rPr>
              <a:t> </a:t>
            </a:r>
            <a:r>
              <a:rPr dirty="0" sz="1500" spc="-40" b="1">
                <a:latin typeface="Arial"/>
                <a:cs typeface="Arial"/>
              </a:rPr>
              <a:t>данные.</a:t>
            </a:r>
            <a:r>
              <a:rPr dirty="0" sz="1500" spc="70" b="1">
                <a:latin typeface="Arial"/>
                <a:cs typeface="Arial"/>
              </a:rPr>
              <a:t> </a:t>
            </a:r>
            <a:r>
              <a:rPr dirty="0" sz="1500" spc="-90">
                <a:latin typeface="Microsoft Sans Serif"/>
                <a:cs typeface="Microsoft Sans Serif"/>
              </a:rPr>
              <a:t>Интеграция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105">
                <a:latin typeface="Microsoft Sans Serif"/>
                <a:cs typeface="Microsoft Sans Serif"/>
              </a:rPr>
              <a:t>динамических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данных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80">
                <a:latin typeface="Microsoft Sans Serif"/>
                <a:cs typeface="Microsoft Sans Serif"/>
              </a:rPr>
              <a:t>(испытаний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70">
                <a:latin typeface="Microsoft Sans Serif"/>
                <a:cs typeface="Microsoft Sans Serif"/>
              </a:rPr>
              <a:t>скважин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и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20">
                <a:latin typeface="Microsoft Sans Serif"/>
                <a:cs typeface="Microsoft Sans Serif"/>
              </a:rPr>
              <a:t>данных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05">
                <a:latin typeface="Microsoft Sans Serif"/>
                <a:cs typeface="Microsoft Sans Serif"/>
              </a:rPr>
              <a:t>добычи) </a:t>
            </a:r>
            <a:r>
              <a:rPr dirty="0" sz="1500" spc="-105">
                <a:latin typeface="Microsoft Sans Serif"/>
                <a:cs typeface="Microsoft Sans Serif"/>
              </a:rPr>
              <a:t>	</a:t>
            </a:r>
            <a:r>
              <a:rPr dirty="0" sz="1500" spc="-140">
                <a:latin typeface="Microsoft Sans Serif"/>
                <a:cs typeface="Microsoft Sans Serif"/>
              </a:rPr>
              <a:t>представляет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собой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35">
                <a:latin typeface="Microsoft Sans Serif"/>
                <a:cs typeface="Microsoft Sans Serif"/>
              </a:rPr>
              <a:t>самую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сложную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область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вероятностных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методов,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35">
                <a:latin typeface="Microsoft Sans Serif"/>
                <a:cs typeface="Microsoft Sans Serif"/>
              </a:rPr>
              <a:t>потому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,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75">
                <a:latin typeface="Microsoft Sans Serif"/>
                <a:cs typeface="Microsoft Sans Serif"/>
              </a:rPr>
              <a:t>что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35">
                <a:latin typeface="Microsoft Sans Serif"/>
                <a:cs typeface="Microsoft Sans Serif"/>
              </a:rPr>
              <a:t>являются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30">
                <a:latin typeface="Microsoft Sans Serif"/>
                <a:cs typeface="Microsoft Sans Serif"/>
              </a:rPr>
              <a:t>источниками </a:t>
            </a:r>
            <a:r>
              <a:rPr dirty="0" sz="1500" spc="-130">
                <a:latin typeface="Microsoft Sans Serif"/>
                <a:cs typeface="Microsoft Sans Serif"/>
              </a:rPr>
              <a:t>	</a:t>
            </a:r>
            <a:r>
              <a:rPr dirty="0" sz="1500" spc="-140">
                <a:latin typeface="Microsoft Sans Serif"/>
                <a:cs typeface="Microsoft Sans Serif"/>
              </a:rPr>
              <a:t>информации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о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движении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флюидов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в</a:t>
            </a:r>
            <a:r>
              <a:rPr dirty="0" sz="1500" spc="90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крупном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масштабе,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-100">
                <a:latin typeface="Microsoft Sans Serif"/>
                <a:cs typeface="Microsoft Sans Serif"/>
              </a:rPr>
              <a:t>которая</a:t>
            </a:r>
            <a:r>
              <a:rPr dirty="0" sz="1500" spc="100">
                <a:latin typeface="Microsoft Sans Serif"/>
                <a:cs typeface="Microsoft Sans Serif"/>
              </a:rPr>
              <a:t> </a:t>
            </a:r>
            <a:r>
              <a:rPr dirty="0" sz="1500" spc="-75">
                <a:latin typeface="Microsoft Sans Serif"/>
                <a:cs typeface="Microsoft Sans Serif"/>
              </a:rPr>
              <a:t>играет</a:t>
            </a:r>
            <a:r>
              <a:rPr dirty="0" sz="1500" spc="105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огромную</a:t>
            </a:r>
            <a:r>
              <a:rPr dirty="0" sz="1500" spc="110">
                <a:latin typeface="Microsoft Sans Serif"/>
                <a:cs typeface="Microsoft Sans Serif"/>
              </a:rPr>
              <a:t> </a:t>
            </a:r>
            <a:r>
              <a:rPr dirty="0" sz="1500" spc="-25">
                <a:latin typeface="Microsoft Sans Serif"/>
                <a:cs typeface="Microsoft Sans Serif"/>
              </a:rPr>
              <a:t>роль</a:t>
            </a:r>
            <a:r>
              <a:rPr dirty="0" sz="1500" spc="9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в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построении </a:t>
            </a:r>
            <a:r>
              <a:rPr dirty="0" sz="1500" spc="-120">
                <a:latin typeface="Microsoft Sans Serif"/>
                <a:cs typeface="Microsoft Sans Serif"/>
              </a:rPr>
              <a:t>	</a:t>
            </a:r>
            <a:r>
              <a:rPr dirty="0" sz="1500" spc="-160">
                <a:latin typeface="Microsoft Sans Serif"/>
                <a:cs typeface="Microsoft Sans Serif"/>
              </a:rPr>
              <a:t>достоверной</a:t>
            </a:r>
            <a:r>
              <a:rPr dirty="0" sz="1500" spc="-30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модели</a:t>
            </a:r>
            <a:r>
              <a:rPr dirty="0" sz="1500" spc="-40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пласта.</a:t>
            </a:r>
            <a:endParaRPr sz="1500">
              <a:latin typeface="Microsoft Sans Serif"/>
              <a:cs typeface="Microsoft Sans Serif"/>
            </a:endParaRPr>
          </a:p>
          <a:p>
            <a:pPr algn="just" marL="12700" marR="8255">
              <a:lnSpc>
                <a:spcPts val="1620"/>
              </a:lnSpc>
              <a:spcBef>
                <a:spcPts val="685"/>
              </a:spcBef>
            </a:pPr>
            <a:r>
              <a:rPr dirty="0" sz="1500" spc="-95">
                <a:latin typeface="Microsoft Sans Serif"/>
                <a:cs typeface="Microsoft Sans Serif"/>
              </a:rPr>
              <a:t>Возможность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-80">
                <a:latin typeface="Microsoft Sans Serif"/>
                <a:cs typeface="Microsoft Sans Serif"/>
              </a:rPr>
              <a:t>объединения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всех</a:t>
            </a:r>
            <a:r>
              <a:rPr dirty="0" sz="1500" spc="25">
                <a:latin typeface="Microsoft Sans Serif"/>
                <a:cs typeface="Microsoft Sans Serif"/>
              </a:rPr>
              <a:t> </a:t>
            </a:r>
            <a:r>
              <a:rPr dirty="0" sz="1500" spc="-80">
                <a:latin typeface="Microsoft Sans Serif"/>
                <a:cs typeface="Microsoft Sans Serif"/>
              </a:rPr>
              <a:t>имеющихся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видов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 spc="-55">
                <a:latin typeface="Microsoft Sans Serif"/>
                <a:cs typeface="Microsoft Sans Serif"/>
              </a:rPr>
              <a:t>пластовых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данных</a:t>
            </a:r>
            <a:r>
              <a:rPr dirty="0" sz="1500" spc="2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делает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метод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-135">
                <a:latin typeface="Microsoft Sans Serif"/>
                <a:cs typeface="Microsoft Sans Serif"/>
              </a:rPr>
              <a:t>стохастического </a:t>
            </a:r>
            <a:r>
              <a:rPr dirty="0" sz="1500" spc="-165">
                <a:latin typeface="Microsoft Sans Serif"/>
                <a:cs typeface="Microsoft Sans Serif"/>
              </a:rPr>
              <a:t>моделирования</a:t>
            </a:r>
            <a:r>
              <a:rPr dirty="0" sz="1500" spc="-15">
                <a:latin typeface="Microsoft Sans Serif"/>
                <a:cs typeface="Microsoft Sans Serif"/>
              </a:rPr>
              <a:t> </a:t>
            </a:r>
            <a:r>
              <a:rPr dirty="0" sz="1500" spc="-204">
                <a:latin typeface="Microsoft Sans Serif"/>
                <a:cs typeface="Microsoft Sans Serif"/>
              </a:rPr>
              <a:t>мощным</a:t>
            </a:r>
            <a:r>
              <a:rPr dirty="0" sz="1500" spc="-5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инструментом</a:t>
            </a:r>
            <a:r>
              <a:rPr dirty="0" sz="1500" spc="-15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описания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10">
                <a:latin typeface="Microsoft Sans Serif"/>
                <a:cs typeface="Microsoft Sans Serif"/>
              </a:rPr>
              <a:t>пласта.</a:t>
            </a:r>
            <a:endParaRPr sz="1500">
              <a:latin typeface="Microsoft Sans Serif"/>
              <a:cs typeface="Microsoft Sans Serif"/>
            </a:endParaRPr>
          </a:p>
          <a:p>
            <a:pPr marL="12700" marR="248285" indent="357505">
              <a:lnSpc>
                <a:spcPts val="1620"/>
              </a:lnSpc>
              <a:spcBef>
                <a:spcPts val="660"/>
              </a:spcBef>
            </a:pPr>
            <a:r>
              <a:rPr dirty="0" sz="1500" spc="-175" b="1">
                <a:latin typeface="Arial"/>
                <a:cs typeface="Arial"/>
              </a:rPr>
              <a:t>Моделирование,</a:t>
            </a:r>
            <a:r>
              <a:rPr dirty="0" sz="1500" spc="-50" b="1">
                <a:latin typeface="Arial"/>
                <a:cs typeface="Arial"/>
              </a:rPr>
              <a:t> </a:t>
            </a:r>
            <a:r>
              <a:rPr dirty="0" sz="1500" spc="-170" b="1">
                <a:latin typeface="Arial"/>
                <a:cs typeface="Arial"/>
              </a:rPr>
              <a:t>основанное</a:t>
            </a:r>
            <a:r>
              <a:rPr dirty="0" sz="1500" spc="-55" b="1">
                <a:latin typeface="Arial"/>
                <a:cs typeface="Arial"/>
              </a:rPr>
              <a:t> </a:t>
            </a:r>
            <a:r>
              <a:rPr dirty="0" sz="1500" spc="-170" b="1">
                <a:latin typeface="Arial"/>
                <a:cs typeface="Arial"/>
              </a:rPr>
              <a:t>на</a:t>
            </a:r>
            <a:r>
              <a:rPr dirty="0" sz="1500" spc="-25" b="1">
                <a:latin typeface="Arial"/>
                <a:cs typeface="Arial"/>
              </a:rPr>
              <a:t> </a:t>
            </a:r>
            <a:r>
              <a:rPr dirty="0" sz="1500" spc="-170" b="1">
                <a:latin typeface="Arial"/>
                <a:cs typeface="Arial"/>
              </a:rPr>
              <a:t>пиксельном</a:t>
            </a:r>
            <a:r>
              <a:rPr dirty="0" sz="1500" spc="-55" b="1">
                <a:latin typeface="Arial"/>
                <a:cs typeface="Arial"/>
              </a:rPr>
              <a:t> </a:t>
            </a:r>
            <a:r>
              <a:rPr dirty="0" sz="1500" spc="-155" b="1">
                <a:latin typeface="Arial"/>
                <a:cs typeface="Arial"/>
              </a:rPr>
              <a:t>(или</a:t>
            </a:r>
            <a:r>
              <a:rPr dirty="0" sz="1500" spc="-30" b="1">
                <a:latin typeface="Arial"/>
                <a:cs typeface="Arial"/>
              </a:rPr>
              <a:t> </a:t>
            </a:r>
            <a:r>
              <a:rPr dirty="0" sz="1500" spc="-170" b="1">
                <a:latin typeface="Arial"/>
                <a:cs typeface="Arial"/>
              </a:rPr>
              <a:t>непрерывным)</a:t>
            </a:r>
            <a:r>
              <a:rPr dirty="0" sz="1500" spc="-30" b="1">
                <a:latin typeface="Arial"/>
                <a:cs typeface="Arial"/>
              </a:rPr>
              <a:t> </a:t>
            </a:r>
            <a:r>
              <a:rPr dirty="0" sz="1500" spc="-185" b="1">
                <a:latin typeface="Arial"/>
                <a:cs typeface="Arial"/>
              </a:rPr>
              <a:t>и</a:t>
            </a:r>
            <a:r>
              <a:rPr dirty="0" sz="1500" spc="-45" b="1">
                <a:latin typeface="Arial"/>
                <a:cs typeface="Arial"/>
              </a:rPr>
              <a:t> </a:t>
            </a:r>
            <a:r>
              <a:rPr dirty="0" sz="1500" spc="-160" b="1">
                <a:latin typeface="Arial"/>
                <a:cs typeface="Arial"/>
              </a:rPr>
              <a:t>объектно-</a:t>
            </a:r>
            <a:r>
              <a:rPr dirty="0" sz="1500" spc="-175" b="1">
                <a:latin typeface="Arial"/>
                <a:cs typeface="Arial"/>
              </a:rPr>
              <a:t>ориентированном</a:t>
            </a:r>
            <a:r>
              <a:rPr dirty="0" sz="1500" spc="-70" b="1">
                <a:latin typeface="Arial"/>
                <a:cs typeface="Arial"/>
              </a:rPr>
              <a:t> </a:t>
            </a:r>
            <a:r>
              <a:rPr dirty="0" sz="1500" spc="-30" b="1">
                <a:latin typeface="Arial"/>
                <a:cs typeface="Arial"/>
              </a:rPr>
              <a:t>(или </a:t>
            </a:r>
            <a:r>
              <a:rPr dirty="0" sz="1500" spc="-170" b="1">
                <a:latin typeface="Arial"/>
                <a:cs typeface="Arial"/>
              </a:rPr>
              <a:t>булевом)</a:t>
            </a:r>
            <a:r>
              <a:rPr dirty="0" sz="1500" spc="-35" b="1">
                <a:latin typeface="Arial"/>
                <a:cs typeface="Arial"/>
              </a:rPr>
              <a:t> </a:t>
            </a:r>
            <a:r>
              <a:rPr dirty="0" sz="1500" spc="-25" b="1">
                <a:latin typeface="Arial"/>
                <a:cs typeface="Arial"/>
              </a:rPr>
              <a:t>подходе</a:t>
            </a:r>
            <a:endParaRPr sz="1500">
              <a:latin typeface="Arial"/>
              <a:cs typeface="Arial"/>
            </a:endParaRPr>
          </a:p>
          <a:p>
            <a:pPr algn="just" marL="12700" marR="5080" indent="357505">
              <a:lnSpc>
                <a:spcPts val="1620"/>
              </a:lnSpc>
              <a:spcBef>
                <a:spcPts val="665"/>
              </a:spcBef>
            </a:pPr>
            <a:r>
              <a:rPr dirty="0" sz="1500">
                <a:latin typeface="Microsoft Sans Serif"/>
                <a:cs typeface="Microsoft Sans Serif"/>
              </a:rPr>
              <a:t>В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модели,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160">
                <a:latin typeface="Microsoft Sans Serif"/>
                <a:cs typeface="Microsoft Sans Serif"/>
              </a:rPr>
              <a:t>основанной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90">
                <a:latin typeface="Microsoft Sans Serif"/>
                <a:cs typeface="Microsoft Sans Serif"/>
              </a:rPr>
              <a:t>на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пиксельном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алгоритме,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предполагается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14">
                <a:latin typeface="Microsoft Sans Serif"/>
                <a:cs typeface="Microsoft Sans Serif"/>
              </a:rPr>
              <a:t>что</a:t>
            </a:r>
            <a:r>
              <a:rPr dirty="0" sz="1500" spc="80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моделируемая</a:t>
            </a:r>
            <a:r>
              <a:rPr dirty="0" sz="1500" spc="85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переменная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90">
                <a:latin typeface="Microsoft Sans Serif"/>
                <a:cs typeface="Microsoft Sans Serif"/>
              </a:rPr>
              <a:t>является </a:t>
            </a:r>
            <a:r>
              <a:rPr dirty="0" sz="1500" spc="-175">
                <a:latin typeface="Microsoft Sans Serif"/>
                <a:cs typeface="Microsoft Sans Serif"/>
              </a:rPr>
              <a:t>реализацией</a:t>
            </a:r>
            <a:r>
              <a:rPr dirty="0" sz="1500" spc="114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непрерывной</a:t>
            </a:r>
            <a:r>
              <a:rPr dirty="0" sz="1500" spc="130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случайной</a:t>
            </a:r>
            <a:r>
              <a:rPr dirty="0" sz="1500" spc="125">
                <a:latin typeface="Microsoft Sans Serif"/>
                <a:cs typeface="Microsoft Sans Serif"/>
              </a:rPr>
              <a:t> </a:t>
            </a:r>
            <a:r>
              <a:rPr dirty="0" sz="1500" spc="-180">
                <a:latin typeface="Microsoft Sans Serif"/>
                <a:cs typeface="Microsoft Sans Serif"/>
              </a:rPr>
              <a:t>функцией,</a:t>
            </a:r>
            <a:r>
              <a:rPr dirty="0" sz="1500" spc="120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распределение</a:t>
            </a:r>
            <a:r>
              <a:rPr dirty="0" sz="1500" spc="125">
                <a:latin typeface="Microsoft Sans Serif"/>
                <a:cs typeface="Microsoft Sans Serif"/>
              </a:rPr>
              <a:t> </a:t>
            </a:r>
            <a:r>
              <a:rPr dirty="0" sz="1500" spc="-185">
                <a:latin typeface="Microsoft Sans Serif"/>
                <a:cs typeface="Microsoft Sans Serif"/>
              </a:rPr>
              <a:t>которой</a:t>
            </a:r>
            <a:r>
              <a:rPr dirty="0" sz="1500" spc="125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часто</a:t>
            </a:r>
            <a:r>
              <a:rPr dirty="0" sz="1500" spc="125">
                <a:latin typeface="Microsoft Sans Serif"/>
                <a:cs typeface="Microsoft Sans Serif"/>
              </a:rPr>
              <a:t> </a:t>
            </a:r>
            <a:r>
              <a:rPr dirty="0" sz="1500" spc="-175">
                <a:latin typeface="Microsoft Sans Serif"/>
                <a:cs typeface="Microsoft Sans Serif"/>
              </a:rPr>
              <a:t>характеризуются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-135">
                <a:latin typeface="Microsoft Sans Serif"/>
                <a:cs typeface="Microsoft Sans Serif"/>
              </a:rPr>
              <a:t>фиксированными </a:t>
            </a:r>
            <a:r>
              <a:rPr dirty="0" sz="1500" spc="-105">
                <a:latin typeface="Microsoft Sans Serif"/>
                <a:cs typeface="Microsoft Sans Serif"/>
              </a:rPr>
              <a:t>пороговыми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10">
                <a:latin typeface="Microsoft Sans Serif"/>
                <a:cs typeface="Microsoft Sans Serif"/>
              </a:rPr>
              <a:t>значениями,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70">
                <a:latin typeface="Microsoft Sans Serif"/>
                <a:cs typeface="Microsoft Sans Serif"/>
              </a:rPr>
              <a:t>которые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идентифицируют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95">
                <a:latin typeface="Microsoft Sans Serif"/>
                <a:cs typeface="Microsoft Sans Serif"/>
              </a:rPr>
              <a:t>различные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30">
                <a:latin typeface="Microsoft Sans Serif"/>
                <a:cs typeface="Microsoft Sans Serif"/>
              </a:rPr>
              <a:t>фации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или</a:t>
            </a:r>
            <a:r>
              <a:rPr dirty="0" sz="1500" spc="40">
                <a:latin typeface="Microsoft Sans Serif"/>
                <a:cs typeface="Microsoft Sans Serif"/>
              </a:rPr>
              <a:t> </a:t>
            </a:r>
            <a:r>
              <a:rPr dirty="0" sz="1500" spc="-30">
                <a:latin typeface="Microsoft Sans Serif"/>
                <a:cs typeface="Microsoft Sans Serif"/>
              </a:rPr>
              <a:t>имеют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95">
                <a:latin typeface="Microsoft Sans Serif"/>
                <a:cs typeface="Microsoft Sans Serif"/>
              </a:rPr>
              <a:t>различные</a:t>
            </a:r>
            <a:r>
              <a:rPr dirty="0" sz="1500" spc="50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диапазоны </a:t>
            </a:r>
            <a:r>
              <a:rPr dirty="0" sz="1500" spc="-170">
                <a:latin typeface="Microsoft Sans Serif"/>
                <a:cs typeface="Microsoft Sans Serif"/>
              </a:rPr>
              <a:t>петрофизических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данных.</a:t>
            </a:r>
            <a:r>
              <a:rPr dirty="0" sz="1500" spc="55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Самыми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популярными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45">
                <a:latin typeface="Microsoft Sans Serif"/>
                <a:cs typeface="Microsoft Sans Serif"/>
              </a:rPr>
              <a:t>из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75">
                <a:latin typeface="Microsoft Sans Serif"/>
                <a:cs typeface="Microsoft Sans Serif"/>
              </a:rPr>
              <a:t>них</a:t>
            </a:r>
            <a:r>
              <a:rPr dirty="0" sz="1500" spc="60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являются</a:t>
            </a:r>
            <a:r>
              <a:rPr dirty="0" sz="1500" spc="75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усеченные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35">
                <a:latin typeface="Microsoft Sans Serif"/>
                <a:cs typeface="Microsoft Sans Serif"/>
              </a:rPr>
              <a:t>гауссовые</a:t>
            </a:r>
            <a:r>
              <a:rPr dirty="0" sz="1500" spc="70">
                <a:latin typeface="Microsoft Sans Serif"/>
                <a:cs typeface="Microsoft Sans Serif"/>
              </a:rPr>
              <a:t> </a:t>
            </a:r>
            <a:r>
              <a:rPr dirty="0" sz="1500" spc="-140">
                <a:latin typeface="Microsoft Sans Serif"/>
                <a:cs typeface="Microsoft Sans Serif"/>
              </a:rPr>
              <a:t>случайные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функции</a:t>
            </a:r>
            <a:r>
              <a:rPr dirty="0" sz="1500" spc="65">
                <a:latin typeface="Microsoft Sans Serif"/>
                <a:cs typeface="Microsoft Sans Serif"/>
              </a:rPr>
              <a:t> </a:t>
            </a:r>
            <a:r>
              <a:rPr dirty="0" sz="1500" spc="-50">
                <a:latin typeface="Microsoft Sans Serif"/>
                <a:cs typeface="Microsoft Sans Serif"/>
              </a:rPr>
              <a:t>и </a:t>
            </a:r>
            <a:r>
              <a:rPr dirty="0" sz="1500" spc="-165">
                <a:latin typeface="Microsoft Sans Serif"/>
                <a:cs typeface="Microsoft Sans Serif"/>
              </a:rPr>
              <a:t>индикаторный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40">
                <a:latin typeface="Microsoft Sans Serif"/>
                <a:cs typeface="Microsoft Sans Serif"/>
              </a:rPr>
              <a:t>крикинг.</a:t>
            </a:r>
            <a:endParaRPr sz="1500">
              <a:latin typeface="Microsoft Sans Serif"/>
              <a:cs typeface="Microsoft Sans Serif"/>
            </a:endParaRPr>
          </a:p>
          <a:p>
            <a:pPr algn="just" marL="12700" marR="5715" indent="358140">
              <a:lnSpc>
                <a:spcPct val="90100"/>
              </a:lnSpc>
              <a:spcBef>
                <a:spcPts val="635"/>
              </a:spcBef>
            </a:pPr>
            <a:r>
              <a:rPr dirty="0" sz="1500" spc="-110">
                <a:latin typeface="Microsoft Sans Serif"/>
                <a:cs typeface="Microsoft Sans Serif"/>
              </a:rPr>
              <a:t>Лучше</a:t>
            </a:r>
            <a:r>
              <a:rPr dirty="0" sz="1500" spc="10">
                <a:latin typeface="Microsoft Sans Serif"/>
                <a:cs typeface="Microsoft Sans Serif"/>
              </a:rPr>
              <a:t> </a:t>
            </a:r>
            <a:r>
              <a:rPr dirty="0" sz="1500" spc="-60">
                <a:latin typeface="Microsoft Sans Serif"/>
                <a:cs typeface="Microsoft Sans Serif"/>
              </a:rPr>
              <a:t>всего</a:t>
            </a:r>
            <a:r>
              <a:rPr dirty="0" sz="1500" spc="10">
                <a:latin typeface="Microsoft Sans Serif"/>
                <a:cs typeface="Microsoft Sans Serif"/>
              </a:rPr>
              <a:t> </a:t>
            </a:r>
            <a:r>
              <a:rPr dirty="0" sz="1500" spc="-95">
                <a:latin typeface="Microsoft Sans Serif"/>
                <a:cs typeface="Microsoft Sans Serif"/>
              </a:rPr>
              <a:t>данный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-85">
                <a:latin typeface="Microsoft Sans Serif"/>
                <a:cs typeface="Microsoft Sans Serif"/>
              </a:rPr>
              <a:t>метод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-105">
                <a:latin typeface="Microsoft Sans Serif"/>
                <a:cs typeface="Microsoft Sans Serif"/>
              </a:rPr>
              <a:t>работает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при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-100">
                <a:latin typeface="Microsoft Sans Serif"/>
                <a:cs typeface="Microsoft Sans Serif"/>
              </a:rPr>
              <a:t>наличии</a:t>
            </a:r>
            <a:r>
              <a:rPr dirty="0" sz="1500" spc="25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комплексов</a:t>
            </a:r>
            <a:r>
              <a:rPr dirty="0" sz="1500" spc="45">
                <a:latin typeface="Microsoft Sans Serif"/>
                <a:cs typeface="Microsoft Sans Serif"/>
              </a:rPr>
              <a:t> </a:t>
            </a:r>
            <a:r>
              <a:rPr dirty="0" sz="1500" spc="-85">
                <a:latin typeface="Microsoft Sans Serif"/>
                <a:cs typeface="Microsoft Sans Serif"/>
              </a:rPr>
              <a:t>фаций,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 spc="-110">
                <a:latin typeface="Microsoft Sans Serif"/>
                <a:cs typeface="Microsoft Sans Serif"/>
              </a:rPr>
              <a:t>которые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-135">
                <a:latin typeface="Microsoft Sans Serif"/>
                <a:cs typeface="Microsoft Sans Serif"/>
              </a:rPr>
              <a:t>изменяются</a:t>
            </a:r>
            <a:r>
              <a:rPr dirty="0" sz="1500" spc="3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по</a:t>
            </a:r>
            <a:r>
              <a:rPr dirty="0" sz="1500" spc="30">
                <a:latin typeface="Microsoft Sans Serif"/>
                <a:cs typeface="Microsoft Sans Serif"/>
              </a:rPr>
              <a:t> </a:t>
            </a:r>
            <a:r>
              <a:rPr dirty="0" sz="1500" spc="-85">
                <a:latin typeface="Microsoft Sans Serif"/>
                <a:cs typeface="Microsoft Sans Serif"/>
              </a:rPr>
              <a:t>всему </a:t>
            </a:r>
            <a:r>
              <a:rPr dirty="0" sz="1500" spc="-110">
                <a:latin typeface="Microsoft Sans Serif"/>
                <a:cs typeface="Microsoft Sans Serif"/>
              </a:rPr>
              <a:t>месторождению</a:t>
            </a:r>
            <a:r>
              <a:rPr dirty="0" sz="1500" spc="2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в</a:t>
            </a:r>
            <a:r>
              <a:rPr dirty="0" sz="1500" spc="195">
                <a:latin typeface="Microsoft Sans Serif"/>
                <a:cs typeface="Microsoft Sans Serif"/>
              </a:rPr>
              <a:t> </a:t>
            </a:r>
            <a:r>
              <a:rPr dirty="0" sz="1500" spc="-95">
                <a:latin typeface="Microsoft Sans Serif"/>
                <a:cs typeface="Microsoft Sans Serif"/>
              </a:rPr>
              <a:t>незначительных</a:t>
            </a:r>
            <a:r>
              <a:rPr dirty="0" sz="1500" spc="190">
                <a:latin typeface="Microsoft Sans Serif"/>
                <a:cs typeface="Microsoft Sans Serif"/>
              </a:rPr>
              <a:t> </a:t>
            </a:r>
            <a:r>
              <a:rPr dirty="0" sz="1500" spc="-40">
                <a:latin typeface="Microsoft Sans Serif"/>
                <a:cs typeface="Microsoft Sans Serif"/>
              </a:rPr>
              <a:t>пределах</a:t>
            </a:r>
            <a:r>
              <a:rPr dirty="0" sz="1500" spc="200">
                <a:latin typeface="Microsoft Sans Serif"/>
                <a:cs typeface="Microsoft Sans Serif"/>
              </a:rPr>
              <a:t> </a:t>
            </a:r>
            <a:r>
              <a:rPr dirty="0" sz="1500" spc="-55">
                <a:latin typeface="Microsoft Sans Serif"/>
                <a:cs typeface="Microsoft Sans Serif"/>
              </a:rPr>
              <a:t>(дельтовые</a:t>
            </a:r>
            <a:r>
              <a:rPr dirty="0" sz="1500" spc="200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и</a:t>
            </a:r>
            <a:r>
              <a:rPr dirty="0" sz="1500" spc="200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мелководно-</a:t>
            </a:r>
            <a:r>
              <a:rPr dirty="0" sz="1500" spc="-40">
                <a:latin typeface="Microsoft Sans Serif"/>
                <a:cs typeface="Microsoft Sans Serif"/>
              </a:rPr>
              <a:t>морские</a:t>
            </a:r>
            <a:r>
              <a:rPr dirty="0" sz="1500" spc="195">
                <a:latin typeface="Microsoft Sans Serif"/>
                <a:cs typeface="Microsoft Sans Serif"/>
              </a:rPr>
              <a:t> </a:t>
            </a:r>
            <a:r>
              <a:rPr dirty="0" sz="1500" spc="-75">
                <a:latin typeface="Microsoft Sans Serif"/>
                <a:cs typeface="Microsoft Sans Serif"/>
              </a:rPr>
              <a:t>коллектора).</a:t>
            </a:r>
            <a:r>
              <a:rPr dirty="0" sz="1500" spc="204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Никакие </a:t>
            </a:r>
            <a:r>
              <a:rPr dirty="0" sz="1500" spc="-155">
                <a:latin typeface="Microsoft Sans Serif"/>
                <a:cs typeface="Microsoft Sans Serif"/>
              </a:rPr>
              <a:t>предположения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о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форме</a:t>
            </a:r>
            <a:r>
              <a:rPr dirty="0" sz="1500" spc="150">
                <a:latin typeface="Microsoft Sans Serif"/>
                <a:cs typeface="Microsoft Sans Serif"/>
              </a:rPr>
              <a:t> </a:t>
            </a:r>
            <a:r>
              <a:rPr dirty="0" sz="1500" spc="-135">
                <a:latin typeface="Microsoft Sans Serif"/>
                <a:cs typeface="Microsoft Sans Serif"/>
              </a:rPr>
              <a:t>осадочных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 spc="-55">
                <a:latin typeface="Microsoft Sans Serif"/>
                <a:cs typeface="Microsoft Sans Serif"/>
              </a:rPr>
              <a:t>тел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-40">
                <a:latin typeface="Microsoft Sans Serif"/>
                <a:cs typeface="Microsoft Sans Serif"/>
              </a:rPr>
              <a:t>не</a:t>
            </a:r>
            <a:r>
              <a:rPr dirty="0" sz="1500" spc="135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делается.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>
                <a:latin typeface="Microsoft Sans Serif"/>
                <a:cs typeface="Microsoft Sans Serif"/>
              </a:rPr>
              <a:t>В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-120">
                <a:latin typeface="Microsoft Sans Serif"/>
                <a:cs typeface="Microsoft Sans Serif"/>
              </a:rPr>
              <a:t>случаях,</a:t>
            </a:r>
            <a:r>
              <a:rPr dirty="0" sz="1500" spc="145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когда</a:t>
            </a:r>
            <a:r>
              <a:rPr dirty="0" sz="1500" spc="140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общий</a:t>
            </a:r>
            <a:r>
              <a:rPr dirty="0" sz="1500" spc="150">
                <a:latin typeface="Microsoft Sans Serif"/>
                <a:cs typeface="Microsoft Sans Serif"/>
              </a:rPr>
              <a:t> </a:t>
            </a:r>
            <a:r>
              <a:rPr dirty="0" sz="1500" spc="-155">
                <a:latin typeface="Microsoft Sans Serif"/>
                <a:cs typeface="Microsoft Sans Serif"/>
              </a:rPr>
              <a:t>коэффициент</a:t>
            </a:r>
            <a:r>
              <a:rPr dirty="0" sz="1500" spc="125">
                <a:latin typeface="Microsoft Sans Serif"/>
                <a:cs typeface="Microsoft Sans Serif"/>
              </a:rPr>
              <a:t> </a:t>
            </a:r>
            <a:r>
              <a:rPr dirty="0" sz="1500" spc="-125">
                <a:latin typeface="Microsoft Sans Serif"/>
                <a:cs typeface="Microsoft Sans Serif"/>
              </a:rPr>
              <a:t>песчанистости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58241" y="6418265"/>
            <a:ext cx="499872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55">
                <a:latin typeface="Microsoft Sans Serif"/>
                <a:cs typeface="Microsoft Sans Serif"/>
              </a:rPr>
              <a:t>является</a:t>
            </a:r>
            <a:r>
              <a:rPr dirty="0" sz="1500" spc="-65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высоким,</a:t>
            </a:r>
            <a:r>
              <a:rPr dirty="0" sz="1500" spc="-30">
                <a:latin typeface="Microsoft Sans Serif"/>
                <a:cs typeface="Microsoft Sans Serif"/>
              </a:rPr>
              <a:t> </a:t>
            </a:r>
            <a:r>
              <a:rPr dirty="0" sz="1500" spc="-145">
                <a:latin typeface="Microsoft Sans Serif"/>
                <a:cs typeface="Microsoft Sans Serif"/>
              </a:rPr>
              <a:t>этот</a:t>
            </a:r>
            <a:r>
              <a:rPr dirty="0" sz="1500" spc="-25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подход</a:t>
            </a:r>
            <a:r>
              <a:rPr dirty="0" sz="1500" spc="-35">
                <a:latin typeface="Microsoft Sans Serif"/>
                <a:cs typeface="Microsoft Sans Serif"/>
              </a:rPr>
              <a:t> </a:t>
            </a:r>
            <a:r>
              <a:rPr dirty="0" sz="1500" spc="-165">
                <a:latin typeface="Microsoft Sans Serif"/>
                <a:cs typeface="Microsoft Sans Serif"/>
              </a:rPr>
              <a:t>предпочитают</a:t>
            </a:r>
            <a:r>
              <a:rPr dirty="0" sz="1500" spc="-25">
                <a:latin typeface="Microsoft Sans Serif"/>
                <a:cs typeface="Microsoft Sans Serif"/>
              </a:rPr>
              <a:t> </a:t>
            </a:r>
            <a:r>
              <a:rPr dirty="0" sz="1500" spc="-170">
                <a:latin typeface="Microsoft Sans Serif"/>
                <a:cs typeface="Microsoft Sans Serif"/>
              </a:rPr>
              <a:t>объектному</a:t>
            </a:r>
            <a:r>
              <a:rPr dirty="0" sz="1500" spc="-40">
                <a:latin typeface="Microsoft Sans Serif"/>
                <a:cs typeface="Microsoft Sans Serif"/>
              </a:rPr>
              <a:t> </a:t>
            </a:r>
            <a:r>
              <a:rPr dirty="0" sz="1500" spc="-90">
                <a:latin typeface="Microsoft Sans Serif"/>
                <a:cs typeface="Microsoft Sans Serif"/>
              </a:rPr>
              <a:t>(рис.4.9).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520163" y="6518225"/>
            <a:ext cx="1816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035C75"/>
                </a:solidFill>
                <a:latin typeface="Constantia"/>
                <a:cs typeface="Constantia"/>
              </a:rPr>
              <a:t>26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15385" y="147586"/>
            <a:ext cx="2673985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/>
              <a:t>Петрофизические</a:t>
            </a:r>
            <a:r>
              <a:rPr dirty="0" sz="1800" spc="10"/>
              <a:t> </a:t>
            </a:r>
            <a:r>
              <a:rPr dirty="0" sz="1800" spc="-10"/>
              <a:t>модели</a:t>
            </a:r>
            <a:endParaRPr sz="1800"/>
          </a:p>
        </p:txBody>
      </p:sp>
      <p:sp>
        <p:nvSpPr>
          <p:cNvPr id="3" name="object 3" descr=""/>
          <p:cNvSpPr txBox="1"/>
          <p:nvPr/>
        </p:nvSpPr>
        <p:spPr>
          <a:xfrm>
            <a:off x="141541" y="625585"/>
            <a:ext cx="8425180" cy="48831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240665" marR="5080" indent="-228600">
              <a:lnSpc>
                <a:spcPts val="1730"/>
              </a:lnSpc>
              <a:spcBef>
                <a:spcPts val="31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 u="sng" sz="1600" spc="-1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Петрофизическая</a:t>
            </a:r>
            <a:r>
              <a:rPr dirty="0" u="sng" sz="1600" spc="-3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600" spc="-1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модель</a:t>
            </a:r>
            <a:r>
              <a:rPr dirty="0" u="sng" sz="1600" spc="-1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-</a:t>
            </a:r>
            <a:r>
              <a:rPr dirty="0" u="sng" sz="1600" spc="-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построение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моделей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распределения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петрофизических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параметров </a:t>
            </a:r>
            <a:r>
              <a:rPr dirty="0" sz="1600">
                <a:latin typeface="Times New Roman"/>
                <a:cs typeface="Times New Roman"/>
              </a:rPr>
              <a:t>проводится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как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целом по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коллектору,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так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его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продуктивной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части.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105" y="3878579"/>
            <a:ext cx="3869418" cy="249478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98504" y="3925837"/>
            <a:ext cx="3869423" cy="2450553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194593" y="6526795"/>
            <a:ext cx="25514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 i="1">
                <a:latin typeface="Times New Roman"/>
                <a:cs typeface="Times New Roman"/>
              </a:rPr>
              <a:t>Визуализация</a:t>
            </a:r>
            <a:r>
              <a:rPr dirty="0" sz="1400" spc="-20" b="1" i="1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куба</a:t>
            </a:r>
            <a:r>
              <a:rPr dirty="0" sz="1400" spc="15" b="1" i="1">
                <a:latin typeface="Times New Roman"/>
                <a:cs typeface="Times New Roman"/>
              </a:rPr>
              <a:t> </a:t>
            </a:r>
            <a:r>
              <a:rPr dirty="0" sz="1400" spc="-10" b="1" i="1">
                <a:latin typeface="Times New Roman"/>
                <a:cs typeface="Times New Roman"/>
              </a:rPr>
              <a:t>пористости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96604" y="6461559"/>
            <a:ext cx="282003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 i="1">
                <a:latin typeface="Times New Roman"/>
                <a:cs typeface="Times New Roman"/>
              </a:rPr>
              <a:t>Визуализация</a:t>
            </a:r>
            <a:r>
              <a:rPr dirty="0" sz="1400" spc="-20" b="1" i="1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куба</a:t>
            </a:r>
            <a:r>
              <a:rPr dirty="0" sz="1400" spc="15" b="1" i="1">
                <a:latin typeface="Times New Roman"/>
                <a:cs typeface="Times New Roman"/>
              </a:rPr>
              <a:t> </a:t>
            </a:r>
            <a:r>
              <a:rPr dirty="0" sz="1400" spc="-10" b="1" i="1">
                <a:latin typeface="Times New Roman"/>
                <a:cs typeface="Times New Roman"/>
              </a:rPr>
              <a:t>проницаемости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4276" y="1301508"/>
            <a:ext cx="8409418" cy="2452090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8529345" y="6518225"/>
            <a:ext cx="1727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035C75"/>
                </a:solidFill>
                <a:latin typeface="Constantia"/>
                <a:cs typeface="Constantia"/>
              </a:rPr>
              <a:t>27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9751" rIns="0" bIns="0" rtlCol="0" vert="horz">
            <a:spAutoFit/>
          </a:bodyPr>
          <a:lstStyle/>
          <a:p>
            <a:pPr marL="84455">
              <a:lnSpc>
                <a:spcPct val="100000"/>
              </a:lnSpc>
              <a:spcBef>
                <a:spcPts val="100"/>
              </a:spcBef>
            </a:pPr>
            <a:r>
              <a:rPr dirty="0" spc="-270">
                <a:solidFill>
                  <a:srgbClr val="03607A"/>
                </a:solidFill>
                <a:latin typeface="Arial"/>
                <a:cs typeface="Arial"/>
              </a:rPr>
              <a:t>Комплексная</a:t>
            </a:r>
            <a:r>
              <a:rPr dirty="0" spc="-50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50">
                <a:solidFill>
                  <a:srgbClr val="03607A"/>
                </a:solidFill>
                <a:latin typeface="Arial"/>
                <a:cs typeface="Arial"/>
              </a:rPr>
              <a:t>геологическая</a:t>
            </a:r>
            <a:r>
              <a:rPr dirty="0" spc="-40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95">
                <a:solidFill>
                  <a:srgbClr val="03607A"/>
                </a:solidFill>
                <a:latin typeface="Arial"/>
                <a:cs typeface="Arial"/>
              </a:rPr>
              <a:t>модель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231641" y="816889"/>
            <a:ext cx="4719955" cy="2272665"/>
            <a:chOff x="231641" y="816889"/>
            <a:chExt cx="4719955" cy="227266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70" y="836675"/>
              <a:ext cx="4680193" cy="223266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241547" y="826795"/>
              <a:ext cx="4700270" cy="2252980"/>
            </a:xfrm>
            <a:custGeom>
              <a:avLst/>
              <a:gdLst/>
              <a:ahLst/>
              <a:cxnLst/>
              <a:rect l="l" t="t" r="r" b="b"/>
              <a:pathLst>
                <a:path w="4700270" h="2252980">
                  <a:moveTo>
                    <a:pt x="0" y="2252459"/>
                  </a:moveTo>
                  <a:lnTo>
                    <a:pt x="4700041" y="2252459"/>
                  </a:lnTo>
                  <a:lnTo>
                    <a:pt x="4700041" y="0"/>
                  </a:lnTo>
                  <a:lnTo>
                    <a:pt x="0" y="0"/>
                  </a:lnTo>
                  <a:lnTo>
                    <a:pt x="0" y="2252459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1647" y="3432047"/>
            <a:ext cx="4956048" cy="2889504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5549646" y="5051805"/>
            <a:ext cx="30130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140" b="1">
                <a:latin typeface="Arial"/>
                <a:cs typeface="Arial"/>
              </a:rPr>
              <a:t>Рис.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spc="-114" b="1">
                <a:latin typeface="Arial"/>
                <a:cs typeface="Arial"/>
              </a:rPr>
              <a:t>4.9.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165" b="1">
                <a:latin typeface="Arial"/>
                <a:cs typeface="Arial"/>
              </a:rPr>
              <a:t>Объектная</a:t>
            </a:r>
            <a:r>
              <a:rPr dirty="0" sz="1400" spc="-65" b="1">
                <a:latin typeface="Arial"/>
                <a:cs typeface="Arial"/>
              </a:rPr>
              <a:t> </a:t>
            </a:r>
            <a:r>
              <a:rPr dirty="0" sz="1400" spc="-165" b="1">
                <a:latin typeface="Arial"/>
                <a:cs typeface="Arial"/>
              </a:rPr>
              <a:t>модель</a:t>
            </a:r>
            <a:r>
              <a:rPr dirty="0" sz="1400" spc="-60" b="1">
                <a:latin typeface="Arial"/>
                <a:cs typeface="Arial"/>
              </a:rPr>
              <a:t> </a:t>
            </a:r>
            <a:r>
              <a:rPr dirty="0" sz="1400" spc="-45" b="1">
                <a:latin typeface="Arial"/>
                <a:cs typeface="Arial"/>
              </a:rPr>
              <a:t>дельтовых </a:t>
            </a:r>
            <a:r>
              <a:rPr dirty="0" sz="1400" spc="-165" b="1">
                <a:latin typeface="Arial"/>
                <a:cs typeface="Arial"/>
              </a:rPr>
              <a:t>отложений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spc="-120" b="1">
                <a:latin typeface="Arial"/>
                <a:cs typeface="Arial"/>
              </a:rPr>
              <a:t>(с</a:t>
            </a:r>
            <a:r>
              <a:rPr dirty="0" sz="1400" spc="10" b="1">
                <a:latin typeface="Arial"/>
                <a:cs typeface="Arial"/>
              </a:rPr>
              <a:t> </a:t>
            </a:r>
            <a:r>
              <a:rPr dirty="0" sz="1400" spc="-160" b="1">
                <a:latin typeface="Arial"/>
                <a:cs typeface="Arial"/>
              </a:rPr>
              <a:t>разрешения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130" b="1">
                <a:latin typeface="Arial"/>
                <a:cs typeface="Arial"/>
              </a:rPr>
              <a:t>Beicip-</a:t>
            </a:r>
            <a:r>
              <a:rPr dirty="0" sz="1400" spc="-110" b="1">
                <a:latin typeface="Arial"/>
                <a:cs typeface="Arial"/>
              </a:rPr>
              <a:t>Franlab)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5318" rIns="0" bIns="0" rtlCol="0" vert="horz">
            <a:spAutoFit/>
          </a:bodyPr>
          <a:lstStyle/>
          <a:p>
            <a:pPr marL="7620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  <p:sp>
        <p:nvSpPr>
          <p:cNvPr id="8" name="object 8" descr=""/>
          <p:cNvSpPr txBox="1"/>
          <p:nvPr/>
        </p:nvSpPr>
        <p:spPr>
          <a:xfrm>
            <a:off x="5539879" y="806589"/>
            <a:ext cx="3296920" cy="10344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0975" marR="90805">
              <a:lnSpc>
                <a:spcPct val="100000"/>
              </a:lnSpc>
              <a:spcBef>
                <a:spcPts val="105"/>
              </a:spcBef>
            </a:pPr>
            <a:r>
              <a:rPr dirty="0" sz="1400" spc="-125" b="1">
                <a:latin typeface="Arial"/>
                <a:cs typeface="Arial"/>
              </a:rPr>
              <a:t>Рис.4.8.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170" b="1">
                <a:latin typeface="Arial"/>
                <a:cs typeface="Arial"/>
              </a:rPr>
              <a:t>Модель</a:t>
            </a:r>
            <a:r>
              <a:rPr dirty="0" sz="1400" spc="-65" b="1">
                <a:latin typeface="Arial"/>
                <a:cs typeface="Arial"/>
              </a:rPr>
              <a:t> </a:t>
            </a:r>
            <a:r>
              <a:rPr dirty="0" sz="1400" spc="-155" b="1">
                <a:latin typeface="Arial"/>
                <a:cs typeface="Arial"/>
              </a:rPr>
              <a:t>дельтового</a:t>
            </a:r>
            <a:r>
              <a:rPr dirty="0" sz="1400" spc="-60" b="1">
                <a:latin typeface="Arial"/>
                <a:cs typeface="Arial"/>
              </a:rPr>
              <a:t> </a:t>
            </a:r>
            <a:r>
              <a:rPr dirty="0" sz="1400" spc="-155" b="1">
                <a:latin typeface="Arial"/>
                <a:cs typeface="Arial"/>
              </a:rPr>
              <a:t>пласта</a:t>
            </a:r>
            <a:r>
              <a:rPr dirty="0" sz="1400" spc="-45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на </a:t>
            </a:r>
            <a:r>
              <a:rPr dirty="0" sz="1400" spc="-160" b="1">
                <a:latin typeface="Arial"/>
                <a:cs typeface="Arial"/>
              </a:rPr>
              <a:t>основе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-160" b="1">
                <a:latin typeface="Arial"/>
                <a:cs typeface="Arial"/>
              </a:rPr>
              <a:t>усеченных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155" b="1">
                <a:latin typeface="Arial"/>
                <a:cs typeface="Arial"/>
              </a:rPr>
              <a:t>гауссовых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-140" b="1">
                <a:latin typeface="Arial"/>
                <a:cs typeface="Arial"/>
              </a:rPr>
              <a:t>случайных </a:t>
            </a:r>
            <a:r>
              <a:rPr dirty="0" sz="1400" spc="-30" b="1">
                <a:latin typeface="Arial"/>
                <a:cs typeface="Arial"/>
              </a:rPr>
              <a:t>функций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dirty="0" sz="1400">
                <a:latin typeface="Times New Roman"/>
                <a:cs typeface="Times New Roman"/>
              </a:rPr>
              <a:t>Из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определения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гауссовского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случайного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311007" y="1814850"/>
            <a:ext cx="25260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54735" algn="l"/>
                <a:tab pos="1525905" algn="l"/>
                <a:tab pos="1976755" algn="l"/>
              </a:tabLst>
            </a:pPr>
            <a:r>
              <a:rPr dirty="0" sz="1400" spc="-10">
                <a:latin typeface="Times New Roman"/>
                <a:cs typeface="Times New Roman"/>
              </a:rPr>
              <a:t>следует,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что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эта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модель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306443" y="2027866"/>
            <a:ext cx="252920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определяется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заданием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среднего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356622" y="1814850"/>
            <a:ext cx="857250" cy="666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0">
                <a:latin typeface="Times New Roman"/>
                <a:cs typeface="Times New Roman"/>
              </a:rPr>
              <a:t>процесса, полностью значения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291273" y="2241937"/>
            <a:ext cx="254571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61315" algn="l"/>
                <a:tab pos="1865630" algn="l"/>
              </a:tabLst>
            </a:pPr>
            <a:r>
              <a:rPr dirty="0" sz="1400" spc="-5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корреляционной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функции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356613" y="2455307"/>
            <a:ext cx="3481070" cy="1520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случайного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процесса.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18288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Модель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гауссовского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случайного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процесса </a:t>
            </a:r>
            <a:r>
              <a:rPr dirty="0" sz="1400">
                <a:latin typeface="Times New Roman"/>
                <a:cs typeface="Times New Roman"/>
              </a:rPr>
              <a:t>широко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используется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геологии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геофизике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4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является</a:t>
            </a:r>
            <a:r>
              <a:rPr dirty="0" sz="1400" spc="4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адекватной</a:t>
            </a:r>
            <a:r>
              <a:rPr dirty="0" sz="1400" spc="47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математической </a:t>
            </a:r>
            <a:r>
              <a:rPr dirty="0" sz="1400">
                <a:latin typeface="Times New Roman"/>
                <a:cs typeface="Times New Roman"/>
              </a:rPr>
              <a:t>моделью</a:t>
            </a:r>
            <a:r>
              <a:rPr dirty="0" sz="1400" spc="2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активных</a:t>
            </a:r>
            <a:r>
              <a:rPr dirty="0" sz="1400" spc="2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2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пассивных</a:t>
            </a:r>
            <a:r>
              <a:rPr dirty="0" sz="1400" spc="254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помех, </a:t>
            </a:r>
            <a:r>
              <a:rPr dirty="0" sz="1400">
                <a:latin typeface="Times New Roman"/>
                <a:cs typeface="Times New Roman"/>
              </a:rPr>
              <a:t>когерентных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сигналов</a:t>
            </a:r>
            <a:r>
              <a:rPr dirty="0" sz="1400" spc="2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2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многоканальных </a:t>
            </a:r>
            <a:r>
              <a:rPr dirty="0" sz="1400">
                <a:latin typeface="Times New Roman"/>
                <a:cs typeface="Times New Roman"/>
              </a:rPr>
              <a:t>системах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т.п.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2870" y="243979"/>
            <a:ext cx="4554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solidFill>
                  <a:srgbClr val="03607A"/>
                </a:solidFill>
                <a:latin typeface="Arial"/>
                <a:cs typeface="Arial"/>
              </a:rPr>
              <a:t>Комплексная</a:t>
            </a:r>
            <a:r>
              <a:rPr dirty="0" spc="-5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50">
                <a:solidFill>
                  <a:srgbClr val="03607A"/>
                </a:solidFill>
                <a:latin typeface="Arial"/>
                <a:cs typeface="Arial"/>
              </a:rPr>
              <a:t>геологическая</a:t>
            </a:r>
            <a:r>
              <a:rPr dirty="0" spc="-3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300">
                <a:solidFill>
                  <a:srgbClr val="03607A"/>
                </a:solidFill>
                <a:latin typeface="Arial"/>
                <a:cs typeface="Arial"/>
              </a:rPr>
              <a:t>модель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5318" rIns="0" bIns="0" rtlCol="0" vert="horz">
            <a:spAutoFit/>
          </a:bodyPr>
          <a:lstStyle/>
          <a:p>
            <a:pPr marL="7620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319821" y="758842"/>
            <a:ext cx="8505190" cy="58686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6985" indent="362585">
              <a:lnSpc>
                <a:spcPct val="114100"/>
              </a:lnSpc>
              <a:spcBef>
                <a:spcPts val="90"/>
              </a:spcBef>
            </a:pPr>
            <a:r>
              <a:rPr dirty="0" sz="1600" spc="-25" b="1" i="1">
                <a:latin typeface="Times New Roman"/>
                <a:cs typeface="Times New Roman"/>
              </a:rPr>
              <a:t>Объектно-</a:t>
            </a:r>
            <a:r>
              <a:rPr dirty="0" sz="1600" b="1" i="1">
                <a:latin typeface="Times New Roman"/>
                <a:cs typeface="Times New Roman"/>
              </a:rPr>
              <a:t>ориентированные</a:t>
            </a:r>
            <a:r>
              <a:rPr dirty="0" sz="1600" spc="300" b="1" i="1">
                <a:latin typeface="Times New Roman"/>
                <a:cs typeface="Times New Roman"/>
              </a:rPr>
              <a:t>    </a:t>
            </a:r>
            <a:r>
              <a:rPr dirty="0" sz="1600" b="1" i="1">
                <a:latin typeface="Times New Roman"/>
                <a:cs typeface="Times New Roman"/>
              </a:rPr>
              <a:t>алгоритмы</a:t>
            </a:r>
            <a:r>
              <a:rPr dirty="0" sz="1600" spc="295" b="1" i="1">
                <a:latin typeface="Times New Roman"/>
                <a:cs typeface="Times New Roman"/>
              </a:rPr>
              <a:t>    </a:t>
            </a:r>
            <a:r>
              <a:rPr dirty="0" sz="1600">
                <a:latin typeface="Times New Roman"/>
                <a:cs typeface="Times New Roman"/>
              </a:rPr>
              <a:t>создают</a:t>
            </a:r>
            <a:r>
              <a:rPr dirty="0" sz="1600" spc="300">
                <a:latin typeface="Times New Roman"/>
                <a:cs typeface="Times New Roman"/>
              </a:rPr>
              <a:t>    </a:t>
            </a:r>
            <a:r>
              <a:rPr dirty="0" sz="1600">
                <a:latin typeface="Times New Roman"/>
                <a:cs typeface="Times New Roman"/>
              </a:rPr>
              <a:t>модели</a:t>
            </a:r>
            <a:r>
              <a:rPr dirty="0" sz="1600" spc="300">
                <a:latin typeface="Times New Roman"/>
                <a:cs typeface="Times New Roman"/>
              </a:rPr>
              <a:t>    </a:t>
            </a:r>
            <a:r>
              <a:rPr dirty="0" sz="1600" spc="-10">
                <a:latin typeface="Times New Roman"/>
                <a:cs typeface="Times New Roman"/>
              </a:rPr>
              <a:t>пространственного </a:t>
            </a:r>
            <a:r>
              <a:rPr dirty="0" sz="1600">
                <a:latin typeface="Times New Roman"/>
                <a:cs typeface="Times New Roman"/>
              </a:rPr>
              <a:t>распределения</a:t>
            </a:r>
            <a:r>
              <a:rPr dirty="0" sz="1600" spc="2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осадочных</a:t>
            </a:r>
            <a:r>
              <a:rPr dirty="0" sz="1600" spc="3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тел</a:t>
            </a:r>
            <a:r>
              <a:rPr dirty="0" sz="1600" spc="3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</a:t>
            </a:r>
            <a:r>
              <a:rPr dirty="0" sz="1600" spc="3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счет</a:t>
            </a:r>
            <a:r>
              <a:rPr dirty="0" sz="1600" spc="3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совмещения</a:t>
            </a:r>
            <a:r>
              <a:rPr dirty="0" sz="1600" spc="3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простых</a:t>
            </a:r>
            <a:r>
              <a:rPr dirty="0" sz="1600" spc="3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геометрических</a:t>
            </a:r>
            <a:r>
              <a:rPr dirty="0" sz="1600" spc="3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форм,</a:t>
            </a:r>
            <a:r>
              <a:rPr dirty="0" sz="1600" spc="3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таких</a:t>
            </a:r>
            <a:r>
              <a:rPr dirty="0" sz="1600" spc="31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как </a:t>
            </a:r>
            <a:r>
              <a:rPr dirty="0" sz="1600">
                <a:latin typeface="Times New Roman"/>
                <a:cs typeface="Times New Roman"/>
              </a:rPr>
              <a:t>плоскости,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круги,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синусоиды,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которые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обычно</a:t>
            </a:r>
            <a:r>
              <a:rPr dirty="0" sz="1600" spc="3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моделируются</a:t>
            </a:r>
            <a:r>
              <a:rPr dirty="0" sz="1600">
                <a:latin typeface="Times New Roman"/>
                <a:cs typeface="Times New Roman"/>
              </a:rPr>
              <a:t> в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пределах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глинистых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фаций.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362585">
              <a:lnSpc>
                <a:spcPct val="114100"/>
              </a:lnSpc>
              <a:spcBef>
                <a:spcPts val="990"/>
              </a:spcBef>
            </a:pPr>
            <a:r>
              <a:rPr dirty="0" sz="1600">
                <a:latin typeface="Times New Roman"/>
                <a:cs typeface="Times New Roman"/>
              </a:rPr>
              <a:t>Параметры</a:t>
            </a:r>
            <a:r>
              <a:rPr dirty="0" sz="1600" spc="34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этих</a:t>
            </a:r>
            <a:r>
              <a:rPr dirty="0" sz="1600" spc="34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объектов</a:t>
            </a:r>
            <a:r>
              <a:rPr dirty="0" sz="1600" spc="34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(ориентация,</a:t>
            </a:r>
            <a:r>
              <a:rPr dirty="0" sz="1600" spc="3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извилистость,</a:t>
            </a:r>
            <a:r>
              <a:rPr dirty="0" sz="1600" spc="345">
                <a:latin typeface="Times New Roman"/>
                <a:cs typeface="Times New Roman"/>
              </a:rPr>
              <a:t>    </a:t>
            </a:r>
            <a:r>
              <a:rPr dirty="0" sz="1600">
                <a:latin typeface="Times New Roman"/>
                <a:cs typeface="Times New Roman"/>
              </a:rPr>
              <a:t>длина,</a:t>
            </a:r>
            <a:r>
              <a:rPr dirty="0" sz="1600" spc="35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ширина….)</a:t>
            </a:r>
            <a:r>
              <a:rPr dirty="0" sz="1600" spc="345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могут </a:t>
            </a:r>
            <a:r>
              <a:rPr dirty="0" sz="1600">
                <a:latin typeface="Times New Roman"/>
                <a:cs typeface="Times New Roman"/>
              </a:rPr>
              <a:t>определяться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основе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предполагаемой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седиментологической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модели,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данных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сейсморазведки, </a:t>
            </a:r>
            <a:r>
              <a:rPr dirty="0" sz="1600">
                <a:latin typeface="Times New Roman"/>
                <a:cs typeface="Times New Roman"/>
              </a:rPr>
              <a:t>аналогии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обнажениями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или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интерпретации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данных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испытаний.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113999"/>
              </a:lnSpc>
              <a:spcBef>
                <a:spcPts val="1005"/>
              </a:spcBef>
            </a:pP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ряде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случаев,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особенно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меандрирующих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руслах,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песчаные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каналы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это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главный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объект </a:t>
            </a:r>
            <a:r>
              <a:rPr dirty="0" sz="1600">
                <a:latin typeface="Times New Roman"/>
                <a:cs typeface="Times New Roman"/>
              </a:rPr>
              <a:t>изучения</a:t>
            </a:r>
            <a:r>
              <a:rPr dirty="0" sz="1600" spc="4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пласта,</a:t>
            </a:r>
            <a:r>
              <a:rPr dirty="0" sz="1600" spc="4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эти</a:t>
            </a:r>
            <a:r>
              <a:rPr dirty="0" sz="1600" spc="4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модели</a:t>
            </a:r>
            <a:r>
              <a:rPr dirty="0" sz="1600" spc="4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могут</a:t>
            </a:r>
            <a:r>
              <a:rPr dirty="0" sz="1600" spc="4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давать</a:t>
            </a:r>
            <a:r>
              <a:rPr dirty="0" sz="1600" spc="4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очень</a:t>
            </a:r>
            <a:r>
              <a:rPr dirty="0" sz="1600" spc="48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достоверные</a:t>
            </a:r>
            <a:r>
              <a:rPr dirty="0" sz="1600" spc="48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изображения</a:t>
            </a:r>
            <a:r>
              <a:rPr dirty="0" sz="1600" spc="49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распределения </a:t>
            </a:r>
            <a:r>
              <a:rPr dirty="0" sz="1600">
                <a:latin typeface="Times New Roman"/>
                <a:cs typeface="Times New Roman"/>
              </a:rPr>
              <a:t>фаций.</a:t>
            </a:r>
            <a:r>
              <a:rPr dirty="0" sz="1600" spc="6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Наиболее</a:t>
            </a:r>
            <a:r>
              <a:rPr dirty="0" sz="1600" spc="7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успешным</a:t>
            </a:r>
            <a:r>
              <a:rPr dirty="0" sz="1600" spc="8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применение</a:t>
            </a:r>
            <a:r>
              <a:rPr dirty="0" sz="1600" spc="8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этого</a:t>
            </a:r>
            <a:r>
              <a:rPr dirty="0" sz="1600" spc="8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метода</a:t>
            </a:r>
            <a:r>
              <a:rPr dirty="0" sz="1600" spc="8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оказывается</a:t>
            </a:r>
            <a:r>
              <a:rPr dirty="0" sz="1600" spc="8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при</a:t>
            </a:r>
            <a:r>
              <a:rPr dirty="0" sz="1600" spc="7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низких</a:t>
            </a:r>
            <a:r>
              <a:rPr dirty="0" sz="1600" spc="80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значениях </a:t>
            </a:r>
            <a:r>
              <a:rPr dirty="0" sz="1600">
                <a:latin typeface="Times New Roman"/>
                <a:cs typeface="Times New Roman"/>
              </a:rPr>
              <a:t>песчанистости.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(рис.4.9).</a:t>
            </a:r>
            <a:endParaRPr sz="16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880"/>
              </a:spcBef>
            </a:pPr>
            <a:r>
              <a:rPr dirty="0" sz="1600" b="1">
                <a:latin typeface="Times New Roman"/>
                <a:cs typeface="Times New Roman"/>
              </a:rPr>
              <a:t>Оценка </a:t>
            </a:r>
            <a:r>
              <a:rPr dirty="0" sz="1600" spc="-10" b="1">
                <a:latin typeface="Times New Roman"/>
                <a:cs typeface="Times New Roman"/>
              </a:rPr>
              <a:t>геологической неопределенности</a:t>
            </a:r>
            <a:endParaRPr sz="1600">
              <a:latin typeface="Times New Roman"/>
              <a:cs typeface="Times New Roman"/>
            </a:endParaRPr>
          </a:p>
          <a:p>
            <a:pPr algn="just" marL="17145" marR="41275" indent="263525">
              <a:lnSpc>
                <a:spcPct val="113700"/>
              </a:lnSpc>
              <a:spcBef>
                <a:spcPts val="940"/>
              </a:spcBef>
            </a:pPr>
            <a:r>
              <a:rPr dirty="0" sz="1600">
                <a:latin typeface="Times New Roman"/>
                <a:cs typeface="Times New Roman"/>
              </a:rPr>
              <a:t>Качественное</a:t>
            </a:r>
            <a:r>
              <a:rPr dirty="0" sz="1600" spc="30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2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количественное</a:t>
            </a:r>
            <a:r>
              <a:rPr dirty="0" sz="1600" spc="3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определение</a:t>
            </a:r>
            <a:r>
              <a:rPr dirty="0" sz="1600" spc="2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рисков</a:t>
            </a:r>
            <a:r>
              <a:rPr dirty="0" sz="1600" spc="2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2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неопределенности</a:t>
            </a:r>
            <a:r>
              <a:rPr dirty="0" sz="1600" spc="3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2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нефтяных</a:t>
            </a:r>
            <a:r>
              <a:rPr dirty="0" sz="1600" spc="270">
                <a:latin typeface="Times New Roman"/>
                <a:cs typeface="Times New Roman"/>
              </a:rPr>
              <a:t>  </a:t>
            </a:r>
            <a:r>
              <a:rPr dirty="0" sz="1600" spc="-50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газовых</a:t>
            </a:r>
            <a:r>
              <a:rPr dirty="0" sz="1600" spc="20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месторождениях</a:t>
            </a:r>
            <a:r>
              <a:rPr dirty="0" sz="1600" spc="3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–</a:t>
            </a:r>
            <a:r>
              <a:rPr dirty="0" sz="1600" spc="1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одна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из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ключевых</a:t>
            </a:r>
            <a:r>
              <a:rPr dirty="0" sz="1600" spc="2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проблем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отрасли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1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настоящее</a:t>
            </a:r>
            <a:r>
              <a:rPr dirty="0" sz="1600" spc="2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время.</a:t>
            </a:r>
            <a:endParaRPr sz="1600">
              <a:latin typeface="Times New Roman"/>
              <a:cs typeface="Times New Roman"/>
            </a:endParaRPr>
          </a:p>
          <a:p>
            <a:pPr algn="just" marL="17145" marR="375285" indent="263525">
              <a:lnSpc>
                <a:spcPct val="114100"/>
              </a:lnSpc>
              <a:spcBef>
                <a:spcPts val="1000"/>
              </a:spcBef>
            </a:pPr>
            <a:r>
              <a:rPr dirty="0" sz="1600">
                <a:latin typeface="Times New Roman"/>
                <a:cs typeface="Times New Roman"/>
              </a:rPr>
              <a:t>При</a:t>
            </a:r>
            <a:r>
              <a:rPr dirty="0" sz="1600" spc="48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этом</a:t>
            </a:r>
            <a:r>
              <a:rPr dirty="0" sz="1600" spc="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комбинация</a:t>
            </a:r>
            <a:r>
              <a:rPr dirty="0" sz="1600" spc="5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нескольких</a:t>
            </a:r>
            <a:r>
              <a:rPr dirty="0" sz="1600" spc="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реализаций</a:t>
            </a:r>
            <a:r>
              <a:rPr dirty="0" sz="1600" spc="4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различных</a:t>
            </a:r>
            <a:r>
              <a:rPr dirty="0" sz="1600" spc="5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геологических</a:t>
            </a:r>
            <a:r>
              <a:rPr dirty="0" sz="1600" spc="55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параметров </a:t>
            </a:r>
            <a:r>
              <a:rPr dirty="0" sz="1600">
                <a:latin typeface="Times New Roman"/>
                <a:cs typeface="Times New Roman"/>
              </a:rPr>
              <a:t>позволяет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получить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представление</a:t>
            </a:r>
            <a:r>
              <a:rPr dirty="0" sz="1600" spc="1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возможных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вариациях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объема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содержащейся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пласте нефти.</a:t>
            </a:r>
            <a:endParaRPr sz="1600">
              <a:latin typeface="Times New Roman"/>
              <a:cs typeface="Times New Roman"/>
            </a:endParaRPr>
          </a:p>
          <a:p>
            <a:pPr algn="just" marL="374015">
              <a:lnSpc>
                <a:spcPct val="100000"/>
              </a:lnSpc>
              <a:spcBef>
                <a:spcPts val="1260"/>
              </a:spcBef>
            </a:pPr>
            <a:r>
              <a:rPr dirty="0" sz="1600">
                <a:latin typeface="Times New Roman"/>
                <a:cs typeface="Times New Roman"/>
              </a:rPr>
              <a:t>Построение</a:t>
            </a:r>
            <a:r>
              <a:rPr dirty="0" sz="1600" spc="2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модели</a:t>
            </a:r>
            <a:r>
              <a:rPr dirty="0" sz="1600" spc="2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коллектора</a:t>
            </a:r>
            <a:r>
              <a:rPr dirty="0" sz="1600" spc="2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требует</a:t>
            </a:r>
            <a:r>
              <a:rPr dirty="0" sz="1600" spc="2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анализ</a:t>
            </a:r>
            <a:r>
              <a:rPr dirty="0" sz="1600" spc="2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следующих</a:t>
            </a:r>
            <a:r>
              <a:rPr dirty="0" sz="1600" spc="3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неопределённостей:</a:t>
            </a:r>
            <a:endParaRPr sz="1600">
              <a:latin typeface="Times New Roman"/>
              <a:cs typeface="Times New Roman"/>
            </a:endParaRPr>
          </a:p>
          <a:p>
            <a:pPr marL="760730" indent="-284480">
              <a:lnSpc>
                <a:spcPct val="100000"/>
              </a:lnSpc>
              <a:spcBef>
                <a:spcPts val="1275"/>
              </a:spcBef>
              <a:buClr>
                <a:srgbClr val="0E6EC5"/>
              </a:buClr>
              <a:buSzPct val="121875"/>
              <a:buFont typeface="Wingdings"/>
              <a:buChar char=""/>
              <a:tabLst>
                <a:tab pos="760730" algn="l"/>
              </a:tabLst>
            </a:pPr>
            <a:r>
              <a:rPr dirty="0" sz="1600">
                <a:latin typeface="Times New Roman"/>
                <a:cs typeface="Times New Roman"/>
              </a:rPr>
              <a:t>Структурные:</a:t>
            </a:r>
            <a:r>
              <a:rPr dirty="0" sz="1600" spc="1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глубина,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угол</a:t>
            </a:r>
            <a:r>
              <a:rPr dirty="0" sz="1600" spc="1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наклона</a:t>
            </a:r>
            <a:r>
              <a:rPr dirty="0" sz="1600" spc="1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пространственное</a:t>
            </a:r>
            <a:r>
              <a:rPr dirty="0" sz="1600" spc="229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положение;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20272" rIns="0" bIns="0" rtlCol="0" vert="horz">
            <a:spAutoFit/>
          </a:bodyPr>
          <a:lstStyle/>
          <a:p>
            <a:pPr marL="200660">
              <a:lnSpc>
                <a:spcPct val="100000"/>
              </a:lnSpc>
              <a:spcBef>
                <a:spcPts val="100"/>
              </a:spcBef>
            </a:pPr>
            <a:r>
              <a:rPr dirty="0" spc="-25">
                <a:solidFill>
                  <a:srgbClr val="03607A"/>
                </a:solidFill>
              </a:rPr>
              <a:t>Комплексная</a:t>
            </a:r>
            <a:r>
              <a:rPr dirty="0" spc="-70">
                <a:solidFill>
                  <a:srgbClr val="03607A"/>
                </a:solidFill>
              </a:rPr>
              <a:t> </a:t>
            </a:r>
            <a:r>
              <a:rPr dirty="0" spc="-10">
                <a:solidFill>
                  <a:srgbClr val="03607A"/>
                </a:solidFill>
              </a:rPr>
              <a:t>геологическая</a:t>
            </a:r>
            <a:r>
              <a:rPr dirty="0" spc="-80">
                <a:solidFill>
                  <a:srgbClr val="03607A"/>
                </a:solidFill>
              </a:rPr>
              <a:t> </a:t>
            </a:r>
            <a:r>
              <a:rPr dirty="0" spc="-10">
                <a:solidFill>
                  <a:srgbClr val="03607A"/>
                </a:solidFill>
              </a:rPr>
              <a:t>модель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5318" rIns="0" bIns="0" rtlCol="0" vert="horz">
            <a:spAutoFit/>
          </a:bodyPr>
          <a:lstStyle/>
          <a:p>
            <a:pPr marL="7620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372567" y="973823"/>
            <a:ext cx="7647940" cy="5340985"/>
          </a:xfrm>
          <a:prstGeom prst="rect">
            <a:avLst/>
          </a:prstGeom>
        </p:spPr>
        <p:txBody>
          <a:bodyPr wrap="square" lIns="0" tIns="55880" rIns="0" bIns="0" rtlCol="0" vert="horz">
            <a:spAutoFit/>
          </a:bodyPr>
          <a:lstStyle/>
          <a:p>
            <a:pPr marL="902335" indent="-361315">
              <a:lnSpc>
                <a:spcPct val="100000"/>
              </a:lnSpc>
              <a:spcBef>
                <a:spcPts val="440"/>
              </a:spcBef>
              <a:buClr>
                <a:srgbClr val="0E6EC5"/>
              </a:buClr>
              <a:buSzPct val="121875"/>
              <a:buFont typeface="Wingdings"/>
              <a:buChar char=""/>
              <a:tabLst>
                <a:tab pos="902335" algn="l"/>
              </a:tabLst>
            </a:pPr>
            <a:r>
              <a:rPr dirty="0" sz="1600" spc="-10">
                <a:latin typeface="Times New Roman"/>
                <a:cs typeface="Times New Roman"/>
              </a:rPr>
              <a:t>Т</a:t>
            </a:r>
            <a:r>
              <a:rPr dirty="0" sz="1700" spc="-10">
                <a:latin typeface="Times New Roman"/>
                <a:cs typeface="Times New Roman"/>
              </a:rPr>
              <a:t>ип</a:t>
            </a:r>
            <a:r>
              <a:rPr dirty="0" sz="1700" spc="-4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фации</a:t>
            </a:r>
            <a:r>
              <a:rPr dirty="0" sz="1700" spc="-3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/породы;</a:t>
            </a:r>
            <a:endParaRPr sz="1700">
              <a:latin typeface="Times New Roman"/>
              <a:cs typeface="Times New Roman"/>
            </a:endParaRPr>
          </a:p>
          <a:p>
            <a:pPr marL="902335" indent="-361315">
              <a:lnSpc>
                <a:spcPct val="100000"/>
              </a:lnSpc>
              <a:spcBef>
                <a:spcPts val="805"/>
              </a:spcBef>
              <a:buClr>
                <a:srgbClr val="0E6EC5"/>
              </a:buClr>
              <a:buSzPct val="120588"/>
              <a:buFont typeface="Wingdings"/>
              <a:buChar char=""/>
              <a:tabLst>
                <a:tab pos="902335" algn="l"/>
              </a:tabLst>
            </a:pPr>
            <a:r>
              <a:rPr dirty="0" sz="1700">
                <a:latin typeface="Times New Roman"/>
                <a:cs typeface="Times New Roman"/>
              </a:rPr>
              <a:t>Пористость,</a:t>
            </a:r>
            <a:r>
              <a:rPr dirty="0" sz="1700" spc="2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проницаемость,</a:t>
            </a:r>
            <a:r>
              <a:rPr dirty="0" sz="1700" spc="22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насыщенность;</a:t>
            </a:r>
            <a:endParaRPr sz="1700">
              <a:latin typeface="Times New Roman"/>
              <a:cs typeface="Times New Roman"/>
            </a:endParaRPr>
          </a:p>
          <a:p>
            <a:pPr marL="902335" indent="-361315">
              <a:lnSpc>
                <a:spcPct val="100000"/>
              </a:lnSpc>
              <a:spcBef>
                <a:spcPts val="795"/>
              </a:spcBef>
              <a:buClr>
                <a:srgbClr val="0E6EC5"/>
              </a:buClr>
              <a:buSzPct val="123529"/>
              <a:buFont typeface="Wingdings"/>
              <a:buChar char=""/>
              <a:tabLst>
                <a:tab pos="902335" algn="l"/>
              </a:tabLst>
            </a:pPr>
            <a:r>
              <a:rPr dirty="0" sz="1700" spc="55">
                <a:latin typeface="Times New Roman"/>
                <a:cs typeface="Times New Roman"/>
              </a:rPr>
              <a:t>Мощность</a:t>
            </a:r>
            <a:r>
              <a:rPr dirty="0" sz="1700" spc="2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пластов;</a:t>
            </a:r>
            <a:endParaRPr sz="1700">
              <a:latin typeface="Times New Roman"/>
              <a:cs typeface="Times New Roman"/>
            </a:endParaRPr>
          </a:p>
          <a:p>
            <a:pPr marL="902335" indent="-361315">
              <a:lnSpc>
                <a:spcPct val="100000"/>
              </a:lnSpc>
              <a:spcBef>
                <a:spcPts val="805"/>
              </a:spcBef>
              <a:buClr>
                <a:srgbClr val="0E6EC5"/>
              </a:buClr>
              <a:buSzPct val="120588"/>
              <a:buFont typeface="Wingdings"/>
              <a:buChar char=""/>
              <a:tabLst>
                <a:tab pos="902335" algn="l"/>
              </a:tabLst>
            </a:pPr>
            <a:r>
              <a:rPr dirty="0" sz="1700">
                <a:latin typeface="Times New Roman"/>
                <a:cs typeface="Times New Roman"/>
              </a:rPr>
              <a:t>Насыщение</a:t>
            </a:r>
            <a:r>
              <a:rPr dirty="0" sz="1700" spc="10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жидкости</a:t>
            </a:r>
            <a:r>
              <a:rPr dirty="0" sz="1700" spc="9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6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контакты;</a:t>
            </a:r>
            <a:endParaRPr sz="1700">
              <a:latin typeface="Times New Roman"/>
              <a:cs typeface="Times New Roman"/>
            </a:endParaRPr>
          </a:p>
          <a:p>
            <a:pPr marL="12700" marR="2360295" indent="889635">
              <a:lnSpc>
                <a:spcPct val="138800"/>
              </a:lnSpc>
              <a:spcBef>
                <a:spcPts val="10"/>
              </a:spcBef>
              <a:buClr>
                <a:srgbClr val="0E6EC5"/>
              </a:buClr>
              <a:buSzPct val="120588"/>
              <a:buFont typeface="Wingdings"/>
              <a:buChar char=""/>
              <a:tabLst>
                <a:tab pos="902335" algn="l"/>
              </a:tabLst>
            </a:pPr>
            <a:r>
              <a:rPr dirty="0" sz="1700" spc="50">
                <a:latin typeface="Times New Roman"/>
                <a:cs typeface="Times New Roman"/>
              </a:rPr>
              <a:t>Связь</a:t>
            </a:r>
            <a:r>
              <a:rPr dirty="0" sz="1700" spc="95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(покрышки,</a:t>
            </a:r>
            <a:r>
              <a:rPr dirty="0" sz="1700" spc="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барьеры,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перегородки). </a:t>
            </a:r>
            <a:r>
              <a:rPr dirty="0" sz="1700">
                <a:latin typeface="Times New Roman"/>
                <a:cs typeface="Times New Roman"/>
              </a:rPr>
              <a:t>Компоненты</a:t>
            </a:r>
            <a:r>
              <a:rPr dirty="0" sz="1700" spc="8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структурной</a:t>
            </a:r>
            <a:r>
              <a:rPr dirty="0" sz="1700" spc="9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неопределенности</a:t>
            </a:r>
            <a:r>
              <a:rPr dirty="0" sz="1700" spc="17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включают:</a:t>
            </a:r>
            <a:endParaRPr sz="1700">
              <a:latin typeface="Times New Roman"/>
              <a:cs typeface="Times New Roman"/>
            </a:endParaRPr>
          </a:p>
          <a:p>
            <a:pPr marL="754380" indent="-284480">
              <a:lnSpc>
                <a:spcPct val="100000"/>
              </a:lnSpc>
              <a:spcBef>
                <a:spcPts val="1000"/>
              </a:spcBef>
              <a:buSzPct val="120588"/>
              <a:buFont typeface="Wingdings"/>
              <a:buChar char=""/>
              <a:tabLst>
                <a:tab pos="754380" algn="l"/>
              </a:tabLst>
            </a:pPr>
            <a:r>
              <a:rPr dirty="0" sz="1700">
                <a:latin typeface="Times New Roman"/>
                <a:cs typeface="Times New Roman"/>
              </a:rPr>
              <a:t>Неопределенность</a:t>
            </a:r>
            <a:r>
              <a:rPr dirty="0" sz="1700" spc="13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общей</a:t>
            </a:r>
            <a:r>
              <a:rPr dirty="0" sz="1700" spc="15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глубины</a:t>
            </a:r>
            <a:r>
              <a:rPr dirty="0" sz="1700" spc="7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интересующего</a:t>
            </a:r>
            <a:r>
              <a:rPr dirty="0" sz="1700" spc="15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интервала</a:t>
            </a:r>
            <a:endParaRPr sz="1700">
              <a:latin typeface="Times New Roman"/>
              <a:cs typeface="Times New Roman"/>
            </a:endParaRPr>
          </a:p>
          <a:p>
            <a:pPr marL="754380" marR="5080" indent="-285115">
              <a:lnSpc>
                <a:spcPct val="120000"/>
              </a:lnSpc>
              <a:spcBef>
                <a:spcPts val="805"/>
              </a:spcBef>
              <a:buSzPct val="120588"/>
              <a:buFont typeface="Wingdings"/>
              <a:buChar char=""/>
              <a:tabLst>
                <a:tab pos="754380" algn="l"/>
              </a:tabLst>
            </a:pPr>
            <a:r>
              <a:rPr dirty="0" sz="1700">
                <a:latin typeface="Times New Roman"/>
                <a:cs typeface="Times New Roman"/>
              </a:rPr>
              <a:t>Неопределенность</a:t>
            </a:r>
            <a:r>
              <a:rPr dirty="0" sz="1700" spc="7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формы</a:t>
            </a:r>
            <a:r>
              <a:rPr dirty="0" sz="1700" spc="5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</a:t>
            </a:r>
            <a:r>
              <a:rPr dirty="0" sz="1700" spc="3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объема,</a:t>
            </a:r>
            <a:r>
              <a:rPr dirty="0" sz="1700" spc="1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связанная</a:t>
            </a:r>
            <a:r>
              <a:rPr dirty="0" sz="1700" spc="114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</a:t>
            </a:r>
            <a:r>
              <a:rPr dirty="0" sz="1700" spc="12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конфигурацией</a:t>
            </a:r>
            <a:r>
              <a:rPr dirty="0" sz="1700" spc="17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глубины </a:t>
            </a:r>
            <a:r>
              <a:rPr dirty="0" sz="1700">
                <a:latin typeface="Times New Roman"/>
                <a:cs typeface="Times New Roman"/>
              </a:rPr>
              <a:t>интересующего</a:t>
            </a:r>
            <a:r>
              <a:rPr dirty="0" sz="1700" spc="17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интервала.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5"/>
              </a:spcBef>
              <a:tabLst>
                <a:tab pos="1261745" algn="l"/>
                <a:tab pos="2621915" algn="l"/>
                <a:tab pos="4609465" algn="l"/>
                <a:tab pos="5744845" algn="l"/>
              </a:tabLst>
            </a:pPr>
            <a:r>
              <a:rPr dirty="0" sz="1700" spc="-10">
                <a:latin typeface="Times New Roman"/>
                <a:cs typeface="Times New Roman"/>
              </a:rPr>
              <a:t>Методы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 spc="-10">
                <a:latin typeface="Times New Roman"/>
                <a:cs typeface="Times New Roman"/>
              </a:rPr>
              <a:t>описания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 spc="-10">
                <a:latin typeface="Times New Roman"/>
                <a:cs typeface="Times New Roman"/>
              </a:rPr>
              <a:t>/количественной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 spc="-10">
                <a:latin typeface="Times New Roman"/>
                <a:cs typeface="Times New Roman"/>
              </a:rPr>
              <a:t>оценки</a:t>
            </a:r>
            <a:r>
              <a:rPr dirty="0" sz="1700">
                <a:latin typeface="Times New Roman"/>
                <a:cs typeface="Times New Roman"/>
              </a:rPr>
              <a:t>	</a:t>
            </a:r>
            <a:r>
              <a:rPr dirty="0" sz="1700" spc="-10">
                <a:latin typeface="Times New Roman"/>
                <a:cs typeface="Times New Roman"/>
              </a:rPr>
              <a:t>структурной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700" spc="-10">
                <a:latin typeface="Times New Roman"/>
                <a:cs typeface="Times New Roman"/>
              </a:rPr>
              <a:t>неопределенности:</a:t>
            </a:r>
            <a:endParaRPr sz="1700">
              <a:latin typeface="Times New Roman"/>
              <a:cs typeface="Times New Roman"/>
            </a:endParaRPr>
          </a:p>
          <a:p>
            <a:pPr marL="697865" indent="-227965">
              <a:lnSpc>
                <a:spcPct val="100000"/>
              </a:lnSpc>
              <a:spcBef>
                <a:spcPts val="805"/>
              </a:spcBef>
              <a:buSzPct val="120588"/>
              <a:buChar char="•"/>
              <a:tabLst>
                <a:tab pos="697865" algn="l"/>
              </a:tabLst>
            </a:pPr>
            <a:r>
              <a:rPr dirty="0" sz="1700">
                <a:latin typeface="Times New Roman"/>
                <a:cs typeface="Times New Roman"/>
              </a:rPr>
              <a:t>Неопределенность</a:t>
            </a:r>
            <a:r>
              <a:rPr dirty="0" sz="1700" spc="18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скорости</a:t>
            </a:r>
            <a:r>
              <a:rPr dirty="0" sz="1700" spc="16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на</a:t>
            </a:r>
            <a:r>
              <a:rPr dirty="0" sz="1700" spc="14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основе</a:t>
            </a:r>
            <a:r>
              <a:rPr dirty="0" sz="1700" spc="19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модели</a:t>
            </a:r>
            <a:endParaRPr sz="1700">
              <a:latin typeface="Times New Roman"/>
              <a:cs typeface="Times New Roman"/>
            </a:endParaRPr>
          </a:p>
          <a:p>
            <a:pPr marL="697865" indent="-227965">
              <a:lnSpc>
                <a:spcPct val="100000"/>
              </a:lnSpc>
              <a:spcBef>
                <a:spcPts val="800"/>
              </a:spcBef>
              <a:buSzPct val="120588"/>
              <a:buChar char="•"/>
              <a:tabLst>
                <a:tab pos="697865" algn="l"/>
              </a:tabLst>
            </a:pPr>
            <a:r>
              <a:rPr dirty="0" sz="1700">
                <a:latin typeface="Times New Roman"/>
                <a:cs typeface="Times New Roman"/>
              </a:rPr>
              <a:t>Статистическая</a:t>
            </a:r>
            <a:r>
              <a:rPr dirty="0" sz="1700" spc="24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неопределенность</a:t>
            </a:r>
            <a:r>
              <a:rPr dirty="0" sz="1700" spc="24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скорости</a:t>
            </a:r>
            <a:endParaRPr sz="1700">
              <a:latin typeface="Times New Roman"/>
              <a:cs typeface="Times New Roman"/>
            </a:endParaRPr>
          </a:p>
          <a:p>
            <a:pPr marL="697865" indent="-227965">
              <a:lnSpc>
                <a:spcPct val="100000"/>
              </a:lnSpc>
              <a:spcBef>
                <a:spcPts val="795"/>
              </a:spcBef>
              <a:buSzPct val="123529"/>
              <a:buChar char="•"/>
              <a:tabLst>
                <a:tab pos="697865" algn="l"/>
              </a:tabLst>
            </a:pPr>
            <a:r>
              <a:rPr dirty="0" sz="1700">
                <a:latin typeface="Times New Roman"/>
                <a:cs typeface="Times New Roman"/>
              </a:rPr>
              <a:t>Неопределенность</a:t>
            </a:r>
            <a:r>
              <a:rPr dirty="0" sz="1700" spc="20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скорости</a:t>
            </a:r>
            <a:r>
              <a:rPr dirty="0" sz="1700" spc="170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на</a:t>
            </a:r>
            <a:r>
              <a:rPr dirty="0" sz="1700" spc="15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основе</a:t>
            </a:r>
            <a:r>
              <a:rPr dirty="0" sz="1700" spc="200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обработки</a:t>
            </a:r>
            <a:endParaRPr sz="1700">
              <a:latin typeface="Times New Roman"/>
              <a:cs typeface="Times New Roman"/>
            </a:endParaRPr>
          </a:p>
          <a:p>
            <a:pPr marL="697865" indent="-227965">
              <a:lnSpc>
                <a:spcPct val="100000"/>
              </a:lnSpc>
              <a:spcBef>
                <a:spcPts val="805"/>
              </a:spcBef>
              <a:buSzPct val="120588"/>
              <a:buChar char="•"/>
              <a:tabLst>
                <a:tab pos="697865" algn="l"/>
              </a:tabLst>
            </a:pPr>
            <a:r>
              <a:rPr dirty="0" sz="1700">
                <a:latin typeface="Times New Roman"/>
                <a:cs typeface="Times New Roman"/>
              </a:rPr>
              <a:t>Документированная</a:t>
            </a:r>
            <a:r>
              <a:rPr dirty="0" sz="1700" spc="23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историческая</a:t>
            </a:r>
            <a:r>
              <a:rPr dirty="0" sz="1700" spc="19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неопределенность</a:t>
            </a:r>
            <a:r>
              <a:rPr dirty="0" sz="1700" spc="15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глубины/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42180" rIns="0" bIns="0" rtlCol="0" vert="horz">
            <a:spAutoFit/>
          </a:bodyPr>
          <a:lstStyle/>
          <a:p>
            <a:pPr marL="156210">
              <a:lnSpc>
                <a:spcPct val="100000"/>
              </a:lnSpc>
              <a:spcBef>
                <a:spcPts val="100"/>
              </a:spcBef>
            </a:pPr>
            <a:r>
              <a:rPr dirty="0" spc="-275">
                <a:solidFill>
                  <a:srgbClr val="03607A"/>
                </a:solidFill>
                <a:latin typeface="Arial"/>
                <a:cs typeface="Arial"/>
              </a:rPr>
              <a:t>Комплексная</a:t>
            </a:r>
            <a:r>
              <a:rPr dirty="0" spc="-5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250">
                <a:solidFill>
                  <a:srgbClr val="03607A"/>
                </a:solidFill>
                <a:latin typeface="Arial"/>
                <a:cs typeface="Arial"/>
              </a:rPr>
              <a:t>геологическая</a:t>
            </a:r>
            <a:r>
              <a:rPr dirty="0" spc="-35">
                <a:solidFill>
                  <a:srgbClr val="03607A"/>
                </a:solidFill>
                <a:latin typeface="Arial"/>
                <a:cs typeface="Arial"/>
              </a:rPr>
              <a:t> </a:t>
            </a:r>
            <a:r>
              <a:rPr dirty="0" spc="-300">
                <a:solidFill>
                  <a:srgbClr val="03607A"/>
                </a:solidFill>
                <a:latin typeface="Arial"/>
                <a:cs typeface="Arial"/>
              </a:rPr>
              <a:t>модель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137" y="848867"/>
            <a:ext cx="4125454" cy="2970263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0197" y="3935666"/>
            <a:ext cx="8745220" cy="2717165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algn="just" marL="12700" marR="5715" indent="362585">
              <a:lnSpc>
                <a:spcPct val="90000"/>
              </a:lnSpc>
              <a:spcBef>
                <a:spcPts val="290"/>
              </a:spcBef>
            </a:pP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40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рис.</a:t>
            </a:r>
            <a:r>
              <a:rPr dirty="0" sz="1600" spc="40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4.10</a:t>
            </a:r>
            <a:r>
              <a:rPr dirty="0" sz="1600" spc="409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приведен</a:t>
            </a:r>
            <a:r>
              <a:rPr dirty="0" sz="1600" spc="41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пример</a:t>
            </a:r>
            <a:r>
              <a:rPr dirty="0" sz="1600" spc="409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нескольких</a:t>
            </a:r>
            <a:r>
              <a:rPr dirty="0" sz="1600" spc="41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интегральных</a:t>
            </a:r>
            <a:r>
              <a:rPr dirty="0" sz="1600" spc="41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функций</a:t>
            </a:r>
            <a:r>
              <a:rPr dirty="0" sz="1600" spc="409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распределения </a:t>
            </a:r>
            <a:r>
              <a:rPr dirty="0" sz="1600">
                <a:latin typeface="Times New Roman"/>
                <a:cs typeface="Times New Roman"/>
              </a:rPr>
              <a:t>геологических</a:t>
            </a:r>
            <a:r>
              <a:rPr dirty="0" sz="1600" spc="20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запасов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нефти,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полученных</a:t>
            </a:r>
            <a:r>
              <a:rPr dirty="0" sz="1600" spc="1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использованием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различных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методов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геологического </a:t>
            </a:r>
            <a:r>
              <a:rPr dirty="0" sz="1600">
                <a:latin typeface="Times New Roman"/>
                <a:cs typeface="Times New Roman"/>
              </a:rPr>
              <a:t>описания</a:t>
            </a:r>
            <a:r>
              <a:rPr dirty="0" sz="1600" spc="4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данного</a:t>
            </a:r>
            <a:r>
              <a:rPr dirty="0" sz="1600" spc="43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пласта.</a:t>
            </a:r>
            <a:r>
              <a:rPr dirty="0" sz="1600" spc="4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Заметьте,</a:t>
            </a:r>
            <a:r>
              <a:rPr dirty="0" sz="1600" spc="43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что</a:t>
            </a:r>
            <a:r>
              <a:rPr dirty="0" sz="1600" spc="4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значительное</a:t>
            </a:r>
            <a:r>
              <a:rPr dirty="0" sz="1600" spc="4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колебание</a:t>
            </a:r>
            <a:r>
              <a:rPr dirty="0" sz="1600" spc="4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среднего</a:t>
            </a:r>
            <a:r>
              <a:rPr dirty="0" sz="1600" spc="4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значения</a:t>
            </a:r>
            <a:r>
              <a:rPr dirty="0" sz="1600" spc="43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4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данном </a:t>
            </a:r>
            <a:r>
              <a:rPr dirty="0" sz="1600">
                <a:latin typeface="Times New Roman"/>
                <a:cs typeface="Times New Roman"/>
              </a:rPr>
              <a:t>случае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связано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ограниченным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числом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имеющихся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наличии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скважин.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ts val="1730"/>
              </a:lnSpc>
              <a:spcBef>
                <a:spcPts val="325"/>
              </a:spcBef>
            </a:pPr>
            <a:r>
              <a:rPr dirty="0" sz="1600">
                <a:latin typeface="Times New Roman"/>
                <a:cs typeface="Times New Roman"/>
              </a:rPr>
              <a:t>Очень</a:t>
            </a:r>
            <a:r>
              <a:rPr dirty="0" sz="1600" spc="1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важный</a:t>
            </a:r>
            <a:r>
              <a:rPr dirty="0" sz="1600" spc="1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момент</a:t>
            </a:r>
            <a:r>
              <a:rPr dirty="0" sz="1600" spc="1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—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это</a:t>
            </a:r>
            <a:r>
              <a:rPr dirty="0" sz="1600" spc="20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фактическая</a:t>
            </a:r>
            <a:r>
              <a:rPr dirty="0" sz="1600" spc="1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область</a:t>
            </a:r>
            <a:r>
              <a:rPr dirty="0" sz="1600" spc="1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неопределенности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исследуемого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объекта. </a:t>
            </a:r>
            <a:r>
              <a:rPr dirty="0" sz="1600">
                <a:latin typeface="Times New Roman"/>
                <a:cs typeface="Times New Roman"/>
              </a:rPr>
              <a:t>Применительно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типичной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геологической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модели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можно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выделить</a:t>
            </a:r>
            <a:r>
              <a:rPr dirty="0" sz="1600" spc="20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четыре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основных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источника неопределенности:</a:t>
            </a:r>
            <a:endParaRPr sz="1600">
              <a:latin typeface="Times New Roman"/>
              <a:cs typeface="Times New Roman"/>
            </a:endParaRPr>
          </a:p>
          <a:p>
            <a:pPr algn="just" marL="355600">
              <a:lnSpc>
                <a:spcPts val="1605"/>
              </a:lnSpc>
            </a:pPr>
            <a:r>
              <a:rPr dirty="0" sz="1600">
                <a:latin typeface="Times New Roman"/>
                <a:cs typeface="Times New Roman"/>
              </a:rPr>
              <a:t>1.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Неопределенность,</a:t>
            </a:r>
            <a:r>
              <a:rPr dirty="0" sz="1600" spc="2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связанная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качеством</a:t>
            </a:r>
            <a:r>
              <a:rPr dirty="0" sz="1600" spc="-1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данных</a:t>
            </a:r>
            <a:r>
              <a:rPr dirty="0" sz="1600" spc="-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и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интерпретации.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57505">
              <a:lnSpc>
                <a:spcPct val="89400"/>
              </a:lnSpc>
              <a:spcBef>
                <a:spcPts val="105"/>
              </a:spcBef>
            </a:pPr>
            <a:r>
              <a:rPr dirty="0" sz="1600">
                <a:latin typeface="Times New Roman"/>
                <a:cs typeface="Times New Roman"/>
              </a:rPr>
              <a:t>Мы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знаем,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что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исходные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данные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пласте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изначально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имеют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некоторую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долю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ошибки,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однако </a:t>
            </a:r>
            <a:r>
              <a:rPr dirty="0" sz="1600">
                <a:latin typeface="Times New Roman"/>
                <a:cs typeface="Times New Roman"/>
              </a:rPr>
              <a:t>мы</a:t>
            </a:r>
            <a:r>
              <a:rPr dirty="0" sz="1600" spc="3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крайне</a:t>
            </a:r>
            <a:r>
              <a:rPr dirty="0" sz="1600" spc="3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редко</a:t>
            </a:r>
            <a:r>
              <a:rPr dirty="0" sz="1600" spc="3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пытаемся</a:t>
            </a:r>
            <a:r>
              <a:rPr dirty="0" sz="1600" spc="3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определить,</a:t>
            </a:r>
            <a:r>
              <a:rPr dirty="0" sz="1600" spc="3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какое</a:t>
            </a:r>
            <a:r>
              <a:rPr dirty="0" sz="1600" spc="3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влияние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это</a:t>
            </a:r>
            <a:r>
              <a:rPr dirty="0" sz="1600" spc="3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оказывает</a:t>
            </a:r>
            <a:r>
              <a:rPr dirty="0" sz="1600" spc="3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3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конечные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результаты. </a:t>
            </a:r>
            <a:r>
              <a:rPr dirty="0" sz="1600">
                <a:latin typeface="Times New Roman"/>
                <a:cs typeface="Times New Roman"/>
              </a:rPr>
              <a:t>Когда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заходит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речь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оценке</a:t>
            </a:r>
            <a:r>
              <a:rPr dirty="0" sz="1600" spc="229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неопределенности,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эти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данные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считаются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безошибочными.</a:t>
            </a:r>
            <a:r>
              <a:rPr dirty="0" sz="1600" spc="2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То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же </a:t>
            </a:r>
            <a:r>
              <a:rPr dirty="0" sz="1600">
                <a:latin typeface="Times New Roman"/>
                <a:cs typeface="Times New Roman"/>
              </a:rPr>
              <a:t>самое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характерно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для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стадии</a:t>
            </a:r>
            <a:r>
              <a:rPr dirty="0" sz="1600" spc="-10">
                <a:latin typeface="Times New Roman"/>
                <a:cs typeface="Times New Roman"/>
              </a:rPr>
              <a:t> интерпретации.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5318" rIns="0" bIns="0" rtlCol="0" vert="horz">
            <a:spAutoFit/>
          </a:bodyPr>
          <a:lstStyle/>
          <a:p>
            <a:pPr marL="7620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4910" y="982725"/>
            <a:ext cx="8884285" cy="5502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75285">
              <a:lnSpc>
                <a:spcPts val="187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2.</a:t>
            </a:r>
            <a:r>
              <a:rPr dirty="0" sz="1600" spc="-5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Неопределенность,</a:t>
            </a:r>
            <a:r>
              <a:rPr dirty="0" sz="1600" spc="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связанная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со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стохастической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моделью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и</a:t>
            </a:r>
            <a:r>
              <a:rPr dirty="0" sz="1600" spc="-40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ее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параметрами.</a:t>
            </a:r>
            <a:endParaRPr sz="1600">
              <a:latin typeface="Times New Roman"/>
              <a:cs typeface="Times New Roman"/>
            </a:endParaRPr>
          </a:p>
          <a:p>
            <a:pPr algn="just" marL="12700" marR="6985" indent="362585">
              <a:lnSpc>
                <a:spcPts val="182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Хотя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известно,</a:t>
            </a:r>
            <a:r>
              <a:rPr dirty="0" sz="1600" spc="2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что</a:t>
            </a:r>
            <a:r>
              <a:rPr dirty="0" sz="1600" spc="2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структурная</a:t>
            </a:r>
            <a:r>
              <a:rPr dirty="0" sz="1600" spc="25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интерпретация</a:t>
            </a:r>
            <a:r>
              <a:rPr dirty="0" sz="1600" spc="2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месторождения</a:t>
            </a:r>
            <a:r>
              <a:rPr dirty="0" sz="1600" spc="2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2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значительной</a:t>
            </a:r>
            <a:r>
              <a:rPr dirty="0" sz="1600" spc="2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мере</a:t>
            </a:r>
            <a:r>
              <a:rPr dirty="0" sz="1600" spc="254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является </a:t>
            </a:r>
            <a:r>
              <a:rPr dirty="0" sz="1600">
                <a:latin typeface="Times New Roman"/>
                <a:cs typeface="Times New Roman"/>
              </a:rPr>
              <a:t>неопределенной,</a:t>
            </a:r>
            <a:r>
              <a:rPr dirty="0" sz="1600" spc="44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построение</a:t>
            </a:r>
            <a:r>
              <a:rPr dirty="0" sz="1600" spc="44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структурной</a:t>
            </a:r>
            <a:r>
              <a:rPr dirty="0" sz="1600" spc="44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модели</a:t>
            </a:r>
            <a:r>
              <a:rPr dirty="0" sz="1600" spc="44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практически</a:t>
            </a:r>
            <a:r>
              <a:rPr dirty="0" sz="1600" spc="43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всегда</a:t>
            </a:r>
            <a:r>
              <a:rPr dirty="0" sz="1600" spc="44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осуществляется</a:t>
            </a:r>
            <a:r>
              <a:rPr dirty="0" sz="1600" spc="450">
                <a:latin typeface="Times New Roman"/>
                <a:cs typeface="Times New Roman"/>
              </a:rPr>
              <a:t>  </a:t>
            </a:r>
            <a:r>
              <a:rPr dirty="0" sz="1600" spc="-50">
                <a:latin typeface="Times New Roman"/>
                <a:cs typeface="Times New Roman"/>
              </a:rPr>
              <a:t>с </a:t>
            </a:r>
            <a:r>
              <a:rPr dirty="0" sz="1600">
                <a:latin typeface="Times New Roman"/>
                <a:cs typeface="Times New Roman"/>
              </a:rPr>
              <a:t>применением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детерминистского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подхода,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который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позволяет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учесть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неопределенность.</a:t>
            </a:r>
            <a:endParaRPr sz="1600">
              <a:latin typeface="Times New Roman"/>
              <a:cs typeface="Times New Roman"/>
            </a:endParaRPr>
          </a:p>
          <a:p>
            <a:pPr algn="just" marL="104139" marR="6985" indent="271145">
              <a:lnSpc>
                <a:spcPct val="94100"/>
              </a:lnSpc>
              <a:spcBef>
                <a:spcPts val="580"/>
              </a:spcBef>
            </a:pPr>
            <a:r>
              <a:rPr dirty="0" sz="1600" b="1">
                <a:latin typeface="Times New Roman"/>
                <a:cs typeface="Times New Roman"/>
              </a:rPr>
              <a:t>Неопределенность</a:t>
            </a:r>
            <a:r>
              <a:rPr dirty="0" sz="1600" spc="22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стратиграфической</a:t>
            </a:r>
            <a:r>
              <a:rPr dirty="0" sz="1600" spc="204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модели</a:t>
            </a:r>
            <a:r>
              <a:rPr dirty="0" sz="1600" spc="215" b="1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связана,</a:t>
            </a:r>
            <a:r>
              <a:rPr dirty="0" sz="1600" spc="20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главным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образом,</a:t>
            </a:r>
            <a:r>
              <a:rPr dirty="0" sz="1600" spc="20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19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достоверностью </a:t>
            </a:r>
            <a:r>
              <a:rPr dirty="0" sz="1600">
                <a:latin typeface="Times New Roman"/>
                <a:cs typeface="Times New Roman"/>
              </a:rPr>
              <a:t>детерминистически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коррелируемых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поверхностей,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проведенных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скважинам,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поэтому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ее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влияние </a:t>
            </a:r>
            <a:r>
              <a:rPr dirty="0" sz="1600">
                <a:latin typeface="Times New Roman"/>
                <a:cs typeface="Times New Roman"/>
              </a:rPr>
              <a:t>зависит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числа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скважин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особенностей</a:t>
            </a:r>
            <a:r>
              <a:rPr dirty="0" sz="1600" spc="-10">
                <a:latin typeface="Times New Roman"/>
                <a:cs typeface="Times New Roman"/>
              </a:rPr>
              <a:t> осадконакопления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данном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пласте</a:t>
            </a:r>
            <a:r>
              <a:rPr dirty="0" sz="1600" spc="-10">
                <a:latin typeface="Constantia"/>
                <a:cs typeface="Constantia"/>
              </a:rPr>
              <a:t>.</a:t>
            </a:r>
            <a:endParaRPr sz="1600">
              <a:latin typeface="Constantia"/>
              <a:cs typeface="Constantia"/>
            </a:endParaRPr>
          </a:p>
          <a:p>
            <a:pPr algn="just" marL="103505" marR="6350" indent="271145">
              <a:lnSpc>
                <a:spcPct val="95000"/>
              </a:lnSpc>
              <a:spcBef>
                <a:spcPts val="340"/>
              </a:spcBef>
            </a:pPr>
            <a:r>
              <a:rPr dirty="0" sz="1600">
                <a:latin typeface="Times New Roman"/>
                <a:cs typeface="Times New Roman"/>
              </a:rPr>
              <a:t>Одна</a:t>
            </a:r>
            <a:r>
              <a:rPr dirty="0" sz="1600" spc="13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12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та</a:t>
            </a:r>
            <a:r>
              <a:rPr dirty="0" sz="1600" spc="13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же</a:t>
            </a:r>
            <a:r>
              <a:rPr dirty="0" sz="1600" spc="13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геологическая</a:t>
            </a:r>
            <a:r>
              <a:rPr dirty="0" sz="1600" spc="13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единица</a:t>
            </a:r>
            <a:r>
              <a:rPr dirty="0" sz="1600" spc="130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может</a:t>
            </a:r>
            <a:r>
              <a:rPr dirty="0" sz="1600" spc="13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быть</a:t>
            </a:r>
            <a:r>
              <a:rPr dirty="0" sz="1600" spc="12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представлена</a:t>
            </a:r>
            <a:r>
              <a:rPr dirty="0" sz="1600" spc="135">
                <a:latin typeface="Times New Roman"/>
                <a:cs typeface="Times New Roman"/>
              </a:rPr>
              <a:t>  </a:t>
            </a:r>
            <a:r>
              <a:rPr dirty="0" sz="1600">
                <a:latin typeface="Times New Roman"/>
                <a:cs typeface="Times New Roman"/>
              </a:rPr>
              <a:t>посредством</a:t>
            </a:r>
            <a:r>
              <a:rPr dirty="0" sz="1600" spc="135">
                <a:latin typeface="Times New Roman"/>
                <a:cs typeface="Times New Roman"/>
              </a:rPr>
              <a:t>  </a:t>
            </a:r>
            <a:r>
              <a:rPr dirty="0" sz="1600" spc="-10">
                <a:latin typeface="Times New Roman"/>
                <a:cs typeface="Times New Roman"/>
              </a:rPr>
              <a:t>различных </a:t>
            </a:r>
            <a:r>
              <a:rPr dirty="0" sz="1600">
                <a:latin typeface="Times New Roman"/>
                <a:cs typeface="Times New Roman"/>
              </a:rPr>
              <a:t>стохастических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моделей,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например,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методом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индикаторным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моделированием.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Применение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каждой </a:t>
            </a:r>
            <a:r>
              <a:rPr dirty="0" sz="1600">
                <a:latin typeface="Times New Roman"/>
                <a:cs typeface="Times New Roman"/>
              </a:rPr>
              <a:t>стохастической</a:t>
            </a:r>
            <a:r>
              <a:rPr dirty="0" sz="1600" spc="3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модели</a:t>
            </a:r>
            <a:r>
              <a:rPr dirty="0" sz="1600" spc="2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приводит</a:t>
            </a:r>
            <a:r>
              <a:rPr dirty="0" sz="1600" spc="2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</a:t>
            </a:r>
            <a:r>
              <a:rPr dirty="0" sz="1600" spc="2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различным</a:t>
            </a:r>
            <a:r>
              <a:rPr dirty="0" sz="1600" spc="2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результатам,</a:t>
            </a:r>
            <a:r>
              <a:rPr dirty="0" sz="1600" spc="2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и,</a:t>
            </a:r>
            <a:r>
              <a:rPr dirty="0" sz="1600" spc="2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как</a:t>
            </a:r>
            <a:r>
              <a:rPr dirty="0" sz="1600" spc="2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таковая,</a:t>
            </a:r>
            <a:r>
              <a:rPr dirty="0" sz="1600" spc="2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каждая</a:t>
            </a:r>
            <a:r>
              <a:rPr dirty="0" sz="1600" spc="2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модель</a:t>
            </a:r>
            <a:r>
              <a:rPr dirty="0" sz="1600" spc="28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дает </a:t>
            </a:r>
            <a:r>
              <a:rPr dirty="0" sz="1600">
                <a:latin typeface="Times New Roman"/>
                <a:cs typeface="Times New Roman"/>
              </a:rPr>
              <a:t>представление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</a:t>
            </a:r>
            <a:r>
              <a:rPr dirty="0" sz="1600" spc="20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определенной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части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области</a:t>
            </a:r>
            <a:r>
              <a:rPr dirty="0" sz="1600" spc="2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неопределенности</a:t>
            </a:r>
            <a:r>
              <a:rPr dirty="0" sz="1600" spc="229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(хотя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области,</a:t>
            </a:r>
            <a:r>
              <a:rPr dirty="0" sz="1600" spc="2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охваченные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при </a:t>
            </a:r>
            <a:r>
              <a:rPr dirty="0" sz="1600">
                <a:latin typeface="Times New Roman"/>
                <a:cs typeface="Times New Roman"/>
              </a:rPr>
              <a:t>применений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различных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алгоритмов,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должны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значительной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степени пересекаться).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Выбор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пользу </a:t>
            </a:r>
            <a:r>
              <a:rPr dirty="0" sz="1600">
                <a:latin typeface="Times New Roman"/>
                <a:cs typeface="Times New Roman"/>
              </a:rPr>
              <a:t>той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или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иной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модели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зависит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взглядов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геолога,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проводящего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моделирование,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потому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что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никаких </a:t>
            </a:r>
            <a:r>
              <a:rPr dirty="0" sz="1600">
                <a:latin typeface="Times New Roman"/>
                <a:cs typeface="Times New Roman"/>
              </a:rPr>
              <a:t>особых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правил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данном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случае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существует.</a:t>
            </a:r>
            <a:endParaRPr sz="1600">
              <a:latin typeface="Times New Roman"/>
              <a:cs typeface="Times New Roman"/>
            </a:endParaRPr>
          </a:p>
          <a:p>
            <a:pPr algn="just" marL="375285">
              <a:lnSpc>
                <a:spcPct val="100000"/>
              </a:lnSpc>
              <a:spcBef>
                <a:spcPts val="300"/>
              </a:spcBef>
            </a:pPr>
            <a:r>
              <a:rPr dirty="0" sz="1600" b="1">
                <a:latin typeface="Times New Roman"/>
                <a:cs typeface="Times New Roman"/>
              </a:rPr>
              <a:t>4.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Неопределенность,</a:t>
            </a:r>
            <a:r>
              <a:rPr dirty="0" sz="1600" b="1">
                <a:latin typeface="Times New Roman"/>
                <a:cs typeface="Times New Roman"/>
              </a:rPr>
              <a:t> связанная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</a:t>
            </a:r>
            <a:r>
              <a:rPr dirty="0" sz="1600" spc="-4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равновероятностными реализациями.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2585">
              <a:lnSpc>
                <a:spcPct val="95100"/>
              </a:lnSpc>
              <a:spcBef>
                <a:spcPts val="800"/>
              </a:spcBef>
            </a:pPr>
            <a:r>
              <a:rPr dirty="0" sz="1600">
                <a:latin typeface="Times New Roman"/>
                <a:cs typeface="Times New Roman"/>
              </a:rPr>
              <a:t>Этот</a:t>
            </a:r>
            <a:r>
              <a:rPr dirty="0" sz="1600" spc="1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вид</a:t>
            </a:r>
            <a:r>
              <a:rPr dirty="0" sz="1600" spc="1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неопределенности</a:t>
            </a:r>
            <a:r>
              <a:rPr dirty="0" sz="1600" spc="1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обычно</a:t>
            </a:r>
            <a:r>
              <a:rPr dirty="0" sz="1600" spc="1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встречается</a:t>
            </a:r>
            <a:r>
              <a:rPr dirty="0" sz="1600" spc="1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</a:t>
            </a:r>
            <a:r>
              <a:rPr dirty="0" sz="1600" spc="1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стохастическом</a:t>
            </a:r>
            <a:r>
              <a:rPr dirty="0" sz="1600" spc="1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моделировании.</a:t>
            </a:r>
            <a:r>
              <a:rPr dirty="0" sz="1600" spc="1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1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общем </a:t>
            </a:r>
            <a:r>
              <a:rPr dirty="0" sz="1600">
                <a:latin typeface="Times New Roman"/>
                <a:cs typeface="Times New Roman"/>
              </a:rPr>
              <a:t>случае</a:t>
            </a:r>
            <a:r>
              <a:rPr dirty="0" sz="1600" spc="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влияние</a:t>
            </a:r>
            <a:r>
              <a:rPr dirty="0" sz="1600" spc="4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неопределенности,</a:t>
            </a:r>
            <a:r>
              <a:rPr dirty="0" sz="1600" spc="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связанной</a:t>
            </a:r>
            <a:r>
              <a:rPr dirty="0" sz="1600" spc="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3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различными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реализациями</a:t>
            </a:r>
            <a:r>
              <a:rPr dirty="0" sz="1600" spc="3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некоторой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случайной </a:t>
            </a:r>
            <a:r>
              <a:rPr dirty="0" sz="1600">
                <a:latin typeface="Times New Roman"/>
                <a:cs typeface="Times New Roman"/>
              </a:rPr>
              <a:t>функции,</a:t>
            </a:r>
            <a:r>
              <a:rPr dirty="0" sz="1600" spc="-10">
                <a:latin typeface="Times New Roman"/>
                <a:cs typeface="Times New Roman"/>
              </a:rPr>
              <a:t> незначительно</a:t>
            </a:r>
            <a:r>
              <a:rPr dirty="0" sz="1600">
                <a:latin typeface="Times New Roman"/>
                <a:cs typeface="Times New Roman"/>
              </a:rPr>
              <a:t> по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сравнению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-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обсуждавшимися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до</a:t>
            </a:r>
            <a:r>
              <a:rPr dirty="0" sz="1600" spc="-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этого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факторами.</a:t>
            </a:r>
            <a:endParaRPr sz="1600">
              <a:latin typeface="Times New Roman"/>
              <a:cs typeface="Times New Roman"/>
            </a:endParaRPr>
          </a:p>
          <a:p>
            <a:pPr algn="just" marL="12700" marR="7620" indent="362585">
              <a:lnSpc>
                <a:spcPct val="95000"/>
              </a:lnSpc>
              <a:spcBef>
                <a:spcPts val="790"/>
              </a:spcBef>
            </a:pPr>
            <a:r>
              <a:rPr dirty="0" sz="1600" b="1">
                <a:latin typeface="Times New Roman"/>
                <a:cs typeface="Times New Roman"/>
              </a:rPr>
              <a:t>Вывод: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Всесторонняя</a:t>
            </a:r>
            <a:r>
              <a:rPr dirty="0" sz="1600" spc="1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оценка</a:t>
            </a:r>
            <a:r>
              <a:rPr dirty="0" sz="1600" spc="1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неопределенности,</a:t>
            </a:r>
            <a:r>
              <a:rPr dirty="0" sz="1600" spc="11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характерной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для</a:t>
            </a:r>
            <a:r>
              <a:rPr dirty="0" sz="1600" spc="10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определенной</a:t>
            </a:r>
            <a:r>
              <a:rPr dirty="0" sz="1600" spc="114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геологической </a:t>
            </a:r>
            <a:r>
              <a:rPr dirty="0" sz="1600">
                <a:latin typeface="Times New Roman"/>
                <a:cs typeface="Times New Roman"/>
              </a:rPr>
              <a:t>модели,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должна</a:t>
            </a:r>
            <a:r>
              <a:rPr dirty="0" sz="1600" spc="409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учитывать</a:t>
            </a:r>
            <a:r>
              <a:rPr dirty="0" sz="1600" spc="3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большое</a:t>
            </a:r>
            <a:r>
              <a:rPr dirty="0" sz="1600" spc="4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число</a:t>
            </a:r>
            <a:r>
              <a:rPr dirty="0" sz="1600" spc="409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параметров.</a:t>
            </a:r>
            <a:r>
              <a:rPr dirty="0" sz="1600" spc="3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Хотя</a:t>
            </a:r>
            <a:r>
              <a:rPr dirty="0" sz="1600" spc="3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40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практике</a:t>
            </a:r>
            <a:r>
              <a:rPr dirty="0" sz="1600" spc="409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</a:t>
            </a:r>
            <a:r>
              <a:rPr dirty="0" sz="1600" spc="40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имеет</a:t>
            </a:r>
            <a:r>
              <a:rPr dirty="0" sz="1600" spc="4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смысла</a:t>
            </a:r>
            <a:r>
              <a:rPr dirty="0" sz="1600" spc="40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это </a:t>
            </a:r>
            <a:r>
              <a:rPr dirty="0" sz="1600">
                <a:latin typeface="Times New Roman"/>
                <a:cs typeface="Times New Roman"/>
              </a:rPr>
              <a:t>применять,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важно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понимать,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что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то,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что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мы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обычно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называем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оценкой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неопределенности,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самом </a:t>
            </a:r>
            <a:r>
              <a:rPr dirty="0" sz="1600">
                <a:latin typeface="Times New Roman"/>
                <a:cs typeface="Times New Roman"/>
              </a:rPr>
              <a:t>деле</a:t>
            </a:r>
            <a:r>
              <a:rPr dirty="0" sz="1600" spc="-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представляет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собой</a:t>
            </a:r>
            <a:r>
              <a:rPr dirty="0" sz="1600" spc="-5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лишь</a:t>
            </a:r>
            <a:r>
              <a:rPr dirty="0" sz="1600" spc="-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ограниченное</a:t>
            </a:r>
            <a:r>
              <a:rPr dirty="0" sz="1600" spc="-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видение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проблемы.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5318" rIns="0" bIns="0" rtlCol="0" vert="horz">
            <a:spAutoFit/>
          </a:bodyPr>
          <a:lstStyle/>
          <a:p>
            <a:pPr marL="7620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934460" algn="l"/>
              </a:tabLst>
            </a:pPr>
            <a:r>
              <a:rPr dirty="0" spc="-30"/>
              <a:t>Оценка</a:t>
            </a:r>
            <a:r>
              <a:rPr dirty="0" spc="-130"/>
              <a:t> </a:t>
            </a:r>
            <a:r>
              <a:rPr dirty="0" spc="-65"/>
              <a:t>геологической</a:t>
            </a:r>
            <a:r>
              <a:rPr dirty="0" spc="-125"/>
              <a:t> </a:t>
            </a:r>
            <a:r>
              <a:rPr dirty="0" spc="-120"/>
              <a:t>неопределенности.</a:t>
            </a:r>
            <a:r>
              <a:rPr dirty="0" spc="-65"/>
              <a:t> </a:t>
            </a:r>
            <a:r>
              <a:rPr dirty="0" spc="-95"/>
              <a:t>Неопределенность, </a:t>
            </a:r>
            <a:r>
              <a:rPr dirty="0" spc="-85"/>
              <a:t>связанная</a:t>
            </a:r>
            <a:r>
              <a:rPr dirty="0" spc="-120"/>
              <a:t> </a:t>
            </a:r>
            <a:r>
              <a:rPr dirty="0"/>
              <a:t>со</a:t>
            </a:r>
            <a:r>
              <a:rPr dirty="0" spc="10"/>
              <a:t> </a:t>
            </a:r>
            <a:r>
              <a:rPr dirty="0" spc="-10"/>
              <a:t>стохастической</a:t>
            </a:r>
            <a:r>
              <a:rPr dirty="0"/>
              <a:t>	</a:t>
            </a:r>
            <a:r>
              <a:rPr dirty="0" spc="-200"/>
              <a:t>моделью</a:t>
            </a:r>
            <a:r>
              <a:rPr dirty="0" spc="-260"/>
              <a:t> </a:t>
            </a:r>
            <a:r>
              <a:rPr dirty="0" spc="-20"/>
              <a:t>и</a:t>
            </a:r>
            <a:r>
              <a:rPr dirty="0" spc="-280"/>
              <a:t> </a:t>
            </a:r>
            <a:r>
              <a:rPr dirty="0"/>
              <a:t>ее</a:t>
            </a:r>
            <a:r>
              <a:rPr dirty="0" spc="-90"/>
              <a:t> </a:t>
            </a:r>
            <a:r>
              <a:rPr dirty="0" spc="-10"/>
              <a:t>параметрами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2003" y="1510309"/>
            <a:ext cx="8737600" cy="5287010"/>
            <a:chOff x="32003" y="1510309"/>
            <a:chExt cx="8737600" cy="528701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03" y="2188466"/>
              <a:ext cx="8737092" cy="4608563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31436" y="1510309"/>
              <a:ext cx="2508504" cy="234998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8999" y="108343"/>
            <a:ext cx="788606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Оценка</a:t>
            </a:r>
            <a:r>
              <a:rPr dirty="0" spc="-100"/>
              <a:t> </a:t>
            </a:r>
            <a:r>
              <a:rPr dirty="0" spc="-10"/>
              <a:t>геологической</a:t>
            </a:r>
            <a:r>
              <a:rPr dirty="0" spc="-90"/>
              <a:t> </a:t>
            </a:r>
            <a:r>
              <a:rPr dirty="0" spc="-10"/>
              <a:t>неопределенности. </a:t>
            </a:r>
            <a:r>
              <a:rPr dirty="0" spc="-120"/>
              <a:t>Неопределенность,</a:t>
            </a:r>
            <a:r>
              <a:rPr dirty="0" spc="-235"/>
              <a:t> </a:t>
            </a:r>
            <a:r>
              <a:rPr dirty="0" spc="-114"/>
              <a:t>связанная</a:t>
            </a:r>
            <a:r>
              <a:rPr dirty="0" spc="-195"/>
              <a:t> </a:t>
            </a:r>
            <a:r>
              <a:rPr dirty="0" spc="-55"/>
              <a:t>со</a:t>
            </a:r>
            <a:r>
              <a:rPr dirty="0" spc="-210"/>
              <a:t> </a:t>
            </a:r>
            <a:r>
              <a:rPr dirty="0" spc="-95"/>
              <a:t>стохастической</a:t>
            </a:r>
            <a:r>
              <a:rPr dirty="0" spc="280"/>
              <a:t> </a:t>
            </a:r>
            <a:r>
              <a:rPr dirty="0" spc="-114"/>
              <a:t>моделью</a:t>
            </a:r>
            <a:r>
              <a:rPr dirty="0" spc="-195"/>
              <a:t> </a:t>
            </a:r>
            <a:r>
              <a:rPr dirty="0" spc="-20"/>
              <a:t>и</a:t>
            </a:r>
            <a:r>
              <a:rPr dirty="0" spc="-195"/>
              <a:t> </a:t>
            </a:r>
            <a:r>
              <a:rPr dirty="0" spc="-25"/>
              <a:t>ее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5318" rIns="0" bIns="0" rtlCol="0" vert="horz">
            <a:spAutoFit/>
          </a:bodyPr>
          <a:lstStyle/>
          <a:p>
            <a:pPr marL="7620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476299" y="915733"/>
            <a:ext cx="7742555" cy="1111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ts val="2800"/>
              </a:lnSpc>
              <a:spcBef>
                <a:spcPts val="100"/>
              </a:spcBef>
            </a:pPr>
            <a:r>
              <a:rPr dirty="0" baseline="15046" sz="3600" spc="-150" b="1">
                <a:latin typeface="Times New Roman"/>
                <a:cs typeface="Times New Roman"/>
              </a:rPr>
              <a:t>п</a:t>
            </a:r>
            <a:r>
              <a:rPr dirty="0" baseline="15046" sz="3600" spc="-135" b="1">
                <a:latin typeface="Times New Roman"/>
                <a:cs typeface="Times New Roman"/>
              </a:rPr>
              <a:t>а</a:t>
            </a:r>
            <a:r>
              <a:rPr dirty="0" baseline="15046" sz="3600" spc="-1972" b="1">
                <a:latin typeface="Times New Roman"/>
                <a:cs typeface="Times New Roman"/>
              </a:rPr>
              <a:t>р</a:t>
            </a:r>
            <a:r>
              <a:rPr dirty="0" sz="1950" spc="-5">
                <a:latin typeface="Times New Roman"/>
                <a:cs typeface="Times New Roman"/>
              </a:rPr>
              <a:t>•</a:t>
            </a:r>
            <a:r>
              <a:rPr dirty="0" sz="1950" spc="170">
                <a:latin typeface="Times New Roman"/>
                <a:cs typeface="Times New Roman"/>
              </a:rPr>
              <a:t> </a:t>
            </a:r>
            <a:r>
              <a:rPr dirty="0" baseline="15046" sz="3600" spc="-914" b="1">
                <a:latin typeface="Times New Roman"/>
                <a:cs typeface="Times New Roman"/>
              </a:rPr>
              <a:t>а</a:t>
            </a:r>
            <a:r>
              <a:rPr dirty="0" sz="1600" spc="-555">
                <a:latin typeface="Times New Roman"/>
                <a:cs typeface="Times New Roman"/>
              </a:rPr>
              <a:t>С</a:t>
            </a:r>
            <a:r>
              <a:rPr dirty="0" baseline="15046" sz="3600" spc="-1597" b="1">
                <a:latin typeface="Times New Roman"/>
                <a:cs typeface="Times New Roman"/>
              </a:rPr>
              <a:t>м</a:t>
            </a:r>
            <a:r>
              <a:rPr dirty="0" sz="1600" spc="45">
                <a:latin typeface="Times New Roman"/>
                <a:cs typeface="Times New Roman"/>
              </a:rPr>
              <a:t>о</a:t>
            </a:r>
            <a:r>
              <a:rPr dirty="0" sz="1600" spc="-550">
                <a:latin typeface="Times New Roman"/>
                <a:cs typeface="Times New Roman"/>
              </a:rPr>
              <a:t>з</a:t>
            </a:r>
            <a:r>
              <a:rPr dirty="0" baseline="15046" sz="3600" spc="-735" b="1">
                <a:latin typeface="Times New Roman"/>
                <a:cs typeface="Times New Roman"/>
              </a:rPr>
              <a:t>е</a:t>
            </a:r>
            <a:r>
              <a:rPr dirty="0" sz="1600" spc="-420">
                <a:latin typeface="Times New Roman"/>
                <a:cs typeface="Times New Roman"/>
              </a:rPr>
              <a:t>д</a:t>
            </a:r>
            <a:r>
              <a:rPr dirty="0" baseline="15046" sz="3600" spc="-1095" b="1">
                <a:latin typeface="Times New Roman"/>
                <a:cs typeface="Times New Roman"/>
              </a:rPr>
              <a:t>т</a:t>
            </a:r>
            <a:r>
              <a:rPr dirty="0" sz="1600" spc="-85">
                <a:latin typeface="Times New Roman"/>
                <a:cs typeface="Times New Roman"/>
              </a:rPr>
              <a:t>а</a:t>
            </a:r>
            <a:r>
              <a:rPr dirty="0" baseline="15046" sz="3600" spc="-1860" b="1">
                <a:latin typeface="Times New Roman"/>
                <a:cs typeface="Times New Roman"/>
              </a:rPr>
              <a:t>р</a:t>
            </a:r>
            <a:r>
              <a:rPr dirty="0" sz="1600" spc="35">
                <a:latin typeface="Times New Roman"/>
                <a:cs typeface="Times New Roman"/>
              </a:rPr>
              <a:t>н</a:t>
            </a:r>
            <a:r>
              <a:rPr dirty="0" sz="1600" spc="-645">
                <a:latin typeface="Times New Roman"/>
                <a:cs typeface="Times New Roman"/>
              </a:rPr>
              <a:t>и</a:t>
            </a:r>
            <a:r>
              <a:rPr dirty="0" baseline="15046" sz="3600" spc="-810" b="1">
                <a:latin typeface="Times New Roman"/>
                <a:cs typeface="Times New Roman"/>
              </a:rPr>
              <a:t>а</a:t>
            </a:r>
            <a:r>
              <a:rPr dirty="0" sz="1600" spc="-275">
                <a:latin typeface="Times New Roman"/>
                <a:cs typeface="Times New Roman"/>
              </a:rPr>
              <a:t>е</a:t>
            </a:r>
            <a:r>
              <a:rPr dirty="0" baseline="15046" sz="3600" spc="-1335" b="1">
                <a:latin typeface="Times New Roman"/>
                <a:cs typeface="Times New Roman"/>
              </a:rPr>
              <a:t>м</a:t>
            </a:r>
            <a:r>
              <a:rPr dirty="0" sz="1600" spc="-40">
                <a:latin typeface="Times New Roman"/>
                <a:cs typeface="Times New Roman"/>
              </a:rPr>
              <a:t>б</a:t>
            </a:r>
            <a:r>
              <a:rPr dirty="0" baseline="15046" sz="3600" spc="-1995" b="1">
                <a:latin typeface="Times New Roman"/>
                <a:cs typeface="Times New Roman"/>
              </a:rPr>
              <a:t>и</a:t>
            </a:r>
            <a:r>
              <a:rPr dirty="0" sz="1600" spc="40">
                <a:latin typeface="Times New Roman"/>
                <a:cs typeface="Times New Roman"/>
              </a:rPr>
              <a:t>а</a:t>
            </a:r>
            <a:r>
              <a:rPr dirty="0" sz="1600" spc="45">
                <a:latin typeface="Times New Roman"/>
                <a:cs typeface="Times New Roman"/>
              </a:rPr>
              <a:t>з</a:t>
            </a:r>
            <a:r>
              <a:rPr dirty="0" sz="1600" spc="-5">
                <a:latin typeface="Times New Roman"/>
                <a:cs typeface="Times New Roman"/>
              </a:rPr>
              <a:t>ы</a:t>
            </a:r>
            <a:r>
              <a:rPr dirty="0" sz="1600" spc="2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неопределённостей</a:t>
            </a:r>
            <a:r>
              <a:rPr dirty="0" sz="1600" spc="3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-</a:t>
            </a:r>
            <a:r>
              <a:rPr dirty="0" sz="1600" spc="229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накопленный</a:t>
            </a:r>
            <a:r>
              <a:rPr dirty="0" sz="1600" spc="2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опыт</a:t>
            </a:r>
            <a:r>
              <a:rPr dirty="0" sz="1600" spc="254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решения.</a:t>
            </a:r>
            <a:endParaRPr sz="1600">
              <a:latin typeface="Times New Roman"/>
              <a:cs typeface="Times New Roman"/>
            </a:endParaRPr>
          </a:p>
          <a:p>
            <a:pPr marL="565785" indent="-228600">
              <a:lnSpc>
                <a:spcPts val="1839"/>
              </a:lnSpc>
              <a:buSzPct val="121875"/>
              <a:buChar char="•"/>
              <a:tabLst>
                <a:tab pos="565785" algn="l"/>
              </a:tabLst>
            </a:pPr>
            <a:r>
              <a:rPr dirty="0" sz="1600">
                <a:latin typeface="Times New Roman"/>
                <a:cs typeface="Times New Roman"/>
              </a:rPr>
              <a:t>Оптимизация</a:t>
            </a:r>
            <a:r>
              <a:rPr dirty="0" sz="1600" spc="229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рабочих</a:t>
            </a:r>
            <a:r>
              <a:rPr dirty="0" sz="1600" spc="1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планов</a:t>
            </a:r>
            <a:r>
              <a:rPr dirty="0" sz="1600" spc="1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для</a:t>
            </a:r>
            <a:r>
              <a:rPr dirty="0" sz="1600" spc="1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понижения</a:t>
            </a:r>
            <a:r>
              <a:rPr dirty="0" sz="1600" spc="2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неопределенностей,</a:t>
            </a:r>
            <a:r>
              <a:rPr dirty="0" sz="1600" spc="26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отчетность</a:t>
            </a:r>
            <a:r>
              <a:rPr dirty="0" sz="1600" spc="195">
                <a:latin typeface="Times New Roman"/>
                <a:cs typeface="Times New Roman"/>
              </a:rPr>
              <a:t> </a:t>
            </a:r>
            <a:r>
              <a:rPr dirty="0" sz="1600" spc="-50">
                <a:latin typeface="Times New Roman"/>
                <a:cs typeface="Times New Roman"/>
              </a:rPr>
              <a:t>и</a:t>
            </a:r>
            <a:endParaRPr sz="1600">
              <a:latin typeface="Times New Roman"/>
              <a:cs typeface="Times New Roman"/>
            </a:endParaRPr>
          </a:p>
          <a:p>
            <a:pPr marL="565785">
              <a:lnSpc>
                <a:spcPct val="100000"/>
              </a:lnSpc>
            </a:pPr>
            <a:r>
              <a:rPr dirty="0" sz="1600">
                <a:latin typeface="Times New Roman"/>
                <a:cs typeface="Times New Roman"/>
              </a:rPr>
              <a:t>анализ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результатов,</a:t>
            </a:r>
            <a:r>
              <a:rPr dirty="0" sz="1600" spc="1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определение</a:t>
            </a:r>
            <a:r>
              <a:rPr dirty="0" sz="1600" spc="2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необходимость</a:t>
            </a:r>
            <a:r>
              <a:rPr dirty="0" sz="1600" spc="1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</a:t>
            </a:r>
            <a:r>
              <a:rPr dirty="0" sz="1600" spc="1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разработке</a:t>
            </a:r>
            <a:r>
              <a:rPr dirty="0" sz="1600" spc="1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технологий.</a:t>
            </a:r>
            <a:endParaRPr sz="1600">
              <a:latin typeface="Times New Roman"/>
              <a:cs typeface="Times New Roman"/>
            </a:endParaRPr>
          </a:p>
          <a:p>
            <a:pPr marL="565785" indent="-228600">
              <a:lnSpc>
                <a:spcPct val="100000"/>
              </a:lnSpc>
              <a:buSzPct val="121875"/>
              <a:buChar char="•"/>
              <a:tabLst>
                <a:tab pos="565785" algn="l"/>
              </a:tabLst>
            </a:pPr>
            <a:r>
              <a:rPr dirty="0" sz="1600">
                <a:latin typeface="Times New Roman"/>
                <a:cs typeface="Times New Roman"/>
              </a:rPr>
              <a:t>Метрика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эффективности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исследований.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477490" y="1155255"/>
            <a:ext cx="31730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Times New Roman"/>
                <a:cs typeface="Times New Roman"/>
              </a:rPr>
              <a:t>Пример</a:t>
            </a:r>
            <a:r>
              <a:rPr dirty="0" sz="1600" spc="8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учета</a:t>
            </a:r>
            <a:r>
              <a:rPr dirty="0" sz="1600" spc="6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неопределенностей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137" y="1557540"/>
            <a:ext cx="8089353" cy="530045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982495" y="2139454"/>
            <a:ext cx="4313555" cy="1498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800" spc="20">
                <a:latin typeface="Trebuchet MS"/>
                <a:cs typeface="Trebuchet MS"/>
              </a:rPr>
              <a:t>Необходимо</a:t>
            </a:r>
            <a:r>
              <a:rPr dirty="0" sz="800" spc="150">
                <a:latin typeface="Trebuchet MS"/>
                <a:cs typeface="Trebuchet MS"/>
              </a:rPr>
              <a:t> </a:t>
            </a:r>
            <a:r>
              <a:rPr dirty="0" sz="800" spc="20">
                <a:latin typeface="Trebuchet MS"/>
                <a:cs typeface="Trebuchet MS"/>
              </a:rPr>
              <a:t>оценить</a:t>
            </a:r>
            <a:r>
              <a:rPr dirty="0" sz="800" spc="65">
                <a:latin typeface="Trebuchet MS"/>
                <a:cs typeface="Trebuchet MS"/>
              </a:rPr>
              <a:t> </a:t>
            </a:r>
            <a:r>
              <a:rPr dirty="0" sz="800" spc="20">
                <a:latin typeface="Trebuchet MS"/>
                <a:cs typeface="Trebuchet MS"/>
              </a:rPr>
              <a:t>каждую</a:t>
            </a:r>
            <a:r>
              <a:rPr dirty="0" sz="800" spc="105">
                <a:latin typeface="Trebuchet MS"/>
                <a:cs typeface="Trebuchet MS"/>
              </a:rPr>
              <a:t> </a:t>
            </a:r>
            <a:r>
              <a:rPr dirty="0" sz="800" spc="20">
                <a:latin typeface="Trebuchet MS"/>
                <a:cs typeface="Trebuchet MS"/>
              </a:rPr>
              <a:t>неопределённость</a:t>
            </a:r>
            <a:r>
              <a:rPr dirty="0" sz="800" spc="95">
                <a:latin typeface="Trebuchet MS"/>
                <a:cs typeface="Trebuchet MS"/>
              </a:rPr>
              <a:t> </a:t>
            </a:r>
            <a:r>
              <a:rPr dirty="0" sz="800" spc="20">
                <a:latin typeface="Trebuchet MS"/>
                <a:cs typeface="Trebuchet MS"/>
              </a:rPr>
              <a:t>относительно</a:t>
            </a:r>
            <a:r>
              <a:rPr dirty="0" sz="800" spc="250">
                <a:latin typeface="Trebuchet MS"/>
                <a:cs typeface="Trebuchet MS"/>
              </a:rPr>
              <a:t> </a:t>
            </a:r>
            <a:r>
              <a:rPr dirty="0" sz="800" spc="20">
                <a:latin typeface="Trebuchet MS"/>
                <a:cs typeface="Trebuchet MS"/>
              </a:rPr>
              <a:t>ключевым</a:t>
            </a:r>
            <a:r>
              <a:rPr dirty="0" sz="800" spc="120">
                <a:latin typeface="Trebuchet MS"/>
                <a:cs typeface="Trebuchet MS"/>
              </a:rPr>
              <a:t> </a:t>
            </a:r>
            <a:r>
              <a:rPr dirty="0" sz="800" spc="-10">
                <a:latin typeface="Trebuchet MS"/>
                <a:cs typeface="Trebuchet MS"/>
              </a:rPr>
              <a:t>решениям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5318" rIns="0" bIns="0" rtlCol="0" vert="horz">
            <a:spAutoFit/>
          </a:bodyPr>
          <a:lstStyle/>
          <a:p>
            <a:pPr marL="76200">
              <a:lnSpc>
                <a:spcPts val="1240"/>
              </a:lnSpc>
            </a:pPr>
            <a:fld id="{81D60167-4931-47E6-BA6A-407CBD079E47}" type="slidenum">
              <a:rPr dirty="0" spc="-25"/>
              <a:t>31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8267" y="116281"/>
            <a:ext cx="7908925" cy="7499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850"/>
              </a:lnSpc>
              <a:spcBef>
                <a:spcPts val="100"/>
              </a:spcBef>
            </a:pPr>
            <a:r>
              <a:rPr dirty="0" spc="-35"/>
              <a:t>Оценка</a:t>
            </a:r>
            <a:r>
              <a:rPr dirty="0" spc="-114"/>
              <a:t> </a:t>
            </a:r>
            <a:r>
              <a:rPr dirty="0" spc="-65"/>
              <a:t>геологической</a:t>
            </a:r>
            <a:r>
              <a:rPr dirty="0" spc="-130"/>
              <a:t> </a:t>
            </a:r>
            <a:r>
              <a:rPr dirty="0" spc="-120"/>
              <a:t>неопределенности.</a:t>
            </a:r>
            <a:r>
              <a:rPr dirty="0" spc="-60"/>
              <a:t> </a:t>
            </a:r>
            <a:r>
              <a:rPr dirty="0" spc="-90"/>
              <a:t>Неопределенность,</a:t>
            </a:r>
          </a:p>
          <a:p>
            <a:pPr marL="12700">
              <a:lnSpc>
                <a:spcPts val="2850"/>
              </a:lnSpc>
              <a:tabLst>
                <a:tab pos="3933825" algn="l"/>
              </a:tabLst>
            </a:pPr>
            <a:r>
              <a:rPr dirty="0" spc="-85"/>
              <a:t>связанная</a:t>
            </a:r>
            <a:r>
              <a:rPr dirty="0" spc="-120"/>
              <a:t> </a:t>
            </a:r>
            <a:r>
              <a:rPr dirty="0"/>
              <a:t>со</a:t>
            </a:r>
            <a:r>
              <a:rPr dirty="0" spc="10"/>
              <a:t> </a:t>
            </a:r>
            <a:r>
              <a:rPr dirty="0" spc="-10"/>
              <a:t>стохастической</a:t>
            </a:r>
            <a:r>
              <a:rPr dirty="0"/>
              <a:t>	</a:t>
            </a:r>
            <a:r>
              <a:rPr dirty="0" spc="-200"/>
              <a:t>моделью</a:t>
            </a:r>
            <a:r>
              <a:rPr dirty="0" spc="-260"/>
              <a:t> </a:t>
            </a:r>
            <a:r>
              <a:rPr dirty="0" spc="-20"/>
              <a:t>и</a:t>
            </a:r>
            <a:r>
              <a:rPr dirty="0" spc="-275"/>
              <a:t> </a:t>
            </a:r>
            <a:r>
              <a:rPr dirty="0"/>
              <a:t>ее</a:t>
            </a:r>
            <a:r>
              <a:rPr dirty="0" spc="-90"/>
              <a:t> </a:t>
            </a:r>
            <a:r>
              <a:rPr dirty="0" spc="-10"/>
              <a:t>параметрами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60970" y="1197925"/>
            <a:ext cx="7162165" cy="1093470"/>
          </a:xfrm>
          <a:prstGeom prst="rect">
            <a:avLst/>
          </a:prstGeom>
        </p:spPr>
        <p:txBody>
          <a:bodyPr wrap="square" lIns="0" tIns="10795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850"/>
              </a:spcBef>
              <a:buSzPct val="122222"/>
              <a:buChar char="•"/>
              <a:tabLst>
                <a:tab pos="240665" algn="l"/>
              </a:tabLst>
            </a:pPr>
            <a:r>
              <a:rPr dirty="0" sz="1800" spc="10">
                <a:latin typeface="Times New Roman"/>
                <a:cs typeface="Times New Roman"/>
              </a:rPr>
              <a:t>Пример</a:t>
            </a:r>
            <a:r>
              <a:rPr dirty="0" sz="1800" spc="305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учета</a:t>
            </a:r>
            <a:r>
              <a:rPr dirty="0" sz="1800" spc="295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неопределенностей</a:t>
            </a:r>
            <a:r>
              <a:rPr dirty="0" sz="1800" spc="315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параметров</a:t>
            </a:r>
            <a:r>
              <a:rPr dirty="0" sz="1800" spc="30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модели</a:t>
            </a:r>
            <a:endParaRPr sz="1800">
              <a:latin typeface="Times New Roman"/>
              <a:cs typeface="Times New Roman"/>
            </a:endParaRPr>
          </a:p>
          <a:p>
            <a:pPr marL="241300" marR="5080" indent="-228600">
              <a:lnSpc>
                <a:spcPts val="2000"/>
              </a:lnSpc>
              <a:spcBef>
                <a:spcPts val="1535"/>
              </a:spcBef>
              <a:buSzPct val="122222"/>
              <a:buChar char="•"/>
              <a:tabLst>
                <a:tab pos="241300" algn="l"/>
              </a:tabLst>
            </a:pPr>
            <a:r>
              <a:rPr dirty="0" sz="1800">
                <a:latin typeface="Times New Roman"/>
                <a:cs typeface="Times New Roman"/>
              </a:rPr>
              <a:t>Современные</a:t>
            </a:r>
            <a:r>
              <a:rPr dirty="0" sz="1800" spc="3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модели</a:t>
            </a:r>
            <a:r>
              <a:rPr dirty="0" sz="1800" spc="30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расчета</a:t>
            </a:r>
            <a:r>
              <a:rPr dirty="0" sz="1800" spc="28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включают</a:t>
            </a:r>
            <a:r>
              <a:rPr dirty="0" sz="1800" spc="30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экономические</a:t>
            </a:r>
            <a:r>
              <a:rPr dirty="0" sz="1800" spc="36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показатели (NPV)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90500" y="2055876"/>
            <a:ext cx="8763000" cy="3895725"/>
            <a:chOff x="190500" y="2055876"/>
            <a:chExt cx="8763000" cy="3895725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500" y="2578608"/>
              <a:ext cx="8763000" cy="3372612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2104" y="2055876"/>
              <a:ext cx="134094" cy="50138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8572" y="2055876"/>
              <a:ext cx="134094" cy="501383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0227" y="244627"/>
            <a:ext cx="7908925" cy="749300"/>
          </a:xfrm>
          <a:prstGeom prst="rect"/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2820"/>
              </a:lnSpc>
              <a:spcBef>
                <a:spcPts val="244"/>
              </a:spcBef>
              <a:tabLst>
                <a:tab pos="3934460" algn="l"/>
              </a:tabLst>
            </a:pPr>
            <a:r>
              <a:rPr dirty="0" spc="-35"/>
              <a:t>Оценка</a:t>
            </a:r>
            <a:r>
              <a:rPr dirty="0" spc="-135"/>
              <a:t> </a:t>
            </a:r>
            <a:r>
              <a:rPr dirty="0" spc="-65"/>
              <a:t>геологической</a:t>
            </a:r>
            <a:r>
              <a:rPr dirty="0" spc="-120"/>
              <a:t> неопределенности.</a:t>
            </a:r>
            <a:r>
              <a:rPr dirty="0" spc="-60"/>
              <a:t> </a:t>
            </a:r>
            <a:r>
              <a:rPr dirty="0" spc="-95"/>
              <a:t>Неопределенность, </a:t>
            </a:r>
            <a:r>
              <a:rPr dirty="0" spc="-85"/>
              <a:t>связанная</a:t>
            </a:r>
            <a:r>
              <a:rPr dirty="0" spc="-135"/>
              <a:t> </a:t>
            </a:r>
            <a:r>
              <a:rPr dirty="0"/>
              <a:t>со</a:t>
            </a:r>
            <a:r>
              <a:rPr dirty="0" spc="20"/>
              <a:t> </a:t>
            </a:r>
            <a:r>
              <a:rPr dirty="0" spc="-10"/>
              <a:t>стохастической</a:t>
            </a:r>
            <a:r>
              <a:rPr dirty="0"/>
              <a:t>	</a:t>
            </a:r>
            <a:r>
              <a:rPr dirty="0" spc="-200"/>
              <a:t>моделью</a:t>
            </a:r>
            <a:r>
              <a:rPr dirty="0" spc="-260"/>
              <a:t> </a:t>
            </a:r>
            <a:r>
              <a:rPr dirty="0" spc="-20"/>
              <a:t>и</a:t>
            </a:r>
            <a:r>
              <a:rPr dirty="0" spc="-275"/>
              <a:t> </a:t>
            </a:r>
            <a:r>
              <a:rPr dirty="0"/>
              <a:t>ее</a:t>
            </a:r>
            <a:r>
              <a:rPr dirty="0" spc="-90"/>
              <a:t> </a:t>
            </a:r>
            <a:r>
              <a:rPr dirty="0" spc="-10"/>
              <a:t>параметрами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243235" y="6014735"/>
            <a:ext cx="8919210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0"/>
              </a:spcBef>
            </a:pPr>
            <a:r>
              <a:rPr dirty="0" sz="1400" i="1">
                <a:latin typeface="Times New Roman"/>
                <a:cs typeface="Times New Roman"/>
              </a:rPr>
              <a:t>Примечавниие:</a:t>
            </a:r>
            <a:r>
              <a:rPr dirty="0" sz="1400" spc="-55" i="1">
                <a:latin typeface="Times New Roman"/>
                <a:cs typeface="Times New Roman"/>
              </a:rPr>
              <a:t> </a:t>
            </a:r>
            <a:r>
              <a:rPr dirty="0" sz="1400" spc="-10" i="1">
                <a:latin typeface="Times New Roman"/>
                <a:cs typeface="Times New Roman"/>
              </a:rPr>
              <a:t>NPV-</a:t>
            </a:r>
            <a:r>
              <a:rPr dirty="0" sz="1400" i="1">
                <a:latin typeface="Times New Roman"/>
                <a:cs typeface="Times New Roman"/>
              </a:rPr>
              <a:t>net</a:t>
            </a:r>
            <a:r>
              <a:rPr dirty="0" sz="1400" spc="-1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present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value,)</a:t>
            </a:r>
            <a:r>
              <a:rPr dirty="0" sz="1400" spc="-3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—</a:t>
            </a:r>
            <a:r>
              <a:rPr dirty="0" sz="1400" spc="-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это</a:t>
            </a:r>
            <a:r>
              <a:rPr dirty="0" sz="1400" spc="-10" i="1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сумма </a:t>
            </a:r>
            <a:r>
              <a:rPr dirty="0" sz="1400" spc="-10" b="1" i="1">
                <a:latin typeface="Times New Roman"/>
                <a:cs typeface="Times New Roman"/>
              </a:rPr>
              <a:t>дисконтированных</a:t>
            </a:r>
            <a:r>
              <a:rPr dirty="0" sz="1400" spc="-50" b="1" i="1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значений</a:t>
            </a:r>
            <a:r>
              <a:rPr dirty="0" sz="1400" spc="-15" b="1" i="1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потока</a:t>
            </a:r>
            <a:r>
              <a:rPr dirty="0" sz="1400" spc="-50" b="1" i="1">
                <a:latin typeface="Times New Roman"/>
                <a:cs typeface="Times New Roman"/>
              </a:rPr>
              <a:t> </a:t>
            </a:r>
            <a:r>
              <a:rPr dirty="0" sz="1400" spc="-10" b="1" i="1">
                <a:latin typeface="Times New Roman"/>
                <a:cs typeface="Times New Roman"/>
              </a:rPr>
              <a:t>платежей, </a:t>
            </a:r>
            <a:r>
              <a:rPr dirty="0" sz="1400" b="1" i="1">
                <a:latin typeface="Times New Roman"/>
                <a:cs typeface="Times New Roman"/>
              </a:rPr>
              <a:t>приведённых</a:t>
            </a:r>
            <a:r>
              <a:rPr dirty="0" sz="1400" spc="-55" b="1" i="1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к</a:t>
            </a:r>
            <a:r>
              <a:rPr dirty="0" sz="1400" spc="-25" b="1" i="1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сегодняшнему</a:t>
            </a:r>
            <a:r>
              <a:rPr dirty="0" sz="1400" spc="-45" b="1" i="1">
                <a:latin typeface="Times New Roman"/>
                <a:cs typeface="Times New Roman"/>
              </a:rPr>
              <a:t> </a:t>
            </a:r>
            <a:r>
              <a:rPr dirty="0" sz="1400" b="1" i="1">
                <a:latin typeface="Times New Roman"/>
                <a:cs typeface="Times New Roman"/>
              </a:rPr>
              <a:t>дню</a:t>
            </a:r>
            <a:r>
              <a:rPr dirty="0" sz="1400" i="1">
                <a:latin typeface="Times New Roman"/>
                <a:cs typeface="Times New Roman"/>
              </a:rPr>
              <a:t>.</a:t>
            </a:r>
            <a:r>
              <a:rPr dirty="0" sz="1400" spc="-3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Показатель</a:t>
            </a:r>
            <a:r>
              <a:rPr dirty="0" sz="1400" spc="-5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NPV</a:t>
            </a:r>
            <a:r>
              <a:rPr dirty="0" sz="1400" spc="-3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представляет</a:t>
            </a:r>
            <a:r>
              <a:rPr dirty="0" sz="1400" spc="-4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собой</a:t>
            </a:r>
            <a:r>
              <a:rPr dirty="0" sz="1400" spc="-6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разность</a:t>
            </a:r>
            <a:r>
              <a:rPr dirty="0" sz="1400" spc="-5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между</a:t>
            </a:r>
            <a:r>
              <a:rPr dirty="0" sz="1400" spc="-4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всеми</a:t>
            </a:r>
            <a:r>
              <a:rPr dirty="0" sz="1400" spc="-45" i="1">
                <a:latin typeface="Times New Roman"/>
                <a:cs typeface="Times New Roman"/>
              </a:rPr>
              <a:t> </a:t>
            </a:r>
            <a:r>
              <a:rPr dirty="0" sz="1400" spc="-10" i="1">
                <a:latin typeface="Times New Roman"/>
                <a:cs typeface="Times New Roman"/>
              </a:rPr>
              <a:t>денежными </a:t>
            </a:r>
            <a:r>
              <a:rPr dirty="0" sz="1400" i="1">
                <a:latin typeface="Times New Roman"/>
                <a:cs typeface="Times New Roman"/>
              </a:rPr>
              <a:t>притоками</a:t>
            </a:r>
            <a:r>
              <a:rPr dirty="0" sz="1400" spc="-4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и</a:t>
            </a:r>
            <a:r>
              <a:rPr dirty="0" sz="1400" spc="-6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оттоками,</a:t>
            </a:r>
            <a:r>
              <a:rPr dirty="0" sz="1400" spc="-5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приведёнными</a:t>
            </a:r>
            <a:r>
              <a:rPr dirty="0" sz="1400" spc="-5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к</a:t>
            </a:r>
            <a:r>
              <a:rPr dirty="0" sz="1400" spc="-4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текущему</a:t>
            </a:r>
            <a:r>
              <a:rPr dirty="0" sz="1400" spc="-4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моменту</a:t>
            </a:r>
            <a:r>
              <a:rPr dirty="0" sz="1400" spc="-4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времени</a:t>
            </a:r>
            <a:r>
              <a:rPr dirty="0" sz="1400" spc="-5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(моменту</a:t>
            </a:r>
            <a:r>
              <a:rPr dirty="0" sz="1400" spc="-5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оценки</a:t>
            </a:r>
            <a:r>
              <a:rPr dirty="0" sz="1400" spc="-50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инвестиционного</a:t>
            </a:r>
            <a:r>
              <a:rPr dirty="0" sz="1400" spc="-35" i="1">
                <a:latin typeface="Times New Roman"/>
                <a:cs typeface="Times New Roman"/>
              </a:rPr>
              <a:t> </a:t>
            </a:r>
            <a:r>
              <a:rPr dirty="0" sz="1400" spc="40" i="1">
                <a:latin typeface="Times New Roman"/>
                <a:cs typeface="Times New Roman"/>
              </a:rPr>
              <a:t>п</a:t>
            </a:r>
            <a:r>
              <a:rPr dirty="0" sz="1400" spc="-350" i="1">
                <a:latin typeface="Times New Roman"/>
                <a:cs typeface="Times New Roman"/>
              </a:rPr>
              <a:t>р</a:t>
            </a:r>
            <a:r>
              <a:rPr dirty="0" baseline="-18518" sz="1800" spc="-187">
                <a:solidFill>
                  <a:srgbClr val="888888"/>
                </a:solidFill>
                <a:latin typeface="Constantia"/>
                <a:cs typeface="Constantia"/>
              </a:rPr>
              <a:t>3</a:t>
            </a:r>
            <a:r>
              <a:rPr dirty="0" sz="1400" spc="-505" i="1">
                <a:latin typeface="Times New Roman"/>
                <a:cs typeface="Times New Roman"/>
              </a:rPr>
              <a:t>о</a:t>
            </a:r>
            <a:r>
              <a:rPr dirty="0" baseline="-18518" sz="1800" spc="30">
                <a:solidFill>
                  <a:srgbClr val="888888"/>
                </a:solidFill>
                <a:latin typeface="Constantia"/>
                <a:cs typeface="Constantia"/>
              </a:rPr>
              <a:t>5</a:t>
            </a:r>
            <a:r>
              <a:rPr dirty="0" sz="1400" spc="45" i="1">
                <a:latin typeface="Times New Roman"/>
                <a:cs typeface="Times New Roman"/>
              </a:rPr>
              <a:t>е</a:t>
            </a:r>
            <a:r>
              <a:rPr dirty="0" sz="1400" spc="30" i="1">
                <a:latin typeface="Times New Roman"/>
                <a:cs typeface="Times New Roman"/>
              </a:rPr>
              <a:t>к</a:t>
            </a:r>
            <a:r>
              <a:rPr dirty="0" sz="1400" spc="35" i="1">
                <a:latin typeface="Times New Roman"/>
                <a:cs typeface="Times New Roman"/>
              </a:rPr>
              <a:t>т</a:t>
            </a:r>
            <a:r>
              <a:rPr dirty="0" sz="1400" spc="45" i="1">
                <a:latin typeface="Times New Roman"/>
                <a:cs typeface="Times New Roman"/>
              </a:rPr>
              <a:t>а)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523236" y="6518225"/>
            <a:ext cx="1784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888888"/>
                </a:solidFill>
                <a:latin typeface="Constantia"/>
                <a:cs typeface="Constantia"/>
              </a:rPr>
              <a:t>36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86332" y="647839"/>
            <a:ext cx="8629650" cy="25869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299085" marR="5715" indent="-28702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299085" algn="l"/>
              </a:tabLst>
            </a:pPr>
            <a:r>
              <a:rPr dirty="0" sz="1400">
                <a:latin typeface="Times New Roman"/>
                <a:cs typeface="Times New Roman"/>
              </a:rPr>
              <a:t>Построение</a:t>
            </a:r>
            <a:r>
              <a:rPr dirty="0" sz="1400" spc="3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геологических</a:t>
            </a:r>
            <a:r>
              <a:rPr dirty="0" sz="1400" spc="3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моделей.</a:t>
            </a:r>
            <a:r>
              <a:rPr dirty="0" sz="1400" spc="3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Комплексная</a:t>
            </a:r>
            <a:r>
              <a:rPr dirty="0" sz="1400" spc="3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геологическая</a:t>
            </a:r>
            <a:r>
              <a:rPr dirty="0" sz="1400" spc="3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модель.</a:t>
            </a:r>
            <a:r>
              <a:rPr dirty="0" sz="1400" spc="3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Понятие</a:t>
            </a:r>
            <a:r>
              <a:rPr dirty="0" sz="1400" spc="38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комплексной геологической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модели.</a:t>
            </a:r>
            <a:endParaRPr sz="1400">
              <a:latin typeface="Times New Roman"/>
              <a:cs typeface="Times New Roman"/>
            </a:endParaRPr>
          </a:p>
          <a:p>
            <a:pPr algn="just"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z="1400" spc="-10">
                <a:latin typeface="Times New Roman"/>
                <a:cs typeface="Times New Roman"/>
              </a:rPr>
              <a:t>Концептуальная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геологическая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модель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(структурная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седиментационные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модели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пласта).</a:t>
            </a:r>
            <a:endParaRPr sz="1400">
              <a:latin typeface="Times New Roman"/>
              <a:cs typeface="Times New Roman"/>
            </a:endParaRPr>
          </a:p>
          <a:p>
            <a:pPr algn="just" marL="299085" marR="571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z="1400">
                <a:latin typeface="Times New Roman"/>
                <a:cs typeface="Times New Roman"/>
              </a:rPr>
              <a:t>Основные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этапы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построения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комплексной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геологической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модели.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Виды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прямой,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косвенной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априорной информации.</a:t>
            </a:r>
            <a:endParaRPr sz="1400">
              <a:latin typeface="Times New Roman"/>
              <a:cs typeface="Times New Roman"/>
            </a:endParaRPr>
          </a:p>
          <a:p>
            <a:pPr algn="just"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z="1400">
                <a:latin typeface="Times New Roman"/>
                <a:cs typeface="Times New Roman"/>
              </a:rPr>
              <a:t>Литологические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модели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(внутренняя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внешняя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структуры).</a:t>
            </a:r>
            <a:endParaRPr sz="1400">
              <a:latin typeface="Times New Roman"/>
              <a:cs typeface="Times New Roman"/>
            </a:endParaRPr>
          </a:p>
          <a:p>
            <a:pPr algn="just" marL="299085" marR="5080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z="1400" spc="-10">
                <a:latin typeface="Times New Roman"/>
                <a:cs typeface="Times New Roman"/>
              </a:rPr>
              <a:t>Структурно-</a:t>
            </a:r>
            <a:r>
              <a:rPr dirty="0" sz="1400">
                <a:latin typeface="Times New Roman"/>
                <a:cs typeface="Times New Roman"/>
              </a:rPr>
              <a:t>литологическая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модель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(статическая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элементами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ретроспективности).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Фации,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литофации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и </a:t>
            </a:r>
            <a:r>
              <a:rPr dirty="0" sz="1400">
                <a:latin typeface="Times New Roman"/>
                <a:cs typeface="Times New Roman"/>
              </a:rPr>
              <a:t>литотипы,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благоприятные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для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локализации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залежей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коллекторов.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Распределение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барьерных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свойств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геолого- геохимической среды.</a:t>
            </a:r>
            <a:endParaRPr sz="1400">
              <a:latin typeface="Times New Roman"/>
              <a:cs typeface="Times New Roman"/>
            </a:endParaRPr>
          </a:p>
          <a:p>
            <a:pPr algn="just" marL="29845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dirty="0" sz="1400">
                <a:latin typeface="Times New Roman"/>
                <a:cs typeface="Times New Roman"/>
              </a:rPr>
              <a:t>Седиментологическое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моделирование.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Описание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классификация</a:t>
            </a:r>
            <a:r>
              <a:rPr dirty="0" sz="1400" spc="2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литофаций.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Построение</a:t>
            </a:r>
            <a:r>
              <a:rPr dirty="0" sz="1400" spc="24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модели</a:t>
            </a:r>
            <a:endParaRPr sz="14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1400" spc="-10">
                <a:latin typeface="Times New Roman"/>
                <a:cs typeface="Times New Roman"/>
              </a:rPr>
              <a:t>осадконакопления.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z="1400">
                <a:latin typeface="Times New Roman"/>
                <a:cs typeface="Times New Roman"/>
              </a:rPr>
              <a:t>Необходимые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входные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данные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построении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корректной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седиментологической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модели.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Региональные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019579" y="3208776"/>
            <a:ext cx="27959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Фактический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материал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объекту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86345" y="3208776"/>
            <a:ext cx="8630285" cy="880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296799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геологические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исследования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(палеогеографические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реконструкции). исследования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(керн,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ГИС).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z="1400" spc="-10">
                <a:latin typeface="Times New Roman"/>
                <a:cs typeface="Times New Roman"/>
              </a:rPr>
              <a:t>Классификации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выделение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фаций.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  <a:tab pos="1507490" algn="l"/>
                <a:tab pos="2972435" algn="l"/>
                <a:tab pos="3804920" algn="l"/>
                <a:tab pos="5335270" algn="l"/>
                <a:tab pos="6773545" algn="l"/>
                <a:tab pos="8002270" algn="l"/>
              </a:tabLst>
            </a:pPr>
            <a:r>
              <a:rPr dirty="0" sz="1400" spc="-10">
                <a:latin typeface="Times New Roman"/>
                <a:cs typeface="Times New Roman"/>
              </a:rPr>
              <a:t>Трехмерное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моделирование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фаций.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Количественная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интерпретация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каротажных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данных.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86311" y="4062505"/>
            <a:ext cx="8629650" cy="2160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Ремасштабирование.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Определение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типов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пород.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Распределение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фаций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z="1400">
                <a:latin typeface="Times New Roman"/>
                <a:cs typeface="Times New Roman"/>
              </a:rPr>
              <a:t>Детерменистические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стохастические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подходы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моделирования.</a:t>
            </a:r>
            <a:endParaRPr sz="1400">
              <a:latin typeface="Times New Roman"/>
              <a:cs typeface="Times New Roman"/>
            </a:endParaRPr>
          </a:p>
          <a:p>
            <a:pPr marL="299085" marR="571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z="1400">
                <a:latin typeface="Times New Roman"/>
                <a:cs typeface="Times New Roman"/>
              </a:rPr>
              <a:t>Стохастические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(вероятностные)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модели.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Элементы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неопределенности,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учет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вероятностного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распределения значений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факторов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параметров,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определяющих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развитие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ситуации.</a:t>
            </a:r>
            <a:endParaRPr sz="1400">
              <a:latin typeface="Times New Roman"/>
              <a:cs typeface="Times New Roman"/>
            </a:endParaRPr>
          </a:p>
          <a:p>
            <a:pPr marL="299085" marR="6350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z="1400" spc="-10">
                <a:latin typeface="Times New Roman"/>
                <a:cs typeface="Times New Roman"/>
              </a:rPr>
              <a:t>Моделирование,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основанное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пиксельном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(или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непрерывным)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объектно-</a:t>
            </a:r>
            <a:r>
              <a:rPr dirty="0" sz="1400">
                <a:latin typeface="Times New Roman"/>
                <a:cs typeface="Times New Roman"/>
              </a:rPr>
              <a:t>ориентированном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(или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булевом) подходах.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99085" algn="l"/>
              </a:tabLst>
            </a:pPr>
            <a:r>
              <a:rPr dirty="0" sz="1400">
                <a:latin typeface="Times New Roman"/>
                <a:cs typeface="Times New Roman"/>
              </a:rPr>
              <a:t>Петрофизическая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модель.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Построение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моделей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распределения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петрофизических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параметров.</a:t>
            </a:r>
            <a:endParaRPr sz="14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  <a:tab pos="1053465" algn="l"/>
                <a:tab pos="2341245" algn="l"/>
                <a:tab pos="3932554" algn="l"/>
                <a:tab pos="5588000" algn="l"/>
                <a:tab pos="6525259" algn="l"/>
                <a:tab pos="6796405" algn="l"/>
                <a:tab pos="7757159" algn="l"/>
                <a:tab pos="8520430" algn="l"/>
              </a:tabLst>
            </a:pPr>
            <a:r>
              <a:rPr dirty="0" sz="1400" spc="-10">
                <a:latin typeface="Times New Roman"/>
                <a:cs typeface="Times New Roman"/>
              </a:rPr>
              <a:t>Оценка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геологической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неопределенности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Неопределенность,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связанная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качеством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данных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и </a:t>
            </a:r>
            <a:r>
              <a:rPr dirty="0" sz="1400" spc="-10">
                <a:latin typeface="Times New Roman"/>
                <a:cs typeface="Times New Roman"/>
              </a:rPr>
              <a:t>интерпретации.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  <a:tab pos="1936114" algn="l"/>
                <a:tab pos="2854960" algn="l"/>
                <a:tab pos="3197860" algn="l"/>
                <a:tab pos="4544060" algn="l"/>
                <a:tab pos="5383530" algn="l"/>
                <a:tab pos="5653405" algn="l"/>
                <a:tab pos="5985510" algn="l"/>
                <a:tab pos="7197725" algn="l"/>
              </a:tabLst>
            </a:pPr>
            <a:r>
              <a:rPr dirty="0" sz="1400" spc="-10">
                <a:latin typeface="Times New Roman"/>
                <a:cs typeface="Times New Roman"/>
              </a:rPr>
              <a:t>Неопределенность,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связанная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со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стохастической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моделью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ее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параметрами.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Неопределенность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86321" y="6196405"/>
            <a:ext cx="559244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стратиграфической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модели</a:t>
            </a:r>
            <a:endParaRPr sz="14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z="1400">
                <a:latin typeface="Times New Roman"/>
                <a:cs typeface="Times New Roman"/>
              </a:rPr>
              <a:t>Неопределенность,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связанная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равновероятностными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реализациями.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933165" y="161935"/>
            <a:ext cx="4942205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/>
              <a:t>Вопросы</a:t>
            </a:r>
            <a:r>
              <a:rPr dirty="0" sz="1800" spc="-60"/>
              <a:t> </a:t>
            </a:r>
            <a:r>
              <a:rPr dirty="0" sz="1800"/>
              <a:t>по</a:t>
            </a:r>
            <a:r>
              <a:rPr dirty="0" sz="1800" spc="-55"/>
              <a:t> </a:t>
            </a:r>
            <a:r>
              <a:rPr dirty="0" sz="1800" spc="-10"/>
              <a:t>закреплению</a:t>
            </a:r>
            <a:r>
              <a:rPr dirty="0" sz="1800" spc="-40"/>
              <a:t> </a:t>
            </a:r>
            <a:r>
              <a:rPr dirty="0" sz="1800"/>
              <a:t>содержания</a:t>
            </a:r>
            <a:r>
              <a:rPr dirty="0" sz="1800" spc="-35"/>
              <a:t> </a:t>
            </a:r>
            <a:r>
              <a:rPr dirty="0" sz="1800"/>
              <a:t>лекции</a:t>
            </a:r>
            <a:r>
              <a:rPr dirty="0" sz="1800" spc="-40"/>
              <a:t> </a:t>
            </a:r>
            <a:r>
              <a:rPr dirty="0" sz="1800" spc="-50"/>
              <a:t>4</a:t>
            </a:r>
            <a:endParaRPr sz="18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0764" y="514604"/>
            <a:ext cx="325818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solidFill>
                  <a:srgbClr val="03607A"/>
                </a:solidFill>
              </a:rPr>
              <a:t>Список</a:t>
            </a:r>
            <a:r>
              <a:rPr dirty="0" sz="2800" spc="-100">
                <a:solidFill>
                  <a:srgbClr val="03607A"/>
                </a:solidFill>
              </a:rPr>
              <a:t> </a:t>
            </a:r>
            <a:r>
              <a:rPr dirty="0" sz="2800" spc="-10">
                <a:solidFill>
                  <a:srgbClr val="03607A"/>
                </a:solidFill>
              </a:rPr>
              <a:t>литературы</a:t>
            </a:r>
            <a:endParaRPr sz="2800"/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5318" rIns="0" bIns="0" rtlCol="0" vert="horz">
            <a:spAutoFit/>
          </a:bodyPr>
          <a:lstStyle/>
          <a:p>
            <a:pPr marL="40640">
              <a:lnSpc>
                <a:spcPts val="1240"/>
              </a:lnSpc>
            </a:pPr>
            <a:fld id="{81D60167-4931-47E6-BA6A-407CBD079E47}" type="slidenum">
              <a:rPr dirty="0" spc="-25"/>
              <a:t>38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402728" y="1310373"/>
            <a:ext cx="368681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85750" indent="-273050">
              <a:lnSpc>
                <a:spcPct val="100000"/>
              </a:lnSpc>
              <a:spcBef>
                <a:spcPts val="105"/>
              </a:spcBef>
              <a:buSzPct val="110000"/>
              <a:buFont typeface="Segoe UI Symbol"/>
              <a:buChar char="⚫"/>
              <a:tabLst>
                <a:tab pos="285750" algn="l"/>
              </a:tabLst>
            </a:pPr>
            <a:r>
              <a:rPr dirty="0" sz="2000">
                <a:latin typeface="Times New Roman"/>
                <a:cs typeface="Times New Roman"/>
              </a:rPr>
              <a:t>Ермилов</a:t>
            </a:r>
            <a:r>
              <a:rPr dirty="0" sz="2000" spc="17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О.М.,</a:t>
            </a:r>
            <a:r>
              <a:rPr dirty="0" sz="2000" spc="1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Лапердин</a:t>
            </a:r>
            <a:r>
              <a:rPr dirty="0" sz="2000" spc="160">
                <a:latin typeface="Times New Roman"/>
                <a:cs typeface="Times New Roman"/>
              </a:rPr>
              <a:t> </a:t>
            </a:r>
            <a:r>
              <a:rPr dirty="0" sz="2000" spc="-20">
                <a:latin typeface="Times New Roman"/>
                <a:cs typeface="Times New Roman"/>
              </a:rPr>
              <a:t>А.Н.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246936" y="1310373"/>
            <a:ext cx="456628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Системный</a:t>
            </a:r>
            <a:r>
              <a:rPr dirty="0" sz="2000" spc="1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анализ</a:t>
            </a:r>
            <a:r>
              <a:rPr dirty="0" sz="2000" spc="15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геолого-промысловой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02727" y="1615173"/>
            <a:ext cx="8414385" cy="47212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287020" marR="6985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imes New Roman"/>
                <a:cs typeface="Times New Roman"/>
              </a:rPr>
              <a:t>и</a:t>
            </a:r>
            <a:r>
              <a:rPr dirty="0" sz="2000" spc="240">
                <a:latin typeface="Times New Roman"/>
                <a:cs typeface="Times New Roman"/>
              </a:rPr>
              <a:t>   </a:t>
            </a:r>
            <a:r>
              <a:rPr dirty="0" sz="2000">
                <a:latin typeface="Times New Roman"/>
                <a:cs typeface="Times New Roman"/>
              </a:rPr>
              <a:t>технологической</a:t>
            </a:r>
            <a:r>
              <a:rPr dirty="0" sz="2000" spc="250">
                <a:latin typeface="Times New Roman"/>
                <a:cs typeface="Times New Roman"/>
              </a:rPr>
              <a:t>   </a:t>
            </a:r>
            <a:r>
              <a:rPr dirty="0" sz="2000">
                <a:latin typeface="Times New Roman"/>
                <a:cs typeface="Times New Roman"/>
              </a:rPr>
              <a:t>информации</a:t>
            </a:r>
            <a:r>
              <a:rPr dirty="0" sz="2000" spc="245">
                <a:latin typeface="Times New Roman"/>
                <a:cs typeface="Times New Roman"/>
              </a:rPr>
              <a:t>   </a:t>
            </a:r>
            <a:r>
              <a:rPr dirty="0" sz="2000">
                <a:latin typeface="Times New Roman"/>
                <a:cs typeface="Times New Roman"/>
              </a:rPr>
              <a:t>при</a:t>
            </a:r>
            <a:r>
              <a:rPr dirty="0" sz="2000" spc="245">
                <a:latin typeface="Times New Roman"/>
                <a:cs typeface="Times New Roman"/>
              </a:rPr>
              <a:t>   </a:t>
            </a:r>
            <a:r>
              <a:rPr dirty="0" sz="2000">
                <a:latin typeface="Times New Roman"/>
                <a:cs typeface="Times New Roman"/>
              </a:rPr>
              <a:t>разработке</a:t>
            </a:r>
            <a:r>
              <a:rPr dirty="0" sz="2000" spc="250">
                <a:latin typeface="Times New Roman"/>
                <a:cs typeface="Times New Roman"/>
              </a:rPr>
              <a:t>   </a:t>
            </a:r>
            <a:r>
              <a:rPr dirty="0" sz="2000" spc="-10">
                <a:latin typeface="Times New Roman"/>
                <a:cs typeface="Times New Roman"/>
              </a:rPr>
              <a:t>месторождений </a:t>
            </a:r>
            <a:r>
              <a:rPr dirty="0" sz="2000">
                <a:latin typeface="Times New Roman"/>
                <a:cs typeface="Times New Roman"/>
              </a:rPr>
              <a:t>углеводородного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сырья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-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Геология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геофизика,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2011,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т.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52,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№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8,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с.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1013— 1026/</a:t>
            </a:r>
            <a:endParaRPr sz="2000">
              <a:latin typeface="Times New Roman"/>
              <a:cs typeface="Times New Roman"/>
            </a:endParaRPr>
          </a:p>
          <a:p>
            <a:pPr marL="276225" marR="402590" indent="-264160">
              <a:lnSpc>
                <a:spcPct val="100000"/>
              </a:lnSpc>
              <a:spcBef>
                <a:spcPts val="1080"/>
              </a:spcBef>
              <a:buFont typeface="Segoe UI Symbol"/>
              <a:buChar char="⚫"/>
              <a:tabLst>
                <a:tab pos="276225" algn="l"/>
              </a:tabLst>
            </a:pPr>
            <a:r>
              <a:rPr dirty="0" sz="2000">
                <a:latin typeface="Times New Roman"/>
                <a:cs typeface="Times New Roman"/>
              </a:rPr>
              <a:t>Косентино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Л.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Системные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подходы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к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изучению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пластов.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Перевод</a:t>
            </a:r>
            <a:r>
              <a:rPr dirty="0" sz="2000" spc="-80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с </a:t>
            </a:r>
            <a:r>
              <a:rPr dirty="0" sz="2000">
                <a:latin typeface="Times New Roman"/>
                <a:cs typeface="Times New Roman"/>
              </a:rPr>
              <a:t>английского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Ю.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Облачко.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Научная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редакция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Д.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А.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Антоненко,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В.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М. </a:t>
            </a:r>
            <a:r>
              <a:rPr dirty="0" sz="2000">
                <a:latin typeface="Times New Roman"/>
                <a:cs typeface="Times New Roman"/>
              </a:rPr>
              <a:t>Яценко.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2007.</a:t>
            </a:r>
            <a:endParaRPr sz="2000">
              <a:latin typeface="Times New Roman"/>
              <a:cs typeface="Times New Roman"/>
            </a:endParaRPr>
          </a:p>
          <a:p>
            <a:pPr algn="just" marL="276225" marR="445134" indent="-264160">
              <a:lnSpc>
                <a:spcPct val="100000"/>
              </a:lnSpc>
              <a:spcBef>
                <a:spcPts val="480"/>
              </a:spcBef>
              <a:buFont typeface="Segoe UI Symbol"/>
              <a:buChar char="⚫"/>
              <a:tabLst>
                <a:tab pos="276225" algn="l"/>
              </a:tabLst>
            </a:pPr>
            <a:r>
              <a:rPr dirty="0" sz="2000">
                <a:latin typeface="Times New Roman"/>
                <a:cs typeface="Times New Roman"/>
              </a:rPr>
              <a:t>Крюков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С.В.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Системный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анализ: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теория</a:t>
            </a:r>
            <a:r>
              <a:rPr dirty="0" sz="2000" spc="-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практика:</a:t>
            </a:r>
            <a:r>
              <a:rPr dirty="0" sz="2000" spc="-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учебное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пособие</a:t>
            </a:r>
            <a:r>
              <a:rPr dirty="0" sz="2000" spc="-60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/ </a:t>
            </a:r>
            <a:r>
              <a:rPr dirty="0" sz="2000">
                <a:latin typeface="Times New Roman"/>
                <a:cs typeface="Times New Roman"/>
              </a:rPr>
              <a:t>Крюков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С.В.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—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Ростов-на-</a:t>
            </a:r>
            <a:r>
              <a:rPr dirty="0" sz="2000">
                <a:latin typeface="Times New Roman"/>
                <a:cs typeface="Times New Roman"/>
              </a:rPr>
              <a:t>Дону:</a:t>
            </a:r>
            <a:r>
              <a:rPr dirty="0" sz="2000" spc="-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Издательство</a:t>
            </a:r>
            <a:r>
              <a:rPr dirty="0" sz="2000" spc="-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Южного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федерального </a:t>
            </a:r>
            <a:r>
              <a:rPr dirty="0" sz="2000">
                <a:latin typeface="Times New Roman"/>
                <a:cs typeface="Times New Roman"/>
              </a:rPr>
              <a:t>университета,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2011.</a:t>
            </a:r>
            <a:r>
              <a:rPr dirty="0" sz="2000" spc="-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—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228</a:t>
            </a:r>
            <a:r>
              <a:rPr dirty="0" sz="2000" spc="-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c.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—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ISBN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978-</a:t>
            </a:r>
            <a:r>
              <a:rPr dirty="0" sz="2000" spc="-10">
                <a:latin typeface="Times New Roman"/>
                <a:cs typeface="Times New Roman"/>
              </a:rPr>
              <a:t>5-9275-0851.</a:t>
            </a:r>
            <a:endParaRPr sz="2000">
              <a:latin typeface="Times New Roman"/>
              <a:cs typeface="Times New Roman"/>
            </a:endParaRPr>
          </a:p>
          <a:p>
            <a:pPr algn="just" marL="285115" marR="7620" indent="-273050">
              <a:lnSpc>
                <a:spcPct val="100000"/>
              </a:lnSpc>
              <a:spcBef>
                <a:spcPts val="605"/>
              </a:spcBef>
              <a:buSzPct val="110000"/>
              <a:buFont typeface="Segoe UI Symbol"/>
              <a:buChar char="⚫"/>
              <a:tabLst>
                <a:tab pos="287020" algn="l"/>
              </a:tabLst>
            </a:pPr>
            <a:r>
              <a:rPr dirty="0" sz="2000">
                <a:latin typeface="Times New Roman"/>
                <a:cs typeface="Times New Roman"/>
              </a:rPr>
              <a:t>Дементьев</a:t>
            </a:r>
            <a:r>
              <a:rPr dirty="0" sz="2000" spc="320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Л.Ф.</a:t>
            </a:r>
            <a:r>
              <a:rPr dirty="0" sz="2000" spc="315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Системные</a:t>
            </a:r>
            <a:r>
              <a:rPr dirty="0" sz="2000" spc="320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исследования</a:t>
            </a:r>
            <a:r>
              <a:rPr dirty="0" sz="2000" spc="320">
                <a:latin typeface="Times New Roman"/>
                <a:cs typeface="Times New Roman"/>
              </a:rPr>
              <a:t>  </a:t>
            </a:r>
            <a:r>
              <a:rPr dirty="0" sz="2000">
                <a:latin typeface="Times New Roman"/>
                <a:cs typeface="Times New Roman"/>
              </a:rPr>
              <a:t>в</a:t>
            </a:r>
            <a:r>
              <a:rPr dirty="0" sz="2000" spc="330">
                <a:latin typeface="Times New Roman"/>
                <a:cs typeface="Times New Roman"/>
              </a:rPr>
              <a:t>  </a:t>
            </a:r>
            <a:r>
              <a:rPr dirty="0" sz="2000" spc="-10">
                <a:latin typeface="Times New Roman"/>
                <a:cs typeface="Times New Roman"/>
              </a:rPr>
              <a:t>нефтегазопромысловой 	геологии-Недра.1988.</a:t>
            </a:r>
            <a:endParaRPr sz="2000">
              <a:latin typeface="Times New Roman"/>
              <a:cs typeface="Times New Roman"/>
            </a:endParaRPr>
          </a:p>
          <a:p>
            <a:pPr algn="just" marL="285115" marR="5080" indent="-273050">
              <a:lnSpc>
                <a:spcPct val="100000"/>
              </a:lnSpc>
              <a:spcBef>
                <a:spcPts val="1200"/>
              </a:spcBef>
              <a:buSzPct val="110000"/>
              <a:buFont typeface="Segoe UI Symbol"/>
              <a:buChar char="⚫"/>
              <a:tabLst>
                <a:tab pos="287020" algn="l"/>
              </a:tabLst>
            </a:pPr>
            <a:r>
              <a:rPr dirty="0" sz="2000">
                <a:latin typeface="Times New Roman"/>
                <a:cs typeface="Times New Roman"/>
              </a:rPr>
              <a:t>Макрусев</a:t>
            </a:r>
            <a:r>
              <a:rPr dirty="0" sz="2000" spc="3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В.В.</a:t>
            </a:r>
            <a:r>
              <a:rPr dirty="0" sz="2000" spc="3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Основы</a:t>
            </a:r>
            <a:r>
              <a:rPr dirty="0" sz="2000" spc="3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системного</a:t>
            </a:r>
            <a:r>
              <a:rPr dirty="0" sz="2000" spc="3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анализа:</a:t>
            </a:r>
            <a:r>
              <a:rPr dirty="0" sz="2000" spc="3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учебник</a:t>
            </a:r>
            <a:r>
              <a:rPr dirty="0" sz="2000" spc="34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/</a:t>
            </a:r>
            <a:r>
              <a:rPr dirty="0" sz="2000" spc="32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Макрусев</a:t>
            </a:r>
            <a:r>
              <a:rPr dirty="0" sz="2000" spc="3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В.В.</a:t>
            </a:r>
            <a:r>
              <a:rPr dirty="0" sz="2000" spc="340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Times New Roman"/>
                <a:cs typeface="Times New Roman"/>
              </a:rPr>
              <a:t>- </a:t>
            </a:r>
            <a:r>
              <a:rPr dirty="0" sz="2000" spc="-50">
                <a:latin typeface="Times New Roman"/>
                <a:cs typeface="Times New Roman"/>
              </a:rPr>
              <a:t>	</a:t>
            </a:r>
            <a:r>
              <a:rPr dirty="0" sz="2000">
                <a:latin typeface="Times New Roman"/>
                <a:cs typeface="Times New Roman"/>
              </a:rPr>
              <a:t>СанктПетербург:</a:t>
            </a:r>
            <a:r>
              <a:rPr dirty="0" sz="2000" spc="434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Троицкий</a:t>
            </a:r>
            <a:r>
              <a:rPr dirty="0" sz="2000" spc="45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мост,</a:t>
            </a:r>
            <a:r>
              <a:rPr dirty="0" sz="2000" spc="4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2022.</a:t>
            </a:r>
            <a:r>
              <a:rPr dirty="0" sz="2000" spc="4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—</a:t>
            </a:r>
            <a:r>
              <a:rPr dirty="0" sz="2000" spc="4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250</a:t>
            </a:r>
            <a:r>
              <a:rPr dirty="0" sz="2000" spc="44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c.</a:t>
            </a:r>
            <a:r>
              <a:rPr dirty="0" sz="2000" spc="434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—</a:t>
            </a:r>
            <a:r>
              <a:rPr dirty="0" sz="2000" spc="4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ISBN</a:t>
            </a:r>
            <a:r>
              <a:rPr dirty="0" sz="2000" spc="44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978-5-4377- </a:t>
            </a:r>
            <a:r>
              <a:rPr dirty="0" sz="2000" spc="-10">
                <a:latin typeface="Times New Roman"/>
                <a:cs typeface="Times New Roman"/>
              </a:rPr>
              <a:t>	</a:t>
            </a:r>
            <a:r>
              <a:rPr dirty="0" sz="2000">
                <a:latin typeface="Times New Roman"/>
                <a:cs typeface="Times New Roman"/>
              </a:rPr>
              <a:t>0138-</a:t>
            </a:r>
            <a:r>
              <a:rPr dirty="0" sz="2000" spc="-25">
                <a:latin typeface="Times New Roman"/>
                <a:cs typeface="Times New Roman"/>
              </a:rPr>
              <a:t>6.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958728" y="1955444"/>
            <a:ext cx="5229860" cy="2099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5"/>
              </a:spcBef>
            </a:pPr>
            <a:r>
              <a:rPr dirty="0" sz="3200" spc="-20" b="1">
                <a:solidFill>
                  <a:srgbClr val="C00000"/>
                </a:solidFill>
                <a:latin typeface="Times New Roman"/>
                <a:cs typeface="Times New Roman"/>
              </a:rPr>
              <a:t>Благодарю</a:t>
            </a:r>
            <a:r>
              <a:rPr dirty="0" sz="3200" spc="-7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за</a:t>
            </a:r>
            <a:r>
              <a:rPr dirty="0" sz="3200" spc="-3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10" b="1">
                <a:solidFill>
                  <a:srgbClr val="C00000"/>
                </a:solidFill>
                <a:latin typeface="Times New Roman"/>
                <a:cs typeface="Times New Roman"/>
              </a:rPr>
              <a:t>внимание!</a:t>
            </a:r>
            <a:endParaRPr sz="3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395"/>
              </a:spcBef>
            </a:pP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Thank</a:t>
            </a:r>
            <a:r>
              <a:rPr dirty="0" sz="3200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you</a:t>
            </a:r>
            <a:r>
              <a:rPr dirty="0" sz="3200" spc="-3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for</a:t>
            </a:r>
            <a:r>
              <a:rPr dirty="0" sz="3200" spc="-6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your</a:t>
            </a:r>
            <a:r>
              <a:rPr dirty="0" sz="3200" spc="-8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10" b="1">
                <a:solidFill>
                  <a:srgbClr val="C00000"/>
                </a:solidFill>
                <a:latin typeface="Times New Roman"/>
                <a:cs typeface="Times New Roman"/>
              </a:rPr>
              <a:t>attention!</a:t>
            </a:r>
            <a:endParaRPr sz="3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405"/>
              </a:spcBef>
            </a:pP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Назарларыңызға</a:t>
            </a:r>
            <a:r>
              <a:rPr dirty="0" sz="3200" spc="-19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10" b="1">
                <a:solidFill>
                  <a:srgbClr val="C00000"/>
                </a:solidFill>
                <a:latin typeface="Times New Roman"/>
                <a:cs typeface="Times New Roman"/>
              </a:rPr>
              <a:t>рахмет!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75318" rIns="0" bIns="0" rtlCol="0" vert="horz">
            <a:spAutoFit/>
          </a:bodyPr>
          <a:lstStyle/>
          <a:p>
            <a:pPr marL="40640">
              <a:lnSpc>
                <a:spcPts val="1240"/>
              </a:lnSpc>
            </a:pPr>
            <a:fld id="{81D60167-4931-47E6-BA6A-407CBD079E47}" type="slidenum">
              <a:rPr dirty="0" spc="-25"/>
              <a:t>38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arman abetov</dc:creator>
  <dc:title>Лекции по курсу �Общая геология�</dc:title>
  <dcterms:created xsi:type="dcterms:W3CDTF">2023-11-06T03:45:33Z</dcterms:created>
  <dcterms:modified xsi:type="dcterms:W3CDTF">2023-11-06T03:45:33Z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2023-11-06T00:00:00Z</vt:filetime>
  </property>
  <property fmtid="{D5CDD505-2E9C-101B-9397-08002B2CF9AE}" pid="5" name="Producer">
    <vt:lpwstr>GPL Ghostscript 9.52</vt:lpwstr>
  </property>
</Properties>
</file>