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jpg" ContentType="image/jpg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Relationship Id="rId9" Type="http://schemas.openxmlformats.org/officeDocument/2006/relationships/image" Target="../media/image3.png"/><Relationship Id="rId10" Type="http://schemas.openxmlformats.org/officeDocument/2006/relationships/image" Target="../media/image4.png"/><Relationship Id="rId11" Type="http://schemas.openxmlformats.org/officeDocument/2006/relationships/image" Target="../media/image5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233"/>
            <a:ext cx="9144000" cy="102870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01422" y="0"/>
            <a:ext cx="4742578" cy="599938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0"/>
            <a:ext cx="9088164" cy="102055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-843" y="52336"/>
            <a:ext cx="9145592" cy="90180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142430"/>
            <a:ext cx="8255000" cy="8788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232852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34070" y="1071130"/>
            <a:ext cx="7985759" cy="18091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chemeClr val="tx1"/>
                </a:solidFill>
                <a:latin typeface="Microsoft Sans Serif"/>
                <a:cs typeface="Microsoft Sans Serif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654554" y="6556176"/>
            <a:ext cx="191007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44500" y="6556176"/>
            <a:ext cx="659130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494763" y="6556176"/>
            <a:ext cx="232409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21254E"/>
                </a:solidFill>
                <a:latin typeface="Constantia"/>
                <a:cs typeface="Constantia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8.pn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33.png"/><Relationship Id="rId13" Type="http://schemas.openxmlformats.org/officeDocument/2006/relationships/image" Target="../media/image34.png"/><Relationship Id="rId14" Type="http://schemas.openxmlformats.org/officeDocument/2006/relationships/image" Target="../media/image35.png"/><Relationship Id="rId15" Type="http://schemas.openxmlformats.org/officeDocument/2006/relationships/image" Target="../media/image36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image" Target="../media/image47.png"/><Relationship Id="rId13" Type="http://schemas.openxmlformats.org/officeDocument/2006/relationships/image" Target="../media/image48.png"/><Relationship Id="rId14" Type="http://schemas.openxmlformats.org/officeDocument/2006/relationships/image" Target="../media/image49.png"/><Relationship Id="rId15" Type="http://schemas.openxmlformats.org/officeDocument/2006/relationships/image" Target="../media/image50.png"/><Relationship Id="rId16" Type="http://schemas.openxmlformats.org/officeDocument/2006/relationships/image" Target="../media/image51.png"/><Relationship Id="rId17" Type="http://schemas.openxmlformats.org/officeDocument/2006/relationships/image" Target="../media/image52.png"/><Relationship Id="rId18" Type="http://schemas.openxmlformats.org/officeDocument/2006/relationships/image" Target="../media/image53.png"/><Relationship Id="rId19" Type="http://schemas.openxmlformats.org/officeDocument/2006/relationships/image" Target="../media/image54.png"/><Relationship Id="rId20" Type="http://schemas.openxmlformats.org/officeDocument/2006/relationships/image" Target="../media/image55.png"/><Relationship Id="rId21" Type="http://schemas.openxmlformats.org/officeDocument/2006/relationships/image" Target="../media/image56.png"/><Relationship Id="rId22" Type="http://schemas.openxmlformats.org/officeDocument/2006/relationships/image" Target="../media/image57.png"/><Relationship Id="rId23" Type="http://schemas.openxmlformats.org/officeDocument/2006/relationships/image" Target="../media/image58.png"/><Relationship Id="rId24" Type="http://schemas.openxmlformats.org/officeDocument/2006/relationships/image" Target="../media/image59.png"/><Relationship Id="rId25" Type="http://schemas.openxmlformats.org/officeDocument/2006/relationships/image" Target="../media/image60.png"/><Relationship Id="rId26" Type="http://schemas.openxmlformats.org/officeDocument/2006/relationships/image" Target="../media/image61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2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image" Target="../media/image65.png"/><Relationship Id="rId5" Type="http://schemas.openxmlformats.org/officeDocument/2006/relationships/image" Target="../media/image66.png"/><Relationship Id="rId6" Type="http://schemas.openxmlformats.org/officeDocument/2006/relationships/image" Target="../media/image67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png"/><Relationship Id="rId10" Type="http://schemas.openxmlformats.org/officeDocument/2006/relationships/image" Target="../media/image76.png"/><Relationship Id="rId11" Type="http://schemas.openxmlformats.org/officeDocument/2006/relationships/image" Target="../media/image77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Relationship Id="rId3" Type="http://schemas.openxmlformats.org/officeDocument/2006/relationships/image" Target="../media/image79.png"/><Relationship Id="rId4" Type="http://schemas.openxmlformats.org/officeDocument/2006/relationships/image" Target="../media/image80.png"/><Relationship Id="rId5" Type="http://schemas.openxmlformats.org/officeDocument/2006/relationships/image" Target="../media/image71.png"/><Relationship Id="rId6" Type="http://schemas.openxmlformats.org/officeDocument/2006/relationships/image" Target="../media/image73.png"/><Relationship Id="rId7" Type="http://schemas.openxmlformats.org/officeDocument/2006/relationships/image" Target="../media/image81.png"/><Relationship Id="rId8" Type="http://schemas.openxmlformats.org/officeDocument/2006/relationships/image" Target="../media/image82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6.jpg"/><Relationship Id="rId3" Type="http://schemas.openxmlformats.org/officeDocument/2006/relationships/image" Target="../media/image87.jpg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9.jp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jpg"/><Relationship Id="rId3" Type="http://schemas.openxmlformats.org/officeDocument/2006/relationships/image" Target="../media/image91.png"/><Relationship Id="rId4" Type="http://schemas.openxmlformats.org/officeDocument/2006/relationships/image" Target="../media/image92.png"/><Relationship Id="rId5" Type="http://schemas.openxmlformats.org/officeDocument/2006/relationships/image" Target="../media/image93.png"/><Relationship Id="rId6" Type="http://schemas.openxmlformats.org/officeDocument/2006/relationships/image" Target="../media/image94.png"/><Relationship Id="rId7" Type="http://schemas.openxmlformats.org/officeDocument/2006/relationships/image" Target="../media/image95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6.png"/><Relationship Id="rId3" Type="http://schemas.openxmlformats.org/officeDocument/2006/relationships/image" Target="../media/image97.png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02208" y="1524000"/>
            <a:ext cx="7231380" cy="2407920"/>
            <a:chOff x="902208" y="1524000"/>
            <a:chExt cx="7231380" cy="240792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2208" y="1525523"/>
              <a:ext cx="7231380" cy="24063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2500" y="1524000"/>
              <a:ext cx="7133082" cy="2309622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6636" y="4980432"/>
            <a:ext cx="8069580" cy="932713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709662" y="5040833"/>
            <a:ext cx="7688580" cy="6286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ctr">
              <a:lnSpc>
                <a:spcPts val="2370"/>
              </a:lnSpc>
              <a:spcBef>
                <a:spcPts val="105"/>
              </a:spcBef>
            </a:pP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х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19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20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60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ль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z="2000" spc="-240" b="1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dirty="0" sz="2000" spc="-14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54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сс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35" b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7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ль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19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ех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dirty="0" sz="2000" spc="-210" b="1">
                <a:solidFill>
                  <a:srgbClr val="001F5F"/>
                </a:solidFill>
                <a:latin typeface="Arial"/>
                <a:cs typeface="Arial"/>
              </a:rPr>
              <a:t>чес</a:t>
            </a:r>
            <a:r>
              <a:rPr dirty="0" sz="2000" spc="-19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ий</a:t>
            </a:r>
            <a:r>
              <a:rPr dirty="0" sz="2000" spc="-13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У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7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100" b="1">
                <a:solidFill>
                  <a:srgbClr val="001F5F"/>
                </a:solidFill>
                <a:latin typeface="Arial"/>
                <a:cs typeface="Arial"/>
              </a:rPr>
              <a:t>,</a:t>
            </a:r>
            <a:endParaRPr sz="2000">
              <a:latin typeface="Arial"/>
              <a:cs typeface="Arial"/>
            </a:endParaRPr>
          </a:p>
          <a:p>
            <a:pPr algn="ctr" marL="2540">
              <a:lnSpc>
                <a:spcPts val="2370"/>
              </a:lnSpc>
            </a:pP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315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9" b="1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000" spc="-215" b="1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0" b="1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25" b="1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“</a:t>
            </a:r>
            <a:r>
              <a:rPr dirty="0" sz="2000" spc="-155" b="1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dirty="0" sz="2000" spc="-204" b="1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000" spc="-225" b="1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310" b="1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з</a:t>
            </a:r>
            <a:r>
              <a:rPr dirty="0" sz="2000" spc="-22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5" b="1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5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80" b="1">
                <a:latin typeface="Arial"/>
                <a:cs typeface="Arial"/>
              </a:rPr>
              <a:t>”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7098" y="288137"/>
            <a:ext cx="8306434" cy="69405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2635"/>
              </a:lnSpc>
              <a:spcBef>
                <a:spcPts val="95"/>
              </a:spcBef>
            </a:pPr>
            <a:r>
              <a:rPr dirty="0" sz="2200" spc="-250">
                <a:solidFill>
                  <a:srgbClr val="001F5F"/>
                </a:solidFill>
                <a:latin typeface="Arial"/>
                <a:cs typeface="Arial"/>
              </a:rPr>
              <a:t>Компьютерное</a:t>
            </a:r>
            <a:r>
              <a:rPr dirty="0" sz="2200" spc="-10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200" spc="-250">
                <a:solidFill>
                  <a:srgbClr val="001F5F"/>
                </a:solidFill>
                <a:latin typeface="Arial"/>
                <a:cs typeface="Arial"/>
              </a:rPr>
              <a:t>моделирование</a:t>
            </a:r>
            <a:r>
              <a:rPr dirty="0" sz="2200" spc="-7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200" spc="-240">
                <a:solidFill>
                  <a:srgbClr val="001F5F"/>
                </a:solidFill>
                <a:latin typeface="Arial"/>
                <a:cs typeface="Arial"/>
              </a:rPr>
              <a:t>процессов</a:t>
            </a:r>
            <a:r>
              <a:rPr dirty="0" sz="2200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200" spc="-235">
                <a:solidFill>
                  <a:srgbClr val="001F5F"/>
                </a:solidFill>
                <a:latin typeface="Arial"/>
                <a:cs typeface="Arial"/>
              </a:rPr>
              <a:t>седиментации.</a:t>
            </a:r>
            <a:r>
              <a:rPr dirty="0" sz="2200" spc="-4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200" spc="-10"/>
              <a:t>Extrema</a:t>
            </a:r>
            <a:r>
              <a:rPr dirty="0" sz="2200" spc="35"/>
              <a:t> </a:t>
            </a:r>
            <a:r>
              <a:rPr dirty="0" sz="2200" spc="-5"/>
              <a:t>SG-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635"/>
              </a:lnSpc>
            </a:pPr>
            <a:r>
              <a:rPr dirty="0" sz="2200" spc="-5"/>
              <a:t>программа для</a:t>
            </a:r>
            <a:r>
              <a:rPr dirty="0" sz="2200"/>
              <a:t> </a:t>
            </a:r>
            <a:r>
              <a:rPr dirty="0" sz="2200" spc="-10"/>
              <a:t>геологической</a:t>
            </a:r>
            <a:r>
              <a:rPr dirty="0" sz="2200" spc="-5"/>
              <a:t> и</a:t>
            </a:r>
            <a:r>
              <a:rPr dirty="0" sz="2200"/>
              <a:t> </a:t>
            </a:r>
            <a:r>
              <a:rPr dirty="0" sz="2200" spc="-5"/>
              <a:t>сейсмической</a:t>
            </a:r>
            <a:r>
              <a:rPr dirty="0" sz="2200" spc="45"/>
              <a:t> </a:t>
            </a:r>
            <a:r>
              <a:rPr dirty="0" sz="2200" spc="-10"/>
              <a:t>интерпретация</a:t>
            </a:r>
            <a:endParaRPr sz="2200"/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0330" y="1165974"/>
            <a:ext cx="8128000" cy="4213225"/>
          </a:xfrm>
          <a:prstGeom prst="rect">
            <a:avLst/>
          </a:prstGeom>
        </p:spPr>
        <p:txBody>
          <a:bodyPr wrap="square" lIns="0" tIns="857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dirty="0" u="heavy" sz="1600" spc="-23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б</a:t>
            </a:r>
            <a:r>
              <a:rPr dirty="0" u="heavy" sz="1600" spc="-25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щ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1600" spc="-1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е</a:t>
            </a:r>
            <a:r>
              <a:rPr dirty="0" u="heavy" sz="1600" spc="-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8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р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1600" spc="-18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ци</a:t>
            </a:r>
            <a:r>
              <a:rPr dirty="0" u="heavy" sz="1600" spc="-18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п</a:t>
            </a:r>
            <a:r>
              <a:rPr dirty="0" u="heavy" sz="1600" spc="-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ы</a:t>
            </a:r>
            <a:r>
              <a:rPr dirty="0" u="heavy" sz="1600" spc="-6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</a:t>
            </a:r>
            <a:r>
              <a:rPr dirty="0" u="heavy" sz="1600" spc="-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в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озм</a:t>
            </a:r>
            <a:r>
              <a:rPr dirty="0" u="heavy" sz="1600" spc="-17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dirty="0" u="heavy" sz="1600" spc="-2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ж</a:t>
            </a:r>
            <a:r>
              <a:rPr dirty="0" u="heavy" sz="1600" spc="-18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н</a:t>
            </a:r>
            <a:r>
              <a:rPr dirty="0" u="heavy" sz="1600" spc="-18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о</a:t>
            </a:r>
            <a:r>
              <a:rPr dirty="0" u="heavy" sz="1600" spc="-16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</a:t>
            </a:r>
            <a:r>
              <a:rPr dirty="0" u="heavy" sz="1600" spc="-15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т</a:t>
            </a:r>
            <a:r>
              <a:rPr dirty="0" u="heavy" sz="1600" spc="-14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и: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1600" spc="-5" b="1">
                <a:latin typeface="Times New Roman"/>
                <a:cs typeface="Times New Roman"/>
              </a:rPr>
              <a:t>Целевое</a:t>
            </a:r>
            <a:r>
              <a:rPr dirty="0" sz="1600" spc="-20" b="1">
                <a:latin typeface="Times New Roman"/>
                <a:cs typeface="Times New Roman"/>
              </a:rPr>
              <a:t> </a:t>
            </a:r>
            <a:r>
              <a:rPr dirty="0" sz="1600" spc="-10" b="1">
                <a:latin typeface="Times New Roman"/>
                <a:cs typeface="Times New Roman"/>
              </a:rPr>
              <a:t>назначение:</a:t>
            </a:r>
            <a:endParaRPr sz="1600">
              <a:latin typeface="Times New Roman"/>
              <a:cs typeface="Times New Roman"/>
            </a:endParaRPr>
          </a:p>
          <a:p>
            <a:pPr marL="286385" marR="63500" indent="-274320">
              <a:lnSpc>
                <a:spcPct val="100000"/>
              </a:lnSpc>
              <a:spcBef>
                <a:spcPts val="600"/>
              </a:spcBef>
              <a:buSzPct val="103125"/>
              <a:buFont typeface="Arial MT"/>
              <a:buChar char="•"/>
              <a:tabLst>
                <a:tab pos="337185" algn="l"/>
                <a:tab pos="337820" algn="l"/>
              </a:tabLst>
            </a:pPr>
            <a:r>
              <a:rPr dirty="0"/>
              <a:t>	</a:t>
            </a:r>
            <a:r>
              <a:rPr dirty="0" sz="1600" spc="-10">
                <a:latin typeface="Times New Roman"/>
                <a:cs typeface="Times New Roman"/>
              </a:rPr>
              <a:t>Количественная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интерпретация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геофизических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геологических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объединенном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технологическом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процессе,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т.ч.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объединенном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технологическом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модуле</a:t>
            </a:r>
            <a:r>
              <a:rPr dirty="0" sz="1600" spc="-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Extrema-SG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(plug-in)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к </a:t>
            </a:r>
            <a:r>
              <a:rPr dirty="0" sz="1600" spc="-10">
                <a:latin typeface="Times New Roman"/>
                <a:cs typeface="Times New Roman"/>
              </a:rPr>
              <a:t>программному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25">
                <a:latin typeface="Times New Roman"/>
                <a:cs typeface="Times New Roman"/>
              </a:rPr>
              <a:t>комплексу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Petrel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40">
                <a:latin typeface="Times New Roman"/>
                <a:cs typeface="Times New Roman"/>
              </a:rPr>
              <a:t>т.п.</a:t>
            </a:r>
            <a:endParaRPr sz="1600">
              <a:latin typeface="Times New Roman"/>
              <a:cs typeface="Times New Roman"/>
            </a:endParaRPr>
          </a:p>
          <a:p>
            <a:pPr marL="286385" marR="391160" indent="-274320">
              <a:lnSpc>
                <a:spcPct val="100000"/>
              </a:lnSpc>
              <a:spcBef>
                <a:spcPts val="605"/>
              </a:spcBef>
              <a:buSzPct val="103125"/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dirty="0" sz="1600" spc="-10">
                <a:latin typeface="Times New Roman"/>
                <a:cs typeface="Times New Roman"/>
              </a:rPr>
              <a:t>Базируется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на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данных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3D, 2D 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ВСП</a:t>
            </a:r>
            <a:r>
              <a:rPr dirty="0" sz="1600" spc="-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может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использоваться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как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для</a:t>
            </a:r>
            <a:r>
              <a:rPr dirty="0" sz="1600" spc="5">
                <a:latin typeface="Times New Roman"/>
                <a:cs typeface="Times New Roman"/>
              </a:rPr>
              <a:t> построения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3D 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одной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скважине,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так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5">
                <a:latin typeface="Times New Roman"/>
                <a:cs typeface="Times New Roman"/>
              </a:rPr>
              <a:t>построении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10">
                <a:latin typeface="Times New Roman"/>
                <a:cs typeface="Times New Roman"/>
              </a:rPr>
              <a:t>3D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месторождению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или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осадочному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бассейну</a:t>
            </a:r>
            <a:endParaRPr sz="1600">
              <a:latin typeface="Times New Roman"/>
              <a:cs typeface="Times New Roman"/>
            </a:endParaRPr>
          </a:p>
          <a:p>
            <a:pPr marL="286385" marR="5080" indent="-274320">
              <a:lnSpc>
                <a:spcPct val="100000"/>
              </a:lnSpc>
              <a:spcBef>
                <a:spcPts val="600"/>
              </a:spcBef>
              <a:buSzPct val="103125"/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dirty="0" sz="1600" spc="-10">
                <a:latin typeface="Times New Roman"/>
                <a:cs typeface="Times New Roman"/>
              </a:rPr>
              <a:t>Реализуется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автоматизированная</a:t>
            </a:r>
            <a:r>
              <a:rPr dirty="0" sz="1600" spc="6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пакетная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интерпретация,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включая 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сейсмостратиграфическую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интерпретацию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абсолютном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геологическом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времени, 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моделирование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лито-фаций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с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корректировкой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по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мульти-каротажным</a:t>
            </a:r>
            <a:r>
              <a:rPr dirty="0" sz="1600" spc="6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данным,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извлечение </a:t>
            </a:r>
            <a:r>
              <a:rPr dirty="0" sz="1600" spc="-385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углов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падения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35">
                <a:latin typeface="Times New Roman"/>
                <a:cs typeface="Times New Roman"/>
              </a:rPr>
              <a:t>т.д.</a:t>
            </a:r>
            <a:endParaRPr sz="1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SzPct val="103125"/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dirty="0" sz="1600" spc="-5">
                <a:latin typeface="Times New Roman"/>
                <a:cs typeface="Times New Roman"/>
              </a:rPr>
              <a:t>Выполняется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(по</a:t>
            </a:r>
            <a:r>
              <a:rPr dirty="0" sz="1600" spc="2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необходимости)</a:t>
            </a:r>
            <a:r>
              <a:rPr dirty="0" sz="1600" spc="4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конвертация*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сейсмических</a:t>
            </a:r>
            <a:r>
              <a:rPr dirty="0" sz="1600" spc="5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профилей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 spc="15">
                <a:latin typeface="Times New Roman"/>
                <a:cs typeface="Times New Roman"/>
              </a:rPr>
              <a:t>2D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3D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куб,</a:t>
            </a:r>
            <a:r>
              <a:rPr dirty="0" sz="1600" spc="10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endParaRPr sz="1600">
              <a:latin typeface="Times New Roman"/>
              <a:cs typeface="Times New Roman"/>
            </a:endParaRPr>
          </a:p>
          <a:p>
            <a:pPr marL="286385">
              <a:lnSpc>
                <a:spcPct val="100000"/>
              </a:lnSpc>
              <a:spcBef>
                <a:spcPts val="5"/>
              </a:spcBef>
            </a:pPr>
            <a:r>
              <a:rPr dirty="0" sz="1600" spc="-30">
                <a:latin typeface="Times New Roman"/>
                <a:cs typeface="Times New Roman"/>
              </a:rPr>
              <a:t>котором</a:t>
            </a:r>
            <a:r>
              <a:rPr dirty="0" sz="1600" spc="-10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можно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выполнять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интерпретацию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в</a:t>
            </a:r>
            <a:r>
              <a:rPr dirty="0" sz="1600">
                <a:latin typeface="Times New Roman"/>
                <a:cs typeface="Times New Roman"/>
              </a:rPr>
              <a:t> 3-х</a:t>
            </a:r>
            <a:r>
              <a:rPr dirty="0" sz="1600" spc="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мерном</a:t>
            </a:r>
            <a:r>
              <a:rPr dirty="0" sz="1600" spc="30">
                <a:latin typeface="Times New Roman"/>
                <a:cs typeface="Times New Roman"/>
              </a:rPr>
              <a:t> </a:t>
            </a:r>
            <a:r>
              <a:rPr dirty="0" sz="1600">
                <a:latin typeface="Times New Roman"/>
                <a:cs typeface="Times New Roman"/>
              </a:rPr>
              <a:t>пространстве.</a:t>
            </a:r>
            <a:endParaRPr sz="1600">
              <a:latin typeface="Times New Roman"/>
              <a:cs typeface="Times New Roman"/>
            </a:endParaRPr>
          </a:p>
          <a:p>
            <a:pPr marL="286385" indent="-274320">
              <a:lnSpc>
                <a:spcPct val="100000"/>
              </a:lnSpc>
              <a:spcBef>
                <a:spcPts val="600"/>
              </a:spcBef>
              <a:buSzPct val="103125"/>
              <a:buFont typeface="Arial MT"/>
              <a:buChar char="•"/>
              <a:tabLst>
                <a:tab pos="286385" algn="l"/>
                <a:tab pos="287020" algn="l"/>
              </a:tabLst>
            </a:pPr>
            <a:r>
              <a:rPr dirty="0" sz="1600" spc="-30">
                <a:latin typeface="Times New Roman"/>
                <a:cs typeface="Times New Roman"/>
              </a:rPr>
              <a:t>Улучшение</a:t>
            </a:r>
            <a:r>
              <a:rPr dirty="0" sz="1600" spc="70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эффективности</a:t>
            </a:r>
            <a:r>
              <a:rPr dirty="0" sz="1600" spc="5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и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5">
                <a:latin typeface="Times New Roman"/>
                <a:cs typeface="Times New Roman"/>
              </a:rPr>
              <a:t>качества</a:t>
            </a:r>
            <a:r>
              <a:rPr dirty="0" sz="1600" spc="1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моделирования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природных</a:t>
            </a:r>
            <a:r>
              <a:rPr dirty="0" sz="1600" spc="35">
                <a:latin typeface="Times New Roman"/>
                <a:cs typeface="Times New Roman"/>
              </a:rPr>
              <a:t> </a:t>
            </a:r>
            <a:r>
              <a:rPr dirty="0" sz="1600" spc="-10">
                <a:latin typeface="Times New Roman"/>
                <a:cs typeface="Times New Roman"/>
              </a:rPr>
              <a:t>резервуаров.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192735"/>
            <a:ext cx="623570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Ко</a:t>
            </a:r>
            <a:r>
              <a:rPr dirty="0" spc="-38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ь</a:t>
            </a:r>
            <a:r>
              <a:rPr dirty="0" spc="-440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dirty="0" spc="-265">
                <a:solidFill>
                  <a:srgbClr val="001F5F"/>
                </a:solidFill>
                <a:latin typeface="Arial"/>
                <a:cs typeface="Arial"/>
              </a:rPr>
              <a:t>те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рн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ое</a:t>
            </a:r>
            <a:r>
              <a:rPr dirty="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45">
                <a:solidFill>
                  <a:srgbClr val="001F5F"/>
                </a:solidFill>
                <a:latin typeface="Arial"/>
                <a:cs typeface="Arial"/>
              </a:rPr>
              <a:t>мо</a:t>
            </a: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34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dirty="0" spc="-325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pc="-320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роц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сс</a:t>
            </a:r>
            <a:r>
              <a:rPr dirty="0" spc="-225">
                <a:solidFill>
                  <a:srgbClr val="001F5F"/>
                </a:solidFill>
                <a:latin typeface="Arial"/>
                <a:cs typeface="Arial"/>
              </a:rPr>
              <a:t>ов  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седиментации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739" y="2095500"/>
            <a:ext cx="178308" cy="1783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739" y="2552700"/>
            <a:ext cx="178308" cy="1783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739" y="3009900"/>
            <a:ext cx="178308" cy="17830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67739" y="3467100"/>
            <a:ext cx="178308" cy="178307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612129" y="1398567"/>
            <a:ext cx="7921625" cy="261810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2000" spc="-225" b="1">
                <a:latin typeface="Arial"/>
                <a:cs typeface="Arial"/>
              </a:rPr>
              <a:t>К</a:t>
            </a:r>
            <a:r>
              <a:rPr dirty="0" sz="2000" spc="-229" b="1">
                <a:latin typeface="Arial"/>
                <a:cs typeface="Arial"/>
              </a:rPr>
              <a:t>л</a:t>
            </a:r>
            <a:r>
              <a:rPr dirty="0" sz="2000" spc="-245" b="1">
                <a:latin typeface="Arial"/>
                <a:cs typeface="Arial"/>
              </a:rPr>
              <a:t>юче</a:t>
            </a:r>
            <a:r>
              <a:rPr dirty="0" sz="2000" spc="-220" b="1">
                <a:latin typeface="Arial"/>
                <a:cs typeface="Arial"/>
              </a:rPr>
              <a:t>в</a:t>
            </a:r>
            <a:r>
              <a:rPr dirty="0" sz="2000" spc="-240" b="1">
                <a:latin typeface="Arial"/>
                <a:cs typeface="Arial"/>
              </a:rPr>
              <a:t>ы</a:t>
            </a:r>
            <a:r>
              <a:rPr dirty="0" sz="2000" spc="-200" b="1">
                <a:latin typeface="Arial"/>
                <a:cs typeface="Arial"/>
              </a:rPr>
              <a:t>е</a:t>
            </a:r>
            <a:r>
              <a:rPr dirty="0" sz="2000" spc="-145" b="1">
                <a:latin typeface="Arial"/>
                <a:cs typeface="Arial"/>
              </a:rPr>
              <a:t> </a:t>
            </a:r>
            <a:r>
              <a:rPr dirty="0" sz="2000" spc="-315" b="1">
                <a:latin typeface="Arial"/>
                <a:cs typeface="Arial"/>
              </a:rPr>
              <a:t>ф</a:t>
            </a:r>
            <a:r>
              <a:rPr dirty="0" sz="2000" spc="-204" b="1">
                <a:latin typeface="Arial"/>
                <a:cs typeface="Arial"/>
              </a:rPr>
              <a:t>а</a:t>
            </a:r>
            <a:r>
              <a:rPr dirty="0" sz="2000" spc="-185" b="1">
                <a:latin typeface="Arial"/>
                <a:cs typeface="Arial"/>
              </a:rPr>
              <a:t>з</a:t>
            </a:r>
            <a:r>
              <a:rPr dirty="0" sz="2000" spc="-240" b="1">
                <a:latin typeface="Arial"/>
                <a:cs typeface="Arial"/>
              </a:rPr>
              <a:t>ы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190" b="1">
                <a:latin typeface="Arial"/>
                <a:cs typeface="Arial"/>
              </a:rPr>
              <a:t>к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65" b="1">
                <a:latin typeface="Arial"/>
                <a:cs typeface="Arial"/>
              </a:rPr>
              <a:t>м</a:t>
            </a:r>
            <a:r>
              <a:rPr dirty="0" sz="2000" spc="-220" b="1">
                <a:latin typeface="Arial"/>
                <a:cs typeface="Arial"/>
              </a:rPr>
              <a:t>пь</a:t>
            </a:r>
            <a:r>
              <a:rPr dirty="0" sz="2000" spc="-310" b="1">
                <a:latin typeface="Arial"/>
                <a:cs typeface="Arial"/>
              </a:rPr>
              <a:t>ю</a:t>
            </a:r>
            <a:r>
              <a:rPr dirty="0" sz="2000" spc="-185" b="1">
                <a:latin typeface="Arial"/>
                <a:cs typeface="Arial"/>
              </a:rPr>
              <a:t>т</a:t>
            </a:r>
            <a:r>
              <a:rPr dirty="0" sz="2000" spc="-204" b="1">
                <a:latin typeface="Arial"/>
                <a:cs typeface="Arial"/>
              </a:rPr>
              <a:t>е</a:t>
            </a:r>
            <a:r>
              <a:rPr dirty="0" sz="2000" spc="-225" b="1">
                <a:latin typeface="Arial"/>
                <a:cs typeface="Arial"/>
              </a:rPr>
              <a:t>р</a:t>
            </a:r>
            <a:r>
              <a:rPr dirty="0" sz="2000" spc="-215" b="1">
                <a:latin typeface="Arial"/>
                <a:cs typeface="Arial"/>
              </a:rPr>
              <a:t>н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150" b="1">
                <a:latin typeface="Arial"/>
                <a:cs typeface="Arial"/>
              </a:rPr>
              <a:t>г</a:t>
            </a:r>
            <a:r>
              <a:rPr dirty="0" sz="2000" spc="-220" b="1">
                <a:latin typeface="Arial"/>
                <a:cs typeface="Arial"/>
              </a:rPr>
              <a:t>о</a:t>
            </a:r>
            <a:r>
              <a:rPr dirty="0" sz="2000" spc="-135" b="1">
                <a:latin typeface="Arial"/>
                <a:cs typeface="Arial"/>
              </a:rPr>
              <a:t> </a:t>
            </a:r>
            <a:r>
              <a:rPr dirty="0" sz="2000" spc="-265" b="1">
                <a:latin typeface="Arial"/>
                <a:cs typeface="Arial"/>
              </a:rPr>
              <a:t>м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25" b="1">
                <a:latin typeface="Arial"/>
                <a:cs typeface="Arial"/>
              </a:rPr>
              <a:t>д</a:t>
            </a:r>
            <a:r>
              <a:rPr dirty="0" sz="2000" spc="-210" b="1">
                <a:latin typeface="Arial"/>
                <a:cs typeface="Arial"/>
              </a:rPr>
              <a:t>е</a:t>
            </a:r>
            <a:r>
              <a:rPr dirty="0" sz="2000" spc="-225" b="1">
                <a:latin typeface="Arial"/>
                <a:cs typeface="Arial"/>
              </a:rPr>
              <a:t>ли</a:t>
            </a:r>
            <a:r>
              <a:rPr dirty="0" sz="2000" spc="-225" b="1">
                <a:latin typeface="Arial"/>
                <a:cs typeface="Arial"/>
              </a:rPr>
              <a:t>ро</a:t>
            </a:r>
            <a:r>
              <a:rPr dirty="0" sz="2000" spc="-220" b="1">
                <a:latin typeface="Arial"/>
                <a:cs typeface="Arial"/>
              </a:rPr>
              <a:t>в</a:t>
            </a:r>
            <a:r>
              <a:rPr dirty="0" sz="2000" spc="-204" b="1">
                <a:latin typeface="Arial"/>
                <a:cs typeface="Arial"/>
              </a:rPr>
              <a:t>а</a:t>
            </a:r>
            <a:r>
              <a:rPr dirty="0" sz="2000" spc="-220" b="1">
                <a:latin typeface="Arial"/>
                <a:cs typeface="Arial"/>
              </a:rPr>
              <a:t>ни</a:t>
            </a:r>
            <a:r>
              <a:rPr dirty="0" sz="2000" spc="-229" b="1">
                <a:latin typeface="Arial"/>
                <a:cs typeface="Arial"/>
              </a:rPr>
              <a:t>я</a:t>
            </a:r>
            <a:r>
              <a:rPr dirty="0" sz="2000" spc="-12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marL="812800" marR="3185795">
              <a:lnSpc>
                <a:spcPct val="150000"/>
              </a:lnSpc>
            </a:pPr>
            <a:r>
              <a:rPr dirty="0" sz="2000" spc="-229">
                <a:latin typeface="Microsoft Sans Serif"/>
                <a:cs typeface="Microsoft Sans Serif"/>
              </a:rPr>
              <a:t>Со</a:t>
            </a:r>
            <a:r>
              <a:rPr dirty="0" sz="2000" spc="-254">
                <a:latin typeface="Microsoft Sans Serif"/>
                <a:cs typeface="Microsoft Sans Serif"/>
              </a:rPr>
              <a:t>з</a:t>
            </a:r>
            <a:r>
              <a:rPr dirty="0" sz="2000" spc="-210">
                <a:latin typeface="Microsoft Sans Serif"/>
                <a:cs typeface="Microsoft Sans Serif"/>
              </a:rPr>
              <a:t>д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204">
                <a:latin typeface="Microsoft Sans Serif"/>
                <a:cs typeface="Microsoft Sans Serif"/>
              </a:rPr>
              <a:t>н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200">
                <a:latin typeface="Microsoft Sans Serif"/>
                <a:cs typeface="Microsoft Sans Serif"/>
              </a:rPr>
              <a:t>е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д</a:t>
            </a:r>
            <a:r>
              <a:rPr dirty="0" sz="2000" spc="-195">
                <a:latin typeface="Microsoft Sans Serif"/>
                <a:cs typeface="Microsoft Sans Serif"/>
              </a:rPr>
              <a:t>и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190">
                <a:latin typeface="Microsoft Sans Serif"/>
                <a:cs typeface="Microsoft Sans Serif"/>
              </a:rPr>
              <a:t>гр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310">
                <a:latin typeface="Microsoft Sans Serif"/>
                <a:cs typeface="Microsoft Sans Serif"/>
              </a:rPr>
              <a:t>м</a:t>
            </a:r>
            <a:r>
              <a:rPr dirty="0" sz="2000" spc="-300">
                <a:latin typeface="Microsoft Sans Serif"/>
                <a:cs typeface="Microsoft Sans Serif"/>
              </a:rPr>
              <a:t>м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 spc="-240">
                <a:latin typeface="Microsoft Sans Serif"/>
                <a:cs typeface="Microsoft Sans Serif"/>
              </a:rPr>
              <a:t>У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90">
                <a:latin typeface="Microsoft Sans Serif"/>
                <a:cs typeface="Microsoft Sans Serif"/>
              </a:rPr>
              <a:t>л</a:t>
            </a:r>
            <a:r>
              <a:rPr dirty="0" sz="2000" spc="-204">
                <a:latin typeface="Microsoft Sans Serif"/>
                <a:cs typeface="Microsoft Sans Serif"/>
              </a:rPr>
              <a:t>ера</a:t>
            </a:r>
            <a:r>
              <a:rPr dirty="0" sz="2000" spc="-100">
                <a:latin typeface="Microsoft Sans Serif"/>
                <a:cs typeface="Microsoft Sans Serif"/>
              </a:rPr>
              <a:t>. </a:t>
            </a:r>
            <a:r>
              <a:rPr dirty="0" sz="2000" spc="-90">
                <a:latin typeface="Times New Roman"/>
                <a:cs typeface="Times New Roman"/>
              </a:rPr>
              <a:t> </a:t>
            </a:r>
            <a:r>
              <a:rPr dirty="0" sz="2000" spc="-270">
                <a:latin typeface="Microsoft Sans Serif"/>
                <a:cs typeface="Microsoft Sans Serif"/>
              </a:rPr>
              <a:t>И</a:t>
            </a:r>
            <a:r>
              <a:rPr dirty="0" sz="2000" spc="-210">
                <a:latin typeface="Microsoft Sans Serif"/>
                <a:cs typeface="Microsoft Sans Serif"/>
              </a:rPr>
              <a:t>де</a:t>
            </a:r>
            <a:r>
              <a:rPr dirty="0" sz="2000" spc="-185">
                <a:latin typeface="Microsoft Sans Serif"/>
                <a:cs typeface="Microsoft Sans Serif"/>
              </a:rPr>
              <a:t>нт</a:t>
            </a:r>
            <a:r>
              <a:rPr dirty="0" sz="2000" spc="-195">
                <a:latin typeface="Microsoft Sans Serif"/>
                <a:cs typeface="Microsoft Sans Serif"/>
              </a:rPr>
              <a:t>и</a:t>
            </a:r>
            <a:r>
              <a:rPr dirty="0" sz="2000" spc="-250">
                <a:latin typeface="Microsoft Sans Serif"/>
                <a:cs typeface="Microsoft Sans Serif"/>
              </a:rPr>
              <a:t>фи</a:t>
            </a:r>
            <a:r>
              <a:rPr dirty="0" sz="2000" spc="-300">
                <a:latin typeface="Microsoft Sans Serif"/>
                <a:cs typeface="Microsoft Sans Serif"/>
              </a:rPr>
              <a:t>к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220">
                <a:latin typeface="Microsoft Sans Serif"/>
                <a:cs typeface="Microsoft Sans Serif"/>
              </a:rPr>
              <a:t>ц</a:t>
            </a:r>
            <a:r>
              <a:rPr dirty="0" sz="2000" spc="-204">
                <a:latin typeface="Microsoft Sans Serif"/>
                <a:cs typeface="Microsoft Sans Serif"/>
              </a:rPr>
              <a:t>и</a:t>
            </a:r>
            <a:r>
              <a:rPr dirty="0" sz="2000" spc="-195">
                <a:latin typeface="Microsoft Sans Serif"/>
                <a:cs typeface="Microsoft Sans Serif"/>
              </a:rPr>
              <a:t>я</a:t>
            </a:r>
            <a:r>
              <a:rPr dirty="0" sz="2000" spc="-114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гр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204">
                <a:latin typeface="Microsoft Sans Serif"/>
                <a:cs typeface="Microsoft Sans Serif"/>
              </a:rPr>
              <a:t>н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210">
                <a:latin typeface="Microsoft Sans Serif"/>
                <a:cs typeface="Microsoft Sans Serif"/>
              </a:rPr>
              <a:t>ц</a:t>
            </a:r>
            <a:r>
              <a:rPr dirty="0" sz="2000">
                <a:latin typeface="Microsoft Sans Serif"/>
                <a:cs typeface="Microsoft Sans Serif"/>
              </a:rPr>
              <a:t> </a:t>
            </a:r>
            <a:r>
              <a:rPr dirty="0" sz="2000" spc="-18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на</a:t>
            </a:r>
            <a:r>
              <a:rPr dirty="0" sz="2000" spc="-229">
                <a:latin typeface="Microsoft Sans Serif"/>
                <a:cs typeface="Microsoft Sans Serif"/>
              </a:rPr>
              <a:t>п</a:t>
            </a:r>
            <a:r>
              <a:rPr dirty="0" sz="2000" spc="-190">
                <a:latin typeface="Microsoft Sans Serif"/>
                <a:cs typeface="Microsoft Sans Serif"/>
              </a:rPr>
              <a:t>л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185">
                <a:latin typeface="Microsoft Sans Serif"/>
                <a:cs typeface="Microsoft Sans Serif"/>
              </a:rPr>
              <a:t>с</a:t>
            </a:r>
            <a:r>
              <a:rPr dirty="0" sz="2000" spc="-170">
                <a:latin typeface="Microsoft Sans Serif"/>
                <a:cs typeface="Microsoft Sans Serif"/>
              </a:rPr>
              <a:t>т</a:t>
            </a:r>
            <a:r>
              <a:rPr dirty="0" sz="2000" spc="-204">
                <a:latin typeface="Microsoft Sans Serif"/>
                <a:cs typeface="Microsoft Sans Serif"/>
              </a:rPr>
              <a:t>о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220">
                <a:latin typeface="Microsoft Sans Serif"/>
                <a:cs typeface="Microsoft Sans Serif"/>
              </a:rPr>
              <a:t>н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210">
                <a:latin typeface="Microsoft Sans Serif"/>
                <a:cs typeface="Microsoft Sans Serif"/>
              </a:rPr>
              <a:t>й</a:t>
            </a:r>
            <a:r>
              <a:rPr dirty="0" sz="2000" spc="-100">
                <a:latin typeface="Microsoft Sans Serif"/>
                <a:cs typeface="Microsoft Sans Serif"/>
              </a:rPr>
              <a:t>.</a:t>
            </a:r>
            <a:endParaRPr sz="2000">
              <a:latin typeface="Microsoft Sans Serif"/>
              <a:cs typeface="Microsoft Sans Serif"/>
            </a:endParaRPr>
          </a:p>
          <a:p>
            <a:pPr marL="812800">
              <a:lnSpc>
                <a:spcPct val="100000"/>
              </a:lnSpc>
              <a:spcBef>
                <a:spcPts val="1200"/>
              </a:spcBef>
            </a:pPr>
            <a:r>
              <a:rPr dirty="0" sz="2000" spc="-210">
                <a:latin typeface="Microsoft Sans Serif"/>
                <a:cs typeface="Microsoft Sans Serif"/>
              </a:rPr>
              <a:t>Автоматизированное</a:t>
            </a:r>
            <a:r>
              <a:rPr dirty="0" sz="2000" spc="-12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выделение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трактов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осадочных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 spc="-195">
                <a:latin typeface="Microsoft Sans Serif"/>
                <a:cs typeface="Microsoft Sans Serif"/>
              </a:rPr>
              <a:t>систем.</a:t>
            </a:r>
            <a:endParaRPr sz="2000">
              <a:latin typeface="Microsoft Sans Serif"/>
              <a:cs typeface="Microsoft Sans Serif"/>
            </a:endParaRPr>
          </a:p>
          <a:p>
            <a:pPr marL="756285">
              <a:lnSpc>
                <a:spcPct val="100000"/>
              </a:lnSpc>
              <a:spcBef>
                <a:spcPts val="1205"/>
              </a:spcBef>
            </a:pPr>
            <a:r>
              <a:rPr dirty="0" sz="2000" spc="-204">
                <a:latin typeface="Microsoft Sans Serif"/>
                <a:cs typeface="Microsoft Sans Serif"/>
              </a:rPr>
              <a:t>Установление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абсолютного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геологического</a:t>
            </a:r>
            <a:r>
              <a:rPr dirty="0" sz="2000" spc="-6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возраста</a:t>
            </a:r>
            <a:r>
              <a:rPr dirty="0" sz="2000" spc="-5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на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площадях</a:t>
            </a:r>
            <a:r>
              <a:rPr dirty="0" sz="2000" spc="409">
                <a:latin typeface="Microsoft Sans Serif"/>
                <a:cs typeface="Microsoft Sans Serif"/>
              </a:rPr>
              <a:t> </a:t>
            </a:r>
            <a:r>
              <a:rPr dirty="0" sz="2000" spc="-265">
                <a:latin typeface="Microsoft Sans Serif"/>
                <a:cs typeface="Microsoft Sans Serif"/>
              </a:rPr>
              <a:t>как</a:t>
            </a:r>
            <a:r>
              <a:rPr dirty="0" sz="2000" spc="-6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со</a:t>
            </a:r>
            <a:endParaRPr sz="2000">
              <a:latin typeface="Microsoft Sans Serif"/>
              <a:cs typeface="Microsoft Sans Serif"/>
            </a:endParaRPr>
          </a:p>
          <a:p>
            <a:pPr marL="756285">
              <a:lnSpc>
                <a:spcPct val="100000"/>
              </a:lnSpc>
            </a:pPr>
            <a:r>
              <a:rPr dirty="0" sz="2000" spc="-229">
                <a:latin typeface="Microsoft Sans Serif"/>
                <a:cs typeface="Microsoft Sans Serif"/>
              </a:rPr>
              <a:t>cкважинными</a:t>
            </a:r>
            <a:r>
              <a:rPr dirty="0" sz="2000" spc="3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данными,</a:t>
            </a:r>
            <a:r>
              <a:rPr dirty="0" sz="2000" spc="-125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так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8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без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 spc="-195">
                <a:latin typeface="Microsoft Sans Serif"/>
                <a:cs typeface="Microsoft Sans Serif"/>
              </a:rPr>
              <a:t>таковых.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100" y="285750"/>
            <a:ext cx="8147684" cy="769620"/>
          </a:xfrm>
          <a:prstGeom prst="rect"/>
        </p:spPr>
        <p:txBody>
          <a:bodyPr wrap="square" lIns="0" tIns="635" rIns="0" bIns="0" rtlCol="0" vert="horz">
            <a:spAutoFit/>
          </a:bodyPr>
          <a:lstStyle/>
          <a:p>
            <a:pPr marL="12700" marR="5080">
              <a:lnSpc>
                <a:spcPct val="103299"/>
              </a:lnSpc>
              <a:spcBef>
                <a:spcPts val="5"/>
              </a:spcBef>
            </a:pPr>
            <a:r>
              <a:rPr dirty="0" sz="2400" spc="-10"/>
              <a:t>Extrema</a:t>
            </a:r>
            <a:r>
              <a:rPr dirty="0" sz="2400" spc="-10"/>
              <a:t> </a:t>
            </a:r>
            <a:r>
              <a:rPr dirty="0" sz="2400" spc="-5"/>
              <a:t>SG-программа </a:t>
            </a:r>
            <a:r>
              <a:rPr dirty="0" sz="2400"/>
              <a:t>для </a:t>
            </a:r>
            <a:r>
              <a:rPr dirty="0" sz="2400" spc="-10"/>
              <a:t>геологической </a:t>
            </a:r>
            <a:r>
              <a:rPr dirty="0" sz="2400"/>
              <a:t>и сейсмической </a:t>
            </a:r>
            <a:r>
              <a:rPr dirty="0" sz="2400" spc="-585"/>
              <a:t> </a:t>
            </a:r>
            <a:r>
              <a:rPr dirty="0" sz="2400" spc="-5"/>
              <a:t>интерпретация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1994916"/>
            <a:ext cx="164592" cy="1691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2756916"/>
            <a:ext cx="164592" cy="16916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3214116"/>
            <a:ext cx="164592" cy="16916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3023" y="3671315"/>
            <a:ext cx="164592" cy="16916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023" y="4585715"/>
            <a:ext cx="164592" cy="16916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383529" y="1284263"/>
            <a:ext cx="7673340" cy="3989704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2000" b="1">
                <a:latin typeface="Times New Roman"/>
                <a:cs typeface="Times New Roman"/>
              </a:rPr>
              <a:t>Преимущества:</a:t>
            </a:r>
            <a:endParaRPr sz="2000">
              <a:latin typeface="Times New Roman"/>
              <a:cs typeface="Times New Roman"/>
            </a:endParaRPr>
          </a:p>
          <a:p>
            <a:pPr marL="189230" marR="572135" indent="187325">
              <a:lnSpc>
                <a:spcPct val="100000"/>
              </a:lnSpc>
              <a:spcBef>
                <a:spcPts val="1200"/>
              </a:spcBef>
            </a:pPr>
            <a:r>
              <a:rPr dirty="0" sz="2000" spc="-5">
                <a:latin typeface="Times New Roman"/>
                <a:cs typeface="Times New Roman"/>
              </a:rPr>
              <a:t>Облегчает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увязку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результатов </a:t>
            </a:r>
            <a:r>
              <a:rPr dirty="0" sz="2000" spc="-10">
                <a:latin typeface="Times New Roman"/>
                <a:cs typeface="Times New Roman"/>
              </a:rPr>
              <a:t>геологической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геофизической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интерпретации.</a:t>
            </a:r>
            <a:endParaRPr sz="2000">
              <a:latin typeface="Times New Roman"/>
              <a:cs typeface="Times New Roman"/>
            </a:endParaRPr>
          </a:p>
          <a:p>
            <a:pPr marL="376555" marR="184150">
              <a:lnSpc>
                <a:spcPts val="3600"/>
              </a:lnSpc>
              <a:spcBef>
                <a:spcPts val="320"/>
              </a:spcBef>
              <a:tabLst>
                <a:tab pos="4449445" algn="l"/>
              </a:tabLst>
            </a:pPr>
            <a:r>
              <a:rPr dirty="0" sz="2000" spc="-5">
                <a:latin typeface="Times New Roman"/>
                <a:cs typeface="Times New Roman"/>
              </a:rPr>
              <a:t>Оптимизирует </a:t>
            </a:r>
            <a:r>
              <a:rPr dirty="0" sz="2000">
                <a:latin typeface="Times New Roman"/>
                <a:cs typeface="Times New Roman"/>
              </a:rPr>
              <a:t>время и </a:t>
            </a:r>
            <a:r>
              <a:rPr dirty="0" sz="2000" spc="-10">
                <a:latin typeface="Times New Roman"/>
                <a:cs typeface="Times New Roman"/>
              </a:rPr>
              <a:t>усиливает </a:t>
            </a:r>
            <a:r>
              <a:rPr dirty="0" sz="2000">
                <a:latin typeface="Times New Roman"/>
                <a:cs typeface="Times New Roman"/>
              </a:rPr>
              <a:t>эффективность интерпретации. </a:t>
            </a:r>
            <a:r>
              <a:rPr dirty="0" sz="2000" spc="-484">
                <a:latin typeface="Times New Roman"/>
                <a:cs typeface="Times New Roman"/>
              </a:rPr>
              <a:t> </a:t>
            </a:r>
            <a:r>
              <a:rPr dirty="0" sz="2000" spc="-30">
                <a:latin typeface="Times New Roman"/>
                <a:cs typeface="Times New Roman"/>
              </a:rPr>
              <a:t>Улучшает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выявление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расслоенности	</a:t>
            </a:r>
            <a:r>
              <a:rPr dirty="0" sz="2000" spc="-10">
                <a:latin typeface="Times New Roman"/>
                <a:cs typeface="Times New Roman"/>
              </a:rPr>
              <a:t>резервуаров</a:t>
            </a:r>
            <a:r>
              <a:rPr dirty="0" sz="2000" spc="-3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-5">
                <a:latin typeface="Times New Roman"/>
                <a:cs typeface="Times New Roman"/>
              </a:rPr>
              <a:t> фаций.</a:t>
            </a:r>
            <a:endParaRPr sz="2000">
              <a:latin typeface="Times New Roman"/>
              <a:cs typeface="Times New Roman"/>
            </a:endParaRPr>
          </a:p>
          <a:p>
            <a:pPr marL="376555">
              <a:lnSpc>
                <a:spcPct val="100000"/>
              </a:lnSpc>
              <a:spcBef>
                <a:spcPts val="885"/>
              </a:spcBef>
            </a:pPr>
            <a:r>
              <a:rPr dirty="0" sz="2000" spc="5">
                <a:latin typeface="Times New Roman"/>
                <a:cs typeface="Times New Roman"/>
              </a:rPr>
              <a:t>Быстрое</a:t>
            </a:r>
            <a:r>
              <a:rPr dirty="0" sz="2000" spc="-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принятие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решений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по дальнейшей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эксплуатации.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 spc="-5" b="1">
                <a:latin typeface="Times New Roman"/>
                <a:cs typeface="Times New Roman"/>
              </a:rPr>
              <a:t>Особенности:</a:t>
            </a:r>
            <a:endParaRPr sz="2000">
              <a:latin typeface="Times New Roman"/>
              <a:cs typeface="Times New Roman"/>
            </a:endParaRPr>
          </a:p>
          <a:p>
            <a:pPr marL="376555" marR="5080">
              <a:lnSpc>
                <a:spcPct val="150000"/>
              </a:lnSpc>
            </a:pPr>
            <a:r>
              <a:rPr dirty="0" sz="2000" spc="-5">
                <a:latin typeface="Times New Roman"/>
                <a:cs typeface="Times New Roman"/>
              </a:rPr>
              <a:t>Базирование на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данных</a:t>
            </a:r>
            <a:r>
              <a:rPr dirty="0" sz="2000" spc="15">
                <a:latin typeface="Times New Roman"/>
                <a:cs typeface="Times New Roman"/>
              </a:rPr>
              <a:t> </a:t>
            </a:r>
            <a:r>
              <a:rPr dirty="0" sz="2000" spc="5">
                <a:latin typeface="Times New Roman"/>
                <a:cs typeface="Times New Roman"/>
              </a:rPr>
              <a:t>2D</a:t>
            </a:r>
            <a:r>
              <a:rPr dirty="0" sz="2000" spc="-1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2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3D </a:t>
            </a:r>
            <a:r>
              <a:rPr dirty="0" sz="2000" spc="-5">
                <a:latin typeface="Times New Roman"/>
                <a:cs typeface="Times New Roman"/>
              </a:rPr>
              <a:t>ВСП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и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полевой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сейсморазведки. </a:t>
            </a:r>
            <a:r>
              <a:rPr dirty="0" sz="2000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Извлечение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до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7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поверхностных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15">
                <a:latin typeface="Times New Roman"/>
                <a:cs typeface="Times New Roman"/>
              </a:rPr>
              <a:t>атрибутов,</a:t>
            </a:r>
            <a:r>
              <a:rPr dirty="0" sz="2000" spc="-25">
                <a:latin typeface="Times New Roman"/>
                <a:cs typeface="Times New Roman"/>
              </a:rPr>
              <a:t> </a:t>
            </a:r>
            <a:r>
              <a:rPr dirty="0" sz="2000" spc="-10">
                <a:latin typeface="Times New Roman"/>
                <a:cs typeface="Times New Roman"/>
              </a:rPr>
              <a:t>включая</a:t>
            </a:r>
            <a:r>
              <a:rPr dirty="0" sz="2000" spc="5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углы</a:t>
            </a:r>
            <a:r>
              <a:rPr dirty="0" sz="2000" spc="10">
                <a:latin typeface="Times New Roman"/>
                <a:cs typeface="Times New Roman"/>
              </a:rPr>
              <a:t> </a:t>
            </a:r>
            <a:r>
              <a:rPr dirty="0" sz="2000" spc="-5">
                <a:latin typeface="Times New Roman"/>
                <a:cs typeface="Times New Roman"/>
              </a:rPr>
              <a:t>падения.</a:t>
            </a:r>
            <a:endParaRPr sz="2000">
              <a:latin typeface="Times New Roman"/>
              <a:cs typeface="Times New Roman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3023" y="5042915"/>
            <a:ext cx="164592" cy="169163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5568" y="708418"/>
            <a:ext cx="836295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Процесс</a:t>
            </a:r>
            <a:r>
              <a:rPr dirty="0" sz="2400" spc="-10"/>
              <a:t> </a:t>
            </a:r>
            <a:r>
              <a:rPr dirty="0" sz="2400"/>
              <a:t>и</a:t>
            </a:r>
            <a:r>
              <a:rPr dirty="0" sz="2400" spc="5"/>
              <a:t> </a:t>
            </a:r>
            <a:r>
              <a:rPr dirty="0" sz="2400" spc="-15"/>
              <a:t>последовательность</a:t>
            </a:r>
            <a:r>
              <a:rPr dirty="0" sz="2400" spc="10"/>
              <a:t> </a:t>
            </a:r>
            <a:r>
              <a:rPr dirty="0" sz="2400" spc="-10"/>
              <a:t>изучения</a:t>
            </a:r>
            <a:r>
              <a:rPr dirty="0" sz="2400" spc="15"/>
              <a:t> </a:t>
            </a:r>
            <a:r>
              <a:rPr dirty="0" sz="2400"/>
              <a:t>пласта</a:t>
            </a:r>
            <a:r>
              <a:rPr dirty="0" sz="2400" spc="30"/>
              <a:t> </a:t>
            </a:r>
            <a:r>
              <a:rPr dirty="0" sz="2400"/>
              <a:t>(</a:t>
            </a:r>
            <a:r>
              <a:rPr dirty="0" sz="2400" spc="-10"/>
              <a:t> </a:t>
            </a:r>
            <a:r>
              <a:rPr dirty="0" sz="2400" spc="-5"/>
              <a:t>шаг</a:t>
            </a:r>
            <a:r>
              <a:rPr dirty="0" sz="2400"/>
              <a:t> 1</a:t>
            </a:r>
            <a:r>
              <a:rPr dirty="0" sz="2400"/>
              <a:t> </a:t>
            </a:r>
            <a:r>
              <a:rPr dirty="0" sz="2400" spc="-5"/>
              <a:t>из</a:t>
            </a:r>
            <a:r>
              <a:rPr dirty="0" sz="2400" spc="5"/>
              <a:t> </a:t>
            </a:r>
            <a:r>
              <a:rPr dirty="0" sz="2400"/>
              <a:t>3)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644645" y="2025370"/>
            <a:ext cx="1797050" cy="2207260"/>
            <a:chOff x="644645" y="2025370"/>
            <a:chExt cx="1797050" cy="22072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6672" y="2057399"/>
              <a:ext cx="1732762" cy="21427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60647" y="2041372"/>
              <a:ext cx="1765300" cy="2174875"/>
            </a:xfrm>
            <a:custGeom>
              <a:avLst/>
              <a:gdLst/>
              <a:ahLst/>
              <a:cxnLst/>
              <a:rect l="l" t="t" r="r" b="b"/>
              <a:pathLst>
                <a:path w="1765300" h="2174875">
                  <a:moveTo>
                    <a:pt x="0" y="2174773"/>
                  </a:moveTo>
                  <a:lnTo>
                    <a:pt x="1764804" y="2174773"/>
                  </a:lnTo>
                  <a:lnTo>
                    <a:pt x="1764804" y="0"/>
                  </a:lnTo>
                  <a:lnTo>
                    <a:pt x="0" y="0"/>
                  </a:lnTo>
                  <a:lnTo>
                    <a:pt x="0" y="2174773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86240" y="2854477"/>
            <a:ext cx="283464" cy="46478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3000743" y="2042134"/>
            <a:ext cx="1670685" cy="2200910"/>
            <a:chOff x="3000743" y="2042134"/>
            <a:chExt cx="1670685" cy="220091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032772" y="2074176"/>
              <a:ext cx="1606283" cy="213662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016745" y="2058136"/>
              <a:ext cx="1638300" cy="2169160"/>
            </a:xfrm>
            <a:custGeom>
              <a:avLst/>
              <a:gdLst/>
              <a:ahLst/>
              <a:cxnLst/>
              <a:rect l="l" t="t" r="r" b="b"/>
              <a:pathLst>
                <a:path w="1638300" h="2169160">
                  <a:moveTo>
                    <a:pt x="0" y="2168677"/>
                  </a:moveTo>
                  <a:lnTo>
                    <a:pt x="1638300" y="2168677"/>
                  </a:lnTo>
                  <a:lnTo>
                    <a:pt x="1638300" y="0"/>
                  </a:lnTo>
                  <a:lnTo>
                    <a:pt x="0" y="0"/>
                  </a:lnTo>
                  <a:lnTo>
                    <a:pt x="0" y="2168677"/>
                  </a:lnTo>
                  <a:close/>
                </a:path>
              </a:pathLst>
            </a:custGeom>
            <a:ln w="3200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35677" y="2820936"/>
            <a:ext cx="283413" cy="466331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193779" y="2066544"/>
            <a:ext cx="1673860" cy="2165985"/>
            <a:chOff x="5193779" y="2066544"/>
            <a:chExt cx="1673860" cy="216598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25796" y="2098548"/>
              <a:ext cx="1609331" cy="210158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209781" y="2082546"/>
              <a:ext cx="1641475" cy="2133600"/>
            </a:xfrm>
            <a:custGeom>
              <a:avLst/>
              <a:gdLst/>
              <a:ahLst/>
              <a:cxnLst/>
              <a:rect l="l" t="t" r="r" b="b"/>
              <a:pathLst>
                <a:path w="1641475" h="2133600">
                  <a:moveTo>
                    <a:pt x="0" y="2133599"/>
                  </a:moveTo>
                  <a:lnTo>
                    <a:pt x="1641373" y="2133599"/>
                  </a:lnTo>
                  <a:lnTo>
                    <a:pt x="1641373" y="0"/>
                  </a:lnTo>
                  <a:lnTo>
                    <a:pt x="0" y="0"/>
                  </a:lnTo>
                  <a:lnTo>
                    <a:pt x="0" y="2133599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31177" y="2884932"/>
            <a:ext cx="283413" cy="464845"/>
          </a:xfrm>
          <a:prstGeom prst="rect">
            <a:avLst/>
          </a:prstGeom>
        </p:spPr>
      </p:pic>
      <p:grpSp>
        <p:nvGrpSpPr>
          <p:cNvPr id="15" name="object 15"/>
          <p:cNvGrpSpPr/>
          <p:nvPr/>
        </p:nvGrpSpPr>
        <p:grpSpPr>
          <a:xfrm>
            <a:off x="7272502" y="2100084"/>
            <a:ext cx="1678305" cy="2152015"/>
            <a:chOff x="7272502" y="2100084"/>
            <a:chExt cx="1678305" cy="2152015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4532" y="2132075"/>
              <a:ext cx="1613890" cy="2087880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7288504" y="2116086"/>
              <a:ext cx="1646555" cy="2120265"/>
            </a:xfrm>
            <a:custGeom>
              <a:avLst/>
              <a:gdLst/>
              <a:ahLst/>
              <a:cxnLst/>
              <a:rect l="l" t="t" r="r" b="b"/>
              <a:pathLst>
                <a:path w="1646554" h="2120265">
                  <a:moveTo>
                    <a:pt x="0" y="2119858"/>
                  </a:moveTo>
                  <a:lnTo>
                    <a:pt x="1645945" y="2119858"/>
                  </a:lnTo>
                  <a:lnTo>
                    <a:pt x="1645945" y="0"/>
                  </a:lnTo>
                  <a:lnTo>
                    <a:pt x="0" y="0"/>
                  </a:lnTo>
                  <a:lnTo>
                    <a:pt x="0" y="2119858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8" name="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02563" y="4375403"/>
            <a:ext cx="1617726" cy="69265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852040" y="4433671"/>
            <a:ext cx="12890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4800" marR="5080" indent="-292735">
              <a:lnSpc>
                <a:spcPct val="100000"/>
              </a:lnSpc>
              <a:spcBef>
                <a:spcPts val="100"/>
              </a:spcBef>
            </a:pPr>
            <a:r>
              <a:rPr dirty="0" sz="1400" spc="-15" b="1">
                <a:solidFill>
                  <a:srgbClr val="232852"/>
                </a:solidFill>
                <a:latin typeface="Constantia"/>
                <a:cs typeface="Constantia"/>
              </a:rPr>
              <a:t>С</a:t>
            </a:r>
            <a:r>
              <a:rPr dirty="0" sz="1400" b="1">
                <a:solidFill>
                  <a:srgbClr val="232852"/>
                </a:solidFill>
                <a:latin typeface="Constantia"/>
                <a:cs typeface="Constantia"/>
              </a:rPr>
              <a:t>ей</a:t>
            </a:r>
            <a:r>
              <a:rPr dirty="0" sz="1400" spc="5" b="1">
                <a:solidFill>
                  <a:srgbClr val="232852"/>
                </a:solidFill>
                <a:latin typeface="Constantia"/>
                <a:cs typeface="Constantia"/>
              </a:rPr>
              <a:t>с</a:t>
            </a: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м</a:t>
            </a:r>
            <a:r>
              <a:rPr dirty="0" sz="1400" b="1">
                <a:solidFill>
                  <a:srgbClr val="232852"/>
                </a:solidFill>
                <a:latin typeface="Constantia"/>
                <a:cs typeface="Constantia"/>
              </a:rPr>
              <a:t>ич</a:t>
            </a:r>
            <a:r>
              <a:rPr dirty="0" sz="1400" spc="-15" b="1">
                <a:solidFill>
                  <a:srgbClr val="232852"/>
                </a:solidFill>
                <a:latin typeface="Constantia"/>
                <a:cs typeface="Constantia"/>
              </a:rPr>
              <a:t>е</a:t>
            </a:r>
            <a:r>
              <a:rPr dirty="0" sz="1400" spc="-10" b="1">
                <a:solidFill>
                  <a:srgbClr val="232852"/>
                </a:solidFill>
                <a:latin typeface="Constantia"/>
                <a:cs typeface="Constantia"/>
              </a:rPr>
              <a:t>с</a:t>
            </a: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к</a:t>
            </a:r>
            <a:r>
              <a:rPr dirty="0" sz="1400" spc="-10" b="1">
                <a:solidFill>
                  <a:srgbClr val="232852"/>
                </a:solidFill>
                <a:latin typeface="Constantia"/>
                <a:cs typeface="Constantia"/>
              </a:rPr>
              <a:t>и</a:t>
            </a:r>
            <a:r>
              <a:rPr dirty="0" sz="1400" b="1">
                <a:solidFill>
                  <a:srgbClr val="232852"/>
                </a:solidFill>
                <a:latin typeface="Constantia"/>
                <a:cs typeface="Constantia"/>
              </a:rPr>
              <a:t>е  </a:t>
            </a: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данные</a:t>
            </a:r>
            <a:endParaRPr sz="1400">
              <a:latin typeface="Constantia"/>
              <a:cs typeface="Constanti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025139" y="4392155"/>
            <a:ext cx="1636014" cy="694194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3387571" y="4451337"/>
            <a:ext cx="91503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4445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232852"/>
                </a:solidFill>
                <a:latin typeface="Constantia"/>
                <a:cs typeface="Constantia"/>
              </a:rPr>
              <a:t>Выбор</a:t>
            </a:r>
            <a:endParaRPr sz="140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«Extrema»</a:t>
            </a:r>
            <a:endParaRPr sz="1400">
              <a:latin typeface="Constantia"/>
              <a:cs typeface="Constanti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263896" y="4375403"/>
            <a:ext cx="1760981" cy="692657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5412727" y="4433671"/>
            <a:ext cx="143192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Классификация</a:t>
            </a:r>
            <a:endParaRPr sz="1400">
              <a:latin typeface="Constantia"/>
              <a:cs typeface="Constantia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 spc="-5" b="1">
                <a:solidFill>
                  <a:srgbClr val="232852"/>
                </a:solidFill>
                <a:latin typeface="Constantia"/>
                <a:cs typeface="Constantia"/>
              </a:rPr>
              <a:t>«Extrema»</a:t>
            </a:r>
            <a:endParaRPr sz="1400">
              <a:latin typeface="Constantia"/>
              <a:cs typeface="Constantia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278623" y="4328147"/>
            <a:ext cx="1762505" cy="694194"/>
          </a:xfrm>
          <a:prstGeom prst="rect">
            <a:avLst/>
          </a:prstGeom>
        </p:spPr>
      </p:pic>
      <p:sp>
        <p:nvSpPr>
          <p:cNvPr id="25" name="object 25"/>
          <p:cNvSpPr txBox="1"/>
          <p:nvPr/>
        </p:nvSpPr>
        <p:spPr>
          <a:xfrm>
            <a:off x="7542009" y="4393196"/>
            <a:ext cx="124142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00000"/>
              </a:lnSpc>
              <a:spcBef>
                <a:spcPts val="100"/>
              </a:spcBef>
            </a:pPr>
            <a:r>
              <a:rPr dirty="0" sz="1400" spc="-50" b="1">
                <a:solidFill>
                  <a:srgbClr val="232852"/>
                </a:solidFill>
                <a:latin typeface="Times New Roman"/>
                <a:cs typeface="Times New Roman"/>
              </a:rPr>
              <a:t>Т</a:t>
            </a: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р</a:t>
            </a:r>
            <a:r>
              <a:rPr dirty="0" sz="1400" b="1">
                <a:solidFill>
                  <a:srgbClr val="232852"/>
                </a:solidFill>
                <a:latin typeface="Times New Roman"/>
                <a:cs typeface="Times New Roman"/>
              </a:rPr>
              <a:t>асс</a:t>
            </a: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ир</a:t>
            </a:r>
            <a:r>
              <a:rPr dirty="0" sz="1400" spc="-35" b="1">
                <a:solidFill>
                  <a:srgbClr val="232852"/>
                </a:solidFill>
                <a:latin typeface="Times New Roman"/>
                <a:cs typeface="Times New Roman"/>
              </a:rPr>
              <a:t>о</a:t>
            </a: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ван</a:t>
            </a:r>
            <a:r>
              <a:rPr dirty="0" sz="1400" spc="-10" b="1">
                <a:solidFill>
                  <a:srgbClr val="232852"/>
                </a:solidFill>
                <a:latin typeface="Times New Roman"/>
                <a:cs typeface="Times New Roman"/>
              </a:rPr>
              <a:t>и</a:t>
            </a:r>
            <a:r>
              <a:rPr dirty="0" sz="1400" b="1">
                <a:solidFill>
                  <a:srgbClr val="232852"/>
                </a:solidFill>
                <a:latin typeface="Times New Roman"/>
                <a:cs typeface="Times New Roman"/>
              </a:rPr>
              <a:t>е  </a:t>
            </a:r>
            <a:r>
              <a:rPr dirty="0" sz="1400" spc="-5" b="1">
                <a:solidFill>
                  <a:srgbClr val="232852"/>
                </a:solidFill>
                <a:latin typeface="Times New Roman"/>
                <a:cs typeface="Times New Roman"/>
              </a:rPr>
              <a:t>горизонта</a:t>
            </a:r>
            <a:r>
              <a:rPr dirty="0" sz="1400" spc="-55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232852"/>
                </a:solidFill>
                <a:latin typeface="Times New Roman"/>
                <a:cs typeface="Times New Roman"/>
              </a:rPr>
              <a:t>в</a:t>
            </a:r>
            <a:r>
              <a:rPr dirty="0" sz="1400" spc="-40" b="1">
                <a:solidFill>
                  <a:srgbClr val="232852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232852"/>
                </a:solidFill>
                <a:latin typeface="Times New Roman"/>
                <a:cs typeface="Times New Roman"/>
              </a:rPr>
              <a:t>3D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27" name="object 2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4337" y="984300"/>
            <a:ext cx="8164830" cy="1569085"/>
            <a:chOff x="414337" y="984300"/>
            <a:chExt cx="8164830" cy="1569085"/>
          </a:xfrm>
        </p:grpSpPr>
        <p:sp>
          <p:nvSpPr>
            <p:cNvPr id="3" name="object 3"/>
            <p:cNvSpPr/>
            <p:nvPr/>
          </p:nvSpPr>
          <p:spPr>
            <a:xfrm>
              <a:off x="419100" y="989063"/>
              <a:ext cx="8155305" cy="1559560"/>
            </a:xfrm>
            <a:custGeom>
              <a:avLst/>
              <a:gdLst/>
              <a:ahLst/>
              <a:cxnLst/>
              <a:rect l="l" t="t" r="r" b="b"/>
              <a:pathLst>
                <a:path w="8155305" h="1559560">
                  <a:moveTo>
                    <a:pt x="8154936" y="0"/>
                  </a:moveTo>
                  <a:lnTo>
                    <a:pt x="0" y="0"/>
                  </a:lnTo>
                  <a:lnTo>
                    <a:pt x="0" y="1559077"/>
                  </a:lnTo>
                  <a:lnTo>
                    <a:pt x="8154936" y="1559077"/>
                  </a:lnTo>
                  <a:lnTo>
                    <a:pt x="8154936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19100" y="989063"/>
              <a:ext cx="8155305" cy="1559560"/>
            </a:xfrm>
            <a:custGeom>
              <a:avLst/>
              <a:gdLst/>
              <a:ahLst/>
              <a:cxnLst/>
              <a:rect l="l" t="t" r="r" b="b"/>
              <a:pathLst>
                <a:path w="8155305" h="1559560">
                  <a:moveTo>
                    <a:pt x="0" y="1559077"/>
                  </a:moveTo>
                  <a:lnTo>
                    <a:pt x="8154936" y="1559077"/>
                  </a:lnTo>
                  <a:lnTo>
                    <a:pt x="8154936" y="0"/>
                  </a:lnTo>
                  <a:lnTo>
                    <a:pt x="0" y="0"/>
                  </a:lnTo>
                  <a:lnTo>
                    <a:pt x="0" y="1559077"/>
                  </a:lnTo>
                  <a:close/>
                </a:path>
              </a:pathLst>
            </a:custGeom>
            <a:ln w="9144">
              <a:solidFill>
                <a:srgbClr val="93979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7337" y="1034803"/>
              <a:ext cx="1594090" cy="102105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-12700" y="249186"/>
            <a:ext cx="78994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/>
              <a:t>Процесс</a:t>
            </a:r>
            <a:r>
              <a:rPr dirty="0" sz="2400" spc="-10"/>
              <a:t> </a:t>
            </a:r>
            <a:r>
              <a:rPr dirty="0" sz="2400"/>
              <a:t>и</a:t>
            </a:r>
            <a:r>
              <a:rPr dirty="0" sz="2400" spc="5"/>
              <a:t> </a:t>
            </a:r>
            <a:r>
              <a:rPr dirty="0" sz="2400" spc="-15"/>
              <a:t>последовательность</a:t>
            </a:r>
            <a:r>
              <a:rPr dirty="0" sz="2400" spc="10"/>
              <a:t> </a:t>
            </a:r>
            <a:r>
              <a:rPr dirty="0" sz="2400" spc="-10"/>
              <a:t>изучения</a:t>
            </a:r>
            <a:r>
              <a:rPr dirty="0" sz="2400" spc="15"/>
              <a:t> </a:t>
            </a:r>
            <a:r>
              <a:rPr dirty="0" sz="2400"/>
              <a:t>пласта</a:t>
            </a:r>
            <a:r>
              <a:rPr dirty="0" sz="2400" spc="15"/>
              <a:t> </a:t>
            </a:r>
            <a:r>
              <a:rPr dirty="0" sz="2400"/>
              <a:t>(</a:t>
            </a:r>
            <a:r>
              <a:rPr dirty="0" sz="2400" spc="-10"/>
              <a:t> </a:t>
            </a:r>
            <a:r>
              <a:rPr dirty="0" sz="2400"/>
              <a:t>Фаза</a:t>
            </a:r>
            <a:r>
              <a:rPr dirty="0" sz="2400" spc="-5"/>
              <a:t> </a:t>
            </a:r>
            <a:r>
              <a:rPr dirty="0" sz="2400"/>
              <a:t>2)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941834" y="2093201"/>
            <a:ext cx="105854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Сейсмические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данные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419946" y="1037844"/>
            <a:ext cx="4034790" cy="1016635"/>
            <a:chOff x="2419946" y="1037844"/>
            <a:chExt cx="4034790" cy="101663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44795" y="1037844"/>
              <a:ext cx="1609331" cy="101650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78095" y="1456931"/>
              <a:ext cx="285013" cy="23623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4578095" y="1456931"/>
              <a:ext cx="285115" cy="236854"/>
            </a:xfrm>
            <a:custGeom>
              <a:avLst/>
              <a:gdLst/>
              <a:ahLst/>
              <a:cxnLst/>
              <a:rect l="l" t="t" r="r" b="b"/>
              <a:pathLst>
                <a:path w="285114" h="236855">
                  <a:moveTo>
                    <a:pt x="0" y="50203"/>
                  </a:moveTo>
                  <a:lnTo>
                    <a:pt x="153542" y="50203"/>
                  </a:lnTo>
                  <a:lnTo>
                    <a:pt x="153542" y="0"/>
                  </a:lnTo>
                  <a:lnTo>
                    <a:pt x="285013" y="118122"/>
                  </a:lnTo>
                  <a:lnTo>
                    <a:pt x="153542" y="236232"/>
                  </a:lnTo>
                  <a:lnTo>
                    <a:pt x="153542" y="186080"/>
                  </a:lnTo>
                  <a:lnTo>
                    <a:pt x="0" y="186080"/>
                  </a:lnTo>
                  <a:lnTo>
                    <a:pt x="0" y="502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37103" y="1039369"/>
              <a:ext cx="1606295" cy="101498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424709" y="1478254"/>
              <a:ext cx="283413" cy="236245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2424709" y="1478254"/>
              <a:ext cx="283845" cy="236854"/>
            </a:xfrm>
            <a:custGeom>
              <a:avLst/>
              <a:gdLst/>
              <a:ahLst/>
              <a:cxnLst/>
              <a:rect l="l" t="t" r="r" b="b"/>
              <a:pathLst>
                <a:path w="283844" h="236855">
                  <a:moveTo>
                    <a:pt x="0" y="50215"/>
                  </a:moveTo>
                  <a:lnTo>
                    <a:pt x="152006" y="50215"/>
                  </a:lnTo>
                  <a:lnTo>
                    <a:pt x="152006" y="0"/>
                  </a:lnTo>
                  <a:lnTo>
                    <a:pt x="283413" y="118122"/>
                  </a:lnTo>
                  <a:lnTo>
                    <a:pt x="152006" y="236245"/>
                  </a:lnTo>
                  <a:lnTo>
                    <a:pt x="152006" y="186093"/>
                  </a:lnTo>
                  <a:lnTo>
                    <a:pt x="0" y="186093"/>
                  </a:lnTo>
                  <a:lnTo>
                    <a:pt x="0" y="5021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052314" y="2092566"/>
            <a:ext cx="116332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Классификация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«Extrema»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87281" y="2083676"/>
            <a:ext cx="12941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85" b="1">
                <a:solidFill>
                  <a:srgbClr val="232852"/>
                </a:solidFill>
                <a:latin typeface="Arial"/>
                <a:cs typeface="Arial"/>
              </a:rPr>
              <a:t>В</a:t>
            </a:r>
            <a:r>
              <a:rPr dirty="0" sz="1400" spc="-165" b="1">
                <a:solidFill>
                  <a:srgbClr val="232852"/>
                </a:solidFill>
                <a:latin typeface="Arial"/>
                <a:cs typeface="Arial"/>
              </a:rPr>
              <a:t>ыб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ор</a:t>
            </a:r>
            <a:r>
              <a:rPr dirty="0" sz="1400" spc="-85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«</a:t>
            </a:r>
            <a:r>
              <a:rPr dirty="0" sz="1400" spc="-130" b="1">
                <a:solidFill>
                  <a:srgbClr val="232852"/>
                </a:solidFill>
                <a:latin typeface="Arial"/>
                <a:cs typeface="Arial"/>
              </a:rPr>
              <a:t>Ext</a:t>
            </a:r>
            <a:r>
              <a:rPr dirty="0" sz="1400" spc="-110" b="1">
                <a:solidFill>
                  <a:srgbClr val="232852"/>
                </a:solidFill>
                <a:latin typeface="Arial"/>
                <a:cs typeface="Arial"/>
              </a:rPr>
              <a:t>r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e</a:t>
            </a:r>
            <a:r>
              <a:rPr dirty="0" sz="1400" spc="-225" b="1">
                <a:solidFill>
                  <a:srgbClr val="232852"/>
                </a:solidFill>
                <a:latin typeface="Arial"/>
                <a:cs typeface="Arial"/>
              </a:rPr>
              <a:t>m</a:t>
            </a:r>
            <a:r>
              <a:rPr dirty="0" sz="1400" spc="-150" b="1">
                <a:solidFill>
                  <a:srgbClr val="232852"/>
                </a:solidFill>
                <a:latin typeface="Arial"/>
                <a:cs typeface="Arial"/>
              </a:rPr>
              <a:t>a</a:t>
            </a:r>
            <a:r>
              <a:rPr dirty="0" sz="1400" spc="-140" b="1">
                <a:solidFill>
                  <a:srgbClr val="232852"/>
                </a:solidFill>
                <a:latin typeface="Arial"/>
                <a:cs typeface="Arial"/>
              </a:rPr>
              <a:t>»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17" name="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950964" y="1039370"/>
            <a:ext cx="1615427" cy="1013457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257554" y="2066023"/>
            <a:ext cx="113157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Тр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асс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ро</a:t>
            </a:r>
            <a:r>
              <a:rPr dirty="0" sz="1400" spc="-170" b="1">
                <a:solidFill>
                  <a:srgbClr val="232852"/>
                </a:solidFill>
                <a:latin typeface="Arial"/>
                <a:cs typeface="Arial"/>
              </a:rPr>
              <a:t>в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а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н</a:t>
            </a:r>
            <a:r>
              <a:rPr dirty="0" sz="1400" spc="-17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1400" spc="-95" b="1">
                <a:solidFill>
                  <a:srgbClr val="232852"/>
                </a:solidFill>
                <a:latin typeface="Arial"/>
                <a:cs typeface="Arial"/>
              </a:rPr>
              <a:t>е  </a:t>
            </a:r>
            <a:r>
              <a:rPr dirty="0" sz="1400" spc="-105" b="1">
                <a:solidFill>
                  <a:srgbClr val="232852"/>
                </a:solidFill>
                <a:latin typeface="Arial"/>
                <a:cs typeface="Arial"/>
              </a:rPr>
              <a:t>г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ор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1400" spc="-130" b="1">
                <a:solidFill>
                  <a:srgbClr val="232852"/>
                </a:solidFill>
                <a:latin typeface="Arial"/>
                <a:cs typeface="Arial"/>
              </a:rPr>
              <a:t>з</a:t>
            </a:r>
            <a:r>
              <a:rPr dirty="0" sz="1400" spc="-150" b="1">
                <a:solidFill>
                  <a:srgbClr val="232852"/>
                </a:solidFill>
                <a:latin typeface="Arial"/>
                <a:cs typeface="Arial"/>
              </a:rPr>
              <a:t>о</a:t>
            </a:r>
            <a:r>
              <a:rPr dirty="0" sz="1400" spc="-170" b="1">
                <a:solidFill>
                  <a:srgbClr val="232852"/>
                </a:solidFill>
                <a:latin typeface="Arial"/>
                <a:cs typeface="Arial"/>
              </a:rPr>
              <a:t>н</a:t>
            </a:r>
            <a:r>
              <a:rPr dirty="0" sz="1400" spc="-130" b="1">
                <a:solidFill>
                  <a:srgbClr val="232852"/>
                </a:solidFill>
                <a:latin typeface="Arial"/>
                <a:cs typeface="Arial"/>
              </a:rPr>
              <a:t>та</a:t>
            </a:r>
            <a:r>
              <a:rPr dirty="0" sz="1400" spc="-110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в</a:t>
            </a:r>
            <a:r>
              <a:rPr dirty="0" sz="1400" spc="-60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1400" spc="-165" b="1">
                <a:solidFill>
                  <a:srgbClr val="232852"/>
                </a:solidFill>
                <a:latin typeface="Arial"/>
                <a:cs typeface="Arial"/>
              </a:rPr>
              <a:t>3D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678155" y="1431023"/>
            <a:ext cx="294640" cy="245745"/>
            <a:chOff x="6678155" y="1431023"/>
            <a:chExt cx="294640" cy="245745"/>
          </a:xfrm>
        </p:grpSpPr>
        <p:pic>
          <p:nvPicPr>
            <p:cNvPr id="20" name="object 2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82727" y="1435595"/>
              <a:ext cx="285013" cy="236245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6682727" y="1435595"/>
              <a:ext cx="285115" cy="236854"/>
            </a:xfrm>
            <a:custGeom>
              <a:avLst/>
              <a:gdLst/>
              <a:ahLst/>
              <a:cxnLst/>
              <a:rect l="l" t="t" r="r" b="b"/>
              <a:pathLst>
                <a:path w="285115" h="236855">
                  <a:moveTo>
                    <a:pt x="0" y="50152"/>
                  </a:moveTo>
                  <a:lnTo>
                    <a:pt x="153543" y="50152"/>
                  </a:lnTo>
                  <a:lnTo>
                    <a:pt x="153543" y="0"/>
                  </a:lnTo>
                  <a:lnTo>
                    <a:pt x="285013" y="118122"/>
                  </a:lnTo>
                  <a:lnTo>
                    <a:pt x="153543" y="236245"/>
                  </a:lnTo>
                  <a:lnTo>
                    <a:pt x="153543" y="186080"/>
                  </a:lnTo>
                  <a:lnTo>
                    <a:pt x="0" y="186080"/>
                  </a:lnTo>
                  <a:lnTo>
                    <a:pt x="0" y="5015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926576" y="3006839"/>
            <a:ext cx="2019300" cy="2429510"/>
            <a:chOff x="926576" y="3006839"/>
            <a:chExt cx="2019300" cy="2429510"/>
          </a:xfrm>
        </p:grpSpPr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58602" y="3038881"/>
              <a:ext cx="1955285" cy="236522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942578" y="3022841"/>
              <a:ext cx="1987550" cy="2397760"/>
            </a:xfrm>
            <a:custGeom>
              <a:avLst/>
              <a:gdLst/>
              <a:ahLst/>
              <a:cxnLst/>
              <a:rect l="l" t="t" r="r" b="b"/>
              <a:pathLst>
                <a:path w="1987550" h="2397760">
                  <a:moveTo>
                    <a:pt x="0" y="2397277"/>
                  </a:moveTo>
                  <a:lnTo>
                    <a:pt x="1987296" y="2397277"/>
                  </a:lnTo>
                  <a:lnTo>
                    <a:pt x="1987296" y="0"/>
                  </a:lnTo>
                  <a:lnTo>
                    <a:pt x="0" y="0"/>
                  </a:lnTo>
                  <a:lnTo>
                    <a:pt x="0" y="2397277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40296" y="5588495"/>
            <a:ext cx="2106167" cy="52273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940296" y="5588495"/>
            <a:ext cx="2106295" cy="523240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35560" rIns="0" bIns="0" rtlCol="0" vert="horz">
            <a:spAutoFit/>
          </a:bodyPr>
          <a:lstStyle/>
          <a:p>
            <a:pPr marL="90805" marR="614045">
              <a:lnSpc>
                <a:spcPct val="100000"/>
              </a:lnSpc>
              <a:spcBef>
                <a:spcPts val="280"/>
              </a:spcBef>
            </a:pPr>
            <a:r>
              <a:rPr dirty="0" sz="1400" b="1">
                <a:latin typeface="Constantia"/>
                <a:cs typeface="Constantia"/>
              </a:rPr>
              <a:t>И</a:t>
            </a:r>
            <a:r>
              <a:rPr dirty="0" sz="1400" spc="-5" b="1">
                <a:latin typeface="Constantia"/>
                <a:cs typeface="Constantia"/>
              </a:rPr>
              <a:t>н</a:t>
            </a:r>
            <a:r>
              <a:rPr dirty="0" sz="1400" spc="-15" b="1">
                <a:latin typeface="Constantia"/>
                <a:cs typeface="Constantia"/>
              </a:rPr>
              <a:t>т</a:t>
            </a:r>
            <a:r>
              <a:rPr dirty="0" sz="1400" b="1">
                <a:latin typeface="Constantia"/>
                <a:cs typeface="Constantia"/>
              </a:rPr>
              <a:t>е</a:t>
            </a:r>
            <a:r>
              <a:rPr dirty="0" sz="1400" spc="-10" b="1">
                <a:latin typeface="Constantia"/>
                <a:cs typeface="Constantia"/>
              </a:rPr>
              <a:t>рпр</a:t>
            </a:r>
            <a:r>
              <a:rPr dirty="0" sz="1400" b="1">
                <a:latin typeface="Constantia"/>
                <a:cs typeface="Constantia"/>
              </a:rPr>
              <a:t>е</a:t>
            </a:r>
            <a:r>
              <a:rPr dirty="0" sz="1400" spc="-25" b="1">
                <a:latin typeface="Constantia"/>
                <a:cs typeface="Constantia"/>
              </a:rPr>
              <a:t>т</a:t>
            </a:r>
            <a:r>
              <a:rPr dirty="0" sz="1400" spc="-10" b="1">
                <a:latin typeface="Constantia"/>
                <a:cs typeface="Constantia"/>
              </a:rPr>
              <a:t>а</a:t>
            </a:r>
            <a:r>
              <a:rPr dirty="0" sz="1400" b="1">
                <a:latin typeface="Constantia"/>
                <a:cs typeface="Constantia"/>
              </a:rPr>
              <a:t>ц</a:t>
            </a:r>
            <a:r>
              <a:rPr dirty="0" sz="1400" spc="-15" b="1">
                <a:latin typeface="Constantia"/>
                <a:cs typeface="Constantia"/>
              </a:rPr>
              <a:t>и</a:t>
            </a:r>
            <a:r>
              <a:rPr dirty="0" sz="1400" b="1">
                <a:latin typeface="Constantia"/>
                <a:cs typeface="Constantia"/>
              </a:rPr>
              <a:t>я  </a:t>
            </a:r>
            <a:r>
              <a:rPr dirty="0" sz="1400" spc="-5" b="1">
                <a:latin typeface="Constantia"/>
                <a:cs typeface="Constantia"/>
              </a:rPr>
              <a:t>поверхности</a:t>
            </a:r>
            <a:endParaRPr sz="1400">
              <a:latin typeface="Constantia"/>
              <a:cs typeface="Constantia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6452615" y="3159239"/>
            <a:ext cx="2019300" cy="2225040"/>
            <a:chOff x="6452615" y="3159239"/>
            <a:chExt cx="2019300" cy="2225040"/>
          </a:xfrm>
        </p:grpSpPr>
        <p:pic>
          <p:nvPicPr>
            <p:cNvPr id="28" name="object 2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484645" y="3191268"/>
              <a:ext cx="1955253" cy="2161019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6468617" y="3175241"/>
              <a:ext cx="1987550" cy="2193290"/>
            </a:xfrm>
            <a:custGeom>
              <a:avLst/>
              <a:gdLst/>
              <a:ahLst/>
              <a:cxnLst/>
              <a:rect l="l" t="t" r="r" b="b"/>
              <a:pathLst>
                <a:path w="1987550" h="2193290">
                  <a:moveTo>
                    <a:pt x="0" y="2193036"/>
                  </a:moveTo>
                  <a:lnTo>
                    <a:pt x="1987295" y="2193036"/>
                  </a:lnTo>
                  <a:lnTo>
                    <a:pt x="1987295" y="0"/>
                  </a:lnTo>
                  <a:lnTo>
                    <a:pt x="0" y="0"/>
                  </a:lnTo>
                  <a:lnTo>
                    <a:pt x="0" y="2193036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0" name="object 30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772668" y="5628133"/>
            <a:ext cx="1618462" cy="306337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3607320" y="2639555"/>
            <a:ext cx="2101850" cy="2725420"/>
            <a:chOff x="3607320" y="2639555"/>
            <a:chExt cx="2101850" cy="2725420"/>
          </a:xfrm>
        </p:grpSpPr>
        <p:pic>
          <p:nvPicPr>
            <p:cNvPr id="32" name="object 3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45507" y="2639555"/>
              <a:ext cx="569226" cy="43054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639311" y="3144012"/>
              <a:ext cx="2037588" cy="218845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3623322" y="3128022"/>
              <a:ext cx="2070100" cy="2220595"/>
            </a:xfrm>
            <a:custGeom>
              <a:avLst/>
              <a:gdLst/>
              <a:ahLst/>
              <a:cxnLst/>
              <a:rect l="l" t="t" r="r" b="b"/>
              <a:pathLst>
                <a:path w="2070100" h="2220595">
                  <a:moveTo>
                    <a:pt x="0" y="2220468"/>
                  </a:moveTo>
                  <a:lnTo>
                    <a:pt x="2069604" y="2220468"/>
                  </a:lnTo>
                  <a:lnTo>
                    <a:pt x="2069604" y="0"/>
                  </a:lnTo>
                  <a:lnTo>
                    <a:pt x="0" y="0"/>
                  </a:lnTo>
                  <a:lnTo>
                    <a:pt x="0" y="2220468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5" name="object 35"/>
          <p:cNvSpPr txBox="1"/>
          <p:nvPr/>
        </p:nvSpPr>
        <p:spPr>
          <a:xfrm>
            <a:off x="6772668" y="5628133"/>
            <a:ext cx="1618615" cy="306705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34925" rIns="0" bIns="0" rtlCol="0" vert="horz">
            <a:spAutoFit/>
          </a:bodyPr>
          <a:lstStyle/>
          <a:p>
            <a:pPr marL="702310">
              <a:lnSpc>
                <a:spcPct val="100000"/>
              </a:lnSpc>
              <a:spcBef>
                <a:spcPts val="275"/>
              </a:spcBef>
            </a:pPr>
            <a:r>
              <a:rPr dirty="0" sz="1400" b="1">
                <a:latin typeface="Constantia"/>
                <a:cs typeface="Constantia"/>
              </a:rPr>
              <a:t>Фации</a:t>
            </a:r>
            <a:endParaRPr sz="1400">
              <a:latin typeface="Constantia"/>
              <a:cs typeface="Constanti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82567" y="5622032"/>
            <a:ext cx="2301227" cy="306337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3782567" y="5622032"/>
            <a:ext cx="2301240" cy="306705"/>
          </a:xfrm>
          <a:prstGeom prst="rect">
            <a:avLst/>
          </a:prstGeom>
          <a:ln w="9144">
            <a:solidFill>
              <a:srgbClr val="297FD5"/>
            </a:solidFill>
          </a:ln>
        </p:spPr>
        <p:txBody>
          <a:bodyPr wrap="square" lIns="0" tIns="40640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0"/>
              </a:spcBef>
            </a:pPr>
            <a:r>
              <a:rPr dirty="0" sz="1400" b="1">
                <a:latin typeface="Times New Roman"/>
                <a:cs typeface="Times New Roman"/>
              </a:rPr>
              <a:t>3D</a:t>
            </a:r>
            <a:r>
              <a:rPr dirty="0" sz="1400" spc="-3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Хроностратиграфия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188195" y="4703064"/>
            <a:ext cx="291465" cy="76200"/>
          </a:xfrm>
          <a:custGeom>
            <a:avLst/>
            <a:gdLst/>
            <a:ahLst/>
            <a:cxnLst/>
            <a:rect l="l" t="t" r="r" b="b"/>
            <a:pathLst>
              <a:path w="291464" h="76200">
                <a:moveTo>
                  <a:pt x="214909" y="0"/>
                </a:moveTo>
                <a:lnTo>
                  <a:pt x="214909" y="76200"/>
                </a:lnTo>
                <a:lnTo>
                  <a:pt x="278409" y="44450"/>
                </a:lnTo>
                <a:lnTo>
                  <a:pt x="227608" y="44450"/>
                </a:lnTo>
                <a:lnTo>
                  <a:pt x="227608" y="31750"/>
                </a:lnTo>
                <a:lnTo>
                  <a:pt x="278409" y="31750"/>
                </a:lnTo>
                <a:lnTo>
                  <a:pt x="214909" y="0"/>
                </a:lnTo>
                <a:close/>
              </a:path>
              <a:path w="291464" h="76200">
                <a:moveTo>
                  <a:pt x="214909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14909" y="44450"/>
                </a:lnTo>
                <a:lnTo>
                  <a:pt x="214909" y="31750"/>
                </a:lnTo>
                <a:close/>
              </a:path>
              <a:path w="291464" h="76200">
                <a:moveTo>
                  <a:pt x="278409" y="31750"/>
                </a:moveTo>
                <a:lnTo>
                  <a:pt x="227608" y="31750"/>
                </a:lnTo>
                <a:lnTo>
                  <a:pt x="227608" y="44450"/>
                </a:lnTo>
                <a:lnTo>
                  <a:pt x="278409" y="44450"/>
                </a:lnTo>
                <a:lnTo>
                  <a:pt x="291109" y="38100"/>
                </a:lnTo>
                <a:lnTo>
                  <a:pt x="278409" y="31750"/>
                </a:lnTo>
                <a:close/>
              </a:path>
            </a:pathLst>
          </a:custGeom>
          <a:solidFill>
            <a:srgbClr val="2328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3169945" y="4954536"/>
            <a:ext cx="291465" cy="76200"/>
          </a:xfrm>
          <a:custGeom>
            <a:avLst/>
            <a:gdLst/>
            <a:ahLst/>
            <a:cxnLst/>
            <a:rect l="l" t="t" r="r" b="b"/>
            <a:pathLst>
              <a:path w="291464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499" y="44450"/>
                </a:lnTo>
                <a:lnTo>
                  <a:pt x="63499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91464" h="76200">
                <a:moveTo>
                  <a:pt x="76200" y="31750"/>
                </a:moveTo>
                <a:lnTo>
                  <a:pt x="63499" y="31750"/>
                </a:lnTo>
                <a:lnTo>
                  <a:pt x="63499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91464" h="76200">
                <a:moveTo>
                  <a:pt x="291058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91058" y="44450"/>
                </a:lnTo>
                <a:lnTo>
                  <a:pt x="291058" y="31750"/>
                </a:lnTo>
                <a:close/>
              </a:path>
            </a:pathLst>
          </a:custGeom>
          <a:solidFill>
            <a:srgbClr val="2328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939040" y="4529340"/>
            <a:ext cx="289560" cy="76200"/>
          </a:xfrm>
          <a:custGeom>
            <a:avLst/>
            <a:gdLst/>
            <a:ahLst/>
            <a:cxnLst/>
            <a:rect l="l" t="t" r="r" b="b"/>
            <a:pathLst>
              <a:path w="289560" h="76200">
                <a:moveTo>
                  <a:pt x="213359" y="0"/>
                </a:moveTo>
                <a:lnTo>
                  <a:pt x="213359" y="76200"/>
                </a:lnTo>
                <a:lnTo>
                  <a:pt x="276859" y="44450"/>
                </a:lnTo>
                <a:lnTo>
                  <a:pt x="226070" y="44450"/>
                </a:lnTo>
                <a:lnTo>
                  <a:pt x="226070" y="31750"/>
                </a:lnTo>
                <a:lnTo>
                  <a:pt x="276859" y="31750"/>
                </a:lnTo>
                <a:lnTo>
                  <a:pt x="213359" y="0"/>
                </a:lnTo>
                <a:close/>
              </a:path>
              <a:path w="289560" h="76200">
                <a:moveTo>
                  <a:pt x="213359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213359" y="44450"/>
                </a:lnTo>
                <a:lnTo>
                  <a:pt x="213359" y="31750"/>
                </a:lnTo>
                <a:close/>
              </a:path>
              <a:path w="289560" h="76200">
                <a:moveTo>
                  <a:pt x="276859" y="31750"/>
                </a:moveTo>
                <a:lnTo>
                  <a:pt x="226070" y="31750"/>
                </a:lnTo>
                <a:lnTo>
                  <a:pt x="226070" y="44450"/>
                </a:lnTo>
                <a:lnTo>
                  <a:pt x="276859" y="44450"/>
                </a:lnTo>
                <a:lnTo>
                  <a:pt x="289559" y="38100"/>
                </a:lnTo>
                <a:lnTo>
                  <a:pt x="276859" y="31750"/>
                </a:lnTo>
                <a:close/>
              </a:path>
            </a:pathLst>
          </a:custGeom>
          <a:solidFill>
            <a:srgbClr val="2328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939040" y="4884445"/>
            <a:ext cx="289560" cy="76200"/>
          </a:xfrm>
          <a:custGeom>
            <a:avLst/>
            <a:gdLst/>
            <a:ahLst/>
            <a:cxnLst/>
            <a:rect l="l" t="t" r="r" b="b"/>
            <a:pathLst>
              <a:path w="289560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44450"/>
                </a:lnTo>
                <a:lnTo>
                  <a:pt x="63489" y="44450"/>
                </a:lnTo>
                <a:lnTo>
                  <a:pt x="63489" y="31750"/>
                </a:lnTo>
                <a:lnTo>
                  <a:pt x="76200" y="31750"/>
                </a:lnTo>
                <a:lnTo>
                  <a:pt x="76200" y="0"/>
                </a:lnTo>
                <a:close/>
              </a:path>
              <a:path w="289560" h="76200">
                <a:moveTo>
                  <a:pt x="76200" y="31750"/>
                </a:moveTo>
                <a:lnTo>
                  <a:pt x="63489" y="31750"/>
                </a:lnTo>
                <a:lnTo>
                  <a:pt x="63489" y="44450"/>
                </a:lnTo>
                <a:lnTo>
                  <a:pt x="76200" y="44450"/>
                </a:lnTo>
                <a:lnTo>
                  <a:pt x="76200" y="31750"/>
                </a:lnTo>
                <a:close/>
              </a:path>
              <a:path w="289560" h="76200">
                <a:moveTo>
                  <a:pt x="289559" y="31750"/>
                </a:moveTo>
                <a:lnTo>
                  <a:pt x="76200" y="31750"/>
                </a:lnTo>
                <a:lnTo>
                  <a:pt x="76200" y="44450"/>
                </a:lnTo>
                <a:lnTo>
                  <a:pt x="289559" y="44450"/>
                </a:lnTo>
                <a:lnTo>
                  <a:pt x="289559" y="31750"/>
                </a:lnTo>
                <a:close/>
              </a:path>
            </a:pathLst>
          </a:custGeom>
          <a:solidFill>
            <a:srgbClr val="23285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06152" y="870940"/>
            <a:ext cx="8185150" cy="1905"/>
          </a:xfrm>
          <a:custGeom>
            <a:avLst/>
            <a:gdLst/>
            <a:ahLst/>
            <a:cxnLst/>
            <a:rect l="l" t="t" r="r" b="b"/>
            <a:pathLst>
              <a:path w="8185150" h="1905">
                <a:moveTo>
                  <a:pt x="0" y="0"/>
                </a:moveTo>
                <a:lnTo>
                  <a:pt x="8185143" y="1689"/>
                </a:lnTo>
              </a:path>
            </a:pathLst>
          </a:custGeom>
          <a:ln w="28956">
            <a:solidFill>
              <a:srgbClr val="23285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 txBox="1"/>
          <p:nvPr/>
        </p:nvSpPr>
        <p:spPr>
          <a:xfrm>
            <a:off x="8913817" y="5553208"/>
            <a:ext cx="200660" cy="1228090"/>
          </a:xfrm>
          <a:prstGeom prst="rect">
            <a:avLst/>
          </a:prstGeom>
        </p:spPr>
        <p:txBody>
          <a:bodyPr wrap="square" lIns="0" tIns="2540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 sz="1200">
                <a:latin typeface="Microsoft Sans Serif"/>
                <a:cs typeface="Microsoft Sans Serif"/>
              </a:rPr>
              <a:t>S</a:t>
            </a:r>
            <a:r>
              <a:rPr dirty="0" sz="1200" spc="-5">
                <a:latin typeface="Microsoft Sans Serif"/>
                <a:cs typeface="Microsoft Sans Serif"/>
              </a:rPr>
              <a:t>c</a:t>
            </a:r>
            <a:r>
              <a:rPr dirty="0" sz="1200">
                <a:latin typeface="Microsoft Sans Serif"/>
                <a:cs typeface="Microsoft Sans Serif"/>
              </a:rPr>
              <a:t>h</a:t>
            </a:r>
            <a:r>
              <a:rPr dirty="0" sz="1200" spc="-5">
                <a:latin typeface="Microsoft Sans Serif"/>
                <a:cs typeface="Microsoft Sans Serif"/>
              </a:rPr>
              <a:t>lumb</a:t>
            </a:r>
            <a:r>
              <a:rPr dirty="0" sz="1200" spc="5">
                <a:latin typeface="Microsoft Sans Serif"/>
                <a:cs typeface="Microsoft Sans Serif"/>
              </a:rPr>
              <a:t>e</a:t>
            </a:r>
            <a:r>
              <a:rPr dirty="0" sz="1200">
                <a:latin typeface="Microsoft Sans Serif"/>
                <a:cs typeface="Microsoft Sans Serif"/>
              </a:rPr>
              <a:t>rg</a:t>
            </a:r>
            <a:r>
              <a:rPr dirty="0" sz="1200" spc="5">
                <a:latin typeface="Microsoft Sans Serif"/>
                <a:cs typeface="Microsoft Sans Serif"/>
              </a:rPr>
              <a:t>e</a:t>
            </a:r>
            <a:r>
              <a:rPr dirty="0" sz="1200">
                <a:latin typeface="Microsoft Sans Serif"/>
                <a:cs typeface="Microsoft Sans Serif"/>
              </a:rPr>
              <a:t>r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Microsoft Sans Serif"/>
                <a:cs typeface="Microsoft Sans Serif"/>
              </a:rPr>
              <a:t>P</a:t>
            </a:r>
            <a:r>
              <a:rPr dirty="0" sz="1200">
                <a:latin typeface="Microsoft Sans Serif"/>
                <a:cs typeface="Microsoft Sans Serif"/>
              </a:rPr>
              <a:t>r</a:t>
            </a:r>
            <a:r>
              <a:rPr dirty="0" sz="1200" spc="-10">
                <a:latin typeface="Microsoft Sans Serif"/>
                <a:cs typeface="Microsoft Sans Serif"/>
              </a:rPr>
              <a:t>i</a:t>
            </a:r>
            <a:r>
              <a:rPr dirty="0" sz="1200" spc="-5">
                <a:latin typeface="Microsoft Sans Serif"/>
                <a:cs typeface="Microsoft Sans Serif"/>
              </a:rPr>
              <a:t>v</a:t>
            </a:r>
            <a:r>
              <a:rPr dirty="0" sz="1200">
                <a:latin typeface="Microsoft Sans Serif"/>
                <a:cs typeface="Microsoft Sans Serif"/>
              </a:rPr>
              <a:t>ate</a:t>
            </a:r>
            <a:endParaRPr sz="12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45" name="object 4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14337" y="1030046"/>
            <a:ext cx="8164830" cy="2437765"/>
            <a:chOff x="414337" y="1030046"/>
            <a:chExt cx="8164830" cy="2437765"/>
          </a:xfrm>
        </p:grpSpPr>
        <p:sp>
          <p:nvSpPr>
            <p:cNvPr id="3" name="object 3"/>
            <p:cNvSpPr/>
            <p:nvPr/>
          </p:nvSpPr>
          <p:spPr>
            <a:xfrm>
              <a:off x="419100" y="1034808"/>
              <a:ext cx="8155305" cy="2428240"/>
            </a:xfrm>
            <a:custGeom>
              <a:avLst/>
              <a:gdLst/>
              <a:ahLst/>
              <a:cxnLst/>
              <a:rect l="l" t="t" r="r" b="b"/>
              <a:pathLst>
                <a:path w="8155305" h="2428240">
                  <a:moveTo>
                    <a:pt x="8154936" y="0"/>
                  </a:moveTo>
                  <a:lnTo>
                    <a:pt x="0" y="0"/>
                  </a:lnTo>
                  <a:lnTo>
                    <a:pt x="0" y="2427732"/>
                  </a:lnTo>
                  <a:lnTo>
                    <a:pt x="8154936" y="2427732"/>
                  </a:lnTo>
                  <a:lnTo>
                    <a:pt x="8154936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419100" y="1034808"/>
              <a:ext cx="8155305" cy="2428240"/>
            </a:xfrm>
            <a:custGeom>
              <a:avLst/>
              <a:gdLst/>
              <a:ahLst/>
              <a:cxnLst/>
              <a:rect l="l" t="t" r="r" b="b"/>
              <a:pathLst>
                <a:path w="8155305" h="2428240">
                  <a:moveTo>
                    <a:pt x="0" y="2427732"/>
                  </a:moveTo>
                  <a:lnTo>
                    <a:pt x="8154936" y="2427732"/>
                  </a:lnTo>
                  <a:lnTo>
                    <a:pt x="8154936" y="0"/>
                  </a:lnTo>
                  <a:lnTo>
                    <a:pt x="0" y="0"/>
                  </a:lnTo>
                  <a:lnTo>
                    <a:pt x="0" y="2427732"/>
                  </a:lnTo>
                  <a:close/>
                </a:path>
              </a:pathLst>
            </a:custGeom>
            <a:ln w="9144">
              <a:solidFill>
                <a:srgbClr val="93979A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5439" y="2395738"/>
              <a:ext cx="1607820" cy="586729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39700" y="386016"/>
            <a:ext cx="8144509" cy="406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500"/>
              <a:t>Процесс</a:t>
            </a:r>
            <a:r>
              <a:rPr dirty="0" sz="2500" spc="5"/>
              <a:t> </a:t>
            </a:r>
            <a:r>
              <a:rPr dirty="0" sz="2500" spc="-5"/>
              <a:t>и</a:t>
            </a:r>
            <a:r>
              <a:rPr dirty="0" sz="2500" spc="-10"/>
              <a:t> </a:t>
            </a:r>
            <a:r>
              <a:rPr dirty="0" sz="2500" spc="-15"/>
              <a:t>последовательность</a:t>
            </a:r>
            <a:r>
              <a:rPr dirty="0" sz="2500" spc="40"/>
              <a:t> </a:t>
            </a:r>
            <a:r>
              <a:rPr dirty="0" sz="2500" spc="-10"/>
              <a:t>изучения</a:t>
            </a:r>
            <a:r>
              <a:rPr dirty="0" sz="2500" spc="-30"/>
              <a:t> </a:t>
            </a:r>
            <a:r>
              <a:rPr dirty="0" sz="2500"/>
              <a:t>пласта </a:t>
            </a:r>
            <a:r>
              <a:rPr dirty="0" sz="2500" spc="-5"/>
              <a:t>(Фаза</a:t>
            </a:r>
            <a:r>
              <a:rPr dirty="0" sz="2500" spc="5"/>
              <a:t> </a:t>
            </a:r>
            <a:r>
              <a:rPr dirty="0" sz="2500" spc="-5"/>
              <a:t>3)</a:t>
            </a:r>
            <a:endParaRPr sz="2500"/>
          </a:p>
        </p:txBody>
      </p:sp>
      <p:sp>
        <p:nvSpPr>
          <p:cNvPr id="7" name="object 7"/>
          <p:cNvSpPr txBox="1"/>
          <p:nvPr/>
        </p:nvSpPr>
        <p:spPr>
          <a:xfrm>
            <a:off x="1773682" y="3022485"/>
            <a:ext cx="112395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80" b="1">
                <a:latin typeface="Arial"/>
                <a:cs typeface="Arial"/>
              </a:rPr>
              <a:t>И</a:t>
            </a:r>
            <a:r>
              <a:rPr dirty="0" sz="1400" spc="-160" b="1">
                <a:latin typeface="Arial"/>
                <a:cs typeface="Arial"/>
              </a:rPr>
              <a:t>н</a:t>
            </a:r>
            <a:r>
              <a:rPr dirty="0" sz="1400" spc="-140" b="1">
                <a:latin typeface="Arial"/>
                <a:cs typeface="Arial"/>
              </a:rPr>
              <a:t>тер</a:t>
            </a:r>
            <a:r>
              <a:rPr dirty="0" sz="1400" spc="-160" b="1">
                <a:latin typeface="Arial"/>
                <a:cs typeface="Arial"/>
              </a:rPr>
              <a:t>п</a:t>
            </a:r>
            <a:r>
              <a:rPr dirty="0" sz="1400" spc="-155" b="1">
                <a:latin typeface="Arial"/>
                <a:cs typeface="Arial"/>
              </a:rPr>
              <a:t>р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25" b="1">
                <a:latin typeface="Arial"/>
                <a:cs typeface="Arial"/>
              </a:rPr>
              <a:t>т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70" b="1">
                <a:latin typeface="Arial"/>
                <a:cs typeface="Arial"/>
              </a:rPr>
              <a:t>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95" b="1">
                <a:latin typeface="Arial"/>
                <a:cs typeface="Arial"/>
              </a:rPr>
              <a:t>я  </a:t>
            </a:r>
            <a:r>
              <a:rPr dirty="0" sz="1400" spc="-150" b="1">
                <a:latin typeface="Arial"/>
                <a:cs typeface="Arial"/>
              </a:rPr>
              <a:t>поверхности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589045" y="2007793"/>
            <a:ext cx="4215765" cy="2908935"/>
            <a:chOff x="3589045" y="2007793"/>
            <a:chExt cx="4215765" cy="2908935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06031" y="2012556"/>
              <a:ext cx="264515" cy="192925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606031" y="2012556"/>
              <a:ext cx="264795" cy="193040"/>
            </a:xfrm>
            <a:custGeom>
              <a:avLst/>
              <a:gdLst/>
              <a:ahLst/>
              <a:cxnLst/>
              <a:rect l="l" t="t" r="r" b="b"/>
              <a:pathLst>
                <a:path w="264795" h="193039">
                  <a:moveTo>
                    <a:pt x="264515" y="67716"/>
                  </a:moveTo>
                  <a:lnTo>
                    <a:pt x="97282" y="167919"/>
                  </a:lnTo>
                  <a:lnTo>
                    <a:pt x="112268" y="192925"/>
                  </a:lnTo>
                  <a:lnTo>
                    <a:pt x="0" y="180378"/>
                  </a:lnTo>
                  <a:lnTo>
                    <a:pt x="41770" y="75298"/>
                  </a:lnTo>
                  <a:lnTo>
                    <a:pt x="56756" y="100355"/>
                  </a:lnTo>
                  <a:lnTo>
                    <a:pt x="224040" y="0"/>
                  </a:lnTo>
                  <a:lnTo>
                    <a:pt x="264515" y="6771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96609" y="2375915"/>
              <a:ext cx="1607794" cy="588238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24299" y="2205239"/>
              <a:ext cx="1606296" cy="7756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89045" y="2744736"/>
              <a:ext cx="237718" cy="762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589045" y="2862059"/>
              <a:ext cx="237718" cy="762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27522" y="2729509"/>
              <a:ext cx="237782" cy="762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27522" y="2845295"/>
              <a:ext cx="237782" cy="762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044209" y="4663427"/>
              <a:ext cx="284949" cy="248450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6044209" y="4663427"/>
              <a:ext cx="285115" cy="248920"/>
            </a:xfrm>
            <a:custGeom>
              <a:avLst/>
              <a:gdLst/>
              <a:ahLst/>
              <a:cxnLst/>
              <a:rect l="l" t="t" r="r" b="b"/>
              <a:pathLst>
                <a:path w="285114" h="248920">
                  <a:moveTo>
                    <a:pt x="0" y="52831"/>
                  </a:moveTo>
                  <a:lnTo>
                    <a:pt x="123672" y="52831"/>
                  </a:lnTo>
                  <a:lnTo>
                    <a:pt x="123672" y="0"/>
                  </a:lnTo>
                  <a:lnTo>
                    <a:pt x="284949" y="124218"/>
                  </a:lnTo>
                  <a:lnTo>
                    <a:pt x="123672" y="248450"/>
                  </a:lnTo>
                  <a:lnTo>
                    <a:pt x="123672" y="195618"/>
                  </a:lnTo>
                  <a:lnTo>
                    <a:pt x="0" y="195618"/>
                  </a:lnTo>
                  <a:lnTo>
                    <a:pt x="0" y="52831"/>
                  </a:lnTo>
                  <a:close/>
                </a:path>
              </a:pathLst>
            </a:custGeom>
            <a:ln w="914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6416928" y="3069463"/>
            <a:ext cx="12636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latin typeface="Arial"/>
                <a:cs typeface="Arial"/>
              </a:rPr>
              <a:t>F</a:t>
            </a:r>
            <a:r>
              <a:rPr dirty="0" sz="1400" spc="-145" b="1">
                <a:latin typeface="Arial"/>
                <a:cs typeface="Arial"/>
              </a:rPr>
              <a:t>ac</a:t>
            </a:r>
            <a:r>
              <a:rPr dirty="0" sz="1400" spc="-105" b="1">
                <a:latin typeface="Arial"/>
                <a:cs typeface="Arial"/>
              </a:rPr>
              <a:t>ie</a:t>
            </a:r>
            <a:r>
              <a:rPr dirty="0" sz="1400" spc="-145" b="1">
                <a:latin typeface="Arial"/>
                <a:cs typeface="Arial"/>
              </a:rPr>
              <a:t>s</a:t>
            </a:r>
            <a:r>
              <a:rPr dirty="0" sz="1400" spc="-70" b="1">
                <a:latin typeface="Arial"/>
                <a:cs typeface="Arial"/>
              </a:rPr>
              <a:t>/</a:t>
            </a:r>
            <a:r>
              <a:rPr dirty="0" sz="1400" spc="-190" b="1">
                <a:latin typeface="Arial"/>
                <a:cs typeface="Arial"/>
              </a:rPr>
              <a:t>G</a:t>
            </a:r>
            <a:r>
              <a:rPr dirty="0" sz="1400" spc="-145" b="1">
                <a:latin typeface="Arial"/>
                <a:cs typeface="Arial"/>
              </a:rPr>
              <a:t>e</a:t>
            </a:r>
            <a:r>
              <a:rPr dirty="0" sz="1400" spc="-155" b="1">
                <a:latin typeface="Arial"/>
                <a:cs typeface="Arial"/>
              </a:rPr>
              <a:t>obo</a:t>
            </a:r>
            <a:r>
              <a:rPr dirty="0" sz="1400" spc="-165" b="1">
                <a:latin typeface="Arial"/>
                <a:cs typeface="Arial"/>
              </a:rPr>
              <a:t>d</a:t>
            </a:r>
            <a:r>
              <a:rPr dirty="0" sz="1400" spc="-120" b="1">
                <a:latin typeface="Arial"/>
                <a:cs typeface="Arial"/>
              </a:rPr>
              <a:t>ies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92181" y="3031617"/>
            <a:ext cx="148145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65" b="1">
                <a:latin typeface="Arial"/>
                <a:cs typeface="Arial"/>
              </a:rPr>
              <a:t>3D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400" spc="-155" b="1">
                <a:latin typeface="Arial"/>
                <a:cs typeface="Arial"/>
              </a:rPr>
              <a:t>Хроностратиграфия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203942" y="3540328"/>
            <a:ext cx="2277745" cy="2007235"/>
            <a:chOff x="1203942" y="3540328"/>
            <a:chExt cx="2277745" cy="2007235"/>
          </a:xfrm>
        </p:grpSpPr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35967" y="3886199"/>
              <a:ext cx="1613890" cy="162915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19944" y="3870172"/>
              <a:ext cx="1646555" cy="1661795"/>
            </a:xfrm>
            <a:custGeom>
              <a:avLst/>
              <a:gdLst/>
              <a:ahLst/>
              <a:cxnLst/>
              <a:rect l="l" t="t" r="r" b="b"/>
              <a:pathLst>
                <a:path w="1646555" h="1661795">
                  <a:moveTo>
                    <a:pt x="0" y="1661172"/>
                  </a:moveTo>
                  <a:lnTo>
                    <a:pt x="1645945" y="1661172"/>
                  </a:lnTo>
                  <a:lnTo>
                    <a:pt x="1645945" y="0"/>
                  </a:lnTo>
                  <a:lnTo>
                    <a:pt x="0" y="0"/>
                  </a:lnTo>
                  <a:lnTo>
                    <a:pt x="0" y="1661172"/>
                  </a:lnTo>
                  <a:close/>
                </a:path>
              </a:pathLst>
            </a:custGeom>
            <a:ln w="3200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928988" y="3545090"/>
              <a:ext cx="547484" cy="71893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2928988" y="3545090"/>
              <a:ext cx="548005" cy="719455"/>
            </a:xfrm>
            <a:custGeom>
              <a:avLst/>
              <a:gdLst/>
              <a:ahLst/>
              <a:cxnLst/>
              <a:rect l="l" t="t" r="r" b="b"/>
              <a:pathLst>
                <a:path w="548004" h="719454">
                  <a:moveTo>
                    <a:pt x="149123" y="0"/>
                  </a:moveTo>
                  <a:lnTo>
                    <a:pt x="492366" y="487159"/>
                  </a:lnTo>
                  <a:lnTo>
                    <a:pt x="547484" y="448411"/>
                  </a:lnTo>
                  <a:lnTo>
                    <a:pt x="544068" y="718934"/>
                  </a:lnTo>
                  <a:lnTo>
                    <a:pt x="288175" y="631177"/>
                  </a:lnTo>
                  <a:lnTo>
                    <a:pt x="343293" y="592327"/>
                  </a:lnTo>
                  <a:lnTo>
                    <a:pt x="0" y="105016"/>
                  </a:lnTo>
                  <a:lnTo>
                    <a:pt x="149123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6" name="object 26"/>
          <p:cNvSpPr txBox="1"/>
          <p:nvPr/>
        </p:nvSpPr>
        <p:spPr>
          <a:xfrm>
            <a:off x="1524152" y="5615720"/>
            <a:ext cx="9213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40" b="1">
                <a:latin typeface="Arial"/>
                <a:cs typeface="Arial"/>
              </a:rPr>
              <a:t>AntTracking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25" b="1">
                <a:latin typeface="Arial"/>
                <a:cs typeface="Arial"/>
              </a:rPr>
              <a:t>з</a:t>
            </a:r>
            <a:r>
              <a:rPr dirty="0" sz="1400" spc="-75" b="1">
                <a:latin typeface="Arial"/>
                <a:cs typeface="Arial"/>
              </a:rPr>
              <a:t> </a:t>
            </a:r>
            <a:r>
              <a:rPr dirty="0" sz="1400" spc="-145" b="1">
                <a:latin typeface="Arial"/>
                <a:cs typeface="Arial"/>
              </a:rPr>
              <a:t>се</a:t>
            </a:r>
            <a:r>
              <a:rPr dirty="0" sz="1400" spc="-160" b="1">
                <a:latin typeface="Arial"/>
                <a:cs typeface="Arial"/>
              </a:rPr>
              <a:t>й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55" b="1">
                <a:latin typeface="Arial"/>
                <a:cs typeface="Arial"/>
              </a:rPr>
              <a:t>и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027957" y="3883139"/>
            <a:ext cx="1557655" cy="1617345"/>
            <a:chOff x="4027957" y="3883139"/>
            <a:chExt cx="1557655" cy="1617345"/>
          </a:xfrm>
        </p:grpSpPr>
        <p:pic>
          <p:nvPicPr>
            <p:cNvPr id="28" name="object 2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59935" y="3915181"/>
              <a:ext cx="1493519" cy="155291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4043959" y="3899141"/>
              <a:ext cx="1525905" cy="1585595"/>
            </a:xfrm>
            <a:custGeom>
              <a:avLst/>
              <a:gdLst/>
              <a:ahLst/>
              <a:cxnLst/>
              <a:rect l="l" t="t" r="r" b="b"/>
              <a:pathLst>
                <a:path w="1525904" h="1585595">
                  <a:moveTo>
                    <a:pt x="0" y="1584972"/>
                  </a:moveTo>
                  <a:lnTo>
                    <a:pt x="1525485" y="1584972"/>
                  </a:lnTo>
                  <a:lnTo>
                    <a:pt x="1525485" y="0"/>
                  </a:lnTo>
                  <a:lnTo>
                    <a:pt x="0" y="0"/>
                  </a:lnTo>
                  <a:lnTo>
                    <a:pt x="0" y="158497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0" name="object 30"/>
          <p:cNvGrpSpPr/>
          <p:nvPr/>
        </p:nvGrpSpPr>
        <p:grpSpPr>
          <a:xfrm>
            <a:off x="3310128" y="4660391"/>
            <a:ext cx="449580" cy="257810"/>
            <a:chOff x="3310128" y="4660391"/>
            <a:chExt cx="449580" cy="257810"/>
          </a:xfrm>
        </p:grpSpPr>
        <p:pic>
          <p:nvPicPr>
            <p:cNvPr id="31" name="object 3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314700" y="4664963"/>
              <a:ext cx="440436" cy="24839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3314700" y="4664963"/>
              <a:ext cx="440690" cy="248920"/>
            </a:xfrm>
            <a:custGeom>
              <a:avLst/>
              <a:gdLst/>
              <a:ahLst/>
              <a:cxnLst/>
              <a:rect l="l" t="t" r="r" b="b"/>
              <a:pathLst>
                <a:path w="440689" h="248920">
                  <a:moveTo>
                    <a:pt x="0" y="52831"/>
                  </a:moveTo>
                  <a:lnTo>
                    <a:pt x="279895" y="52831"/>
                  </a:lnTo>
                  <a:lnTo>
                    <a:pt x="279895" y="0"/>
                  </a:lnTo>
                  <a:lnTo>
                    <a:pt x="440436" y="124231"/>
                  </a:lnTo>
                  <a:lnTo>
                    <a:pt x="279895" y="248399"/>
                  </a:lnTo>
                  <a:lnTo>
                    <a:pt x="279895" y="195567"/>
                  </a:lnTo>
                  <a:lnTo>
                    <a:pt x="0" y="195567"/>
                  </a:lnTo>
                  <a:lnTo>
                    <a:pt x="0" y="52831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3" name="object 33"/>
          <p:cNvSpPr txBox="1"/>
          <p:nvPr/>
        </p:nvSpPr>
        <p:spPr>
          <a:xfrm>
            <a:off x="4045699" y="5638582"/>
            <a:ext cx="1189355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40" b="1">
                <a:latin typeface="Arial"/>
                <a:cs typeface="Arial"/>
              </a:rPr>
              <a:t>Геологическое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0" b="1">
                <a:latin typeface="Arial"/>
                <a:cs typeface="Arial"/>
              </a:rPr>
              <a:t>о</a:t>
            </a:r>
            <a:r>
              <a:rPr dirty="0" sz="1400" spc="-160" b="1">
                <a:latin typeface="Arial"/>
                <a:cs typeface="Arial"/>
              </a:rPr>
              <a:t>д</a:t>
            </a:r>
            <a:r>
              <a:rPr dirty="0" sz="1400" spc="-145" b="1">
                <a:latin typeface="Arial"/>
                <a:cs typeface="Arial"/>
              </a:rPr>
              <a:t>е</a:t>
            </a:r>
            <a:r>
              <a:rPr dirty="0" sz="1400" spc="-160" b="1">
                <a:latin typeface="Arial"/>
                <a:cs typeface="Arial"/>
              </a:rPr>
              <a:t>л</a:t>
            </a:r>
            <a:r>
              <a:rPr dirty="0" sz="1400" spc="-15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р</a:t>
            </a:r>
            <a:r>
              <a:rPr dirty="0" sz="1400" spc="-165" b="1">
                <a:latin typeface="Arial"/>
                <a:cs typeface="Arial"/>
              </a:rPr>
              <a:t>о</a:t>
            </a:r>
            <a:r>
              <a:rPr dirty="0" sz="1400" spc="-165" b="1">
                <a:latin typeface="Arial"/>
                <a:cs typeface="Arial"/>
              </a:rPr>
              <a:t>в</a:t>
            </a:r>
            <a:r>
              <a:rPr dirty="0" sz="1400" spc="-150" b="1">
                <a:latin typeface="Arial"/>
                <a:cs typeface="Arial"/>
              </a:rPr>
              <a:t>ан</a:t>
            </a:r>
            <a:r>
              <a:rPr dirty="0" sz="1400" spc="-165" b="1">
                <a:latin typeface="Arial"/>
                <a:cs typeface="Arial"/>
              </a:rPr>
              <a:t>и</a:t>
            </a:r>
            <a:r>
              <a:rPr dirty="0" sz="1400" spc="-140" b="1">
                <a:latin typeface="Arial"/>
                <a:cs typeface="Arial"/>
              </a:rPr>
              <a:t>е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091565" y="3797287"/>
            <a:ext cx="110299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40" b="1">
                <a:latin typeface="Arial"/>
                <a:cs typeface="Arial"/>
              </a:rPr>
              <a:t>Гео</a:t>
            </a:r>
            <a:r>
              <a:rPr dirty="0" sz="1400" spc="-155" b="1">
                <a:latin typeface="Arial"/>
                <a:cs typeface="Arial"/>
              </a:rPr>
              <a:t>ло</a:t>
            </a: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145" b="1">
                <a:latin typeface="Arial"/>
                <a:cs typeface="Arial"/>
              </a:rPr>
              <a:t>ч</a:t>
            </a:r>
            <a:r>
              <a:rPr dirty="0" sz="1400" spc="-145" b="1">
                <a:latin typeface="Arial"/>
                <a:cs typeface="Arial"/>
              </a:rPr>
              <a:t>ес</a:t>
            </a:r>
            <a:r>
              <a:rPr dirty="0" sz="1400" spc="-130" b="1">
                <a:latin typeface="Arial"/>
                <a:cs typeface="Arial"/>
              </a:rPr>
              <a:t>к</a:t>
            </a:r>
            <a:r>
              <a:rPr dirty="0" sz="1400" spc="-114" b="1">
                <a:latin typeface="Arial"/>
                <a:cs typeface="Arial"/>
              </a:rPr>
              <a:t>ая  </a:t>
            </a:r>
            <a:r>
              <a:rPr dirty="0" sz="1400" spc="-160" b="1">
                <a:latin typeface="Arial"/>
                <a:cs typeface="Arial"/>
              </a:rPr>
              <a:t>модель</a:t>
            </a:r>
            <a:endParaRPr sz="14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821789" y="5497154"/>
            <a:ext cx="10782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70" b="1">
                <a:latin typeface="Arial"/>
                <a:cs typeface="Arial"/>
              </a:rPr>
              <a:t>.</a:t>
            </a:r>
            <a:r>
              <a:rPr dirty="0" sz="1400" spc="-140" b="1">
                <a:latin typeface="Arial"/>
                <a:cs typeface="Arial"/>
              </a:rPr>
              <a:t>Гео</a:t>
            </a:r>
            <a:r>
              <a:rPr dirty="0" sz="1400" spc="-155" b="1">
                <a:latin typeface="Arial"/>
                <a:cs typeface="Arial"/>
              </a:rPr>
              <a:t>н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ви</a:t>
            </a:r>
            <a:r>
              <a:rPr dirty="0" sz="1400" spc="-120" b="1">
                <a:latin typeface="Arial"/>
                <a:cs typeface="Arial"/>
              </a:rPr>
              <a:t>г</a:t>
            </a:r>
            <a:r>
              <a:rPr dirty="0" sz="1400" spc="-145" b="1">
                <a:latin typeface="Arial"/>
                <a:cs typeface="Arial"/>
              </a:rPr>
              <a:t>а</a:t>
            </a:r>
            <a:r>
              <a:rPr dirty="0" sz="1400" spc="-160" b="1">
                <a:latin typeface="Arial"/>
                <a:cs typeface="Arial"/>
              </a:rPr>
              <a:t>ц</a:t>
            </a:r>
            <a:r>
              <a:rPr dirty="0" sz="1400" spc="-17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687337" y="1143000"/>
            <a:ext cx="7516495" cy="4505325"/>
            <a:chOff x="687337" y="1143000"/>
            <a:chExt cx="7516495" cy="4505325"/>
          </a:xfrm>
        </p:grpSpPr>
        <p:pic>
          <p:nvPicPr>
            <p:cNvPr id="37" name="object 3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01268" y="3477767"/>
              <a:ext cx="199631" cy="35356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7001268" y="3477767"/>
              <a:ext cx="200025" cy="353695"/>
            </a:xfrm>
            <a:custGeom>
              <a:avLst/>
              <a:gdLst/>
              <a:ahLst/>
              <a:cxnLst/>
              <a:rect l="l" t="t" r="r" b="b"/>
              <a:pathLst>
                <a:path w="200025" h="353695">
                  <a:moveTo>
                    <a:pt x="157213" y="0"/>
                  </a:moveTo>
                  <a:lnTo>
                    <a:pt x="157213" y="258559"/>
                  </a:lnTo>
                  <a:lnTo>
                    <a:pt x="199631" y="258559"/>
                  </a:lnTo>
                  <a:lnTo>
                    <a:pt x="99822" y="353568"/>
                  </a:lnTo>
                  <a:lnTo>
                    <a:pt x="0" y="258559"/>
                  </a:lnTo>
                  <a:lnTo>
                    <a:pt x="42418" y="258559"/>
                  </a:lnTo>
                  <a:lnTo>
                    <a:pt x="42418" y="0"/>
                  </a:lnTo>
                  <a:lnTo>
                    <a:pt x="157213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7372350" y="4844059"/>
              <a:ext cx="283845" cy="186055"/>
            </a:xfrm>
            <a:custGeom>
              <a:avLst/>
              <a:gdLst/>
              <a:ahLst/>
              <a:cxnLst/>
              <a:rect l="l" t="t" r="r" b="b"/>
              <a:pathLst>
                <a:path w="283845" h="186054">
                  <a:moveTo>
                    <a:pt x="0" y="0"/>
                  </a:moveTo>
                  <a:lnTo>
                    <a:pt x="36838" y="32346"/>
                  </a:lnTo>
                  <a:lnTo>
                    <a:pt x="73758" y="63511"/>
                  </a:lnTo>
                  <a:lnTo>
                    <a:pt x="110435" y="92349"/>
                  </a:lnTo>
                  <a:lnTo>
                    <a:pt x="146545" y="117716"/>
                  </a:lnTo>
                  <a:lnTo>
                    <a:pt x="181740" y="138828"/>
                  </a:lnTo>
                  <a:lnTo>
                    <a:pt x="215976" y="156475"/>
                  </a:lnTo>
                  <a:lnTo>
                    <a:pt x="249726" y="171785"/>
                  </a:lnTo>
                  <a:lnTo>
                    <a:pt x="283464" y="185889"/>
                  </a:lnTo>
                </a:path>
              </a:pathLst>
            </a:custGeom>
            <a:ln w="2895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7666481" y="5036045"/>
              <a:ext cx="340360" cy="83185"/>
            </a:xfrm>
            <a:custGeom>
              <a:avLst/>
              <a:gdLst/>
              <a:ahLst/>
              <a:cxnLst/>
              <a:rect l="l" t="t" r="r" b="b"/>
              <a:pathLst>
                <a:path w="340359" h="83185">
                  <a:moveTo>
                    <a:pt x="0" y="0"/>
                  </a:moveTo>
                  <a:lnTo>
                    <a:pt x="59994" y="30281"/>
                  </a:lnTo>
                  <a:lnTo>
                    <a:pt x="119913" y="55905"/>
                  </a:lnTo>
                  <a:lnTo>
                    <a:pt x="181324" y="71802"/>
                  </a:lnTo>
                  <a:lnTo>
                    <a:pt x="239915" y="80670"/>
                  </a:lnTo>
                  <a:lnTo>
                    <a:pt x="291249" y="83051"/>
                  </a:lnTo>
                  <a:lnTo>
                    <a:pt x="315610" y="82024"/>
                  </a:lnTo>
                  <a:lnTo>
                    <a:pt x="339877" y="80670"/>
                  </a:lnTo>
                </a:path>
              </a:pathLst>
            </a:custGeom>
            <a:ln w="28956">
              <a:solidFill>
                <a:srgbClr val="00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1" name="object 4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358140" y="4130039"/>
              <a:ext cx="1607794" cy="105611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17664" y="4483608"/>
              <a:ext cx="986027" cy="1164319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6624040" y="4040885"/>
              <a:ext cx="459105" cy="622935"/>
            </a:xfrm>
            <a:custGeom>
              <a:avLst/>
              <a:gdLst/>
              <a:ahLst/>
              <a:cxnLst/>
              <a:rect l="l" t="t" r="r" b="b"/>
              <a:pathLst>
                <a:path w="459104" h="622935">
                  <a:moveTo>
                    <a:pt x="0" y="0"/>
                  </a:moveTo>
                  <a:lnTo>
                    <a:pt x="1740" y="47703"/>
                  </a:lnTo>
                  <a:lnTo>
                    <a:pt x="4993" y="95395"/>
                  </a:lnTo>
                  <a:lnTo>
                    <a:pt x="11012" y="143071"/>
                  </a:lnTo>
                  <a:lnTo>
                    <a:pt x="21049" y="190729"/>
                  </a:lnTo>
                  <a:lnTo>
                    <a:pt x="36360" y="238366"/>
                  </a:lnTo>
                  <a:lnTo>
                    <a:pt x="53579" y="279414"/>
                  </a:lnTo>
                  <a:lnTo>
                    <a:pt x="74277" y="322003"/>
                  </a:lnTo>
                  <a:lnTo>
                    <a:pt x="97942" y="364588"/>
                  </a:lnTo>
                  <a:lnTo>
                    <a:pt x="124062" y="405626"/>
                  </a:lnTo>
                  <a:lnTo>
                    <a:pt x="152126" y="443573"/>
                  </a:lnTo>
                  <a:lnTo>
                    <a:pt x="181622" y="476884"/>
                  </a:lnTo>
                  <a:lnTo>
                    <a:pt x="222491" y="511240"/>
                  </a:lnTo>
                  <a:lnTo>
                    <a:pt x="269408" y="541136"/>
                  </a:lnTo>
                  <a:lnTo>
                    <a:pt x="317242" y="566563"/>
                  </a:lnTo>
                  <a:lnTo>
                    <a:pt x="360862" y="587516"/>
                  </a:lnTo>
                  <a:lnTo>
                    <a:pt x="395135" y="603986"/>
                  </a:lnTo>
                  <a:lnTo>
                    <a:pt x="423441" y="617129"/>
                  </a:lnTo>
                  <a:lnTo>
                    <a:pt x="440980" y="622420"/>
                  </a:lnTo>
                  <a:lnTo>
                    <a:pt x="451497" y="622463"/>
                  </a:lnTo>
                  <a:lnTo>
                    <a:pt x="458736" y="619861"/>
                  </a:lnTo>
                </a:path>
              </a:pathLst>
            </a:custGeom>
            <a:ln w="198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4" name="object 4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519671" y="3782570"/>
              <a:ext cx="220979" cy="35356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970776" y="4544580"/>
              <a:ext cx="207289" cy="242315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87337" y="1143000"/>
              <a:ext cx="1594090" cy="650722"/>
            </a:xfrm>
            <a:prstGeom prst="rect">
              <a:avLst/>
            </a:prstGeom>
          </p:spPr>
        </p:pic>
      </p:grpSp>
      <p:sp>
        <p:nvSpPr>
          <p:cNvPr id="47" name="object 47"/>
          <p:cNvSpPr txBox="1"/>
          <p:nvPr/>
        </p:nvSpPr>
        <p:spPr>
          <a:xfrm>
            <a:off x="941834" y="1828292"/>
            <a:ext cx="1058545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dirty="0" sz="1400" spc="-185" b="1">
                <a:solidFill>
                  <a:srgbClr val="232852"/>
                </a:solidFill>
                <a:latin typeface="Arial"/>
                <a:cs typeface="Arial"/>
              </a:rPr>
              <a:t>С</a:t>
            </a:r>
            <a:r>
              <a:rPr dirty="0" sz="1400" spc="-150" b="1">
                <a:solidFill>
                  <a:srgbClr val="232852"/>
                </a:solidFill>
                <a:latin typeface="Arial"/>
                <a:cs typeface="Arial"/>
              </a:rPr>
              <a:t>е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й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с</a:t>
            </a:r>
            <a:r>
              <a:rPr dirty="0" sz="1400" spc="-185" b="1">
                <a:solidFill>
                  <a:srgbClr val="232852"/>
                </a:solidFill>
                <a:latin typeface="Arial"/>
                <a:cs typeface="Arial"/>
              </a:rPr>
              <a:t>м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ч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ес</a:t>
            </a:r>
            <a:r>
              <a:rPr dirty="0" sz="1400" spc="-130" b="1">
                <a:solidFill>
                  <a:srgbClr val="232852"/>
                </a:solidFill>
                <a:latin typeface="Arial"/>
                <a:cs typeface="Arial"/>
              </a:rPr>
              <a:t>к</a:t>
            </a:r>
            <a:r>
              <a:rPr dirty="0" sz="1400" spc="-160" b="1">
                <a:solidFill>
                  <a:srgbClr val="232852"/>
                </a:solidFill>
                <a:latin typeface="Arial"/>
                <a:cs typeface="Arial"/>
              </a:rPr>
              <a:t>и</a:t>
            </a:r>
            <a:r>
              <a:rPr dirty="0" sz="1400" spc="-95" b="1">
                <a:solidFill>
                  <a:srgbClr val="232852"/>
                </a:solidFill>
                <a:latin typeface="Arial"/>
                <a:cs typeface="Arial"/>
              </a:rPr>
              <a:t>е  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данные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4573333" y="1143000"/>
            <a:ext cx="1880870" cy="650875"/>
            <a:chOff x="4573333" y="1143000"/>
            <a:chExt cx="1880870" cy="650875"/>
          </a:xfrm>
        </p:grpSpPr>
        <p:pic>
          <p:nvPicPr>
            <p:cNvPr id="49" name="object 4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844796" y="1143000"/>
              <a:ext cx="1609331" cy="65072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78096" y="1411236"/>
              <a:ext cx="285013" cy="150863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4578096" y="1411236"/>
              <a:ext cx="285115" cy="151130"/>
            </a:xfrm>
            <a:custGeom>
              <a:avLst/>
              <a:gdLst/>
              <a:ahLst/>
              <a:cxnLst/>
              <a:rect l="l" t="t" r="r" b="b"/>
              <a:pathLst>
                <a:path w="285114" h="151130">
                  <a:moveTo>
                    <a:pt x="0" y="32004"/>
                  </a:moveTo>
                  <a:lnTo>
                    <a:pt x="201028" y="32004"/>
                  </a:lnTo>
                  <a:lnTo>
                    <a:pt x="201028" y="0"/>
                  </a:lnTo>
                  <a:lnTo>
                    <a:pt x="285013" y="75412"/>
                  </a:lnTo>
                  <a:lnTo>
                    <a:pt x="201028" y="150863"/>
                  </a:lnTo>
                  <a:lnTo>
                    <a:pt x="201028" y="118859"/>
                  </a:lnTo>
                  <a:lnTo>
                    <a:pt x="0" y="118859"/>
                  </a:lnTo>
                  <a:lnTo>
                    <a:pt x="0" y="320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2" name="object 52"/>
          <p:cNvSpPr txBox="1"/>
          <p:nvPr/>
        </p:nvSpPr>
        <p:spPr>
          <a:xfrm>
            <a:off x="4902695" y="1827644"/>
            <a:ext cx="1163320" cy="4527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60" b="1">
                <a:latin typeface="Arial"/>
                <a:cs typeface="Arial"/>
              </a:rPr>
              <a:t>Классификация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1400" spc="-145" b="1">
                <a:latin typeface="Arial"/>
                <a:cs typeface="Arial"/>
              </a:rPr>
              <a:t>«Extrema»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2419946" y="1144534"/>
            <a:ext cx="1924050" cy="649605"/>
            <a:chOff x="2419946" y="1144534"/>
            <a:chExt cx="1924050" cy="649605"/>
          </a:xfrm>
        </p:grpSpPr>
        <p:pic>
          <p:nvPicPr>
            <p:cNvPr id="54" name="object 5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737103" y="1144534"/>
              <a:ext cx="1606295" cy="64918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424709" y="1424927"/>
              <a:ext cx="283413" cy="150863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2424709" y="1424927"/>
              <a:ext cx="283845" cy="151130"/>
            </a:xfrm>
            <a:custGeom>
              <a:avLst/>
              <a:gdLst/>
              <a:ahLst/>
              <a:cxnLst/>
              <a:rect l="l" t="t" r="r" b="b"/>
              <a:pathLst>
                <a:path w="283844" h="151130">
                  <a:moveTo>
                    <a:pt x="0" y="32003"/>
                  </a:moveTo>
                  <a:lnTo>
                    <a:pt x="199478" y="32003"/>
                  </a:lnTo>
                  <a:lnTo>
                    <a:pt x="199478" y="0"/>
                  </a:lnTo>
                  <a:lnTo>
                    <a:pt x="283413" y="75463"/>
                  </a:lnTo>
                  <a:lnTo>
                    <a:pt x="199478" y="150863"/>
                  </a:lnTo>
                  <a:lnTo>
                    <a:pt x="199478" y="118872"/>
                  </a:lnTo>
                  <a:lnTo>
                    <a:pt x="0" y="118872"/>
                  </a:lnTo>
                  <a:lnTo>
                    <a:pt x="0" y="32003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2863850" y="1828038"/>
            <a:ext cx="129413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85" b="1">
                <a:solidFill>
                  <a:srgbClr val="232852"/>
                </a:solidFill>
                <a:latin typeface="Arial"/>
                <a:cs typeface="Arial"/>
              </a:rPr>
              <a:t>В</a:t>
            </a:r>
            <a:r>
              <a:rPr dirty="0" sz="1400" spc="-165" b="1">
                <a:solidFill>
                  <a:srgbClr val="232852"/>
                </a:solidFill>
                <a:latin typeface="Arial"/>
                <a:cs typeface="Arial"/>
              </a:rPr>
              <a:t>ыб</a:t>
            </a:r>
            <a:r>
              <a:rPr dirty="0" sz="1400" spc="-155" b="1">
                <a:solidFill>
                  <a:srgbClr val="232852"/>
                </a:solidFill>
                <a:latin typeface="Arial"/>
                <a:cs typeface="Arial"/>
              </a:rPr>
              <a:t>ор</a:t>
            </a:r>
            <a:r>
              <a:rPr dirty="0" sz="1400" spc="-85" b="1">
                <a:solidFill>
                  <a:srgbClr val="232852"/>
                </a:solidFill>
                <a:latin typeface="Arial"/>
                <a:cs typeface="Arial"/>
              </a:rPr>
              <a:t> 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«</a:t>
            </a:r>
            <a:r>
              <a:rPr dirty="0" sz="1400" spc="-130" b="1">
                <a:solidFill>
                  <a:srgbClr val="232852"/>
                </a:solidFill>
                <a:latin typeface="Arial"/>
                <a:cs typeface="Arial"/>
              </a:rPr>
              <a:t>Ext</a:t>
            </a:r>
            <a:r>
              <a:rPr dirty="0" sz="1400" spc="-110" b="1">
                <a:solidFill>
                  <a:srgbClr val="232852"/>
                </a:solidFill>
                <a:latin typeface="Arial"/>
                <a:cs typeface="Arial"/>
              </a:rPr>
              <a:t>r</a:t>
            </a:r>
            <a:r>
              <a:rPr dirty="0" sz="1400" spc="-145" b="1">
                <a:solidFill>
                  <a:srgbClr val="232852"/>
                </a:solidFill>
                <a:latin typeface="Arial"/>
                <a:cs typeface="Arial"/>
              </a:rPr>
              <a:t>e</a:t>
            </a:r>
            <a:r>
              <a:rPr dirty="0" sz="1400" spc="-225" b="1">
                <a:solidFill>
                  <a:srgbClr val="232852"/>
                </a:solidFill>
                <a:latin typeface="Arial"/>
                <a:cs typeface="Arial"/>
              </a:rPr>
              <a:t>m</a:t>
            </a:r>
            <a:r>
              <a:rPr dirty="0" sz="1400" spc="-150" b="1">
                <a:solidFill>
                  <a:srgbClr val="232852"/>
                </a:solidFill>
                <a:latin typeface="Arial"/>
                <a:cs typeface="Arial"/>
              </a:rPr>
              <a:t>a</a:t>
            </a:r>
            <a:r>
              <a:rPr dirty="0" sz="1400" spc="-140" b="1">
                <a:solidFill>
                  <a:srgbClr val="232852"/>
                </a:solidFill>
                <a:latin typeface="Arial"/>
                <a:cs typeface="Arial"/>
              </a:rPr>
              <a:t>»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58" name="object 5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6950964" y="1144536"/>
            <a:ext cx="1615427" cy="647687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7257554" y="1828241"/>
            <a:ext cx="1131570" cy="4540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1400" spc="-155" b="1">
                <a:latin typeface="Arial"/>
                <a:cs typeface="Arial"/>
              </a:rPr>
              <a:t>Трассирование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r>
              <a:rPr dirty="0" sz="1400" spc="-105" b="1">
                <a:latin typeface="Arial"/>
                <a:cs typeface="Arial"/>
              </a:rPr>
              <a:t>г</a:t>
            </a:r>
            <a:r>
              <a:rPr dirty="0" sz="1400" spc="-155" b="1">
                <a:latin typeface="Arial"/>
                <a:cs typeface="Arial"/>
              </a:rPr>
              <a:t>ор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30" b="1">
                <a:latin typeface="Arial"/>
                <a:cs typeface="Arial"/>
              </a:rPr>
              <a:t>з</a:t>
            </a:r>
            <a:r>
              <a:rPr dirty="0" sz="1400" spc="-150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н</a:t>
            </a:r>
            <a:r>
              <a:rPr dirty="0" sz="1400" spc="-130" b="1">
                <a:latin typeface="Arial"/>
                <a:cs typeface="Arial"/>
              </a:rPr>
              <a:t>та</a:t>
            </a:r>
            <a:r>
              <a:rPr dirty="0" sz="1400" spc="-110" b="1">
                <a:latin typeface="Arial"/>
                <a:cs typeface="Arial"/>
              </a:rPr>
              <a:t> </a:t>
            </a:r>
            <a:r>
              <a:rPr dirty="0" sz="1400" spc="-155" b="1">
                <a:latin typeface="Arial"/>
                <a:cs typeface="Arial"/>
              </a:rPr>
              <a:t>в</a:t>
            </a:r>
            <a:r>
              <a:rPr dirty="0" sz="1400" spc="-60" b="1">
                <a:latin typeface="Arial"/>
                <a:cs typeface="Arial"/>
              </a:rPr>
              <a:t> </a:t>
            </a:r>
            <a:r>
              <a:rPr dirty="0" sz="1400" spc="-165" b="1">
                <a:latin typeface="Arial"/>
                <a:cs typeface="Arial"/>
              </a:rPr>
              <a:t>3D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6678155" y="1392923"/>
            <a:ext cx="294640" cy="160655"/>
            <a:chOff x="6678155" y="1392923"/>
            <a:chExt cx="294640" cy="160655"/>
          </a:xfrm>
        </p:grpSpPr>
        <p:pic>
          <p:nvPicPr>
            <p:cNvPr id="61" name="object 6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682727" y="1397495"/>
              <a:ext cx="285013" cy="15091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6682727" y="1397495"/>
              <a:ext cx="285115" cy="151130"/>
            </a:xfrm>
            <a:custGeom>
              <a:avLst/>
              <a:gdLst/>
              <a:ahLst/>
              <a:cxnLst/>
              <a:rect l="l" t="t" r="r" b="b"/>
              <a:pathLst>
                <a:path w="285115" h="151130">
                  <a:moveTo>
                    <a:pt x="0" y="32004"/>
                  </a:moveTo>
                  <a:lnTo>
                    <a:pt x="201066" y="32004"/>
                  </a:lnTo>
                  <a:lnTo>
                    <a:pt x="201066" y="0"/>
                  </a:lnTo>
                  <a:lnTo>
                    <a:pt x="285013" y="75450"/>
                  </a:lnTo>
                  <a:lnTo>
                    <a:pt x="201066" y="150914"/>
                  </a:lnTo>
                  <a:lnTo>
                    <a:pt x="201066" y="118859"/>
                  </a:lnTo>
                  <a:lnTo>
                    <a:pt x="0" y="118859"/>
                  </a:lnTo>
                  <a:lnTo>
                    <a:pt x="0" y="3200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/>
          <p:nvPr/>
        </p:nvSpPr>
        <p:spPr>
          <a:xfrm>
            <a:off x="406152" y="870940"/>
            <a:ext cx="8185150" cy="1905"/>
          </a:xfrm>
          <a:custGeom>
            <a:avLst/>
            <a:gdLst/>
            <a:ahLst/>
            <a:cxnLst/>
            <a:rect l="l" t="t" r="r" b="b"/>
            <a:pathLst>
              <a:path w="8185150" h="1905">
                <a:moveTo>
                  <a:pt x="0" y="0"/>
                </a:moveTo>
                <a:lnTo>
                  <a:pt x="8185143" y="1536"/>
                </a:lnTo>
              </a:path>
            </a:pathLst>
          </a:custGeom>
          <a:ln w="28956">
            <a:solidFill>
              <a:srgbClr val="232852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65" name="object 6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6" name="object 66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6836" y="399021"/>
            <a:ext cx="839470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Ком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пь</a:t>
            </a:r>
            <a:r>
              <a:rPr dirty="0" spc="-445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dirty="0" spc="-25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ерно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12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мод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ров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ан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проце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305">
                <a:solidFill>
                  <a:srgbClr val="001F5F"/>
                </a:solidFill>
                <a:latin typeface="Arial"/>
                <a:cs typeface="Arial"/>
              </a:rPr>
              <a:t>со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се</a:t>
            </a:r>
            <a:r>
              <a:rPr dirty="0" spc="-34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39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ент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352" y="1943100"/>
            <a:ext cx="178308" cy="1783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352" y="2705100"/>
            <a:ext cx="178308" cy="1783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1352" y="3162300"/>
            <a:ext cx="178308" cy="178308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612129" y="1246589"/>
            <a:ext cx="7921625" cy="27686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 spc="-229" b="1">
                <a:latin typeface="Arial"/>
                <a:cs typeface="Arial"/>
              </a:rPr>
              <a:t>З</a:t>
            </a:r>
            <a:r>
              <a:rPr dirty="0" sz="2000" spc="-204" b="1">
                <a:latin typeface="Arial"/>
                <a:cs typeface="Arial"/>
              </a:rPr>
              <a:t>а</a:t>
            </a:r>
            <a:r>
              <a:rPr dirty="0" sz="2000" spc="-185" b="1">
                <a:latin typeface="Arial"/>
                <a:cs typeface="Arial"/>
              </a:rPr>
              <a:t>к</a:t>
            </a:r>
            <a:r>
              <a:rPr dirty="0" sz="2000" spc="-229" b="1">
                <a:latin typeface="Arial"/>
                <a:cs typeface="Arial"/>
              </a:rPr>
              <a:t>л</a:t>
            </a:r>
            <a:r>
              <a:rPr dirty="0" sz="2000" spc="-310" b="1">
                <a:latin typeface="Arial"/>
                <a:cs typeface="Arial"/>
              </a:rPr>
              <a:t>ю</a:t>
            </a:r>
            <a:r>
              <a:rPr dirty="0" sz="2000" spc="-210" b="1">
                <a:latin typeface="Arial"/>
                <a:cs typeface="Arial"/>
              </a:rPr>
              <a:t>че</a:t>
            </a:r>
            <a:r>
              <a:rPr dirty="0" sz="2000" spc="-225" b="1">
                <a:latin typeface="Arial"/>
                <a:cs typeface="Arial"/>
              </a:rPr>
              <a:t>н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200" b="1">
                <a:latin typeface="Arial"/>
                <a:cs typeface="Arial"/>
              </a:rPr>
              <a:t>е</a:t>
            </a:r>
            <a:r>
              <a:rPr dirty="0" sz="2000" spc="-125" b="1">
                <a:latin typeface="Arial"/>
                <a:cs typeface="Arial"/>
              </a:rPr>
              <a:t> </a:t>
            </a:r>
            <a:r>
              <a:rPr dirty="0" sz="2000" spc="-225" b="1">
                <a:latin typeface="Arial"/>
                <a:cs typeface="Arial"/>
              </a:rPr>
              <a:t>п</a:t>
            </a:r>
            <a:r>
              <a:rPr dirty="0" sz="2000" spc="-220" b="1">
                <a:latin typeface="Arial"/>
                <a:cs typeface="Arial"/>
              </a:rPr>
              <a:t>о</a:t>
            </a:r>
            <a:r>
              <a:rPr dirty="0" sz="2000" spc="-120" b="1">
                <a:latin typeface="Arial"/>
                <a:cs typeface="Arial"/>
              </a:rPr>
              <a:t> </a:t>
            </a:r>
            <a:r>
              <a:rPr dirty="0" sz="2000" spc="-225" b="1">
                <a:latin typeface="Arial"/>
                <a:cs typeface="Arial"/>
              </a:rPr>
              <a:t>о</a:t>
            </a:r>
            <a:r>
              <a:rPr dirty="0" sz="2000" spc="-215" b="1">
                <a:latin typeface="Arial"/>
                <a:cs typeface="Arial"/>
              </a:rPr>
              <a:t>б</a:t>
            </a:r>
            <a:r>
              <a:rPr dirty="0" sz="2000" spc="-229" b="1">
                <a:latin typeface="Arial"/>
                <a:cs typeface="Arial"/>
              </a:rPr>
              <a:t>л</a:t>
            </a:r>
            <a:r>
              <a:rPr dirty="0" sz="2000" spc="-204" b="1">
                <a:latin typeface="Arial"/>
                <a:cs typeface="Arial"/>
              </a:rPr>
              <a:t>ас</a:t>
            </a:r>
            <a:r>
              <a:rPr dirty="0" sz="2000" spc="-175" b="1">
                <a:latin typeface="Arial"/>
                <a:cs typeface="Arial"/>
              </a:rPr>
              <a:t>т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135" b="1">
                <a:latin typeface="Arial"/>
                <a:cs typeface="Arial"/>
              </a:rPr>
              <a:t> </a:t>
            </a:r>
            <a:r>
              <a:rPr dirty="0" sz="2000" spc="-225" b="1">
                <a:latin typeface="Arial"/>
                <a:cs typeface="Arial"/>
              </a:rPr>
              <a:t>п</a:t>
            </a:r>
            <a:r>
              <a:rPr dirty="0" sz="2000" spc="-215" b="1">
                <a:latin typeface="Arial"/>
                <a:cs typeface="Arial"/>
              </a:rPr>
              <a:t>р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275" b="1">
                <a:latin typeface="Arial"/>
                <a:cs typeface="Arial"/>
              </a:rPr>
              <a:t>м</a:t>
            </a:r>
            <a:r>
              <a:rPr dirty="0" sz="2000" spc="-204" b="1">
                <a:latin typeface="Arial"/>
                <a:cs typeface="Arial"/>
              </a:rPr>
              <a:t>е</a:t>
            </a:r>
            <a:r>
              <a:rPr dirty="0" sz="2000" spc="-225" b="1">
                <a:latin typeface="Arial"/>
                <a:cs typeface="Arial"/>
              </a:rPr>
              <a:t>н</a:t>
            </a:r>
            <a:r>
              <a:rPr dirty="0" sz="2000" spc="-204" b="1">
                <a:latin typeface="Arial"/>
                <a:cs typeface="Arial"/>
              </a:rPr>
              <a:t>е</a:t>
            </a:r>
            <a:r>
              <a:rPr dirty="0" sz="2000" spc="-225" b="1">
                <a:latin typeface="Arial"/>
                <a:cs typeface="Arial"/>
              </a:rPr>
              <a:t>н</a:t>
            </a:r>
            <a:r>
              <a:rPr dirty="0" sz="2000" spc="-220" b="1">
                <a:latin typeface="Arial"/>
                <a:cs typeface="Arial"/>
              </a:rPr>
              <a:t>и</a:t>
            </a:r>
            <a:r>
              <a:rPr dirty="0" sz="2000" spc="-215" b="1">
                <a:latin typeface="Arial"/>
                <a:cs typeface="Arial"/>
              </a:rPr>
              <a:t>я</a:t>
            </a:r>
            <a:r>
              <a:rPr dirty="0" sz="2000" spc="-120" b="1">
                <a:latin typeface="Arial"/>
                <a:cs typeface="Arial"/>
              </a:rPr>
              <a:t>:</a:t>
            </a:r>
            <a:endParaRPr sz="2000">
              <a:latin typeface="Arial"/>
              <a:cs typeface="Arial"/>
            </a:endParaRPr>
          </a:p>
          <a:p>
            <a:pPr algn="just" marL="634365" marR="5715">
              <a:lnSpc>
                <a:spcPct val="100000"/>
              </a:lnSpc>
              <a:spcBef>
                <a:spcPts val="1205"/>
              </a:spcBef>
            </a:pPr>
            <a:r>
              <a:rPr dirty="0" sz="2000" spc="-215">
                <a:latin typeface="Microsoft Sans Serif"/>
                <a:cs typeface="Microsoft Sans Serif"/>
              </a:rPr>
              <a:t>Сейсмостратиграфическая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04">
                <a:latin typeface="Microsoft Sans Serif"/>
                <a:cs typeface="Microsoft Sans Serif"/>
              </a:rPr>
              <a:t>интерпретация</a:t>
            </a:r>
            <a:r>
              <a:rPr dirty="0" sz="2000" spc="-200">
                <a:latin typeface="Microsoft Sans Serif"/>
                <a:cs typeface="Microsoft Sans Serif"/>
              </a:rPr>
              <a:t> 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18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проектах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разведки</a:t>
            </a:r>
            <a:r>
              <a:rPr dirty="0" sz="2000" spc="-220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 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доразведки.</a:t>
            </a:r>
            <a:endParaRPr sz="2000">
              <a:latin typeface="Microsoft Sans Serif"/>
              <a:cs typeface="Microsoft Sans Serif"/>
            </a:endParaRPr>
          </a:p>
          <a:p>
            <a:pPr algn="just" marL="634365">
              <a:lnSpc>
                <a:spcPct val="100000"/>
              </a:lnSpc>
              <a:spcBef>
                <a:spcPts val="1200"/>
              </a:spcBef>
            </a:pPr>
            <a:r>
              <a:rPr dirty="0" sz="2000" spc="-210">
                <a:latin typeface="Microsoft Sans Serif"/>
                <a:cs typeface="Microsoft Sans Serif"/>
              </a:rPr>
              <a:t>Структурное</a:t>
            </a:r>
            <a:r>
              <a:rPr dirty="0" sz="2000" spc="-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7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фациальное</a:t>
            </a:r>
            <a:r>
              <a:rPr dirty="0" sz="2000" spc="-130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моделирование</a:t>
            </a:r>
            <a:r>
              <a:rPr dirty="0" sz="2000" spc="-120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при</a:t>
            </a:r>
            <a:r>
              <a:rPr dirty="0" sz="2000" spc="-80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изучении</a:t>
            </a:r>
            <a:r>
              <a:rPr dirty="0" sz="2000" spc="-10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резервуаров.</a:t>
            </a:r>
            <a:endParaRPr sz="2000">
              <a:latin typeface="Microsoft Sans Serif"/>
              <a:cs typeface="Microsoft Sans Serif"/>
            </a:endParaRPr>
          </a:p>
          <a:p>
            <a:pPr algn="just" marL="634365" marR="5080">
              <a:lnSpc>
                <a:spcPct val="99700"/>
              </a:lnSpc>
              <a:spcBef>
                <a:spcPts val="1210"/>
              </a:spcBef>
            </a:pPr>
            <a:r>
              <a:rPr dirty="0" sz="2000" spc="-215">
                <a:latin typeface="Microsoft Sans Serif"/>
                <a:cs typeface="Microsoft Sans Serif"/>
              </a:rPr>
              <a:t>Выбор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места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заложения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расчет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10">
                <a:latin typeface="Microsoft Sans Serif"/>
                <a:cs typeface="Microsoft Sans Serif"/>
              </a:rPr>
              <a:t>траекторий</a:t>
            </a:r>
            <a:r>
              <a:rPr dirty="0" sz="2000" spc="-204">
                <a:latin typeface="Microsoft Sans Serif"/>
                <a:cs typeface="Microsoft Sans Serif"/>
              </a:rPr>
              <a:t> </a:t>
            </a:r>
            <a:r>
              <a:rPr dirty="0" sz="2000" spc="-229">
                <a:latin typeface="Microsoft Sans Serif"/>
                <a:cs typeface="Microsoft Sans Serif"/>
              </a:rPr>
              <a:t>скважин</a:t>
            </a:r>
            <a:r>
              <a:rPr dirty="0" sz="2000" spc="-225">
                <a:latin typeface="Microsoft Sans Serif"/>
                <a:cs typeface="Microsoft Sans Serif"/>
              </a:rPr>
              <a:t> </a:t>
            </a:r>
            <a:r>
              <a:rPr dirty="0" sz="2000" spc="-155">
                <a:latin typeface="Microsoft Sans Serif"/>
                <a:cs typeface="Microsoft Sans Serif"/>
              </a:rPr>
              <a:t>(в</a:t>
            </a:r>
            <a:r>
              <a:rPr dirty="0" sz="2000" spc="-150">
                <a:latin typeface="Microsoft Sans Serif"/>
                <a:cs typeface="Microsoft Sans Serif"/>
              </a:rPr>
              <a:t> т.ч.</a:t>
            </a:r>
            <a:r>
              <a:rPr dirty="0" sz="2000" spc="-14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боковых 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175">
                <a:latin typeface="Microsoft Sans Serif"/>
                <a:cs typeface="Microsoft Sans Serif"/>
              </a:rPr>
              <a:t>стволов),</a:t>
            </a:r>
            <a:r>
              <a:rPr dirty="0" sz="2000" spc="-170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окончание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00">
                <a:latin typeface="Microsoft Sans Serif"/>
                <a:cs typeface="Microsoft Sans Serif"/>
              </a:rPr>
              <a:t>тестирование</a:t>
            </a:r>
            <a:r>
              <a:rPr dirty="0" sz="2000" spc="-195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скважин,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20">
                <a:latin typeface="Microsoft Sans Serif"/>
                <a:cs typeface="Microsoft Sans Serif"/>
              </a:rPr>
              <a:t>решение</a:t>
            </a:r>
            <a:r>
              <a:rPr dirty="0" sz="2000" spc="-215">
                <a:latin typeface="Microsoft Sans Serif"/>
                <a:cs typeface="Microsoft Sans Serif"/>
              </a:rPr>
              <a:t> </a:t>
            </a:r>
            <a:r>
              <a:rPr dirty="0" sz="2000" spc="-225">
                <a:latin typeface="Microsoft Sans Serif"/>
                <a:cs typeface="Microsoft Sans Serif"/>
              </a:rPr>
              <a:t>проблем</a:t>
            </a:r>
            <a:r>
              <a:rPr dirty="0" sz="2000" spc="-220">
                <a:latin typeface="Microsoft Sans Serif"/>
                <a:cs typeface="Microsoft Sans Serif"/>
              </a:rPr>
              <a:t> </a:t>
            </a:r>
            <a:r>
              <a:rPr dirty="0" sz="2000" spc="-215">
                <a:latin typeface="Microsoft Sans Serif"/>
                <a:cs typeface="Microsoft Sans Serif"/>
              </a:rPr>
              <a:t>по </a:t>
            </a:r>
            <a:r>
              <a:rPr dirty="0" sz="2000" spc="-210">
                <a:latin typeface="Microsoft Sans Serif"/>
                <a:cs typeface="Microsoft Sans Serif"/>
              </a:rPr>
              <a:t> </a:t>
            </a:r>
            <a:r>
              <a:rPr dirty="0" sz="2000" spc="-229">
                <a:latin typeface="Microsoft Sans Serif"/>
                <a:cs typeface="Microsoft Sans Serif"/>
              </a:rPr>
              <a:t>п</a:t>
            </a:r>
            <a:r>
              <a:rPr dirty="0" sz="2000" spc="-210">
                <a:latin typeface="Microsoft Sans Serif"/>
                <a:cs typeface="Microsoft Sans Serif"/>
              </a:rPr>
              <a:t>род</a:t>
            </a:r>
            <a:r>
              <a:rPr dirty="0" sz="2000" spc="-190">
                <a:latin typeface="Microsoft Sans Serif"/>
                <a:cs typeface="Microsoft Sans Serif"/>
              </a:rPr>
              <a:t>у</a:t>
            </a:r>
            <a:r>
              <a:rPr dirty="0" sz="2000" spc="-290">
                <a:latin typeface="Microsoft Sans Serif"/>
                <a:cs typeface="Microsoft Sans Serif"/>
              </a:rPr>
              <a:t>к</a:t>
            </a:r>
            <a:r>
              <a:rPr dirty="0" sz="2000" spc="-165">
                <a:latin typeface="Microsoft Sans Serif"/>
                <a:cs typeface="Microsoft Sans Serif"/>
              </a:rPr>
              <a:t>т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10">
                <a:latin typeface="Microsoft Sans Serif"/>
                <a:cs typeface="Microsoft Sans Serif"/>
              </a:rPr>
              <a:t>н</a:t>
            </a:r>
            <a:r>
              <a:rPr dirty="0" sz="2000" spc="-204">
                <a:latin typeface="Microsoft Sans Serif"/>
                <a:cs typeface="Microsoft Sans Serif"/>
              </a:rPr>
              <a:t>о</a:t>
            </a:r>
            <a:r>
              <a:rPr dirty="0" sz="2000" spc="-190">
                <a:latin typeface="Microsoft Sans Serif"/>
                <a:cs typeface="Microsoft Sans Serif"/>
              </a:rPr>
              <a:t>с</a:t>
            </a:r>
            <a:r>
              <a:rPr dirty="0" sz="2000" spc="-170">
                <a:latin typeface="Microsoft Sans Serif"/>
                <a:cs typeface="Microsoft Sans Serif"/>
              </a:rPr>
              <a:t>т</a:t>
            </a:r>
            <a:r>
              <a:rPr dirty="0" sz="2000" spc="-200">
                <a:latin typeface="Microsoft Sans Serif"/>
                <a:cs typeface="Microsoft Sans Serif"/>
              </a:rPr>
              <a:t>и</a:t>
            </a:r>
            <a:r>
              <a:rPr dirty="0" sz="2000" spc="-110">
                <a:latin typeface="Microsoft Sans Serif"/>
                <a:cs typeface="Microsoft Sans Serif"/>
              </a:rPr>
              <a:t> </a:t>
            </a:r>
            <a:r>
              <a:rPr dirty="0" sz="2000" spc="-185">
                <a:latin typeface="Microsoft Sans Serif"/>
                <a:cs typeface="Microsoft Sans Serif"/>
              </a:rPr>
              <a:t>с</a:t>
            </a:r>
            <a:r>
              <a:rPr dirty="0" sz="2000" spc="-290">
                <a:latin typeface="Microsoft Sans Serif"/>
                <a:cs typeface="Microsoft Sans Serif"/>
              </a:rPr>
              <a:t>к</a:t>
            </a:r>
            <a:r>
              <a:rPr dirty="0" sz="2000" spc="-190">
                <a:latin typeface="Microsoft Sans Serif"/>
                <a:cs typeface="Microsoft Sans Serif"/>
              </a:rPr>
              <a:t>в</a:t>
            </a:r>
            <a:r>
              <a:rPr dirty="0" sz="2000" spc="-204">
                <a:latin typeface="Microsoft Sans Serif"/>
                <a:cs typeface="Microsoft Sans Serif"/>
              </a:rPr>
              <a:t>а</a:t>
            </a:r>
            <a:r>
              <a:rPr dirty="0" sz="2000" spc="-325">
                <a:latin typeface="Microsoft Sans Serif"/>
                <a:cs typeface="Microsoft Sans Serif"/>
              </a:rPr>
              <a:t>ж</a:t>
            </a:r>
            <a:r>
              <a:rPr dirty="0" sz="2000" spc="-195">
                <a:latin typeface="Microsoft Sans Serif"/>
                <a:cs typeface="Microsoft Sans Serif"/>
              </a:rPr>
              <a:t>и</a:t>
            </a:r>
            <a:r>
              <a:rPr dirty="0" sz="2000" spc="-210">
                <a:latin typeface="Microsoft Sans Serif"/>
                <a:cs typeface="Microsoft Sans Serif"/>
              </a:rPr>
              <a:t>н</a:t>
            </a:r>
            <a:endParaRPr sz="20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48974" y="1720583"/>
            <a:ext cx="8420735" cy="2731135"/>
            <a:chOff x="348974" y="1720583"/>
            <a:chExt cx="8420735" cy="27311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3003" y="2622804"/>
              <a:ext cx="8354561" cy="149961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408" y="2234209"/>
              <a:ext cx="8340826" cy="205432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13003" y="2630436"/>
              <a:ext cx="8340852" cy="147064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5202" y="2084844"/>
              <a:ext cx="8343893" cy="20375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8924" y="1752600"/>
              <a:ext cx="8343620" cy="2667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64976" y="1736585"/>
              <a:ext cx="8383905" cy="2699385"/>
            </a:xfrm>
            <a:custGeom>
              <a:avLst/>
              <a:gdLst/>
              <a:ahLst/>
              <a:cxnLst/>
              <a:rect l="l" t="t" r="r" b="b"/>
              <a:pathLst>
                <a:path w="8383905" h="2699385">
                  <a:moveTo>
                    <a:pt x="0" y="2699042"/>
                  </a:moveTo>
                  <a:lnTo>
                    <a:pt x="8383536" y="2699042"/>
                  </a:lnTo>
                  <a:lnTo>
                    <a:pt x="8383536" y="0"/>
                  </a:lnTo>
                  <a:lnTo>
                    <a:pt x="0" y="0"/>
                  </a:lnTo>
                  <a:lnTo>
                    <a:pt x="0" y="269904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66836" y="353085"/>
            <a:ext cx="853186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440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орм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pc="-13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се</a:t>
            </a:r>
            <a:r>
              <a:rPr dirty="0" spc="-325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390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че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26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pc="-305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й</a:t>
            </a:r>
            <a:r>
              <a:rPr dirty="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pc="-320">
                <a:solidFill>
                  <a:srgbClr val="001F5F"/>
                </a:solidFill>
                <a:latin typeface="Arial"/>
                <a:cs typeface="Arial"/>
              </a:rPr>
              <a:t>ол</a:t>
            </a:r>
            <a:r>
              <a:rPr dirty="0" spc="-325">
                <a:solidFill>
                  <a:srgbClr val="001F5F"/>
                </a:solidFill>
                <a:latin typeface="Arial"/>
                <a:cs typeface="Arial"/>
              </a:rPr>
              <a:t>н</a:t>
            </a:r>
            <a:r>
              <a:rPr dirty="0" spc="-345">
                <a:solidFill>
                  <a:srgbClr val="001F5F"/>
                </a:solidFill>
                <a:latin typeface="Arial"/>
                <a:cs typeface="Arial"/>
              </a:rPr>
              <a:t>ы</a:t>
            </a:r>
            <a:r>
              <a:rPr dirty="0" spc="-12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14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25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459">
                <a:solidFill>
                  <a:srgbClr val="001F5F"/>
                </a:solidFill>
                <a:latin typeface="Arial"/>
                <a:cs typeface="Arial"/>
              </a:rPr>
              <a:t>ф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60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pc="-290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ц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я</a:t>
            </a:r>
            <a:r>
              <a:rPr dirty="0" spc="-6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5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офаций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83521" y="4723650"/>
            <a:ext cx="8185784" cy="1397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50">
                <a:latin typeface="Microsoft Sans Serif"/>
                <a:cs typeface="Microsoft Sans Serif"/>
              </a:rPr>
              <a:t>Для</a:t>
            </a:r>
            <a:r>
              <a:rPr dirty="0" sz="1800" spc="-245">
                <a:latin typeface="Microsoft Sans Serif"/>
                <a:cs typeface="Microsoft Sans Serif"/>
              </a:rPr>
              <a:t> </a:t>
            </a:r>
            <a:r>
              <a:rPr dirty="0" sz="1800" spc="-200">
                <a:latin typeface="Microsoft Sans Serif"/>
                <a:cs typeface="Microsoft Sans Serif"/>
              </a:rPr>
              <a:t>классификации</a:t>
            </a:r>
            <a:r>
              <a:rPr dirty="0" sz="1800" spc="-195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лито-фаций</a:t>
            </a:r>
            <a:r>
              <a:rPr dirty="0" sz="1800" spc="-175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и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их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литолого-стратиграфической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200">
                <a:latin typeface="Microsoft Sans Serif"/>
                <a:cs typeface="Microsoft Sans Serif"/>
              </a:rPr>
              <a:t>привязки </a:t>
            </a:r>
            <a:r>
              <a:rPr dirty="0" sz="1800" spc="-195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предпочтительно</a:t>
            </a:r>
            <a:r>
              <a:rPr dirty="0" sz="1800" spc="-180">
                <a:latin typeface="Microsoft Sans Serif"/>
                <a:cs typeface="Microsoft Sans Serif"/>
              </a:rPr>
              <a:t> выбрать</a:t>
            </a:r>
            <a:r>
              <a:rPr dirty="0" sz="1800" spc="-175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тонкие</a:t>
            </a:r>
            <a:r>
              <a:rPr dirty="0" sz="1800" spc="-185">
                <a:latin typeface="Microsoft Sans Serif"/>
                <a:cs typeface="Microsoft Sans Serif"/>
              </a:rPr>
              <a:t> и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слабо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расслоенные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зоны.</a:t>
            </a:r>
            <a:r>
              <a:rPr dirty="0" sz="1800" spc="130">
                <a:latin typeface="Microsoft Sans Serif"/>
                <a:cs typeface="Microsoft Sans Serif"/>
              </a:rPr>
              <a:t> </a:t>
            </a:r>
            <a:r>
              <a:rPr dirty="0" sz="1800" spc="-200">
                <a:latin typeface="Microsoft Sans Serif"/>
                <a:cs typeface="Microsoft Sans Serif"/>
              </a:rPr>
              <a:t>При</a:t>
            </a:r>
            <a:r>
              <a:rPr dirty="0" sz="1800" spc="8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этом</a:t>
            </a:r>
            <a:r>
              <a:rPr dirty="0" sz="1800" spc="37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необходимо </a:t>
            </a:r>
            <a:r>
              <a:rPr dirty="0" sz="1800" spc="-19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уделить</a:t>
            </a:r>
            <a:r>
              <a:rPr dirty="0" sz="1800" spc="-17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больше</a:t>
            </a:r>
            <a:r>
              <a:rPr dirty="0" sz="1800" spc="-190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внимания</a:t>
            </a:r>
            <a:r>
              <a:rPr dirty="0" sz="1800" spc="90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анализу</a:t>
            </a:r>
            <a:r>
              <a:rPr dirty="0" sz="1800" spc="110">
                <a:latin typeface="Microsoft Sans Serif"/>
                <a:cs typeface="Microsoft Sans Serif"/>
              </a:rPr>
              <a:t> </a:t>
            </a:r>
            <a:r>
              <a:rPr dirty="0" sz="1800" spc="-170">
                <a:latin typeface="Microsoft Sans Serif"/>
                <a:cs typeface="Microsoft Sans Serif"/>
              </a:rPr>
              <a:t>соответствия</a:t>
            </a:r>
            <a:r>
              <a:rPr dirty="0" sz="1800" spc="140">
                <a:latin typeface="Microsoft Sans Serif"/>
                <a:cs typeface="Microsoft Sans Serif"/>
              </a:rPr>
              <a:t> </a:t>
            </a:r>
            <a:r>
              <a:rPr dirty="0" sz="1800" spc="-220">
                <a:latin typeface="Microsoft Sans Serif"/>
                <a:cs typeface="Microsoft Sans Serif"/>
              </a:rPr>
              <a:t>формы</a:t>
            </a:r>
            <a:r>
              <a:rPr dirty="0" sz="1800" spc="4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волны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типу</a:t>
            </a:r>
            <a:r>
              <a:rPr dirty="0" sz="1800" spc="12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лито-фаций. </a:t>
            </a:r>
            <a:r>
              <a:rPr dirty="0" sz="1800" spc="-170">
                <a:latin typeface="Microsoft Sans Serif"/>
                <a:cs typeface="Microsoft Sans Serif"/>
              </a:rPr>
              <a:t> </a:t>
            </a:r>
            <a:r>
              <a:rPr dirty="0" sz="1800" spc="-204">
                <a:latin typeface="Microsoft Sans Serif"/>
                <a:cs typeface="Microsoft Sans Serif"/>
              </a:rPr>
              <a:t>Возможно, </a:t>
            </a:r>
            <a:r>
              <a:rPr dirty="0" sz="1800" spc="-175">
                <a:latin typeface="Microsoft Sans Serif"/>
                <a:cs typeface="Microsoft Sans Serif"/>
              </a:rPr>
              <a:t>что </a:t>
            </a:r>
            <a:r>
              <a:rPr dirty="0" sz="1800" spc="-215">
                <a:latin typeface="Microsoft Sans Serif"/>
                <a:cs typeface="Microsoft Sans Serif"/>
              </a:rPr>
              <a:t>каждый </a:t>
            </a:r>
            <a:r>
              <a:rPr dirty="0" sz="1800" spc="-175">
                <a:latin typeface="Microsoft Sans Serif"/>
                <a:cs typeface="Microsoft Sans Serif"/>
              </a:rPr>
              <a:t>слой </a:t>
            </a:r>
            <a:r>
              <a:rPr dirty="0" sz="1800" spc="-215">
                <a:latin typeface="Microsoft Sans Serif"/>
                <a:cs typeface="Microsoft Sans Serif"/>
              </a:rPr>
              <a:t>может </a:t>
            </a:r>
            <a:r>
              <a:rPr dirty="0" sz="1800" spc="-190">
                <a:latin typeface="Microsoft Sans Serif"/>
                <a:cs typeface="Microsoft Sans Serif"/>
              </a:rPr>
              <a:t>содержать </a:t>
            </a:r>
            <a:r>
              <a:rPr dirty="0" sz="1800" spc="-185">
                <a:latin typeface="Microsoft Sans Serif"/>
                <a:cs typeface="Microsoft Sans Serif"/>
              </a:rPr>
              <a:t>свою </a:t>
            </a:r>
            <a:r>
              <a:rPr dirty="0" sz="1800" spc="-200">
                <a:latin typeface="Microsoft Sans Serif"/>
                <a:cs typeface="Microsoft Sans Serif"/>
              </a:rPr>
              <a:t>специфичную </a:t>
            </a:r>
            <a:r>
              <a:rPr dirty="0" sz="1800" spc="-180">
                <a:latin typeface="Microsoft Sans Serif"/>
                <a:cs typeface="Microsoft Sans Serif"/>
              </a:rPr>
              <a:t>и </a:t>
            </a:r>
            <a:r>
              <a:rPr dirty="0" sz="1800" spc="-185">
                <a:latin typeface="Microsoft Sans Serif"/>
                <a:cs typeface="Microsoft Sans Serif"/>
              </a:rPr>
              <a:t>отличную </a:t>
            </a:r>
            <a:r>
              <a:rPr dirty="0" sz="1800" spc="-170">
                <a:latin typeface="Microsoft Sans Serif"/>
                <a:cs typeface="Microsoft Sans Serif"/>
              </a:rPr>
              <a:t>литологию, </a:t>
            </a:r>
            <a:r>
              <a:rPr dirty="0" sz="1800" spc="-180">
                <a:latin typeface="Microsoft Sans Serif"/>
                <a:cs typeface="Microsoft Sans Serif"/>
              </a:rPr>
              <a:t>и </a:t>
            </a:r>
            <a:r>
              <a:rPr dirty="0" sz="1800" spc="-175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поэтому</a:t>
            </a:r>
            <a:r>
              <a:rPr dirty="0" sz="1800" spc="-60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не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всегда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90">
                <a:latin typeface="Microsoft Sans Serif"/>
                <a:cs typeface="Microsoft Sans Serif"/>
              </a:rPr>
              <a:t>уместно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185">
                <a:latin typeface="Microsoft Sans Serif"/>
                <a:cs typeface="Microsoft Sans Serif"/>
              </a:rPr>
              <a:t>объединять</a:t>
            </a:r>
            <a:r>
              <a:rPr dirty="0" sz="1800" spc="-50">
                <a:latin typeface="Microsoft Sans Serif"/>
                <a:cs typeface="Microsoft Sans Serif"/>
              </a:rPr>
              <a:t> </a:t>
            </a:r>
            <a:r>
              <a:rPr dirty="0" sz="1800" spc="-165">
                <a:latin typeface="Microsoft Sans Serif"/>
                <a:cs typeface="Microsoft Sans Serif"/>
              </a:rPr>
              <a:t>эти</a:t>
            </a:r>
            <a:r>
              <a:rPr dirty="0" sz="1800" spc="-70">
                <a:latin typeface="Microsoft Sans Serif"/>
                <a:cs typeface="Microsoft Sans Serif"/>
              </a:rPr>
              <a:t> </a:t>
            </a:r>
            <a:r>
              <a:rPr dirty="0" sz="1800" spc="-175">
                <a:latin typeface="Microsoft Sans Serif"/>
                <a:cs typeface="Microsoft Sans Serif"/>
              </a:rPr>
              <a:t>слои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95">
                <a:latin typeface="Microsoft Sans Serif"/>
                <a:cs typeface="Microsoft Sans Serif"/>
              </a:rPr>
              <a:t>по</a:t>
            </a:r>
            <a:r>
              <a:rPr dirty="0" sz="1800" spc="-65">
                <a:latin typeface="Microsoft Sans Serif"/>
                <a:cs typeface="Microsoft Sans Serif"/>
              </a:rPr>
              <a:t> </a:t>
            </a:r>
            <a:r>
              <a:rPr dirty="0" sz="1800" spc="-180">
                <a:latin typeface="Microsoft Sans Serif"/>
                <a:cs typeface="Microsoft Sans Serif"/>
              </a:rPr>
              <a:t>вертикали.</a:t>
            </a:r>
            <a:endParaRPr sz="18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235394"/>
            <a:ext cx="806577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1F5F"/>
                </a:solidFill>
              </a:rPr>
              <a:t>Примеры</a:t>
            </a:r>
            <a:r>
              <a:rPr dirty="0" sz="2400" spc="20">
                <a:solidFill>
                  <a:srgbClr val="001F5F"/>
                </a:solidFill>
              </a:rPr>
              <a:t> </a:t>
            </a:r>
            <a:r>
              <a:rPr dirty="0" sz="2400" spc="-15">
                <a:solidFill>
                  <a:srgbClr val="001F5F"/>
                </a:solidFill>
              </a:rPr>
              <a:t>экстрагирования</a:t>
            </a:r>
            <a:r>
              <a:rPr dirty="0" sz="2400" spc="70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сейсмофаций</a:t>
            </a:r>
            <a:r>
              <a:rPr dirty="0" sz="2400" spc="80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(классификация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solidFill>
                  <a:srgbClr val="001F5F"/>
                </a:solidFill>
              </a:rPr>
              <a:t>сейсмофаций</a:t>
            </a:r>
            <a:r>
              <a:rPr dirty="0" sz="2400" spc="55">
                <a:solidFill>
                  <a:srgbClr val="001F5F"/>
                </a:solidFill>
              </a:rPr>
              <a:t> </a:t>
            </a:r>
            <a:r>
              <a:rPr dirty="0" sz="2400" spc="-5">
                <a:solidFill>
                  <a:srgbClr val="001F5F"/>
                </a:solidFill>
              </a:rPr>
              <a:t>по</a:t>
            </a:r>
            <a:r>
              <a:rPr dirty="0" sz="2400" spc="5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Дамус;1990)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-12273" y="4990604"/>
            <a:ext cx="6604634" cy="1449070"/>
            <a:chOff x="-12273" y="4990604"/>
            <a:chExt cx="6604634" cy="1449070"/>
          </a:xfrm>
        </p:grpSpPr>
        <p:sp>
          <p:nvSpPr>
            <p:cNvPr id="4" name="object 4"/>
            <p:cNvSpPr/>
            <p:nvPr/>
          </p:nvSpPr>
          <p:spPr>
            <a:xfrm>
              <a:off x="4635499" y="5016499"/>
              <a:ext cx="1905000" cy="1371600"/>
            </a:xfrm>
            <a:custGeom>
              <a:avLst/>
              <a:gdLst/>
              <a:ahLst/>
              <a:cxnLst/>
              <a:rect l="l" t="t" r="r" b="b"/>
              <a:pathLst>
                <a:path w="1905000" h="1371600">
                  <a:moveTo>
                    <a:pt x="1905000" y="0"/>
                  </a:moveTo>
                  <a:lnTo>
                    <a:pt x="0" y="0"/>
                  </a:lnTo>
                  <a:lnTo>
                    <a:pt x="0" y="1371600"/>
                  </a:lnTo>
                  <a:lnTo>
                    <a:pt x="1905000" y="1371600"/>
                  </a:lnTo>
                  <a:lnTo>
                    <a:pt x="1905000" y="0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09604" y="4990604"/>
              <a:ext cx="1982190" cy="14487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635246" y="5016252"/>
              <a:ext cx="1931035" cy="1397635"/>
            </a:xfrm>
            <a:custGeom>
              <a:avLst/>
              <a:gdLst/>
              <a:ahLst/>
              <a:cxnLst/>
              <a:rect l="l" t="t" r="r" b="b"/>
              <a:pathLst>
                <a:path w="1931034" h="1397635">
                  <a:moveTo>
                    <a:pt x="0" y="1397495"/>
                  </a:moveTo>
                  <a:lnTo>
                    <a:pt x="1930895" y="1397495"/>
                  </a:lnTo>
                  <a:lnTo>
                    <a:pt x="1930895" y="0"/>
                  </a:lnTo>
                  <a:lnTo>
                    <a:pt x="0" y="0"/>
                  </a:lnTo>
                  <a:lnTo>
                    <a:pt x="0" y="1397495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744" y="5182342"/>
              <a:ext cx="1981200" cy="1170940"/>
            </a:xfrm>
            <a:custGeom>
              <a:avLst/>
              <a:gdLst/>
              <a:ahLst/>
              <a:cxnLst/>
              <a:rect l="l" t="t" r="r" b="b"/>
              <a:pathLst>
                <a:path w="1981200" h="1170939">
                  <a:moveTo>
                    <a:pt x="0" y="1170434"/>
                  </a:moveTo>
                  <a:lnTo>
                    <a:pt x="1981200" y="1170434"/>
                  </a:lnTo>
                  <a:lnTo>
                    <a:pt x="1981200" y="0"/>
                  </a:lnTo>
                  <a:lnTo>
                    <a:pt x="0" y="0"/>
                  </a:lnTo>
                  <a:lnTo>
                    <a:pt x="0" y="1170434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3698" y="5211305"/>
            <a:ext cx="1955800" cy="1093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77470">
              <a:lnSpc>
                <a:spcPct val="100000"/>
              </a:lnSpc>
              <a:spcBef>
                <a:spcPts val="100"/>
              </a:spcBef>
            </a:pPr>
            <a:r>
              <a:rPr dirty="0" sz="1400" spc="-165" b="1">
                <a:latin typeface="Arial"/>
                <a:cs typeface="Arial"/>
              </a:rPr>
              <a:t>Сейсмофация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  <a:p>
            <a:pPr algn="just" marL="77470" marR="71120">
              <a:lnSpc>
                <a:spcPct val="100000"/>
              </a:lnSpc>
              <a:tabLst>
                <a:tab pos="1146175" algn="l"/>
              </a:tabLst>
            </a:pPr>
            <a:r>
              <a:rPr dirty="0" sz="1400" spc="-145">
                <a:latin typeface="Microsoft Sans Serif"/>
                <a:cs typeface="Microsoft Sans Serif"/>
              </a:rPr>
              <a:t>Четкие,</a:t>
            </a:r>
            <a:r>
              <a:rPr dirty="0" sz="1400" spc="-140">
                <a:latin typeface="Microsoft Sans Serif"/>
                <a:cs typeface="Microsoft Sans Serif"/>
              </a:rPr>
              <a:t> контрастные, </a:t>
            </a:r>
            <a:r>
              <a:rPr dirty="0" sz="1400" spc="-13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параллельные,</a:t>
            </a:r>
            <a:r>
              <a:rPr dirty="0" sz="1400" spc="-135">
                <a:latin typeface="Microsoft Sans Serif"/>
                <a:cs typeface="Microsoft Sans Serif"/>
              </a:rPr>
              <a:t> непре- </a:t>
            </a:r>
            <a:r>
              <a:rPr dirty="0" sz="1400" spc="-3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вн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90">
                <a:latin typeface="Microsoft Sans Serif"/>
                <a:cs typeface="Microsoft Sans Serif"/>
              </a:rPr>
              <a:t>я  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й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35">
                <a:latin typeface="Microsoft Sans Serif"/>
                <a:cs typeface="Microsoft Sans Serif"/>
              </a:rPr>
              <a:t>л</a:t>
            </a:r>
            <a:r>
              <a:rPr dirty="0" sz="1400" spc="-130">
                <a:latin typeface="Microsoft Sans Serif"/>
                <a:cs typeface="Microsoft Sans Serif"/>
              </a:rPr>
              <a:t>и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35">
                <a:latin typeface="Microsoft Sans Serif"/>
                <a:cs typeface="Microsoft Sans Serif"/>
              </a:rPr>
              <a:t>д</a:t>
            </a:r>
            <a:r>
              <a:rPr dirty="0" sz="1400" spc="-170">
                <a:latin typeface="Microsoft Sans Serif"/>
                <a:cs typeface="Microsoft Sans Serif"/>
              </a:rPr>
              <a:t>ы</a:t>
            </a:r>
            <a:r>
              <a:rPr dirty="0" sz="1400" spc="-7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362949" y="5106142"/>
            <a:ext cx="2057400" cy="1170940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805" marR="166370">
              <a:lnSpc>
                <a:spcPct val="100000"/>
              </a:lnSpc>
              <a:spcBef>
                <a:spcPts val="330"/>
              </a:spcBef>
            </a:pPr>
            <a:r>
              <a:rPr dirty="0" sz="1400" spc="-195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65">
                <a:latin typeface="Microsoft Sans Serif"/>
                <a:cs typeface="Microsoft Sans Serif"/>
              </a:rPr>
              <a:t>лож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ие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40">
                <a:latin typeface="Microsoft Sans Serif"/>
                <a:cs typeface="Microsoft Sans Serif"/>
              </a:rPr>
              <a:t>ло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125">
                <a:latin typeface="Microsoft Sans Serif"/>
                <a:cs typeface="Microsoft Sans Serif"/>
              </a:rPr>
              <a:t>х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95">
                <a:latin typeface="Microsoft Sans Serif"/>
                <a:cs typeface="Microsoft Sans Serif"/>
              </a:rPr>
              <a:t>н  </a:t>
            </a:r>
            <a:r>
              <a:rPr dirty="0" sz="1400" spc="-135">
                <a:latin typeface="Microsoft Sans Serif"/>
                <a:cs typeface="Microsoft Sans Serif"/>
              </a:rPr>
              <a:t>во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вр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60">
                <a:latin typeface="Microsoft Sans Serif"/>
                <a:cs typeface="Microsoft Sans Serif"/>
              </a:rPr>
              <a:t>о</a:t>
            </a:r>
            <a:r>
              <a:rPr dirty="0" sz="1400" spc="-105">
                <a:latin typeface="Microsoft Sans Serif"/>
                <a:cs typeface="Microsoft Sans Serif"/>
              </a:rPr>
              <a:t>г</a:t>
            </a:r>
            <a:r>
              <a:rPr dirty="0" sz="1400" spc="-95">
                <a:latin typeface="Microsoft Sans Serif"/>
                <a:cs typeface="Microsoft Sans Serif"/>
              </a:rPr>
              <a:t>о  </a:t>
            </a:r>
            <a:r>
              <a:rPr dirty="0" sz="1400" spc="-150">
                <a:latin typeface="Microsoft Sans Serif"/>
                <a:cs typeface="Microsoft Sans Serif"/>
              </a:rPr>
              <a:t>седименогенеза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533404" y="1181100"/>
            <a:ext cx="1906270" cy="3705860"/>
            <a:chOff x="4533404" y="1181100"/>
            <a:chExt cx="1906270" cy="3705860"/>
          </a:xfrm>
        </p:grpSpPr>
        <p:sp>
          <p:nvSpPr>
            <p:cNvPr id="11" name="object 11"/>
            <p:cNvSpPr/>
            <p:nvPr/>
          </p:nvSpPr>
          <p:spPr>
            <a:xfrm>
              <a:off x="4533404" y="1181099"/>
              <a:ext cx="1728470" cy="1699260"/>
            </a:xfrm>
            <a:custGeom>
              <a:avLst/>
              <a:gdLst/>
              <a:ahLst/>
              <a:cxnLst/>
              <a:rect l="l" t="t" r="r" b="b"/>
              <a:pathLst>
                <a:path w="1728470" h="1699260">
                  <a:moveTo>
                    <a:pt x="172819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672590"/>
                  </a:lnTo>
                  <a:lnTo>
                    <a:pt x="0" y="1698231"/>
                  </a:lnTo>
                  <a:lnTo>
                    <a:pt x="0" y="1699260"/>
                  </a:lnTo>
                  <a:lnTo>
                    <a:pt x="1728190" y="1699260"/>
                  </a:lnTo>
                  <a:lnTo>
                    <a:pt x="1728190" y="25400"/>
                  </a:lnTo>
                  <a:lnTo>
                    <a:pt x="1728190" y="0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58804" y="1206500"/>
              <a:ext cx="1728190" cy="169925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59045" y="1206246"/>
              <a:ext cx="1702435" cy="1673860"/>
            </a:xfrm>
            <a:custGeom>
              <a:avLst/>
              <a:gdLst/>
              <a:ahLst/>
              <a:cxnLst/>
              <a:rect l="l" t="t" r="r" b="b"/>
              <a:pathLst>
                <a:path w="1702435" h="1673860">
                  <a:moveTo>
                    <a:pt x="0" y="1673326"/>
                  </a:moveTo>
                  <a:lnTo>
                    <a:pt x="1702295" y="1673326"/>
                  </a:lnTo>
                  <a:lnTo>
                    <a:pt x="1702295" y="0"/>
                  </a:lnTo>
                  <a:lnTo>
                    <a:pt x="0" y="0"/>
                  </a:lnTo>
                  <a:lnTo>
                    <a:pt x="0" y="1673326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559299" y="3111500"/>
              <a:ext cx="1828800" cy="1724025"/>
            </a:xfrm>
            <a:custGeom>
              <a:avLst/>
              <a:gdLst/>
              <a:ahLst/>
              <a:cxnLst/>
              <a:rect l="l" t="t" r="r" b="b"/>
              <a:pathLst>
                <a:path w="1828800" h="1724025">
                  <a:moveTo>
                    <a:pt x="1828800" y="0"/>
                  </a:moveTo>
                  <a:lnTo>
                    <a:pt x="0" y="0"/>
                  </a:lnTo>
                  <a:lnTo>
                    <a:pt x="0" y="1723631"/>
                  </a:lnTo>
                  <a:lnTo>
                    <a:pt x="1828800" y="1723631"/>
                  </a:lnTo>
                  <a:lnTo>
                    <a:pt x="1828800" y="0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33404" y="3085604"/>
              <a:ext cx="1905990" cy="180087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4559045" y="3111245"/>
              <a:ext cx="1854835" cy="1750060"/>
            </a:xfrm>
            <a:custGeom>
              <a:avLst/>
              <a:gdLst/>
              <a:ahLst/>
              <a:cxnLst/>
              <a:rect l="l" t="t" r="r" b="b"/>
              <a:pathLst>
                <a:path w="1854835" h="1750060">
                  <a:moveTo>
                    <a:pt x="0" y="1749526"/>
                  </a:moveTo>
                  <a:lnTo>
                    <a:pt x="1854695" y="1749526"/>
                  </a:lnTo>
                  <a:lnTo>
                    <a:pt x="1854695" y="0"/>
                  </a:lnTo>
                  <a:lnTo>
                    <a:pt x="0" y="0"/>
                  </a:lnTo>
                  <a:lnTo>
                    <a:pt x="0" y="1749526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2286749" y="3277336"/>
            <a:ext cx="2057400" cy="1663064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805" marR="115570">
              <a:lnSpc>
                <a:spcPct val="100000"/>
              </a:lnSpc>
              <a:spcBef>
                <a:spcPts val="330"/>
              </a:spcBef>
            </a:pPr>
            <a:r>
              <a:rPr dirty="0" sz="1400" spc="-195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65">
                <a:latin typeface="Microsoft Sans Serif"/>
                <a:cs typeface="Microsoft Sans Serif"/>
              </a:rPr>
              <a:t>лож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ие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40">
                <a:latin typeface="Microsoft Sans Serif"/>
                <a:cs typeface="Microsoft Sans Serif"/>
              </a:rPr>
              <a:t>лаи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80">
                <a:latin typeface="Microsoft Sans Serif"/>
                <a:cs typeface="Microsoft Sans Serif"/>
              </a:rPr>
              <a:t>ю</a:t>
            </a:r>
            <a:r>
              <a:rPr dirty="0" sz="1400" spc="-170">
                <a:latin typeface="Microsoft Sans Serif"/>
                <a:cs typeface="Microsoft Sans Serif"/>
              </a:rPr>
              <a:t>щи</a:t>
            </a:r>
            <a:r>
              <a:rPr dirty="0" sz="1400" spc="-130">
                <a:latin typeface="Microsoft Sans Serif"/>
                <a:cs typeface="Microsoft Sans Serif"/>
              </a:rPr>
              <a:t>хс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он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ра</a:t>
            </a:r>
            <a:r>
              <a:rPr dirty="0" sz="1400" spc="-130">
                <a:latin typeface="Microsoft Sans Serif"/>
                <a:cs typeface="Microsoft Sans Serif"/>
              </a:rPr>
              <a:t>сс</a:t>
            </a:r>
            <a:r>
              <a:rPr dirty="0" sz="1400" spc="-135">
                <a:latin typeface="Microsoft Sans Serif"/>
                <a:cs typeface="Microsoft Sans Serif"/>
              </a:rPr>
              <a:t>л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нн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35">
                <a:latin typeface="Microsoft Sans Serif"/>
                <a:cs typeface="Microsoft Sans Serif"/>
              </a:rPr>
              <a:t>лев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80">
                <a:latin typeface="Microsoft Sans Serif"/>
                <a:cs typeface="Microsoft Sans Serif"/>
              </a:rPr>
              <a:t>ам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,  </a:t>
            </a:r>
            <a:r>
              <a:rPr dirty="0" sz="1400" spc="-155">
                <a:latin typeface="Microsoft Sans Serif"/>
                <a:cs typeface="Microsoft Sans Serif"/>
              </a:rPr>
              <a:t>образовавшимися</a:t>
            </a:r>
            <a:r>
              <a:rPr dirty="0" sz="1400" spc="6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 </a:t>
            </a:r>
            <a:r>
              <a:rPr dirty="0" sz="1400" spc="-13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д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60">
                <a:latin typeface="Microsoft Sans Serif"/>
                <a:cs typeface="Microsoft Sans Serif"/>
              </a:rPr>
              <a:t>о</a:t>
            </a:r>
            <a:r>
              <a:rPr dirty="0" sz="1400" spc="-105">
                <a:latin typeface="Microsoft Sans Serif"/>
                <a:cs typeface="Microsoft Sans Serif"/>
              </a:rPr>
              <a:t>г</a:t>
            </a:r>
            <a:r>
              <a:rPr dirty="0" sz="1400" spc="-95">
                <a:latin typeface="Microsoft Sans Serif"/>
                <a:cs typeface="Microsoft Sans Serif"/>
              </a:rPr>
              <a:t>о  </a:t>
            </a:r>
            <a:r>
              <a:rPr dirty="0" sz="1400" spc="-145">
                <a:latin typeface="Microsoft Sans Serif"/>
                <a:cs typeface="Microsoft Sans Serif"/>
              </a:rPr>
              <a:t>седиментогенеза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744" y="3353536"/>
            <a:ext cx="1981200" cy="1877695"/>
          </a:xfrm>
          <a:custGeom>
            <a:avLst/>
            <a:gdLst/>
            <a:ahLst/>
            <a:cxnLst/>
            <a:rect l="l" t="t" r="r" b="b"/>
            <a:pathLst>
              <a:path w="1981200" h="1877695">
                <a:moveTo>
                  <a:pt x="0" y="1877568"/>
                </a:moveTo>
                <a:lnTo>
                  <a:pt x="1981200" y="1877568"/>
                </a:lnTo>
                <a:lnTo>
                  <a:pt x="1981200" y="0"/>
                </a:lnTo>
                <a:lnTo>
                  <a:pt x="0" y="0"/>
                </a:lnTo>
                <a:lnTo>
                  <a:pt x="0" y="1877568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13698" y="3595471"/>
            <a:ext cx="1955800" cy="13068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7470" marR="328930">
              <a:lnSpc>
                <a:spcPct val="100000"/>
              </a:lnSpc>
              <a:spcBef>
                <a:spcPts val="100"/>
              </a:spcBef>
            </a:pPr>
            <a:r>
              <a:rPr dirty="0" sz="1400" spc="-185" b="1">
                <a:latin typeface="Arial"/>
                <a:cs typeface="Arial"/>
              </a:rPr>
              <a:t>С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60" b="1">
                <a:latin typeface="Arial"/>
                <a:cs typeface="Arial"/>
              </a:rPr>
              <a:t>й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фац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2  </a:t>
            </a:r>
            <a:r>
              <a:rPr dirty="0" sz="1400" spc="-150">
                <a:latin typeface="Microsoft Sans Serif"/>
                <a:cs typeface="Microsoft Sans Serif"/>
              </a:rPr>
              <a:t>Чет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70">
                <a:latin typeface="Microsoft Sans Serif"/>
                <a:cs typeface="Microsoft Sans Serif"/>
              </a:rPr>
              <a:t>,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50">
                <a:latin typeface="Microsoft Sans Serif"/>
                <a:cs typeface="Microsoft Sans Serif"/>
              </a:rPr>
              <a:t>он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70">
                <a:latin typeface="Microsoft Sans Serif"/>
                <a:cs typeface="Microsoft Sans Serif"/>
              </a:rPr>
              <a:t>, 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35">
                <a:latin typeface="Microsoft Sans Serif"/>
                <a:cs typeface="Microsoft Sans Serif"/>
              </a:rPr>
              <a:t>ллель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60">
                <a:latin typeface="Microsoft Sans Serif"/>
                <a:cs typeface="Microsoft Sans Serif"/>
              </a:rPr>
              <a:t>ы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70">
                <a:latin typeface="Microsoft Sans Serif"/>
                <a:cs typeface="Microsoft Sans Serif"/>
              </a:rPr>
              <a:t>,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ре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вн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14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85">
                <a:latin typeface="Microsoft Sans Serif"/>
                <a:cs typeface="Microsoft Sans Serif"/>
              </a:rPr>
              <a:t>т  </a:t>
            </a:r>
            <a:r>
              <a:rPr dirty="0" sz="1400" spc="-155">
                <a:latin typeface="Microsoft Sans Serif"/>
                <a:cs typeface="Microsoft Sans Serif"/>
              </a:rPr>
              <a:t>низ</a:t>
            </a:r>
            <a:r>
              <a:rPr dirty="0" sz="1400" spc="-175">
                <a:latin typeface="Microsoft Sans Serif"/>
                <a:cs typeface="Microsoft Sans Serif"/>
              </a:rPr>
              <a:t>ко</a:t>
            </a:r>
            <a:r>
              <a:rPr dirty="0" sz="1400" spc="-140">
                <a:latin typeface="Microsoft Sans Serif"/>
                <a:cs typeface="Microsoft Sans Serif"/>
              </a:rPr>
              <a:t>й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до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75">
                <a:latin typeface="Microsoft Sans Serif"/>
                <a:cs typeface="Microsoft Sans Serif"/>
              </a:rPr>
              <a:t>ко</a:t>
            </a:r>
            <a:r>
              <a:rPr dirty="0" sz="1400" spc="-90">
                <a:latin typeface="Microsoft Sans Serif"/>
                <a:cs typeface="Microsoft Sans Serif"/>
              </a:rPr>
              <a:t>й  </a:t>
            </a:r>
            <a:r>
              <a:rPr dirty="0" sz="1400" spc="-140">
                <a:latin typeface="Microsoft Sans Serif"/>
                <a:cs typeface="Microsoft Sans Serif"/>
              </a:rPr>
              <a:t>амплитуды.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744" y="991336"/>
            <a:ext cx="1905000" cy="2309495"/>
          </a:xfrm>
          <a:custGeom>
            <a:avLst/>
            <a:gdLst/>
            <a:ahLst/>
            <a:cxnLst/>
            <a:rect l="l" t="t" r="r" b="b"/>
            <a:pathLst>
              <a:path w="1905000" h="2309495">
                <a:moveTo>
                  <a:pt x="0" y="2308872"/>
                </a:moveTo>
                <a:lnTo>
                  <a:pt x="1905000" y="2308872"/>
                </a:lnTo>
                <a:lnTo>
                  <a:pt x="1905000" y="0"/>
                </a:lnTo>
                <a:lnTo>
                  <a:pt x="0" y="0"/>
                </a:lnTo>
                <a:lnTo>
                  <a:pt x="0" y="2308872"/>
                </a:lnTo>
                <a:close/>
              </a:path>
            </a:pathLst>
          </a:custGeom>
          <a:ln w="32004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6746" y="1019314"/>
            <a:ext cx="1873250" cy="19469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74295" marR="188595">
              <a:lnSpc>
                <a:spcPct val="100000"/>
              </a:lnSpc>
              <a:spcBef>
                <a:spcPts val="105"/>
              </a:spcBef>
            </a:pPr>
            <a:r>
              <a:rPr dirty="0" sz="1400" spc="-185" b="1">
                <a:latin typeface="Arial"/>
                <a:cs typeface="Arial"/>
              </a:rPr>
              <a:t>С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60" b="1">
                <a:latin typeface="Arial"/>
                <a:cs typeface="Arial"/>
              </a:rPr>
              <a:t>й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фац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95" b="1">
                <a:latin typeface="Arial"/>
                <a:cs typeface="Arial"/>
              </a:rPr>
              <a:t>1  </a:t>
            </a:r>
            <a:r>
              <a:rPr dirty="0" sz="1400" spc="-185">
                <a:latin typeface="Microsoft Sans Serif"/>
                <a:cs typeface="Microsoft Sans Serif"/>
              </a:rPr>
              <a:t>П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тя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ен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60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50">
                <a:latin typeface="Microsoft Sans Serif"/>
                <a:cs typeface="Microsoft Sans Serif"/>
              </a:rPr>
              <a:t>й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55">
                <a:latin typeface="Microsoft Sans Serif"/>
                <a:cs typeface="Microsoft Sans Serif"/>
              </a:rPr>
              <a:t>ч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я</a:t>
            </a:r>
            <a:r>
              <a:rPr dirty="0" sz="1400" spc="-70">
                <a:latin typeface="Microsoft Sans Serif"/>
                <a:cs typeface="Microsoft Sans Serif"/>
              </a:rPr>
              <a:t>,  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(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60">
                <a:latin typeface="Microsoft Sans Serif"/>
                <a:cs typeface="Microsoft Sans Serif"/>
              </a:rPr>
              <a:t>дк</a:t>
            </a:r>
            <a:r>
              <a:rPr dirty="0" sz="1400" spc="-175">
                <a:latin typeface="Microsoft Sans Serif"/>
                <a:cs typeface="Microsoft Sans Serif"/>
              </a:rPr>
              <a:t>о</a:t>
            </a:r>
            <a:r>
              <a:rPr dirty="0" sz="1400" spc="-85">
                <a:latin typeface="Microsoft Sans Serif"/>
                <a:cs typeface="Microsoft Sans Serif"/>
              </a:rPr>
              <a:t>)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щаю</a:t>
            </a:r>
            <a:r>
              <a:rPr dirty="0" sz="1400" spc="-170">
                <a:latin typeface="Microsoft Sans Serif"/>
                <a:cs typeface="Microsoft Sans Serif"/>
              </a:rPr>
              <a:t>щи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оро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35">
                <a:latin typeface="Microsoft Sans Serif"/>
                <a:cs typeface="Microsoft Sans Serif"/>
              </a:rPr>
              <a:t>и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95">
                <a:latin typeface="Microsoft Sans Serif"/>
                <a:cs typeface="Microsoft Sans Serif"/>
              </a:rPr>
              <a:t>и 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40">
                <a:latin typeface="Microsoft Sans Serif"/>
                <a:cs typeface="Microsoft Sans Serif"/>
              </a:rPr>
              <a:t>я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75">
                <a:latin typeface="Microsoft Sans Serif"/>
                <a:cs typeface="Microsoft Sans Serif"/>
              </a:rPr>
              <a:t>фаз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5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.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Во  </a:t>
            </a:r>
            <a:r>
              <a:rPr dirty="0" sz="1400" spc="-140">
                <a:latin typeface="Microsoft Sans Serif"/>
                <a:cs typeface="Microsoft Sans Serif"/>
              </a:rPr>
              <a:t>вн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нн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40">
                <a:latin typeface="Microsoft Sans Serif"/>
                <a:cs typeface="Microsoft Sans Serif"/>
              </a:rPr>
              <a:t>й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25">
                <a:latin typeface="Microsoft Sans Serif"/>
                <a:cs typeface="Microsoft Sans Serif"/>
              </a:rPr>
              <a:t>у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10">
                <a:latin typeface="Microsoft Sans Serif"/>
                <a:cs typeface="Microsoft Sans Serif"/>
              </a:rPr>
              <a:t>ре 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л</a:t>
            </a:r>
            <a:r>
              <a:rPr dirty="0" sz="1400" spc="-140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ов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85">
                <a:latin typeface="Microsoft Sans Serif"/>
                <a:cs typeface="Microsoft Sans Serif"/>
              </a:rPr>
              <a:t>а</a:t>
            </a:r>
            <a:r>
              <a:rPr dirty="0" sz="1400" spc="-160">
                <a:latin typeface="Microsoft Sans Serif"/>
                <a:cs typeface="Microsoft Sans Serif"/>
              </a:rPr>
              <a:t>к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0">
                <a:latin typeface="Microsoft Sans Serif"/>
                <a:cs typeface="Microsoft Sans Serif"/>
              </a:rPr>
              <a:t>а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14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су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14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ву</a:t>
            </a:r>
            <a:r>
              <a:rPr dirty="0" sz="1400" spc="-180">
                <a:latin typeface="Microsoft Sans Serif"/>
                <a:cs typeface="Microsoft Sans Serif"/>
              </a:rPr>
              <a:t>ю</a:t>
            </a:r>
            <a:r>
              <a:rPr dirty="0" sz="1400" spc="-114">
                <a:latin typeface="Microsoft Sans Serif"/>
                <a:cs typeface="Microsoft Sans Serif"/>
              </a:rPr>
              <a:t>т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2134349" y="1143736"/>
            <a:ext cx="2133600" cy="1877695"/>
          </a:xfrm>
          <a:custGeom>
            <a:avLst/>
            <a:gdLst/>
            <a:ahLst/>
            <a:cxnLst/>
            <a:rect l="l" t="t" r="r" b="b"/>
            <a:pathLst>
              <a:path w="2133600" h="1877695">
                <a:moveTo>
                  <a:pt x="0" y="1877568"/>
                </a:moveTo>
                <a:lnTo>
                  <a:pt x="2133599" y="1877568"/>
                </a:lnTo>
                <a:lnTo>
                  <a:pt x="2133599" y="0"/>
                </a:lnTo>
                <a:lnTo>
                  <a:pt x="0" y="0"/>
                </a:lnTo>
                <a:lnTo>
                  <a:pt x="0" y="1877568"/>
                </a:lnTo>
                <a:close/>
              </a:path>
            </a:pathLst>
          </a:custGeom>
          <a:ln w="25908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2212581" y="1171714"/>
            <a:ext cx="1946275" cy="1520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464820">
              <a:lnSpc>
                <a:spcPct val="100000"/>
              </a:lnSpc>
              <a:spcBef>
                <a:spcPts val="105"/>
              </a:spcBef>
            </a:pPr>
            <a:r>
              <a:rPr dirty="0" sz="1400" spc="-185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л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95">
                <a:latin typeface="Microsoft Sans Serif"/>
                <a:cs typeface="Microsoft Sans Serif"/>
              </a:rPr>
              <a:t>н 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40">
                <a:latin typeface="Microsoft Sans Serif"/>
                <a:cs typeface="Microsoft Sans Serif"/>
              </a:rPr>
              <a:t>ла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50">
                <a:latin typeface="Microsoft Sans Serif"/>
                <a:cs typeface="Microsoft Sans Serif"/>
              </a:rPr>
              <a:t>ваю</a:t>
            </a:r>
            <a:r>
              <a:rPr dirty="0" sz="1400" spc="-170">
                <a:latin typeface="Microsoft Sans Serif"/>
                <a:cs typeface="Microsoft Sans Serif"/>
              </a:rPr>
              <a:t>щи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с  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он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лоя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95">
                <a:latin typeface="Microsoft Sans Serif"/>
                <a:cs typeface="Microsoft Sans Serif"/>
              </a:rPr>
              <a:t>и  </a:t>
            </a:r>
            <a:r>
              <a:rPr dirty="0" sz="1400" spc="-150">
                <a:latin typeface="Microsoft Sans Serif"/>
                <a:cs typeface="Microsoft Sans Serif"/>
              </a:rPr>
              <a:t>песчаников</a:t>
            </a:r>
            <a:endParaRPr sz="1400">
              <a:latin typeface="Microsoft Sans Serif"/>
              <a:cs typeface="Microsoft Sans Serif"/>
            </a:endParaRPr>
          </a:p>
          <a:p>
            <a:pPr marL="12700" marR="5080">
              <a:lnSpc>
                <a:spcPct val="100000"/>
              </a:lnSpc>
            </a:pP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35">
                <a:latin typeface="Microsoft Sans Serif"/>
                <a:cs typeface="Microsoft Sans Serif"/>
              </a:rPr>
              <a:t>лев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00">
                <a:latin typeface="Microsoft Sans Serif"/>
                <a:cs typeface="Microsoft Sans Serif"/>
              </a:rPr>
              <a:t>ов, 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0">
                <a:latin typeface="Microsoft Sans Serif"/>
                <a:cs typeface="Microsoft Sans Serif"/>
              </a:rPr>
              <a:t>ов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60">
                <a:latin typeface="Microsoft Sans Serif"/>
                <a:cs typeface="Microsoft Sans Serif"/>
              </a:rPr>
              <a:t>вши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ер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95">
                <a:latin typeface="Microsoft Sans Serif"/>
                <a:cs typeface="Microsoft Sans Serif"/>
              </a:rPr>
              <a:t>д  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60">
                <a:latin typeface="Microsoft Sans Serif"/>
                <a:cs typeface="Microsoft Sans Serif"/>
              </a:rPr>
              <a:t>о</a:t>
            </a:r>
            <a:r>
              <a:rPr dirty="0" sz="1400" spc="-105">
                <a:latin typeface="Microsoft Sans Serif"/>
                <a:cs typeface="Microsoft Sans Serif"/>
              </a:rPr>
              <a:t>г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ди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50">
                <a:latin typeface="Microsoft Sans Serif"/>
                <a:cs typeface="Microsoft Sans Serif"/>
              </a:rPr>
              <a:t>ен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85">
                <a:latin typeface="Microsoft Sans Serif"/>
                <a:cs typeface="Microsoft Sans Serif"/>
              </a:rPr>
              <a:t>-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50">
                <a:latin typeface="Microsoft Sans Serif"/>
                <a:cs typeface="Microsoft Sans Serif"/>
              </a:rPr>
              <a:t>ен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10">
                <a:latin typeface="Microsoft Sans Serif"/>
                <a:cs typeface="Microsoft Sans Serif"/>
              </a:rPr>
              <a:t>а.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4" name="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5749" y="1770113"/>
            <a:ext cx="228739" cy="120307"/>
          </a:xfrm>
          <a:prstGeom prst="rect">
            <a:avLst/>
          </a:prstGeom>
        </p:spPr>
      </p:pic>
      <p:grpSp>
        <p:nvGrpSpPr>
          <p:cNvPr id="25" name="object 25"/>
          <p:cNvGrpSpPr/>
          <p:nvPr/>
        </p:nvGrpSpPr>
        <p:grpSpPr>
          <a:xfrm>
            <a:off x="1905647" y="1239011"/>
            <a:ext cx="7254875" cy="4690745"/>
            <a:chOff x="1905647" y="1239011"/>
            <a:chExt cx="7254875" cy="4690745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420349" y="5504307"/>
              <a:ext cx="152539" cy="120255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981949" y="3903611"/>
              <a:ext cx="381000" cy="2026285"/>
            </a:xfrm>
            <a:custGeom>
              <a:avLst/>
              <a:gdLst/>
              <a:ahLst/>
              <a:cxnLst/>
              <a:rect l="l" t="t" r="r" b="b"/>
              <a:pathLst>
                <a:path w="381000" h="2026285">
                  <a:moveTo>
                    <a:pt x="304939" y="1724583"/>
                  </a:moveTo>
                  <a:lnTo>
                    <a:pt x="73621" y="1723390"/>
                  </a:lnTo>
                  <a:lnTo>
                    <a:pt x="74053" y="1723136"/>
                  </a:lnTo>
                  <a:lnTo>
                    <a:pt x="116332" y="1698828"/>
                  </a:lnTo>
                  <a:lnTo>
                    <a:pt x="118364" y="1690890"/>
                  </a:lnTo>
                  <a:lnTo>
                    <a:pt x="114846" y="1684693"/>
                  </a:lnTo>
                  <a:lnTo>
                    <a:pt x="111264" y="1678533"/>
                  </a:lnTo>
                  <a:lnTo>
                    <a:pt x="103378" y="1676400"/>
                  </a:lnTo>
                  <a:lnTo>
                    <a:pt x="0" y="1735937"/>
                  </a:lnTo>
                  <a:lnTo>
                    <a:pt x="102730" y="1796605"/>
                  </a:lnTo>
                  <a:lnTo>
                    <a:pt x="110629" y="1794573"/>
                  </a:lnTo>
                  <a:lnTo>
                    <a:pt x="114300" y="1788426"/>
                  </a:lnTo>
                  <a:lnTo>
                    <a:pt x="118021" y="1782267"/>
                  </a:lnTo>
                  <a:lnTo>
                    <a:pt x="115836" y="1774291"/>
                  </a:lnTo>
                  <a:lnTo>
                    <a:pt x="73507" y="1749285"/>
                  </a:lnTo>
                  <a:lnTo>
                    <a:pt x="304698" y="1750479"/>
                  </a:lnTo>
                  <a:lnTo>
                    <a:pt x="304939" y="1724583"/>
                  </a:lnTo>
                  <a:close/>
                </a:path>
                <a:path w="381000" h="2026285">
                  <a:moveTo>
                    <a:pt x="304939" y="48272"/>
                  </a:moveTo>
                  <a:lnTo>
                    <a:pt x="73634" y="47002"/>
                  </a:lnTo>
                  <a:lnTo>
                    <a:pt x="74104" y="46736"/>
                  </a:lnTo>
                  <a:lnTo>
                    <a:pt x="110121" y="26047"/>
                  </a:lnTo>
                  <a:lnTo>
                    <a:pt x="116332" y="22326"/>
                  </a:lnTo>
                  <a:lnTo>
                    <a:pt x="118364" y="14490"/>
                  </a:lnTo>
                  <a:lnTo>
                    <a:pt x="114846" y="8242"/>
                  </a:lnTo>
                  <a:lnTo>
                    <a:pt x="111264" y="2133"/>
                  </a:lnTo>
                  <a:lnTo>
                    <a:pt x="103378" y="0"/>
                  </a:lnTo>
                  <a:lnTo>
                    <a:pt x="0" y="59537"/>
                  </a:lnTo>
                  <a:lnTo>
                    <a:pt x="102730" y="120256"/>
                  </a:lnTo>
                  <a:lnTo>
                    <a:pt x="110629" y="118224"/>
                  </a:lnTo>
                  <a:lnTo>
                    <a:pt x="114300" y="112014"/>
                  </a:lnTo>
                  <a:lnTo>
                    <a:pt x="118021" y="105918"/>
                  </a:lnTo>
                  <a:lnTo>
                    <a:pt x="115836" y="97878"/>
                  </a:lnTo>
                  <a:lnTo>
                    <a:pt x="109728" y="94208"/>
                  </a:lnTo>
                  <a:lnTo>
                    <a:pt x="73609" y="72898"/>
                  </a:lnTo>
                  <a:lnTo>
                    <a:pt x="304698" y="74168"/>
                  </a:lnTo>
                  <a:lnTo>
                    <a:pt x="304939" y="48272"/>
                  </a:lnTo>
                  <a:close/>
                </a:path>
                <a:path w="381000" h="2026285">
                  <a:moveTo>
                    <a:pt x="381000" y="1966125"/>
                  </a:moveTo>
                  <a:lnTo>
                    <a:pt x="284353" y="1909229"/>
                  </a:lnTo>
                  <a:lnTo>
                    <a:pt x="278257" y="1905558"/>
                  </a:lnTo>
                  <a:lnTo>
                    <a:pt x="270268" y="1907641"/>
                  </a:lnTo>
                  <a:lnTo>
                    <a:pt x="266700" y="1913788"/>
                  </a:lnTo>
                  <a:lnTo>
                    <a:pt x="263029" y="1919986"/>
                  </a:lnTo>
                  <a:lnTo>
                    <a:pt x="265061" y="1927923"/>
                  </a:lnTo>
                  <a:lnTo>
                    <a:pt x="307492" y="1952879"/>
                  </a:lnTo>
                  <a:lnTo>
                    <a:pt x="0" y="1951596"/>
                  </a:lnTo>
                  <a:lnTo>
                    <a:pt x="0" y="1977491"/>
                  </a:lnTo>
                  <a:lnTo>
                    <a:pt x="307454" y="1978774"/>
                  </a:lnTo>
                  <a:lnTo>
                    <a:pt x="264807" y="2003437"/>
                  </a:lnTo>
                  <a:lnTo>
                    <a:pt x="262623" y="2011324"/>
                  </a:lnTo>
                  <a:lnTo>
                    <a:pt x="269773" y="2023719"/>
                  </a:lnTo>
                  <a:lnTo>
                    <a:pt x="277761" y="2025853"/>
                  </a:lnTo>
                  <a:lnTo>
                    <a:pt x="358800" y="1978977"/>
                  </a:lnTo>
                  <a:lnTo>
                    <a:pt x="381000" y="1966125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8" name="object 2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267949" y="1770113"/>
              <a:ext cx="228739" cy="120307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905647" y="1922906"/>
              <a:ext cx="2667635" cy="2247900"/>
            </a:xfrm>
            <a:custGeom>
              <a:avLst/>
              <a:gdLst/>
              <a:ahLst/>
              <a:cxnLst/>
              <a:rect l="l" t="t" r="r" b="b"/>
              <a:pathLst>
                <a:path w="2667635" h="2247900">
                  <a:moveTo>
                    <a:pt x="304901" y="60718"/>
                  </a:moveTo>
                  <a:lnTo>
                    <a:pt x="208407" y="3568"/>
                  </a:lnTo>
                  <a:lnTo>
                    <a:pt x="202158" y="0"/>
                  </a:lnTo>
                  <a:lnTo>
                    <a:pt x="194322" y="2032"/>
                  </a:lnTo>
                  <a:lnTo>
                    <a:pt x="190601" y="8140"/>
                  </a:lnTo>
                  <a:lnTo>
                    <a:pt x="186931" y="14338"/>
                  </a:lnTo>
                  <a:lnTo>
                    <a:pt x="189103" y="22225"/>
                  </a:lnTo>
                  <a:lnTo>
                    <a:pt x="195211" y="25895"/>
                  </a:lnTo>
                  <a:lnTo>
                    <a:pt x="231330" y="47244"/>
                  </a:lnTo>
                  <a:lnTo>
                    <a:pt x="241" y="46088"/>
                  </a:lnTo>
                  <a:lnTo>
                    <a:pt x="0" y="71983"/>
                  </a:lnTo>
                  <a:lnTo>
                    <a:pt x="231305" y="73177"/>
                  </a:lnTo>
                  <a:lnTo>
                    <a:pt x="188556" y="97777"/>
                  </a:lnTo>
                  <a:lnTo>
                    <a:pt x="186524" y="105664"/>
                  </a:lnTo>
                  <a:lnTo>
                    <a:pt x="190106" y="111874"/>
                  </a:lnTo>
                  <a:lnTo>
                    <a:pt x="193675" y="118122"/>
                  </a:lnTo>
                  <a:lnTo>
                    <a:pt x="201561" y="120256"/>
                  </a:lnTo>
                  <a:lnTo>
                    <a:pt x="282867" y="73418"/>
                  </a:lnTo>
                  <a:lnTo>
                    <a:pt x="304901" y="60718"/>
                  </a:lnTo>
                  <a:close/>
                </a:path>
                <a:path w="2667635" h="2247900">
                  <a:moveTo>
                    <a:pt x="381101" y="2185047"/>
                  </a:moveTo>
                  <a:lnTo>
                    <a:pt x="358597" y="2172690"/>
                  </a:lnTo>
                  <a:lnTo>
                    <a:pt x="276567" y="2127643"/>
                  </a:lnTo>
                  <a:lnTo>
                    <a:pt x="268732" y="2129929"/>
                  </a:lnTo>
                  <a:lnTo>
                    <a:pt x="265303" y="2136127"/>
                  </a:lnTo>
                  <a:lnTo>
                    <a:pt x="261734" y="2142477"/>
                  </a:lnTo>
                  <a:lnTo>
                    <a:pt x="264172" y="2150364"/>
                  </a:lnTo>
                  <a:lnTo>
                    <a:pt x="307098" y="2173973"/>
                  </a:lnTo>
                  <a:lnTo>
                    <a:pt x="75946" y="2180082"/>
                  </a:lnTo>
                  <a:lnTo>
                    <a:pt x="76695" y="2205888"/>
                  </a:lnTo>
                  <a:lnTo>
                    <a:pt x="307911" y="2199894"/>
                  </a:lnTo>
                  <a:lnTo>
                    <a:pt x="266052" y="2225827"/>
                  </a:lnTo>
                  <a:lnTo>
                    <a:pt x="264172" y="2233815"/>
                  </a:lnTo>
                  <a:lnTo>
                    <a:pt x="267931" y="2239911"/>
                  </a:lnTo>
                  <a:lnTo>
                    <a:pt x="271754" y="2246020"/>
                  </a:lnTo>
                  <a:lnTo>
                    <a:pt x="279641" y="2247747"/>
                  </a:lnTo>
                  <a:lnTo>
                    <a:pt x="285750" y="2244077"/>
                  </a:lnTo>
                  <a:lnTo>
                    <a:pt x="381101" y="2185047"/>
                  </a:lnTo>
                  <a:close/>
                </a:path>
                <a:path w="2667635" h="2247900">
                  <a:moveTo>
                    <a:pt x="2667101" y="60718"/>
                  </a:moveTo>
                  <a:lnTo>
                    <a:pt x="2570607" y="3568"/>
                  </a:lnTo>
                  <a:lnTo>
                    <a:pt x="2564358" y="0"/>
                  </a:lnTo>
                  <a:lnTo>
                    <a:pt x="2556522" y="2032"/>
                  </a:lnTo>
                  <a:lnTo>
                    <a:pt x="2552801" y="8140"/>
                  </a:lnTo>
                  <a:lnTo>
                    <a:pt x="2549131" y="14338"/>
                  </a:lnTo>
                  <a:lnTo>
                    <a:pt x="2551303" y="22225"/>
                  </a:lnTo>
                  <a:lnTo>
                    <a:pt x="2557411" y="25895"/>
                  </a:lnTo>
                  <a:lnTo>
                    <a:pt x="2593530" y="47244"/>
                  </a:lnTo>
                  <a:lnTo>
                    <a:pt x="2362441" y="46088"/>
                  </a:lnTo>
                  <a:lnTo>
                    <a:pt x="2362200" y="71983"/>
                  </a:lnTo>
                  <a:lnTo>
                    <a:pt x="2593505" y="73177"/>
                  </a:lnTo>
                  <a:lnTo>
                    <a:pt x="2550757" y="97777"/>
                  </a:lnTo>
                  <a:lnTo>
                    <a:pt x="2548725" y="105664"/>
                  </a:lnTo>
                  <a:lnTo>
                    <a:pt x="2552306" y="111874"/>
                  </a:lnTo>
                  <a:lnTo>
                    <a:pt x="2555875" y="118122"/>
                  </a:lnTo>
                  <a:lnTo>
                    <a:pt x="2563761" y="120256"/>
                  </a:lnTo>
                  <a:lnTo>
                    <a:pt x="2645067" y="73418"/>
                  </a:lnTo>
                  <a:lnTo>
                    <a:pt x="2667101" y="6071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30" name="object 3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44149" y="3827513"/>
              <a:ext cx="228739" cy="12030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344047" y="3980065"/>
              <a:ext cx="228701" cy="1202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420247" y="5656510"/>
              <a:ext cx="228701" cy="120253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37959" y="1239011"/>
              <a:ext cx="1628394" cy="1517141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6249149" y="1770011"/>
              <a:ext cx="381000" cy="273685"/>
            </a:xfrm>
            <a:custGeom>
              <a:avLst/>
              <a:gdLst/>
              <a:ahLst/>
              <a:cxnLst/>
              <a:rect l="l" t="t" r="r" b="b"/>
              <a:pathLst>
                <a:path w="381000" h="273685">
                  <a:moveTo>
                    <a:pt x="304939" y="48272"/>
                  </a:moveTo>
                  <a:lnTo>
                    <a:pt x="73634" y="47002"/>
                  </a:lnTo>
                  <a:lnTo>
                    <a:pt x="74104" y="46736"/>
                  </a:lnTo>
                  <a:lnTo>
                    <a:pt x="110121" y="26047"/>
                  </a:lnTo>
                  <a:lnTo>
                    <a:pt x="116332" y="22326"/>
                  </a:lnTo>
                  <a:lnTo>
                    <a:pt x="118364" y="14490"/>
                  </a:lnTo>
                  <a:lnTo>
                    <a:pt x="114846" y="8242"/>
                  </a:lnTo>
                  <a:lnTo>
                    <a:pt x="111264" y="2032"/>
                  </a:lnTo>
                  <a:lnTo>
                    <a:pt x="103378" y="0"/>
                  </a:lnTo>
                  <a:lnTo>
                    <a:pt x="0" y="59537"/>
                  </a:lnTo>
                  <a:lnTo>
                    <a:pt x="102730" y="120256"/>
                  </a:lnTo>
                  <a:lnTo>
                    <a:pt x="110629" y="118224"/>
                  </a:lnTo>
                  <a:lnTo>
                    <a:pt x="114300" y="112014"/>
                  </a:lnTo>
                  <a:lnTo>
                    <a:pt x="118021" y="105918"/>
                  </a:lnTo>
                  <a:lnTo>
                    <a:pt x="115836" y="97878"/>
                  </a:lnTo>
                  <a:lnTo>
                    <a:pt x="109728" y="94208"/>
                  </a:lnTo>
                  <a:lnTo>
                    <a:pt x="73609" y="72898"/>
                  </a:lnTo>
                  <a:lnTo>
                    <a:pt x="304698" y="74168"/>
                  </a:lnTo>
                  <a:lnTo>
                    <a:pt x="304939" y="48272"/>
                  </a:lnTo>
                  <a:close/>
                </a:path>
                <a:path w="381000" h="273685">
                  <a:moveTo>
                    <a:pt x="380987" y="213614"/>
                  </a:moveTo>
                  <a:lnTo>
                    <a:pt x="284505" y="156464"/>
                  </a:lnTo>
                  <a:lnTo>
                    <a:pt x="278257" y="152895"/>
                  </a:lnTo>
                  <a:lnTo>
                    <a:pt x="270421" y="154927"/>
                  </a:lnTo>
                  <a:lnTo>
                    <a:pt x="266687" y="161036"/>
                  </a:lnTo>
                  <a:lnTo>
                    <a:pt x="263029" y="167233"/>
                  </a:lnTo>
                  <a:lnTo>
                    <a:pt x="265201" y="175120"/>
                  </a:lnTo>
                  <a:lnTo>
                    <a:pt x="271310" y="178790"/>
                  </a:lnTo>
                  <a:lnTo>
                    <a:pt x="307428" y="200139"/>
                  </a:lnTo>
                  <a:lnTo>
                    <a:pt x="76339" y="198983"/>
                  </a:lnTo>
                  <a:lnTo>
                    <a:pt x="76098" y="224878"/>
                  </a:lnTo>
                  <a:lnTo>
                    <a:pt x="307403" y="226072"/>
                  </a:lnTo>
                  <a:lnTo>
                    <a:pt x="264655" y="250672"/>
                  </a:lnTo>
                  <a:lnTo>
                    <a:pt x="262623" y="258559"/>
                  </a:lnTo>
                  <a:lnTo>
                    <a:pt x="266204" y="264769"/>
                  </a:lnTo>
                  <a:lnTo>
                    <a:pt x="269773" y="271018"/>
                  </a:lnTo>
                  <a:lnTo>
                    <a:pt x="277660" y="273151"/>
                  </a:lnTo>
                  <a:lnTo>
                    <a:pt x="358965" y="226314"/>
                  </a:lnTo>
                  <a:lnTo>
                    <a:pt x="380987" y="21361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8154149" y="1296149"/>
              <a:ext cx="989965" cy="737870"/>
            </a:xfrm>
            <a:custGeom>
              <a:avLst/>
              <a:gdLst/>
              <a:ahLst/>
              <a:cxnLst/>
              <a:rect l="l" t="t" r="r" b="b"/>
              <a:pathLst>
                <a:path w="989965" h="737869">
                  <a:moveTo>
                    <a:pt x="0" y="737641"/>
                  </a:moveTo>
                  <a:lnTo>
                    <a:pt x="989850" y="737641"/>
                  </a:lnTo>
                </a:path>
                <a:path w="989965" h="737869">
                  <a:moveTo>
                    <a:pt x="989850" y="0"/>
                  </a:moveTo>
                  <a:lnTo>
                    <a:pt x="0" y="0"/>
                  </a:lnTo>
                  <a:lnTo>
                    <a:pt x="0" y="737641"/>
                  </a:lnTo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8233423" y="1324114"/>
            <a:ext cx="85471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320">
                <a:latin typeface="Microsoft Sans Serif"/>
                <a:cs typeface="Microsoft Sans Serif"/>
              </a:rPr>
              <a:t>Ф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ль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45">
                <a:latin typeface="Microsoft Sans Serif"/>
                <a:cs typeface="Microsoft Sans Serif"/>
              </a:rPr>
              <a:t>ц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233423" y="1537484"/>
            <a:ext cx="90805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17830" algn="l"/>
              </a:tabLst>
            </a:pP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35">
                <a:latin typeface="Microsoft Sans Serif"/>
                <a:cs typeface="Microsoft Sans Serif"/>
              </a:rPr>
              <a:t>л</a:t>
            </a:r>
            <a:r>
              <a:rPr dirty="0" sz="1400" spc="-130">
                <a:latin typeface="Microsoft Sans Serif"/>
                <a:cs typeface="Microsoft Sans Serif"/>
              </a:rPr>
              <a:t>и</a:t>
            </a:r>
            <a:r>
              <a:rPr dirty="0" sz="1400" spc="-85">
                <a:latin typeface="Microsoft Sans Serif"/>
                <a:cs typeface="Microsoft Sans Serif"/>
              </a:rPr>
              <a:t>-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233423" y="1750500"/>
            <a:ext cx="432434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45">
                <a:latin typeface="Microsoft Sans Serif"/>
                <a:cs typeface="Microsoft Sans Serif"/>
              </a:rPr>
              <a:t>д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6626352" y="2942844"/>
            <a:ext cx="2534285" cy="3912870"/>
            <a:chOff x="6626352" y="2942844"/>
            <a:chExt cx="2534285" cy="3912870"/>
          </a:xfrm>
        </p:grpSpPr>
        <p:pic>
          <p:nvPicPr>
            <p:cNvPr id="40" name="object 4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650736" y="2942844"/>
              <a:ext cx="1631442" cy="198653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26352" y="4797552"/>
              <a:ext cx="1756409" cy="2058162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8230349" y="3429749"/>
              <a:ext cx="913765" cy="737870"/>
            </a:xfrm>
            <a:custGeom>
              <a:avLst/>
              <a:gdLst/>
              <a:ahLst/>
              <a:cxnLst/>
              <a:rect l="l" t="t" r="r" b="b"/>
              <a:pathLst>
                <a:path w="913765" h="737870">
                  <a:moveTo>
                    <a:pt x="0" y="737641"/>
                  </a:moveTo>
                  <a:lnTo>
                    <a:pt x="913650" y="737641"/>
                  </a:lnTo>
                </a:path>
                <a:path w="913765" h="737870">
                  <a:moveTo>
                    <a:pt x="913650" y="0"/>
                  </a:moveTo>
                  <a:lnTo>
                    <a:pt x="0" y="0"/>
                  </a:lnTo>
                  <a:lnTo>
                    <a:pt x="0" y="737641"/>
                  </a:lnTo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3" name="object 43"/>
          <p:cNvSpPr txBox="1"/>
          <p:nvPr/>
        </p:nvSpPr>
        <p:spPr>
          <a:xfrm>
            <a:off x="8309623" y="3458362"/>
            <a:ext cx="85661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155">
                <a:latin typeface="Microsoft Sans Serif"/>
                <a:cs typeface="Microsoft Sans Serif"/>
              </a:rPr>
              <a:t>Фильтрация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09623" y="3671682"/>
            <a:ext cx="858519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</a:tabLst>
            </a:pP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309623" y="3885053"/>
            <a:ext cx="43370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20">
                <a:latin typeface="Microsoft Sans Serif"/>
                <a:cs typeface="Microsoft Sans Serif"/>
              </a:rPr>
              <a:t>у</a:t>
            </a:r>
            <a:r>
              <a:rPr dirty="0" sz="1400" spc="-165">
                <a:latin typeface="Microsoft Sans Serif"/>
                <a:cs typeface="Microsoft Sans Serif"/>
              </a:rPr>
              <a:t>дам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8382749" y="5182344"/>
            <a:ext cx="761365" cy="737870"/>
          </a:xfrm>
          <a:custGeom>
            <a:avLst/>
            <a:gdLst/>
            <a:ahLst/>
            <a:cxnLst/>
            <a:rect l="l" t="t" r="r" b="b"/>
            <a:pathLst>
              <a:path w="761365" h="737870">
                <a:moveTo>
                  <a:pt x="0" y="737641"/>
                </a:moveTo>
                <a:lnTo>
                  <a:pt x="761250" y="737641"/>
                </a:lnTo>
              </a:path>
              <a:path w="761365" h="737870">
                <a:moveTo>
                  <a:pt x="761250" y="0"/>
                </a:moveTo>
                <a:lnTo>
                  <a:pt x="0" y="0"/>
                </a:lnTo>
                <a:lnTo>
                  <a:pt x="0" y="737641"/>
                </a:lnTo>
              </a:path>
            </a:pathLst>
          </a:custGeom>
          <a:ln w="32004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 txBox="1"/>
          <p:nvPr/>
        </p:nvSpPr>
        <p:spPr>
          <a:xfrm>
            <a:off x="8462264" y="5211305"/>
            <a:ext cx="69278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320">
                <a:latin typeface="Microsoft Sans Serif"/>
                <a:cs typeface="Microsoft Sans Serif"/>
              </a:rPr>
              <a:t>Ф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ль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45">
                <a:latin typeface="Microsoft Sans Serif"/>
                <a:cs typeface="Microsoft Sans Serif"/>
              </a:rPr>
              <a:t>ц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0" name="object 50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1" name="object 5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8520709" y="6556176"/>
            <a:ext cx="207010" cy="177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</a:t>
            </a:fld>
            <a:endParaRPr sz="1200">
              <a:latin typeface="Constantia"/>
              <a:cs typeface="Constanti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8462264" y="5424625"/>
            <a:ext cx="69151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7830" algn="l"/>
              </a:tabLst>
            </a:pP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55">
                <a:latin typeface="Microsoft Sans Serif"/>
                <a:cs typeface="Microsoft Sans Serif"/>
              </a:rPr>
              <a:t>п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8462264" y="5637996"/>
            <a:ext cx="4330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65">
                <a:latin typeface="Microsoft Sans Serif"/>
                <a:cs typeface="Microsoft Sans Serif"/>
              </a:rPr>
              <a:t>дам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189446"/>
            <a:ext cx="806577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001F5F"/>
                </a:solidFill>
              </a:rPr>
              <a:t>Примеры</a:t>
            </a:r>
            <a:r>
              <a:rPr dirty="0" sz="2400" spc="20">
                <a:solidFill>
                  <a:srgbClr val="001F5F"/>
                </a:solidFill>
              </a:rPr>
              <a:t> </a:t>
            </a:r>
            <a:r>
              <a:rPr dirty="0" sz="2400" spc="-15">
                <a:solidFill>
                  <a:srgbClr val="001F5F"/>
                </a:solidFill>
              </a:rPr>
              <a:t>экстрагирования</a:t>
            </a:r>
            <a:r>
              <a:rPr dirty="0" sz="2400" spc="70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сейсмофаций</a:t>
            </a:r>
            <a:r>
              <a:rPr dirty="0" sz="2400" spc="80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(классификация</a:t>
            </a:r>
            <a:endParaRPr sz="2400"/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10">
                <a:solidFill>
                  <a:srgbClr val="001F5F"/>
                </a:solidFill>
              </a:rPr>
              <a:t>сейсмофаций</a:t>
            </a:r>
            <a:r>
              <a:rPr dirty="0" sz="2400" spc="55">
                <a:solidFill>
                  <a:srgbClr val="001F5F"/>
                </a:solidFill>
              </a:rPr>
              <a:t> </a:t>
            </a:r>
            <a:r>
              <a:rPr dirty="0" sz="2400" spc="-5">
                <a:solidFill>
                  <a:srgbClr val="001F5F"/>
                </a:solidFill>
              </a:rPr>
              <a:t>по</a:t>
            </a:r>
            <a:r>
              <a:rPr dirty="0" sz="2400" spc="5">
                <a:solidFill>
                  <a:srgbClr val="001F5F"/>
                </a:solidFill>
              </a:rPr>
              <a:t> </a:t>
            </a:r>
            <a:r>
              <a:rPr dirty="0" sz="2400" spc="-10">
                <a:solidFill>
                  <a:srgbClr val="001F5F"/>
                </a:solidFill>
              </a:rPr>
              <a:t>Дамус;1990)</a:t>
            </a:r>
            <a:endParaRPr sz="2400"/>
          </a:p>
        </p:txBody>
      </p:sp>
      <p:grpSp>
        <p:nvGrpSpPr>
          <p:cNvPr id="3" name="object 3"/>
          <p:cNvGrpSpPr/>
          <p:nvPr/>
        </p:nvGrpSpPr>
        <p:grpSpPr>
          <a:xfrm>
            <a:off x="5289296" y="4451096"/>
            <a:ext cx="1689735" cy="1554480"/>
            <a:chOff x="5289296" y="4451096"/>
            <a:chExt cx="1689735" cy="1554480"/>
          </a:xfrm>
        </p:grpSpPr>
        <p:sp>
          <p:nvSpPr>
            <p:cNvPr id="4" name="object 4"/>
            <p:cNvSpPr/>
            <p:nvPr/>
          </p:nvSpPr>
          <p:spPr>
            <a:xfrm>
              <a:off x="5289296" y="4451096"/>
              <a:ext cx="1664335" cy="1529080"/>
            </a:xfrm>
            <a:custGeom>
              <a:avLst/>
              <a:gdLst/>
              <a:ahLst/>
              <a:cxnLst/>
              <a:rect l="l" t="t" r="r" b="b"/>
              <a:pathLst>
                <a:path w="1664334" h="1529079">
                  <a:moveTo>
                    <a:pt x="1664208" y="7099"/>
                  </a:moveTo>
                  <a:lnTo>
                    <a:pt x="1657108" y="0"/>
                  </a:lnTo>
                  <a:lnTo>
                    <a:pt x="7099" y="0"/>
                  </a:lnTo>
                  <a:lnTo>
                    <a:pt x="0" y="7099"/>
                  </a:lnTo>
                  <a:lnTo>
                    <a:pt x="0" y="1521434"/>
                  </a:lnTo>
                  <a:lnTo>
                    <a:pt x="7099" y="1528572"/>
                  </a:lnTo>
                  <a:lnTo>
                    <a:pt x="1657108" y="1528572"/>
                  </a:lnTo>
                  <a:lnTo>
                    <a:pt x="1664208" y="1521434"/>
                  </a:lnTo>
                  <a:lnTo>
                    <a:pt x="1664208" y="1496580"/>
                  </a:lnTo>
                  <a:lnTo>
                    <a:pt x="1664208" y="32016"/>
                  </a:lnTo>
                  <a:lnTo>
                    <a:pt x="1664208" y="7099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14696" y="4476496"/>
              <a:ext cx="1664335" cy="1529080"/>
            </a:xfrm>
            <a:custGeom>
              <a:avLst/>
              <a:gdLst/>
              <a:ahLst/>
              <a:cxnLst/>
              <a:rect l="l" t="t" r="r" b="b"/>
              <a:pathLst>
                <a:path w="1664334" h="1529079">
                  <a:moveTo>
                    <a:pt x="1664208" y="7099"/>
                  </a:moveTo>
                  <a:lnTo>
                    <a:pt x="1657108" y="0"/>
                  </a:lnTo>
                  <a:lnTo>
                    <a:pt x="7099" y="0"/>
                  </a:lnTo>
                  <a:lnTo>
                    <a:pt x="0" y="7099"/>
                  </a:lnTo>
                  <a:lnTo>
                    <a:pt x="0" y="1521434"/>
                  </a:lnTo>
                  <a:lnTo>
                    <a:pt x="7099" y="1528572"/>
                  </a:lnTo>
                  <a:lnTo>
                    <a:pt x="1657108" y="1528572"/>
                  </a:lnTo>
                  <a:lnTo>
                    <a:pt x="1664208" y="1521434"/>
                  </a:lnTo>
                  <a:lnTo>
                    <a:pt x="1664208" y="1496580"/>
                  </a:lnTo>
                  <a:lnTo>
                    <a:pt x="1664208" y="32016"/>
                  </a:lnTo>
                  <a:lnTo>
                    <a:pt x="1664208" y="7099"/>
                  </a:lnTo>
                  <a:close/>
                </a:path>
              </a:pathLst>
            </a:custGeom>
            <a:solidFill>
              <a:srgbClr val="3A5E7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34000" y="4495803"/>
              <a:ext cx="1600200" cy="146456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5317972" y="4479774"/>
              <a:ext cx="1632585" cy="1496695"/>
            </a:xfrm>
            <a:custGeom>
              <a:avLst/>
              <a:gdLst/>
              <a:ahLst/>
              <a:cxnLst/>
              <a:rect l="l" t="t" r="r" b="b"/>
              <a:pathLst>
                <a:path w="1632584" h="1496695">
                  <a:moveTo>
                    <a:pt x="0" y="1496567"/>
                  </a:moveTo>
                  <a:lnTo>
                    <a:pt x="1632242" y="1496567"/>
                  </a:lnTo>
                  <a:lnTo>
                    <a:pt x="1632242" y="0"/>
                  </a:lnTo>
                  <a:lnTo>
                    <a:pt x="0" y="0"/>
                  </a:lnTo>
                  <a:lnTo>
                    <a:pt x="0" y="1496567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353549" y="4572744"/>
            <a:ext cx="1676400" cy="1600200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805" marR="86360">
              <a:lnSpc>
                <a:spcPct val="100000"/>
              </a:lnSpc>
              <a:spcBef>
                <a:spcPts val="330"/>
              </a:spcBef>
            </a:pPr>
            <a:r>
              <a:rPr dirty="0" sz="1400" spc="-150">
                <a:latin typeface="Microsoft Sans Serif"/>
                <a:cs typeface="Microsoft Sans Serif"/>
              </a:rPr>
              <a:t>Газгидратные 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залежи, 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раздробленные 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55">
                <a:latin typeface="Microsoft Sans Serif"/>
                <a:cs typeface="Microsoft Sans Serif"/>
              </a:rPr>
              <a:t>лок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,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204">
                <a:latin typeface="Microsoft Sans Serif"/>
                <a:cs typeface="Microsoft Sans Serif"/>
              </a:rPr>
              <a:t>щ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нн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95">
                <a:latin typeface="Microsoft Sans Serif"/>
                <a:cs typeface="Microsoft Sans Serif"/>
              </a:rPr>
              <a:t>е  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50">
                <a:latin typeface="Microsoft Sans Serif"/>
                <a:cs typeface="Microsoft Sans Serif"/>
              </a:rPr>
              <a:t>он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(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ц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95">
                <a:latin typeface="Microsoft Sans Serif"/>
                <a:cs typeface="Microsoft Sans Serif"/>
              </a:rPr>
              <a:t>е  </a:t>
            </a:r>
            <a:r>
              <a:rPr dirty="0" sz="1400" spc="-150">
                <a:latin typeface="Microsoft Sans Serif"/>
                <a:cs typeface="Microsoft Sans Serif"/>
              </a:rPr>
              <a:t>по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плоскостям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раз- </a:t>
            </a:r>
            <a:r>
              <a:rPr dirty="0" sz="1400" spc="-1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ломов)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44" y="4648942"/>
            <a:ext cx="3048000" cy="1384300"/>
          </a:xfrm>
          <a:prstGeom prst="rect">
            <a:avLst/>
          </a:prstGeom>
          <a:ln w="25908">
            <a:solidFill>
              <a:srgbClr val="C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330"/>
              </a:spcBef>
            </a:pPr>
            <a:r>
              <a:rPr dirty="0" sz="1400" spc="-185" b="1">
                <a:latin typeface="Arial"/>
                <a:cs typeface="Arial"/>
              </a:rPr>
              <a:t>С</a:t>
            </a:r>
            <a:r>
              <a:rPr dirty="0" sz="1400" spc="-150" b="1">
                <a:latin typeface="Arial"/>
                <a:cs typeface="Arial"/>
              </a:rPr>
              <a:t>е</a:t>
            </a:r>
            <a:r>
              <a:rPr dirty="0" sz="1400" spc="-160" b="1">
                <a:latin typeface="Arial"/>
                <a:cs typeface="Arial"/>
              </a:rPr>
              <a:t>й</a:t>
            </a:r>
            <a:r>
              <a:rPr dirty="0" sz="1400" spc="-145" b="1">
                <a:latin typeface="Arial"/>
                <a:cs typeface="Arial"/>
              </a:rPr>
              <a:t>с</a:t>
            </a:r>
            <a:r>
              <a:rPr dirty="0" sz="1400" spc="-185" b="1">
                <a:latin typeface="Arial"/>
                <a:cs typeface="Arial"/>
              </a:rPr>
              <a:t>м</a:t>
            </a:r>
            <a:r>
              <a:rPr dirty="0" sz="1400" spc="-155" b="1">
                <a:latin typeface="Arial"/>
                <a:cs typeface="Arial"/>
              </a:rPr>
              <a:t>о</a:t>
            </a:r>
            <a:r>
              <a:rPr dirty="0" sz="1400" spc="-170" b="1">
                <a:latin typeface="Arial"/>
                <a:cs typeface="Arial"/>
              </a:rPr>
              <a:t>фац</a:t>
            </a:r>
            <a:r>
              <a:rPr dirty="0" sz="1400" spc="-160" b="1">
                <a:latin typeface="Arial"/>
                <a:cs typeface="Arial"/>
              </a:rPr>
              <a:t>и</a:t>
            </a:r>
            <a:r>
              <a:rPr dirty="0" sz="1400" spc="-150" b="1">
                <a:latin typeface="Arial"/>
                <a:cs typeface="Arial"/>
              </a:rPr>
              <a:t>я</a:t>
            </a:r>
            <a:r>
              <a:rPr dirty="0" sz="1400" spc="-105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5</a:t>
            </a:r>
            <a:endParaRPr sz="1400">
              <a:latin typeface="Arial"/>
              <a:cs typeface="Arial"/>
            </a:endParaRPr>
          </a:p>
          <a:p>
            <a:pPr marL="90170" marR="304165">
              <a:lnSpc>
                <a:spcPct val="100000"/>
              </a:lnSpc>
            </a:pPr>
            <a:r>
              <a:rPr dirty="0" sz="1400" spc="-185">
                <a:latin typeface="Microsoft Sans Serif"/>
                <a:cs typeface="Microsoft Sans Serif"/>
              </a:rPr>
              <a:t>Н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тя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ен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60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ре</a:t>
            </a:r>
            <a:r>
              <a:rPr dirty="0" sz="1400" spc="-170">
                <a:latin typeface="Microsoft Sans Serif"/>
                <a:cs typeface="Microsoft Sans Serif"/>
              </a:rPr>
              <a:t>флек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ор</a:t>
            </a:r>
            <a:r>
              <a:rPr dirty="0" sz="1400" spc="-140">
                <a:latin typeface="Microsoft Sans Serif"/>
                <a:cs typeface="Microsoft Sans Serif"/>
              </a:rPr>
              <a:t>а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55">
                <a:latin typeface="Microsoft Sans Serif"/>
                <a:cs typeface="Microsoft Sans Serif"/>
              </a:rPr>
              <a:t>ч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05">
                <a:latin typeface="Microsoft Sans Serif"/>
                <a:cs typeface="Microsoft Sans Serif"/>
              </a:rPr>
              <a:t>и  и</a:t>
            </a:r>
            <a:r>
              <a:rPr dirty="0" sz="1400" spc="-125">
                <a:latin typeface="Microsoft Sans Serif"/>
                <a:cs typeface="Microsoft Sans Serif"/>
              </a:rPr>
              <a:t>х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олн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25">
                <a:latin typeface="Microsoft Sans Serif"/>
                <a:cs typeface="Microsoft Sans Serif"/>
              </a:rPr>
              <a:t>г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80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65">
                <a:latin typeface="Microsoft Sans Serif"/>
                <a:cs typeface="Microsoft Sans Serif"/>
              </a:rPr>
              <a:t>щен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90">
                <a:latin typeface="Microsoft Sans Serif"/>
                <a:cs typeface="Microsoft Sans Serif"/>
              </a:rPr>
              <a:t>я 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50">
                <a:latin typeface="Microsoft Sans Serif"/>
                <a:cs typeface="Microsoft Sans Serif"/>
              </a:rPr>
              <a:t>ле</a:t>
            </a:r>
            <a:r>
              <a:rPr dirty="0" sz="1400" spc="-195">
                <a:latin typeface="Microsoft Sans Serif"/>
                <a:cs typeface="Microsoft Sans Serif"/>
              </a:rPr>
              <a:t>ж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я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70">
                <a:latin typeface="Microsoft Sans Serif"/>
                <a:cs typeface="Microsoft Sans Serif"/>
              </a:rPr>
              <a:t>,</a:t>
            </a:r>
            <a:endParaRPr sz="1400">
              <a:latin typeface="Microsoft Sans Serif"/>
              <a:cs typeface="Microsoft Sans Serif"/>
            </a:endParaRPr>
          </a:p>
          <a:p>
            <a:pPr marL="131445">
              <a:lnSpc>
                <a:spcPct val="100000"/>
              </a:lnSpc>
            </a:pP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75">
                <a:latin typeface="Microsoft Sans Serif"/>
                <a:cs typeface="Microsoft Sans Serif"/>
              </a:rPr>
              <a:t>ещ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ие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ре</a:t>
            </a:r>
            <a:r>
              <a:rPr dirty="0" sz="1400" spc="-170">
                <a:latin typeface="Microsoft Sans Serif"/>
                <a:cs typeface="Microsoft Sans Serif"/>
              </a:rPr>
              <a:t>флек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оро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9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4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35">
                <a:latin typeface="Microsoft Sans Serif"/>
                <a:cs typeface="Microsoft Sans Serif"/>
              </a:rPr>
              <a:t>лос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30">
                <a:latin typeface="Microsoft Sans Serif"/>
                <a:cs typeface="Microsoft Sans Serif"/>
              </a:rPr>
              <a:t>тя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endParaRPr sz="1400">
              <a:latin typeface="Microsoft Sans Serif"/>
              <a:cs typeface="Microsoft Sans Serif"/>
            </a:endParaRPr>
          </a:p>
          <a:p>
            <a:pPr marL="131445">
              <a:lnSpc>
                <a:spcPct val="100000"/>
              </a:lnSpc>
            </a:pPr>
            <a:r>
              <a:rPr dirty="0" sz="1400" spc="-155">
                <a:latin typeface="Microsoft Sans Serif"/>
                <a:cs typeface="Microsoft Sans Serif"/>
              </a:rPr>
              <a:t>разломов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48647" y="5199507"/>
            <a:ext cx="305435" cy="120650"/>
          </a:xfrm>
          <a:custGeom>
            <a:avLst/>
            <a:gdLst/>
            <a:ahLst/>
            <a:cxnLst/>
            <a:rect l="l" t="t" r="r" b="b"/>
            <a:pathLst>
              <a:path w="305435" h="120650">
                <a:moveTo>
                  <a:pt x="231314" y="73172"/>
                </a:moveTo>
                <a:lnTo>
                  <a:pt x="188556" y="97777"/>
                </a:lnTo>
                <a:lnTo>
                  <a:pt x="186524" y="105664"/>
                </a:lnTo>
                <a:lnTo>
                  <a:pt x="190106" y="111874"/>
                </a:lnTo>
                <a:lnTo>
                  <a:pt x="193675" y="118122"/>
                </a:lnTo>
                <a:lnTo>
                  <a:pt x="201561" y="120256"/>
                </a:lnTo>
                <a:lnTo>
                  <a:pt x="207759" y="116738"/>
                </a:lnTo>
                <a:lnTo>
                  <a:pt x="282691" y="73418"/>
                </a:lnTo>
                <a:lnTo>
                  <a:pt x="279247" y="73418"/>
                </a:lnTo>
                <a:lnTo>
                  <a:pt x="231314" y="73172"/>
                </a:lnTo>
                <a:close/>
              </a:path>
              <a:path w="305435" h="120650">
                <a:moveTo>
                  <a:pt x="253551" y="60355"/>
                </a:moveTo>
                <a:lnTo>
                  <a:pt x="231314" y="73172"/>
                </a:lnTo>
                <a:lnTo>
                  <a:pt x="279247" y="73418"/>
                </a:lnTo>
                <a:lnTo>
                  <a:pt x="279258" y="71640"/>
                </a:lnTo>
                <a:lnTo>
                  <a:pt x="272656" y="71640"/>
                </a:lnTo>
                <a:lnTo>
                  <a:pt x="253551" y="60355"/>
                </a:lnTo>
                <a:close/>
              </a:path>
              <a:path w="305435" h="120650">
                <a:moveTo>
                  <a:pt x="202158" y="0"/>
                </a:moveTo>
                <a:lnTo>
                  <a:pt x="194322" y="2032"/>
                </a:lnTo>
                <a:lnTo>
                  <a:pt x="190601" y="8140"/>
                </a:lnTo>
                <a:lnTo>
                  <a:pt x="186931" y="14338"/>
                </a:lnTo>
                <a:lnTo>
                  <a:pt x="189103" y="22225"/>
                </a:lnTo>
                <a:lnTo>
                  <a:pt x="195211" y="25895"/>
                </a:lnTo>
                <a:lnTo>
                  <a:pt x="231337" y="47234"/>
                </a:lnTo>
                <a:lnTo>
                  <a:pt x="279400" y="47472"/>
                </a:lnTo>
                <a:lnTo>
                  <a:pt x="279247" y="73418"/>
                </a:lnTo>
                <a:lnTo>
                  <a:pt x="282691" y="73418"/>
                </a:lnTo>
                <a:lnTo>
                  <a:pt x="304901" y="60579"/>
                </a:lnTo>
                <a:lnTo>
                  <a:pt x="208407" y="3568"/>
                </a:lnTo>
                <a:lnTo>
                  <a:pt x="202158" y="0"/>
                </a:lnTo>
                <a:close/>
              </a:path>
              <a:path w="305435" h="120650">
                <a:moveTo>
                  <a:pt x="241" y="46088"/>
                </a:moveTo>
                <a:lnTo>
                  <a:pt x="0" y="71983"/>
                </a:lnTo>
                <a:lnTo>
                  <a:pt x="231314" y="73172"/>
                </a:lnTo>
                <a:lnTo>
                  <a:pt x="253551" y="60355"/>
                </a:lnTo>
                <a:lnTo>
                  <a:pt x="231337" y="47234"/>
                </a:lnTo>
                <a:lnTo>
                  <a:pt x="241" y="46088"/>
                </a:lnTo>
                <a:close/>
              </a:path>
              <a:path w="305435" h="120650">
                <a:moveTo>
                  <a:pt x="272796" y="49263"/>
                </a:moveTo>
                <a:lnTo>
                  <a:pt x="253551" y="60355"/>
                </a:lnTo>
                <a:lnTo>
                  <a:pt x="272656" y="71640"/>
                </a:lnTo>
                <a:lnTo>
                  <a:pt x="272796" y="49263"/>
                </a:lnTo>
                <a:close/>
              </a:path>
              <a:path w="305435" h="120650">
                <a:moveTo>
                  <a:pt x="279389" y="49263"/>
                </a:moveTo>
                <a:lnTo>
                  <a:pt x="272796" y="49263"/>
                </a:lnTo>
                <a:lnTo>
                  <a:pt x="272656" y="71640"/>
                </a:lnTo>
                <a:lnTo>
                  <a:pt x="279258" y="71640"/>
                </a:lnTo>
                <a:lnTo>
                  <a:pt x="279389" y="49263"/>
                </a:lnTo>
                <a:close/>
              </a:path>
              <a:path w="305435" h="120650">
                <a:moveTo>
                  <a:pt x="231337" y="47234"/>
                </a:moveTo>
                <a:lnTo>
                  <a:pt x="253551" y="60355"/>
                </a:lnTo>
                <a:lnTo>
                  <a:pt x="272796" y="49263"/>
                </a:lnTo>
                <a:lnTo>
                  <a:pt x="279389" y="49263"/>
                </a:lnTo>
                <a:lnTo>
                  <a:pt x="279400" y="47472"/>
                </a:lnTo>
                <a:lnTo>
                  <a:pt x="231337" y="47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5029847" y="5046713"/>
            <a:ext cx="305435" cy="273050"/>
            <a:chOff x="5029847" y="5046713"/>
            <a:chExt cx="305435" cy="273050"/>
          </a:xfrm>
        </p:grpSpPr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29949" y="5046713"/>
              <a:ext cx="228739" cy="120307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5029847" y="5199506"/>
              <a:ext cx="305435" cy="120650"/>
            </a:xfrm>
            <a:custGeom>
              <a:avLst/>
              <a:gdLst/>
              <a:ahLst/>
              <a:cxnLst/>
              <a:rect l="l" t="t" r="r" b="b"/>
              <a:pathLst>
                <a:path w="305435" h="120650">
                  <a:moveTo>
                    <a:pt x="231314" y="73172"/>
                  </a:moveTo>
                  <a:lnTo>
                    <a:pt x="188556" y="97777"/>
                  </a:lnTo>
                  <a:lnTo>
                    <a:pt x="186524" y="105664"/>
                  </a:lnTo>
                  <a:lnTo>
                    <a:pt x="190106" y="111874"/>
                  </a:lnTo>
                  <a:lnTo>
                    <a:pt x="193675" y="118122"/>
                  </a:lnTo>
                  <a:lnTo>
                    <a:pt x="201561" y="120256"/>
                  </a:lnTo>
                  <a:lnTo>
                    <a:pt x="207759" y="116738"/>
                  </a:lnTo>
                  <a:lnTo>
                    <a:pt x="282691" y="73418"/>
                  </a:lnTo>
                  <a:lnTo>
                    <a:pt x="279146" y="73418"/>
                  </a:lnTo>
                  <a:lnTo>
                    <a:pt x="231314" y="73172"/>
                  </a:lnTo>
                  <a:close/>
                </a:path>
                <a:path w="305435" h="120650">
                  <a:moveTo>
                    <a:pt x="253551" y="60355"/>
                  </a:moveTo>
                  <a:lnTo>
                    <a:pt x="231314" y="73172"/>
                  </a:lnTo>
                  <a:lnTo>
                    <a:pt x="279146" y="73418"/>
                  </a:lnTo>
                  <a:lnTo>
                    <a:pt x="279163" y="71640"/>
                  </a:lnTo>
                  <a:lnTo>
                    <a:pt x="272656" y="71640"/>
                  </a:lnTo>
                  <a:lnTo>
                    <a:pt x="253551" y="60355"/>
                  </a:lnTo>
                  <a:close/>
                </a:path>
                <a:path w="305435" h="120650">
                  <a:moveTo>
                    <a:pt x="202158" y="0"/>
                  </a:moveTo>
                  <a:lnTo>
                    <a:pt x="194322" y="2032"/>
                  </a:lnTo>
                  <a:lnTo>
                    <a:pt x="190601" y="8140"/>
                  </a:lnTo>
                  <a:lnTo>
                    <a:pt x="186931" y="14338"/>
                  </a:lnTo>
                  <a:lnTo>
                    <a:pt x="189102" y="22225"/>
                  </a:lnTo>
                  <a:lnTo>
                    <a:pt x="195211" y="25895"/>
                  </a:lnTo>
                  <a:lnTo>
                    <a:pt x="231337" y="47234"/>
                  </a:lnTo>
                  <a:lnTo>
                    <a:pt x="279400" y="47472"/>
                  </a:lnTo>
                  <a:lnTo>
                    <a:pt x="279146" y="73418"/>
                  </a:lnTo>
                  <a:lnTo>
                    <a:pt x="282691" y="73418"/>
                  </a:lnTo>
                  <a:lnTo>
                    <a:pt x="304901" y="60579"/>
                  </a:lnTo>
                  <a:lnTo>
                    <a:pt x="208407" y="3568"/>
                  </a:lnTo>
                  <a:lnTo>
                    <a:pt x="202158" y="0"/>
                  </a:lnTo>
                  <a:close/>
                </a:path>
                <a:path w="305435" h="120650">
                  <a:moveTo>
                    <a:pt x="241" y="46088"/>
                  </a:moveTo>
                  <a:lnTo>
                    <a:pt x="0" y="71983"/>
                  </a:lnTo>
                  <a:lnTo>
                    <a:pt x="231314" y="73172"/>
                  </a:lnTo>
                  <a:lnTo>
                    <a:pt x="253551" y="60355"/>
                  </a:lnTo>
                  <a:lnTo>
                    <a:pt x="231337" y="47234"/>
                  </a:lnTo>
                  <a:lnTo>
                    <a:pt x="241" y="46088"/>
                  </a:lnTo>
                  <a:close/>
                </a:path>
                <a:path w="305435" h="120650">
                  <a:moveTo>
                    <a:pt x="272796" y="49263"/>
                  </a:moveTo>
                  <a:lnTo>
                    <a:pt x="253551" y="60355"/>
                  </a:lnTo>
                  <a:lnTo>
                    <a:pt x="272656" y="71640"/>
                  </a:lnTo>
                  <a:lnTo>
                    <a:pt x="272796" y="49263"/>
                  </a:lnTo>
                  <a:close/>
                </a:path>
                <a:path w="305435" h="120650">
                  <a:moveTo>
                    <a:pt x="279382" y="49263"/>
                  </a:moveTo>
                  <a:lnTo>
                    <a:pt x="272796" y="49263"/>
                  </a:lnTo>
                  <a:lnTo>
                    <a:pt x="272656" y="71640"/>
                  </a:lnTo>
                  <a:lnTo>
                    <a:pt x="279163" y="71640"/>
                  </a:lnTo>
                  <a:lnTo>
                    <a:pt x="279382" y="49263"/>
                  </a:lnTo>
                  <a:close/>
                </a:path>
                <a:path w="305435" h="120650">
                  <a:moveTo>
                    <a:pt x="231337" y="47234"/>
                  </a:moveTo>
                  <a:lnTo>
                    <a:pt x="253551" y="60355"/>
                  </a:lnTo>
                  <a:lnTo>
                    <a:pt x="272796" y="49263"/>
                  </a:lnTo>
                  <a:lnTo>
                    <a:pt x="279382" y="49263"/>
                  </a:lnTo>
                  <a:lnTo>
                    <a:pt x="279400" y="47472"/>
                  </a:lnTo>
                  <a:lnTo>
                    <a:pt x="231337" y="4723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48749" y="4970513"/>
            <a:ext cx="228739" cy="12030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53144" y="1296136"/>
            <a:ext cx="2895600" cy="2738755"/>
          </a:xfrm>
          <a:prstGeom prst="rect">
            <a:avLst/>
          </a:prstGeom>
          <a:ln w="25908">
            <a:solidFill>
              <a:srgbClr val="C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0170">
              <a:lnSpc>
                <a:spcPct val="100000"/>
              </a:lnSpc>
              <a:spcBef>
                <a:spcPts val="325"/>
              </a:spcBef>
            </a:pPr>
            <a:r>
              <a:rPr dirty="0" sz="1400" spc="-165" b="1">
                <a:latin typeface="Arial"/>
                <a:cs typeface="Arial"/>
              </a:rPr>
              <a:t>Сейсмофация</a:t>
            </a:r>
            <a:r>
              <a:rPr dirty="0" sz="1400" spc="-45" b="1">
                <a:latin typeface="Arial"/>
                <a:cs typeface="Arial"/>
              </a:rPr>
              <a:t> </a:t>
            </a:r>
            <a:r>
              <a:rPr dirty="0" sz="1400" spc="-140" b="1">
                <a:latin typeface="Arial"/>
                <a:cs typeface="Arial"/>
              </a:rPr>
              <a:t>4</a:t>
            </a:r>
            <a:endParaRPr sz="1400">
              <a:latin typeface="Arial"/>
              <a:cs typeface="Arial"/>
            </a:endParaRPr>
          </a:p>
          <a:p>
            <a:pPr marL="90170" marR="153670">
              <a:lnSpc>
                <a:spcPct val="100000"/>
              </a:lnSpc>
            </a:pPr>
            <a:r>
              <a:rPr dirty="0" sz="1400" spc="-315">
                <a:latin typeface="Microsoft Sans Serif"/>
                <a:cs typeface="Microsoft Sans Serif"/>
              </a:rPr>
              <a:t>Д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55">
                <a:latin typeface="Microsoft Sans Serif"/>
                <a:cs typeface="Microsoft Sans Serif"/>
              </a:rPr>
              <a:t>ч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20">
                <a:latin typeface="Microsoft Sans Serif"/>
                <a:cs typeface="Microsoft Sans Serif"/>
              </a:rPr>
              <a:t>в</a:t>
            </a:r>
            <a:r>
              <a:rPr dirty="0" sz="1400" spc="-170">
                <a:latin typeface="Microsoft Sans Serif"/>
                <a:cs typeface="Microsoft Sans Serif"/>
              </a:rPr>
              <a:t>ы</a:t>
            </a:r>
            <a:r>
              <a:rPr dirty="0" sz="1400" spc="-145">
                <a:latin typeface="Microsoft Sans Serif"/>
                <a:cs typeface="Microsoft Sans Serif"/>
              </a:rPr>
              <a:t>ра</a:t>
            </a:r>
            <a:r>
              <a:rPr dirty="0" sz="1400" spc="-229">
                <a:latin typeface="Microsoft Sans Serif"/>
                <a:cs typeface="Microsoft Sans Serif"/>
              </a:rPr>
              <a:t>ж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нн</a:t>
            </a:r>
            <a:r>
              <a:rPr dirty="0" sz="1400" spc="-15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1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я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210">
                <a:latin typeface="Microsoft Sans Serif"/>
                <a:cs typeface="Microsoft Sans Serif"/>
              </a:rPr>
              <a:t>ж</a:t>
            </a:r>
            <a:r>
              <a:rPr dirty="0" sz="1400" spc="-170">
                <a:latin typeface="Microsoft Sans Serif"/>
                <a:cs typeface="Microsoft Sans Serif"/>
              </a:rPr>
              <a:t>е</a:t>
            </a:r>
            <a:r>
              <a:rPr dirty="0" sz="1400" spc="-135">
                <a:latin typeface="Microsoft Sans Serif"/>
                <a:cs typeface="Microsoft Sans Serif"/>
              </a:rPr>
              <a:t>нн</a:t>
            </a:r>
            <a:r>
              <a:rPr dirty="0" sz="1400" spc="-180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не</a:t>
            </a:r>
            <a:r>
              <a:rPr dirty="0" sz="1400" spc="-150">
                <a:latin typeface="Microsoft Sans Serif"/>
                <a:cs typeface="Microsoft Sans Serif"/>
              </a:rPr>
              <a:t>ре</a:t>
            </a:r>
            <a:r>
              <a:rPr dirty="0" sz="1400" spc="-120">
                <a:latin typeface="Microsoft Sans Serif"/>
                <a:cs typeface="Microsoft Sans Serif"/>
              </a:rPr>
              <a:t>г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35">
                <a:latin typeface="Microsoft Sans Serif"/>
                <a:cs typeface="Microsoft Sans Serif"/>
              </a:rPr>
              <a:t>ля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30">
                <a:latin typeface="Microsoft Sans Serif"/>
                <a:cs typeface="Microsoft Sans Serif"/>
              </a:rPr>
              <a:t>н</a:t>
            </a:r>
            <a:r>
              <a:rPr dirty="0" sz="1400" spc="-175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д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65">
                <a:latin typeface="Microsoft Sans Serif"/>
                <a:cs typeface="Microsoft Sans Serif"/>
              </a:rPr>
              <a:t>шв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35">
                <a:latin typeface="Microsoft Sans Serif"/>
                <a:cs typeface="Microsoft Sans Serif"/>
              </a:rPr>
              <a:t>нн</a:t>
            </a:r>
            <a:r>
              <a:rPr dirty="0" sz="1400" spc="-180">
                <a:latin typeface="Microsoft Sans Serif"/>
                <a:cs typeface="Microsoft Sans Serif"/>
              </a:rPr>
              <a:t>ы</a:t>
            </a:r>
            <a:r>
              <a:rPr dirty="0" sz="1400" spc="-90">
                <a:latin typeface="Microsoft Sans Serif"/>
                <a:cs typeface="Microsoft Sans Serif"/>
              </a:rPr>
              <a:t>е 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ри</a:t>
            </a:r>
            <a:r>
              <a:rPr dirty="0" sz="1400" spc="-130">
                <a:latin typeface="Microsoft Sans Serif"/>
                <a:cs typeface="Microsoft Sans Serif"/>
              </a:rPr>
              <a:t>лег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я</a:t>
            </a:r>
            <a:r>
              <a:rPr dirty="0" sz="1400" spc="-70">
                <a:latin typeface="Microsoft Sans Serif"/>
                <a:cs typeface="Microsoft Sans Serif"/>
              </a:rPr>
              <a:t>.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 </a:t>
            </a:r>
            <a:r>
              <a:rPr dirty="0" sz="1400" spc="-185">
                <a:latin typeface="Microsoft Sans Serif"/>
                <a:cs typeface="Microsoft Sans Serif"/>
              </a:rPr>
              <a:t>П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55">
                <a:latin typeface="Microsoft Sans Serif"/>
                <a:cs typeface="Microsoft Sans Serif"/>
              </a:rPr>
              <a:t>ч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50">
                <a:latin typeface="Microsoft Sans Serif"/>
                <a:cs typeface="Microsoft Sans Serif"/>
              </a:rPr>
              <a:t>ы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л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95">
                <a:latin typeface="Microsoft Sans Serif"/>
                <a:cs typeface="Microsoft Sans Serif"/>
              </a:rPr>
              <a:t>о  </a:t>
            </a:r>
            <a:r>
              <a:rPr dirty="0" sz="1400" spc="-130">
                <a:latin typeface="Microsoft Sans Serif"/>
                <a:cs typeface="Microsoft Sans Serif"/>
              </a:rPr>
              <a:t>х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5">
                <a:latin typeface="Microsoft Sans Serif"/>
                <a:cs typeface="Microsoft Sans Serif"/>
              </a:rPr>
              <a:t>и</a:t>
            </a:r>
            <a:r>
              <a:rPr dirty="0" sz="1400" spc="-155">
                <a:latin typeface="Microsoft Sans Serif"/>
                <a:cs typeface="Microsoft Sans Serif"/>
              </a:rPr>
              <a:t>ч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204">
                <a:latin typeface="Microsoft Sans Serif"/>
                <a:cs typeface="Microsoft Sans Serif"/>
              </a:rPr>
              <a:t>к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7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вн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нн</a:t>
            </a:r>
            <a:r>
              <a:rPr dirty="0" sz="1400" spc="-140">
                <a:latin typeface="Microsoft Sans Serif"/>
                <a:cs typeface="Microsoft Sans Serif"/>
              </a:rPr>
              <a:t>ие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50">
                <a:latin typeface="Microsoft Sans Serif"/>
                <a:cs typeface="Microsoft Sans Serif"/>
              </a:rPr>
              <a:t>й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80">
                <a:latin typeface="Microsoft Sans Serif"/>
                <a:cs typeface="Microsoft Sans Serif"/>
              </a:rPr>
              <a:t>оф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45">
                <a:latin typeface="Microsoft Sans Serif"/>
                <a:cs typeface="Microsoft Sans Serif"/>
              </a:rPr>
              <a:t>ц</a:t>
            </a:r>
            <a:r>
              <a:rPr dirty="0" sz="1400" spc="-105">
                <a:latin typeface="Microsoft Sans Serif"/>
                <a:cs typeface="Microsoft Sans Serif"/>
              </a:rPr>
              <a:t>ии  </a:t>
            </a:r>
            <a:r>
              <a:rPr dirty="0" sz="1400" spc="-125">
                <a:latin typeface="Microsoft Sans Serif"/>
                <a:cs typeface="Microsoft Sans Serif"/>
              </a:rPr>
              <a:t>с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й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л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ди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14">
                <a:latin typeface="Microsoft Sans Serif"/>
                <a:cs typeface="Microsoft Sans Serif"/>
              </a:rPr>
              <a:t>г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80">
                <a:latin typeface="Microsoft Sans Serif"/>
                <a:cs typeface="Microsoft Sans Serif"/>
              </a:rPr>
              <a:t>ю</a:t>
            </a:r>
            <a:r>
              <a:rPr dirty="0" sz="1400" spc="-170">
                <a:latin typeface="Microsoft Sans Serif"/>
                <a:cs typeface="Microsoft Sans Serif"/>
              </a:rPr>
              <a:t>щи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8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вн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75">
                <a:latin typeface="Microsoft Sans Serif"/>
                <a:cs typeface="Microsoft Sans Serif"/>
              </a:rPr>
              <a:t>шн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75">
                <a:latin typeface="Microsoft Sans Serif"/>
                <a:cs typeface="Microsoft Sans Serif"/>
              </a:rPr>
              <a:t>фо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80">
                <a:latin typeface="Microsoft Sans Serif"/>
                <a:cs typeface="Microsoft Sans Serif"/>
              </a:rPr>
              <a:t>ам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.</a:t>
            </a:r>
            <a:endParaRPr sz="1400">
              <a:latin typeface="Microsoft Sans Serif"/>
              <a:cs typeface="Microsoft Sans Serif"/>
            </a:endParaRPr>
          </a:p>
          <a:p>
            <a:pPr marL="90170">
              <a:lnSpc>
                <a:spcPct val="100000"/>
              </a:lnSpc>
            </a:pPr>
            <a:r>
              <a:rPr dirty="0" sz="1400" spc="-150">
                <a:latin typeface="Microsoft Sans Serif"/>
                <a:cs typeface="Microsoft Sans Serif"/>
              </a:rPr>
              <a:t>Эт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5">
                <a:latin typeface="Microsoft Sans Serif"/>
                <a:cs typeface="Microsoft Sans Serif"/>
              </a:rPr>
              <a:t>фац</a:t>
            </a:r>
            <a:r>
              <a:rPr dirty="0" sz="1400" spc="-145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80">
                <a:latin typeface="Microsoft Sans Serif"/>
                <a:cs typeface="Microsoft Sans Serif"/>
              </a:rPr>
              <a:t>з</a:t>
            </a:r>
            <a:r>
              <a:rPr dirty="0" sz="1400" spc="-140">
                <a:latin typeface="Microsoft Sans Serif"/>
                <a:cs typeface="Microsoft Sans Serif"/>
              </a:rPr>
              <a:t>ов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35">
                <a:latin typeface="Microsoft Sans Serif"/>
                <a:cs typeface="Microsoft Sans Serif"/>
              </a:rPr>
              <a:t>ли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35">
                <a:latin typeface="Microsoft Sans Serif"/>
                <a:cs typeface="Microsoft Sans Serif"/>
              </a:rPr>
              <a:t>ь</a:t>
            </a:r>
            <a:r>
              <a:rPr dirty="0" sz="1400" spc="-50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д</a:t>
            </a:r>
            <a:r>
              <a:rPr dirty="0" sz="1400" spc="-145">
                <a:latin typeface="Microsoft Sans Serif"/>
                <a:cs typeface="Microsoft Sans Serif"/>
              </a:rPr>
              <a:t>е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сс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0">
                <a:latin typeface="Microsoft Sans Serif"/>
                <a:cs typeface="Microsoft Sans Serif"/>
              </a:rPr>
              <a:t>я</a:t>
            </a:r>
            <a:r>
              <a:rPr dirty="0" sz="1400" spc="-125">
                <a:latin typeface="Microsoft Sans Serif"/>
                <a:cs typeface="Microsoft Sans Serif"/>
              </a:rPr>
              <a:t>х</a:t>
            </a:r>
            <a:endParaRPr sz="1400">
              <a:latin typeface="Microsoft Sans Serif"/>
              <a:cs typeface="Microsoft Sans Serif"/>
            </a:endParaRPr>
          </a:p>
          <a:p>
            <a:pPr marL="90170" marR="165735">
              <a:lnSpc>
                <a:spcPct val="100000"/>
              </a:lnSpc>
            </a:pPr>
            <a:r>
              <a:rPr dirty="0" sz="1400" spc="-150">
                <a:latin typeface="Microsoft Sans Serif"/>
                <a:cs typeface="Microsoft Sans Serif"/>
              </a:rPr>
              <a:t>«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20">
                <a:latin typeface="Microsoft Sans Serif"/>
                <a:cs typeface="Microsoft Sans Serif"/>
              </a:rPr>
              <a:t>г</a:t>
            </a:r>
            <a:r>
              <a:rPr dirty="0" sz="1400" spc="-150">
                <a:latin typeface="Microsoft Sans Serif"/>
                <a:cs typeface="Microsoft Sans Serif"/>
              </a:rPr>
              <a:t>р</a:t>
            </a:r>
            <a:r>
              <a:rPr dirty="0" sz="1400" spc="-140">
                <a:latin typeface="Microsoft Sans Serif"/>
                <a:cs typeface="Microsoft Sans Serif"/>
              </a:rPr>
              <a:t>ис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120">
                <a:latin typeface="Microsoft Sans Serif"/>
                <a:cs typeface="Microsoft Sans Serif"/>
              </a:rPr>
              <a:t>г</a:t>
            </a:r>
            <a:r>
              <a:rPr dirty="0" sz="1400" spc="-150">
                <a:latin typeface="Microsoft Sans Serif"/>
                <a:cs typeface="Microsoft Sans Serif"/>
              </a:rPr>
              <a:t>о</a:t>
            </a:r>
            <a:r>
              <a:rPr dirty="0" sz="1400" spc="-140">
                <a:latin typeface="Microsoft Sans Serif"/>
                <a:cs typeface="Microsoft Sans Serif"/>
              </a:rPr>
              <a:t>»</a:t>
            </a:r>
            <a:r>
              <a:rPr dirty="0" sz="1400" spc="-60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а</a:t>
            </a:r>
            <a:r>
              <a:rPr dirty="0" sz="1400" spc="-165">
                <a:latin typeface="Microsoft Sans Serif"/>
                <a:cs typeface="Microsoft Sans Serif"/>
              </a:rPr>
              <a:t>ку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50">
                <a:latin typeface="Microsoft Sans Serif"/>
                <a:cs typeface="Microsoft Sans Serif"/>
              </a:rPr>
              <a:t>ич</a:t>
            </a:r>
            <a:r>
              <a:rPr dirty="0" sz="1400" spc="-140">
                <a:latin typeface="Microsoft Sans Serif"/>
                <a:cs typeface="Microsoft Sans Serif"/>
              </a:rPr>
              <a:t>е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75">
                <a:latin typeface="Microsoft Sans Serif"/>
                <a:cs typeface="Microsoft Sans Serif"/>
              </a:rPr>
              <a:t>ко</a:t>
            </a:r>
            <a:r>
              <a:rPr dirty="0" sz="1400" spc="-120">
                <a:latin typeface="Microsoft Sans Serif"/>
                <a:cs typeface="Microsoft Sans Serif"/>
              </a:rPr>
              <a:t>г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05">
                <a:latin typeface="Microsoft Sans Serif"/>
                <a:cs typeface="Microsoft Sans Serif"/>
              </a:rPr>
              <a:t> </a:t>
            </a:r>
            <a:r>
              <a:rPr dirty="0" sz="1400" spc="-204">
                <a:latin typeface="Microsoft Sans Serif"/>
                <a:cs typeface="Microsoft Sans Serif"/>
              </a:rPr>
              <a:t>ф</a:t>
            </a:r>
            <a:r>
              <a:rPr dirty="0" sz="1400" spc="-130">
                <a:latin typeface="Microsoft Sans Serif"/>
                <a:cs typeface="Microsoft Sans Serif"/>
              </a:rPr>
              <a:t>у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да</a:t>
            </a:r>
            <a:r>
              <a:rPr dirty="0" sz="1400" spc="-195">
                <a:latin typeface="Microsoft Sans Serif"/>
                <a:cs typeface="Microsoft Sans Serif"/>
              </a:rPr>
              <a:t>м</a:t>
            </a:r>
            <a:r>
              <a:rPr dirty="0" sz="1400" spc="-150">
                <a:latin typeface="Microsoft Sans Serif"/>
                <a:cs typeface="Microsoft Sans Serif"/>
              </a:rPr>
              <a:t>е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70">
                <a:latin typeface="Microsoft Sans Serif"/>
                <a:cs typeface="Microsoft Sans Serif"/>
              </a:rPr>
              <a:t>,</a:t>
            </a:r>
            <a:r>
              <a:rPr dirty="0" sz="1400">
                <a:latin typeface="Microsoft Sans Serif"/>
                <a:cs typeface="Microsoft Sans Serif"/>
              </a:rPr>
              <a:t> </a:t>
            </a:r>
            <a:r>
              <a:rPr dirty="0" sz="1400" spc="-10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л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45">
                <a:latin typeface="Microsoft Sans Serif"/>
                <a:cs typeface="Microsoft Sans Serif"/>
              </a:rPr>
              <a:t>б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35">
                <a:latin typeface="Microsoft Sans Serif"/>
                <a:cs typeface="Microsoft Sans Serif"/>
              </a:rPr>
              <a:t>в</a:t>
            </a:r>
            <a:r>
              <a:rPr dirty="0" sz="1400" spc="-55">
                <a:latin typeface="Microsoft Sans Serif"/>
                <a:cs typeface="Microsoft Sans Serif"/>
              </a:rPr>
              <a:t> 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45">
                <a:latin typeface="Microsoft Sans Serif"/>
                <a:cs typeface="Microsoft Sans Serif"/>
              </a:rPr>
              <a:t>ре</a:t>
            </a:r>
            <a:r>
              <a:rPr dirty="0" sz="1400" spc="-140">
                <a:latin typeface="Microsoft Sans Serif"/>
                <a:cs typeface="Microsoft Sans Serif"/>
              </a:rPr>
              <a:t>дел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125">
                <a:latin typeface="Microsoft Sans Serif"/>
                <a:cs typeface="Microsoft Sans Serif"/>
              </a:rPr>
              <a:t>х</a:t>
            </a:r>
            <a:r>
              <a:rPr dirty="0" sz="1400" spc="-40">
                <a:latin typeface="Microsoft Sans Serif"/>
                <a:cs typeface="Microsoft Sans Serif"/>
              </a:rPr>
              <a:t> </a:t>
            </a:r>
            <a:r>
              <a:rPr dirty="0" sz="1400" spc="-130">
                <a:latin typeface="Microsoft Sans Serif"/>
                <a:cs typeface="Microsoft Sans Serif"/>
              </a:rPr>
              <a:t>с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45">
                <a:latin typeface="Microsoft Sans Serif"/>
                <a:cs typeface="Microsoft Sans Serif"/>
              </a:rPr>
              <a:t>р</a:t>
            </a:r>
            <a:r>
              <a:rPr dirty="0" sz="1400" spc="-150">
                <a:latin typeface="Microsoft Sans Serif"/>
                <a:cs typeface="Microsoft Sans Serif"/>
              </a:rPr>
              <a:t>а</a:t>
            </a:r>
            <a:r>
              <a:rPr dirty="0" sz="1400" spc="-120">
                <a:latin typeface="Microsoft Sans Serif"/>
                <a:cs typeface="Microsoft Sans Serif"/>
              </a:rPr>
              <a:t>т</a:t>
            </a:r>
            <a:r>
              <a:rPr dirty="0" sz="1400" spc="-130">
                <a:latin typeface="Microsoft Sans Serif"/>
                <a:cs typeface="Microsoft Sans Serif"/>
              </a:rPr>
              <a:t>и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фицированных</a:t>
            </a:r>
            <a:r>
              <a:rPr dirty="0" sz="1400" spc="-6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осадочных</a:t>
            </a:r>
            <a:r>
              <a:rPr dirty="0" sz="1400" spc="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отложений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353549" y="2058136"/>
            <a:ext cx="1524000" cy="1663064"/>
          </a:xfrm>
          <a:prstGeom prst="rect">
            <a:avLst/>
          </a:prstGeom>
          <a:ln w="25907">
            <a:solidFill>
              <a:srgbClr val="C00000"/>
            </a:solidFill>
          </a:ln>
        </p:spPr>
        <p:txBody>
          <a:bodyPr wrap="square" lIns="0" tIns="41275" rIns="0" bIns="0" rtlCol="0" vert="horz">
            <a:spAutoFit/>
          </a:bodyPr>
          <a:lstStyle/>
          <a:p>
            <a:pPr marL="90805" marR="192405">
              <a:lnSpc>
                <a:spcPct val="100000"/>
              </a:lnSpc>
              <a:spcBef>
                <a:spcPts val="325"/>
              </a:spcBef>
            </a:pPr>
            <a:r>
              <a:rPr dirty="0" sz="1400" spc="-195">
                <a:latin typeface="Microsoft Sans Serif"/>
                <a:cs typeface="Microsoft Sans Serif"/>
              </a:rPr>
              <a:t>О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60">
                <a:latin typeface="Microsoft Sans Serif"/>
                <a:cs typeface="Microsoft Sans Serif"/>
              </a:rPr>
              <a:t>ол</a:t>
            </a:r>
            <a:r>
              <a:rPr dirty="0" sz="1400" spc="-135">
                <a:latin typeface="Microsoft Sans Serif"/>
                <a:cs typeface="Microsoft Sans Serif"/>
              </a:rPr>
              <a:t>з</a:t>
            </a:r>
            <a:r>
              <a:rPr dirty="0" sz="1400" spc="-145">
                <a:latin typeface="Microsoft Sans Serif"/>
                <a:cs typeface="Microsoft Sans Serif"/>
              </a:rPr>
              <a:t>н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70">
                <a:latin typeface="Microsoft Sans Serif"/>
                <a:cs typeface="Microsoft Sans Serif"/>
              </a:rPr>
              <a:t> </a:t>
            </a:r>
            <a:r>
              <a:rPr dirty="0" sz="1400" spc="-95">
                <a:latin typeface="Microsoft Sans Serif"/>
                <a:cs typeface="Microsoft Sans Serif"/>
              </a:rPr>
              <a:t>и  </a:t>
            </a:r>
            <a:r>
              <a:rPr dirty="0" sz="1400" spc="-150">
                <a:latin typeface="Microsoft Sans Serif"/>
                <a:cs typeface="Microsoft Sans Serif"/>
              </a:rPr>
              <a:t>отложения 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селевых</a:t>
            </a:r>
            <a:r>
              <a:rPr dirty="0" sz="1400" spc="-2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потоков, </a:t>
            </a:r>
            <a:r>
              <a:rPr dirty="0" sz="1400" spc="-36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конусы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выноса </a:t>
            </a:r>
            <a:r>
              <a:rPr dirty="0" sz="1400" spc="-13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терригенного </a:t>
            </a:r>
            <a:r>
              <a:rPr dirty="0" sz="1400" spc="-1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материала</a:t>
            </a:r>
            <a:endParaRPr sz="1400">
              <a:latin typeface="Microsoft Sans Serif"/>
              <a:cs typeface="Microsoft Sans Serif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4877549" y="1943100"/>
            <a:ext cx="2019300" cy="1676400"/>
            <a:chOff x="4877549" y="1943100"/>
            <a:chExt cx="2019300" cy="1676400"/>
          </a:xfrm>
        </p:grpSpPr>
        <p:sp>
          <p:nvSpPr>
            <p:cNvPr id="18" name="object 18"/>
            <p:cNvSpPr/>
            <p:nvPr/>
          </p:nvSpPr>
          <p:spPr>
            <a:xfrm>
              <a:off x="5219204" y="1943099"/>
              <a:ext cx="1652270" cy="1651000"/>
            </a:xfrm>
            <a:custGeom>
              <a:avLst/>
              <a:gdLst/>
              <a:ahLst/>
              <a:cxnLst/>
              <a:rect l="l" t="t" r="r" b="b"/>
              <a:pathLst>
                <a:path w="1652270" h="1651000">
                  <a:moveTo>
                    <a:pt x="1651990" y="0"/>
                  </a:moveTo>
                  <a:lnTo>
                    <a:pt x="0" y="0"/>
                  </a:lnTo>
                  <a:lnTo>
                    <a:pt x="0" y="25400"/>
                  </a:lnTo>
                  <a:lnTo>
                    <a:pt x="0" y="1625600"/>
                  </a:lnTo>
                  <a:lnTo>
                    <a:pt x="0" y="1651000"/>
                  </a:lnTo>
                  <a:lnTo>
                    <a:pt x="51295" y="1651000"/>
                  </a:lnTo>
                  <a:lnTo>
                    <a:pt x="51295" y="1625600"/>
                  </a:lnTo>
                  <a:lnTo>
                    <a:pt x="1626095" y="1625600"/>
                  </a:lnTo>
                  <a:lnTo>
                    <a:pt x="1651495" y="1625600"/>
                  </a:lnTo>
                  <a:lnTo>
                    <a:pt x="1651495" y="1651000"/>
                  </a:lnTo>
                  <a:lnTo>
                    <a:pt x="1651990" y="1651000"/>
                  </a:lnTo>
                  <a:lnTo>
                    <a:pt x="1651990" y="1625600"/>
                  </a:lnTo>
                  <a:lnTo>
                    <a:pt x="1651990" y="50800"/>
                  </a:lnTo>
                  <a:lnTo>
                    <a:pt x="1651990" y="25400"/>
                  </a:lnTo>
                  <a:lnTo>
                    <a:pt x="1651990" y="0"/>
                  </a:lnTo>
                  <a:close/>
                </a:path>
              </a:pathLst>
            </a:custGeom>
            <a:solidFill>
              <a:srgbClr val="A0C4E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4604" y="1968500"/>
              <a:ext cx="1651990" cy="16510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5244845" y="1968258"/>
              <a:ext cx="1626235" cy="1626235"/>
            </a:xfrm>
            <a:custGeom>
              <a:avLst/>
              <a:gdLst/>
              <a:ahLst/>
              <a:cxnLst/>
              <a:rect l="l" t="t" r="r" b="b"/>
              <a:pathLst>
                <a:path w="1626234" h="1626235">
                  <a:moveTo>
                    <a:pt x="0" y="1626095"/>
                  </a:moveTo>
                  <a:lnTo>
                    <a:pt x="1626095" y="1626095"/>
                  </a:lnTo>
                  <a:lnTo>
                    <a:pt x="1626095" y="0"/>
                  </a:lnTo>
                  <a:lnTo>
                    <a:pt x="0" y="0"/>
                  </a:lnTo>
                  <a:lnTo>
                    <a:pt x="0" y="1626095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4877549" y="2684411"/>
              <a:ext cx="381000" cy="273685"/>
            </a:xfrm>
            <a:custGeom>
              <a:avLst/>
              <a:gdLst/>
              <a:ahLst/>
              <a:cxnLst/>
              <a:rect l="l" t="t" r="r" b="b"/>
              <a:pathLst>
                <a:path w="381000" h="273685">
                  <a:moveTo>
                    <a:pt x="304939" y="48272"/>
                  </a:moveTo>
                  <a:lnTo>
                    <a:pt x="73634" y="47002"/>
                  </a:lnTo>
                  <a:lnTo>
                    <a:pt x="74104" y="46736"/>
                  </a:lnTo>
                  <a:lnTo>
                    <a:pt x="110121" y="26047"/>
                  </a:lnTo>
                  <a:lnTo>
                    <a:pt x="116332" y="22326"/>
                  </a:lnTo>
                  <a:lnTo>
                    <a:pt x="118364" y="14490"/>
                  </a:lnTo>
                  <a:lnTo>
                    <a:pt x="114846" y="8242"/>
                  </a:lnTo>
                  <a:lnTo>
                    <a:pt x="111264" y="2133"/>
                  </a:lnTo>
                  <a:lnTo>
                    <a:pt x="103378" y="0"/>
                  </a:lnTo>
                  <a:lnTo>
                    <a:pt x="0" y="59537"/>
                  </a:lnTo>
                  <a:lnTo>
                    <a:pt x="102730" y="120256"/>
                  </a:lnTo>
                  <a:lnTo>
                    <a:pt x="110629" y="118224"/>
                  </a:lnTo>
                  <a:lnTo>
                    <a:pt x="114300" y="112014"/>
                  </a:lnTo>
                  <a:lnTo>
                    <a:pt x="118021" y="105918"/>
                  </a:lnTo>
                  <a:lnTo>
                    <a:pt x="115836" y="97878"/>
                  </a:lnTo>
                  <a:lnTo>
                    <a:pt x="109728" y="94208"/>
                  </a:lnTo>
                  <a:lnTo>
                    <a:pt x="73609" y="72898"/>
                  </a:lnTo>
                  <a:lnTo>
                    <a:pt x="304698" y="74168"/>
                  </a:lnTo>
                  <a:lnTo>
                    <a:pt x="304939" y="48272"/>
                  </a:lnTo>
                  <a:close/>
                </a:path>
                <a:path w="381000" h="273685">
                  <a:moveTo>
                    <a:pt x="381000" y="213474"/>
                  </a:moveTo>
                  <a:lnTo>
                    <a:pt x="284353" y="156565"/>
                  </a:lnTo>
                  <a:lnTo>
                    <a:pt x="278257" y="153047"/>
                  </a:lnTo>
                  <a:lnTo>
                    <a:pt x="270268" y="155028"/>
                  </a:lnTo>
                  <a:lnTo>
                    <a:pt x="263029" y="167386"/>
                  </a:lnTo>
                  <a:lnTo>
                    <a:pt x="265061" y="175272"/>
                  </a:lnTo>
                  <a:lnTo>
                    <a:pt x="307517" y="200317"/>
                  </a:lnTo>
                  <a:lnTo>
                    <a:pt x="0" y="198983"/>
                  </a:lnTo>
                  <a:lnTo>
                    <a:pt x="0" y="224878"/>
                  </a:lnTo>
                  <a:lnTo>
                    <a:pt x="307352" y="226212"/>
                  </a:lnTo>
                  <a:lnTo>
                    <a:pt x="264807" y="250825"/>
                  </a:lnTo>
                  <a:lnTo>
                    <a:pt x="262623" y="258660"/>
                  </a:lnTo>
                  <a:lnTo>
                    <a:pt x="269773" y="271119"/>
                  </a:lnTo>
                  <a:lnTo>
                    <a:pt x="277761" y="273304"/>
                  </a:lnTo>
                  <a:lnTo>
                    <a:pt x="358648" y="226415"/>
                  </a:lnTo>
                  <a:lnTo>
                    <a:pt x="381000" y="2134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2" name="object 22"/>
          <p:cNvGrpSpPr/>
          <p:nvPr/>
        </p:nvGrpSpPr>
        <p:grpSpPr>
          <a:xfrm>
            <a:off x="3048749" y="2532113"/>
            <a:ext cx="304800" cy="273050"/>
            <a:chOff x="3048749" y="2532113"/>
            <a:chExt cx="304800" cy="273050"/>
          </a:xfrm>
        </p:grpSpPr>
        <p:pic>
          <p:nvPicPr>
            <p:cNvPr id="23" name="object 2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8749" y="2532113"/>
              <a:ext cx="228739" cy="12030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24847" y="2684665"/>
              <a:ext cx="228701" cy="120243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235952" y="1139952"/>
            <a:ext cx="1756409" cy="2061210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7620749" y="3124949"/>
            <a:ext cx="1066800" cy="762000"/>
          </a:xfrm>
          <a:prstGeom prst="rect">
            <a:avLst/>
          </a:prstGeom>
          <a:ln w="32003">
            <a:solidFill>
              <a:srgbClr val="C00000"/>
            </a:solidFill>
          </a:ln>
        </p:spPr>
        <p:txBody>
          <a:bodyPr wrap="square" lIns="0" tIns="41910" rIns="0" bIns="0" rtlCol="0" vert="horz">
            <a:spAutoFit/>
          </a:bodyPr>
          <a:lstStyle/>
          <a:p>
            <a:pPr marL="91440" marR="84455">
              <a:lnSpc>
                <a:spcPct val="100000"/>
              </a:lnSpc>
              <a:spcBef>
                <a:spcPts val="330"/>
              </a:spcBef>
              <a:tabLst>
                <a:tab pos="497205" algn="l"/>
              </a:tabLst>
            </a:pPr>
            <a:r>
              <a:rPr dirty="0" sz="1400" spc="-155">
                <a:latin typeface="Microsoft Sans Serif"/>
                <a:cs typeface="Microsoft Sans Serif"/>
              </a:rPr>
              <a:t>Фильтрация </a:t>
            </a:r>
            <a:r>
              <a:rPr dirty="0" sz="1400" spc="-150">
                <a:latin typeface="Microsoft Sans Serif"/>
                <a:cs typeface="Microsoft Sans Serif"/>
              </a:rPr>
              <a:t> </a:t>
            </a:r>
            <a:r>
              <a:rPr dirty="0" sz="1400" spc="-155">
                <a:latin typeface="Microsoft Sans Serif"/>
                <a:cs typeface="Microsoft Sans Serif"/>
              </a:rPr>
              <a:t>п</a:t>
            </a:r>
            <a:r>
              <a:rPr dirty="0" sz="1400" spc="-140">
                <a:latin typeface="Microsoft Sans Serif"/>
                <a:cs typeface="Microsoft Sans Serif"/>
              </a:rPr>
              <a:t>о</a:t>
            </a:r>
            <a:r>
              <a:rPr dirty="0" sz="1400">
                <a:latin typeface="Microsoft Sans Serif"/>
                <a:cs typeface="Microsoft Sans Serif"/>
              </a:rPr>
              <a:t>	</a:t>
            </a:r>
            <a:r>
              <a:rPr dirty="0" sz="1400" spc="-145">
                <a:latin typeface="Microsoft Sans Serif"/>
                <a:cs typeface="Microsoft Sans Serif"/>
              </a:rPr>
              <a:t>а</a:t>
            </a:r>
            <a:r>
              <a:rPr dirty="0" sz="1400" spc="-210">
                <a:latin typeface="Microsoft Sans Serif"/>
                <a:cs typeface="Microsoft Sans Serif"/>
              </a:rPr>
              <a:t>м</a:t>
            </a:r>
            <a:r>
              <a:rPr dirty="0" sz="1400" spc="-160">
                <a:latin typeface="Microsoft Sans Serif"/>
                <a:cs typeface="Microsoft Sans Serif"/>
              </a:rPr>
              <a:t>п</a:t>
            </a:r>
            <a:r>
              <a:rPr dirty="0" sz="1400" spc="-135">
                <a:latin typeface="Microsoft Sans Serif"/>
                <a:cs typeface="Microsoft Sans Serif"/>
              </a:rPr>
              <a:t>л</a:t>
            </a:r>
            <a:r>
              <a:rPr dirty="0" sz="1400" spc="-130">
                <a:latin typeface="Microsoft Sans Serif"/>
                <a:cs typeface="Microsoft Sans Serif"/>
              </a:rPr>
              <a:t>и</a:t>
            </a:r>
            <a:r>
              <a:rPr dirty="0" sz="1400" spc="-75">
                <a:latin typeface="Microsoft Sans Serif"/>
                <a:cs typeface="Microsoft Sans Serif"/>
              </a:rPr>
              <a:t>- 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тудам</a:t>
            </a:r>
            <a:endParaRPr sz="1400">
              <a:latin typeface="Microsoft Sans Serif"/>
              <a:cs typeface="Microsoft Sans Serif"/>
            </a:endParaRPr>
          </a:p>
        </p:txBody>
      </p:sp>
      <p:pic>
        <p:nvPicPr>
          <p:cNvPr id="27" name="object 2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339583" y="4125467"/>
            <a:ext cx="1802129" cy="1863089"/>
          </a:xfrm>
          <a:prstGeom prst="rect">
            <a:avLst/>
          </a:prstGeom>
        </p:spPr>
      </p:pic>
      <p:sp>
        <p:nvSpPr>
          <p:cNvPr id="28" name="object 28"/>
          <p:cNvSpPr txBox="1"/>
          <p:nvPr/>
        </p:nvSpPr>
        <p:spPr>
          <a:xfrm>
            <a:off x="7087349" y="5961112"/>
            <a:ext cx="1371600" cy="739140"/>
          </a:xfrm>
          <a:prstGeom prst="rect">
            <a:avLst/>
          </a:prstGeom>
          <a:ln w="32003">
            <a:solidFill>
              <a:srgbClr val="C00000"/>
            </a:solidFill>
          </a:ln>
        </p:spPr>
        <p:txBody>
          <a:bodyPr wrap="square" lIns="0" tIns="43180" rIns="0" bIns="0" rtlCol="0" vert="horz">
            <a:spAutoFit/>
          </a:bodyPr>
          <a:lstStyle/>
          <a:p>
            <a:pPr algn="just" marL="91440" marR="82550">
              <a:lnSpc>
                <a:spcPct val="100000"/>
              </a:lnSpc>
              <a:spcBef>
                <a:spcPts val="340"/>
              </a:spcBef>
            </a:pPr>
            <a:r>
              <a:rPr dirty="0" sz="1400" spc="-155">
                <a:latin typeface="Microsoft Sans Serif"/>
                <a:cs typeface="Microsoft Sans Serif"/>
              </a:rPr>
              <a:t>Фильтрация</a:t>
            </a:r>
            <a:r>
              <a:rPr dirty="0" sz="1400" spc="-150">
                <a:latin typeface="Microsoft Sans Serif"/>
                <a:cs typeface="Microsoft Sans Serif"/>
              </a:rPr>
              <a:t> по 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азимуту</a:t>
            </a:r>
            <a:r>
              <a:rPr dirty="0" sz="1400" spc="-145">
                <a:latin typeface="Microsoft Sans Serif"/>
                <a:cs typeface="Microsoft Sans Serif"/>
              </a:rPr>
              <a:t> </a:t>
            </a:r>
            <a:r>
              <a:rPr dirty="0" sz="1400" spc="-140">
                <a:latin typeface="Microsoft Sans Serif"/>
                <a:cs typeface="Microsoft Sans Serif"/>
              </a:rPr>
              <a:t>и</a:t>
            </a:r>
            <a:r>
              <a:rPr dirty="0" sz="1400" spc="-135">
                <a:latin typeface="Microsoft Sans Serif"/>
                <a:cs typeface="Microsoft Sans Serif"/>
              </a:rPr>
              <a:t> </a:t>
            </a:r>
            <a:r>
              <a:rPr dirty="0" sz="1400" spc="-145">
                <a:latin typeface="Microsoft Sans Serif"/>
                <a:cs typeface="Microsoft Sans Serif"/>
              </a:rPr>
              <a:t>углам </a:t>
            </a:r>
            <a:r>
              <a:rPr dirty="0" sz="1400" spc="-140">
                <a:latin typeface="Microsoft Sans Serif"/>
                <a:cs typeface="Microsoft Sans Serif"/>
              </a:rPr>
              <a:t> </a:t>
            </a:r>
            <a:r>
              <a:rPr dirty="0" sz="1400" spc="-150">
                <a:latin typeface="Microsoft Sans Serif"/>
                <a:cs typeface="Microsoft Sans Serif"/>
              </a:rPr>
              <a:t>падения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44500" y="6518225"/>
            <a:ext cx="6591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10.01.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 spc="-15">
                <a:solidFill>
                  <a:srgbClr val="21254E"/>
                </a:solidFill>
                <a:latin typeface="Constantia"/>
                <a:cs typeface="Constantia"/>
              </a:rPr>
              <a:t>0</a:t>
            </a:r>
            <a:r>
              <a:rPr dirty="0" sz="1200" spc="-20">
                <a:solidFill>
                  <a:srgbClr val="21254E"/>
                </a:solidFill>
                <a:latin typeface="Constantia"/>
                <a:cs typeface="Constantia"/>
              </a:rPr>
              <a:t>2</a:t>
            </a: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3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654554" y="6518225"/>
            <a:ext cx="191008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21254E"/>
                </a:solidFill>
                <a:latin typeface="Constantia"/>
                <a:cs typeface="Constantia"/>
              </a:rPr>
              <a:t>КазНИТУ</a:t>
            </a:r>
            <a:r>
              <a:rPr dirty="0" sz="1200" spc="-40">
                <a:solidFill>
                  <a:srgbClr val="21254E"/>
                </a:solidFill>
                <a:latin typeface="Constantia"/>
                <a:cs typeface="Constantia"/>
              </a:rPr>
              <a:t> </a:t>
            </a: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им.К.И.Сатпаева</a:t>
            </a:r>
            <a:endParaRPr sz="1200">
              <a:latin typeface="Constantia"/>
              <a:cs typeface="Constant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8581135" y="6518225"/>
            <a:ext cx="1200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solidFill>
                  <a:srgbClr val="21254E"/>
                </a:solidFill>
                <a:latin typeface="Constantia"/>
                <a:cs typeface="Constantia"/>
              </a:rPr>
              <a:t>11</a:t>
            </a:r>
            <a:endParaRPr sz="1200">
              <a:latin typeface="Constantia"/>
              <a:cs typeface="Constant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269493"/>
            <a:ext cx="6233795" cy="868044"/>
          </a:xfrm>
          <a:prstGeom prst="rect"/>
        </p:spPr>
        <p:txBody>
          <a:bodyPr wrap="square" lIns="0" tIns="34290" rIns="0" bIns="0" rtlCol="0" vert="horz">
            <a:spAutoFit/>
          </a:bodyPr>
          <a:lstStyle/>
          <a:p>
            <a:pPr marL="12700" marR="5080">
              <a:lnSpc>
                <a:spcPts val="3279"/>
              </a:lnSpc>
              <a:spcBef>
                <a:spcPts val="270"/>
              </a:spcBef>
            </a:pP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Ком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пь</a:t>
            </a:r>
            <a:r>
              <a:rPr dirty="0" spc="-445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dirty="0" spc="-250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ерно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12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35">
                <a:solidFill>
                  <a:srgbClr val="001F5F"/>
                </a:solidFill>
                <a:latin typeface="Arial"/>
                <a:cs typeface="Arial"/>
              </a:rPr>
              <a:t>мод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л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315">
                <a:solidFill>
                  <a:srgbClr val="001F5F"/>
                </a:solidFill>
                <a:latin typeface="Arial"/>
                <a:cs typeface="Arial"/>
              </a:rPr>
              <a:t>ров</a:t>
            </a:r>
            <a:r>
              <a:rPr dirty="0" spc="-300">
                <a:solidFill>
                  <a:srgbClr val="001F5F"/>
                </a:solidFill>
                <a:latin typeface="Arial"/>
                <a:cs typeface="Arial"/>
              </a:rPr>
              <a:t>ан</a:t>
            </a:r>
            <a:r>
              <a:rPr dirty="0" spc="-33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pc="-285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проце</a:t>
            </a:r>
            <a:r>
              <a:rPr dirty="0" spc="-295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pc="-245">
                <a:solidFill>
                  <a:srgbClr val="001F5F"/>
                </a:solidFill>
                <a:latin typeface="Arial"/>
                <a:cs typeface="Arial"/>
              </a:rPr>
              <a:t>сов  </a:t>
            </a:r>
            <a:r>
              <a:rPr dirty="0" spc="-310">
                <a:solidFill>
                  <a:srgbClr val="001F5F"/>
                </a:solidFill>
                <a:latin typeface="Arial"/>
                <a:cs typeface="Arial"/>
              </a:rPr>
              <a:t>седиментации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3" name="object 3"/>
          <p:cNvSpPr txBox="1"/>
          <p:nvPr/>
        </p:nvSpPr>
        <p:spPr>
          <a:xfrm>
            <a:off x="1656359" y="2869534"/>
            <a:ext cx="5828030" cy="1049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54505" marR="5080" indent="-1742439">
              <a:lnSpc>
                <a:spcPct val="120000"/>
              </a:lnSpc>
              <a:spcBef>
                <a:spcPts val="100"/>
              </a:spcBef>
            </a:pPr>
            <a:r>
              <a:rPr dirty="0" sz="2800" spc="-360" b="1">
                <a:latin typeface="Arial"/>
                <a:cs typeface="Arial"/>
              </a:rPr>
              <a:t>П</a:t>
            </a:r>
            <a:r>
              <a:rPr dirty="0" sz="2800" spc="-315" b="1">
                <a:latin typeface="Arial"/>
                <a:cs typeface="Arial"/>
              </a:rPr>
              <a:t>ри</a:t>
            </a:r>
            <a:r>
              <a:rPr dirty="0" sz="2800" spc="-375" b="1">
                <a:latin typeface="Arial"/>
                <a:cs typeface="Arial"/>
              </a:rPr>
              <a:t>м</a:t>
            </a:r>
            <a:r>
              <a:rPr dirty="0" sz="2800" spc="-295" b="1">
                <a:latin typeface="Arial"/>
                <a:cs typeface="Arial"/>
              </a:rPr>
              <a:t>е</a:t>
            </a:r>
            <a:r>
              <a:rPr dirty="0" sz="2800" spc="-330" b="1">
                <a:latin typeface="Arial"/>
                <a:cs typeface="Arial"/>
              </a:rPr>
              <a:t>ры</a:t>
            </a:r>
            <a:r>
              <a:rPr dirty="0" sz="2800" spc="-130" b="1">
                <a:latin typeface="Arial"/>
                <a:cs typeface="Arial"/>
              </a:rPr>
              <a:t> </a:t>
            </a:r>
            <a:r>
              <a:rPr dirty="0" sz="2800" spc="-315" b="1">
                <a:latin typeface="Arial"/>
                <a:cs typeface="Arial"/>
              </a:rPr>
              <a:t>и</a:t>
            </a:r>
            <a:r>
              <a:rPr dirty="0" sz="2800" spc="-140" b="1">
                <a:latin typeface="Arial"/>
                <a:cs typeface="Arial"/>
              </a:rPr>
              <a:t> </a:t>
            </a:r>
            <a:r>
              <a:rPr dirty="0" sz="2800" spc="-305" b="1">
                <a:latin typeface="Arial"/>
                <a:cs typeface="Arial"/>
              </a:rPr>
              <a:t>р</a:t>
            </a:r>
            <a:r>
              <a:rPr dirty="0" sz="2800" spc="-275" b="1">
                <a:latin typeface="Arial"/>
                <a:cs typeface="Arial"/>
              </a:rPr>
              <a:t>ез</a:t>
            </a:r>
            <a:r>
              <a:rPr dirty="0" sz="2800" spc="-290" b="1">
                <a:latin typeface="Arial"/>
                <a:cs typeface="Arial"/>
              </a:rPr>
              <a:t>у</a:t>
            </a:r>
            <a:r>
              <a:rPr dirty="0" sz="2800" spc="-340" b="1">
                <a:latin typeface="Arial"/>
                <a:cs typeface="Arial"/>
              </a:rPr>
              <a:t>л</a:t>
            </a:r>
            <a:r>
              <a:rPr dirty="0" sz="2800" spc="-315" b="1">
                <a:latin typeface="Arial"/>
                <a:cs typeface="Arial"/>
              </a:rPr>
              <a:t>ь</a:t>
            </a:r>
            <a:r>
              <a:rPr dirty="0" sz="2800" spc="-250" b="1">
                <a:latin typeface="Arial"/>
                <a:cs typeface="Arial"/>
              </a:rPr>
              <a:t>т</a:t>
            </a:r>
            <a:r>
              <a:rPr dirty="0" sz="2800" spc="-270" b="1">
                <a:latin typeface="Arial"/>
                <a:cs typeface="Arial"/>
              </a:rPr>
              <a:t>ат</a:t>
            </a:r>
            <a:r>
              <a:rPr dirty="0" sz="2800" spc="-345" b="1">
                <a:latin typeface="Arial"/>
                <a:cs typeface="Arial"/>
              </a:rPr>
              <a:t>ы</a:t>
            </a:r>
            <a:r>
              <a:rPr dirty="0" sz="2800" spc="-120" b="1">
                <a:latin typeface="Arial"/>
                <a:cs typeface="Arial"/>
              </a:rPr>
              <a:t> </a:t>
            </a:r>
            <a:r>
              <a:rPr dirty="0" sz="2800" spc="-260" b="1">
                <a:latin typeface="Arial"/>
                <a:cs typeface="Arial"/>
              </a:rPr>
              <a:t>к</a:t>
            </a:r>
            <a:r>
              <a:rPr dirty="0" sz="2800" spc="-305" b="1">
                <a:latin typeface="Arial"/>
                <a:cs typeface="Arial"/>
              </a:rPr>
              <a:t>о</a:t>
            </a:r>
            <a:r>
              <a:rPr dirty="0" sz="2800" spc="-375" b="1">
                <a:latin typeface="Arial"/>
                <a:cs typeface="Arial"/>
              </a:rPr>
              <a:t>м</a:t>
            </a:r>
            <a:r>
              <a:rPr dirty="0" sz="2800" spc="-320" b="1">
                <a:latin typeface="Arial"/>
                <a:cs typeface="Arial"/>
              </a:rPr>
              <a:t>п</a:t>
            </a:r>
            <a:r>
              <a:rPr dirty="0" sz="2800" spc="-315" b="1">
                <a:latin typeface="Arial"/>
                <a:cs typeface="Arial"/>
              </a:rPr>
              <a:t>ь</a:t>
            </a:r>
            <a:r>
              <a:rPr dirty="0" sz="2800" spc="-440" b="1">
                <a:latin typeface="Arial"/>
                <a:cs typeface="Arial"/>
              </a:rPr>
              <a:t>ю</a:t>
            </a:r>
            <a:r>
              <a:rPr dirty="0" sz="2800" spc="-250" b="1">
                <a:latin typeface="Arial"/>
                <a:cs typeface="Arial"/>
              </a:rPr>
              <a:t>т</a:t>
            </a:r>
            <a:r>
              <a:rPr dirty="0" sz="2800" spc="-260" b="1">
                <a:latin typeface="Arial"/>
                <a:cs typeface="Arial"/>
              </a:rPr>
              <a:t>ерного  </a:t>
            </a:r>
            <a:r>
              <a:rPr dirty="0" sz="2800" spc="-320" b="1">
                <a:latin typeface="Arial"/>
                <a:cs typeface="Arial"/>
              </a:rPr>
              <a:t>моделирования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56361"/>
            <a:ext cx="460184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"/>
              <a:t>Обзор</a:t>
            </a:r>
            <a:r>
              <a:rPr dirty="0" spc="-35"/>
              <a:t> </a:t>
            </a:r>
            <a:r>
              <a:rPr dirty="0" spc="-5"/>
              <a:t>графа</a:t>
            </a:r>
            <a:r>
              <a:rPr dirty="0" spc="-20"/>
              <a:t> </a:t>
            </a:r>
            <a:r>
              <a:rPr dirty="0" spc="-5"/>
              <a:t>интерпретации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800" y="1143002"/>
            <a:ext cx="8077200" cy="4867653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1001" y="566648"/>
            <a:ext cx="8557895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Ключевой</a:t>
            </a:r>
            <a:r>
              <a:rPr dirty="0"/>
              <a:t> </a:t>
            </a:r>
            <a:r>
              <a:rPr dirty="0" spc="-15"/>
              <a:t>продукт</a:t>
            </a:r>
            <a:r>
              <a:rPr dirty="0" spc="10"/>
              <a:t> </a:t>
            </a:r>
            <a:r>
              <a:rPr dirty="0" spc="-5"/>
              <a:t>интерпретации</a:t>
            </a:r>
            <a:r>
              <a:rPr dirty="0" spc="55"/>
              <a:t> </a:t>
            </a:r>
            <a:r>
              <a:rPr dirty="0" spc="-5"/>
              <a:t>-</a:t>
            </a:r>
            <a:r>
              <a:rPr dirty="0"/>
              <a:t> </a:t>
            </a:r>
            <a:r>
              <a:rPr dirty="0" spc="-20"/>
              <a:t>новые</a:t>
            </a:r>
            <a:r>
              <a:rPr dirty="0" spc="-5"/>
              <a:t> </a:t>
            </a:r>
            <a:r>
              <a:rPr dirty="0" spc="-25"/>
              <a:t>атрибуты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181100" y="1333500"/>
            <a:ext cx="7162800" cy="4724400"/>
            <a:chOff x="1181100" y="1333500"/>
            <a:chExt cx="7162800" cy="47244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9200" y="1371600"/>
              <a:ext cx="7086600" cy="46482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00150" y="1352550"/>
              <a:ext cx="7124700" cy="4686300"/>
            </a:xfrm>
            <a:custGeom>
              <a:avLst/>
              <a:gdLst/>
              <a:ahLst/>
              <a:cxnLst/>
              <a:rect l="l" t="t" r="r" b="b"/>
              <a:pathLst>
                <a:path w="7124700" h="4686300">
                  <a:moveTo>
                    <a:pt x="0" y="4686300"/>
                  </a:moveTo>
                  <a:lnTo>
                    <a:pt x="7124700" y="4686300"/>
                  </a:lnTo>
                  <a:lnTo>
                    <a:pt x="7124700" y="0"/>
                  </a:lnTo>
                  <a:lnTo>
                    <a:pt x="0" y="0"/>
                  </a:lnTo>
                  <a:lnTo>
                    <a:pt x="0" y="4686300"/>
                  </a:lnTo>
                  <a:close/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399" y="229857"/>
            <a:ext cx="5895340" cy="87884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Ключевой</a:t>
            </a:r>
            <a:r>
              <a:rPr dirty="0" spc="-10"/>
              <a:t> </a:t>
            </a:r>
            <a:r>
              <a:rPr dirty="0" spc="-15"/>
              <a:t>продукт</a:t>
            </a:r>
            <a:r>
              <a:rPr dirty="0" spc="-5"/>
              <a:t> интерпретации</a:t>
            </a:r>
            <a:r>
              <a:rPr dirty="0" spc="45"/>
              <a:t> </a:t>
            </a:r>
            <a:r>
              <a:rPr dirty="0" spc="-5"/>
              <a:t>– </a:t>
            </a:r>
            <a:r>
              <a:rPr dirty="0" spc="-685"/>
              <a:t> </a:t>
            </a:r>
            <a:r>
              <a:rPr dirty="0" spc="-10"/>
              <a:t>сейсмостратиграфический</a:t>
            </a:r>
            <a:r>
              <a:rPr dirty="0" spc="65"/>
              <a:t> </a:t>
            </a:r>
            <a:r>
              <a:rPr dirty="0"/>
              <a:t>анализ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15909" y="1339579"/>
            <a:ext cx="7270115" cy="4521835"/>
            <a:chOff x="915909" y="1339579"/>
            <a:chExt cx="7270115" cy="45218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47935" y="1371599"/>
              <a:ext cx="7205459" cy="44577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31911" y="1355581"/>
              <a:ext cx="7237730" cy="4490085"/>
            </a:xfrm>
            <a:custGeom>
              <a:avLst/>
              <a:gdLst/>
              <a:ahLst/>
              <a:cxnLst/>
              <a:rect l="l" t="t" r="r" b="b"/>
              <a:pathLst>
                <a:path w="7237730" h="4490085">
                  <a:moveTo>
                    <a:pt x="0" y="4489742"/>
                  </a:moveTo>
                  <a:lnTo>
                    <a:pt x="7237514" y="4489742"/>
                  </a:lnTo>
                  <a:lnTo>
                    <a:pt x="7237514" y="0"/>
                  </a:lnTo>
                  <a:lnTo>
                    <a:pt x="0" y="0"/>
                  </a:lnTo>
                  <a:lnTo>
                    <a:pt x="0" y="448974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95101" y="193916"/>
            <a:ext cx="8044815" cy="941069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229">
                <a:solidFill>
                  <a:srgbClr val="001F5F"/>
                </a:solidFill>
                <a:latin typeface="Arial"/>
                <a:cs typeface="Arial"/>
              </a:rPr>
              <a:t>Пример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экстрагирования 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сейсмической 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поверхности 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9">
                <a:solidFill>
                  <a:srgbClr val="001F5F"/>
                </a:solidFill>
                <a:latin typeface="Arial"/>
                <a:cs typeface="Arial"/>
              </a:rPr>
              <a:t>сейсмофаций 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внутри </a:t>
            </a:r>
            <a:r>
              <a:rPr dirty="0" sz="2000" spc="-54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продуктивной 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зоны в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9">
                <a:solidFill>
                  <a:srgbClr val="001F5F"/>
                </a:solidFill>
                <a:latin typeface="Arial"/>
                <a:cs typeface="Arial"/>
              </a:rPr>
              <a:t>3D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175">
                <a:solidFill>
                  <a:srgbClr val="001F5F"/>
                </a:solidFill>
                <a:latin typeface="Arial"/>
                <a:cs typeface="Arial"/>
              </a:rPr>
              <a:t>(слева). </a:t>
            </a:r>
            <a:r>
              <a:rPr dirty="0" sz="2000" spc="-229">
                <a:solidFill>
                  <a:srgbClr val="001F5F"/>
                </a:solidFill>
                <a:latin typeface="Arial"/>
                <a:cs typeface="Arial"/>
              </a:rPr>
              <a:t>Пример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хроностратиграфической </a:t>
            </a:r>
            <a:r>
              <a:rPr dirty="0" sz="2000" spc="-21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175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185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00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3</a:t>
            </a:r>
            <a:r>
              <a:rPr dirty="0" sz="2000" spc="-190">
                <a:solidFill>
                  <a:srgbClr val="001F5F"/>
                </a:solidFill>
                <a:latin typeface="Arial"/>
                <a:cs typeface="Arial"/>
              </a:rPr>
              <a:t>D(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с</a:t>
            </a:r>
            <a:r>
              <a:rPr dirty="0" sz="2000" spc="-215">
                <a:solidFill>
                  <a:srgbClr val="001F5F"/>
                </a:solidFill>
                <a:latin typeface="Arial"/>
                <a:cs typeface="Arial"/>
              </a:rPr>
              <a:t>п</a:t>
            </a:r>
            <a:r>
              <a:rPr dirty="0" sz="2000" spc="-225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22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000" spc="-204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000" spc="-120">
                <a:solidFill>
                  <a:srgbClr val="001F5F"/>
                </a:solidFill>
                <a:latin typeface="Arial"/>
                <a:cs typeface="Arial"/>
              </a:rPr>
              <a:t>)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768570" y="1339579"/>
            <a:ext cx="4018915" cy="4559935"/>
            <a:chOff x="4768570" y="1339579"/>
            <a:chExt cx="4018915" cy="4559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599" y="1371599"/>
              <a:ext cx="3954754" cy="44958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4784572" y="1355581"/>
              <a:ext cx="3987165" cy="4528185"/>
            </a:xfrm>
            <a:custGeom>
              <a:avLst/>
              <a:gdLst/>
              <a:ahLst/>
              <a:cxnLst/>
              <a:rect l="l" t="t" r="r" b="b"/>
              <a:pathLst>
                <a:path w="3987165" h="4528185">
                  <a:moveTo>
                    <a:pt x="0" y="4527842"/>
                  </a:moveTo>
                  <a:lnTo>
                    <a:pt x="3986809" y="4527842"/>
                  </a:lnTo>
                  <a:lnTo>
                    <a:pt x="3986809" y="0"/>
                  </a:lnTo>
                  <a:lnTo>
                    <a:pt x="0" y="0"/>
                  </a:lnTo>
                  <a:lnTo>
                    <a:pt x="0" y="4527842"/>
                  </a:lnTo>
                  <a:close/>
                </a:path>
              </a:pathLst>
            </a:custGeom>
            <a:ln w="32004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425174" y="1339574"/>
            <a:ext cx="4102735" cy="4604385"/>
            <a:chOff x="425174" y="1339574"/>
            <a:chExt cx="4102735" cy="460438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199" y="1371606"/>
              <a:ext cx="4038600" cy="45399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41176" y="1355576"/>
              <a:ext cx="4070985" cy="4572000"/>
            </a:xfrm>
            <a:custGeom>
              <a:avLst/>
              <a:gdLst/>
              <a:ahLst/>
              <a:cxnLst/>
              <a:rect l="l" t="t" r="r" b="b"/>
              <a:pathLst>
                <a:path w="4070985" h="4572000">
                  <a:moveTo>
                    <a:pt x="0" y="4572000"/>
                  </a:moveTo>
                  <a:lnTo>
                    <a:pt x="4070642" y="4572000"/>
                  </a:lnTo>
                  <a:lnTo>
                    <a:pt x="4070642" y="0"/>
                  </a:lnTo>
                  <a:lnTo>
                    <a:pt x="0" y="0"/>
                  </a:lnTo>
                  <a:lnTo>
                    <a:pt x="0" y="4572000"/>
                  </a:lnTo>
                  <a:close/>
                </a:path>
              </a:pathLst>
            </a:custGeom>
            <a:ln w="3200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Ключевой</a:t>
            </a:r>
            <a:r>
              <a:rPr dirty="0" spc="5"/>
              <a:t> </a:t>
            </a:r>
            <a:r>
              <a:rPr dirty="0" spc="-15"/>
              <a:t>продукт</a:t>
            </a:r>
            <a:r>
              <a:rPr dirty="0" spc="15"/>
              <a:t> </a:t>
            </a:r>
            <a:r>
              <a:rPr dirty="0" spc="-15"/>
              <a:t>интерпретации-углы</a:t>
            </a:r>
            <a:r>
              <a:rPr dirty="0" spc="45"/>
              <a:t> </a:t>
            </a:r>
            <a:r>
              <a:rPr dirty="0" spc="-5"/>
              <a:t>наклона </a:t>
            </a:r>
            <a:r>
              <a:rPr dirty="0" spc="-685"/>
              <a:t> </a:t>
            </a:r>
            <a:r>
              <a:rPr dirty="0" spc="-10"/>
              <a:t>структур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-19050" y="1181100"/>
            <a:ext cx="6299835" cy="4876800"/>
            <a:chOff x="-19050" y="1181100"/>
            <a:chExt cx="6299835" cy="48768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219200"/>
              <a:ext cx="6242303" cy="48006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200150"/>
              <a:ext cx="6261735" cy="4838700"/>
            </a:xfrm>
            <a:custGeom>
              <a:avLst/>
              <a:gdLst/>
              <a:ahLst/>
              <a:cxnLst/>
              <a:rect l="l" t="t" r="r" b="b"/>
              <a:pathLst>
                <a:path w="6261735" h="4838700">
                  <a:moveTo>
                    <a:pt x="0" y="4838700"/>
                  </a:moveTo>
                  <a:lnTo>
                    <a:pt x="6261354" y="4838700"/>
                  </a:lnTo>
                  <a:lnTo>
                    <a:pt x="6261354" y="0"/>
                  </a:lnTo>
                  <a:lnTo>
                    <a:pt x="0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/>
          <p:nvPr/>
        </p:nvSpPr>
        <p:spPr>
          <a:xfrm>
            <a:off x="6404228" y="1401825"/>
            <a:ext cx="266065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032510" algn="l"/>
                <a:tab pos="1367790" algn="l"/>
                <a:tab pos="2176780" algn="l"/>
              </a:tabLst>
            </a:pPr>
            <a:r>
              <a:rPr dirty="0" sz="1600" spc="-210" b="1">
                <a:solidFill>
                  <a:srgbClr val="0000CC"/>
                </a:solidFill>
                <a:latin typeface="Arial"/>
                <a:cs typeface="Arial"/>
              </a:rPr>
              <a:t>П</a:t>
            </a:r>
            <a:r>
              <a:rPr dirty="0" sz="1600" spc="-175" b="1">
                <a:solidFill>
                  <a:srgbClr val="0000CC"/>
                </a:solidFill>
                <a:latin typeface="Arial"/>
                <a:cs typeface="Arial"/>
              </a:rPr>
              <a:t>р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и</a:t>
            </a:r>
            <a:r>
              <a:rPr dirty="0" sz="1600" spc="-165" b="1">
                <a:solidFill>
                  <a:srgbClr val="0000CC"/>
                </a:solidFill>
                <a:latin typeface="Arial"/>
                <a:cs typeface="Arial"/>
              </a:rPr>
              <a:t>зн</a:t>
            </a:r>
            <a:r>
              <a:rPr dirty="0" sz="1600" spc="-170" b="1">
                <a:solidFill>
                  <a:srgbClr val="0000CC"/>
                </a:solidFill>
                <a:latin typeface="Arial"/>
                <a:cs typeface="Arial"/>
              </a:rPr>
              <a:t>а</a:t>
            </a:r>
            <a:r>
              <a:rPr dirty="0" sz="1600" spc="-145" b="1">
                <a:solidFill>
                  <a:srgbClr val="0000CC"/>
                </a:solidFill>
                <a:latin typeface="Arial"/>
                <a:cs typeface="Arial"/>
              </a:rPr>
              <a:t>к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и</a:t>
            </a:r>
            <a:r>
              <a:rPr dirty="0" sz="1600" b="1">
                <a:solidFill>
                  <a:srgbClr val="0000CC"/>
                </a:solidFill>
                <a:latin typeface="Arial"/>
                <a:cs typeface="Arial"/>
              </a:rPr>
              <a:t>	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и</a:t>
            </a:r>
            <a:r>
              <a:rPr dirty="0" sz="1600" b="1">
                <a:solidFill>
                  <a:srgbClr val="0000CC"/>
                </a:solidFill>
                <a:latin typeface="Arial"/>
                <a:cs typeface="Arial"/>
              </a:rPr>
              <a:t>	</a:t>
            </a:r>
            <a:r>
              <a:rPr dirty="0" sz="1600" spc="-170" b="1">
                <a:solidFill>
                  <a:srgbClr val="0000CC"/>
                </a:solidFill>
                <a:latin typeface="Arial"/>
                <a:cs typeface="Arial"/>
              </a:rPr>
              <a:t>о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ц</a:t>
            </a:r>
            <a:r>
              <a:rPr dirty="0" sz="1600" spc="-170" b="1">
                <a:solidFill>
                  <a:srgbClr val="0000CC"/>
                </a:solidFill>
                <a:latin typeface="Arial"/>
                <a:cs typeface="Arial"/>
              </a:rPr>
              <a:t>е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н</a:t>
            </a:r>
            <a:r>
              <a:rPr dirty="0" sz="1600" spc="-150" b="1">
                <a:solidFill>
                  <a:srgbClr val="0000CC"/>
                </a:solidFill>
                <a:latin typeface="Arial"/>
                <a:cs typeface="Arial"/>
              </a:rPr>
              <a:t>к</a:t>
            </a:r>
            <a:r>
              <a:rPr dirty="0" sz="1600" spc="-165" b="1">
                <a:solidFill>
                  <a:srgbClr val="0000CC"/>
                </a:solidFill>
                <a:latin typeface="Arial"/>
                <a:cs typeface="Arial"/>
              </a:rPr>
              <a:t>а</a:t>
            </a:r>
            <a:r>
              <a:rPr dirty="0" sz="1600" b="1">
                <a:solidFill>
                  <a:srgbClr val="0000CC"/>
                </a:solidFill>
                <a:latin typeface="Arial"/>
                <a:cs typeface="Arial"/>
              </a:rPr>
              <a:t>	</a:t>
            </a:r>
            <a:r>
              <a:rPr dirty="0" sz="1600" spc="-150" b="1">
                <a:solidFill>
                  <a:srgbClr val="0000CC"/>
                </a:solidFill>
                <a:latin typeface="Arial"/>
                <a:cs typeface="Arial"/>
              </a:rPr>
              <a:t>уг</a:t>
            </a:r>
            <a:r>
              <a:rPr dirty="0" sz="1600" spc="-190" b="1">
                <a:solidFill>
                  <a:srgbClr val="0000CC"/>
                </a:solidFill>
                <a:latin typeface="Arial"/>
                <a:cs typeface="Arial"/>
              </a:rPr>
              <a:t>л</a:t>
            </a: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ов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180" b="1">
                <a:solidFill>
                  <a:srgbClr val="0000CC"/>
                </a:solidFill>
                <a:latin typeface="Arial"/>
                <a:cs typeface="Arial"/>
              </a:rPr>
              <a:t>падения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  <p:sp>
        <p:nvSpPr>
          <p:cNvPr id="7" name="object 7"/>
          <p:cNvSpPr txBox="1"/>
          <p:nvPr/>
        </p:nvSpPr>
        <p:spPr>
          <a:xfrm>
            <a:off x="6404228" y="1888337"/>
            <a:ext cx="171450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741045" algn="l"/>
              </a:tabLst>
            </a:pPr>
            <a:r>
              <a:rPr dirty="0" sz="1600" spc="-235">
                <a:latin typeface="Microsoft Sans Serif"/>
                <a:cs typeface="Microsoft Sans Serif"/>
              </a:rPr>
              <a:t>О</a:t>
            </a:r>
            <a:r>
              <a:rPr dirty="0" sz="1600" spc="-170">
                <a:latin typeface="Microsoft Sans Serif"/>
                <a:cs typeface="Microsoft Sans Serif"/>
              </a:rPr>
              <a:t>ц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65">
                <a:latin typeface="Microsoft Sans Serif"/>
                <a:cs typeface="Microsoft Sans Serif"/>
              </a:rPr>
              <a:t>а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65">
                <a:latin typeface="Microsoft Sans Serif"/>
                <a:cs typeface="Microsoft Sans Serif"/>
              </a:rPr>
              <a:t>р</a:t>
            </a: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50">
                <a:latin typeface="Microsoft Sans Serif"/>
                <a:cs typeface="Microsoft Sans Serif"/>
              </a:rPr>
              <a:t>у</a:t>
            </a:r>
            <a:r>
              <a:rPr dirty="0" sz="1600" spc="-170">
                <a:latin typeface="Microsoft Sans Serif"/>
                <a:cs typeface="Microsoft Sans Serif"/>
              </a:rPr>
              <a:t>р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5">
                <a:latin typeface="Microsoft Sans Serif"/>
                <a:cs typeface="Microsoft Sans Serif"/>
              </a:rPr>
              <a:t>ы</a:t>
            </a:r>
            <a:r>
              <a:rPr dirty="0" sz="1600" spc="-150">
                <a:latin typeface="Microsoft Sans Serif"/>
                <a:cs typeface="Microsoft Sans Serif"/>
              </a:rPr>
              <a:t>х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04228" y="2132216"/>
            <a:ext cx="174498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1113155" algn="l"/>
              </a:tabLst>
            </a:pPr>
            <a:r>
              <a:rPr dirty="0" sz="1600" spc="-175">
                <a:latin typeface="Microsoft Sans Serif"/>
                <a:cs typeface="Microsoft Sans Serif"/>
              </a:rPr>
              <a:t>па</a:t>
            </a:r>
            <a:r>
              <a:rPr dirty="0" sz="1600" spc="-175">
                <a:latin typeface="Microsoft Sans Serif"/>
                <a:cs typeface="Microsoft Sans Serif"/>
              </a:rPr>
              <a:t>д</a:t>
            </a:r>
            <a:r>
              <a:rPr dirty="0" sz="1600" spc="-170">
                <a:latin typeface="Microsoft Sans Serif"/>
                <a:cs typeface="Microsoft Sans Serif"/>
              </a:rPr>
              <a:t>е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170">
                <a:latin typeface="Microsoft Sans Serif"/>
                <a:cs typeface="Microsoft Sans Serif"/>
              </a:rPr>
              <a:t>пл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50">
                <a:latin typeface="Microsoft Sans Serif"/>
                <a:cs typeface="Microsoft Sans Serif"/>
              </a:rPr>
              <a:t>т</a:t>
            </a:r>
            <a:r>
              <a:rPr dirty="0" sz="1600" spc="-125">
                <a:latin typeface="Microsoft Sans Serif"/>
                <a:cs typeface="Microsoft Sans Serif"/>
              </a:rPr>
              <a:t>ов  </a:t>
            </a:r>
            <a:r>
              <a:rPr dirty="0" sz="1600" spc="-170">
                <a:latin typeface="Microsoft Sans Serif"/>
                <a:cs typeface="Microsoft Sans Serif"/>
              </a:rPr>
              <a:t>пробуренных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48498" y="1888337"/>
            <a:ext cx="81661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R="5715">
              <a:lnSpc>
                <a:spcPct val="100000"/>
              </a:lnSpc>
              <a:spcBef>
                <a:spcPts val="95"/>
              </a:spcBef>
            </a:pPr>
            <a:r>
              <a:rPr dirty="0" sz="1600" spc="-180">
                <a:latin typeface="Microsoft Sans Serif"/>
                <a:cs typeface="Microsoft Sans Serif"/>
              </a:rPr>
              <a:t>признаков</a:t>
            </a:r>
            <a:endParaRPr sz="1600">
              <a:latin typeface="Microsoft Sans Serif"/>
              <a:cs typeface="Microsoft Sans Serif"/>
            </a:endParaRPr>
          </a:p>
          <a:p>
            <a:pPr algn="r" marR="5715">
              <a:lnSpc>
                <a:spcPct val="100000"/>
              </a:lnSpc>
            </a:pPr>
            <a:r>
              <a:rPr dirty="0" sz="1600" spc="-165">
                <a:latin typeface="Microsoft Sans Serif"/>
                <a:cs typeface="Microsoft Sans Serif"/>
              </a:rPr>
              <a:t>вдоль</a:t>
            </a:r>
            <a:endParaRPr sz="1600">
              <a:latin typeface="Microsoft Sans Serif"/>
              <a:cs typeface="Microsoft Sans Serif"/>
            </a:endParaRPr>
          </a:p>
          <a:p>
            <a:pPr algn="r" marR="5080">
              <a:lnSpc>
                <a:spcPct val="100000"/>
              </a:lnSpc>
            </a:pPr>
            <a:r>
              <a:rPr dirty="0" sz="1600" spc="-160">
                <a:latin typeface="Microsoft Sans Serif"/>
                <a:cs typeface="Microsoft Sans Serif"/>
              </a:rPr>
              <a:t>или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404228" y="2619876"/>
            <a:ext cx="214376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210">
                <a:latin typeface="Microsoft Sans Serif"/>
                <a:cs typeface="Microsoft Sans Serif"/>
              </a:rPr>
              <a:t>з</a:t>
            </a:r>
            <a:r>
              <a:rPr dirty="0" sz="1600" spc="-165">
                <a:latin typeface="Microsoft Sans Serif"/>
                <a:cs typeface="Microsoft Sans Serif"/>
              </a:rPr>
              <a:t>а</a:t>
            </a:r>
            <a:r>
              <a:rPr dirty="0" sz="1600" spc="-170">
                <a:latin typeface="Microsoft Sans Serif"/>
                <a:cs typeface="Microsoft Sans Serif"/>
              </a:rPr>
              <a:t>пл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ир</a:t>
            </a:r>
            <a:r>
              <a:rPr dirty="0" sz="1600" spc="-165">
                <a:latin typeface="Microsoft Sans Serif"/>
                <a:cs typeface="Microsoft Sans Serif"/>
              </a:rPr>
              <a:t>о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70">
                <a:latin typeface="Microsoft Sans Serif"/>
                <a:cs typeface="Microsoft Sans Serif"/>
              </a:rPr>
              <a:t>а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170">
                <a:latin typeface="Microsoft Sans Serif"/>
                <a:cs typeface="Microsoft Sans Serif"/>
              </a:rPr>
              <a:t>н</a:t>
            </a:r>
            <a:r>
              <a:rPr dirty="0" sz="1600" spc="-175">
                <a:latin typeface="Microsoft Sans Serif"/>
                <a:cs typeface="Microsoft Sans Serif"/>
              </a:rPr>
              <a:t>ы</a:t>
            </a:r>
            <a:r>
              <a:rPr dirty="0" sz="1600" spc="-150">
                <a:latin typeface="Microsoft Sans Serif"/>
                <a:cs typeface="Microsoft Sans Serif"/>
              </a:rPr>
              <a:t>х</a:t>
            </a:r>
            <a:r>
              <a:rPr dirty="0" sz="1600" spc="-55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220">
                <a:latin typeface="Microsoft Sans Serif"/>
                <a:cs typeface="Microsoft Sans Serif"/>
              </a:rPr>
              <a:t>жи</a:t>
            </a:r>
            <a:r>
              <a:rPr dirty="0" sz="1600" spc="-165">
                <a:latin typeface="Microsoft Sans Serif"/>
                <a:cs typeface="Microsoft Sans Serif"/>
              </a:rPr>
              <a:t>н</a:t>
            </a:r>
            <a:r>
              <a:rPr dirty="0" sz="1600" spc="-85"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404228" y="2863706"/>
            <a:ext cx="100076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</a:pPr>
            <a:r>
              <a:rPr dirty="0" sz="1600" spc="-175">
                <a:latin typeface="Microsoft Sans Serif"/>
                <a:cs typeface="Microsoft Sans Serif"/>
              </a:rPr>
              <a:t>Эти</a:t>
            </a:r>
            <a:r>
              <a:rPr dirty="0" sz="1600" spc="-170">
                <a:latin typeface="Microsoft Sans Serif"/>
                <a:cs typeface="Microsoft Sans Serif"/>
              </a:rPr>
              <a:t> </a:t>
            </a:r>
            <a:r>
              <a:rPr dirty="0" sz="1600" spc="-180">
                <a:latin typeface="Microsoft Sans Serif"/>
                <a:cs typeface="Microsoft Sans Serif"/>
              </a:rPr>
              <a:t>оценки </a:t>
            </a:r>
            <a:r>
              <a:rPr dirty="0" sz="1600" spc="-409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структурном </a:t>
            </a:r>
            <a:r>
              <a:rPr dirty="0" sz="1600" spc="-415">
                <a:latin typeface="Microsoft Sans Serif"/>
                <a:cs typeface="Microsoft Sans Serif"/>
              </a:rPr>
              <a:t> </a:t>
            </a:r>
            <a:r>
              <a:rPr dirty="0" sz="1600" spc="-155">
                <a:latin typeface="Microsoft Sans Serif"/>
                <a:cs typeface="Microsoft Sans Serif"/>
              </a:rPr>
              <a:t>углов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68251" y="2863706"/>
            <a:ext cx="1596390" cy="7569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r" marL="12700" marR="5080" indent="62230">
              <a:lnSpc>
                <a:spcPct val="100000"/>
              </a:lnSpc>
              <a:spcBef>
                <a:spcPts val="95"/>
              </a:spcBef>
              <a:tabLst>
                <a:tab pos="1299845" algn="l"/>
              </a:tabLst>
            </a:pPr>
            <a:r>
              <a:rPr dirty="0" sz="1600" spc="-155">
                <a:latin typeface="Microsoft Sans Serif"/>
                <a:cs typeface="Microsoft Sans Serif"/>
              </a:rPr>
              <a:t>и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70">
                <a:latin typeface="Microsoft Sans Serif"/>
                <a:cs typeface="Microsoft Sans Serif"/>
              </a:rPr>
              <a:t>по</a:t>
            </a:r>
            <a:r>
              <a:rPr dirty="0" sz="1600" spc="-165">
                <a:latin typeface="Microsoft Sans Serif"/>
                <a:cs typeface="Microsoft Sans Serif"/>
              </a:rPr>
              <a:t>л</a:t>
            </a:r>
            <a:r>
              <a:rPr dirty="0" sz="1600" spc="-160">
                <a:latin typeface="Microsoft Sans Serif"/>
                <a:cs typeface="Microsoft Sans Serif"/>
              </a:rPr>
              <a:t>ь</a:t>
            </a:r>
            <a:r>
              <a:rPr dirty="0" sz="1600" spc="-210">
                <a:latin typeface="Microsoft Sans Serif"/>
                <a:cs typeface="Microsoft Sans Serif"/>
              </a:rPr>
              <a:t>з</a:t>
            </a:r>
            <a:r>
              <a:rPr dirty="0" sz="1600" spc="-145">
                <a:latin typeface="Microsoft Sans Serif"/>
                <a:cs typeface="Microsoft Sans Serif"/>
              </a:rPr>
              <a:t>у</a:t>
            </a:r>
            <a:r>
              <a:rPr dirty="0" sz="1600" spc="-210">
                <a:latin typeface="Microsoft Sans Serif"/>
                <a:cs typeface="Microsoft Sans Serif"/>
              </a:rPr>
              <a:t>ю</a:t>
            </a:r>
            <a:r>
              <a:rPr dirty="0" sz="1600" spc="-140">
                <a:latin typeface="Microsoft Sans Serif"/>
                <a:cs typeface="Microsoft Sans Serif"/>
              </a:rPr>
              <a:t>т</a:t>
            </a:r>
            <a:r>
              <a:rPr dirty="0" sz="1600" spc="-145">
                <a:latin typeface="Microsoft Sans Serif"/>
                <a:cs typeface="Microsoft Sans Serif"/>
              </a:rPr>
              <a:t>с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380">
                <a:latin typeface="Microsoft Sans Serif"/>
                <a:cs typeface="Microsoft Sans Serif"/>
              </a:rPr>
              <a:t> </a:t>
            </a:r>
            <a:r>
              <a:rPr dirty="0" sz="1600" spc="-140">
                <a:latin typeface="Microsoft Sans Serif"/>
                <a:cs typeface="Microsoft Sans Serif"/>
              </a:rPr>
              <a:t>при  </a:t>
            </a:r>
            <a:r>
              <a:rPr dirty="0" sz="1600" spc="-175">
                <a:latin typeface="Microsoft Sans Serif"/>
                <a:cs typeface="Microsoft Sans Serif"/>
              </a:rPr>
              <a:t>моделировании </a:t>
            </a:r>
            <a:r>
              <a:rPr dirty="0" sz="1600" spc="-170">
                <a:latin typeface="Microsoft Sans Serif"/>
                <a:cs typeface="Microsoft Sans Serif"/>
              </a:rPr>
              <a:t> </a:t>
            </a:r>
            <a:r>
              <a:rPr dirty="0" sz="1600" spc="-175">
                <a:latin typeface="Microsoft Sans Serif"/>
                <a:cs typeface="Microsoft Sans Serif"/>
              </a:rPr>
              <a:t>паден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я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65">
                <a:latin typeface="Microsoft Sans Serif"/>
                <a:cs typeface="Microsoft Sans Serif"/>
              </a:rPr>
              <a:t>и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404221" y="3595494"/>
            <a:ext cx="2661285" cy="1244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95"/>
              </a:spcBef>
              <a:tabLst>
                <a:tab pos="2553335" algn="l"/>
              </a:tabLst>
            </a:pPr>
            <a:r>
              <a:rPr dirty="0" sz="1600" spc="-165">
                <a:latin typeface="Microsoft Sans Serif"/>
                <a:cs typeface="Microsoft Sans Serif"/>
              </a:rPr>
              <a:t>экспортированы</a:t>
            </a:r>
            <a:r>
              <a:rPr dirty="0" sz="1600" spc="-160">
                <a:latin typeface="Microsoft Sans Serif"/>
                <a:cs typeface="Microsoft Sans Serif"/>
              </a:rPr>
              <a:t> </a:t>
            </a:r>
            <a:r>
              <a:rPr dirty="0" sz="1600" spc="-215">
                <a:latin typeface="Microsoft Sans Serif"/>
                <a:cs typeface="Microsoft Sans Serif"/>
              </a:rPr>
              <a:t>как</a:t>
            </a:r>
            <a:r>
              <a:rPr dirty="0" sz="1600" spc="-210">
                <a:latin typeface="Microsoft Sans Serif"/>
                <a:cs typeface="Microsoft Sans Serif"/>
              </a:rPr>
              <a:t> </a:t>
            </a:r>
            <a:r>
              <a:rPr dirty="0" sz="1600" spc="-165">
                <a:latin typeface="Microsoft Sans Serif"/>
                <a:cs typeface="Microsoft Sans Serif"/>
              </a:rPr>
              <a:t>глубинные </a:t>
            </a:r>
            <a:r>
              <a:rPr dirty="0" sz="1600" spc="-160">
                <a:latin typeface="Microsoft Sans Serif"/>
                <a:cs typeface="Microsoft Sans Serif"/>
              </a:rPr>
              <a:t> </a:t>
            </a:r>
            <a:r>
              <a:rPr dirty="0" sz="1600" spc="-185">
                <a:latin typeface="Microsoft Sans Serif"/>
                <a:cs typeface="Microsoft Sans Serif"/>
              </a:rPr>
              <a:t>каротажи</a:t>
            </a:r>
            <a:r>
              <a:rPr dirty="0" sz="1600" spc="-180">
                <a:latin typeface="Microsoft Sans Serif"/>
                <a:cs typeface="Microsoft Sans Serif"/>
              </a:rPr>
              <a:t> </a:t>
            </a:r>
            <a:r>
              <a:rPr dirty="0" sz="1600" spc="-160">
                <a:latin typeface="Microsoft Sans Serif"/>
                <a:cs typeface="Microsoft Sans Serif"/>
              </a:rPr>
              <a:t>для</a:t>
            </a:r>
            <a:r>
              <a:rPr dirty="0" sz="1600" spc="-155">
                <a:latin typeface="Microsoft Sans Serif"/>
                <a:cs typeface="Microsoft Sans Serif"/>
              </a:rPr>
              <a:t> </a:t>
            </a:r>
            <a:r>
              <a:rPr dirty="0" sz="1600" spc="-170">
                <a:latin typeface="Microsoft Sans Serif"/>
                <a:cs typeface="Microsoft Sans Serif"/>
              </a:rPr>
              <a:t>геомеханического </a:t>
            </a:r>
            <a:r>
              <a:rPr dirty="0" sz="1600" spc="-165">
                <a:latin typeface="Microsoft Sans Serif"/>
                <a:cs typeface="Microsoft Sans Serif"/>
              </a:rPr>
              <a:t> моделирования,</a:t>
            </a:r>
            <a:r>
              <a:rPr dirty="0" sz="1600" spc="-160">
                <a:latin typeface="Microsoft Sans Serif"/>
                <a:cs typeface="Microsoft Sans Serif"/>
              </a:rPr>
              <a:t> </a:t>
            </a:r>
            <a:r>
              <a:rPr dirty="0" sz="1600" spc="-165">
                <a:latin typeface="Microsoft Sans Serif"/>
                <a:cs typeface="Microsoft Sans Serif"/>
              </a:rPr>
              <a:t>бурения</a:t>
            </a:r>
            <a:r>
              <a:rPr dirty="0" sz="1600" spc="-160">
                <a:latin typeface="Microsoft Sans Serif"/>
                <a:cs typeface="Microsoft Sans Serif"/>
              </a:rPr>
              <a:t> </a:t>
            </a:r>
            <a:r>
              <a:rPr dirty="0" sz="1600" spc="-125">
                <a:latin typeface="Microsoft Sans Serif"/>
                <a:cs typeface="Microsoft Sans Serif"/>
              </a:rPr>
              <a:t>(в</a:t>
            </a:r>
            <a:r>
              <a:rPr dirty="0" sz="1600" spc="-120">
                <a:latin typeface="Microsoft Sans Serif"/>
                <a:cs typeface="Microsoft Sans Serif"/>
              </a:rPr>
              <a:t> т.ч. </a:t>
            </a:r>
            <a:r>
              <a:rPr dirty="0" sz="1600" spc="-114">
                <a:latin typeface="Microsoft Sans Serif"/>
                <a:cs typeface="Microsoft Sans Serif"/>
              </a:rPr>
              <a:t> </a:t>
            </a:r>
            <a:r>
              <a:rPr dirty="0" sz="1600" spc="-180">
                <a:latin typeface="Microsoft Sans Serif"/>
                <a:cs typeface="Microsoft Sans Serif"/>
              </a:rPr>
              <a:t>б</a:t>
            </a:r>
            <a:r>
              <a:rPr dirty="0" sz="1600" spc="-210">
                <a:latin typeface="Microsoft Sans Serif"/>
                <a:cs typeface="Microsoft Sans Serif"/>
              </a:rPr>
              <a:t>о</a:t>
            </a:r>
            <a:r>
              <a:rPr dirty="0" sz="1600" spc="-185">
                <a:latin typeface="Microsoft Sans Serif"/>
                <a:cs typeface="Microsoft Sans Serif"/>
              </a:rPr>
              <a:t>к</a:t>
            </a:r>
            <a:r>
              <a:rPr dirty="0" sz="1600" spc="-170">
                <a:latin typeface="Microsoft Sans Serif"/>
                <a:cs typeface="Microsoft Sans Serif"/>
              </a:rPr>
              <a:t>овы</a:t>
            </a:r>
            <a:r>
              <a:rPr dirty="0" sz="1600" spc="-140">
                <a:latin typeface="Microsoft Sans Serif"/>
                <a:cs typeface="Microsoft Sans Serif"/>
              </a:rPr>
              <a:t>х</a:t>
            </a:r>
            <a:r>
              <a:rPr dirty="0" sz="1600">
                <a:latin typeface="Microsoft Sans Serif"/>
                <a:cs typeface="Microsoft Sans Serif"/>
              </a:rPr>
              <a:t>       </a:t>
            </a:r>
            <a:r>
              <a:rPr dirty="0" sz="1600" spc="-200">
                <a:latin typeface="Microsoft Sans Serif"/>
                <a:cs typeface="Microsoft Sans Serif"/>
              </a:rPr>
              <a:t> 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135">
                <a:latin typeface="Microsoft Sans Serif"/>
                <a:cs typeface="Microsoft Sans Serif"/>
              </a:rPr>
              <a:t>т</a:t>
            </a:r>
            <a:r>
              <a:rPr dirty="0" sz="1600" spc="-155">
                <a:latin typeface="Microsoft Sans Serif"/>
                <a:cs typeface="Microsoft Sans Serif"/>
              </a:rPr>
              <a:t>во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65">
                <a:latin typeface="Microsoft Sans Serif"/>
                <a:cs typeface="Microsoft Sans Serif"/>
              </a:rPr>
              <a:t>ов</a:t>
            </a:r>
            <a:r>
              <a:rPr dirty="0" sz="1600" spc="-100">
                <a:latin typeface="Microsoft Sans Serif"/>
                <a:cs typeface="Microsoft Sans Serif"/>
              </a:rPr>
              <a:t>)</a:t>
            </a:r>
            <a:r>
              <a:rPr dirty="0" sz="1600">
                <a:latin typeface="Microsoft Sans Serif"/>
                <a:cs typeface="Microsoft Sans Serif"/>
              </a:rPr>
              <a:t>	</a:t>
            </a:r>
            <a:r>
              <a:rPr dirty="0" sz="1600" spc="-110">
                <a:latin typeface="Microsoft Sans Serif"/>
                <a:cs typeface="Microsoft Sans Serif"/>
              </a:rPr>
              <a:t>и  </a:t>
            </a:r>
            <a:r>
              <a:rPr dirty="0" sz="1600" spc="-250">
                <a:latin typeface="Microsoft Sans Serif"/>
                <a:cs typeface="Microsoft Sans Serif"/>
              </a:rPr>
              <a:t>м</a:t>
            </a:r>
            <a:r>
              <a:rPr dirty="0" sz="1600" spc="-190">
                <a:latin typeface="Microsoft Sans Serif"/>
                <a:cs typeface="Microsoft Sans Serif"/>
              </a:rPr>
              <a:t>е</a:t>
            </a:r>
            <a:r>
              <a:rPr dirty="0" sz="1600" spc="-235">
                <a:latin typeface="Microsoft Sans Serif"/>
                <a:cs typeface="Microsoft Sans Serif"/>
              </a:rPr>
              <a:t>ж</a:t>
            </a:r>
            <a:r>
              <a:rPr dirty="0" sz="1600" spc="-150">
                <a:latin typeface="Microsoft Sans Serif"/>
                <a:cs typeface="Microsoft Sans Serif"/>
              </a:rPr>
              <a:t>с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55">
                <a:latin typeface="Microsoft Sans Serif"/>
                <a:cs typeface="Microsoft Sans Serif"/>
              </a:rPr>
              <a:t>в</a:t>
            </a:r>
            <a:r>
              <a:rPr dirty="0" sz="1600" spc="-160">
                <a:latin typeface="Microsoft Sans Serif"/>
                <a:cs typeface="Microsoft Sans Serif"/>
              </a:rPr>
              <a:t>а</a:t>
            </a:r>
            <a:r>
              <a:rPr dirty="0" sz="1600" spc="-220">
                <a:latin typeface="Microsoft Sans Serif"/>
                <a:cs typeface="Microsoft Sans Serif"/>
              </a:rPr>
              <a:t>жи</a:t>
            </a:r>
            <a:r>
              <a:rPr dirty="0" sz="1600" spc="-170">
                <a:latin typeface="Microsoft Sans Serif"/>
                <a:cs typeface="Microsoft Sans Serif"/>
              </a:rPr>
              <a:t>нн</a:t>
            </a:r>
            <a:r>
              <a:rPr dirty="0" sz="1600" spc="-170">
                <a:latin typeface="Microsoft Sans Serif"/>
                <a:cs typeface="Microsoft Sans Serif"/>
              </a:rPr>
              <a:t>о</a:t>
            </a:r>
            <a:r>
              <a:rPr dirty="0" sz="1600" spc="-165">
                <a:latin typeface="Microsoft Sans Serif"/>
                <a:cs typeface="Microsoft Sans Serif"/>
              </a:rPr>
              <a:t>й</a:t>
            </a:r>
            <a:r>
              <a:rPr dirty="0" sz="1600" spc="-70">
                <a:latin typeface="Microsoft Sans Serif"/>
                <a:cs typeface="Microsoft Sans Serif"/>
              </a:rPr>
              <a:t> </a:t>
            </a:r>
            <a:r>
              <a:rPr dirty="0" sz="1600" spc="-235">
                <a:latin typeface="Microsoft Sans Serif"/>
                <a:cs typeface="Microsoft Sans Serif"/>
              </a:rPr>
              <a:t>к</a:t>
            </a:r>
            <a:r>
              <a:rPr dirty="0" sz="1600" spc="-160">
                <a:latin typeface="Microsoft Sans Serif"/>
                <a:cs typeface="Microsoft Sans Serif"/>
              </a:rPr>
              <a:t>о</a:t>
            </a:r>
            <a:r>
              <a:rPr dirty="0" sz="1600" spc="-170">
                <a:latin typeface="Microsoft Sans Serif"/>
                <a:cs typeface="Microsoft Sans Serif"/>
              </a:rPr>
              <a:t>р</a:t>
            </a:r>
            <a:r>
              <a:rPr dirty="0" sz="1600" spc="-160">
                <a:latin typeface="Microsoft Sans Serif"/>
                <a:cs typeface="Microsoft Sans Serif"/>
              </a:rPr>
              <a:t>р</a:t>
            </a:r>
            <a:r>
              <a:rPr dirty="0" sz="1600" spc="-160">
                <a:latin typeface="Microsoft Sans Serif"/>
                <a:cs typeface="Microsoft Sans Serif"/>
              </a:rPr>
              <a:t>е</a:t>
            </a:r>
            <a:r>
              <a:rPr dirty="0" sz="1600" spc="-155">
                <a:latin typeface="Microsoft Sans Serif"/>
                <a:cs typeface="Microsoft Sans Serif"/>
              </a:rPr>
              <a:t>л</a:t>
            </a:r>
            <a:r>
              <a:rPr dirty="0" sz="1600" spc="-165">
                <a:latin typeface="Microsoft Sans Serif"/>
                <a:cs typeface="Microsoft Sans Serif"/>
              </a:rPr>
              <a:t>я</a:t>
            </a:r>
            <a:r>
              <a:rPr dirty="0" sz="1600" spc="-180">
                <a:latin typeface="Microsoft Sans Serif"/>
                <a:cs typeface="Microsoft Sans Serif"/>
              </a:rPr>
              <a:t>ц</a:t>
            </a:r>
            <a:r>
              <a:rPr dirty="0" sz="1600" spc="-170">
                <a:latin typeface="Microsoft Sans Serif"/>
                <a:cs typeface="Microsoft Sans Serif"/>
              </a:rPr>
              <a:t>и</a:t>
            </a:r>
            <a:r>
              <a:rPr dirty="0" sz="1600" spc="-160">
                <a:latin typeface="Microsoft Sans Serif"/>
                <a:cs typeface="Microsoft Sans Serif"/>
              </a:rPr>
              <a:t>и</a:t>
            </a:r>
            <a:r>
              <a:rPr dirty="0" sz="1600" spc="-85">
                <a:latin typeface="Microsoft Sans Serif"/>
                <a:cs typeface="Microsoft Sans Serif"/>
              </a:rPr>
              <a:t>.</a:t>
            </a:r>
            <a:endParaRPr sz="16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pc="-25"/>
              <a:t>Ключевой</a:t>
            </a:r>
            <a:r>
              <a:rPr dirty="0" spc="-20"/>
              <a:t> </a:t>
            </a:r>
            <a:r>
              <a:rPr dirty="0" spc="-15"/>
              <a:t>продукт</a:t>
            </a:r>
            <a:r>
              <a:rPr dirty="0" spc="-5"/>
              <a:t> интерпретации- </a:t>
            </a:r>
            <a:r>
              <a:rPr dirty="0" spc="-685"/>
              <a:t> </a:t>
            </a:r>
            <a:r>
              <a:rPr dirty="0" spc="-10"/>
              <a:t>проектирование</a:t>
            </a:r>
            <a:r>
              <a:rPr dirty="0" spc="20"/>
              <a:t> </a:t>
            </a:r>
            <a:r>
              <a:rPr dirty="0" spc="-5"/>
              <a:t>скважин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29974" y="1263379"/>
            <a:ext cx="7455534" cy="4636135"/>
            <a:chOff x="729974" y="1263379"/>
            <a:chExt cx="7455534" cy="46361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1999" y="1295399"/>
              <a:ext cx="7391400" cy="457200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745976" y="1279381"/>
              <a:ext cx="7423784" cy="4604385"/>
            </a:xfrm>
            <a:custGeom>
              <a:avLst/>
              <a:gdLst/>
              <a:ahLst/>
              <a:cxnLst/>
              <a:rect l="l" t="t" r="r" b="b"/>
              <a:pathLst>
                <a:path w="7423784" h="4604385">
                  <a:moveTo>
                    <a:pt x="0" y="4604042"/>
                  </a:moveTo>
                  <a:lnTo>
                    <a:pt x="7423442" y="4604042"/>
                  </a:lnTo>
                  <a:lnTo>
                    <a:pt x="7423442" y="0"/>
                  </a:lnTo>
                  <a:lnTo>
                    <a:pt x="0" y="0"/>
                  </a:lnTo>
                  <a:lnTo>
                    <a:pt x="0" y="4604042"/>
                  </a:lnTo>
                  <a:close/>
                </a:path>
              </a:pathLst>
            </a:custGeom>
            <a:ln w="32003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9700" y="87604"/>
            <a:ext cx="867854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70">
                <a:solidFill>
                  <a:srgbClr val="001F5F"/>
                </a:solidFill>
                <a:latin typeface="Arial"/>
                <a:cs typeface="Arial"/>
              </a:rPr>
              <a:t>Диаграмма</a:t>
            </a:r>
            <a:r>
              <a:rPr dirty="0" sz="2400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400" spc="-285">
                <a:solidFill>
                  <a:srgbClr val="001F5F"/>
                </a:solidFill>
                <a:latin typeface="Arial"/>
                <a:cs typeface="Arial"/>
              </a:rPr>
              <a:t>общей</a:t>
            </a:r>
            <a:r>
              <a:rPr dirty="0" sz="2400" spc="-12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400" spc="-270">
                <a:solidFill>
                  <a:srgbClr val="001F5F"/>
                </a:solidFill>
                <a:latin typeface="Arial"/>
                <a:cs typeface="Arial"/>
              </a:rPr>
              <a:t>схемы</a:t>
            </a:r>
            <a:r>
              <a:rPr dirty="0" sz="2400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400" spc="-265">
                <a:solidFill>
                  <a:srgbClr val="001F5F"/>
                </a:solidFill>
                <a:latin typeface="Arial"/>
                <a:cs typeface="Arial"/>
              </a:rPr>
              <a:t>компьютерного</a:t>
            </a:r>
            <a:r>
              <a:rPr dirty="0" sz="2400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400" spc="-270">
                <a:solidFill>
                  <a:srgbClr val="001F5F"/>
                </a:solidFill>
                <a:latin typeface="Arial"/>
                <a:cs typeface="Arial"/>
              </a:rPr>
              <a:t>моделирования</a:t>
            </a:r>
            <a:r>
              <a:rPr dirty="0" sz="2400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400" spc="-260">
                <a:solidFill>
                  <a:srgbClr val="001F5F"/>
                </a:solidFill>
                <a:latin typeface="Arial"/>
                <a:cs typeface="Arial"/>
              </a:rPr>
              <a:t>процессов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250">
                <a:solidFill>
                  <a:srgbClr val="001F5F"/>
                </a:solidFill>
                <a:latin typeface="Arial"/>
                <a:cs typeface="Arial"/>
              </a:rPr>
              <a:t>седиментогенеза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69623" y="932700"/>
            <a:ext cx="3162935" cy="2435860"/>
            <a:chOff x="5469623" y="932700"/>
            <a:chExt cx="3162935" cy="24358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95543" y="958596"/>
              <a:ext cx="3110483" cy="238353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482577" y="945654"/>
              <a:ext cx="3136900" cy="2409825"/>
            </a:xfrm>
            <a:custGeom>
              <a:avLst/>
              <a:gdLst/>
              <a:ahLst/>
              <a:cxnLst/>
              <a:rect l="l" t="t" r="r" b="b"/>
              <a:pathLst>
                <a:path w="3136900" h="2409825">
                  <a:moveTo>
                    <a:pt x="0" y="2409431"/>
                  </a:moveTo>
                  <a:lnTo>
                    <a:pt x="3136404" y="2409431"/>
                  </a:lnTo>
                  <a:lnTo>
                    <a:pt x="3136404" y="0"/>
                  </a:lnTo>
                  <a:lnTo>
                    <a:pt x="0" y="0"/>
                  </a:lnTo>
                  <a:lnTo>
                    <a:pt x="0" y="2409431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5397995" y="3422891"/>
            <a:ext cx="3190240" cy="1239520"/>
            <a:chOff x="5397995" y="3422891"/>
            <a:chExt cx="3190240" cy="1239520"/>
          </a:xfrm>
        </p:grpSpPr>
        <p:sp>
          <p:nvSpPr>
            <p:cNvPr id="7" name="object 7"/>
            <p:cNvSpPr/>
            <p:nvPr/>
          </p:nvSpPr>
          <p:spPr>
            <a:xfrm>
              <a:off x="5410949" y="3592804"/>
              <a:ext cx="3164205" cy="1056640"/>
            </a:xfrm>
            <a:custGeom>
              <a:avLst/>
              <a:gdLst/>
              <a:ahLst/>
              <a:cxnLst/>
              <a:rect l="l" t="t" r="r" b="b"/>
              <a:pathLst>
                <a:path w="3164204" h="1056639">
                  <a:moveTo>
                    <a:pt x="1058062" y="0"/>
                  </a:moveTo>
                  <a:lnTo>
                    <a:pt x="693191" y="249097"/>
                  </a:lnTo>
                  <a:lnTo>
                    <a:pt x="0" y="710463"/>
                  </a:lnTo>
                  <a:lnTo>
                    <a:pt x="2246757" y="1056144"/>
                  </a:lnTo>
                  <a:lnTo>
                    <a:pt x="3163836" y="175767"/>
                  </a:lnTo>
                  <a:lnTo>
                    <a:pt x="1058062" y="0"/>
                  </a:lnTo>
                  <a:close/>
                </a:path>
              </a:pathLst>
            </a:custGeom>
            <a:solidFill>
              <a:srgbClr val="619CD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410949" y="3592804"/>
              <a:ext cx="3164205" cy="1056640"/>
            </a:xfrm>
            <a:custGeom>
              <a:avLst/>
              <a:gdLst/>
              <a:ahLst/>
              <a:cxnLst/>
              <a:rect l="l" t="t" r="r" b="b"/>
              <a:pathLst>
                <a:path w="3164204" h="1056639">
                  <a:moveTo>
                    <a:pt x="693191" y="249097"/>
                  </a:moveTo>
                  <a:lnTo>
                    <a:pt x="0" y="710463"/>
                  </a:lnTo>
                  <a:lnTo>
                    <a:pt x="2246757" y="1056144"/>
                  </a:lnTo>
                  <a:lnTo>
                    <a:pt x="3163836" y="175767"/>
                  </a:lnTo>
                  <a:lnTo>
                    <a:pt x="1058062" y="0"/>
                  </a:lnTo>
                  <a:lnTo>
                    <a:pt x="693191" y="249097"/>
                  </a:lnTo>
                  <a:close/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249149" y="4067019"/>
              <a:ext cx="256540" cy="187325"/>
            </a:xfrm>
            <a:custGeom>
              <a:avLst/>
              <a:gdLst/>
              <a:ahLst/>
              <a:cxnLst/>
              <a:rect l="l" t="t" r="r" b="b"/>
              <a:pathLst>
                <a:path w="256540" h="187325">
                  <a:moveTo>
                    <a:pt x="192408" y="0"/>
                  </a:moveTo>
                  <a:lnTo>
                    <a:pt x="167966" y="5405"/>
                  </a:lnTo>
                  <a:lnTo>
                    <a:pt x="146291" y="11560"/>
                  </a:lnTo>
                  <a:lnTo>
                    <a:pt x="141236" y="15141"/>
                  </a:lnTo>
                  <a:lnTo>
                    <a:pt x="135127" y="17567"/>
                  </a:lnTo>
                  <a:lnTo>
                    <a:pt x="131063" y="23371"/>
                  </a:lnTo>
                  <a:lnTo>
                    <a:pt x="127000" y="28082"/>
                  </a:lnTo>
                  <a:lnTo>
                    <a:pt x="130073" y="38750"/>
                  </a:lnTo>
                  <a:lnTo>
                    <a:pt x="64006" y="58456"/>
                  </a:lnTo>
                  <a:lnTo>
                    <a:pt x="0" y="65839"/>
                  </a:lnTo>
                  <a:lnTo>
                    <a:pt x="5105" y="133010"/>
                  </a:lnTo>
                  <a:lnTo>
                    <a:pt x="5170" y="142546"/>
                  </a:lnTo>
                  <a:lnTo>
                    <a:pt x="4956" y="152630"/>
                  </a:lnTo>
                  <a:lnTo>
                    <a:pt x="6080" y="162044"/>
                  </a:lnTo>
                  <a:lnTo>
                    <a:pt x="38625" y="183253"/>
                  </a:lnTo>
                  <a:lnTo>
                    <a:pt x="57937" y="187226"/>
                  </a:lnTo>
                  <a:lnTo>
                    <a:pt x="77722" y="185953"/>
                  </a:lnTo>
                  <a:lnTo>
                    <a:pt x="97424" y="185162"/>
                  </a:lnTo>
                  <a:lnTo>
                    <a:pt x="116941" y="183944"/>
                  </a:lnTo>
                  <a:lnTo>
                    <a:pt x="136169" y="181384"/>
                  </a:lnTo>
                  <a:lnTo>
                    <a:pt x="151565" y="173938"/>
                  </a:lnTo>
                  <a:lnTo>
                    <a:pt x="147649" y="163969"/>
                  </a:lnTo>
                  <a:lnTo>
                    <a:pt x="140710" y="152885"/>
                  </a:lnTo>
                  <a:lnTo>
                    <a:pt x="147033" y="142096"/>
                  </a:lnTo>
                  <a:lnTo>
                    <a:pt x="182905" y="133010"/>
                  </a:lnTo>
                  <a:lnTo>
                    <a:pt x="224523" y="127155"/>
                  </a:lnTo>
                  <a:lnTo>
                    <a:pt x="256032" y="108257"/>
                  </a:lnTo>
                  <a:lnTo>
                    <a:pt x="240804" y="59985"/>
                  </a:lnTo>
                  <a:lnTo>
                    <a:pt x="239993" y="49076"/>
                  </a:lnTo>
                  <a:lnTo>
                    <a:pt x="239664" y="37923"/>
                  </a:lnTo>
                  <a:lnTo>
                    <a:pt x="238379" y="27197"/>
                  </a:lnTo>
                  <a:lnTo>
                    <a:pt x="234695" y="17567"/>
                  </a:lnTo>
                  <a:lnTo>
                    <a:pt x="215892" y="1876"/>
                  </a:lnTo>
                  <a:lnTo>
                    <a:pt x="192408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593854" y="3435845"/>
              <a:ext cx="2443480" cy="818515"/>
            </a:xfrm>
            <a:custGeom>
              <a:avLst/>
              <a:gdLst/>
              <a:ahLst/>
              <a:cxnLst/>
              <a:rect l="l" t="t" r="r" b="b"/>
              <a:pathLst>
                <a:path w="2443479" h="818514">
                  <a:moveTo>
                    <a:pt x="896099" y="691159"/>
                  </a:moveTo>
                  <a:lnTo>
                    <a:pt x="895287" y="680250"/>
                  </a:lnTo>
                  <a:lnTo>
                    <a:pt x="894959" y="669097"/>
                  </a:lnTo>
                  <a:lnTo>
                    <a:pt x="893673" y="658371"/>
                  </a:lnTo>
                  <a:lnTo>
                    <a:pt x="889990" y="648741"/>
                  </a:lnTo>
                  <a:lnTo>
                    <a:pt x="871187" y="633050"/>
                  </a:lnTo>
                  <a:lnTo>
                    <a:pt x="847702" y="631174"/>
                  </a:lnTo>
                  <a:lnTo>
                    <a:pt x="823260" y="636579"/>
                  </a:lnTo>
                  <a:lnTo>
                    <a:pt x="801585" y="642734"/>
                  </a:lnTo>
                  <a:lnTo>
                    <a:pt x="796531" y="646315"/>
                  </a:lnTo>
                  <a:lnTo>
                    <a:pt x="790422" y="648741"/>
                  </a:lnTo>
                  <a:lnTo>
                    <a:pt x="786358" y="654545"/>
                  </a:lnTo>
                  <a:lnTo>
                    <a:pt x="782294" y="659257"/>
                  </a:lnTo>
                  <a:lnTo>
                    <a:pt x="785367" y="669925"/>
                  </a:lnTo>
                  <a:lnTo>
                    <a:pt x="719301" y="689630"/>
                  </a:lnTo>
                  <a:lnTo>
                    <a:pt x="655294" y="697014"/>
                  </a:lnTo>
                  <a:lnTo>
                    <a:pt x="656663" y="713840"/>
                  </a:lnTo>
                  <a:lnTo>
                    <a:pt x="657847" y="730632"/>
                  </a:lnTo>
                  <a:lnTo>
                    <a:pt x="659030" y="747407"/>
                  </a:lnTo>
                  <a:lnTo>
                    <a:pt x="660400" y="764184"/>
                  </a:lnTo>
                  <a:lnTo>
                    <a:pt x="660464" y="773721"/>
                  </a:lnTo>
                  <a:lnTo>
                    <a:pt x="678068" y="808965"/>
                  </a:lnTo>
                  <a:lnTo>
                    <a:pt x="713231" y="818400"/>
                  </a:lnTo>
                  <a:lnTo>
                    <a:pt x="733017" y="817127"/>
                  </a:lnTo>
                  <a:lnTo>
                    <a:pt x="752719" y="816336"/>
                  </a:lnTo>
                  <a:lnTo>
                    <a:pt x="772235" y="815118"/>
                  </a:lnTo>
                  <a:lnTo>
                    <a:pt x="791463" y="812558"/>
                  </a:lnTo>
                  <a:lnTo>
                    <a:pt x="806859" y="805112"/>
                  </a:lnTo>
                  <a:lnTo>
                    <a:pt x="802944" y="795143"/>
                  </a:lnTo>
                  <a:lnTo>
                    <a:pt x="796004" y="784059"/>
                  </a:lnTo>
                  <a:lnTo>
                    <a:pt x="802327" y="773270"/>
                  </a:lnTo>
                  <a:lnTo>
                    <a:pt x="838200" y="764184"/>
                  </a:lnTo>
                  <a:lnTo>
                    <a:pt x="848692" y="762626"/>
                  </a:lnTo>
                  <a:lnTo>
                    <a:pt x="859008" y="761257"/>
                  </a:lnTo>
                  <a:lnTo>
                    <a:pt x="869325" y="759887"/>
                  </a:lnTo>
                  <a:lnTo>
                    <a:pt x="879817" y="758329"/>
                  </a:lnTo>
                  <a:lnTo>
                    <a:pt x="889032" y="752864"/>
                  </a:lnTo>
                  <a:lnTo>
                    <a:pt x="899387" y="746647"/>
                  </a:lnTo>
                  <a:lnTo>
                    <a:pt x="907833" y="741547"/>
                  </a:lnTo>
                  <a:lnTo>
                    <a:pt x="911326" y="739432"/>
                  </a:lnTo>
                </a:path>
                <a:path w="2443479" h="818514">
                  <a:moveTo>
                    <a:pt x="0" y="0"/>
                  </a:moveTo>
                  <a:lnTo>
                    <a:pt x="29085" y="47969"/>
                  </a:lnTo>
                  <a:lnTo>
                    <a:pt x="58189" y="95709"/>
                  </a:lnTo>
                  <a:lnTo>
                    <a:pt x="87331" y="142998"/>
                  </a:lnTo>
                  <a:lnTo>
                    <a:pt x="116532" y="189611"/>
                  </a:lnTo>
                  <a:lnTo>
                    <a:pt x="145811" y="235325"/>
                  </a:lnTo>
                  <a:lnTo>
                    <a:pt x="175191" y="279915"/>
                  </a:lnTo>
                  <a:lnTo>
                    <a:pt x="204690" y="323159"/>
                  </a:lnTo>
                  <a:lnTo>
                    <a:pt x="234330" y="364832"/>
                  </a:lnTo>
                  <a:lnTo>
                    <a:pt x="264131" y="404711"/>
                  </a:lnTo>
                  <a:lnTo>
                    <a:pt x="294114" y="442573"/>
                  </a:lnTo>
                  <a:lnTo>
                    <a:pt x="324298" y="478192"/>
                  </a:lnTo>
                  <a:lnTo>
                    <a:pt x="354705" y="511347"/>
                  </a:lnTo>
                  <a:lnTo>
                    <a:pt x="385354" y="541813"/>
                  </a:lnTo>
                  <a:lnTo>
                    <a:pt x="416267" y="569366"/>
                  </a:lnTo>
                  <a:lnTo>
                    <a:pt x="458504" y="602970"/>
                  </a:lnTo>
                  <a:lnTo>
                    <a:pt x="498945" y="631277"/>
                  </a:lnTo>
                  <a:lnTo>
                    <a:pt x="538525" y="654791"/>
                  </a:lnTo>
                  <a:lnTo>
                    <a:pt x="578181" y="674012"/>
                  </a:lnTo>
                  <a:lnTo>
                    <a:pt x="618847" y="689443"/>
                  </a:lnTo>
                  <a:lnTo>
                    <a:pt x="661457" y="701586"/>
                  </a:lnTo>
                  <a:lnTo>
                    <a:pt x="706948" y="710944"/>
                  </a:lnTo>
                  <a:lnTo>
                    <a:pt x="756254" y="718019"/>
                  </a:lnTo>
                  <a:lnTo>
                    <a:pt x="810310" y="723313"/>
                  </a:lnTo>
                  <a:lnTo>
                    <a:pt x="870051" y="727329"/>
                  </a:lnTo>
                  <a:lnTo>
                    <a:pt x="910710" y="728398"/>
                  </a:lnTo>
                  <a:lnTo>
                    <a:pt x="953920" y="727363"/>
                  </a:lnTo>
                  <a:lnTo>
                    <a:pt x="999405" y="724492"/>
                  </a:lnTo>
                  <a:lnTo>
                    <a:pt x="1046891" y="720054"/>
                  </a:lnTo>
                  <a:lnTo>
                    <a:pt x="1096099" y="714318"/>
                  </a:lnTo>
                  <a:lnTo>
                    <a:pt x="1146755" y="707553"/>
                  </a:lnTo>
                  <a:lnTo>
                    <a:pt x="1198583" y="700027"/>
                  </a:lnTo>
                  <a:lnTo>
                    <a:pt x="1251305" y="692011"/>
                  </a:lnTo>
                  <a:lnTo>
                    <a:pt x="1304647" y="683773"/>
                  </a:lnTo>
                  <a:lnTo>
                    <a:pt x="1358331" y="675583"/>
                  </a:lnTo>
                  <a:lnTo>
                    <a:pt x="1412083" y="667708"/>
                  </a:lnTo>
                  <a:lnTo>
                    <a:pt x="1465626" y="660418"/>
                  </a:lnTo>
                  <a:lnTo>
                    <a:pt x="1518683" y="653983"/>
                  </a:lnTo>
                  <a:lnTo>
                    <a:pt x="1570979" y="648671"/>
                  </a:lnTo>
                  <a:lnTo>
                    <a:pt x="1622238" y="644751"/>
                  </a:lnTo>
                  <a:lnTo>
                    <a:pt x="1672183" y="642493"/>
                  </a:lnTo>
                  <a:lnTo>
                    <a:pt x="1724535" y="641488"/>
                  </a:lnTo>
                  <a:lnTo>
                    <a:pt x="1776686" y="641277"/>
                  </a:lnTo>
                  <a:lnTo>
                    <a:pt x="1828652" y="641802"/>
                  </a:lnTo>
                  <a:lnTo>
                    <a:pt x="1880447" y="643006"/>
                  </a:lnTo>
                  <a:lnTo>
                    <a:pt x="1932085" y="644834"/>
                  </a:lnTo>
                  <a:lnTo>
                    <a:pt x="1983580" y="647228"/>
                  </a:lnTo>
                  <a:lnTo>
                    <a:pt x="2034946" y="650132"/>
                  </a:lnTo>
                  <a:lnTo>
                    <a:pt x="2086198" y="653489"/>
                  </a:lnTo>
                  <a:lnTo>
                    <a:pt x="2137350" y="657242"/>
                  </a:lnTo>
                  <a:lnTo>
                    <a:pt x="2188416" y="661335"/>
                  </a:lnTo>
                  <a:lnTo>
                    <a:pt x="2239411" y="665710"/>
                  </a:lnTo>
                  <a:lnTo>
                    <a:pt x="2290348" y="670313"/>
                  </a:lnTo>
                  <a:lnTo>
                    <a:pt x="2341243" y="675084"/>
                  </a:lnTo>
                  <a:lnTo>
                    <a:pt x="2392108" y="679969"/>
                  </a:lnTo>
                  <a:lnTo>
                    <a:pt x="2442959" y="684911"/>
                  </a:lnTo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7341372" y="4167220"/>
              <a:ext cx="430530" cy="287020"/>
            </a:xfrm>
            <a:custGeom>
              <a:avLst/>
              <a:gdLst/>
              <a:ahLst/>
              <a:cxnLst/>
              <a:rect l="l" t="t" r="r" b="b"/>
              <a:pathLst>
                <a:path w="430529" h="287020">
                  <a:moveTo>
                    <a:pt x="117671" y="0"/>
                  </a:moveTo>
                  <a:lnTo>
                    <a:pt x="80138" y="1808"/>
                  </a:lnTo>
                  <a:lnTo>
                    <a:pt x="73578" y="9387"/>
                  </a:lnTo>
                  <a:lnTo>
                    <a:pt x="66546" y="16645"/>
                  </a:lnTo>
                  <a:lnTo>
                    <a:pt x="59700" y="24136"/>
                  </a:lnTo>
                  <a:lnTo>
                    <a:pt x="53697" y="32415"/>
                  </a:lnTo>
                  <a:lnTo>
                    <a:pt x="45584" y="50121"/>
                  </a:lnTo>
                  <a:lnTo>
                    <a:pt x="31530" y="87756"/>
                  </a:lnTo>
                  <a:lnTo>
                    <a:pt x="23331" y="105440"/>
                  </a:lnTo>
                  <a:lnTo>
                    <a:pt x="22240" y="114399"/>
                  </a:lnTo>
                  <a:lnTo>
                    <a:pt x="21442" y="123490"/>
                  </a:lnTo>
                  <a:lnTo>
                    <a:pt x="20077" y="132386"/>
                  </a:lnTo>
                  <a:lnTo>
                    <a:pt x="17286" y="140759"/>
                  </a:lnTo>
                  <a:lnTo>
                    <a:pt x="14213" y="146614"/>
                  </a:lnTo>
                  <a:lnTo>
                    <a:pt x="4040" y="141902"/>
                  </a:lnTo>
                  <a:lnTo>
                    <a:pt x="2008" y="147757"/>
                  </a:lnTo>
                  <a:lnTo>
                    <a:pt x="0" y="166526"/>
                  </a:lnTo>
                  <a:lnTo>
                    <a:pt x="5704" y="176011"/>
                  </a:lnTo>
                  <a:lnTo>
                    <a:pt x="16171" y="180186"/>
                  </a:lnTo>
                  <a:lnTo>
                    <a:pt x="28449" y="183025"/>
                  </a:lnTo>
                  <a:lnTo>
                    <a:pt x="53104" y="201156"/>
                  </a:lnTo>
                  <a:lnTo>
                    <a:pt x="85980" y="211471"/>
                  </a:lnTo>
                  <a:lnTo>
                    <a:pt x="120029" y="216716"/>
                  </a:lnTo>
                  <a:lnTo>
                    <a:pt x="199527" y="225016"/>
                  </a:lnTo>
                  <a:lnTo>
                    <a:pt x="320651" y="238384"/>
                  </a:lnTo>
                  <a:lnTo>
                    <a:pt x="329520" y="243485"/>
                  </a:lnTo>
                  <a:lnTo>
                    <a:pt x="348383" y="250984"/>
                  </a:lnTo>
                  <a:lnTo>
                    <a:pt x="357252" y="256050"/>
                  </a:lnTo>
                  <a:lnTo>
                    <a:pt x="362320" y="260761"/>
                  </a:lnTo>
                  <a:lnTo>
                    <a:pt x="363361" y="269004"/>
                  </a:lnTo>
                  <a:lnTo>
                    <a:pt x="367374" y="274858"/>
                  </a:lnTo>
                  <a:lnTo>
                    <a:pt x="371451" y="279570"/>
                  </a:lnTo>
                  <a:lnTo>
                    <a:pt x="377547" y="283139"/>
                  </a:lnTo>
                  <a:lnTo>
                    <a:pt x="382652" y="286657"/>
                  </a:lnTo>
                  <a:lnTo>
                    <a:pt x="403040" y="278236"/>
                  </a:lnTo>
                  <a:lnTo>
                    <a:pt x="412890" y="267581"/>
                  </a:lnTo>
                  <a:lnTo>
                    <a:pt x="419527" y="252945"/>
                  </a:lnTo>
                  <a:lnTo>
                    <a:pt x="430277" y="232580"/>
                  </a:lnTo>
                  <a:lnTo>
                    <a:pt x="428365" y="150008"/>
                  </a:lnTo>
                  <a:lnTo>
                    <a:pt x="418403" y="106896"/>
                  </a:lnTo>
                  <a:lnTo>
                    <a:pt x="365537" y="63700"/>
                  </a:lnTo>
                  <a:lnTo>
                    <a:pt x="321932" y="48158"/>
                  </a:lnTo>
                  <a:lnTo>
                    <a:pt x="276420" y="36811"/>
                  </a:lnTo>
                  <a:lnTo>
                    <a:pt x="242559" y="32415"/>
                  </a:lnTo>
                  <a:lnTo>
                    <a:pt x="216117" y="13607"/>
                  </a:lnTo>
                  <a:lnTo>
                    <a:pt x="180878" y="6121"/>
                  </a:lnTo>
                  <a:lnTo>
                    <a:pt x="149657" y="1511"/>
                  </a:lnTo>
                  <a:lnTo>
                    <a:pt x="117671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7341372" y="4167220"/>
              <a:ext cx="430530" cy="287020"/>
            </a:xfrm>
            <a:custGeom>
              <a:avLst/>
              <a:gdLst/>
              <a:ahLst/>
              <a:cxnLst/>
              <a:rect l="l" t="t" r="r" b="b"/>
              <a:pathLst>
                <a:path w="430529" h="287020">
                  <a:moveTo>
                    <a:pt x="216117" y="13607"/>
                  </a:moveTo>
                  <a:lnTo>
                    <a:pt x="180878" y="6121"/>
                  </a:lnTo>
                  <a:lnTo>
                    <a:pt x="149657" y="1511"/>
                  </a:lnTo>
                  <a:lnTo>
                    <a:pt x="117671" y="0"/>
                  </a:lnTo>
                  <a:lnTo>
                    <a:pt x="80138" y="1808"/>
                  </a:lnTo>
                  <a:lnTo>
                    <a:pt x="73578" y="9387"/>
                  </a:lnTo>
                  <a:lnTo>
                    <a:pt x="66546" y="16645"/>
                  </a:lnTo>
                  <a:lnTo>
                    <a:pt x="59700" y="24136"/>
                  </a:lnTo>
                  <a:lnTo>
                    <a:pt x="53697" y="32415"/>
                  </a:lnTo>
                  <a:lnTo>
                    <a:pt x="45584" y="50121"/>
                  </a:lnTo>
                  <a:lnTo>
                    <a:pt x="38571" y="68942"/>
                  </a:lnTo>
                  <a:lnTo>
                    <a:pt x="31530" y="87756"/>
                  </a:lnTo>
                  <a:lnTo>
                    <a:pt x="23331" y="105440"/>
                  </a:lnTo>
                  <a:lnTo>
                    <a:pt x="22240" y="114399"/>
                  </a:lnTo>
                  <a:lnTo>
                    <a:pt x="21442" y="123490"/>
                  </a:lnTo>
                  <a:lnTo>
                    <a:pt x="20077" y="132386"/>
                  </a:lnTo>
                  <a:lnTo>
                    <a:pt x="17286" y="140759"/>
                  </a:lnTo>
                  <a:lnTo>
                    <a:pt x="14213" y="146614"/>
                  </a:lnTo>
                  <a:lnTo>
                    <a:pt x="4040" y="141902"/>
                  </a:lnTo>
                  <a:lnTo>
                    <a:pt x="2008" y="147757"/>
                  </a:lnTo>
                  <a:lnTo>
                    <a:pt x="0" y="166526"/>
                  </a:lnTo>
                  <a:lnTo>
                    <a:pt x="5704" y="176011"/>
                  </a:lnTo>
                  <a:lnTo>
                    <a:pt x="16171" y="180186"/>
                  </a:lnTo>
                  <a:lnTo>
                    <a:pt x="28449" y="183025"/>
                  </a:lnTo>
                  <a:lnTo>
                    <a:pt x="53104" y="201156"/>
                  </a:lnTo>
                  <a:lnTo>
                    <a:pt x="85980" y="211471"/>
                  </a:lnTo>
                  <a:lnTo>
                    <a:pt x="120029" y="216716"/>
                  </a:lnTo>
                  <a:lnTo>
                    <a:pt x="148198" y="219639"/>
                  </a:lnTo>
                  <a:lnTo>
                    <a:pt x="199527" y="225016"/>
                  </a:lnTo>
                  <a:lnTo>
                    <a:pt x="256099" y="231188"/>
                  </a:lnTo>
                  <a:lnTo>
                    <a:pt x="301833" y="236271"/>
                  </a:lnTo>
                  <a:lnTo>
                    <a:pt x="320651" y="238384"/>
                  </a:lnTo>
                  <a:lnTo>
                    <a:pt x="329520" y="243485"/>
                  </a:lnTo>
                  <a:lnTo>
                    <a:pt x="338952" y="247241"/>
                  </a:lnTo>
                  <a:lnTo>
                    <a:pt x="348383" y="250984"/>
                  </a:lnTo>
                  <a:lnTo>
                    <a:pt x="357252" y="256050"/>
                  </a:lnTo>
                  <a:lnTo>
                    <a:pt x="362320" y="260761"/>
                  </a:lnTo>
                  <a:lnTo>
                    <a:pt x="363361" y="269004"/>
                  </a:lnTo>
                  <a:lnTo>
                    <a:pt x="367374" y="274858"/>
                  </a:lnTo>
                  <a:lnTo>
                    <a:pt x="371451" y="279570"/>
                  </a:lnTo>
                  <a:lnTo>
                    <a:pt x="377547" y="283139"/>
                  </a:lnTo>
                  <a:lnTo>
                    <a:pt x="382652" y="286657"/>
                  </a:lnTo>
                  <a:lnTo>
                    <a:pt x="403040" y="278236"/>
                  </a:lnTo>
                  <a:lnTo>
                    <a:pt x="412890" y="267581"/>
                  </a:lnTo>
                  <a:lnTo>
                    <a:pt x="419527" y="252945"/>
                  </a:lnTo>
                  <a:lnTo>
                    <a:pt x="430277" y="232580"/>
                  </a:lnTo>
                  <a:lnTo>
                    <a:pt x="428365" y="150008"/>
                  </a:lnTo>
                  <a:lnTo>
                    <a:pt x="418403" y="106896"/>
                  </a:lnTo>
                  <a:lnTo>
                    <a:pt x="365537" y="63700"/>
                  </a:lnTo>
                  <a:lnTo>
                    <a:pt x="321932" y="48158"/>
                  </a:lnTo>
                  <a:lnTo>
                    <a:pt x="276420" y="36811"/>
                  </a:lnTo>
                  <a:lnTo>
                    <a:pt x="242559" y="32415"/>
                  </a:lnTo>
                </a:path>
              </a:pathLst>
            </a:custGeom>
            <a:ln w="259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6526504" y="4162818"/>
              <a:ext cx="1391920" cy="128270"/>
            </a:xfrm>
            <a:custGeom>
              <a:avLst/>
              <a:gdLst/>
              <a:ahLst/>
              <a:cxnLst/>
              <a:rect l="l" t="t" r="r" b="b"/>
              <a:pathLst>
                <a:path w="1391920" h="128270">
                  <a:moveTo>
                    <a:pt x="0" y="0"/>
                  </a:moveTo>
                  <a:lnTo>
                    <a:pt x="412811" y="37997"/>
                  </a:lnTo>
                  <a:lnTo>
                    <a:pt x="695358" y="63995"/>
                  </a:lnTo>
                  <a:lnTo>
                    <a:pt x="978088" y="89993"/>
                  </a:lnTo>
                  <a:lnTo>
                    <a:pt x="1391450" y="127990"/>
                  </a:lnTo>
                </a:path>
              </a:pathLst>
            </a:custGeom>
            <a:ln w="25908">
              <a:solidFill>
                <a:srgbClr val="C00000"/>
              </a:solidFill>
              <a:prstDash val="lgDash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4" name="object 14"/>
          <p:cNvGrpSpPr/>
          <p:nvPr/>
        </p:nvGrpSpPr>
        <p:grpSpPr>
          <a:xfrm>
            <a:off x="569071" y="973696"/>
            <a:ext cx="5217795" cy="4474845"/>
            <a:chOff x="569071" y="973696"/>
            <a:chExt cx="5217795" cy="4474845"/>
          </a:xfrm>
        </p:grpSpPr>
        <p:sp>
          <p:nvSpPr>
            <p:cNvPr id="15" name="object 15"/>
            <p:cNvSpPr/>
            <p:nvPr/>
          </p:nvSpPr>
          <p:spPr>
            <a:xfrm>
              <a:off x="581719" y="994863"/>
              <a:ext cx="5201920" cy="4443730"/>
            </a:xfrm>
            <a:custGeom>
              <a:avLst/>
              <a:gdLst/>
              <a:ahLst/>
              <a:cxnLst/>
              <a:rect l="l" t="t" r="r" b="b"/>
              <a:pathLst>
                <a:path w="5201920" h="4443730">
                  <a:moveTo>
                    <a:pt x="3157193" y="3936109"/>
                  </a:moveTo>
                  <a:lnTo>
                    <a:pt x="3157193" y="4435929"/>
                  </a:lnTo>
                </a:path>
                <a:path w="5201920" h="4443730">
                  <a:moveTo>
                    <a:pt x="4911975" y="3943945"/>
                  </a:moveTo>
                  <a:lnTo>
                    <a:pt x="4911975" y="4443714"/>
                  </a:lnTo>
                </a:path>
                <a:path w="5201920" h="4443730">
                  <a:moveTo>
                    <a:pt x="1598218" y="0"/>
                  </a:moveTo>
                  <a:lnTo>
                    <a:pt x="1599553" y="4310267"/>
                  </a:lnTo>
                </a:path>
                <a:path w="5201920" h="4443730">
                  <a:moveTo>
                    <a:pt x="250725" y="749748"/>
                  </a:moveTo>
                  <a:lnTo>
                    <a:pt x="250725" y="1790409"/>
                  </a:lnTo>
                </a:path>
                <a:path w="5201920" h="4443730">
                  <a:moveTo>
                    <a:pt x="250725" y="749748"/>
                  </a:moveTo>
                  <a:lnTo>
                    <a:pt x="1566864" y="750991"/>
                  </a:lnTo>
                </a:path>
                <a:path w="5201920" h="4443730">
                  <a:moveTo>
                    <a:pt x="0" y="4092330"/>
                  </a:moveTo>
                  <a:lnTo>
                    <a:pt x="5201844" y="4093573"/>
                  </a:lnTo>
                </a:path>
                <a:path w="5201920" h="4443730">
                  <a:moveTo>
                    <a:pt x="62706" y="1624462"/>
                  </a:moveTo>
                  <a:lnTo>
                    <a:pt x="1316184" y="1625705"/>
                  </a:lnTo>
                </a:path>
              </a:pathLst>
            </a:custGeom>
            <a:ln w="23465">
              <a:solidFill>
                <a:srgbClr val="497DB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1772538" y="994867"/>
              <a:ext cx="877569" cy="312420"/>
            </a:xfrm>
            <a:custGeom>
              <a:avLst/>
              <a:gdLst/>
              <a:ahLst/>
              <a:cxnLst/>
              <a:rect l="l" t="t" r="r" b="b"/>
              <a:pathLst>
                <a:path w="877569" h="312419">
                  <a:moveTo>
                    <a:pt x="825106" y="0"/>
                  </a:moveTo>
                  <a:lnTo>
                    <a:pt x="52247" y="0"/>
                  </a:lnTo>
                  <a:lnTo>
                    <a:pt x="31878" y="4092"/>
                  </a:lnTo>
                  <a:lnTo>
                    <a:pt x="15274" y="15254"/>
                  </a:lnTo>
                  <a:lnTo>
                    <a:pt x="4095" y="31809"/>
                  </a:lnTo>
                  <a:lnTo>
                    <a:pt x="0" y="52082"/>
                  </a:lnTo>
                  <a:lnTo>
                    <a:pt x="0" y="260350"/>
                  </a:lnTo>
                  <a:lnTo>
                    <a:pt x="4095" y="280601"/>
                  </a:lnTo>
                  <a:lnTo>
                    <a:pt x="15274" y="297145"/>
                  </a:lnTo>
                  <a:lnTo>
                    <a:pt x="31878" y="308302"/>
                  </a:lnTo>
                  <a:lnTo>
                    <a:pt x="52247" y="312394"/>
                  </a:lnTo>
                  <a:lnTo>
                    <a:pt x="825106" y="312394"/>
                  </a:lnTo>
                  <a:lnTo>
                    <a:pt x="845483" y="308302"/>
                  </a:lnTo>
                  <a:lnTo>
                    <a:pt x="862118" y="297145"/>
                  </a:lnTo>
                  <a:lnTo>
                    <a:pt x="873331" y="280601"/>
                  </a:lnTo>
                  <a:lnTo>
                    <a:pt x="877443" y="260350"/>
                  </a:lnTo>
                  <a:lnTo>
                    <a:pt x="877443" y="52082"/>
                  </a:lnTo>
                  <a:lnTo>
                    <a:pt x="873331" y="31809"/>
                  </a:lnTo>
                  <a:lnTo>
                    <a:pt x="862118" y="15254"/>
                  </a:lnTo>
                  <a:lnTo>
                    <a:pt x="845483" y="4092"/>
                  </a:lnTo>
                  <a:lnTo>
                    <a:pt x="825106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769795" y="985761"/>
              <a:ext cx="876300" cy="313055"/>
            </a:xfrm>
            <a:custGeom>
              <a:avLst/>
              <a:gdLst/>
              <a:ahLst/>
              <a:cxnLst/>
              <a:rect l="l" t="t" r="r" b="b"/>
              <a:pathLst>
                <a:path w="876300" h="313055">
                  <a:moveTo>
                    <a:pt x="2743" y="61192"/>
                  </a:moveTo>
                  <a:lnTo>
                    <a:pt x="6838" y="40915"/>
                  </a:lnTo>
                  <a:lnTo>
                    <a:pt x="18016" y="24358"/>
                  </a:lnTo>
                  <a:lnTo>
                    <a:pt x="34617" y="13195"/>
                  </a:lnTo>
                  <a:lnTo>
                    <a:pt x="54982" y="9102"/>
                  </a:lnTo>
                  <a:lnTo>
                    <a:pt x="827856" y="9102"/>
                  </a:lnTo>
                  <a:lnTo>
                    <a:pt x="848229" y="13195"/>
                  </a:lnTo>
                  <a:lnTo>
                    <a:pt x="864862" y="24358"/>
                  </a:lnTo>
                  <a:lnTo>
                    <a:pt x="876074" y="40915"/>
                  </a:lnTo>
                  <a:lnTo>
                    <a:pt x="880185" y="61192"/>
                  </a:lnTo>
                  <a:lnTo>
                    <a:pt x="880185" y="269454"/>
                  </a:lnTo>
                  <a:lnTo>
                    <a:pt x="876074" y="289702"/>
                  </a:lnTo>
                  <a:lnTo>
                    <a:pt x="864862" y="306244"/>
                  </a:lnTo>
                  <a:lnTo>
                    <a:pt x="848229" y="317401"/>
                  </a:lnTo>
                  <a:lnTo>
                    <a:pt x="827856" y="321494"/>
                  </a:lnTo>
                  <a:lnTo>
                    <a:pt x="54982" y="321494"/>
                  </a:lnTo>
                  <a:lnTo>
                    <a:pt x="34617" y="317401"/>
                  </a:lnTo>
                  <a:lnTo>
                    <a:pt x="18016" y="306244"/>
                  </a:lnTo>
                  <a:lnTo>
                    <a:pt x="6838" y="289702"/>
                  </a:lnTo>
                  <a:lnTo>
                    <a:pt x="2743" y="269454"/>
                  </a:lnTo>
                  <a:lnTo>
                    <a:pt x="2743" y="61192"/>
                  </a:lnTo>
                  <a:close/>
                </a:path>
              </a:pathLst>
            </a:custGeom>
            <a:ln w="23437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/>
          <p:cNvSpPr txBox="1"/>
          <p:nvPr/>
        </p:nvSpPr>
        <p:spPr>
          <a:xfrm>
            <a:off x="1872157" y="1051927"/>
            <a:ext cx="674370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95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50" spc="30">
                <a:solidFill>
                  <a:srgbClr val="FFFFFF"/>
                </a:solidFill>
                <a:latin typeface="Calibri"/>
                <a:cs typeface="Calibri"/>
              </a:rPr>
              <a:t>mi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95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950" spc="3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950" spc="-1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1859737" y="1498104"/>
            <a:ext cx="649605" cy="461645"/>
            <a:chOff x="1859737" y="1498104"/>
            <a:chExt cx="649605" cy="461645"/>
          </a:xfrm>
        </p:grpSpPr>
        <p:sp>
          <p:nvSpPr>
            <p:cNvPr id="20" name="object 20"/>
            <p:cNvSpPr/>
            <p:nvPr/>
          </p:nvSpPr>
          <p:spPr>
            <a:xfrm>
              <a:off x="1874393" y="1518145"/>
              <a:ext cx="626745" cy="437515"/>
            </a:xfrm>
            <a:custGeom>
              <a:avLst/>
              <a:gdLst/>
              <a:ahLst/>
              <a:cxnLst/>
              <a:rect l="l" t="t" r="r" b="b"/>
              <a:pathLst>
                <a:path w="626744" h="437514">
                  <a:moveTo>
                    <a:pt x="313385" y="0"/>
                  </a:moveTo>
                  <a:lnTo>
                    <a:pt x="0" y="218630"/>
                  </a:lnTo>
                  <a:lnTo>
                    <a:pt x="313385" y="437311"/>
                  </a:lnTo>
                  <a:lnTo>
                    <a:pt x="626719" y="218630"/>
                  </a:lnTo>
                  <a:lnTo>
                    <a:pt x="313385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1871484" y="1509852"/>
              <a:ext cx="626110" cy="438150"/>
            </a:xfrm>
            <a:custGeom>
              <a:avLst/>
              <a:gdLst/>
              <a:ahLst/>
              <a:cxnLst/>
              <a:rect l="l" t="t" r="r" b="b"/>
              <a:pathLst>
                <a:path w="626110" h="438150">
                  <a:moveTo>
                    <a:pt x="2900" y="226923"/>
                  </a:moveTo>
                  <a:lnTo>
                    <a:pt x="316288" y="8289"/>
                  </a:lnTo>
                  <a:lnTo>
                    <a:pt x="629625" y="226923"/>
                  </a:lnTo>
                  <a:lnTo>
                    <a:pt x="316288" y="445595"/>
                  </a:lnTo>
                  <a:lnTo>
                    <a:pt x="2900" y="226923"/>
                  </a:lnTo>
                  <a:close/>
                </a:path>
              </a:pathLst>
            </a:custGeom>
            <a:ln w="23453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2097239" y="1636362"/>
            <a:ext cx="164465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3D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020138" y="2151214"/>
            <a:ext cx="313055" cy="125730"/>
          </a:xfrm>
          <a:prstGeom prst="rect">
            <a:avLst/>
          </a:prstGeom>
          <a:solidFill>
            <a:srgbClr val="4F80BC"/>
          </a:solidFill>
          <a:ln w="23439">
            <a:solidFill>
              <a:srgbClr val="385D8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85090">
              <a:lnSpc>
                <a:spcPts val="955"/>
              </a:lnSpc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YES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694240" y="1662366"/>
            <a:ext cx="336550" cy="149225"/>
            <a:chOff x="694240" y="1662366"/>
            <a:chExt cx="336550" cy="149225"/>
          </a:xfrm>
        </p:grpSpPr>
        <p:sp>
          <p:nvSpPr>
            <p:cNvPr id="25" name="object 25"/>
            <p:cNvSpPr/>
            <p:nvPr/>
          </p:nvSpPr>
          <p:spPr>
            <a:xfrm>
              <a:off x="707082" y="1682153"/>
              <a:ext cx="313690" cy="125095"/>
            </a:xfrm>
            <a:custGeom>
              <a:avLst/>
              <a:gdLst/>
              <a:ahLst/>
              <a:cxnLst/>
              <a:rect l="l" t="t" r="r" b="b"/>
              <a:pathLst>
                <a:path w="313690" h="125094">
                  <a:moveTo>
                    <a:pt x="313333" y="0"/>
                  </a:moveTo>
                  <a:lnTo>
                    <a:pt x="0" y="0"/>
                  </a:lnTo>
                  <a:lnTo>
                    <a:pt x="0" y="124916"/>
                  </a:lnTo>
                  <a:lnTo>
                    <a:pt x="313333" y="124916"/>
                  </a:lnTo>
                  <a:lnTo>
                    <a:pt x="313333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705987" y="1674114"/>
              <a:ext cx="313055" cy="125730"/>
            </a:xfrm>
            <a:custGeom>
              <a:avLst/>
              <a:gdLst/>
              <a:ahLst/>
              <a:cxnLst/>
              <a:rect l="l" t="t" r="r" b="b"/>
              <a:pathLst>
                <a:path w="313055" h="125730">
                  <a:moveTo>
                    <a:pt x="1094" y="132961"/>
                  </a:moveTo>
                  <a:lnTo>
                    <a:pt x="314427" y="132961"/>
                  </a:lnTo>
                  <a:lnTo>
                    <a:pt x="314427" y="8035"/>
                  </a:lnTo>
                  <a:lnTo>
                    <a:pt x="1094" y="8035"/>
                  </a:lnTo>
                  <a:lnTo>
                    <a:pt x="1094" y="132961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/>
          <p:cNvSpPr txBox="1"/>
          <p:nvPr/>
        </p:nvSpPr>
        <p:spPr>
          <a:xfrm>
            <a:off x="782637" y="1658457"/>
            <a:ext cx="15303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443952" y="2452331"/>
            <a:ext cx="774700" cy="336550"/>
            <a:chOff x="443952" y="2452331"/>
            <a:chExt cx="774700" cy="336550"/>
          </a:xfrm>
        </p:grpSpPr>
        <p:sp>
          <p:nvSpPr>
            <p:cNvPr id="29" name="object 29"/>
            <p:cNvSpPr/>
            <p:nvPr/>
          </p:nvSpPr>
          <p:spPr>
            <a:xfrm>
              <a:off x="456406" y="2470899"/>
              <a:ext cx="752475" cy="312420"/>
            </a:xfrm>
            <a:custGeom>
              <a:avLst/>
              <a:gdLst/>
              <a:ahLst/>
              <a:cxnLst/>
              <a:rect l="l" t="t" r="r" b="b"/>
              <a:pathLst>
                <a:path w="752475" h="312419">
                  <a:moveTo>
                    <a:pt x="699839" y="0"/>
                  </a:moveTo>
                  <a:lnTo>
                    <a:pt x="52189" y="0"/>
                  </a:lnTo>
                  <a:lnTo>
                    <a:pt x="31874" y="4098"/>
                  </a:lnTo>
                  <a:lnTo>
                    <a:pt x="15285" y="15268"/>
                  </a:lnTo>
                  <a:lnTo>
                    <a:pt x="4101" y="31825"/>
                  </a:lnTo>
                  <a:lnTo>
                    <a:pt x="0" y="52082"/>
                  </a:lnTo>
                  <a:lnTo>
                    <a:pt x="0" y="260350"/>
                  </a:lnTo>
                  <a:lnTo>
                    <a:pt x="4101" y="280593"/>
                  </a:lnTo>
                  <a:lnTo>
                    <a:pt x="15285" y="297133"/>
                  </a:lnTo>
                  <a:lnTo>
                    <a:pt x="31874" y="308289"/>
                  </a:lnTo>
                  <a:lnTo>
                    <a:pt x="52189" y="312381"/>
                  </a:lnTo>
                  <a:lnTo>
                    <a:pt x="699839" y="312381"/>
                  </a:lnTo>
                  <a:lnTo>
                    <a:pt x="720182" y="308289"/>
                  </a:lnTo>
                  <a:lnTo>
                    <a:pt x="736786" y="297133"/>
                  </a:lnTo>
                  <a:lnTo>
                    <a:pt x="747976" y="280593"/>
                  </a:lnTo>
                  <a:lnTo>
                    <a:pt x="752078" y="260350"/>
                  </a:lnTo>
                  <a:lnTo>
                    <a:pt x="752078" y="52082"/>
                  </a:lnTo>
                  <a:lnTo>
                    <a:pt x="747976" y="31825"/>
                  </a:lnTo>
                  <a:lnTo>
                    <a:pt x="736786" y="15268"/>
                  </a:lnTo>
                  <a:lnTo>
                    <a:pt x="720182" y="4098"/>
                  </a:lnTo>
                  <a:lnTo>
                    <a:pt x="699839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/>
            <p:cNvSpPr/>
            <p:nvPr/>
          </p:nvSpPr>
          <p:spPr>
            <a:xfrm>
              <a:off x="455700" y="2464079"/>
              <a:ext cx="751205" cy="313055"/>
            </a:xfrm>
            <a:custGeom>
              <a:avLst/>
              <a:gdLst/>
              <a:ahLst/>
              <a:cxnLst/>
              <a:rect l="l" t="t" r="r" b="b"/>
              <a:pathLst>
                <a:path w="751205" h="313055">
                  <a:moveTo>
                    <a:pt x="706" y="58901"/>
                  </a:moveTo>
                  <a:lnTo>
                    <a:pt x="4807" y="38645"/>
                  </a:lnTo>
                  <a:lnTo>
                    <a:pt x="15992" y="22085"/>
                  </a:lnTo>
                  <a:lnTo>
                    <a:pt x="32581" y="10910"/>
                  </a:lnTo>
                  <a:lnTo>
                    <a:pt x="52895" y="6810"/>
                  </a:lnTo>
                  <a:lnTo>
                    <a:pt x="700545" y="6810"/>
                  </a:lnTo>
                  <a:lnTo>
                    <a:pt x="720888" y="10910"/>
                  </a:lnTo>
                  <a:lnTo>
                    <a:pt x="737492" y="22085"/>
                  </a:lnTo>
                  <a:lnTo>
                    <a:pt x="748682" y="38645"/>
                  </a:lnTo>
                  <a:lnTo>
                    <a:pt x="752784" y="58901"/>
                  </a:lnTo>
                  <a:lnTo>
                    <a:pt x="752784" y="267162"/>
                  </a:lnTo>
                  <a:lnTo>
                    <a:pt x="748682" y="287410"/>
                  </a:lnTo>
                  <a:lnTo>
                    <a:pt x="737492" y="303953"/>
                  </a:lnTo>
                  <a:lnTo>
                    <a:pt x="720888" y="315110"/>
                  </a:lnTo>
                  <a:lnTo>
                    <a:pt x="700545" y="319202"/>
                  </a:lnTo>
                  <a:lnTo>
                    <a:pt x="52895" y="319202"/>
                  </a:lnTo>
                  <a:lnTo>
                    <a:pt x="32581" y="315110"/>
                  </a:lnTo>
                  <a:lnTo>
                    <a:pt x="15992" y="303953"/>
                  </a:lnTo>
                  <a:lnTo>
                    <a:pt x="4807" y="287410"/>
                  </a:lnTo>
                  <a:lnTo>
                    <a:pt x="706" y="267162"/>
                  </a:lnTo>
                  <a:lnTo>
                    <a:pt x="706" y="58901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1" name="object 31"/>
          <p:cNvSpPr txBox="1"/>
          <p:nvPr/>
        </p:nvSpPr>
        <p:spPr>
          <a:xfrm>
            <a:off x="546596" y="2456896"/>
            <a:ext cx="55753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>
                <a:solidFill>
                  <a:srgbClr val="FFFFFF"/>
                </a:solidFill>
                <a:latin typeface="Calibri"/>
                <a:cs typeface="Calibri"/>
              </a:rPr>
              <a:t>Pseudo</a:t>
            </a:r>
            <a:r>
              <a:rPr dirty="0" sz="95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3D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3576" y="2605526"/>
            <a:ext cx="467359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4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950" spc="3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950" spc="-1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950" spc="-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758048" y="2444534"/>
            <a:ext cx="899794" cy="368300"/>
            <a:chOff x="1758048" y="2444534"/>
            <a:chExt cx="899794" cy="368300"/>
          </a:xfrm>
        </p:grpSpPr>
        <p:sp>
          <p:nvSpPr>
            <p:cNvPr id="34" name="object 34"/>
            <p:cNvSpPr/>
            <p:nvPr/>
          </p:nvSpPr>
          <p:spPr>
            <a:xfrm>
              <a:off x="1772539" y="2463101"/>
              <a:ext cx="877569" cy="344170"/>
            </a:xfrm>
            <a:custGeom>
              <a:avLst/>
              <a:gdLst/>
              <a:ahLst/>
              <a:cxnLst/>
              <a:rect l="l" t="t" r="r" b="b"/>
              <a:pathLst>
                <a:path w="877569" h="344169">
                  <a:moveTo>
                    <a:pt x="819848" y="0"/>
                  </a:moveTo>
                  <a:lnTo>
                    <a:pt x="57454" y="0"/>
                  </a:lnTo>
                  <a:lnTo>
                    <a:pt x="35082" y="4495"/>
                  </a:lnTo>
                  <a:lnTo>
                    <a:pt x="16821" y="16757"/>
                  </a:lnTo>
                  <a:lnTo>
                    <a:pt x="4512" y="34954"/>
                  </a:lnTo>
                  <a:lnTo>
                    <a:pt x="0" y="57251"/>
                  </a:lnTo>
                  <a:lnTo>
                    <a:pt x="0" y="286346"/>
                  </a:lnTo>
                  <a:lnTo>
                    <a:pt x="4512" y="308614"/>
                  </a:lnTo>
                  <a:lnTo>
                    <a:pt x="16821" y="326832"/>
                  </a:lnTo>
                  <a:lnTo>
                    <a:pt x="35082" y="339133"/>
                  </a:lnTo>
                  <a:lnTo>
                    <a:pt x="57454" y="343649"/>
                  </a:lnTo>
                  <a:lnTo>
                    <a:pt x="819848" y="343649"/>
                  </a:lnTo>
                  <a:lnTo>
                    <a:pt x="842263" y="339133"/>
                  </a:lnTo>
                  <a:lnTo>
                    <a:pt x="860571" y="326832"/>
                  </a:lnTo>
                  <a:lnTo>
                    <a:pt x="872915" y="308614"/>
                  </a:lnTo>
                  <a:lnTo>
                    <a:pt x="877443" y="286346"/>
                  </a:lnTo>
                  <a:lnTo>
                    <a:pt x="877443" y="57251"/>
                  </a:lnTo>
                  <a:lnTo>
                    <a:pt x="872915" y="34954"/>
                  </a:lnTo>
                  <a:lnTo>
                    <a:pt x="860571" y="16757"/>
                  </a:lnTo>
                  <a:lnTo>
                    <a:pt x="842263" y="4495"/>
                  </a:lnTo>
                  <a:lnTo>
                    <a:pt x="819848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/>
            <p:cNvSpPr/>
            <p:nvPr/>
          </p:nvSpPr>
          <p:spPr>
            <a:xfrm>
              <a:off x="1769795" y="2456281"/>
              <a:ext cx="876300" cy="344805"/>
            </a:xfrm>
            <a:custGeom>
              <a:avLst/>
              <a:gdLst/>
              <a:ahLst/>
              <a:cxnLst/>
              <a:rect l="l" t="t" r="r" b="b"/>
              <a:pathLst>
                <a:path w="876300" h="344805">
                  <a:moveTo>
                    <a:pt x="2743" y="64074"/>
                  </a:moveTo>
                  <a:lnTo>
                    <a:pt x="7255" y="41776"/>
                  </a:lnTo>
                  <a:lnTo>
                    <a:pt x="19564" y="23579"/>
                  </a:lnTo>
                  <a:lnTo>
                    <a:pt x="37826" y="11317"/>
                  </a:lnTo>
                  <a:lnTo>
                    <a:pt x="60197" y="6822"/>
                  </a:lnTo>
                  <a:lnTo>
                    <a:pt x="822590" y="6822"/>
                  </a:lnTo>
                  <a:lnTo>
                    <a:pt x="845004" y="11317"/>
                  </a:lnTo>
                  <a:lnTo>
                    <a:pt x="863312" y="23579"/>
                  </a:lnTo>
                  <a:lnTo>
                    <a:pt x="875657" y="41776"/>
                  </a:lnTo>
                  <a:lnTo>
                    <a:pt x="880185" y="64074"/>
                  </a:lnTo>
                  <a:lnTo>
                    <a:pt x="880185" y="293169"/>
                  </a:lnTo>
                  <a:lnTo>
                    <a:pt x="875657" y="315432"/>
                  </a:lnTo>
                  <a:lnTo>
                    <a:pt x="863312" y="333651"/>
                  </a:lnTo>
                  <a:lnTo>
                    <a:pt x="845004" y="345954"/>
                  </a:lnTo>
                  <a:lnTo>
                    <a:pt x="822590" y="350471"/>
                  </a:lnTo>
                  <a:lnTo>
                    <a:pt x="60197" y="350471"/>
                  </a:lnTo>
                  <a:lnTo>
                    <a:pt x="37826" y="345954"/>
                  </a:lnTo>
                  <a:lnTo>
                    <a:pt x="19564" y="333651"/>
                  </a:lnTo>
                  <a:lnTo>
                    <a:pt x="7255" y="315432"/>
                  </a:lnTo>
                  <a:lnTo>
                    <a:pt x="2743" y="293169"/>
                  </a:lnTo>
                  <a:lnTo>
                    <a:pt x="2743" y="64074"/>
                  </a:lnTo>
                  <a:close/>
                </a:path>
              </a:pathLst>
            </a:custGeom>
            <a:ln w="2343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6" name="object 36"/>
          <p:cNvSpPr txBox="1"/>
          <p:nvPr/>
        </p:nvSpPr>
        <p:spPr>
          <a:xfrm>
            <a:off x="2077389" y="2464154"/>
            <a:ext cx="26606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3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950" spc="-1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873402" y="2612573"/>
            <a:ext cx="66548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5">
                <a:solidFill>
                  <a:srgbClr val="FFFFFF"/>
                </a:solidFill>
                <a:latin typeface="Calibri"/>
                <a:cs typeface="Calibri"/>
              </a:rPr>
              <a:t>Conditioning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2821863" y="2280272"/>
            <a:ext cx="1713230" cy="712470"/>
            <a:chOff x="2821863" y="2280272"/>
            <a:chExt cx="1713230" cy="712470"/>
          </a:xfrm>
        </p:grpSpPr>
        <p:sp>
          <p:nvSpPr>
            <p:cNvPr id="39" name="object 39"/>
            <p:cNvSpPr/>
            <p:nvPr/>
          </p:nvSpPr>
          <p:spPr>
            <a:xfrm>
              <a:off x="2838005" y="2299093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5">
                  <a:moveTo>
                    <a:pt x="1577124" y="0"/>
                  </a:moveTo>
                  <a:lnTo>
                    <a:pt x="114896" y="0"/>
                  </a:lnTo>
                  <a:lnTo>
                    <a:pt x="70133" y="8996"/>
                  </a:lnTo>
                  <a:lnTo>
                    <a:pt x="33616" y="33535"/>
                  </a:lnTo>
                  <a:lnTo>
                    <a:pt x="9015" y="69946"/>
                  </a:lnTo>
                  <a:lnTo>
                    <a:pt x="0" y="114553"/>
                  </a:lnTo>
                  <a:lnTo>
                    <a:pt x="0" y="687285"/>
                  </a:lnTo>
                  <a:lnTo>
                    <a:pt x="1692122" y="687285"/>
                  </a:lnTo>
                  <a:lnTo>
                    <a:pt x="1692122" y="114553"/>
                  </a:lnTo>
                  <a:lnTo>
                    <a:pt x="1577124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0" name="object 40"/>
            <p:cNvSpPr/>
            <p:nvPr/>
          </p:nvSpPr>
          <p:spPr>
            <a:xfrm>
              <a:off x="2833611" y="2292019"/>
              <a:ext cx="1689735" cy="688975"/>
            </a:xfrm>
            <a:custGeom>
              <a:avLst/>
              <a:gdLst/>
              <a:ahLst/>
              <a:cxnLst/>
              <a:rect l="l" t="t" r="r" b="b"/>
              <a:pathLst>
                <a:path w="1689735" h="688975">
                  <a:moveTo>
                    <a:pt x="119288" y="7077"/>
                  </a:moveTo>
                  <a:lnTo>
                    <a:pt x="1581518" y="7077"/>
                  </a:lnTo>
                  <a:lnTo>
                    <a:pt x="1696517" y="121631"/>
                  </a:lnTo>
                  <a:lnTo>
                    <a:pt x="1696517" y="694363"/>
                  </a:lnTo>
                  <a:lnTo>
                    <a:pt x="4391" y="694363"/>
                  </a:lnTo>
                  <a:lnTo>
                    <a:pt x="4391" y="121631"/>
                  </a:lnTo>
                  <a:lnTo>
                    <a:pt x="13408" y="77022"/>
                  </a:lnTo>
                  <a:lnTo>
                    <a:pt x="38010" y="40612"/>
                  </a:lnTo>
                  <a:lnTo>
                    <a:pt x="74527" y="16073"/>
                  </a:lnTo>
                  <a:lnTo>
                    <a:pt x="119288" y="7077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1" name="object 41"/>
          <p:cNvSpPr txBox="1"/>
          <p:nvPr/>
        </p:nvSpPr>
        <p:spPr>
          <a:xfrm>
            <a:off x="2933598" y="2325468"/>
            <a:ext cx="1139190" cy="64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Realize</a:t>
            </a:r>
            <a:r>
              <a:rPr dirty="0" sz="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entire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VOI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tt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bu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Quality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Cube</a:t>
            </a:r>
            <a:r>
              <a:rPr dirty="0" sz="8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Creation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ub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4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758048" y="3258007"/>
            <a:ext cx="899794" cy="367665"/>
            <a:chOff x="1758048" y="3258007"/>
            <a:chExt cx="899794" cy="367665"/>
          </a:xfrm>
        </p:grpSpPr>
        <p:sp>
          <p:nvSpPr>
            <p:cNvPr id="43" name="object 43"/>
            <p:cNvSpPr/>
            <p:nvPr/>
          </p:nvSpPr>
          <p:spPr>
            <a:xfrm>
              <a:off x="1772539" y="3275304"/>
              <a:ext cx="877569" cy="344170"/>
            </a:xfrm>
            <a:custGeom>
              <a:avLst/>
              <a:gdLst/>
              <a:ahLst/>
              <a:cxnLst/>
              <a:rect l="l" t="t" r="r" b="b"/>
              <a:pathLst>
                <a:path w="877569" h="344170">
                  <a:moveTo>
                    <a:pt x="819848" y="0"/>
                  </a:moveTo>
                  <a:lnTo>
                    <a:pt x="57454" y="0"/>
                  </a:lnTo>
                  <a:lnTo>
                    <a:pt x="35082" y="4502"/>
                  </a:lnTo>
                  <a:lnTo>
                    <a:pt x="16821" y="16783"/>
                  </a:lnTo>
                  <a:lnTo>
                    <a:pt x="4512" y="34997"/>
                  </a:lnTo>
                  <a:lnTo>
                    <a:pt x="0" y="57302"/>
                  </a:lnTo>
                  <a:lnTo>
                    <a:pt x="0" y="286397"/>
                  </a:lnTo>
                  <a:lnTo>
                    <a:pt x="4512" y="308657"/>
                  </a:lnTo>
                  <a:lnTo>
                    <a:pt x="16821" y="326858"/>
                  </a:lnTo>
                  <a:lnTo>
                    <a:pt x="35082" y="339141"/>
                  </a:lnTo>
                  <a:lnTo>
                    <a:pt x="57454" y="343649"/>
                  </a:lnTo>
                  <a:lnTo>
                    <a:pt x="819848" y="343649"/>
                  </a:lnTo>
                  <a:lnTo>
                    <a:pt x="842263" y="339141"/>
                  </a:lnTo>
                  <a:lnTo>
                    <a:pt x="860571" y="326858"/>
                  </a:lnTo>
                  <a:lnTo>
                    <a:pt x="872915" y="308657"/>
                  </a:lnTo>
                  <a:lnTo>
                    <a:pt x="877443" y="286397"/>
                  </a:lnTo>
                  <a:lnTo>
                    <a:pt x="877443" y="57302"/>
                  </a:lnTo>
                  <a:lnTo>
                    <a:pt x="872915" y="34997"/>
                  </a:lnTo>
                  <a:lnTo>
                    <a:pt x="860571" y="16783"/>
                  </a:lnTo>
                  <a:lnTo>
                    <a:pt x="842263" y="4502"/>
                  </a:lnTo>
                  <a:lnTo>
                    <a:pt x="819848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1769795" y="3269754"/>
              <a:ext cx="876300" cy="344170"/>
            </a:xfrm>
            <a:custGeom>
              <a:avLst/>
              <a:gdLst/>
              <a:ahLst/>
              <a:cxnLst/>
              <a:rect l="l" t="t" r="r" b="b"/>
              <a:pathLst>
                <a:path w="876300" h="344170">
                  <a:moveTo>
                    <a:pt x="2743" y="62851"/>
                  </a:moveTo>
                  <a:lnTo>
                    <a:pt x="7255" y="40547"/>
                  </a:lnTo>
                  <a:lnTo>
                    <a:pt x="19564" y="22337"/>
                  </a:lnTo>
                  <a:lnTo>
                    <a:pt x="37826" y="10062"/>
                  </a:lnTo>
                  <a:lnTo>
                    <a:pt x="60197" y="5561"/>
                  </a:lnTo>
                  <a:lnTo>
                    <a:pt x="822590" y="5561"/>
                  </a:lnTo>
                  <a:lnTo>
                    <a:pt x="845004" y="10062"/>
                  </a:lnTo>
                  <a:lnTo>
                    <a:pt x="863312" y="22337"/>
                  </a:lnTo>
                  <a:lnTo>
                    <a:pt x="875657" y="40547"/>
                  </a:lnTo>
                  <a:lnTo>
                    <a:pt x="880185" y="62851"/>
                  </a:lnTo>
                  <a:lnTo>
                    <a:pt x="880185" y="291946"/>
                  </a:lnTo>
                  <a:lnTo>
                    <a:pt x="875657" y="314207"/>
                  </a:lnTo>
                  <a:lnTo>
                    <a:pt x="863312" y="332408"/>
                  </a:lnTo>
                  <a:lnTo>
                    <a:pt x="845004" y="344691"/>
                  </a:lnTo>
                  <a:lnTo>
                    <a:pt x="822590" y="349198"/>
                  </a:lnTo>
                  <a:lnTo>
                    <a:pt x="60197" y="349198"/>
                  </a:lnTo>
                  <a:lnTo>
                    <a:pt x="37826" y="344691"/>
                  </a:lnTo>
                  <a:lnTo>
                    <a:pt x="19564" y="332408"/>
                  </a:lnTo>
                  <a:lnTo>
                    <a:pt x="7255" y="314207"/>
                  </a:lnTo>
                  <a:lnTo>
                    <a:pt x="2743" y="291946"/>
                  </a:lnTo>
                  <a:lnTo>
                    <a:pt x="2743" y="62851"/>
                  </a:lnTo>
                  <a:close/>
                </a:path>
              </a:pathLst>
            </a:custGeom>
            <a:ln w="2343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5" name="object 45"/>
          <p:cNvSpPr txBox="1"/>
          <p:nvPr/>
        </p:nvSpPr>
        <p:spPr>
          <a:xfrm>
            <a:off x="1951925" y="3277443"/>
            <a:ext cx="522605" cy="324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54610">
              <a:lnSpc>
                <a:spcPct val="102699"/>
              </a:lnSpc>
              <a:spcBef>
                <a:spcPts val="105"/>
              </a:spcBef>
            </a:pP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Surface </a:t>
            </a: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95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 spc="-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950" spc="3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>
                <a:solidFill>
                  <a:srgbClr val="FFFFFF"/>
                </a:solidFill>
                <a:latin typeface="Calibri"/>
                <a:cs typeface="Calibri"/>
              </a:rPr>
              <a:t>ss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es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2821863" y="3101594"/>
            <a:ext cx="1713230" cy="711835"/>
            <a:chOff x="2821863" y="3101594"/>
            <a:chExt cx="1713230" cy="711835"/>
          </a:xfrm>
        </p:grpSpPr>
        <p:sp>
          <p:nvSpPr>
            <p:cNvPr id="47" name="object 47"/>
            <p:cNvSpPr/>
            <p:nvPr/>
          </p:nvSpPr>
          <p:spPr>
            <a:xfrm>
              <a:off x="2838005" y="3119145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4">
                  <a:moveTo>
                    <a:pt x="1577124" y="0"/>
                  </a:moveTo>
                  <a:lnTo>
                    <a:pt x="114896" y="0"/>
                  </a:lnTo>
                  <a:lnTo>
                    <a:pt x="70133" y="8988"/>
                  </a:lnTo>
                  <a:lnTo>
                    <a:pt x="33616" y="33515"/>
                  </a:lnTo>
                  <a:lnTo>
                    <a:pt x="9015" y="69919"/>
                  </a:lnTo>
                  <a:lnTo>
                    <a:pt x="0" y="114541"/>
                  </a:lnTo>
                  <a:lnTo>
                    <a:pt x="0" y="687235"/>
                  </a:lnTo>
                  <a:lnTo>
                    <a:pt x="1692122" y="687235"/>
                  </a:lnTo>
                  <a:lnTo>
                    <a:pt x="1692122" y="114541"/>
                  </a:lnTo>
                  <a:lnTo>
                    <a:pt x="1577124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8" name="object 48"/>
            <p:cNvSpPr/>
            <p:nvPr/>
          </p:nvSpPr>
          <p:spPr>
            <a:xfrm>
              <a:off x="2833611" y="3113341"/>
              <a:ext cx="1689735" cy="688340"/>
            </a:xfrm>
            <a:custGeom>
              <a:avLst/>
              <a:gdLst/>
              <a:ahLst/>
              <a:cxnLst/>
              <a:rect l="l" t="t" r="r" b="b"/>
              <a:pathLst>
                <a:path w="1689735" h="688339">
                  <a:moveTo>
                    <a:pt x="119288" y="5804"/>
                  </a:moveTo>
                  <a:lnTo>
                    <a:pt x="1581518" y="5804"/>
                  </a:lnTo>
                  <a:lnTo>
                    <a:pt x="1696517" y="120345"/>
                  </a:lnTo>
                  <a:lnTo>
                    <a:pt x="1696517" y="693039"/>
                  </a:lnTo>
                  <a:lnTo>
                    <a:pt x="4391" y="693039"/>
                  </a:lnTo>
                  <a:lnTo>
                    <a:pt x="4391" y="120345"/>
                  </a:lnTo>
                  <a:lnTo>
                    <a:pt x="13408" y="75722"/>
                  </a:lnTo>
                  <a:lnTo>
                    <a:pt x="38010" y="39318"/>
                  </a:lnTo>
                  <a:lnTo>
                    <a:pt x="74527" y="14792"/>
                  </a:lnTo>
                  <a:lnTo>
                    <a:pt x="119288" y="5804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9" name="object 49"/>
          <p:cNvSpPr txBox="1"/>
          <p:nvPr/>
        </p:nvSpPr>
        <p:spPr>
          <a:xfrm>
            <a:off x="2933598" y="3208442"/>
            <a:ext cx="809625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Extraction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Editing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Sorting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Interpretation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820659" y="4853673"/>
            <a:ext cx="711835" cy="461645"/>
            <a:chOff x="1820659" y="4853673"/>
            <a:chExt cx="711835" cy="461645"/>
          </a:xfrm>
        </p:grpSpPr>
        <p:sp>
          <p:nvSpPr>
            <p:cNvPr id="51" name="object 51"/>
            <p:cNvSpPr/>
            <p:nvPr/>
          </p:nvSpPr>
          <p:spPr>
            <a:xfrm>
              <a:off x="1835251" y="4868519"/>
              <a:ext cx="689610" cy="437515"/>
            </a:xfrm>
            <a:custGeom>
              <a:avLst/>
              <a:gdLst/>
              <a:ahLst/>
              <a:cxnLst/>
              <a:rect l="l" t="t" r="r" b="b"/>
              <a:pathLst>
                <a:path w="689610" h="437514">
                  <a:moveTo>
                    <a:pt x="344677" y="0"/>
                  </a:moveTo>
                  <a:lnTo>
                    <a:pt x="0" y="218668"/>
                  </a:lnTo>
                  <a:lnTo>
                    <a:pt x="344677" y="437349"/>
                  </a:lnTo>
                  <a:lnTo>
                    <a:pt x="689368" y="218668"/>
                  </a:lnTo>
                  <a:lnTo>
                    <a:pt x="344677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1832406" y="4865420"/>
              <a:ext cx="688340" cy="438150"/>
            </a:xfrm>
            <a:custGeom>
              <a:avLst/>
              <a:gdLst/>
              <a:ahLst/>
              <a:cxnLst/>
              <a:rect l="l" t="t" r="r" b="b"/>
              <a:pathLst>
                <a:path w="688339" h="438150">
                  <a:moveTo>
                    <a:pt x="2840" y="221773"/>
                  </a:moveTo>
                  <a:lnTo>
                    <a:pt x="347530" y="3088"/>
                  </a:lnTo>
                  <a:lnTo>
                    <a:pt x="692208" y="221773"/>
                  </a:lnTo>
                  <a:lnTo>
                    <a:pt x="347530" y="440445"/>
                  </a:lnTo>
                  <a:lnTo>
                    <a:pt x="2840" y="221773"/>
                  </a:lnTo>
                  <a:close/>
                </a:path>
              </a:pathLst>
            </a:custGeom>
            <a:ln w="2345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3" name="object 53"/>
          <p:cNvSpPr txBox="1"/>
          <p:nvPr/>
        </p:nvSpPr>
        <p:spPr>
          <a:xfrm>
            <a:off x="2077097" y="4993791"/>
            <a:ext cx="19875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WP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445209" y="5002288"/>
            <a:ext cx="336550" cy="149225"/>
            <a:chOff x="1445209" y="5002288"/>
            <a:chExt cx="336550" cy="149225"/>
          </a:xfrm>
        </p:grpSpPr>
        <p:sp>
          <p:nvSpPr>
            <p:cNvPr id="55" name="object 55"/>
            <p:cNvSpPr/>
            <p:nvPr/>
          </p:nvSpPr>
          <p:spPr>
            <a:xfrm>
              <a:off x="1459204" y="5016895"/>
              <a:ext cx="313690" cy="125095"/>
            </a:xfrm>
            <a:custGeom>
              <a:avLst/>
              <a:gdLst/>
              <a:ahLst/>
              <a:cxnLst/>
              <a:rect l="l" t="t" r="r" b="b"/>
              <a:pathLst>
                <a:path w="313689" h="125095">
                  <a:moveTo>
                    <a:pt x="313333" y="0"/>
                  </a:moveTo>
                  <a:lnTo>
                    <a:pt x="0" y="0"/>
                  </a:lnTo>
                  <a:lnTo>
                    <a:pt x="0" y="124965"/>
                  </a:lnTo>
                  <a:lnTo>
                    <a:pt x="313333" y="124965"/>
                  </a:lnTo>
                  <a:lnTo>
                    <a:pt x="313333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6" name="object 56"/>
            <p:cNvSpPr/>
            <p:nvPr/>
          </p:nvSpPr>
          <p:spPr>
            <a:xfrm>
              <a:off x="1456956" y="5014036"/>
              <a:ext cx="313055" cy="125730"/>
            </a:xfrm>
            <a:custGeom>
              <a:avLst/>
              <a:gdLst/>
              <a:ahLst/>
              <a:cxnLst/>
              <a:rect l="l" t="t" r="r" b="b"/>
              <a:pathLst>
                <a:path w="313055" h="125729">
                  <a:moveTo>
                    <a:pt x="2258" y="127822"/>
                  </a:moveTo>
                  <a:lnTo>
                    <a:pt x="315582" y="127822"/>
                  </a:lnTo>
                  <a:lnTo>
                    <a:pt x="315582" y="2858"/>
                  </a:lnTo>
                  <a:lnTo>
                    <a:pt x="2258" y="2858"/>
                  </a:lnTo>
                  <a:lnTo>
                    <a:pt x="2258" y="127822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7" name="object 57"/>
          <p:cNvSpPr txBox="1"/>
          <p:nvPr/>
        </p:nvSpPr>
        <p:spPr>
          <a:xfrm>
            <a:off x="1527975" y="4996379"/>
            <a:ext cx="163830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YES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758048" y="4071467"/>
            <a:ext cx="899794" cy="368300"/>
            <a:chOff x="1758048" y="4071467"/>
            <a:chExt cx="899794" cy="368300"/>
          </a:xfrm>
        </p:grpSpPr>
        <p:sp>
          <p:nvSpPr>
            <p:cNvPr id="59" name="object 59"/>
            <p:cNvSpPr/>
            <p:nvPr/>
          </p:nvSpPr>
          <p:spPr>
            <a:xfrm>
              <a:off x="1772539" y="4087520"/>
              <a:ext cx="877569" cy="344170"/>
            </a:xfrm>
            <a:custGeom>
              <a:avLst/>
              <a:gdLst/>
              <a:ahLst/>
              <a:cxnLst/>
              <a:rect l="l" t="t" r="r" b="b"/>
              <a:pathLst>
                <a:path w="877569" h="344170">
                  <a:moveTo>
                    <a:pt x="819848" y="0"/>
                  </a:moveTo>
                  <a:lnTo>
                    <a:pt x="57454" y="0"/>
                  </a:lnTo>
                  <a:lnTo>
                    <a:pt x="35082" y="4500"/>
                  </a:lnTo>
                  <a:lnTo>
                    <a:pt x="16821" y="16776"/>
                  </a:lnTo>
                  <a:lnTo>
                    <a:pt x="4512" y="34986"/>
                  </a:lnTo>
                  <a:lnTo>
                    <a:pt x="0" y="57289"/>
                  </a:lnTo>
                  <a:lnTo>
                    <a:pt x="0" y="286385"/>
                  </a:lnTo>
                  <a:lnTo>
                    <a:pt x="4512" y="308644"/>
                  </a:lnTo>
                  <a:lnTo>
                    <a:pt x="16821" y="326845"/>
                  </a:lnTo>
                  <a:lnTo>
                    <a:pt x="35082" y="339129"/>
                  </a:lnTo>
                  <a:lnTo>
                    <a:pt x="57454" y="343636"/>
                  </a:lnTo>
                  <a:lnTo>
                    <a:pt x="819848" y="343636"/>
                  </a:lnTo>
                  <a:lnTo>
                    <a:pt x="842263" y="339129"/>
                  </a:lnTo>
                  <a:lnTo>
                    <a:pt x="860571" y="326845"/>
                  </a:lnTo>
                  <a:lnTo>
                    <a:pt x="872915" y="308644"/>
                  </a:lnTo>
                  <a:lnTo>
                    <a:pt x="877443" y="286385"/>
                  </a:lnTo>
                  <a:lnTo>
                    <a:pt x="877443" y="57289"/>
                  </a:lnTo>
                  <a:lnTo>
                    <a:pt x="872915" y="34986"/>
                  </a:lnTo>
                  <a:lnTo>
                    <a:pt x="860571" y="16776"/>
                  </a:lnTo>
                  <a:lnTo>
                    <a:pt x="842263" y="4500"/>
                  </a:lnTo>
                  <a:lnTo>
                    <a:pt x="819848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1769795" y="4083215"/>
              <a:ext cx="876300" cy="344805"/>
            </a:xfrm>
            <a:custGeom>
              <a:avLst/>
              <a:gdLst/>
              <a:ahLst/>
              <a:cxnLst/>
              <a:rect l="l" t="t" r="r" b="b"/>
              <a:pathLst>
                <a:path w="876300" h="344804">
                  <a:moveTo>
                    <a:pt x="2743" y="61603"/>
                  </a:moveTo>
                  <a:lnTo>
                    <a:pt x="7255" y="39297"/>
                  </a:lnTo>
                  <a:lnTo>
                    <a:pt x="19564" y="21083"/>
                  </a:lnTo>
                  <a:lnTo>
                    <a:pt x="37826" y="8803"/>
                  </a:lnTo>
                  <a:lnTo>
                    <a:pt x="60197" y="4300"/>
                  </a:lnTo>
                  <a:lnTo>
                    <a:pt x="822590" y="4300"/>
                  </a:lnTo>
                  <a:lnTo>
                    <a:pt x="845004" y="8803"/>
                  </a:lnTo>
                  <a:lnTo>
                    <a:pt x="863312" y="21083"/>
                  </a:lnTo>
                  <a:lnTo>
                    <a:pt x="875657" y="39297"/>
                  </a:lnTo>
                  <a:lnTo>
                    <a:pt x="880185" y="61603"/>
                  </a:lnTo>
                  <a:lnTo>
                    <a:pt x="880185" y="290698"/>
                  </a:lnTo>
                  <a:lnTo>
                    <a:pt x="875657" y="312953"/>
                  </a:lnTo>
                  <a:lnTo>
                    <a:pt x="863312" y="331155"/>
                  </a:lnTo>
                  <a:lnTo>
                    <a:pt x="845004" y="343441"/>
                  </a:lnTo>
                  <a:lnTo>
                    <a:pt x="822590" y="347950"/>
                  </a:lnTo>
                  <a:lnTo>
                    <a:pt x="60197" y="347950"/>
                  </a:lnTo>
                  <a:lnTo>
                    <a:pt x="37826" y="343441"/>
                  </a:lnTo>
                  <a:lnTo>
                    <a:pt x="19564" y="331155"/>
                  </a:lnTo>
                  <a:lnTo>
                    <a:pt x="7255" y="312953"/>
                  </a:lnTo>
                  <a:lnTo>
                    <a:pt x="2743" y="290698"/>
                  </a:lnTo>
                  <a:lnTo>
                    <a:pt x="2743" y="61603"/>
                  </a:lnTo>
                  <a:close/>
                </a:path>
              </a:pathLst>
            </a:custGeom>
            <a:ln w="2343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1" name="object 61"/>
          <p:cNvSpPr txBox="1"/>
          <p:nvPr/>
        </p:nvSpPr>
        <p:spPr>
          <a:xfrm>
            <a:off x="1951926" y="4090999"/>
            <a:ext cx="522605" cy="32448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algn="ctr" marR="635">
              <a:lnSpc>
                <a:spcPct val="100000"/>
              </a:lnSpc>
              <a:spcBef>
                <a:spcPts val="130"/>
              </a:spcBef>
            </a:pP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Facies</a:t>
            </a:r>
            <a:endParaRPr sz="95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30"/>
              </a:spcBef>
            </a:pP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Processes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2821863" y="3915054"/>
            <a:ext cx="1713230" cy="711835"/>
            <a:chOff x="2821863" y="3915054"/>
            <a:chExt cx="1713230" cy="711835"/>
          </a:xfrm>
        </p:grpSpPr>
        <p:sp>
          <p:nvSpPr>
            <p:cNvPr id="63" name="object 63"/>
            <p:cNvSpPr/>
            <p:nvPr/>
          </p:nvSpPr>
          <p:spPr>
            <a:xfrm>
              <a:off x="2838005" y="3931348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4">
                  <a:moveTo>
                    <a:pt x="1577124" y="0"/>
                  </a:moveTo>
                  <a:lnTo>
                    <a:pt x="114896" y="0"/>
                  </a:lnTo>
                  <a:lnTo>
                    <a:pt x="70133" y="8995"/>
                  </a:lnTo>
                  <a:lnTo>
                    <a:pt x="33616" y="33534"/>
                  </a:lnTo>
                  <a:lnTo>
                    <a:pt x="9015" y="69940"/>
                  </a:lnTo>
                  <a:lnTo>
                    <a:pt x="0" y="114541"/>
                  </a:lnTo>
                  <a:lnTo>
                    <a:pt x="0" y="687235"/>
                  </a:lnTo>
                  <a:lnTo>
                    <a:pt x="1692122" y="687235"/>
                  </a:lnTo>
                  <a:lnTo>
                    <a:pt x="1692122" y="114541"/>
                  </a:lnTo>
                  <a:lnTo>
                    <a:pt x="1577124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4" name="object 64"/>
            <p:cNvSpPr/>
            <p:nvPr/>
          </p:nvSpPr>
          <p:spPr>
            <a:xfrm>
              <a:off x="2833611" y="3926801"/>
              <a:ext cx="1689735" cy="688340"/>
            </a:xfrm>
            <a:custGeom>
              <a:avLst/>
              <a:gdLst/>
              <a:ahLst/>
              <a:cxnLst/>
              <a:rect l="l" t="t" r="r" b="b"/>
              <a:pathLst>
                <a:path w="1689735" h="688339">
                  <a:moveTo>
                    <a:pt x="119288" y="4543"/>
                  </a:moveTo>
                  <a:lnTo>
                    <a:pt x="1581518" y="4543"/>
                  </a:lnTo>
                  <a:lnTo>
                    <a:pt x="1696517" y="119084"/>
                  </a:lnTo>
                  <a:lnTo>
                    <a:pt x="1696517" y="691778"/>
                  </a:lnTo>
                  <a:lnTo>
                    <a:pt x="4391" y="691778"/>
                  </a:lnTo>
                  <a:lnTo>
                    <a:pt x="4391" y="119084"/>
                  </a:lnTo>
                  <a:lnTo>
                    <a:pt x="13408" y="74482"/>
                  </a:lnTo>
                  <a:lnTo>
                    <a:pt x="38010" y="38076"/>
                  </a:lnTo>
                  <a:lnTo>
                    <a:pt x="74527" y="13538"/>
                  </a:lnTo>
                  <a:lnTo>
                    <a:pt x="119288" y="4543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5" name="object 65"/>
          <p:cNvSpPr txBox="1"/>
          <p:nvPr/>
        </p:nvSpPr>
        <p:spPr>
          <a:xfrm>
            <a:off x="2933598" y="4021959"/>
            <a:ext cx="1432560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Gridding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Unsupervised</a:t>
            </a:r>
            <a:r>
              <a:rPr dirty="0" sz="8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Facies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Analysis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up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Calibration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Well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Log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451778" y="4884978"/>
            <a:ext cx="899794" cy="367665"/>
            <a:chOff x="451778" y="4884978"/>
            <a:chExt cx="899794" cy="367665"/>
          </a:xfrm>
        </p:grpSpPr>
        <p:sp>
          <p:nvSpPr>
            <p:cNvPr id="67" name="object 67"/>
            <p:cNvSpPr/>
            <p:nvPr/>
          </p:nvSpPr>
          <p:spPr>
            <a:xfrm>
              <a:off x="464244" y="4899774"/>
              <a:ext cx="877569" cy="344170"/>
            </a:xfrm>
            <a:custGeom>
              <a:avLst/>
              <a:gdLst/>
              <a:ahLst/>
              <a:cxnLst/>
              <a:rect l="l" t="t" r="r" b="b"/>
              <a:pathLst>
                <a:path w="877569" h="344170">
                  <a:moveTo>
                    <a:pt x="819890" y="0"/>
                  </a:moveTo>
                  <a:lnTo>
                    <a:pt x="57447" y="0"/>
                  </a:lnTo>
                  <a:lnTo>
                    <a:pt x="35076" y="4493"/>
                  </a:lnTo>
                  <a:lnTo>
                    <a:pt x="16817" y="16751"/>
                  </a:lnTo>
                  <a:lnTo>
                    <a:pt x="4511" y="34943"/>
                  </a:lnTo>
                  <a:lnTo>
                    <a:pt x="0" y="57238"/>
                  </a:lnTo>
                  <a:lnTo>
                    <a:pt x="0" y="286334"/>
                  </a:lnTo>
                  <a:lnTo>
                    <a:pt x="4511" y="308593"/>
                  </a:lnTo>
                  <a:lnTo>
                    <a:pt x="16817" y="326794"/>
                  </a:lnTo>
                  <a:lnTo>
                    <a:pt x="35076" y="339078"/>
                  </a:lnTo>
                  <a:lnTo>
                    <a:pt x="57447" y="343585"/>
                  </a:lnTo>
                  <a:lnTo>
                    <a:pt x="819890" y="343585"/>
                  </a:lnTo>
                  <a:lnTo>
                    <a:pt x="842278" y="339078"/>
                  </a:lnTo>
                  <a:lnTo>
                    <a:pt x="860574" y="326794"/>
                  </a:lnTo>
                  <a:lnTo>
                    <a:pt x="872918" y="308593"/>
                  </a:lnTo>
                  <a:lnTo>
                    <a:pt x="877446" y="286334"/>
                  </a:lnTo>
                  <a:lnTo>
                    <a:pt x="877446" y="57238"/>
                  </a:lnTo>
                  <a:lnTo>
                    <a:pt x="872918" y="34943"/>
                  </a:lnTo>
                  <a:lnTo>
                    <a:pt x="860574" y="16751"/>
                  </a:lnTo>
                  <a:lnTo>
                    <a:pt x="842278" y="4493"/>
                  </a:lnTo>
                  <a:lnTo>
                    <a:pt x="819890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8" name="object 68"/>
            <p:cNvSpPr/>
            <p:nvPr/>
          </p:nvSpPr>
          <p:spPr>
            <a:xfrm>
              <a:off x="463525" y="4896726"/>
              <a:ext cx="876300" cy="344170"/>
            </a:xfrm>
            <a:custGeom>
              <a:avLst/>
              <a:gdLst/>
              <a:ahLst/>
              <a:cxnLst/>
              <a:rect l="l" t="t" r="r" b="b"/>
              <a:pathLst>
                <a:path w="876300" h="344170">
                  <a:moveTo>
                    <a:pt x="718" y="60291"/>
                  </a:moveTo>
                  <a:lnTo>
                    <a:pt x="5229" y="37993"/>
                  </a:lnTo>
                  <a:lnTo>
                    <a:pt x="17536" y="19797"/>
                  </a:lnTo>
                  <a:lnTo>
                    <a:pt x="35795" y="7534"/>
                  </a:lnTo>
                  <a:lnTo>
                    <a:pt x="58166" y="3040"/>
                  </a:lnTo>
                  <a:lnTo>
                    <a:pt x="820615" y="3040"/>
                  </a:lnTo>
                  <a:lnTo>
                    <a:pt x="843000" y="7534"/>
                  </a:lnTo>
                  <a:lnTo>
                    <a:pt x="861292" y="19797"/>
                  </a:lnTo>
                  <a:lnTo>
                    <a:pt x="873632" y="37993"/>
                  </a:lnTo>
                  <a:lnTo>
                    <a:pt x="878159" y="60291"/>
                  </a:lnTo>
                  <a:lnTo>
                    <a:pt x="878159" y="289386"/>
                  </a:lnTo>
                  <a:lnTo>
                    <a:pt x="873632" y="311642"/>
                  </a:lnTo>
                  <a:lnTo>
                    <a:pt x="861292" y="329843"/>
                  </a:lnTo>
                  <a:lnTo>
                    <a:pt x="843000" y="342129"/>
                  </a:lnTo>
                  <a:lnTo>
                    <a:pt x="820615" y="346638"/>
                  </a:lnTo>
                  <a:lnTo>
                    <a:pt x="58166" y="346638"/>
                  </a:lnTo>
                  <a:lnTo>
                    <a:pt x="35795" y="342129"/>
                  </a:lnTo>
                  <a:lnTo>
                    <a:pt x="17536" y="329843"/>
                  </a:lnTo>
                  <a:lnTo>
                    <a:pt x="5229" y="311642"/>
                  </a:lnTo>
                  <a:lnTo>
                    <a:pt x="718" y="289386"/>
                  </a:lnTo>
                  <a:lnTo>
                    <a:pt x="718" y="60291"/>
                  </a:lnTo>
                  <a:close/>
                </a:path>
              </a:pathLst>
            </a:custGeom>
            <a:ln w="23438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9" name="object 69"/>
          <p:cNvSpPr txBox="1"/>
          <p:nvPr/>
        </p:nvSpPr>
        <p:spPr>
          <a:xfrm>
            <a:off x="633511" y="4904186"/>
            <a:ext cx="53594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950" spc="5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950" spc="-3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950" spc="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950" spc="2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950" spc="4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688379" y="5052865"/>
            <a:ext cx="42164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-10">
                <a:solidFill>
                  <a:srgbClr val="FFFFFF"/>
                </a:solidFill>
                <a:latin typeface="Calibri"/>
                <a:cs typeface="Calibri"/>
              </a:rPr>
              <a:t>Supp</a:t>
            </a:r>
            <a:r>
              <a:rPr dirty="0" sz="950" spc="-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2696692" y="5002288"/>
            <a:ext cx="336550" cy="149225"/>
            <a:chOff x="2696692" y="5002288"/>
            <a:chExt cx="336550" cy="149225"/>
          </a:xfrm>
        </p:grpSpPr>
        <p:sp>
          <p:nvSpPr>
            <p:cNvPr id="72" name="object 72"/>
            <p:cNvSpPr/>
            <p:nvPr/>
          </p:nvSpPr>
          <p:spPr>
            <a:xfrm>
              <a:off x="2712643" y="5016895"/>
              <a:ext cx="313690" cy="125095"/>
            </a:xfrm>
            <a:custGeom>
              <a:avLst/>
              <a:gdLst/>
              <a:ahLst/>
              <a:cxnLst/>
              <a:rect l="l" t="t" r="r" b="b"/>
              <a:pathLst>
                <a:path w="313689" h="125095">
                  <a:moveTo>
                    <a:pt x="313382" y="0"/>
                  </a:moveTo>
                  <a:lnTo>
                    <a:pt x="0" y="0"/>
                  </a:lnTo>
                  <a:lnTo>
                    <a:pt x="0" y="124965"/>
                  </a:lnTo>
                  <a:lnTo>
                    <a:pt x="313382" y="124965"/>
                  </a:lnTo>
                  <a:lnTo>
                    <a:pt x="313382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3" name="object 73"/>
            <p:cNvSpPr/>
            <p:nvPr/>
          </p:nvSpPr>
          <p:spPr>
            <a:xfrm>
              <a:off x="2708440" y="5014036"/>
              <a:ext cx="313055" cy="125730"/>
            </a:xfrm>
            <a:custGeom>
              <a:avLst/>
              <a:gdLst/>
              <a:ahLst/>
              <a:cxnLst/>
              <a:rect l="l" t="t" r="r" b="b"/>
              <a:pathLst>
                <a:path w="313055" h="125729">
                  <a:moveTo>
                    <a:pt x="4197" y="127822"/>
                  </a:moveTo>
                  <a:lnTo>
                    <a:pt x="317585" y="127822"/>
                  </a:lnTo>
                  <a:lnTo>
                    <a:pt x="317585" y="2858"/>
                  </a:lnTo>
                  <a:lnTo>
                    <a:pt x="4197" y="2858"/>
                  </a:lnTo>
                  <a:lnTo>
                    <a:pt x="4197" y="127822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4" name="object 74"/>
          <p:cNvSpPr txBox="1"/>
          <p:nvPr/>
        </p:nvSpPr>
        <p:spPr>
          <a:xfrm>
            <a:off x="2790825" y="4996379"/>
            <a:ext cx="1530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5" name="object 75"/>
          <p:cNvGrpSpPr/>
          <p:nvPr/>
        </p:nvGrpSpPr>
        <p:grpSpPr>
          <a:xfrm>
            <a:off x="3197275" y="4884978"/>
            <a:ext cx="1087755" cy="367665"/>
            <a:chOff x="3197275" y="4884978"/>
            <a:chExt cx="1087755" cy="367665"/>
          </a:xfrm>
        </p:grpSpPr>
        <p:sp>
          <p:nvSpPr>
            <p:cNvPr id="76" name="object 76"/>
            <p:cNvSpPr/>
            <p:nvPr/>
          </p:nvSpPr>
          <p:spPr>
            <a:xfrm>
              <a:off x="3213988" y="4899774"/>
              <a:ext cx="1065530" cy="344170"/>
            </a:xfrm>
            <a:custGeom>
              <a:avLst/>
              <a:gdLst/>
              <a:ahLst/>
              <a:cxnLst/>
              <a:rect l="l" t="t" r="r" b="b"/>
              <a:pathLst>
                <a:path w="1065529" h="344170">
                  <a:moveTo>
                    <a:pt x="1007922" y="0"/>
                  </a:moveTo>
                  <a:lnTo>
                    <a:pt x="57454" y="0"/>
                  </a:lnTo>
                  <a:lnTo>
                    <a:pt x="35082" y="4493"/>
                  </a:lnTo>
                  <a:lnTo>
                    <a:pt x="16821" y="16751"/>
                  </a:lnTo>
                  <a:lnTo>
                    <a:pt x="4512" y="34943"/>
                  </a:lnTo>
                  <a:lnTo>
                    <a:pt x="0" y="57238"/>
                  </a:lnTo>
                  <a:lnTo>
                    <a:pt x="0" y="286334"/>
                  </a:lnTo>
                  <a:lnTo>
                    <a:pt x="4512" y="308593"/>
                  </a:lnTo>
                  <a:lnTo>
                    <a:pt x="16821" y="326794"/>
                  </a:lnTo>
                  <a:lnTo>
                    <a:pt x="35082" y="339078"/>
                  </a:lnTo>
                  <a:lnTo>
                    <a:pt x="57454" y="343585"/>
                  </a:lnTo>
                  <a:lnTo>
                    <a:pt x="1007922" y="343585"/>
                  </a:lnTo>
                  <a:lnTo>
                    <a:pt x="1030308" y="339078"/>
                  </a:lnTo>
                  <a:lnTo>
                    <a:pt x="1048600" y="326794"/>
                  </a:lnTo>
                  <a:lnTo>
                    <a:pt x="1060940" y="308593"/>
                  </a:lnTo>
                  <a:lnTo>
                    <a:pt x="1065466" y="286334"/>
                  </a:lnTo>
                  <a:lnTo>
                    <a:pt x="1065466" y="57238"/>
                  </a:lnTo>
                  <a:lnTo>
                    <a:pt x="1060940" y="34943"/>
                  </a:lnTo>
                  <a:lnTo>
                    <a:pt x="1048600" y="16751"/>
                  </a:lnTo>
                  <a:lnTo>
                    <a:pt x="1030308" y="4493"/>
                  </a:lnTo>
                  <a:lnTo>
                    <a:pt x="1007922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7" name="object 77"/>
            <p:cNvSpPr/>
            <p:nvPr/>
          </p:nvSpPr>
          <p:spPr>
            <a:xfrm>
              <a:off x="3209023" y="4896726"/>
              <a:ext cx="1064260" cy="344170"/>
            </a:xfrm>
            <a:custGeom>
              <a:avLst/>
              <a:gdLst/>
              <a:ahLst/>
              <a:cxnLst/>
              <a:rect l="l" t="t" r="r" b="b"/>
              <a:pathLst>
                <a:path w="1064260" h="344170">
                  <a:moveTo>
                    <a:pt x="4973" y="60291"/>
                  </a:moveTo>
                  <a:lnTo>
                    <a:pt x="9484" y="37993"/>
                  </a:lnTo>
                  <a:lnTo>
                    <a:pt x="21789" y="19797"/>
                  </a:lnTo>
                  <a:lnTo>
                    <a:pt x="40046" y="7534"/>
                  </a:lnTo>
                  <a:lnTo>
                    <a:pt x="62415" y="3040"/>
                  </a:lnTo>
                  <a:lnTo>
                    <a:pt x="1012881" y="3040"/>
                  </a:lnTo>
                  <a:lnTo>
                    <a:pt x="1035266" y="7534"/>
                  </a:lnTo>
                  <a:lnTo>
                    <a:pt x="1053559" y="19797"/>
                  </a:lnTo>
                  <a:lnTo>
                    <a:pt x="1065898" y="37993"/>
                  </a:lnTo>
                  <a:lnTo>
                    <a:pt x="1070425" y="60291"/>
                  </a:lnTo>
                  <a:lnTo>
                    <a:pt x="1070425" y="289386"/>
                  </a:lnTo>
                  <a:lnTo>
                    <a:pt x="1065898" y="311642"/>
                  </a:lnTo>
                  <a:lnTo>
                    <a:pt x="1053559" y="329843"/>
                  </a:lnTo>
                  <a:lnTo>
                    <a:pt x="1035266" y="342129"/>
                  </a:lnTo>
                  <a:lnTo>
                    <a:pt x="1012881" y="346638"/>
                  </a:lnTo>
                  <a:lnTo>
                    <a:pt x="62415" y="346638"/>
                  </a:lnTo>
                  <a:lnTo>
                    <a:pt x="40046" y="342129"/>
                  </a:lnTo>
                  <a:lnTo>
                    <a:pt x="21789" y="329843"/>
                  </a:lnTo>
                  <a:lnTo>
                    <a:pt x="9484" y="311642"/>
                  </a:lnTo>
                  <a:lnTo>
                    <a:pt x="4973" y="289386"/>
                  </a:lnTo>
                  <a:lnTo>
                    <a:pt x="4973" y="60291"/>
                  </a:lnTo>
                  <a:close/>
                </a:path>
              </a:pathLst>
            </a:custGeom>
            <a:ln w="2343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8" name="object 78"/>
          <p:cNvSpPr txBox="1"/>
          <p:nvPr/>
        </p:nvSpPr>
        <p:spPr>
          <a:xfrm>
            <a:off x="3489274" y="4904186"/>
            <a:ext cx="50800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950" spc="3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95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950" spc="-1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950" spc="2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3308795" y="5052865"/>
            <a:ext cx="873760" cy="17589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950" spc="15">
                <a:solidFill>
                  <a:srgbClr val="FFFFFF"/>
                </a:solidFill>
                <a:latin typeface="Calibri"/>
                <a:cs typeface="Calibri"/>
              </a:rPr>
              <a:t>Characterization</a:t>
            </a:r>
            <a:endParaRPr sz="950">
              <a:latin typeface="Calibri"/>
              <a:cs typeface="Calibri"/>
            </a:endParaRPr>
          </a:p>
        </p:txBody>
      </p:sp>
      <p:grpSp>
        <p:nvGrpSpPr>
          <p:cNvPr id="80" name="object 80"/>
          <p:cNvGrpSpPr/>
          <p:nvPr/>
        </p:nvGrpSpPr>
        <p:grpSpPr>
          <a:xfrm>
            <a:off x="4448809" y="5002288"/>
            <a:ext cx="336550" cy="149225"/>
            <a:chOff x="4448809" y="5002288"/>
            <a:chExt cx="336550" cy="149225"/>
          </a:xfrm>
        </p:grpSpPr>
        <p:sp>
          <p:nvSpPr>
            <p:cNvPr id="81" name="object 81"/>
            <p:cNvSpPr/>
            <p:nvPr/>
          </p:nvSpPr>
          <p:spPr>
            <a:xfrm>
              <a:off x="4467478" y="5016895"/>
              <a:ext cx="313690" cy="125095"/>
            </a:xfrm>
            <a:custGeom>
              <a:avLst/>
              <a:gdLst/>
              <a:ahLst/>
              <a:cxnLst/>
              <a:rect l="l" t="t" r="r" b="b"/>
              <a:pathLst>
                <a:path w="313689" h="125095">
                  <a:moveTo>
                    <a:pt x="313333" y="0"/>
                  </a:moveTo>
                  <a:lnTo>
                    <a:pt x="0" y="0"/>
                  </a:lnTo>
                  <a:lnTo>
                    <a:pt x="0" y="124965"/>
                  </a:lnTo>
                  <a:lnTo>
                    <a:pt x="313333" y="124965"/>
                  </a:lnTo>
                  <a:lnTo>
                    <a:pt x="313333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2" name="object 82"/>
            <p:cNvSpPr/>
            <p:nvPr/>
          </p:nvSpPr>
          <p:spPr>
            <a:xfrm>
              <a:off x="4460557" y="5014036"/>
              <a:ext cx="313055" cy="125730"/>
            </a:xfrm>
            <a:custGeom>
              <a:avLst/>
              <a:gdLst/>
              <a:ahLst/>
              <a:cxnLst/>
              <a:rect l="l" t="t" r="r" b="b"/>
              <a:pathLst>
                <a:path w="313054" h="125729">
                  <a:moveTo>
                    <a:pt x="6913" y="127822"/>
                  </a:moveTo>
                  <a:lnTo>
                    <a:pt x="320250" y="127822"/>
                  </a:lnTo>
                  <a:lnTo>
                    <a:pt x="320250" y="2858"/>
                  </a:lnTo>
                  <a:lnTo>
                    <a:pt x="6913" y="2858"/>
                  </a:lnTo>
                  <a:lnTo>
                    <a:pt x="6913" y="127822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3" name="object 83"/>
          <p:cNvSpPr txBox="1"/>
          <p:nvPr/>
        </p:nvSpPr>
        <p:spPr>
          <a:xfrm>
            <a:off x="4547742" y="4996379"/>
            <a:ext cx="15303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NO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4" name="object 84"/>
          <p:cNvGrpSpPr/>
          <p:nvPr/>
        </p:nvGrpSpPr>
        <p:grpSpPr>
          <a:xfrm>
            <a:off x="4886833" y="4884978"/>
            <a:ext cx="1087755" cy="367665"/>
            <a:chOff x="4886833" y="4884978"/>
            <a:chExt cx="1087755" cy="367665"/>
          </a:xfrm>
        </p:grpSpPr>
        <p:sp>
          <p:nvSpPr>
            <p:cNvPr id="85" name="object 85"/>
            <p:cNvSpPr/>
            <p:nvPr/>
          </p:nvSpPr>
          <p:spPr>
            <a:xfrm>
              <a:off x="4906175" y="4899774"/>
              <a:ext cx="1065530" cy="344170"/>
            </a:xfrm>
            <a:custGeom>
              <a:avLst/>
              <a:gdLst/>
              <a:ahLst/>
              <a:cxnLst/>
              <a:rect l="l" t="t" r="r" b="b"/>
              <a:pathLst>
                <a:path w="1065529" h="344170">
                  <a:moveTo>
                    <a:pt x="1007859" y="0"/>
                  </a:moveTo>
                  <a:lnTo>
                    <a:pt x="57442" y="0"/>
                  </a:lnTo>
                  <a:lnTo>
                    <a:pt x="35072" y="4493"/>
                  </a:lnTo>
                  <a:lnTo>
                    <a:pt x="16814" y="16751"/>
                  </a:lnTo>
                  <a:lnTo>
                    <a:pt x="4510" y="34943"/>
                  </a:lnTo>
                  <a:lnTo>
                    <a:pt x="0" y="57238"/>
                  </a:lnTo>
                  <a:lnTo>
                    <a:pt x="0" y="286334"/>
                  </a:lnTo>
                  <a:lnTo>
                    <a:pt x="4510" y="308593"/>
                  </a:lnTo>
                  <a:lnTo>
                    <a:pt x="16814" y="326794"/>
                  </a:lnTo>
                  <a:lnTo>
                    <a:pt x="35072" y="339078"/>
                  </a:lnTo>
                  <a:lnTo>
                    <a:pt x="57442" y="343585"/>
                  </a:lnTo>
                  <a:lnTo>
                    <a:pt x="1007859" y="343585"/>
                  </a:lnTo>
                  <a:lnTo>
                    <a:pt x="1030245" y="339078"/>
                  </a:lnTo>
                  <a:lnTo>
                    <a:pt x="1048537" y="326794"/>
                  </a:lnTo>
                  <a:lnTo>
                    <a:pt x="1060876" y="308593"/>
                  </a:lnTo>
                  <a:lnTo>
                    <a:pt x="1065402" y="286334"/>
                  </a:lnTo>
                  <a:lnTo>
                    <a:pt x="1065402" y="57238"/>
                  </a:lnTo>
                  <a:lnTo>
                    <a:pt x="1060876" y="34943"/>
                  </a:lnTo>
                  <a:lnTo>
                    <a:pt x="1048537" y="16751"/>
                  </a:lnTo>
                  <a:lnTo>
                    <a:pt x="1030245" y="4493"/>
                  </a:lnTo>
                  <a:lnTo>
                    <a:pt x="1007859" y="0"/>
                  </a:lnTo>
                  <a:close/>
                </a:path>
              </a:pathLst>
            </a:custGeom>
            <a:solidFill>
              <a:srgbClr val="4F80B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6" name="object 86"/>
            <p:cNvSpPr/>
            <p:nvPr/>
          </p:nvSpPr>
          <p:spPr>
            <a:xfrm>
              <a:off x="4898580" y="4896726"/>
              <a:ext cx="1064260" cy="344170"/>
            </a:xfrm>
            <a:custGeom>
              <a:avLst/>
              <a:gdLst/>
              <a:ahLst/>
              <a:cxnLst/>
              <a:rect l="l" t="t" r="r" b="b"/>
              <a:pathLst>
                <a:path w="1064260" h="344170">
                  <a:moveTo>
                    <a:pt x="7592" y="60291"/>
                  </a:moveTo>
                  <a:lnTo>
                    <a:pt x="12103" y="37993"/>
                  </a:lnTo>
                  <a:lnTo>
                    <a:pt x="24408" y="19797"/>
                  </a:lnTo>
                  <a:lnTo>
                    <a:pt x="42665" y="7534"/>
                  </a:lnTo>
                  <a:lnTo>
                    <a:pt x="65034" y="3040"/>
                  </a:lnTo>
                  <a:lnTo>
                    <a:pt x="1015449" y="3040"/>
                  </a:lnTo>
                  <a:lnTo>
                    <a:pt x="1037834" y="7534"/>
                  </a:lnTo>
                  <a:lnTo>
                    <a:pt x="1056127" y="19797"/>
                  </a:lnTo>
                  <a:lnTo>
                    <a:pt x="1068466" y="37993"/>
                  </a:lnTo>
                  <a:lnTo>
                    <a:pt x="1072993" y="60291"/>
                  </a:lnTo>
                  <a:lnTo>
                    <a:pt x="1072993" y="289386"/>
                  </a:lnTo>
                  <a:lnTo>
                    <a:pt x="1068466" y="311642"/>
                  </a:lnTo>
                  <a:lnTo>
                    <a:pt x="1056127" y="329843"/>
                  </a:lnTo>
                  <a:lnTo>
                    <a:pt x="1037834" y="342129"/>
                  </a:lnTo>
                  <a:lnTo>
                    <a:pt x="1015449" y="346638"/>
                  </a:lnTo>
                  <a:lnTo>
                    <a:pt x="65034" y="346638"/>
                  </a:lnTo>
                  <a:lnTo>
                    <a:pt x="42665" y="342129"/>
                  </a:lnTo>
                  <a:lnTo>
                    <a:pt x="24408" y="329843"/>
                  </a:lnTo>
                  <a:lnTo>
                    <a:pt x="12103" y="311642"/>
                  </a:lnTo>
                  <a:lnTo>
                    <a:pt x="7592" y="289386"/>
                  </a:lnTo>
                  <a:lnTo>
                    <a:pt x="7592" y="60291"/>
                  </a:lnTo>
                  <a:close/>
                </a:path>
              </a:pathLst>
            </a:custGeom>
            <a:ln w="23436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7" name="object 87"/>
          <p:cNvSpPr txBox="1"/>
          <p:nvPr/>
        </p:nvSpPr>
        <p:spPr>
          <a:xfrm>
            <a:off x="5136502" y="4979402"/>
            <a:ext cx="610235" cy="175895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950" spc="10">
                <a:solidFill>
                  <a:srgbClr val="FFFFFF"/>
                </a:solidFill>
                <a:latin typeface="Calibri"/>
                <a:cs typeface="Calibri"/>
              </a:rPr>
              <a:t>Exploration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3584473" y="5326862"/>
            <a:ext cx="313055" cy="125730"/>
          </a:xfrm>
          <a:prstGeom prst="rect">
            <a:avLst/>
          </a:prstGeom>
          <a:solidFill>
            <a:srgbClr val="4F80BC"/>
          </a:solidFill>
          <a:ln w="23439">
            <a:solidFill>
              <a:srgbClr val="385D8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89535">
              <a:lnSpc>
                <a:spcPct val="100000"/>
              </a:lnSpc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YES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31082" y="5651521"/>
            <a:ext cx="1713230" cy="711835"/>
            <a:chOff x="131082" y="5651521"/>
            <a:chExt cx="1713230" cy="711835"/>
          </a:xfrm>
        </p:grpSpPr>
        <p:sp>
          <p:nvSpPr>
            <p:cNvPr id="90" name="object 90"/>
            <p:cNvSpPr/>
            <p:nvPr/>
          </p:nvSpPr>
          <p:spPr>
            <a:xfrm>
              <a:off x="143023" y="5665092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4">
                  <a:moveTo>
                    <a:pt x="1577178" y="0"/>
                  </a:moveTo>
                  <a:lnTo>
                    <a:pt x="114895" y="0"/>
                  </a:lnTo>
                  <a:lnTo>
                    <a:pt x="70175" y="9003"/>
                  </a:lnTo>
                  <a:lnTo>
                    <a:pt x="33653" y="33554"/>
                  </a:lnTo>
                  <a:lnTo>
                    <a:pt x="9029" y="69965"/>
                  </a:lnTo>
                  <a:lnTo>
                    <a:pt x="0" y="114547"/>
                  </a:lnTo>
                  <a:lnTo>
                    <a:pt x="0" y="687238"/>
                  </a:lnTo>
                  <a:lnTo>
                    <a:pt x="1692228" y="687238"/>
                  </a:lnTo>
                  <a:lnTo>
                    <a:pt x="1692228" y="114547"/>
                  </a:lnTo>
                  <a:lnTo>
                    <a:pt x="1577178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1" name="object 91"/>
            <p:cNvSpPr/>
            <p:nvPr/>
          </p:nvSpPr>
          <p:spPr>
            <a:xfrm>
              <a:off x="142802" y="5663241"/>
              <a:ext cx="1689735" cy="688340"/>
            </a:xfrm>
            <a:custGeom>
              <a:avLst/>
              <a:gdLst/>
              <a:ahLst/>
              <a:cxnLst/>
              <a:rect l="l" t="t" r="r" b="b"/>
              <a:pathLst>
                <a:path w="1689735" h="688339">
                  <a:moveTo>
                    <a:pt x="115116" y="1851"/>
                  </a:moveTo>
                  <a:lnTo>
                    <a:pt x="1577407" y="1851"/>
                  </a:lnTo>
                  <a:lnTo>
                    <a:pt x="1692444" y="116399"/>
                  </a:lnTo>
                  <a:lnTo>
                    <a:pt x="1692444" y="689090"/>
                  </a:lnTo>
                  <a:lnTo>
                    <a:pt x="221" y="689090"/>
                  </a:lnTo>
                  <a:lnTo>
                    <a:pt x="221" y="116399"/>
                  </a:lnTo>
                  <a:lnTo>
                    <a:pt x="9251" y="71817"/>
                  </a:lnTo>
                  <a:lnTo>
                    <a:pt x="33875" y="35406"/>
                  </a:lnTo>
                  <a:lnTo>
                    <a:pt x="70396" y="10855"/>
                  </a:lnTo>
                  <a:lnTo>
                    <a:pt x="115116" y="1851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2" name="object 92"/>
          <p:cNvSpPr txBox="1"/>
          <p:nvPr/>
        </p:nvSpPr>
        <p:spPr>
          <a:xfrm>
            <a:off x="235545" y="5759361"/>
            <a:ext cx="1262380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R-T</a:t>
            </a:r>
            <a:r>
              <a:rPr dirty="0" sz="8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Facies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Update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-T</a:t>
            </a:r>
            <a:r>
              <a:rPr dirty="0" sz="800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pd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201295" algn="l"/>
              </a:tabLst>
            </a:pP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po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-9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800" spc="6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ec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-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endParaRPr sz="8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25"/>
              </a:spcBef>
            </a:pP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RTGS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3" name="object 93"/>
          <p:cNvGrpSpPr/>
          <p:nvPr/>
        </p:nvGrpSpPr>
        <p:grpSpPr>
          <a:xfrm>
            <a:off x="2884423" y="5651493"/>
            <a:ext cx="1713230" cy="711835"/>
            <a:chOff x="2884423" y="5651493"/>
            <a:chExt cx="1713230" cy="711835"/>
          </a:xfrm>
        </p:grpSpPr>
        <p:sp>
          <p:nvSpPr>
            <p:cNvPr id="94" name="object 94"/>
            <p:cNvSpPr/>
            <p:nvPr/>
          </p:nvSpPr>
          <p:spPr>
            <a:xfrm>
              <a:off x="2900654" y="5665092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4">
                  <a:moveTo>
                    <a:pt x="1577136" y="0"/>
                  </a:moveTo>
                  <a:lnTo>
                    <a:pt x="114896" y="0"/>
                  </a:lnTo>
                  <a:lnTo>
                    <a:pt x="70155" y="9003"/>
                  </a:lnTo>
                  <a:lnTo>
                    <a:pt x="33635" y="33554"/>
                  </a:lnTo>
                  <a:lnTo>
                    <a:pt x="9022" y="69965"/>
                  </a:lnTo>
                  <a:lnTo>
                    <a:pt x="0" y="114547"/>
                  </a:lnTo>
                  <a:lnTo>
                    <a:pt x="0" y="687238"/>
                  </a:lnTo>
                  <a:lnTo>
                    <a:pt x="1692135" y="687238"/>
                  </a:lnTo>
                  <a:lnTo>
                    <a:pt x="1692135" y="114547"/>
                  </a:lnTo>
                  <a:lnTo>
                    <a:pt x="1577136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5" name="object 95"/>
            <p:cNvSpPr/>
            <p:nvPr/>
          </p:nvSpPr>
          <p:spPr>
            <a:xfrm>
              <a:off x="2896171" y="5663241"/>
              <a:ext cx="1689735" cy="688340"/>
            </a:xfrm>
            <a:custGeom>
              <a:avLst/>
              <a:gdLst/>
              <a:ahLst/>
              <a:cxnLst/>
              <a:rect l="l" t="t" r="r" b="b"/>
              <a:pathLst>
                <a:path w="1689735" h="688339">
                  <a:moveTo>
                    <a:pt x="119385" y="1851"/>
                  </a:moveTo>
                  <a:lnTo>
                    <a:pt x="1581615" y="1851"/>
                  </a:lnTo>
                  <a:lnTo>
                    <a:pt x="1696614" y="116399"/>
                  </a:lnTo>
                  <a:lnTo>
                    <a:pt x="1696614" y="689090"/>
                  </a:lnTo>
                  <a:lnTo>
                    <a:pt x="4488" y="689090"/>
                  </a:lnTo>
                  <a:lnTo>
                    <a:pt x="4488" y="116399"/>
                  </a:lnTo>
                  <a:lnTo>
                    <a:pt x="13512" y="71817"/>
                  </a:lnTo>
                  <a:lnTo>
                    <a:pt x="38126" y="35406"/>
                  </a:lnTo>
                  <a:lnTo>
                    <a:pt x="74645" y="10855"/>
                  </a:lnTo>
                  <a:lnTo>
                    <a:pt x="119385" y="1851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6" name="object 96"/>
          <p:cNvSpPr txBox="1"/>
          <p:nvPr/>
        </p:nvSpPr>
        <p:spPr>
          <a:xfrm>
            <a:off x="2996501" y="5696903"/>
            <a:ext cx="1304290" cy="64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vo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endParaRPr sz="8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25"/>
              </a:spcBef>
            </a:pP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Architecture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po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800" spc="-2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nv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vo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ir</a:t>
            </a:r>
            <a:r>
              <a:rPr dirty="0" sz="8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op</a:t>
            </a:r>
            <a:r>
              <a:rPr dirty="0" sz="800" spc="-30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endParaRPr sz="8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25"/>
              </a:spcBef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Options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97" name="object 97"/>
          <p:cNvGrpSpPr/>
          <p:nvPr/>
        </p:nvGrpSpPr>
        <p:grpSpPr>
          <a:xfrm>
            <a:off x="4636541" y="5651493"/>
            <a:ext cx="1713230" cy="711835"/>
            <a:chOff x="4636541" y="5651493"/>
            <a:chExt cx="1713230" cy="711835"/>
          </a:xfrm>
        </p:grpSpPr>
        <p:sp>
          <p:nvSpPr>
            <p:cNvPr id="98" name="object 98"/>
            <p:cNvSpPr/>
            <p:nvPr/>
          </p:nvSpPr>
          <p:spPr>
            <a:xfrm>
              <a:off x="4655489" y="5665092"/>
              <a:ext cx="1692275" cy="687705"/>
            </a:xfrm>
            <a:custGeom>
              <a:avLst/>
              <a:gdLst/>
              <a:ahLst/>
              <a:cxnLst/>
              <a:rect l="l" t="t" r="r" b="b"/>
              <a:pathLst>
                <a:path w="1692275" h="687704">
                  <a:moveTo>
                    <a:pt x="1577136" y="0"/>
                  </a:moveTo>
                  <a:lnTo>
                    <a:pt x="114896" y="0"/>
                  </a:lnTo>
                  <a:lnTo>
                    <a:pt x="70155" y="9003"/>
                  </a:lnTo>
                  <a:lnTo>
                    <a:pt x="33635" y="33554"/>
                  </a:lnTo>
                  <a:lnTo>
                    <a:pt x="9022" y="69965"/>
                  </a:lnTo>
                  <a:lnTo>
                    <a:pt x="0" y="114547"/>
                  </a:lnTo>
                  <a:lnTo>
                    <a:pt x="0" y="687238"/>
                  </a:lnTo>
                  <a:lnTo>
                    <a:pt x="1692135" y="687238"/>
                  </a:lnTo>
                  <a:lnTo>
                    <a:pt x="1692135" y="114547"/>
                  </a:lnTo>
                  <a:lnTo>
                    <a:pt x="1577136" y="0"/>
                  </a:lnTo>
                  <a:close/>
                </a:path>
              </a:pathLst>
            </a:custGeom>
            <a:solidFill>
              <a:srgbClr val="8DB3E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9" name="object 99"/>
            <p:cNvSpPr/>
            <p:nvPr/>
          </p:nvSpPr>
          <p:spPr>
            <a:xfrm>
              <a:off x="4648288" y="5663241"/>
              <a:ext cx="1689735" cy="688340"/>
            </a:xfrm>
            <a:custGeom>
              <a:avLst/>
              <a:gdLst/>
              <a:ahLst/>
              <a:cxnLst/>
              <a:rect l="l" t="t" r="r" b="b"/>
              <a:pathLst>
                <a:path w="1689735" h="688339">
                  <a:moveTo>
                    <a:pt x="122101" y="1851"/>
                  </a:moveTo>
                  <a:lnTo>
                    <a:pt x="1584331" y="1851"/>
                  </a:lnTo>
                  <a:lnTo>
                    <a:pt x="1699329" y="116399"/>
                  </a:lnTo>
                  <a:lnTo>
                    <a:pt x="1699329" y="689090"/>
                  </a:lnTo>
                  <a:lnTo>
                    <a:pt x="7204" y="689090"/>
                  </a:lnTo>
                  <a:lnTo>
                    <a:pt x="7204" y="116399"/>
                  </a:lnTo>
                  <a:lnTo>
                    <a:pt x="16228" y="71817"/>
                  </a:lnTo>
                  <a:lnTo>
                    <a:pt x="40841" y="35406"/>
                  </a:lnTo>
                  <a:lnTo>
                    <a:pt x="77361" y="10855"/>
                  </a:lnTo>
                  <a:lnTo>
                    <a:pt x="122101" y="1851"/>
                  </a:lnTo>
                  <a:close/>
                </a:path>
              </a:pathLst>
            </a:custGeom>
            <a:ln w="23439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0" name="object 100"/>
          <p:cNvSpPr txBox="1"/>
          <p:nvPr/>
        </p:nvSpPr>
        <p:spPr>
          <a:xfrm>
            <a:off x="4753470" y="5696903"/>
            <a:ext cx="1362710" cy="6483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0660" indent="-188595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201295" algn="l"/>
              </a:tabLst>
            </a:pP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 spc="-6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qu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8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25"/>
              </a:spcBef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Stratigraphic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Interpretation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201295" algn="l"/>
              </a:tabLst>
            </a:pP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-8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li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800">
              <a:latin typeface="Calibri"/>
              <a:cs typeface="Calibri"/>
            </a:endParaRPr>
          </a:p>
          <a:p>
            <a:pPr marL="200660" indent="-188595">
              <a:lnSpc>
                <a:spcPct val="100000"/>
              </a:lnSpc>
              <a:spcBef>
                <a:spcPts val="25"/>
              </a:spcBef>
              <a:buAutoNum type="arabicPeriod" startAt="2"/>
              <a:tabLst>
                <a:tab pos="201295" algn="l"/>
              </a:tabLst>
            </a:pPr>
            <a:r>
              <a:rPr dirty="0" sz="800" spc="1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-10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ki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800" spc="-2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800" spc="-1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800" spc="-10">
                <a:solidFill>
                  <a:srgbClr val="FFFFFF"/>
                </a:solidFill>
                <a:latin typeface="Calibri"/>
                <a:cs typeface="Calibri"/>
              </a:rPr>
              <a:t>z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,</a:t>
            </a:r>
            <a:endParaRPr sz="800">
              <a:latin typeface="Calibri"/>
              <a:cs typeface="Calibri"/>
            </a:endParaRPr>
          </a:p>
          <a:p>
            <a:pPr marL="200660">
              <a:lnSpc>
                <a:spcPct val="100000"/>
              </a:lnSpc>
              <a:spcBef>
                <a:spcPts val="25"/>
              </a:spcBef>
            </a:pP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800" spc="3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800" spc="-2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800" spc="2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y</a:t>
            </a:r>
            <a:r>
              <a:rPr dirty="0" sz="800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dirty="0" sz="800" spc="5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800" spc="10">
                <a:solidFill>
                  <a:srgbClr val="FFFFFF"/>
                </a:solidFill>
                <a:latin typeface="Calibri"/>
                <a:cs typeface="Calibri"/>
              </a:rPr>
              <a:t>h</a:t>
            </a:r>
            <a:r>
              <a:rPr dirty="0" sz="800" spc="-1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800" spc="5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dirty="0" sz="80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5336590" y="5334711"/>
            <a:ext cx="313055" cy="125730"/>
          </a:xfrm>
          <a:prstGeom prst="rect">
            <a:avLst/>
          </a:prstGeom>
          <a:solidFill>
            <a:srgbClr val="4F80BC"/>
          </a:solidFill>
          <a:ln w="23439">
            <a:solidFill>
              <a:srgbClr val="385D89"/>
            </a:solidFill>
          </a:ln>
        </p:spPr>
        <p:txBody>
          <a:bodyPr wrap="square" lIns="0" tIns="0" rIns="0" bIns="0" rtlCol="0" vert="horz">
            <a:spAutoFit/>
          </a:bodyPr>
          <a:lstStyle/>
          <a:p>
            <a:pPr marL="93980">
              <a:lnSpc>
                <a:spcPts val="915"/>
              </a:lnSpc>
            </a:pPr>
            <a:r>
              <a:rPr dirty="0" sz="800" spc="-20">
                <a:solidFill>
                  <a:srgbClr val="FFFFFF"/>
                </a:solidFill>
                <a:latin typeface="Calibri"/>
                <a:cs typeface="Calibri"/>
              </a:rPr>
              <a:t>YES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02" name="object 102"/>
          <p:cNvGrpSpPr/>
          <p:nvPr/>
        </p:nvGrpSpPr>
        <p:grpSpPr>
          <a:xfrm>
            <a:off x="828504" y="2577515"/>
            <a:ext cx="4739640" cy="3084195"/>
            <a:chOff x="828504" y="2577515"/>
            <a:chExt cx="4739640" cy="3084195"/>
          </a:xfrm>
        </p:grpSpPr>
        <p:pic>
          <p:nvPicPr>
            <p:cNvPr id="103" name="object 10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3248" y="2577515"/>
              <a:ext cx="148602" cy="8605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3248" y="3414484"/>
              <a:ext cx="148602" cy="86004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65412" y="4227957"/>
              <a:ext cx="148615" cy="8599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442737" y="5465931"/>
              <a:ext cx="125344" cy="187434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87915" y="5473741"/>
              <a:ext cx="125344" cy="187434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28504" y="5364407"/>
              <a:ext cx="117510" cy="179624"/>
            </a:xfrm>
            <a:prstGeom prst="rect">
              <a:avLst/>
            </a:prstGeom>
          </p:spPr>
        </p:pic>
      </p:grpSp>
      <p:sp>
        <p:nvSpPr>
          <p:cNvPr id="109" name="object 109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10" name="object 1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11" name="object 1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2100" y="133299"/>
            <a:ext cx="6537325" cy="7874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500" spc="-285">
                <a:solidFill>
                  <a:srgbClr val="001F5F"/>
                </a:solidFill>
                <a:latin typeface="Arial"/>
                <a:cs typeface="Arial"/>
              </a:rPr>
              <a:t>Положительные</a:t>
            </a:r>
            <a:r>
              <a:rPr dirty="0" sz="2500" spc="-12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500" spc="-260">
                <a:solidFill>
                  <a:srgbClr val="001F5F"/>
                </a:solidFill>
                <a:latin typeface="Arial"/>
                <a:cs typeface="Arial"/>
              </a:rPr>
              <a:t>аспекты</a:t>
            </a:r>
            <a:r>
              <a:rPr dirty="0" sz="250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применения</a:t>
            </a:r>
            <a:r>
              <a:rPr dirty="0" sz="2500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500" spc="-265">
                <a:solidFill>
                  <a:srgbClr val="001F5F"/>
                </a:solidFill>
                <a:latin typeface="Arial"/>
                <a:cs typeface="Arial"/>
              </a:rPr>
              <a:t>технологии </a:t>
            </a:r>
            <a:r>
              <a:rPr dirty="0" sz="2500" spc="-6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500" spc="-235">
                <a:solidFill>
                  <a:srgbClr val="001F5F"/>
                </a:solidFill>
                <a:latin typeface="Arial"/>
                <a:cs typeface="Arial"/>
              </a:rPr>
              <a:t>к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500" spc="-345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dirty="0" sz="2500" spc="-285">
                <a:solidFill>
                  <a:srgbClr val="001F5F"/>
                </a:solidFill>
                <a:latin typeface="Arial"/>
                <a:cs typeface="Arial"/>
              </a:rPr>
              <a:t>пь</a:t>
            </a:r>
            <a:r>
              <a:rPr dirty="0" sz="2500" spc="-395">
                <a:solidFill>
                  <a:srgbClr val="001F5F"/>
                </a:solidFill>
                <a:latin typeface="Arial"/>
                <a:cs typeface="Arial"/>
              </a:rPr>
              <a:t>ю</a:t>
            </a:r>
            <a:r>
              <a:rPr dirty="0" sz="2500" spc="-215">
                <a:solidFill>
                  <a:srgbClr val="001F5F"/>
                </a:solidFill>
                <a:latin typeface="Arial"/>
                <a:cs typeface="Arial"/>
              </a:rPr>
              <a:t>т</a:t>
            </a:r>
            <a:r>
              <a:rPr dirty="0" sz="2500" spc="-254">
                <a:solidFill>
                  <a:srgbClr val="001F5F"/>
                </a:solidFill>
                <a:latin typeface="Arial"/>
                <a:cs typeface="Arial"/>
              </a:rPr>
              <a:t>е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р</a:t>
            </a:r>
            <a:r>
              <a:rPr dirty="0" sz="2500" spc="-285">
                <a:solidFill>
                  <a:srgbClr val="001F5F"/>
                </a:solidFill>
                <a:latin typeface="Arial"/>
                <a:cs typeface="Arial"/>
              </a:rPr>
              <a:t>но</a:t>
            </a:r>
            <a:r>
              <a:rPr dirty="0" sz="2500" spc="-190">
                <a:solidFill>
                  <a:srgbClr val="001F5F"/>
                </a:solidFill>
                <a:latin typeface="Arial"/>
                <a:cs typeface="Arial"/>
              </a:rPr>
              <a:t>г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500" spc="-1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dirty="0" sz="2500" spc="-335">
                <a:solidFill>
                  <a:srgbClr val="001F5F"/>
                </a:solidFill>
                <a:latin typeface="Arial"/>
                <a:cs typeface="Arial"/>
              </a:rPr>
              <a:t>м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о</a:t>
            </a:r>
            <a:r>
              <a:rPr dirty="0" sz="2500" spc="-300">
                <a:solidFill>
                  <a:srgbClr val="001F5F"/>
                </a:solidFill>
                <a:latin typeface="Arial"/>
                <a:cs typeface="Arial"/>
              </a:rPr>
              <a:t>д</a:t>
            </a:r>
            <a:r>
              <a:rPr dirty="0" sz="2500" spc="-270">
                <a:solidFill>
                  <a:srgbClr val="001F5F"/>
                </a:solidFill>
                <a:latin typeface="Arial"/>
                <a:cs typeface="Arial"/>
              </a:rPr>
              <a:t>ел</a:t>
            </a:r>
            <a:r>
              <a:rPr dirty="0" sz="2500" spc="-285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ро</a:t>
            </a:r>
            <a:r>
              <a:rPr dirty="0" sz="2500" spc="-280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dirty="0" sz="2500" spc="-254">
                <a:solidFill>
                  <a:srgbClr val="001F5F"/>
                </a:solidFill>
                <a:latin typeface="Arial"/>
                <a:cs typeface="Arial"/>
              </a:rPr>
              <a:t>а</a:t>
            </a:r>
            <a:r>
              <a:rPr dirty="0" sz="2500" spc="-285">
                <a:solidFill>
                  <a:srgbClr val="001F5F"/>
                </a:solidFill>
                <a:latin typeface="Arial"/>
                <a:cs typeface="Arial"/>
              </a:rPr>
              <a:t>ни</a:t>
            </a:r>
            <a:r>
              <a:rPr dirty="0" sz="2500" spc="-270">
                <a:solidFill>
                  <a:srgbClr val="001F5F"/>
                </a:solidFill>
                <a:latin typeface="Arial"/>
                <a:cs typeface="Arial"/>
              </a:rPr>
              <a:t>я</a:t>
            </a:r>
            <a:endParaRPr sz="25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" y="1150619"/>
            <a:ext cx="126492" cy="1356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" y="1773935"/>
            <a:ext cx="140208" cy="1524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" y="2667000"/>
            <a:ext cx="140208" cy="152400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just" marL="12700">
              <a:lnSpc>
                <a:spcPts val="1814"/>
              </a:lnSpc>
              <a:spcBef>
                <a:spcPts val="95"/>
              </a:spcBef>
            </a:pPr>
            <a:r>
              <a:rPr dirty="0" spc="-165"/>
              <a:t>Облегчает</a:t>
            </a:r>
            <a:r>
              <a:rPr dirty="0" spc="114"/>
              <a:t> </a:t>
            </a:r>
            <a:r>
              <a:rPr dirty="0" spc="-165"/>
              <a:t>и</a:t>
            </a:r>
            <a:r>
              <a:rPr dirty="0" spc="110"/>
              <a:t> </a:t>
            </a:r>
            <a:r>
              <a:rPr dirty="0" spc="-180"/>
              <a:t>сокращает</a:t>
            </a:r>
            <a:r>
              <a:rPr dirty="0" spc="120"/>
              <a:t> </a:t>
            </a:r>
            <a:r>
              <a:rPr dirty="0" spc="-180"/>
              <a:t>время</a:t>
            </a:r>
            <a:r>
              <a:rPr dirty="0" spc="110"/>
              <a:t> </a:t>
            </a:r>
            <a:r>
              <a:rPr dirty="0" spc="-175"/>
              <a:t>увязки</a:t>
            </a:r>
            <a:r>
              <a:rPr dirty="0" spc="125"/>
              <a:t> </a:t>
            </a:r>
            <a:r>
              <a:rPr dirty="0" spc="-165"/>
              <a:t>и</a:t>
            </a:r>
            <a:r>
              <a:rPr dirty="0" spc="120"/>
              <a:t> </a:t>
            </a:r>
            <a:r>
              <a:rPr dirty="0" spc="-180"/>
              <a:t>комплексирования</a:t>
            </a:r>
            <a:r>
              <a:rPr dirty="0" spc="135"/>
              <a:t> </a:t>
            </a:r>
            <a:r>
              <a:rPr dirty="0" spc="-160"/>
              <a:t>результатов</a:t>
            </a:r>
            <a:r>
              <a:rPr dirty="0" spc="405"/>
              <a:t> </a:t>
            </a:r>
            <a:r>
              <a:rPr dirty="0" spc="-165"/>
              <a:t>интерпретации</a:t>
            </a:r>
            <a:r>
              <a:rPr dirty="0" spc="125"/>
              <a:t> </a:t>
            </a:r>
            <a:r>
              <a:rPr dirty="0" spc="-170"/>
              <a:t>сейсмораз-</a:t>
            </a:r>
          </a:p>
          <a:p>
            <a:pPr algn="just" marL="12700">
              <a:lnSpc>
                <a:spcPts val="2055"/>
              </a:lnSpc>
            </a:pPr>
            <a:r>
              <a:rPr dirty="0" sz="1800" spc="-200"/>
              <a:t>ведки</a:t>
            </a:r>
            <a:r>
              <a:rPr dirty="0" sz="1800" spc="105"/>
              <a:t> </a:t>
            </a:r>
            <a:r>
              <a:rPr dirty="0" sz="1800" spc="-245"/>
              <a:t>МОГТ</a:t>
            </a:r>
            <a:r>
              <a:rPr dirty="0" sz="1800" spc="-65"/>
              <a:t> </a:t>
            </a:r>
            <a:r>
              <a:rPr dirty="0" sz="1800" spc="-185"/>
              <a:t>и</a:t>
            </a:r>
            <a:r>
              <a:rPr dirty="0" sz="1800" spc="-60"/>
              <a:t> </a:t>
            </a:r>
            <a:r>
              <a:rPr dirty="0" sz="1800" spc="-190"/>
              <a:t>данных</a:t>
            </a:r>
            <a:r>
              <a:rPr dirty="0" sz="1800" spc="-40"/>
              <a:t> </a:t>
            </a:r>
            <a:r>
              <a:rPr dirty="0" sz="1800" spc="-190"/>
              <a:t>поисково-разведочного</a:t>
            </a:r>
            <a:r>
              <a:rPr dirty="0" sz="1800" spc="5"/>
              <a:t> </a:t>
            </a:r>
            <a:r>
              <a:rPr dirty="0" sz="1800" spc="-170"/>
              <a:t>бурения.</a:t>
            </a:r>
            <a:endParaRPr sz="1800"/>
          </a:p>
          <a:p>
            <a:pPr algn="just" marL="12700" marR="6985">
              <a:lnSpc>
                <a:spcPct val="90100"/>
              </a:lnSpc>
              <a:spcBef>
                <a:spcPts val="1195"/>
              </a:spcBef>
            </a:pPr>
            <a:r>
              <a:rPr dirty="0" sz="1800" spc="-180">
                <a:solidFill>
                  <a:srgbClr val="0032CC"/>
                </a:solidFill>
              </a:rPr>
              <a:t>Появляется</a:t>
            </a:r>
            <a:r>
              <a:rPr dirty="0" sz="1800" spc="-175">
                <a:solidFill>
                  <a:srgbClr val="0032CC"/>
                </a:solidFill>
              </a:rPr>
              <a:t> </a:t>
            </a:r>
            <a:r>
              <a:rPr dirty="0" sz="1800" spc="-200">
                <a:solidFill>
                  <a:srgbClr val="0032CC"/>
                </a:solidFill>
              </a:rPr>
              <a:t>возможность</a:t>
            </a:r>
            <a:r>
              <a:rPr dirty="0" sz="1800" spc="-195">
                <a:solidFill>
                  <a:srgbClr val="0032CC"/>
                </a:solidFill>
              </a:rPr>
              <a:t> корректировки</a:t>
            </a:r>
            <a:r>
              <a:rPr dirty="0" sz="1800" spc="-190">
                <a:solidFill>
                  <a:srgbClr val="0032CC"/>
                </a:solidFill>
              </a:rPr>
              <a:t> </a:t>
            </a:r>
            <a:r>
              <a:rPr dirty="0" sz="1800" spc="-180">
                <a:solidFill>
                  <a:srgbClr val="0032CC"/>
                </a:solidFill>
              </a:rPr>
              <a:t>структурной</a:t>
            </a:r>
            <a:r>
              <a:rPr dirty="0" sz="1800" spc="-175">
                <a:solidFill>
                  <a:srgbClr val="0032CC"/>
                </a:solidFill>
              </a:rPr>
              <a:t> </a:t>
            </a:r>
            <a:r>
              <a:rPr dirty="0" sz="1800" spc="-180">
                <a:solidFill>
                  <a:srgbClr val="0032CC"/>
                </a:solidFill>
              </a:rPr>
              <a:t>и</a:t>
            </a:r>
            <a:r>
              <a:rPr dirty="0" sz="1800" spc="-175">
                <a:solidFill>
                  <a:srgbClr val="0032CC"/>
                </a:solidFill>
              </a:rPr>
              <a:t> </a:t>
            </a:r>
            <a:r>
              <a:rPr dirty="0" sz="1800" spc="-190">
                <a:solidFill>
                  <a:srgbClr val="0032CC"/>
                </a:solidFill>
              </a:rPr>
              <a:t>фациальной</a:t>
            </a:r>
            <a:r>
              <a:rPr dirty="0" sz="1800" spc="-185">
                <a:solidFill>
                  <a:srgbClr val="0032CC"/>
                </a:solidFill>
              </a:rPr>
              <a:t> </a:t>
            </a:r>
            <a:r>
              <a:rPr dirty="0" sz="1800" spc="-195">
                <a:solidFill>
                  <a:srgbClr val="0032CC"/>
                </a:solidFill>
              </a:rPr>
              <a:t>моделей</a:t>
            </a:r>
            <a:r>
              <a:rPr dirty="0" sz="1800" spc="-190">
                <a:solidFill>
                  <a:srgbClr val="0032CC"/>
                </a:solidFill>
              </a:rPr>
              <a:t> </a:t>
            </a:r>
            <a:r>
              <a:rPr dirty="0" sz="1800" spc="-175">
                <a:solidFill>
                  <a:srgbClr val="0032CC"/>
                </a:solidFill>
              </a:rPr>
              <a:t>в</a:t>
            </a:r>
            <a:r>
              <a:rPr dirty="0" sz="1800" spc="-170">
                <a:solidFill>
                  <a:srgbClr val="0032CC"/>
                </a:solidFill>
              </a:rPr>
              <a:t> </a:t>
            </a:r>
            <a:r>
              <a:rPr dirty="0" sz="1800" spc="-220">
                <a:solidFill>
                  <a:srgbClr val="0032CC"/>
                </a:solidFill>
              </a:rPr>
              <a:t>режиме </a:t>
            </a:r>
            <a:r>
              <a:rPr dirty="0" sz="1800" spc="-215">
                <a:solidFill>
                  <a:srgbClr val="0032CC"/>
                </a:solidFill>
              </a:rPr>
              <a:t> </a:t>
            </a:r>
            <a:r>
              <a:rPr dirty="0" sz="1800" spc="-180">
                <a:solidFill>
                  <a:srgbClr val="0032CC"/>
                </a:solidFill>
              </a:rPr>
              <a:t>реального</a:t>
            </a:r>
            <a:r>
              <a:rPr dirty="0" sz="1800" spc="-175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времени,</a:t>
            </a:r>
            <a:r>
              <a:rPr dirty="0" sz="1800" spc="-180">
                <a:solidFill>
                  <a:srgbClr val="0032CC"/>
                </a:solidFill>
              </a:rPr>
              <a:t> </a:t>
            </a:r>
            <a:r>
              <a:rPr dirty="0" sz="1800" spc="-175">
                <a:solidFill>
                  <a:srgbClr val="0032CC"/>
                </a:solidFill>
              </a:rPr>
              <a:t>в</a:t>
            </a:r>
            <a:r>
              <a:rPr dirty="0" sz="1800" spc="-170">
                <a:solidFill>
                  <a:srgbClr val="0032CC"/>
                </a:solidFill>
              </a:rPr>
              <a:t> </a:t>
            </a:r>
            <a:r>
              <a:rPr dirty="0" sz="1800" spc="-180">
                <a:solidFill>
                  <a:srgbClr val="0032CC"/>
                </a:solidFill>
              </a:rPr>
              <a:t>процессе</a:t>
            </a:r>
            <a:r>
              <a:rPr dirty="0" sz="1800" spc="-175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бурения</a:t>
            </a:r>
            <a:r>
              <a:rPr dirty="0" sz="1800" spc="-180">
                <a:solidFill>
                  <a:srgbClr val="0032CC"/>
                </a:solidFill>
              </a:rPr>
              <a:t> </a:t>
            </a:r>
            <a:r>
              <a:rPr dirty="0" sz="1800" spc="-190">
                <a:solidFill>
                  <a:srgbClr val="0032CC"/>
                </a:solidFill>
              </a:rPr>
              <a:t>скважин,</a:t>
            </a:r>
            <a:r>
              <a:rPr dirty="0" sz="1800" spc="-185">
                <a:solidFill>
                  <a:srgbClr val="0032CC"/>
                </a:solidFill>
              </a:rPr>
              <a:t> </a:t>
            </a:r>
            <a:r>
              <a:rPr dirty="0" sz="1800" spc="-175">
                <a:solidFill>
                  <a:srgbClr val="0032CC"/>
                </a:solidFill>
              </a:rPr>
              <a:t>что</a:t>
            </a:r>
            <a:r>
              <a:rPr dirty="0" sz="1800" spc="-170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улучшает</a:t>
            </a:r>
            <a:r>
              <a:rPr dirty="0" sz="1800" spc="-180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выявление</a:t>
            </a:r>
            <a:r>
              <a:rPr dirty="0" sz="1800" spc="-180">
                <a:solidFill>
                  <a:srgbClr val="0032CC"/>
                </a:solidFill>
              </a:rPr>
              <a:t> </a:t>
            </a:r>
            <a:r>
              <a:rPr dirty="0" sz="1800" spc="-204">
                <a:solidFill>
                  <a:srgbClr val="0032CC"/>
                </a:solidFill>
              </a:rPr>
              <a:t>меры </a:t>
            </a:r>
            <a:r>
              <a:rPr dirty="0" sz="1800" spc="-200">
                <a:solidFill>
                  <a:srgbClr val="0032CC"/>
                </a:solidFill>
              </a:rPr>
              <a:t> </a:t>
            </a:r>
            <a:r>
              <a:rPr dirty="0" sz="1800" spc="-180">
                <a:solidFill>
                  <a:srgbClr val="0032CC"/>
                </a:solidFill>
              </a:rPr>
              <a:t>расслоенности</a:t>
            </a:r>
            <a:r>
              <a:rPr dirty="0" sz="1800" spc="75">
                <a:solidFill>
                  <a:srgbClr val="0032CC"/>
                </a:solidFill>
              </a:rPr>
              <a:t> </a:t>
            </a:r>
            <a:r>
              <a:rPr dirty="0" sz="1800" spc="-190">
                <a:solidFill>
                  <a:srgbClr val="0032CC"/>
                </a:solidFill>
              </a:rPr>
              <a:t>резервуаров</a:t>
            </a:r>
            <a:r>
              <a:rPr dirty="0" sz="1800" spc="-5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и</a:t>
            </a:r>
            <a:r>
              <a:rPr dirty="0" sz="1800" spc="-70">
                <a:solidFill>
                  <a:srgbClr val="0032CC"/>
                </a:solidFill>
              </a:rPr>
              <a:t> </a:t>
            </a:r>
            <a:r>
              <a:rPr dirty="0" sz="1800" spc="-185">
                <a:solidFill>
                  <a:srgbClr val="0032CC"/>
                </a:solidFill>
              </a:rPr>
              <a:t>литофаций.</a:t>
            </a:r>
            <a:endParaRPr sz="1800"/>
          </a:p>
          <a:p>
            <a:pPr algn="just" marL="12700">
              <a:lnSpc>
                <a:spcPct val="100000"/>
              </a:lnSpc>
              <a:spcBef>
                <a:spcPts val="985"/>
              </a:spcBef>
            </a:pPr>
            <a:r>
              <a:rPr dirty="0" sz="1800" spc="-185">
                <a:solidFill>
                  <a:srgbClr val="C00000"/>
                </a:solidFill>
              </a:rPr>
              <a:t>Появляется</a:t>
            </a:r>
            <a:r>
              <a:rPr dirty="0" sz="1800" spc="600">
                <a:solidFill>
                  <a:srgbClr val="C00000"/>
                </a:solidFill>
              </a:rPr>
              <a:t> </a:t>
            </a:r>
            <a:r>
              <a:rPr dirty="0" sz="1800" spc="-175">
                <a:solidFill>
                  <a:srgbClr val="C00000"/>
                </a:solidFill>
              </a:rPr>
              <a:t>доступ</a:t>
            </a:r>
            <a:r>
              <a:rPr dirty="0" sz="1800" spc="605">
                <a:solidFill>
                  <a:srgbClr val="C00000"/>
                </a:solidFill>
              </a:rPr>
              <a:t> </a:t>
            </a:r>
            <a:r>
              <a:rPr dirty="0" sz="1800" spc="-254">
                <a:solidFill>
                  <a:srgbClr val="C00000"/>
                </a:solidFill>
              </a:rPr>
              <a:t>к</a:t>
            </a:r>
            <a:r>
              <a:rPr dirty="0" sz="1800" spc="60">
                <a:solidFill>
                  <a:srgbClr val="C00000"/>
                </a:solidFill>
              </a:rPr>
              <a:t>  </a:t>
            </a:r>
            <a:r>
              <a:rPr dirty="0" sz="1800" spc="-195">
                <a:solidFill>
                  <a:srgbClr val="C00000"/>
                </a:solidFill>
              </a:rPr>
              <a:t>корректировке</a:t>
            </a:r>
            <a:r>
              <a:rPr dirty="0" sz="1800" spc="240">
                <a:solidFill>
                  <a:srgbClr val="C00000"/>
                </a:solidFill>
              </a:rPr>
              <a:t>  </a:t>
            </a:r>
            <a:r>
              <a:rPr dirty="0" sz="1800" spc="240">
                <a:solidFill>
                  <a:srgbClr val="C00000"/>
                </a:solidFill>
              </a:rPr>
              <a:t> </a:t>
            </a:r>
            <a:r>
              <a:rPr dirty="0" sz="1800" spc="-195">
                <a:solidFill>
                  <a:srgbClr val="C00000"/>
                </a:solidFill>
              </a:rPr>
              <a:t>сейсмических</a:t>
            </a:r>
            <a:r>
              <a:rPr dirty="0" sz="1800" spc="615">
                <a:solidFill>
                  <a:srgbClr val="C00000"/>
                </a:solidFill>
              </a:rPr>
              <a:t> </a:t>
            </a:r>
            <a:r>
              <a:rPr dirty="0" sz="1800" spc="-204">
                <a:solidFill>
                  <a:srgbClr val="C00000"/>
                </a:solidFill>
              </a:rPr>
              <a:t>фаций</a:t>
            </a:r>
            <a:r>
              <a:rPr dirty="0" sz="1800" spc="595">
                <a:solidFill>
                  <a:srgbClr val="C00000"/>
                </a:solidFill>
              </a:rPr>
              <a:t> </a:t>
            </a:r>
            <a:r>
              <a:rPr dirty="0" sz="1800" spc="-190">
                <a:solidFill>
                  <a:srgbClr val="C00000"/>
                </a:solidFill>
              </a:rPr>
              <a:t>по</a:t>
            </a:r>
            <a:r>
              <a:rPr dirty="0" sz="1800" spc="600">
                <a:solidFill>
                  <a:srgbClr val="C00000"/>
                </a:solidFill>
              </a:rPr>
              <a:t> </a:t>
            </a:r>
            <a:r>
              <a:rPr dirty="0" sz="1800" spc="-200">
                <a:solidFill>
                  <a:srgbClr val="C00000"/>
                </a:solidFill>
              </a:rPr>
              <a:t>каротажу</a:t>
            </a:r>
            <a:r>
              <a:rPr dirty="0" sz="1800" spc="600">
                <a:solidFill>
                  <a:srgbClr val="C00000"/>
                </a:solidFill>
              </a:rPr>
              <a:t> </a:t>
            </a:r>
            <a:r>
              <a:rPr dirty="0" sz="1800" spc="-204">
                <a:solidFill>
                  <a:srgbClr val="C00000"/>
                </a:solidFill>
              </a:rPr>
              <a:t>скважин</a:t>
            </a:r>
            <a:r>
              <a:rPr dirty="0" sz="1800" spc="600">
                <a:solidFill>
                  <a:srgbClr val="C00000"/>
                </a:solidFill>
              </a:rPr>
              <a:t> </a:t>
            </a:r>
            <a:r>
              <a:rPr dirty="0" sz="1800" spc="-175">
                <a:solidFill>
                  <a:srgbClr val="C00000"/>
                </a:solidFill>
              </a:rPr>
              <a:t>в</a:t>
            </a:r>
            <a:endParaRPr sz="1800"/>
          </a:p>
        </p:txBody>
      </p:sp>
      <p:sp>
        <p:nvSpPr>
          <p:cNvPr id="7" name="object 7"/>
          <p:cNvSpPr txBox="1"/>
          <p:nvPr/>
        </p:nvSpPr>
        <p:spPr>
          <a:xfrm>
            <a:off x="734076" y="2826835"/>
            <a:ext cx="798385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реальном</a:t>
            </a:r>
            <a:r>
              <a:rPr dirty="0" sz="1800" spc="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времени,</a:t>
            </a:r>
            <a:r>
              <a:rPr dirty="0" sz="1800" spc="50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перевод</a:t>
            </a:r>
            <a:r>
              <a:rPr dirty="0"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сейсмических</a:t>
            </a:r>
            <a:r>
              <a:rPr dirty="0" sz="1800" spc="3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4">
                <a:solidFill>
                  <a:srgbClr val="C00000"/>
                </a:solidFill>
                <a:latin typeface="Microsoft Sans Serif"/>
                <a:cs typeface="Microsoft Sans Serif"/>
              </a:rPr>
              <a:t>фаций</a:t>
            </a:r>
            <a:r>
              <a:rPr dirty="0"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0">
                <a:solidFill>
                  <a:srgbClr val="C00000"/>
                </a:solidFill>
                <a:latin typeface="Microsoft Sans Serif"/>
                <a:cs typeface="Microsoft Sans Serif"/>
              </a:rPr>
              <a:t>каротажные</a:t>
            </a:r>
            <a:r>
              <a:rPr dirty="0" sz="1800" spc="2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фации,</a:t>
            </a:r>
            <a:r>
              <a:rPr dirty="0" sz="1800" spc="1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35">
                <a:solidFill>
                  <a:srgbClr val="C00000"/>
                </a:solidFill>
                <a:latin typeface="Microsoft Sans Serif"/>
                <a:cs typeface="Microsoft Sans Serif"/>
              </a:rPr>
              <a:t>и,</a:t>
            </a:r>
            <a:r>
              <a:rPr dirty="0" sz="1800" spc="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наоборот,</a:t>
            </a:r>
            <a:r>
              <a:rPr dirty="0" sz="1800" spc="1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что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" y="3560064"/>
            <a:ext cx="140208" cy="1524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" y="4700015"/>
            <a:ext cx="140208" cy="152400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34064" y="2948399"/>
            <a:ext cx="7983855" cy="245935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90"/>
              </a:spcBef>
            </a:pP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у</a:t>
            </a:r>
            <a:r>
              <a:rPr dirty="0" sz="1800" spc="-160">
                <a:solidFill>
                  <a:srgbClr val="C00000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ае</a:t>
            </a:r>
            <a:r>
              <a:rPr dirty="0" sz="1800" spc="-150">
                <a:solidFill>
                  <a:srgbClr val="C00000"/>
                </a:solidFill>
                <a:latin typeface="Microsoft Sans Serif"/>
                <a:cs typeface="Microsoft Sans Serif"/>
              </a:rPr>
              <a:t>т</a:t>
            </a:r>
            <a:r>
              <a:rPr dirty="0" sz="1800" spc="-6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5">
                <a:solidFill>
                  <a:srgbClr val="C00000"/>
                </a:solidFill>
                <a:latin typeface="Microsoft Sans Serif"/>
                <a:cs typeface="Microsoft Sans Serif"/>
              </a:rPr>
              <a:t>э</a:t>
            </a:r>
            <a:r>
              <a:rPr dirty="0" sz="1800" spc="-270">
                <a:solidFill>
                  <a:srgbClr val="C00000"/>
                </a:solidFill>
                <a:latin typeface="Microsoft Sans Serif"/>
                <a:cs typeface="Microsoft Sans Serif"/>
              </a:rPr>
              <a:t>ф</a:t>
            </a:r>
            <a:r>
              <a:rPr dirty="0" sz="1800" spc="-280">
                <a:solidFill>
                  <a:srgbClr val="C00000"/>
                </a:solidFill>
                <a:latin typeface="Microsoft Sans Serif"/>
                <a:cs typeface="Microsoft Sans Serif"/>
              </a:rPr>
              <a:t>ф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260">
                <a:solidFill>
                  <a:srgbClr val="C00000"/>
                </a:solidFill>
                <a:latin typeface="Microsoft Sans Serif"/>
                <a:cs typeface="Microsoft Sans Serif"/>
              </a:rPr>
              <a:t>к</a:t>
            </a:r>
            <a:r>
              <a:rPr dirty="0" sz="1800" spc="-155">
                <a:solidFill>
                  <a:srgbClr val="C00000"/>
                </a:solidFill>
                <a:latin typeface="Microsoft Sans Serif"/>
                <a:cs typeface="Microsoft Sans Serif"/>
              </a:rPr>
              <a:t>т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н</a:t>
            </a: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155">
                <a:solidFill>
                  <a:srgbClr val="C00000"/>
                </a:solidFill>
                <a:latin typeface="Microsoft Sans Serif"/>
                <a:cs typeface="Microsoft Sans Serif"/>
              </a:rPr>
              <a:t>т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ь</a:t>
            </a:r>
            <a:r>
              <a:rPr dirty="0" sz="1800" spc="-4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н</a:t>
            </a:r>
            <a:r>
              <a:rPr dirty="0" sz="1800" spc="-155">
                <a:solidFill>
                  <a:srgbClr val="C00000"/>
                </a:solidFill>
                <a:latin typeface="Microsoft Sans Serif"/>
                <a:cs typeface="Microsoft Sans Serif"/>
              </a:rPr>
              <a:t>т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ер</a:t>
            </a:r>
            <a:r>
              <a:rPr dirty="0" sz="1800" spc="-210">
                <a:solidFill>
                  <a:srgbClr val="C00000"/>
                </a:solidFill>
                <a:latin typeface="Microsoft Sans Serif"/>
                <a:cs typeface="Microsoft Sans Serif"/>
              </a:rPr>
              <a:t>п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р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55">
                <a:solidFill>
                  <a:srgbClr val="C00000"/>
                </a:solidFill>
                <a:latin typeface="Microsoft Sans Serif"/>
                <a:cs typeface="Microsoft Sans Serif"/>
              </a:rPr>
              <a:t>т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а</a:t>
            </a:r>
            <a:r>
              <a:rPr dirty="0" sz="1800" spc="-200">
                <a:solidFill>
                  <a:srgbClr val="C00000"/>
                </a:solidFill>
                <a:latin typeface="Microsoft Sans Serif"/>
                <a:cs typeface="Microsoft Sans Serif"/>
              </a:rPr>
              <a:t>ц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90">
                <a:solidFill>
                  <a:srgbClr val="C00000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  <a:p>
            <a:pPr algn="just" marL="12700" marR="5715">
              <a:lnSpc>
                <a:spcPts val="1939"/>
              </a:lnSpc>
              <a:spcBef>
                <a:spcPts val="1230"/>
              </a:spcBef>
            </a:pP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Проводится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расчет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глубинных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сейсмических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атрибутов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траекторий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запланированных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10">
                <a:solidFill>
                  <a:srgbClr val="0032CC"/>
                </a:solidFill>
                <a:latin typeface="Microsoft Sans Serif"/>
                <a:cs typeface="Microsoft Sans Serif"/>
              </a:rPr>
              <a:t>скважин</a:t>
            </a:r>
            <a:r>
              <a:rPr dirty="0" sz="1800" spc="-204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40">
                <a:solidFill>
                  <a:srgbClr val="0032CC"/>
                </a:solidFill>
                <a:latin typeface="Microsoft Sans Serif"/>
                <a:cs typeface="Microsoft Sans Serif"/>
              </a:rPr>
              <a:t>(в</a:t>
            </a:r>
            <a:r>
              <a:rPr dirty="0" sz="1800" spc="-135">
                <a:solidFill>
                  <a:srgbClr val="0032CC"/>
                </a:solidFill>
                <a:latin typeface="Microsoft Sans Serif"/>
                <a:cs typeface="Microsoft Sans Serif"/>
              </a:rPr>
              <a:t> т.ч.</a:t>
            </a:r>
            <a:r>
              <a:rPr dirty="0" sz="1800" spc="-13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боковых</a:t>
            </a:r>
            <a:r>
              <a:rPr dirty="0" sz="1800" spc="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55">
                <a:solidFill>
                  <a:srgbClr val="0032CC"/>
                </a:solidFill>
                <a:latin typeface="Microsoft Sans Serif"/>
                <a:cs typeface="Microsoft Sans Serif"/>
              </a:rPr>
              <a:t>стволов),</a:t>
            </a:r>
            <a:r>
              <a:rPr dirty="0" sz="1800" spc="-15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определение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места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0">
                <a:solidFill>
                  <a:srgbClr val="0032CC"/>
                </a:solidFill>
                <a:latin typeface="Microsoft Sans Serif"/>
                <a:cs typeface="Microsoft Sans Serif"/>
              </a:rPr>
              <a:t>заложения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новых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поисковых</a:t>
            </a:r>
            <a:r>
              <a:rPr dirty="0" sz="1800" spc="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и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разведочных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скважин,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что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обеспечивает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быстрое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решение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принятие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решение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по 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дальнейшей</a:t>
            </a:r>
            <a:r>
              <a:rPr dirty="0" sz="1800" spc="-4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эксплуатации.</a:t>
            </a:r>
            <a:endParaRPr sz="1800">
              <a:latin typeface="Microsoft Sans Serif"/>
              <a:cs typeface="Microsoft Sans Serif"/>
            </a:endParaRPr>
          </a:p>
          <a:p>
            <a:pPr algn="just" marL="12700" marR="5080">
              <a:lnSpc>
                <a:spcPts val="1939"/>
              </a:lnSpc>
              <a:spcBef>
                <a:spcPts val="1220"/>
              </a:spcBef>
            </a:pPr>
            <a:r>
              <a:rPr dirty="0" sz="1800" spc="-210">
                <a:solidFill>
                  <a:srgbClr val="C00000"/>
                </a:solidFill>
                <a:latin typeface="Microsoft Sans Serif"/>
                <a:cs typeface="Microsoft Sans Serif"/>
              </a:rPr>
              <a:t>Эффективный</a:t>
            </a:r>
            <a:r>
              <a:rPr dirty="0" sz="1800" spc="-204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переход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в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0">
                <a:solidFill>
                  <a:srgbClr val="C00000"/>
                </a:solidFill>
                <a:latin typeface="Microsoft Sans Serif"/>
                <a:cs typeface="Microsoft Sans Serif"/>
              </a:rPr>
              <a:t>многомерных</a:t>
            </a: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областях</a:t>
            </a:r>
            <a:r>
              <a:rPr dirty="0" sz="1800" spc="1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интерпретации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(время,</a:t>
            </a:r>
            <a:r>
              <a:rPr dirty="0" sz="1800" spc="14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глубина</a:t>
            </a:r>
            <a:r>
              <a:rPr dirty="0" sz="1800" spc="-17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 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хроностратиграфия)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при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 визуализации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 и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интерпретации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C00000"/>
                </a:solidFill>
                <a:latin typeface="Microsoft Sans Serif"/>
                <a:cs typeface="Microsoft Sans Serif"/>
              </a:rPr>
              <a:t>сейсмических</a:t>
            </a:r>
            <a:r>
              <a:rPr dirty="0" sz="1800" spc="-19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5">
                <a:solidFill>
                  <a:srgbClr val="C00000"/>
                </a:solidFill>
                <a:latin typeface="Microsoft Sans Serif"/>
                <a:cs typeface="Microsoft Sans Serif"/>
              </a:rPr>
              <a:t>геологических </a:t>
            </a:r>
            <a:r>
              <a:rPr dirty="0" sz="1800" spc="-180">
                <a:solidFill>
                  <a:srgbClr val="C00000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C00000"/>
                </a:solidFill>
                <a:latin typeface="Microsoft Sans Serif"/>
                <a:cs typeface="Microsoft Sans Serif"/>
              </a:rPr>
              <a:t>данных.</a:t>
            </a:r>
            <a:endParaRPr sz="1800">
              <a:latin typeface="Microsoft Sans Serif"/>
              <a:cs typeface="Microsoft Sans Serif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2440" y="5593079"/>
            <a:ext cx="140208" cy="1524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34065" y="5506938"/>
            <a:ext cx="7984490" cy="79438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just" marL="12700" marR="5080">
              <a:lnSpc>
                <a:spcPct val="90100"/>
              </a:lnSpc>
              <a:spcBef>
                <a:spcPts val="310"/>
              </a:spcBef>
            </a:pP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Хроностратиграфическая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200">
                <a:solidFill>
                  <a:srgbClr val="0032CC"/>
                </a:solidFill>
                <a:latin typeface="Microsoft Sans Serif"/>
                <a:cs typeface="Microsoft Sans Serif"/>
              </a:rPr>
              <a:t>привязка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 сейсмических</a:t>
            </a:r>
            <a:r>
              <a:rPr dirty="0" sz="1800" spc="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поверхностей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для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углубленной 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стратиграфической</a:t>
            </a:r>
            <a:r>
              <a:rPr dirty="0" sz="1800" spc="10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интерпретации.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Создание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 стратиграфической</a:t>
            </a:r>
            <a:r>
              <a:rPr dirty="0" sz="1800" spc="3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модели</a:t>
            </a:r>
            <a:r>
              <a:rPr dirty="0" sz="1800" spc="90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80">
                <a:solidFill>
                  <a:srgbClr val="0032CC"/>
                </a:solidFill>
                <a:latin typeface="Microsoft Sans Serif"/>
                <a:cs typeface="Microsoft Sans Serif"/>
              </a:rPr>
              <a:t>для </a:t>
            </a:r>
            <a:r>
              <a:rPr dirty="0" sz="1800" spc="-17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65">
                <a:solidFill>
                  <a:srgbClr val="0032CC"/>
                </a:solidFill>
                <a:latin typeface="Microsoft Sans Serif"/>
                <a:cs typeface="Microsoft Sans Serif"/>
              </a:rPr>
              <a:t>у</a:t>
            </a:r>
            <a:r>
              <a:rPr dirty="0" sz="1800" spc="-160">
                <a:solidFill>
                  <a:srgbClr val="0032CC"/>
                </a:solidFill>
                <a:latin typeface="Microsoft Sans Serif"/>
                <a:cs typeface="Microsoft Sans Serif"/>
              </a:rPr>
              <a:t>г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65">
                <a:solidFill>
                  <a:srgbClr val="0032CC"/>
                </a:solidFill>
                <a:latin typeface="Microsoft Sans Serif"/>
                <a:cs typeface="Microsoft Sans Serif"/>
              </a:rPr>
              <a:t>у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б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нн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й</a:t>
            </a:r>
            <a:r>
              <a:rPr dirty="0" sz="1800" spc="-6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160">
                <a:solidFill>
                  <a:srgbClr val="0032CC"/>
                </a:solidFill>
                <a:latin typeface="Microsoft Sans Serif"/>
                <a:cs typeface="Microsoft Sans Serif"/>
              </a:rPr>
              <a:t>г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95">
                <a:solidFill>
                  <a:srgbClr val="0032CC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л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60">
                <a:solidFill>
                  <a:srgbClr val="0032CC"/>
                </a:solidFill>
                <a:latin typeface="Microsoft Sans Serif"/>
                <a:cs typeface="Microsoft Sans Serif"/>
              </a:rPr>
              <a:t>г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и</a:t>
            </a:r>
            <a:r>
              <a:rPr dirty="0" sz="1800" spc="-200">
                <a:solidFill>
                  <a:srgbClr val="0032CC"/>
                </a:solidFill>
                <a:latin typeface="Microsoft Sans Serif"/>
                <a:cs typeface="Microsoft Sans Serif"/>
              </a:rPr>
              <a:t>ч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е</a:t>
            </a:r>
            <a:r>
              <a:rPr dirty="0" sz="1800" spc="-170">
                <a:solidFill>
                  <a:srgbClr val="0032CC"/>
                </a:solidFill>
                <a:latin typeface="Microsoft Sans Serif"/>
                <a:cs typeface="Microsoft Sans Serif"/>
              </a:rPr>
              <a:t>с</a:t>
            </a:r>
            <a:r>
              <a:rPr dirty="0" sz="1800" spc="-250">
                <a:solidFill>
                  <a:srgbClr val="0032CC"/>
                </a:solidFill>
                <a:latin typeface="Microsoft Sans Serif"/>
                <a:cs typeface="Microsoft Sans Serif"/>
              </a:rPr>
              <a:t>к</a:t>
            </a:r>
            <a:r>
              <a:rPr dirty="0" sz="1800" spc="-190">
                <a:solidFill>
                  <a:srgbClr val="0032CC"/>
                </a:solidFill>
                <a:latin typeface="Microsoft Sans Serif"/>
                <a:cs typeface="Microsoft Sans Serif"/>
              </a:rPr>
              <a:t>о</a:t>
            </a:r>
            <a:r>
              <a:rPr dirty="0" sz="1800" spc="-185">
                <a:solidFill>
                  <a:srgbClr val="0032CC"/>
                </a:solidFill>
                <a:latin typeface="Microsoft Sans Serif"/>
                <a:cs typeface="Microsoft Sans Serif"/>
              </a:rPr>
              <a:t>й</a:t>
            </a:r>
            <a:r>
              <a:rPr dirty="0" sz="1800" spc="-25">
                <a:solidFill>
                  <a:srgbClr val="0032CC"/>
                </a:solidFill>
                <a:latin typeface="Microsoft Sans Serif"/>
                <a:cs typeface="Microsoft Sans Serif"/>
              </a:rPr>
              <a:t> </a:t>
            </a:r>
            <a:r>
              <a:rPr dirty="0" sz="1800" spc="-90">
                <a:solidFill>
                  <a:srgbClr val="0032CC"/>
                </a:solidFill>
                <a:latin typeface="Microsoft Sans Serif"/>
                <a:cs typeface="Microsoft Sans Serif"/>
              </a:rPr>
              <a:t>.</a:t>
            </a:r>
            <a:endParaRPr sz="1800">
              <a:latin typeface="Microsoft Sans Serif"/>
              <a:cs typeface="Microsoft Sans Serif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18716" y="1857755"/>
            <a:ext cx="5298948" cy="2540508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204095" y="1955444"/>
            <a:ext cx="4738370" cy="2099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5"/>
              </a:spcBef>
            </a:pPr>
            <a:r>
              <a:rPr dirty="0" sz="3200" spc="-25" b="1">
                <a:solidFill>
                  <a:srgbClr val="C00000"/>
                </a:solidFill>
                <a:latin typeface="Times New Roman"/>
                <a:cs typeface="Times New Roman"/>
              </a:rPr>
              <a:t>Благодарю</a:t>
            </a:r>
            <a:r>
              <a:rPr dirty="0" sz="3200" spc="-3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за</a:t>
            </a:r>
            <a:r>
              <a:rPr dirty="0" sz="3200" spc="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внимание!</a:t>
            </a:r>
            <a:endParaRPr sz="3200">
              <a:latin typeface="Times New Roman"/>
              <a:cs typeface="Times New Roman"/>
            </a:endParaRPr>
          </a:p>
          <a:p>
            <a:pPr marL="219710">
              <a:lnSpc>
                <a:spcPct val="100000"/>
              </a:lnSpc>
              <a:spcBef>
                <a:spcPts val="2395"/>
              </a:spcBef>
            </a:pP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Thank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you</a:t>
            </a:r>
            <a:r>
              <a:rPr dirty="0" sz="3200" spc="-4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for</a:t>
            </a:r>
            <a:r>
              <a:rPr dirty="0" sz="3200" spc="-65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attention!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405"/>
              </a:spcBef>
            </a:pPr>
            <a:r>
              <a:rPr dirty="0" sz="3200" spc="-5" b="1">
                <a:solidFill>
                  <a:srgbClr val="C00000"/>
                </a:solidFill>
                <a:latin typeface="Times New Roman"/>
                <a:cs typeface="Times New Roman"/>
              </a:rPr>
              <a:t>Назарларыңызға</a:t>
            </a:r>
            <a:r>
              <a:rPr dirty="0" sz="3200" spc="-90" b="1">
                <a:solidFill>
                  <a:srgbClr val="C00000"/>
                </a:solidFill>
                <a:latin typeface="Times New Roman"/>
                <a:cs typeface="Times New Roman"/>
              </a:rPr>
              <a:t> </a:t>
            </a:r>
            <a:r>
              <a:rPr dirty="0" sz="3200" b="1">
                <a:solidFill>
                  <a:srgbClr val="C00000"/>
                </a:solidFill>
                <a:latin typeface="Times New Roman"/>
                <a:cs typeface="Times New Roman"/>
              </a:rPr>
              <a:t>рахмет!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dt" idx="6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10.01.</a:t>
            </a:r>
            <a:r>
              <a:rPr dirty="0" spc="-5"/>
              <a:t>2</a:t>
            </a:r>
            <a:r>
              <a:rPr dirty="0" spc="-15"/>
              <a:t>0</a:t>
            </a:r>
            <a:r>
              <a:rPr dirty="0" spc="-20"/>
              <a:t>2</a:t>
            </a:r>
            <a:r>
              <a:rPr dirty="0"/>
              <a:t>3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/>
              <a:t>КазНИТУ</a:t>
            </a:r>
            <a:r>
              <a:rPr dirty="0" spc="-40"/>
              <a:t> </a:t>
            </a:r>
            <a:r>
              <a:rPr dirty="0" spc="-5"/>
              <a:t>им.К.И.Сатпаева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20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arman abetov</dc:creator>
  <dc:title>Лекции по курсу �Общая геология�</dc:title>
  <dcterms:created xsi:type="dcterms:W3CDTF">2023-11-06T03:47:46Z</dcterms:created>
  <dcterms:modified xsi:type="dcterms:W3CDTF">2023-11-06T03:47:46Z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2023-11-03T00:00:00Z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2023-11-06T00:00:00Z</vt:filetime>
  </property>
</Properties>
</file>