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jpg" ContentType="image/jpg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836" y="347611"/>
            <a:ext cx="8810327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2250" y="1651000"/>
            <a:ext cx="8683625" cy="4193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54554" y="6556176"/>
            <a:ext cx="19100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44500" y="6556176"/>
            <a:ext cx="65913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epmstrata.org/Terminology.aspx?id=flooding%20surface" TargetMode="Externa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6636" y="1447800"/>
            <a:ext cx="8069580" cy="4465955"/>
            <a:chOff x="516636" y="1447800"/>
            <a:chExt cx="8069580" cy="44659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272" y="1449323"/>
              <a:ext cx="7633716" cy="37490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564" y="1447800"/>
              <a:ext cx="7536942" cy="36522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636" y="4980432"/>
              <a:ext cx="8069580" cy="93271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09662" y="5040833"/>
            <a:ext cx="7689850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210" b="1">
                <a:solidFill>
                  <a:srgbClr val="001F5F"/>
                </a:solidFill>
                <a:latin typeface="Cambria"/>
                <a:cs typeface="Cambria"/>
              </a:rPr>
              <a:t>Казахский</a:t>
            </a:r>
            <a:r>
              <a:rPr dirty="0" sz="2000" spc="-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95" b="1">
                <a:solidFill>
                  <a:srgbClr val="001F5F"/>
                </a:solidFill>
                <a:latin typeface="Cambria"/>
                <a:cs typeface="Cambria"/>
              </a:rPr>
              <a:t>Национальный</a:t>
            </a:r>
            <a:r>
              <a:rPr dirty="0" sz="2000" spc="-2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Исследовательский</a:t>
            </a:r>
            <a:r>
              <a:rPr dirty="0" sz="2000" spc="-1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15" b="1">
                <a:solidFill>
                  <a:srgbClr val="001F5F"/>
                </a:solidFill>
                <a:latin typeface="Cambria"/>
                <a:cs typeface="Cambria"/>
              </a:rPr>
              <a:t>Технический</a:t>
            </a:r>
            <a:r>
              <a:rPr dirty="0" sz="2000" spc="-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75" b="1">
                <a:solidFill>
                  <a:srgbClr val="001F5F"/>
                </a:solidFill>
                <a:latin typeface="Cambria"/>
                <a:cs typeface="Cambria"/>
              </a:rPr>
              <a:t>Университет,</a:t>
            </a:r>
            <a:endParaRPr sz="2000">
              <a:latin typeface="Cambria"/>
              <a:cs typeface="Cambria"/>
            </a:endParaRPr>
          </a:p>
          <a:p>
            <a:pPr algn="ctr" marL="1905">
              <a:lnSpc>
                <a:spcPts val="2370"/>
              </a:lnSpc>
            </a:pPr>
            <a:r>
              <a:rPr dirty="0" sz="2000" spc="-345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д</a:t>
            </a:r>
            <a:r>
              <a:rPr dirty="0" sz="2000" spc="-190" b="1">
                <a:solidFill>
                  <a:srgbClr val="001F5F"/>
                </a:solidFill>
                <a:latin typeface="Cambria"/>
                <a:cs typeface="Cambria"/>
              </a:rPr>
              <a:t>р</a:t>
            </a:r>
            <a:r>
              <a:rPr dirty="0" sz="2000" spc="-160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20" b="1">
                <a:solidFill>
                  <a:srgbClr val="001F5F"/>
                </a:solidFill>
                <a:latin typeface="Cambria"/>
                <a:cs typeface="Cambria"/>
              </a:rPr>
              <a:t>“</a:t>
            </a:r>
            <a:r>
              <a:rPr dirty="0" sz="2000" spc="-110" b="1">
                <a:solidFill>
                  <a:srgbClr val="001F5F"/>
                </a:solidFill>
                <a:latin typeface="Cambria"/>
                <a:cs typeface="Cambria"/>
              </a:rPr>
              <a:t>Г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о</a:t>
            </a:r>
            <a:r>
              <a:rPr dirty="0" sz="2000" spc="-60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150" b="1">
                <a:solidFill>
                  <a:srgbClr val="001F5F"/>
                </a:solidFill>
                <a:latin typeface="Cambria"/>
                <a:cs typeface="Cambria"/>
              </a:rPr>
              <a:t>з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370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285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25" b="1">
                <a:latin typeface="Cambria"/>
                <a:cs typeface="Cambria"/>
              </a:rPr>
              <a:t>”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1338" y="571246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55"/>
              <a:t>ГЛОССАРИЙ</a:t>
            </a:r>
            <a:r>
              <a:rPr dirty="0" spc="-10"/>
              <a:t> </a:t>
            </a:r>
            <a:r>
              <a:rPr dirty="0" spc="-5"/>
              <a:t>по</a:t>
            </a:r>
            <a:r>
              <a:rPr dirty="0" spc="-10"/>
              <a:t> </a:t>
            </a:r>
            <a:r>
              <a:rPr dirty="0" spc="-5"/>
              <a:t>данным</a:t>
            </a:r>
            <a:r>
              <a:rPr dirty="0"/>
              <a:t> </a:t>
            </a:r>
            <a:r>
              <a:rPr dirty="0" spc="-5"/>
              <a:t>UGA</a:t>
            </a:r>
            <a:r>
              <a:rPr dirty="0" spc="-140"/>
              <a:t> </a:t>
            </a:r>
            <a:r>
              <a:rPr dirty="0"/>
              <a:t>stratigraphy</a:t>
            </a:r>
            <a:r>
              <a:rPr dirty="0" spc="-4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77071" y="6556176"/>
            <a:ext cx="1504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69" y="1390650"/>
          <a:ext cx="8608695" cy="5260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9715"/>
                <a:gridCol w="4520565"/>
              </a:tblGrid>
              <a:tr h="370827">
                <a:tc>
                  <a:txBody>
                    <a:bodyPr/>
                    <a:lstStyle/>
                    <a:p>
                      <a:pPr marL="113347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600" spc="-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1158227">
                <a:tc>
                  <a:txBody>
                    <a:bodyPr/>
                    <a:lstStyle/>
                    <a:p>
                      <a:pPr algn="just" marL="90805" marR="81915" indent="212090">
                        <a:lnSpc>
                          <a:spcPct val="995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Accommodation.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Another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term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relative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sea-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level.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thought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space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which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sediments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can fill, defined at its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base by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top of 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lithosphere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its top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ocean surface (Figure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1).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1440" marR="80645" indent="220979">
                        <a:lnSpc>
                          <a:spcPct val="995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Область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аккумуляции.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Термин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относительного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рассматриваться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пространство,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заполняемое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осадками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определяемое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кровлей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литосферы в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подошве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поверхностью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океана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кровле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(рис.1).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3718575">
                <a:tc>
                  <a:txBody>
                    <a:bodyPr/>
                    <a:lstStyle/>
                    <a:p>
                      <a:pPr algn="just" marL="90805" marR="81280" indent="1676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Aggradation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(or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alluviation)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term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used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geology</a:t>
                      </a:r>
                      <a:r>
                        <a:rPr dirty="0" sz="14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4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increase</a:t>
                      </a:r>
                      <a:r>
                        <a:rPr dirty="0" sz="14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land</a:t>
                      </a:r>
                      <a:r>
                        <a:rPr dirty="0" sz="14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elevation,</a:t>
                      </a:r>
                      <a:r>
                        <a:rPr dirty="0" sz="14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typically</a:t>
                      </a:r>
                      <a:r>
                        <a:rPr dirty="0" sz="14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river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due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deposition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occurs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areas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 which 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supply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greater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amount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 material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able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transport.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mass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balance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between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 being transported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bed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described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Exner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equation.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0805" marR="81280" indent="1816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Typical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aggradational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environments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include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lowland alluvial rivers, river deltas, and alluvial fans.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environments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often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undergoing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slow subsidence which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balances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increase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 elevation due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aggradation. After millions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years,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environment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will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become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sedimentary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basin,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contains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deposited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sediment,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including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paleochannels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ancient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floodplains.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r" marL="91440" marR="8001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733425" algn="l"/>
                          <a:tab pos="773430" algn="l"/>
                          <a:tab pos="933450" algn="l"/>
                          <a:tab pos="1152525" algn="l"/>
                          <a:tab pos="1837055" algn="l"/>
                          <a:tab pos="1858010" algn="l"/>
                          <a:tab pos="1958975" algn="l"/>
                          <a:tab pos="2050414" algn="l"/>
                          <a:tab pos="2492375" algn="l"/>
                          <a:tab pos="2599055" algn="l"/>
                          <a:tab pos="2769870" algn="l"/>
                          <a:tab pos="2876550" algn="l"/>
                          <a:tab pos="3020060" algn="l"/>
                          <a:tab pos="3075940" algn="l"/>
                          <a:tab pos="3106420" algn="l"/>
                          <a:tab pos="3357879" algn="l"/>
                          <a:tab pos="3764915" algn="l"/>
                          <a:tab pos="3794125" algn="l"/>
                          <a:tab pos="3843020" algn="l"/>
                          <a:tab pos="4093210" algn="l"/>
                          <a:tab pos="4335145" algn="l"/>
                        </a:tabLst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Аградация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(или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отложения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наносов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аллювия*)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термин,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используемый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геологии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увеличения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высоты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суши,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правило,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речной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из-за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осаждения</a:t>
                      </a:r>
                      <a:r>
                        <a:rPr dirty="0" sz="14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осадка.</a:t>
                      </a:r>
                      <a:r>
                        <a:rPr dirty="0" sz="14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Аградация</a:t>
                      </a:r>
                      <a:r>
                        <a:rPr dirty="0" sz="14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происходит</a:t>
                      </a:r>
                      <a:r>
                        <a:rPr dirty="0" sz="14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3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областях,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где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снос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больше,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чем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материала,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которое</a:t>
                      </a:r>
                      <a:r>
                        <a:rPr dirty="0" sz="14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речная</a:t>
                      </a:r>
                      <a:r>
                        <a:rPr dirty="0" sz="14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система</a:t>
                      </a:r>
                      <a:r>
                        <a:rPr dirty="0" sz="14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dirty="0" sz="14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транспортировать.</a:t>
                      </a:r>
                      <a:r>
                        <a:rPr dirty="0" sz="14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Баланс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ассы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ре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ад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ад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сы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	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			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а. 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Типичные		аградирующие		среды			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включают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лл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юв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дел</a:t>
                      </a:r>
                      <a:r>
                        <a:rPr dirty="0" sz="1400" spc="-6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аллювиальные</a:t>
                      </a:r>
                      <a:r>
                        <a:rPr dirty="0" sz="1400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конуса</a:t>
                      </a:r>
                      <a:r>
                        <a:rPr dirty="0" sz="1400" spc="2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выноса.</a:t>
                      </a:r>
                      <a:r>
                        <a:rPr dirty="0" sz="1400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2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аградирующих</a:t>
                      </a:r>
                      <a:r>
                        <a:rPr dirty="0" sz="1400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средах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час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ои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дит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енн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да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ие,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dirty="0" sz="1400" spc="-7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 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уравновешивает</a:t>
                      </a:r>
                      <a:r>
                        <a:rPr dirty="0" sz="14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увеличение</a:t>
                      </a:r>
                      <a:r>
                        <a:rPr dirty="0" sz="1400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высоты</a:t>
                      </a:r>
                      <a:r>
                        <a:rPr dirty="0" sz="1400" spc="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</a:t>
                      </a:r>
                      <a:r>
                        <a:rPr dirty="0" sz="1400" spc="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земли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dirty="0" sz="14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накопления</a:t>
                      </a:r>
                      <a:r>
                        <a:rPr dirty="0" sz="14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наносов.</a:t>
                      </a:r>
                      <a:r>
                        <a:rPr dirty="0" sz="14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Спустя</a:t>
                      </a:r>
                      <a:r>
                        <a:rPr dirty="0" sz="14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миллионы</a:t>
                      </a:r>
                      <a:r>
                        <a:rPr dirty="0" sz="1400" spc="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лет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агградационная</a:t>
                      </a:r>
                      <a:r>
                        <a:rPr dirty="0" sz="14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среда</a:t>
                      </a:r>
                      <a:r>
                        <a:rPr dirty="0" sz="14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становится</a:t>
                      </a:r>
                      <a:r>
                        <a:rPr dirty="0" sz="14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осадочным</a:t>
                      </a:r>
                      <a:r>
                        <a:rPr dirty="0" sz="14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бассейном,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7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ор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ый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аж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ый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ад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чая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палеоканалы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древние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поймы.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6930" y="275577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15"/>
              <a:t>компании</a:t>
            </a:r>
            <a:r>
              <a:rPr dirty="0" spc="45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5169" y="830313"/>
            <a:ext cx="8726170" cy="1824355"/>
            <a:chOff x="245169" y="830313"/>
            <a:chExt cx="8726170" cy="1824355"/>
          </a:xfrm>
        </p:grpSpPr>
        <p:sp>
          <p:nvSpPr>
            <p:cNvPr id="4" name="object 4"/>
            <p:cNvSpPr/>
            <p:nvPr/>
          </p:nvSpPr>
          <p:spPr>
            <a:xfrm>
              <a:off x="251510" y="836662"/>
              <a:ext cx="8713470" cy="1798955"/>
            </a:xfrm>
            <a:custGeom>
              <a:avLst/>
              <a:gdLst/>
              <a:ahLst/>
              <a:cxnLst/>
              <a:rect l="l" t="t" r="r" b="b"/>
              <a:pathLst>
                <a:path w="8713470" h="1798955">
                  <a:moveTo>
                    <a:pt x="4195813" y="0"/>
                  </a:moveTo>
                  <a:lnTo>
                    <a:pt x="0" y="0"/>
                  </a:lnTo>
                  <a:lnTo>
                    <a:pt x="0" y="1798332"/>
                  </a:lnTo>
                  <a:lnTo>
                    <a:pt x="4195813" y="1798332"/>
                  </a:lnTo>
                  <a:lnTo>
                    <a:pt x="4195813" y="0"/>
                  </a:lnTo>
                  <a:close/>
                </a:path>
                <a:path w="8713470" h="1798955">
                  <a:moveTo>
                    <a:pt x="8713051" y="0"/>
                  </a:moveTo>
                  <a:lnTo>
                    <a:pt x="4195915" y="0"/>
                  </a:lnTo>
                  <a:lnTo>
                    <a:pt x="4195915" y="1798332"/>
                  </a:lnTo>
                  <a:lnTo>
                    <a:pt x="8713051" y="1798332"/>
                  </a:lnTo>
                  <a:lnTo>
                    <a:pt x="8713051" y="0"/>
                  </a:lnTo>
                  <a:close/>
                </a:path>
              </a:pathLst>
            </a:custGeom>
            <a:solidFill>
              <a:srgbClr val="DEEC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5169" y="830313"/>
              <a:ext cx="8726170" cy="1824355"/>
            </a:xfrm>
            <a:custGeom>
              <a:avLst/>
              <a:gdLst/>
              <a:ahLst/>
              <a:cxnLst/>
              <a:rect l="l" t="t" r="r" b="b"/>
              <a:pathLst>
                <a:path w="8726170" h="1824355">
                  <a:moveTo>
                    <a:pt x="4202256" y="0"/>
                  </a:moveTo>
                  <a:lnTo>
                    <a:pt x="4202256" y="1823732"/>
                  </a:lnTo>
                </a:path>
                <a:path w="8726170" h="1824355">
                  <a:moveTo>
                    <a:pt x="6350" y="0"/>
                  </a:moveTo>
                  <a:lnTo>
                    <a:pt x="6350" y="1823732"/>
                  </a:lnTo>
                </a:path>
                <a:path w="8726170" h="1824355">
                  <a:moveTo>
                    <a:pt x="8719392" y="0"/>
                  </a:moveTo>
                  <a:lnTo>
                    <a:pt x="8719392" y="1823732"/>
                  </a:lnTo>
                </a:path>
                <a:path w="8726170" h="1824355">
                  <a:moveTo>
                    <a:pt x="0" y="6350"/>
                  </a:moveTo>
                  <a:lnTo>
                    <a:pt x="8725742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5169" y="2634995"/>
              <a:ext cx="8726170" cy="0"/>
            </a:xfrm>
            <a:custGeom>
              <a:avLst/>
              <a:gdLst/>
              <a:ahLst/>
              <a:cxnLst/>
              <a:rect l="l" t="t" r="r" b="b"/>
              <a:pathLst>
                <a:path w="8726170" h="0">
                  <a:moveTo>
                    <a:pt x="0" y="0"/>
                  </a:moveTo>
                  <a:lnTo>
                    <a:pt x="8725742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57869" y="843013"/>
            <a:ext cx="4183379" cy="1773555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algn="just" marL="84455" marR="74930" indent="186055">
              <a:lnSpc>
                <a:spcPct val="100000"/>
              </a:lnSpc>
              <a:spcBef>
                <a:spcPts val="265"/>
              </a:spcBef>
            </a:pPr>
            <a:r>
              <a:rPr dirty="0" sz="1400" spc="-5" b="1">
                <a:latin typeface="Times New Roman"/>
                <a:cs typeface="Times New Roman"/>
              </a:rPr>
              <a:t>Accommodation: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Defined </a:t>
            </a:r>
            <a:r>
              <a:rPr dirty="0" sz="1400" spc="-10">
                <a:latin typeface="Times New Roman"/>
                <a:cs typeface="Times New Roman"/>
              </a:rPr>
              <a:t>as </a:t>
            </a:r>
            <a:r>
              <a:rPr dirty="0" sz="1400" spc="-5">
                <a:latin typeface="Times New Roman"/>
                <a:cs typeface="Times New Roman"/>
              </a:rPr>
              <a:t>the space available for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potential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sediment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accumulation.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influenced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by 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tectonic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(subsidence/uplift),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sediment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supply</a:t>
            </a:r>
            <a:r>
              <a:rPr dirty="0" sz="1400">
                <a:latin typeface="Times New Roman"/>
                <a:cs typeface="Times New Roman"/>
              </a:rPr>
              <a:t> and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sea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level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changes,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(Figure</a:t>
            </a:r>
            <a:r>
              <a:rPr dirty="0" sz="1400">
                <a:latin typeface="Times New Roman"/>
                <a:cs typeface="Times New Roman"/>
              </a:rPr>
              <a:t> 1).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interaction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between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accommodation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sediment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supply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produces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depositional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trends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called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retrogradation,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aggradation,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progradation.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39741" y="863841"/>
            <a:ext cx="434721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R="5080" indent="306070">
              <a:lnSpc>
                <a:spcPct val="100000"/>
              </a:lnSpc>
              <a:spcBef>
                <a:spcPts val="105"/>
              </a:spcBef>
              <a:tabLst>
                <a:tab pos="1282700" algn="l"/>
                <a:tab pos="1404620" algn="l"/>
                <a:tab pos="2523490" algn="l"/>
                <a:tab pos="2727960" algn="l"/>
                <a:tab pos="3116580" algn="l"/>
                <a:tab pos="4083050" algn="l"/>
              </a:tabLst>
            </a:pPr>
            <a:r>
              <a:rPr dirty="0" sz="1400" b="1">
                <a:latin typeface="Times New Roman"/>
                <a:cs typeface="Times New Roman"/>
              </a:rPr>
              <a:t>О</a:t>
            </a:r>
            <a:r>
              <a:rPr dirty="0" sz="1400" spc="-35" b="1">
                <a:latin typeface="Times New Roman"/>
                <a:cs typeface="Times New Roman"/>
              </a:rPr>
              <a:t>б</a:t>
            </a:r>
            <a:r>
              <a:rPr dirty="0" sz="1400" spc="-10" b="1">
                <a:latin typeface="Times New Roman"/>
                <a:cs typeface="Times New Roman"/>
              </a:rPr>
              <a:t>л</a:t>
            </a:r>
            <a:r>
              <a:rPr dirty="0" sz="1400" b="1">
                <a:latin typeface="Times New Roman"/>
                <a:cs typeface="Times New Roman"/>
              </a:rPr>
              <a:t>ас</a:t>
            </a:r>
            <a:r>
              <a:rPr dirty="0" sz="1400" spc="-5" b="1">
                <a:latin typeface="Times New Roman"/>
                <a:cs typeface="Times New Roman"/>
              </a:rPr>
              <a:t>т</a:t>
            </a:r>
            <a:r>
              <a:rPr dirty="0" sz="1400" b="1">
                <a:latin typeface="Times New Roman"/>
                <a:cs typeface="Times New Roman"/>
              </a:rPr>
              <a:t>ь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b="1">
                <a:latin typeface="Times New Roman"/>
                <a:cs typeface="Times New Roman"/>
              </a:rPr>
              <a:t>а</a:t>
            </a:r>
            <a:r>
              <a:rPr dirty="0" sz="1400" spc="-5" b="1">
                <a:latin typeface="Times New Roman"/>
                <a:cs typeface="Times New Roman"/>
              </a:rPr>
              <a:t>к</a:t>
            </a:r>
            <a:r>
              <a:rPr dirty="0" sz="1400" spc="-30" b="1">
                <a:latin typeface="Times New Roman"/>
                <a:cs typeface="Times New Roman"/>
              </a:rPr>
              <a:t>к</a:t>
            </a:r>
            <a:r>
              <a:rPr dirty="0" sz="1400" spc="-20" b="1">
                <a:latin typeface="Times New Roman"/>
                <a:cs typeface="Times New Roman"/>
              </a:rPr>
              <a:t>у</a:t>
            </a:r>
            <a:r>
              <a:rPr dirty="0" sz="1400" spc="-5" b="1">
                <a:latin typeface="Times New Roman"/>
                <a:cs typeface="Times New Roman"/>
              </a:rPr>
              <a:t>м</a:t>
            </a:r>
            <a:r>
              <a:rPr dirty="0" sz="1400" spc="-30" b="1">
                <a:latin typeface="Times New Roman"/>
                <a:cs typeface="Times New Roman"/>
              </a:rPr>
              <a:t>у</a:t>
            </a:r>
            <a:r>
              <a:rPr dirty="0" sz="1400" b="1">
                <a:latin typeface="Times New Roman"/>
                <a:cs typeface="Times New Roman"/>
              </a:rPr>
              <a:t>л</a:t>
            </a:r>
            <a:r>
              <a:rPr dirty="0" sz="1400" spc="-5" b="1">
                <a:latin typeface="Times New Roman"/>
                <a:cs typeface="Times New Roman"/>
              </a:rPr>
              <a:t>я</a:t>
            </a:r>
            <a:r>
              <a:rPr dirty="0" sz="1400" spc="-10" b="1">
                <a:latin typeface="Times New Roman"/>
                <a:cs typeface="Times New Roman"/>
              </a:rPr>
              <a:t>ц</a:t>
            </a:r>
            <a:r>
              <a:rPr dirty="0" sz="1400" spc="5" b="1">
                <a:latin typeface="Times New Roman"/>
                <a:cs typeface="Times New Roman"/>
              </a:rPr>
              <a:t>и</a:t>
            </a:r>
            <a:r>
              <a:rPr dirty="0" sz="1400" b="1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пр</a:t>
            </a:r>
            <a:r>
              <a:rPr dirty="0" sz="1400" spc="-2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 spc="-5">
                <a:latin typeface="Times New Roman"/>
                <a:cs typeface="Times New Roman"/>
              </a:rPr>
              <a:t>ля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1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ся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ак  п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 spc="4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ранст</a:t>
            </a:r>
            <a:r>
              <a:rPr dirty="0" sz="1400" spc="-3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о,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 spc="4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30">
                <a:latin typeface="Times New Roman"/>
                <a:cs typeface="Times New Roman"/>
              </a:rPr>
              <a:t>т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пн</a:t>
            </a:r>
            <a:r>
              <a:rPr dirty="0" sz="1400" spc="15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2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те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ци</a:t>
            </a:r>
            <a:r>
              <a:rPr dirty="0" sz="1400" spc="10">
                <a:latin typeface="Times New Roman"/>
                <a:cs typeface="Times New Roman"/>
              </a:rPr>
              <a:t>а</a:t>
            </a:r>
            <a:r>
              <a:rPr dirty="0" sz="1400" spc="-5">
                <a:latin typeface="Times New Roman"/>
                <a:cs typeface="Times New Roman"/>
              </a:rPr>
              <a:t>ль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40">
                <a:latin typeface="Times New Roman"/>
                <a:cs typeface="Times New Roman"/>
              </a:rPr>
              <a:t>г</a:t>
            </a:r>
            <a:r>
              <a:rPr dirty="0" sz="140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39741" y="1290571"/>
            <a:ext cx="4349115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Times New Roman"/>
                <a:cs typeface="Times New Roman"/>
              </a:rPr>
              <a:t>накопления </a:t>
            </a:r>
            <a:r>
              <a:rPr dirty="0" sz="1400" spc="-5">
                <a:latin typeface="Times New Roman"/>
                <a:cs typeface="Times New Roman"/>
              </a:rPr>
              <a:t>осадков</a:t>
            </a:r>
            <a:r>
              <a:rPr dirty="0" sz="1400">
                <a:latin typeface="Times New Roman"/>
                <a:cs typeface="Times New Roman"/>
              </a:rPr>
              <a:t> и </a:t>
            </a:r>
            <a:r>
              <a:rPr dirty="0" sz="1400" spc="-10">
                <a:latin typeface="Times New Roman"/>
                <a:cs typeface="Times New Roman"/>
              </a:rPr>
              <a:t>находящиеся </a:t>
            </a:r>
            <a:r>
              <a:rPr dirty="0" sz="1400" spc="-20">
                <a:latin typeface="Times New Roman"/>
                <a:cs typeface="Times New Roman"/>
              </a:rPr>
              <a:t>под </a:t>
            </a:r>
            <a:r>
              <a:rPr dirty="0" sz="1400" spc="-5">
                <a:latin typeface="Times New Roman"/>
                <a:cs typeface="Times New Roman"/>
              </a:rPr>
              <a:t>воздействием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тектоники</a:t>
            </a:r>
            <a:r>
              <a:rPr dirty="0" sz="1400" spc="-5">
                <a:latin typeface="Times New Roman"/>
                <a:cs typeface="Times New Roman"/>
              </a:rPr>
              <a:t> (прогибание</a:t>
            </a:r>
            <a:r>
              <a:rPr dirty="0" sz="1400">
                <a:latin typeface="Times New Roman"/>
                <a:cs typeface="Times New Roman"/>
              </a:rPr>
              <a:t> / </a:t>
            </a:r>
            <a:r>
              <a:rPr dirty="0" sz="1400" spc="-10">
                <a:latin typeface="Times New Roman"/>
                <a:cs typeface="Times New Roman"/>
              </a:rPr>
              <a:t>подъем),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привноса </a:t>
            </a:r>
            <a:r>
              <a:rPr dirty="0" sz="1400" spc="-5">
                <a:latin typeface="Times New Roman"/>
                <a:cs typeface="Times New Roman"/>
              </a:rPr>
              <a:t>осадков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изменения уровня </a:t>
            </a:r>
            <a:r>
              <a:rPr dirty="0" sz="1400">
                <a:latin typeface="Times New Roman"/>
                <a:cs typeface="Times New Roman"/>
              </a:rPr>
              <a:t>моря </a:t>
            </a:r>
            <a:r>
              <a:rPr dirty="0" sz="1400" spc="-5">
                <a:latin typeface="Times New Roman"/>
                <a:cs typeface="Times New Roman"/>
              </a:rPr>
              <a:t>(рис. </a:t>
            </a:r>
            <a:r>
              <a:rPr dirty="0" sz="1400">
                <a:latin typeface="Times New Roman"/>
                <a:cs typeface="Times New Roman"/>
              </a:rPr>
              <a:t>1 ). </a:t>
            </a:r>
            <a:r>
              <a:rPr dirty="0" sz="1400" spc="-5">
                <a:latin typeface="Times New Roman"/>
                <a:cs typeface="Times New Roman"/>
              </a:rPr>
              <a:t>Взаимодействие </a:t>
            </a:r>
            <a:r>
              <a:rPr dirty="0" sz="1400">
                <a:latin typeface="Times New Roman"/>
                <a:cs typeface="Times New Roman"/>
              </a:rPr>
              <a:t>между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площадями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седиментации</a:t>
            </a:r>
            <a:r>
              <a:rPr dirty="0" sz="1400">
                <a:latin typeface="Times New Roman"/>
                <a:cs typeface="Times New Roman"/>
              </a:rPr>
              <a:t> 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источниками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сноса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генерирует </a:t>
            </a:r>
            <a:r>
              <a:rPr dirty="0" sz="1400">
                <a:latin typeface="Times New Roman"/>
                <a:cs typeface="Times New Roman"/>
              </a:rPr>
              <a:t>тренды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осадконакопления </a:t>
            </a:r>
            <a:r>
              <a:rPr dirty="0" sz="1400">
                <a:latin typeface="Times New Roman"/>
                <a:cs typeface="Times New Roman"/>
              </a:rPr>
              <a:t>- </a:t>
            </a:r>
            <a:r>
              <a:rPr dirty="0" sz="1400" spc="-5">
                <a:latin typeface="Times New Roman"/>
                <a:cs typeface="Times New Roman"/>
              </a:rPr>
              <a:t>ретроградацию, </a:t>
            </a:r>
            <a:r>
              <a:rPr dirty="0" sz="1400">
                <a:latin typeface="Times New Roman"/>
                <a:cs typeface="Times New Roman"/>
              </a:rPr>
              <a:t> аградацию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проградацию.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0403" y="2781300"/>
            <a:ext cx="7447762" cy="307086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38465" y="5975387"/>
            <a:ext cx="64198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Figure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1.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Accommodation: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Also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referred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accommodation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space.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After,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et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al.,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2005.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577071" y="6556176"/>
            <a:ext cx="1504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1338" y="571246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55"/>
              <a:t>ГЛОССАРИЙ</a:t>
            </a:r>
            <a:r>
              <a:rPr dirty="0" spc="-10"/>
              <a:t> </a:t>
            </a:r>
            <a:r>
              <a:rPr dirty="0" spc="-5"/>
              <a:t>по</a:t>
            </a:r>
            <a:r>
              <a:rPr dirty="0" spc="-10"/>
              <a:t> </a:t>
            </a:r>
            <a:r>
              <a:rPr dirty="0" spc="-5"/>
              <a:t>данным</a:t>
            </a:r>
            <a:r>
              <a:rPr dirty="0"/>
              <a:t> </a:t>
            </a:r>
            <a:r>
              <a:rPr dirty="0" spc="-5"/>
              <a:t>UGA</a:t>
            </a:r>
            <a:r>
              <a:rPr dirty="0" spc="-140"/>
              <a:t> </a:t>
            </a:r>
            <a:r>
              <a:rPr dirty="0"/>
              <a:t>stratigraphy</a:t>
            </a:r>
            <a:r>
              <a:rPr dirty="0" spc="-4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7202" y="1478407"/>
          <a:ext cx="8248650" cy="4194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8900"/>
                <a:gridCol w="4330700"/>
              </a:tblGrid>
              <a:tr h="370827">
                <a:tc>
                  <a:txBody>
                    <a:bodyPr/>
                    <a:lstStyle/>
                    <a:p>
                      <a:pPr marL="10490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600" spc="-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2011718">
                <a:tc>
                  <a:txBody>
                    <a:bodyPr/>
                    <a:lstStyle/>
                    <a:p>
                      <a:pPr algn="just" marL="91440" marR="80645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Basinward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shift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in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facies.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When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viewed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cross-section,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shifting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all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facies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towards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center of a basin.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Note that this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lateral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shift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facies,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such that in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vertical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succession,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basinward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shift in facies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characterized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a shift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to shallow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facies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(and not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vertical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shift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to more basinward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deeper-water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facies).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Регрессивное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смещение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фаций.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разрезе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наблюдается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смещение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всех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фаций к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центру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бассейна.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Обратите внимание,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что это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боковое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смещение фаций,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такое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вертикальной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последовательности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напластований.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Регрессивное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смещение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фаций*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характеризуется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смещением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мелководно-морским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фациям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(но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не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вертикальным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замещением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глубоководные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фации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направлении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центру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бассейна).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1798336">
                <a:tc>
                  <a:txBody>
                    <a:bodyPr/>
                    <a:lstStyle/>
                    <a:p>
                      <a:pPr marL="91440" marR="292100" indent="2222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Bed.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Layer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sedimentary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rocks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sediments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bounded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above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below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bedding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 marR="14986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Bedding surfaces are produced during periods of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nondeposition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 abrupt changes 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depositional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conditions, including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erosion. Bedding surfaces are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synchronous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when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traced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laterally;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therefore, beds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time-stratigraphic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units.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28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Слой.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Слой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осадочных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пород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ограниченный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сверху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снизу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поверхностями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напластований,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образуются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периоды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перерывов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осадконакоплении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резких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условиях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седиментации.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напластований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синхронны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прослеживаются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латерально.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Поэтому,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слои осадочных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пород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являются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стратиграфической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единицей.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44500" y="6518225"/>
            <a:ext cx="659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10.01.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7913" y="6630094"/>
            <a:ext cx="1905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94877" y="6518225"/>
            <a:ext cx="106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770" y="563613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5169" y="1190371"/>
            <a:ext cx="8749030" cy="1183640"/>
            <a:chOff x="245169" y="1190371"/>
            <a:chExt cx="8749030" cy="1183640"/>
          </a:xfrm>
        </p:grpSpPr>
        <p:sp>
          <p:nvSpPr>
            <p:cNvPr id="4" name="object 4"/>
            <p:cNvSpPr/>
            <p:nvPr/>
          </p:nvSpPr>
          <p:spPr>
            <a:xfrm>
              <a:off x="245169" y="1190371"/>
              <a:ext cx="8749030" cy="1183640"/>
            </a:xfrm>
            <a:custGeom>
              <a:avLst/>
              <a:gdLst/>
              <a:ahLst/>
              <a:cxnLst/>
              <a:rect l="l" t="t" r="r" b="b"/>
              <a:pathLst>
                <a:path w="8749030" h="1183639">
                  <a:moveTo>
                    <a:pt x="4374302" y="0"/>
                  </a:moveTo>
                  <a:lnTo>
                    <a:pt x="4374302" y="1183639"/>
                  </a:lnTo>
                </a:path>
                <a:path w="8749030" h="1183639">
                  <a:moveTo>
                    <a:pt x="6350" y="0"/>
                  </a:moveTo>
                  <a:lnTo>
                    <a:pt x="6350" y="1183639"/>
                  </a:lnTo>
                </a:path>
                <a:path w="8749030" h="1183639">
                  <a:moveTo>
                    <a:pt x="8742264" y="0"/>
                  </a:moveTo>
                  <a:lnTo>
                    <a:pt x="8742264" y="1183639"/>
                  </a:lnTo>
                </a:path>
                <a:path w="8749030" h="1183639">
                  <a:moveTo>
                    <a:pt x="0" y="6350"/>
                  </a:moveTo>
                  <a:lnTo>
                    <a:pt x="8748614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5169" y="2354961"/>
              <a:ext cx="8749030" cy="0"/>
            </a:xfrm>
            <a:custGeom>
              <a:avLst/>
              <a:gdLst/>
              <a:ahLst/>
              <a:cxnLst/>
              <a:rect l="l" t="t" r="r" b="b"/>
              <a:pathLst>
                <a:path w="8749030" h="0">
                  <a:moveTo>
                    <a:pt x="0" y="0"/>
                  </a:moveTo>
                  <a:lnTo>
                    <a:pt x="874861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57869" y="1203071"/>
            <a:ext cx="4355465" cy="1132840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algn="just" marL="84455" marR="198120">
              <a:lnSpc>
                <a:spcPct val="100000"/>
              </a:lnSpc>
              <a:spcBef>
                <a:spcPts val="265"/>
              </a:spcBef>
            </a:pPr>
            <a:r>
              <a:rPr dirty="0" sz="1400" b="1">
                <a:solidFill>
                  <a:srgbClr val="001F5F"/>
                </a:solidFill>
                <a:latin typeface="Times New Roman"/>
                <a:cs typeface="Times New Roman"/>
              </a:rPr>
              <a:t>Base</a:t>
            </a:r>
            <a:r>
              <a:rPr dirty="0" sz="1400" b="1">
                <a:solidFill>
                  <a:srgbClr val="001F5F"/>
                </a:solidFill>
                <a:latin typeface="Times New Roman"/>
                <a:cs typeface="Times New Roman"/>
              </a:rPr>
              <a:t> Level:</a:t>
            </a:r>
            <a:r>
              <a:rPr dirty="0" sz="1400" b="1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An imaginary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four dimensional surface (i.e. </a:t>
            </a:r>
            <a:r>
              <a:rPr dirty="0" sz="1400" spc="-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3D +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time)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of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dynamic equilibrium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between erosion and </a:t>
            </a:r>
            <a:r>
              <a:rPr dirty="0" sz="1400" spc="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deposition (Catuneanu,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2006), typically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related to the sea </a:t>
            </a:r>
            <a:r>
              <a:rPr dirty="0" sz="1400" spc="-3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level.</a:t>
            </a:r>
            <a:r>
              <a:rPr dirty="0" sz="1400" spc="-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(Figure</a:t>
            </a:r>
            <a:r>
              <a:rPr dirty="0" sz="1400" spc="-4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) 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5822" y="1203071"/>
            <a:ext cx="4355465" cy="1132840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marL="85725" marR="139065">
              <a:lnSpc>
                <a:spcPct val="100000"/>
              </a:lnSpc>
              <a:spcBef>
                <a:spcPts val="265"/>
              </a:spcBef>
            </a:pPr>
            <a:r>
              <a:rPr dirty="0" sz="1400" spc="-10" b="1">
                <a:solidFill>
                  <a:srgbClr val="001F5F"/>
                </a:solidFill>
                <a:latin typeface="Times New Roman"/>
                <a:cs typeface="Times New Roman"/>
              </a:rPr>
              <a:t>Базовый </a:t>
            </a:r>
            <a:r>
              <a:rPr dirty="0" sz="1400" spc="-5" b="1">
                <a:solidFill>
                  <a:srgbClr val="001F5F"/>
                </a:solidFill>
                <a:latin typeface="Times New Roman"/>
                <a:cs typeface="Times New Roman"/>
              </a:rPr>
              <a:t>уровень: </a:t>
            </a:r>
            <a:r>
              <a:rPr dirty="0" sz="1400" spc="-10">
                <a:solidFill>
                  <a:srgbClr val="001F5F"/>
                </a:solidFill>
                <a:latin typeface="Times New Roman"/>
                <a:cs typeface="Times New Roman"/>
              </a:rPr>
              <a:t>положение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воображаемой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четырех </a:t>
            </a:r>
            <a:r>
              <a:rPr dirty="0" sz="1400" spc="-33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мерной поверхности </a:t>
            </a:r>
            <a:r>
              <a:rPr dirty="0" sz="1400" spc="-25">
                <a:solidFill>
                  <a:srgbClr val="001F5F"/>
                </a:solidFill>
                <a:latin typeface="Times New Roman"/>
                <a:cs typeface="Times New Roman"/>
              </a:rPr>
              <a:t>(т.е.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3D + время)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динамического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 равновесия между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эрозией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и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осадконакоплением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 (Catuneanu, 2006), </a:t>
            </a:r>
            <a:r>
              <a:rPr dirty="0" sz="1400" spc="-10">
                <a:solidFill>
                  <a:srgbClr val="001F5F"/>
                </a:solidFill>
                <a:latin typeface="Times New Roman"/>
                <a:cs typeface="Times New Roman"/>
              </a:rPr>
              <a:t>как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правило,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связанной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с </a:t>
            </a:r>
            <a:r>
              <a:rPr dirty="0" sz="1400" spc="-5">
                <a:solidFill>
                  <a:srgbClr val="001F5F"/>
                </a:solidFill>
                <a:latin typeface="Times New Roman"/>
                <a:cs typeface="Times New Roman"/>
              </a:rPr>
              <a:t>уровнем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 моря,</a:t>
            </a:r>
            <a:r>
              <a:rPr dirty="0" sz="1400" spc="-2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001F5F"/>
                </a:solidFill>
                <a:latin typeface="Times New Roman"/>
                <a:cs typeface="Times New Roman"/>
              </a:rPr>
              <a:t>(Рис.2)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500" y="6518225"/>
            <a:ext cx="659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10.01.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02471" y="6518225"/>
            <a:ext cx="98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5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07706" y="2689834"/>
            <a:ext cx="5736590" cy="2775585"/>
            <a:chOff x="807706" y="2689834"/>
            <a:chExt cx="5736590" cy="277558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534" y="2709672"/>
              <a:ext cx="5696699" cy="273557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7612" y="2699740"/>
              <a:ext cx="5716905" cy="2755900"/>
            </a:xfrm>
            <a:custGeom>
              <a:avLst/>
              <a:gdLst/>
              <a:ahLst/>
              <a:cxnLst/>
              <a:rect l="l" t="t" r="r" b="b"/>
              <a:pathLst>
                <a:path w="5716905" h="2755900">
                  <a:moveTo>
                    <a:pt x="0" y="2755404"/>
                  </a:moveTo>
                  <a:lnTo>
                    <a:pt x="5716536" y="2755404"/>
                  </a:lnTo>
                  <a:lnTo>
                    <a:pt x="5716536" y="0"/>
                  </a:lnTo>
                  <a:lnTo>
                    <a:pt x="0" y="0"/>
                  </a:lnTo>
                  <a:lnTo>
                    <a:pt x="0" y="2755404"/>
                  </a:lnTo>
                  <a:close/>
                </a:path>
              </a:pathLst>
            </a:custGeom>
            <a:ln w="1981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35929" y="5595602"/>
            <a:ext cx="82067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Рис.2: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Базовый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уровень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концепции.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Над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базовым </a:t>
            </a:r>
            <a:r>
              <a:rPr dirty="0" sz="1600" spc="-10">
                <a:latin typeface="Times New Roman"/>
                <a:cs typeface="Times New Roman"/>
              </a:rPr>
              <a:t>уровнем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ожидается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расположение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площадей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эрозии,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ниже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этого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происходит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накопление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осадков </a:t>
            </a:r>
            <a:r>
              <a:rPr dirty="0" sz="1600" spc="-5">
                <a:latin typeface="Times New Roman"/>
                <a:cs typeface="Times New Roman"/>
              </a:rPr>
              <a:t>(по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Catuneanu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2006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г.).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0970" y="355206"/>
            <a:ext cx="6454140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6568876"/>
            <a:ext cx="379793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  <a:tabLst>
                <a:tab pos="2209800" algn="l"/>
              </a:tabLst>
            </a:pP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10.01.2023</a:t>
            </a:r>
            <a:r>
              <a:rPr dirty="0" sz="1200" spc="-5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55062" y="6568876"/>
            <a:ext cx="443357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  <a:tabLst>
                <a:tab pos="4350385" algn="l"/>
              </a:tabLst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 spc="10">
                <a:solidFill>
                  <a:srgbClr val="21254E"/>
                </a:solidFill>
                <a:latin typeface="Constantia"/>
                <a:cs typeface="Constantia"/>
              </a:rPr>
              <a:t>в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	6</a:t>
            </a:r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61590" y="1179067"/>
          <a:ext cx="8660130" cy="5490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2250"/>
                <a:gridCol w="4608195"/>
              </a:tblGrid>
              <a:tr h="387350">
                <a:tc>
                  <a:txBody>
                    <a:bodyPr/>
                    <a:lstStyle/>
                    <a:p>
                      <a:pPr marL="12261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400" spc="-8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20116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1440" marR="8128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Комплекс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(серия)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пластов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Два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наложенных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пласта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(слоя), характеризующиеся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схожими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строением,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текстурой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структурой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осадочных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пород*.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Таким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образом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серия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пластов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формирует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запись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осадконакопления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среде,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характеризующейся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определенным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набором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осадочных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процессов.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Следовательно,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серия</a:t>
                      </a:r>
                      <a:r>
                        <a:rPr dirty="0" sz="1400" spc="3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пластов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определяет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осадочные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фации,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эквиваленты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серии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Макки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Вейра,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применительно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косой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(диагональной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слоистости).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3078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28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Конденсация.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Медленные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темпы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накопления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чистых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(отсортированных)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Стратиграфическая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конденсации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происходить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только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через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прекращение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поставки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место седиментации,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тех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случаях,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когда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привнос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место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компенсируется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скоростью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его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удаления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из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этого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места.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Темпы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накопления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чистых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небольшие,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отмечается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разнообразие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необычных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седиментоло-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гических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форм,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захоронение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горизонтов,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скоплений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ракушечников,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аутигенных*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минералов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(например,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фосфата, пирита, сидерита,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глауконита,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т.д.),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ранняя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цементация 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уплотнение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пород,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обогащение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их,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правило,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редкими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осадочными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компонентами,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такими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вулканический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пепел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микрометеориты.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366" y="635647"/>
            <a:ext cx="691705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5"/>
              <a:t> </a:t>
            </a:r>
            <a:r>
              <a:rPr dirty="0" spc="-5"/>
              <a:t>по</a:t>
            </a:r>
            <a:r>
              <a:rPr dirty="0" spc="5"/>
              <a:t> </a:t>
            </a:r>
            <a:r>
              <a:rPr dirty="0" spc="-5"/>
              <a:t>данным</a:t>
            </a:r>
            <a:r>
              <a:rPr dirty="0" spc="15"/>
              <a:t> </a:t>
            </a:r>
            <a:r>
              <a:rPr dirty="0" spc="-15"/>
              <a:t>компании</a:t>
            </a:r>
            <a:r>
              <a:rPr dirty="0" spc="55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1428" y="1251102"/>
            <a:ext cx="8676640" cy="1457960"/>
            <a:chOff x="231428" y="1251102"/>
            <a:chExt cx="8676640" cy="1457960"/>
          </a:xfrm>
        </p:grpSpPr>
        <p:sp>
          <p:nvSpPr>
            <p:cNvPr id="4" name="object 4"/>
            <p:cNvSpPr/>
            <p:nvPr/>
          </p:nvSpPr>
          <p:spPr>
            <a:xfrm>
              <a:off x="231428" y="1251102"/>
              <a:ext cx="8676640" cy="1457960"/>
            </a:xfrm>
            <a:custGeom>
              <a:avLst/>
              <a:gdLst/>
              <a:ahLst/>
              <a:cxnLst/>
              <a:rect l="l" t="t" r="r" b="b"/>
              <a:pathLst>
                <a:path w="8676640" h="1457960">
                  <a:moveTo>
                    <a:pt x="3917649" y="0"/>
                  </a:moveTo>
                  <a:lnTo>
                    <a:pt x="3917649" y="1457921"/>
                  </a:lnTo>
                </a:path>
                <a:path w="8676640" h="1457960">
                  <a:moveTo>
                    <a:pt x="6350" y="0"/>
                  </a:moveTo>
                  <a:lnTo>
                    <a:pt x="6350" y="1457921"/>
                  </a:lnTo>
                </a:path>
                <a:path w="8676640" h="1457960">
                  <a:moveTo>
                    <a:pt x="8670281" y="0"/>
                  </a:moveTo>
                  <a:lnTo>
                    <a:pt x="8670281" y="1457921"/>
                  </a:lnTo>
                </a:path>
                <a:path w="8676640" h="1457960">
                  <a:moveTo>
                    <a:pt x="0" y="6350"/>
                  </a:moveTo>
                  <a:lnTo>
                    <a:pt x="8676631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1428" y="2689974"/>
              <a:ext cx="8676640" cy="0"/>
            </a:xfrm>
            <a:custGeom>
              <a:avLst/>
              <a:gdLst/>
              <a:ahLst/>
              <a:cxnLst/>
              <a:rect l="l" t="t" r="r" b="b"/>
              <a:pathLst>
                <a:path w="8676640" h="0">
                  <a:moveTo>
                    <a:pt x="0" y="0"/>
                  </a:moveTo>
                  <a:lnTo>
                    <a:pt x="867663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44128" y="1263802"/>
            <a:ext cx="3898900" cy="1407160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algn="just" marL="84455" marR="234950">
              <a:lnSpc>
                <a:spcPct val="100000"/>
              </a:lnSpc>
              <a:spcBef>
                <a:spcPts val="265"/>
              </a:spcBef>
            </a:pPr>
            <a:r>
              <a:rPr dirty="0" sz="1400" b="1">
                <a:latin typeface="Times New Roman"/>
                <a:cs typeface="Times New Roman"/>
              </a:rPr>
              <a:t>Clinoforms: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Depositional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surfaces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gently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dip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 the </a:t>
            </a:r>
            <a:r>
              <a:rPr dirty="0" sz="1400" spc="-5">
                <a:latin typeface="Times New Roman"/>
                <a:cs typeface="Times New Roman"/>
              </a:rPr>
              <a:t>offshore </a:t>
            </a:r>
            <a:r>
              <a:rPr dirty="0" sz="1400">
                <a:latin typeface="Times New Roman"/>
                <a:cs typeface="Times New Roman"/>
              </a:rPr>
              <a:t>direction and form as the outbilt of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sediments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deltas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advancing</a:t>
            </a:r>
            <a:r>
              <a:rPr dirty="0" sz="1400" spc="-5">
                <a:latin typeface="Times New Roman"/>
                <a:cs typeface="Times New Roman"/>
              </a:rPr>
              <a:t> into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basin.</a:t>
            </a:r>
            <a:endParaRPr sz="1400">
              <a:latin typeface="Times New Roman"/>
              <a:cs typeface="Times New Roman"/>
            </a:endParaRPr>
          </a:p>
          <a:p>
            <a:pPr algn="just" marL="84455" marR="105410">
              <a:lnSpc>
                <a:spcPct val="100000"/>
              </a:lnSpc>
              <a:spcBef>
                <a:spcPts val="5"/>
              </a:spcBef>
            </a:pPr>
            <a:r>
              <a:rPr dirty="0" sz="1400" spc="-15">
                <a:latin typeface="Times New Roman"/>
                <a:cs typeface="Times New Roman"/>
              </a:rPr>
              <a:t>Widely </a:t>
            </a:r>
            <a:r>
              <a:rPr dirty="0" sz="1400">
                <a:latin typeface="Times New Roman"/>
                <a:cs typeface="Times New Roman"/>
              </a:rPr>
              <a:t>recognized on </a:t>
            </a:r>
            <a:r>
              <a:rPr dirty="0" sz="1400" spc="-5">
                <a:latin typeface="Times New Roman"/>
                <a:cs typeface="Times New Roman"/>
              </a:rPr>
              <a:t>seismic, </a:t>
            </a:r>
            <a:r>
              <a:rPr dirty="0" sz="1400">
                <a:latin typeface="Times New Roman"/>
                <a:cs typeface="Times New Roman"/>
              </a:rPr>
              <a:t>and also on outcrops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(Figures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5427" y="1263802"/>
            <a:ext cx="4740275" cy="1407160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marL="85725" marR="78105">
              <a:lnSpc>
                <a:spcPct val="100000"/>
              </a:lnSpc>
              <a:spcBef>
                <a:spcPts val="265"/>
              </a:spcBef>
            </a:pPr>
            <a:r>
              <a:rPr dirty="0" sz="1400" spc="-5" b="1">
                <a:latin typeface="Times New Roman"/>
                <a:cs typeface="Times New Roman"/>
              </a:rPr>
              <a:t>Клиноформы: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поверхности седиментационных </a:t>
            </a:r>
            <a:r>
              <a:rPr dirty="0" sz="1400" spc="-5">
                <a:latin typeface="Times New Roman"/>
                <a:cs typeface="Times New Roman"/>
              </a:rPr>
              <a:t>тел, </a:t>
            </a:r>
            <a:r>
              <a:rPr dirty="0" sz="1400" spc="-15">
                <a:latin typeface="Times New Roman"/>
                <a:cs typeface="Times New Roman"/>
              </a:rPr>
              <a:t>полого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погружающихся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направлении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оффшора,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сформированные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чрезмерным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количеством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осадков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дельты,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наступающей </a:t>
            </a:r>
            <a:r>
              <a:rPr dirty="0" sz="1400">
                <a:latin typeface="Times New Roman"/>
                <a:cs typeface="Times New Roman"/>
              </a:rPr>
              <a:t> в </a:t>
            </a:r>
            <a:r>
              <a:rPr dirty="0" sz="1400" spc="-5">
                <a:latin typeface="Times New Roman"/>
                <a:cs typeface="Times New Roman"/>
              </a:rPr>
              <a:t>сторону </a:t>
            </a:r>
            <a:r>
              <a:rPr dirty="0" sz="1400">
                <a:latin typeface="Times New Roman"/>
                <a:cs typeface="Times New Roman"/>
              </a:rPr>
              <a:t>бассейна. </a:t>
            </a:r>
            <a:r>
              <a:rPr dirty="0" sz="1400" spc="-10">
                <a:latin typeface="Times New Roman"/>
                <a:cs typeface="Times New Roman"/>
              </a:rPr>
              <a:t>Широко </a:t>
            </a:r>
            <a:r>
              <a:rPr dirty="0" sz="1400" spc="-5">
                <a:latin typeface="Times New Roman"/>
                <a:cs typeface="Times New Roman"/>
              </a:rPr>
              <a:t>идентифицируется </a:t>
            </a:r>
            <a:r>
              <a:rPr dirty="0" sz="1400">
                <a:latin typeface="Times New Roman"/>
                <a:cs typeface="Times New Roman"/>
              </a:rPr>
              <a:t>по </a:t>
            </a:r>
            <a:r>
              <a:rPr dirty="0" sz="1400" spc="5">
                <a:latin typeface="Times New Roman"/>
                <a:cs typeface="Times New Roman"/>
              </a:rPr>
              <a:t> сейсмическим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данным,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 </a:t>
            </a:r>
            <a:r>
              <a:rPr dirty="0" sz="1400" spc="-5">
                <a:latin typeface="Times New Roman"/>
                <a:cs typeface="Times New Roman"/>
              </a:rPr>
              <a:t>также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 </a:t>
            </a:r>
            <a:r>
              <a:rPr dirty="0" sz="1400" spc="-15">
                <a:latin typeface="Times New Roman"/>
                <a:cs typeface="Times New Roman"/>
              </a:rPr>
              <a:t>выходам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(рис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.3, 4,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5).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24152" y="2977922"/>
            <a:ext cx="6019800" cy="2639695"/>
            <a:chOff x="1024152" y="2977922"/>
            <a:chExt cx="6019800" cy="263969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3939" y="2997708"/>
              <a:ext cx="5980153" cy="25999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34058" y="2987828"/>
              <a:ext cx="6000115" cy="2620010"/>
            </a:xfrm>
            <a:custGeom>
              <a:avLst/>
              <a:gdLst/>
              <a:ahLst/>
              <a:cxnLst/>
              <a:rect l="l" t="t" r="r" b="b"/>
              <a:pathLst>
                <a:path w="6000115" h="2620010">
                  <a:moveTo>
                    <a:pt x="0" y="2619717"/>
                  </a:moveTo>
                  <a:lnTo>
                    <a:pt x="5999962" y="2619717"/>
                  </a:lnTo>
                  <a:lnTo>
                    <a:pt x="5999962" y="0"/>
                  </a:lnTo>
                  <a:lnTo>
                    <a:pt x="0" y="0"/>
                  </a:lnTo>
                  <a:lnTo>
                    <a:pt x="0" y="2619717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56666" y="5835811"/>
            <a:ext cx="753490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Clinoforms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outcrop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(dark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lines).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Ferron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Sandstone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Utah.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Snedden, &amp;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Liu,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2011.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26681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6881" y="1327416"/>
            <a:ext cx="4897120" cy="2298700"/>
            <a:chOff x="86881" y="1327416"/>
            <a:chExt cx="4897120" cy="22987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" y="1347216"/>
              <a:ext cx="4856980" cy="225856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6787" y="1337322"/>
              <a:ext cx="4876800" cy="2278380"/>
            </a:xfrm>
            <a:custGeom>
              <a:avLst/>
              <a:gdLst/>
              <a:ahLst/>
              <a:cxnLst/>
              <a:rect l="l" t="t" r="r" b="b"/>
              <a:pathLst>
                <a:path w="4876800" h="2278379">
                  <a:moveTo>
                    <a:pt x="0" y="2278354"/>
                  </a:moveTo>
                  <a:lnTo>
                    <a:pt x="4876800" y="2278354"/>
                  </a:lnTo>
                  <a:lnTo>
                    <a:pt x="4876800" y="0"/>
                  </a:lnTo>
                  <a:lnTo>
                    <a:pt x="0" y="0"/>
                  </a:lnTo>
                  <a:lnTo>
                    <a:pt x="0" y="2278354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204820" y="1661922"/>
            <a:ext cx="3983990" cy="427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937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Рис.4: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Первоначальное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определение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клиноформы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Ричу,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1951.</a:t>
            </a:r>
            <a:r>
              <a:rPr dirty="0" sz="1600" spc="-10">
                <a:latin typeface="Times New Roman"/>
                <a:cs typeface="Times New Roman"/>
              </a:rPr>
              <a:t> Обратите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внимание,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название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ундаформа,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клиноформа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фондаформа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заменены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перекрывающие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отложения,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промежуточные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подстилающие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соответствии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большинством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современной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литературы.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 marR="4191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Рис.5: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Профиль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клиноформ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Mitchum,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1977.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Sigmoid-сигмовидная</a:t>
            </a:r>
            <a:endParaRPr sz="1600">
              <a:latin typeface="Times New Roman"/>
              <a:cs typeface="Times New Roman"/>
            </a:endParaRPr>
          </a:p>
          <a:p>
            <a:pPr marL="12700" marR="958215" indent="-63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Obligue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tangential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косослоисто-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тангениальные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Shingled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черепитчатая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Hummocky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бугристая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9905" y="3768843"/>
            <a:ext cx="5116830" cy="2626360"/>
            <a:chOff x="-9905" y="3768843"/>
            <a:chExt cx="5116830" cy="262636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788664"/>
              <a:ext cx="5087099" cy="25862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3778749"/>
              <a:ext cx="5097145" cy="2606040"/>
            </a:xfrm>
            <a:custGeom>
              <a:avLst/>
              <a:gdLst/>
              <a:ahLst/>
              <a:cxnLst/>
              <a:rect l="l" t="t" r="r" b="b"/>
              <a:pathLst>
                <a:path w="5097145" h="2606040">
                  <a:moveTo>
                    <a:pt x="0" y="2606027"/>
                  </a:moveTo>
                  <a:lnTo>
                    <a:pt x="5097013" y="2606027"/>
                  </a:lnTo>
                  <a:lnTo>
                    <a:pt x="5097013" y="0"/>
                  </a:lnTo>
                  <a:lnTo>
                    <a:pt x="0" y="0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0162" y="571246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186" y="1550390"/>
          <a:ext cx="8876665" cy="3833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150"/>
                <a:gridCol w="4608195"/>
              </a:tblGrid>
              <a:tr h="370878">
                <a:tc>
                  <a:txBody>
                    <a:bodyPr/>
                    <a:lstStyle/>
                    <a:p>
                      <a:pPr marL="1109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3708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2072639">
                <a:tc>
                  <a:txBody>
                    <a:bodyPr/>
                    <a:lstStyle/>
                    <a:p>
                      <a:pPr algn="just" marL="90805" marR="81280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Conformity.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Bedding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separating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younger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older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strata, along which there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 evidence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subaerial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submarine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erosion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nondeposition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along which there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no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evidence of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significant hiatus.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Unconformities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(sequence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boundaries)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flooding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surfaces (рarasequence boundary)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will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pass laterally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into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correlative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conformities,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most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commonly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deeper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marine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sediments.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 indent="220345">
                        <a:lnSpc>
                          <a:spcPct val="998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Конформность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(соответствие).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слоя,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разделяющая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молодые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комплексы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 более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древних,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которой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нет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доказательств субаэральной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подводной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эрозии,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значительного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перерыва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седиментации.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(границы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комплексов)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(границы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парасиквенса)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транслируются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латеральном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направлении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коррелятивным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закономерностям,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чаще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глубоководным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морским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отложениям.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  <a:tr h="1005827">
                <a:tc>
                  <a:txBody>
                    <a:bodyPr/>
                    <a:lstStyle/>
                    <a:p>
                      <a:pPr algn="just" marL="90805" marR="128270" indent="222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Eustatic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Level.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Global sea level, which changes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response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changes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volume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ocean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water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volume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ocean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basins.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3185" indent="220345">
                        <a:lnSpc>
                          <a:spcPct val="99300"/>
                        </a:lnSpc>
                        <a:spcBef>
                          <a:spcPts val="335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Эвстатические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колебания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уровня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моря.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Глобальный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уровень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который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меняется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зависимости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изменения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объема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воды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океане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объема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океанических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бассейнов.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894" y="347611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1087" y="886574"/>
            <a:ext cx="8749030" cy="2677160"/>
            <a:chOff x="211087" y="886574"/>
            <a:chExt cx="8749030" cy="2677160"/>
          </a:xfrm>
        </p:grpSpPr>
        <p:sp>
          <p:nvSpPr>
            <p:cNvPr id="4" name="object 4"/>
            <p:cNvSpPr/>
            <p:nvPr/>
          </p:nvSpPr>
          <p:spPr>
            <a:xfrm>
              <a:off x="217436" y="892911"/>
              <a:ext cx="8736330" cy="2652395"/>
            </a:xfrm>
            <a:custGeom>
              <a:avLst/>
              <a:gdLst/>
              <a:ahLst/>
              <a:cxnLst/>
              <a:rect l="l" t="t" r="r" b="b"/>
              <a:pathLst>
                <a:path w="8736330" h="2652395">
                  <a:moveTo>
                    <a:pt x="8735911" y="0"/>
                  </a:moveTo>
                  <a:lnTo>
                    <a:pt x="3384397" y="0"/>
                  </a:lnTo>
                  <a:lnTo>
                    <a:pt x="0" y="0"/>
                  </a:lnTo>
                  <a:lnTo>
                    <a:pt x="0" y="2651772"/>
                  </a:lnTo>
                  <a:lnTo>
                    <a:pt x="3384397" y="2651772"/>
                  </a:lnTo>
                  <a:lnTo>
                    <a:pt x="8735911" y="2651772"/>
                  </a:lnTo>
                  <a:lnTo>
                    <a:pt x="8735911" y="0"/>
                  </a:lnTo>
                  <a:close/>
                </a:path>
              </a:pathLst>
            </a:custGeom>
            <a:solidFill>
              <a:srgbClr val="DEEC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1087" y="886574"/>
              <a:ext cx="8749030" cy="2677160"/>
            </a:xfrm>
            <a:custGeom>
              <a:avLst/>
              <a:gdLst/>
              <a:ahLst/>
              <a:cxnLst/>
              <a:rect l="l" t="t" r="r" b="b"/>
              <a:pathLst>
                <a:path w="8749030" h="2677160">
                  <a:moveTo>
                    <a:pt x="3390746" y="0"/>
                  </a:moveTo>
                  <a:lnTo>
                    <a:pt x="3390746" y="2677159"/>
                  </a:lnTo>
                </a:path>
                <a:path w="8749030" h="2677160">
                  <a:moveTo>
                    <a:pt x="6350" y="0"/>
                  </a:moveTo>
                  <a:lnTo>
                    <a:pt x="6350" y="2677159"/>
                  </a:lnTo>
                </a:path>
                <a:path w="8749030" h="2677160">
                  <a:moveTo>
                    <a:pt x="8742259" y="0"/>
                  </a:moveTo>
                  <a:lnTo>
                    <a:pt x="8742259" y="2677159"/>
                  </a:lnTo>
                </a:path>
                <a:path w="8749030" h="2677160">
                  <a:moveTo>
                    <a:pt x="0" y="6350"/>
                  </a:moveTo>
                  <a:lnTo>
                    <a:pt x="8748609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1087" y="3544684"/>
              <a:ext cx="8749030" cy="0"/>
            </a:xfrm>
            <a:custGeom>
              <a:avLst/>
              <a:gdLst/>
              <a:ahLst/>
              <a:cxnLst/>
              <a:rect l="l" t="t" r="r" b="b"/>
              <a:pathLst>
                <a:path w="8749030" h="0">
                  <a:moveTo>
                    <a:pt x="0" y="0"/>
                  </a:moveTo>
                  <a:lnTo>
                    <a:pt x="874860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96365" y="920241"/>
            <a:ext cx="3205480" cy="23736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Times New Roman"/>
                <a:cs typeface="Times New Roman"/>
              </a:rPr>
              <a:t>Condensed</a:t>
            </a:r>
            <a:r>
              <a:rPr dirty="0" sz="1400" spc="-5" b="1">
                <a:latin typeface="Times New Roman"/>
                <a:cs typeface="Times New Roman"/>
              </a:rPr>
              <a:t> Section: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Generally, </a:t>
            </a:r>
            <a:r>
              <a:rPr dirty="0" sz="1400">
                <a:latin typeface="Times New Roman"/>
                <a:cs typeface="Times New Roman"/>
              </a:rPr>
              <a:t>a thin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stratigraphic </a:t>
            </a:r>
            <a:r>
              <a:rPr dirty="0" sz="1400">
                <a:latin typeface="Times New Roman"/>
                <a:cs typeface="Times New Roman"/>
              </a:rPr>
              <a:t>unit of hemipelagic and pelagic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sediment </a:t>
            </a:r>
            <a:r>
              <a:rPr dirty="0" sz="1400">
                <a:latin typeface="Times New Roman"/>
                <a:cs typeface="Times New Roman"/>
              </a:rPr>
              <a:t>deposited at very low rates in deep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water settings, middle, </a:t>
            </a:r>
            <a:r>
              <a:rPr dirty="0" sz="1400">
                <a:latin typeface="Times New Roman"/>
                <a:cs typeface="Times New Roman"/>
              </a:rPr>
              <a:t>and outer shelf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(representing a long </a:t>
            </a:r>
            <a:r>
              <a:rPr dirty="0" sz="1400" spc="-5">
                <a:latin typeface="Times New Roman"/>
                <a:cs typeface="Times New Roman"/>
              </a:rPr>
              <a:t>time </a:t>
            </a:r>
            <a:r>
              <a:rPr dirty="0" sz="1400">
                <a:latin typeface="Times New Roman"/>
                <a:cs typeface="Times New Roman"/>
              </a:rPr>
              <a:t>interval of the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order of </a:t>
            </a:r>
            <a:r>
              <a:rPr dirty="0" sz="1400" spc="-5">
                <a:latin typeface="Times New Roman"/>
                <a:cs typeface="Times New Roman"/>
              </a:rPr>
              <a:t>millions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years). Used </a:t>
            </a:r>
            <a:r>
              <a:rPr dirty="0" sz="1400">
                <a:latin typeface="Times New Roman"/>
                <a:cs typeface="Times New Roman"/>
              </a:rPr>
              <a:t>as a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regional (spatial and </a:t>
            </a:r>
            <a:r>
              <a:rPr dirty="0" sz="1400" spc="-5">
                <a:latin typeface="Times New Roman"/>
                <a:cs typeface="Times New Roman"/>
              </a:rPr>
              <a:t>temporal) </a:t>
            </a:r>
            <a:r>
              <a:rPr dirty="0" sz="1400" spc="-10">
                <a:latin typeface="Times New Roman"/>
                <a:cs typeface="Times New Roman"/>
              </a:rPr>
              <a:t>marker, </a:t>
            </a:r>
            <a:r>
              <a:rPr dirty="0" sz="1400">
                <a:latin typeface="Times New Roman"/>
                <a:cs typeface="Times New Roman"/>
              </a:rPr>
              <a:t>and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 an indicator of </a:t>
            </a:r>
            <a:r>
              <a:rPr dirty="0" sz="1400" spc="-5">
                <a:latin typeface="Times New Roman"/>
                <a:cs typeface="Times New Roman"/>
              </a:rPr>
              <a:t>maximum </a:t>
            </a:r>
            <a:r>
              <a:rPr dirty="0" sz="1400">
                <a:latin typeface="Times New Roman"/>
                <a:cs typeface="Times New Roman"/>
              </a:rPr>
              <a:t>level of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transgression. </a:t>
            </a:r>
            <a:r>
              <a:rPr dirty="0" sz="1400" spc="-5">
                <a:latin typeface="Times New Roman"/>
                <a:cs typeface="Times New Roman"/>
              </a:rPr>
              <a:t>High </a:t>
            </a:r>
            <a:r>
              <a:rPr dirty="0" sz="1400" spc="-10">
                <a:latin typeface="Times New Roman"/>
                <a:cs typeface="Times New Roman"/>
              </a:rPr>
              <a:t>gamma </a:t>
            </a:r>
            <a:r>
              <a:rPr dirty="0" sz="1400">
                <a:latin typeface="Times New Roman"/>
                <a:cs typeface="Times New Roman"/>
              </a:rPr>
              <a:t>ray values and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abundance of nano fossils are indicative of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shale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rich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condensed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sections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(Figures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…).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81209" y="920241"/>
            <a:ext cx="519366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 b="1">
                <a:latin typeface="Times New Roman"/>
                <a:cs typeface="Times New Roman"/>
              </a:rPr>
              <a:t>Конденсированный </a:t>
            </a:r>
            <a:r>
              <a:rPr dirty="0" sz="1400" b="1">
                <a:latin typeface="Times New Roman"/>
                <a:cs typeface="Times New Roman"/>
              </a:rPr>
              <a:t>(сокращенный)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разрез: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целом, утоненная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стратиграфическая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единица,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образованная</a:t>
            </a:r>
            <a:r>
              <a:rPr dirty="0" sz="1400">
                <a:latin typeface="Times New Roman"/>
                <a:cs typeface="Times New Roman"/>
              </a:rPr>
              <a:t> гемипелагическими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пелагическими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осадками,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отложенными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очень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низкой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скоростью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1209" y="1560307"/>
            <a:ext cx="51923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2255" algn="l"/>
                <a:tab pos="1576070" algn="l"/>
                <a:tab pos="2439035" algn="l"/>
                <a:tab pos="3441700" algn="l"/>
                <a:tab pos="3703954" algn="l"/>
                <a:tab pos="4598670" algn="l"/>
              </a:tabLst>
            </a:pPr>
            <a:r>
              <a:rPr dirty="0" sz="1400">
                <a:latin typeface="Times New Roman"/>
                <a:cs typeface="Times New Roman"/>
              </a:rPr>
              <a:t>в	</a:t>
            </a:r>
            <a:r>
              <a:rPr dirty="0" sz="1400" spc="-20">
                <a:latin typeface="Times New Roman"/>
                <a:cs typeface="Times New Roman"/>
              </a:rPr>
              <a:t>глубоководных	</a:t>
            </a:r>
            <a:r>
              <a:rPr dirty="0" sz="1400" spc="-5">
                <a:latin typeface="Times New Roman"/>
                <a:cs typeface="Times New Roman"/>
              </a:rPr>
              <a:t>условиях	</a:t>
            </a:r>
            <a:r>
              <a:rPr dirty="0" sz="1400" spc="-10">
                <a:latin typeface="Times New Roman"/>
                <a:cs typeface="Times New Roman"/>
              </a:rPr>
              <a:t>среднего	</a:t>
            </a:r>
            <a:r>
              <a:rPr dirty="0" sz="1400">
                <a:latin typeface="Times New Roman"/>
                <a:cs typeface="Times New Roman"/>
              </a:rPr>
              <a:t>и	</a:t>
            </a:r>
            <a:r>
              <a:rPr dirty="0" sz="1400" spc="-5">
                <a:latin typeface="Times New Roman"/>
                <a:cs typeface="Times New Roman"/>
              </a:rPr>
              <a:t>внешнего	шельфа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1209" y="1773666"/>
            <a:ext cx="5194300" cy="1093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(представленная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продолжительным</a:t>
            </a:r>
            <a:r>
              <a:rPr dirty="0" sz="1400" spc="-5">
                <a:latin typeface="Times New Roman"/>
                <a:cs typeface="Times New Roman"/>
              </a:rPr>
              <a:t> интервалом</a:t>
            </a:r>
            <a:r>
              <a:rPr dirty="0" sz="1400">
                <a:latin typeface="Times New Roman"/>
                <a:cs typeface="Times New Roman"/>
              </a:rPr>
              <a:t> времени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порядка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несколько </a:t>
            </a:r>
            <a:r>
              <a:rPr dirty="0" sz="1400" spc="-5">
                <a:latin typeface="Times New Roman"/>
                <a:cs typeface="Times New Roman"/>
              </a:rPr>
              <a:t>миллионов лет). Используется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10">
                <a:latin typeface="Times New Roman"/>
                <a:cs typeface="Times New Roman"/>
              </a:rPr>
              <a:t>качестве </a:t>
            </a:r>
            <a:r>
              <a:rPr dirty="0" sz="1400" spc="-5">
                <a:latin typeface="Times New Roman"/>
                <a:cs typeface="Times New Roman"/>
              </a:rPr>
              <a:t>регионального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(пространственного</a:t>
            </a:r>
            <a:r>
              <a:rPr dirty="0" sz="1400">
                <a:latin typeface="Times New Roman"/>
                <a:cs typeface="Times New Roman"/>
              </a:rPr>
              <a:t> 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временного)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маркера,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также</a:t>
            </a:r>
            <a:r>
              <a:rPr dirty="0" sz="1400">
                <a:latin typeface="Times New Roman"/>
                <a:cs typeface="Times New Roman"/>
              </a:rPr>
              <a:t> 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качестве 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индикатора максимального </a:t>
            </a:r>
            <a:r>
              <a:rPr dirty="0" sz="1400" spc="-5">
                <a:latin typeface="Times New Roman"/>
                <a:cs typeface="Times New Roman"/>
              </a:rPr>
              <a:t>уровня </a:t>
            </a:r>
            <a:r>
              <a:rPr dirty="0" sz="1400">
                <a:latin typeface="Times New Roman"/>
                <a:cs typeface="Times New Roman"/>
              </a:rPr>
              <a:t>трансгресии. </a:t>
            </a:r>
            <a:r>
              <a:rPr dirty="0" sz="1400" spc="-5">
                <a:latin typeface="Times New Roman"/>
                <a:cs typeface="Times New Roman"/>
              </a:rPr>
              <a:t>Высокие </a:t>
            </a:r>
            <a:r>
              <a:rPr dirty="0" sz="1400" spc="-10">
                <a:latin typeface="Times New Roman"/>
                <a:cs typeface="Times New Roman"/>
              </a:rPr>
              <a:t>значения 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радиоактивности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обилие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нано-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(микроскопических)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ископаемых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1209" y="2840873"/>
            <a:ext cx="51943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50975" algn="l"/>
                <a:tab pos="1694814" algn="l"/>
                <a:tab pos="3019425" algn="l"/>
                <a:tab pos="4530090" algn="l"/>
              </a:tabLst>
            </a:pP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5">
                <a:latin typeface="Times New Roman"/>
                <a:cs typeface="Times New Roman"/>
              </a:rPr>
              <a:t>ви</a:t>
            </a:r>
            <a:r>
              <a:rPr dirty="0" sz="1400" spc="5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ете</a:t>
            </a:r>
            <a:r>
              <a:rPr dirty="0" sz="1400" spc="-5">
                <a:latin typeface="Times New Roman"/>
                <a:cs typeface="Times New Roman"/>
              </a:rPr>
              <a:t>ль</a:t>
            </a:r>
            <a:r>
              <a:rPr dirty="0" sz="1400">
                <a:latin typeface="Times New Roman"/>
                <a:cs typeface="Times New Roman"/>
              </a:rPr>
              <a:t>ст</a:t>
            </a:r>
            <a:r>
              <a:rPr dirty="0" sz="1400" spc="-55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у</a:t>
            </a:r>
            <a:r>
              <a:rPr dirty="0" sz="1400" spc="-30">
                <a:latin typeface="Times New Roman"/>
                <a:cs typeface="Times New Roman"/>
              </a:rPr>
              <a:t>ю</a:t>
            </a:r>
            <a:r>
              <a:rPr dirty="0" sz="140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бо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ще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4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85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дн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3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ан</a:t>
            </a:r>
            <a:r>
              <a:rPr dirty="0" sz="1400" spc="-10">
                <a:latin typeface="Times New Roman"/>
                <a:cs typeface="Times New Roman"/>
              </a:rPr>
              <a:t>ны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азр</a:t>
            </a:r>
            <a:r>
              <a:rPr dirty="0" sz="1400" spc="15">
                <a:latin typeface="Times New Roman"/>
                <a:cs typeface="Times New Roman"/>
              </a:rPr>
              <a:t>е</a:t>
            </a:r>
            <a:r>
              <a:rPr dirty="0" sz="1400" spc="-15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ов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81209" y="3049668"/>
            <a:ext cx="26568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Times New Roman"/>
                <a:cs typeface="Times New Roman"/>
              </a:rPr>
              <a:t>глинистыми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отложениями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(рис.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6).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3788664"/>
            <a:ext cx="7575804" cy="215493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40729" y="6036976"/>
            <a:ext cx="56470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</a:t>
            </a:r>
            <a:r>
              <a:rPr dirty="0" sz="1600">
                <a:latin typeface="Times New Roman"/>
                <a:cs typeface="Times New Roman"/>
              </a:rPr>
              <a:t> 6: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Condensed Section.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Eagle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Ford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TX.</a:t>
            </a:r>
            <a:r>
              <a:rPr dirty="0" sz="1600" spc="-9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After,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Slatt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et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al.,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2012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63613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70" y="1341132"/>
            <a:ext cx="5314162" cy="355243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88328" y="5076190"/>
            <a:ext cx="6983095" cy="10223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>
              <a:lnSpc>
                <a:spcPct val="98900"/>
              </a:lnSpc>
              <a:spcBef>
                <a:spcPts val="114"/>
              </a:spcBef>
            </a:pPr>
            <a:r>
              <a:rPr dirty="0" sz="1600" spc="-5">
                <a:latin typeface="Times New Roman"/>
                <a:cs typeface="Times New Roman"/>
              </a:rPr>
              <a:t>Рис.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7: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Пример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конденсированных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разрезов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интерпретированных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данным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каротажа.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Темно-серый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цвет: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CRCS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(Carbonate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Rich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Condensed Section).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Светло-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серый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цвет: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разрезы.</a:t>
            </a:r>
            <a:r>
              <a:rPr dirty="0" sz="1600" spc="-5">
                <a:latin typeface="Times New Roman"/>
                <a:cs typeface="Times New Roman"/>
              </a:rPr>
              <a:t> Обогащенные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глинами.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Quaternary,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Gulf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Mexico.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After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Crews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et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al.,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2000</a:t>
            </a:r>
            <a:r>
              <a:rPr dirty="0" sz="1800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1153" y="1262354"/>
          <a:ext cx="8876665" cy="4351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4640"/>
                <a:gridCol w="4752975"/>
              </a:tblGrid>
              <a:tr h="370890">
                <a:tc>
                  <a:txBody>
                    <a:bodyPr/>
                    <a:lstStyle/>
                    <a:p>
                      <a:pPr marL="10375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1158227">
                <a:tc>
                  <a:txBody>
                    <a:bodyPr/>
                    <a:lstStyle/>
                    <a:p>
                      <a:pPr algn="just" marL="91440" marR="806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Eustasy: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Global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level.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uniform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worldwide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change in sea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caused</a:t>
                      </a:r>
                      <a:r>
                        <a:rPr dirty="0" sz="1400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especially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fluctuations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amount of water taken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up by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continental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polar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icecaps,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a change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capacity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ocean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basins.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1440" marR="81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Эвстазия: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глобальный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уровень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моря.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Равномерное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мирового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океана,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вызванное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особенно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колебаниями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количества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воды,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вызванное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потребляемой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континентальными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полярными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ледниками,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или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изменением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способности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океанских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бассейнов.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2438400">
                <a:tc>
                  <a:txBody>
                    <a:bodyPr/>
                    <a:lstStyle/>
                    <a:p>
                      <a:pPr algn="just" marL="91440" marR="812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Flooding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Surface: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general term that usually refers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 that separates older from younger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rock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marked by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deeper-water 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strata</a:t>
                      </a:r>
                      <a:r>
                        <a:rPr dirty="0" sz="1400">
                          <a:solidFill>
                            <a:srgbClr val="9353C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resting on shallower-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water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strata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Thus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400" spc="-5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flooding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u="sng" sz="1400" spc="-5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surface</a:t>
                      </a:r>
                      <a:r>
                        <a:rPr dirty="0" sz="1400">
                          <a:solidFill>
                            <a:srgbClr val="9353C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commonly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refers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u="sng" sz="1400" spc="-5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marine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u="sng" sz="1400" spc="-1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flooding</a:t>
                      </a:r>
                      <a:r>
                        <a:rPr dirty="0" u="sng" sz="1400" spc="-5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 surface</a:t>
                      </a:r>
                      <a:r>
                        <a:rPr dirty="0" sz="1400">
                          <a:solidFill>
                            <a:srgbClr val="9353C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associated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storm 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events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. However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also</a:t>
                      </a:r>
                      <a:r>
                        <a:rPr dirty="0" sz="1400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synonymous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synchronous with either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transgressive </a:t>
                      </a:r>
                      <a:r>
                        <a:rPr dirty="0" u="sng" sz="1400" spc="-5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surface</a:t>
                      </a:r>
                      <a:r>
                        <a:rPr dirty="0" sz="1400" spc="-5">
                          <a:solidFill>
                            <a:srgbClr val="9353C3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even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maximum </a:t>
                      </a:r>
                      <a:r>
                        <a:rPr dirty="0" u="sng" sz="1400" spc="-5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flooding </a:t>
                      </a:r>
                      <a:r>
                        <a:rPr dirty="0" u="sng" sz="1400">
                          <a:solidFill>
                            <a:srgbClr val="9353C3"/>
                          </a:solidFill>
                          <a:uFill>
                            <a:solidFill>
                              <a:srgbClr val="9353C3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surface</a:t>
                      </a:r>
                      <a:r>
                        <a:rPr dirty="0" sz="1400">
                          <a:solidFill>
                            <a:srgbClr val="9353C3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(mfs)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(Vail,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et al.,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1977;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Van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Wagoner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et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al.,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1988,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1990,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1995;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Posamentier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et al.,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1999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1440" marR="825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Поверхность затопления: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общий термин,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который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обычно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относится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отделяет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древние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молодых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пород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характеризуется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более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глубоководными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комплексами,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залегающими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мелководных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слоях.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Таким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образом,</a:t>
                      </a:r>
                      <a:r>
                        <a:rPr dirty="0" sz="1400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обычно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относится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морской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затопления, связанной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штормовыми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событиями.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Однако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он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может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быть синонимом либо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 трансгрессивной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поверхностью,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либо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максимальной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поверхностью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(mfs)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(Vail,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et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al.,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1977; 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Van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Wagoner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et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al.,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1988,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1990,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1995;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Posamentier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et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al.,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1999)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  <a:tr h="3708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4868" y="283222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Джорджия)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0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186" y="902347"/>
          <a:ext cx="8876665" cy="26085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4640"/>
                <a:gridCol w="4752975"/>
              </a:tblGrid>
              <a:tr h="370827">
                <a:tc>
                  <a:txBody>
                    <a:bodyPr/>
                    <a:lstStyle/>
                    <a:p>
                      <a:pPr marL="10375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8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2225027">
                <a:tc>
                  <a:txBody>
                    <a:bodyPr/>
                    <a:lstStyle/>
                    <a:p>
                      <a:pPr algn="just" marL="90805" marR="81915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Highstand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Tract.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Stratal stacking pattern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displays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progradation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formed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during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late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stage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periods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relative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rise.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Bounded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bottom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MFS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(maximum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flooding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surface)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topped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a subaerial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unconformity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maximum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regressive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(depending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model).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HST,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 supply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greater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equal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accommodation.</a:t>
                      </a:r>
                      <a:r>
                        <a:rPr dirty="0" sz="14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</a:t>
                      </a:r>
                      <a:r>
                        <a:rPr dirty="0" sz="14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decreases</a:t>
                      </a:r>
                      <a:r>
                        <a:rPr dirty="0" sz="14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dirty="0" sz="14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rates</a:t>
                      </a:r>
                      <a:r>
                        <a:rPr dirty="0" sz="14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of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progradation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increase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4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time,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(Figure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20).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0010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высокого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стояния.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Структура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форм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напластования,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отображает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аградационные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проградационные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формы,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образовавшиеся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поздние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периоды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относительно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высокого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стояния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моря.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Ограничен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снизу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MFS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(максимальная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поверхность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затопления),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сверху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субаэральным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несогласием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максимальной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регрессивной поверхностью (в зависимости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модели).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HST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снос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больше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или</a:t>
                      </a:r>
                      <a:r>
                        <a:rPr dirty="0" sz="1400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равен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объему области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аккумуляции.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Аградация уменьшается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мере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увеличения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темпов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проградаций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времени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(рис.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8).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788664"/>
            <a:ext cx="5900928" cy="306933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74764" y="5473390"/>
            <a:ext cx="298513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Figure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8: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High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Stand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Systems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Tract,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after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Coe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al.,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2005.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6333" y="1334388"/>
          <a:ext cx="8876030" cy="4620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4640"/>
                <a:gridCol w="4752340"/>
              </a:tblGrid>
              <a:tr h="370839">
                <a:tc>
                  <a:txBody>
                    <a:bodyPr/>
                    <a:lstStyle/>
                    <a:p>
                      <a:pPr marL="10382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algn="just" marL="90805" marR="81915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Highstand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Tract.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 tract overlying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 maximum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flooding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overlain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a sequence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boundary,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characterized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progradational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рarasequences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set.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 indent="220345">
                        <a:lnSpc>
                          <a:spcPct val="995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высокого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стояния.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тракта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перекрытые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поверхностью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максимального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затопления,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границей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сиквенса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характеризующиеся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комплексом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парасиквенсов,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аградационного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проградационного.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1158227">
                <a:tc>
                  <a:txBody>
                    <a:bodyPr/>
                    <a:lstStyle/>
                    <a:p>
                      <a:pPr algn="just" marL="90805" marR="81280" indent="220979">
                        <a:lnSpc>
                          <a:spcPct val="995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High-Frequency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Cycle.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term applied to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cycle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fourth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order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higher,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that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is,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having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period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less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1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million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years.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Рarasequences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sequences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each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considered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high-frequency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cycles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when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their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period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less than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million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years.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 indent="220345">
                        <a:lnSpc>
                          <a:spcPct val="995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Высоко-частотный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цикл.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Термин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применим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циклу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четвертого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порядка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выше,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то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есть,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имеющему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период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менее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млн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лет.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Парасиквенсы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сиквенсы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могут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рассматриваться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высокочастотный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циклы,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когда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период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формирования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меньше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млн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лет.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  <a:tr h="1859306">
                <a:tc>
                  <a:txBody>
                    <a:bodyPr/>
                    <a:lstStyle/>
                    <a:p>
                      <a:pPr algn="just" marL="90805" marR="81280" indent="220979">
                        <a:lnSpc>
                          <a:spcPct val="997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Isostatic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Subsidence.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Vertical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movements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lithosphere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result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increased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weight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lithosphere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sediments,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water,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ice.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Isostatic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subsidence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fraction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3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thickness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accumulated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material.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example,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meters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will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drive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about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33 meters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subsidence (or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less,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depending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rigidity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lithosphere).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 indent="22034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2111375" algn="l"/>
                          <a:tab pos="3585210" algn="l"/>
                        </a:tabLst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ос</a:t>
                      </a:r>
                      <a:r>
                        <a:rPr dirty="0" sz="1400" spc="15" b="1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 spc="-45" b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dirty="0" sz="1400" spc="10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ое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400" spc="-35" b="1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dirty="0" sz="1400" spc="10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пр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10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ан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Вертикальные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движения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литосферы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результат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увеличения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веса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(давления)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литосферу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осадков,</a:t>
                      </a:r>
                      <a:r>
                        <a:rPr dirty="0" sz="1400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воды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льда. Изостатическое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проседание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представляет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собой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часть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толщины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накопленного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материала.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Например,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метров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будет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проседание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около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33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метров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(или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меньше, в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зависимости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жесткости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литосферы).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0709" y="6556176"/>
            <a:ext cx="2063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5659" y="283222"/>
            <a:ext cx="645541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>
                <a:solidFill>
                  <a:srgbClr val="000000"/>
                </a:solidFill>
              </a:rPr>
              <a:t>ГЛОССАРИЙ</a:t>
            </a:r>
            <a:r>
              <a:rPr dirty="0" spc="-5">
                <a:solidFill>
                  <a:srgbClr val="000000"/>
                </a:solidFill>
              </a:rPr>
              <a:t> по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данным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UGA</a:t>
            </a:r>
            <a:r>
              <a:rPr dirty="0" spc="-114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stratigraphy</a:t>
            </a:r>
            <a:r>
              <a:rPr dirty="0" spc="-2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lab</a:t>
            </a:r>
          </a:p>
          <a:p>
            <a:pPr marL="12700">
              <a:lnSpc>
                <a:spcPct val="100000"/>
              </a:lnSpc>
            </a:pPr>
            <a:r>
              <a:rPr dirty="0" spc="-20">
                <a:solidFill>
                  <a:srgbClr val="000000"/>
                </a:solidFill>
              </a:rPr>
              <a:t>(Университет</a:t>
            </a:r>
            <a:r>
              <a:rPr dirty="0" spc="-25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Джорджии)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29070"/>
            <a:ext cx="6454140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30"/>
              <a:t> </a:t>
            </a:r>
            <a:r>
              <a:rPr dirty="0" spc="-15"/>
              <a:t>Джорджии)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2103" y="895997"/>
            <a:ext cx="8980170" cy="3017520"/>
            <a:chOff x="82103" y="895997"/>
            <a:chExt cx="8980170" cy="3017520"/>
          </a:xfrm>
        </p:grpSpPr>
        <p:sp>
          <p:nvSpPr>
            <p:cNvPr id="4" name="object 4"/>
            <p:cNvSpPr/>
            <p:nvPr/>
          </p:nvSpPr>
          <p:spPr>
            <a:xfrm>
              <a:off x="107492" y="908697"/>
              <a:ext cx="8929370" cy="370840"/>
            </a:xfrm>
            <a:custGeom>
              <a:avLst/>
              <a:gdLst/>
              <a:ahLst/>
              <a:cxnLst/>
              <a:rect l="l" t="t" r="r" b="b"/>
              <a:pathLst>
                <a:path w="8929370" h="370840">
                  <a:moveTo>
                    <a:pt x="8928964" y="0"/>
                  </a:moveTo>
                  <a:lnTo>
                    <a:pt x="4152011" y="0"/>
                  </a:lnTo>
                  <a:lnTo>
                    <a:pt x="0" y="0"/>
                  </a:lnTo>
                  <a:lnTo>
                    <a:pt x="0" y="370827"/>
                  </a:lnTo>
                  <a:lnTo>
                    <a:pt x="4151973" y="370827"/>
                  </a:lnTo>
                  <a:lnTo>
                    <a:pt x="8928964" y="370827"/>
                  </a:lnTo>
                  <a:lnTo>
                    <a:pt x="8928964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7492" y="1279524"/>
              <a:ext cx="8929370" cy="2621280"/>
            </a:xfrm>
            <a:custGeom>
              <a:avLst/>
              <a:gdLst/>
              <a:ahLst/>
              <a:cxnLst/>
              <a:rect l="l" t="t" r="r" b="b"/>
              <a:pathLst>
                <a:path w="8929370" h="2621279">
                  <a:moveTo>
                    <a:pt x="8928964" y="0"/>
                  </a:moveTo>
                  <a:lnTo>
                    <a:pt x="4152011" y="0"/>
                  </a:lnTo>
                  <a:lnTo>
                    <a:pt x="0" y="0"/>
                  </a:lnTo>
                  <a:lnTo>
                    <a:pt x="0" y="2621254"/>
                  </a:lnTo>
                  <a:lnTo>
                    <a:pt x="4151973" y="2621254"/>
                  </a:lnTo>
                  <a:lnTo>
                    <a:pt x="8928964" y="2621254"/>
                  </a:lnTo>
                  <a:lnTo>
                    <a:pt x="8928964" y="0"/>
                  </a:lnTo>
                  <a:close/>
                </a:path>
              </a:pathLst>
            </a:custGeom>
            <a:solidFill>
              <a:srgbClr val="D2DF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259465" y="902347"/>
              <a:ext cx="0" cy="3004820"/>
            </a:xfrm>
            <a:custGeom>
              <a:avLst/>
              <a:gdLst/>
              <a:ahLst/>
              <a:cxnLst/>
              <a:rect l="l" t="t" r="r" b="b"/>
              <a:pathLst>
                <a:path w="0" h="3004820">
                  <a:moveTo>
                    <a:pt x="0" y="0"/>
                  </a:moveTo>
                  <a:lnTo>
                    <a:pt x="0" y="300478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1153" y="1279525"/>
              <a:ext cx="8942070" cy="0"/>
            </a:xfrm>
            <a:custGeom>
              <a:avLst/>
              <a:gdLst/>
              <a:ahLst/>
              <a:cxnLst/>
              <a:rect l="l" t="t" r="r" b="b"/>
              <a:pathLst>
                <a:path w="8942070" h="0">
                  <a:moveTo>
                    <a:pt x="0" y="0"/>
                  </a:moveTo>
                  <a:lnTo>
                    <a:pt x="894174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1153" y="902347"/>
              <a:ext cx="8942070" cy="3004820"/>
            </a:xfrm>
            <a:custGeom>
              <a:avLst/>
              <a:gdLst/>
              <a:ahLst/>
              <a:cxnLst/>
              <a:rect l="l" t="t" r="r" b="b"/>
              <a:pathLst>
                <a:path w="8942070" h="3004820">
                  <a:moveTo>
                    <a:pt x="6350" y="0"/>
                  </a:moveTo>
                  <a:lnTo>
                    <a:pt x="6350" y="3004781"/>
                  </a:lnTo>
                </a:path>
                <a:path w="8942070" h="3004820">
                  <a:moveTo>
                    <a:pt x="8935391" y="0"/>
                  </a:moveTo>
                  <a:lnTo>
                    <a:pt x="8935391" y="3004781"/>
                  </a:lnTo>
                </a:path>
                <a:path w="8942070" h="3004820">
                  <a:moveTo>
                    <a:pt x="0" y="6350"/>
                  </a:moveTo>
                  <a:lnTo>
                    <a:pt x="8941741" y="6350"/>
                  </a:lnTo>
                </a:path>
                <a:path w="8942070" h="3004820">
                  <a:moveTo>
                    <a:pt x="0" y="2998431"/>
                  </a:moveTo>
                  <a:lnTo>
                    <a:pt x="8941741" y="2998431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155898" y="928242"/>
            <a:ext cx="6255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42815" algn="l"/>
              </a:tabLst>
            </a:pP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English</a:t>
            </a:r>
            <a:r>
              <a:rPr dirty="0" sz="1800" spc="-3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Times New Roman"/>
                <a:cs typeface="Times New Roman"/>
              </a:rPr>
              <a:t>Terminology</a:t>
            </a:r>
            <a:r>
              <a:rPr dirty="0" sz="1800" spc="-1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15" b="1">
                <a:solidFill>
                  <a:srgbClr val="FFFFFF"/>
                </a:solidFill>
                <a:latin typeface="Times New Roman"/>
                <a:cs typeface="Times New Roman"/>
              </a:rPr>
              <a:t>Терминология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6321" y="1306842"/>
            <a:ext cx="3997960" cy="23418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220345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Times New Roman"/>
                <a:cs typeface="Times New Roman"/>
              </a:rPr>
              <a:t>Lowstand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Systems</a:t>
            </a:r>
            <a:r>
              <a:rPr dirty="0" sz="1400" spc="330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Tract.</a:t>
            </a:r>
            <a:r>
              <a:rPr dirty="0" sz="1400" spc="31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Systems </a:t>
            </a:r>
            <a:r>
              <a:rPr dirty="0" sz="1400">
                <a:latin typeface="Times New Roman"/>
                <a:cs typeface="Times New Roman"/>
              </a:rPr>
              <a:t>tract </a:t>
            </a:r>
            <a:r>
              <a:rPr dirty="0" sz="1400" spc="-5">
                <a:latin typeface="Times New Roman"/>
                <a:cs typeface="Times New Roman"/>
              </a:rPr>
              <a:t>overlying </a:t>
            </a:r>
            <a:r>
              <a:rPr dirty="0" sz="1400">
                <a:latin typeface="Times New Roman"/>
                <a:cs typeface="Times New Roman"/>
              </a:rPr>
              <a:t> a </a:t>
            </a:r>
            <a:r>
              <a:rPr dirty="0" sz="1400" spc="-5">
                <a:latin typeface="Times New Roman"/>
                <a:cs typeface="Times New Roman"/>
              </a:rPr>
              <a:t>type </a:t>
            </a:r>
            <a:r>
              <a:rPr dirty="0" sz="1400">
                <a:latin typeface="Times New Roman"/>
                <a:cs typeface="Times New Roman"/>
              </a:rPr>
              <a:t>1 </a:t>
            </a:r>
            <a:r>
              <a:rPr dirty="0" sz="1400" spc="-5">
                <a:latin typeface="Times New Roman"/>
                <a:cs typeface="Times New Roman"/>
              </a:rPr>
              <a:t>sequence </a:t>
            </a:r>
            <a:r>
              <a:rPr dirty="0" sz="1400" spc="-15">
                <a:latin typeface="Times New Roman"/>
                <a:cs typeface="Times New Roman"/>
              </a:rPr>
              <a:t>boundary, </a:t>
            </a:r>
            <a:r>
              <a:rPr dirty="0" sz="1400" spc="-5">
                <a:latin typeface="Times New Roman"/>
                <a:cs typeface="Times New Roman"/>
              </a:rPr>
              <a:t>overlain </a:t>
            </a:r>
            <a:r>
              <a:rPr dirty="0" sz="1400">
                <a:latin typeface="Times New Roman"/>
                <a:cs typeface="Times New Roman"/>
              </a:rPr>
              <a:t>by a transgressive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surface,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characterized</a:t>
            </a:r>
            <a:r>
              <a:rPr dirty="0" sz="1400">
                <a:latin typeface="Times New Roman"/>
                <a:cs typeface="Times New Roman"/>
              </a:rPr>
              <a:t> by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progradational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to 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aggradational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parasequences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set.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ts val="1920"/>
              </a:lnSpc>
              <a:spcBef>
                <a:spcPts val="55"/>
              </a:spcBef>
            </a:pPr>
            <a:r>
              <a:rPr dirty="0" sz="1600" spc="-5">
                <a:latin typeface="Times New Roman"/>
                <a:cs typeface="Times New Roman"/>
              </a:rPr>
              <a:t>Onset </a:t>
            </a:r>
            <a:r>
              <a:rPr dirty="0" sz="1600">
                <a:latin typeface="Times New Roman"/>
                <a:cs typeface="Times New Roman"/>
              </a:rPr>
              <a:t>of regression on the </a:t>
            </a:r>
            <a:r>
              <a:rPr dirty="0" sz="1600" spc="-5">
                <a:latin typeface="Times New Roman"/>
                <a:cs typeface="Times New Roman"/>
              </a:rPr>
              <a:t>Exxon model, </a:t>
            </a:r>
            <a:r>
              <a:rPr dirty="0" sz="1600" spc="10">
                <a:latin typeface="Times New Roman"/>
                <a:cs typeface="Times New Roman"/>
              </a:rPr>
              <a:t>or 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at </a:t>
            </a:r>
            <a:r>
              <a:rPr dirty="0" sz="1600">
                <a:latin typeface="Times New Roman"/>
                <a:cs typeface="Times New Roman"/>
              </a:rPr>
              <a:t>the maximum stage of regression according </a:t>
            </a:r>
            <a:r>
              <a:rPr dirty="0" sz="1600" spc="-5">
                <a:latin typeface="Times New Roman"/>
                <a:cs typeface="Times New Roman"/>
              </a:rPr>
              <a:t>to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other</a:t>
            </a:r>
            <a:r>
              <a:rPr dirty="0" sz="1600">
                <a:latin typeface="Times New Roman"/>
                <a:cs typeface="Times New Roman"/>
              </a:rPr>
              <a:t> current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models.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Stacking</a:t>
            </a:r>
            <a:r>
              <a:rPr dirty="0" sz="1600">
                <a:latin typeface="Times New Roman"/>
                <a:cs typeface="Times New Roman"/>
              </a:rPr>
              <a:t> patterns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are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foresteeping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aggrading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clinoforms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that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thicken</a:t>
            </a:r>
            <a:endParaRPr sz="1600">
              <a:latin typeface="Times New Roman"/>
              <a:cs typeface="Times New Roman"/>
            </a:endParaRPr>
          </a:p>
          <a:p>
            <a:pPr algn="just" marL="12700" marR="10160">
              <a:lnSpc>
                <a:spcPts val="1920"/>
              </a:lnSpc>
            </a:pPr>
            <a:r>
              <a:rPr dirty="0" sz="1600" spc="-5">
                <a:latin typeface="Times New Roman"/>
                <a:cs typeface="Times New Roman"/>
              </a:rPr>
              <a:t>downdip. Canyons and </a:t>
            </a:r>
            <a:r>
              <a:rPr dirty="0" sz="1600">
                <a:latin typeface="Times New Roman"/>
                <a:cs typeface="Times New Roman"/>
              </a:rPr>
              <a:t>incised </a:t>
            </a:r>
            <a:r>
              <a:rPr dirty="0" sz="1600" spc="-5">
                <a:latin typeface="Times New Roman"/>
                <a:cs typeface="Times New Roman"/>
              </a:rPr>
              <a:t>valleys </a:t>
            </a:r>
            <a:r>
              <a:rPr dirty="0" sz="1600">
                <a:latin typeface="Times New Roman"/>
                <a:cs typeface="Times New Roman"/>
              </a:rPr>
              <a:t>start </a:t>
            </a:r>
            <a:r>
              <a:rPr dirty="0" sz="1600" spc="-5">
                <a:latin typeface="Times New Roman"/>
                <a:cs typeface="Times New Roman"/>
              </a:rPr>
              <a:t>to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back-fill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(Figure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22).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59948" y="1306855"/>
            <a:ext cx="439737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06120" algn="l"/>
                <a:tab pos="1456055" algn="l"/>
                <a:tab pos="2289175" algn="l"/>
                <a:tab pos="3182620" algn="l"/>
                <a:tab pos="381698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Тракт	</a:t>
            </a:r>
            <a:r>
              <a:rPr dirty="0" sz="1400" b="1">
                <a:latin typeface="Times New Roman"/>
                <a:cs typeface="Times New Roman"/>
              </a:rPr>
              <a:t>систем	</a:t>
            </a:r>
            <a:r>
              <a:rPr dirty="0" sz="1400" spc="-10" b="1">
                <a:latin typeface="Times New Roman"/>
                <a:cs typeface="Times New Roman"/>
              </a:rPr>
              <a:t>низкого	стояния.</a:t>
            </a:r>
            <a:r>
              <a:rPr dirty="0" sz="1400" spc="-1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Тракт	</a:t>
            </a:r>
            <a:r>
              <a:rPr dirty="0" sz="1400" spc="-5">
                <a:latin typeface="Times New Roman"/>
                <a:cs typeface="Times New Roman"/>
              </a:rPr>
              <a:t>систем,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38929" y="1520163"/>
            <a:ext cx="46183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перекрывающих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границу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сиквенса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типа,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залегающие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38929" y="1733229"/>
            <a:ext cx="462026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05610" algn="l"/>
                <a:tab pos="2604770" algn="l"/>
                <a:tab pos="3081020" algn="l"/>
              </a:tabLst>
            </a:pPr>
            <a:r>
              <a:rPr dirty="0" sz="1400">
                <a:latin typeface="Times New Roman"/>
                <a:cs typeface="Times New Roman"/>
              </a:rPr>
              <a:t>транcгрессивных	сериях	и	</a:t>
            </a:r>
            <a:r>
              <a:rPr dirty="0" sz="1400" spc="-5">
                <a:latin typeface="Times New Roman"/>
                <a:cs typeface="Times New Roman"/>
              </a:rPr>
              <a:t>характеризующиеся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8929" y="1947155"/>
            <a:ext cx="461962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Times New Roman"/>
                <a:cs typeface="Times New Roman"/>
              </a:rPr>
              <a:t>комплексами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от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проградационного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-5">
                <a:latin typeface="Times New Roman"/>
                <a:cs typeface="Times New Roman"/>
              </a:rPr>
              <a:t> аградационного.</a:t>
            </a:r>
            <a:endParaRPr sz="1400">
              <a:latin typeface="Times New Roman"/>
              <a:cs typeface="Times New Roman"/>
            </a:endParaRPr>
          </a:p>
          <a:p>
            <a:pPr marL="12700" marR="5080" indent="266700">
              <a:lnSpc>
                <a:spcPct val="100000"/>
              </a:lnSpc>
              <a:tabLst>
                <a:tab pos="1403985" algn="l"/>
                <a:tab pos="2310765" algn="l"/>
                <a:tab pos="2637155" algn="l"/>
                <a:tab pos="3327400" algn="l"/>
                <a:tab pos="4010660" algn="l"/>
                <a:tab pos="4431030" algn="l"/>
              </a:tabLst>
            </a:pP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ас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ение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 spc="3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ссии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 spc="-3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дели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Э</a:t>
            </a:r>
            <a:r>
              <a:rPr dirty="0" sz="1400" spc="-4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на  </a:t>
            </a:r>
            <a:r>
              <a:rPr dirty="0" sz="1400" spc="-5">
                <a:latin typeface="Times New Roman"/>
                <a:cs typeface="Times New Roman"/>
              </a:rPr>
              <a:t>максимальной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стадии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регрессии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соответствии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другими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38929" y="2587267"/>
            <a:ext cx="46189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26160" algn="l"/>
                <a:tab pos="2059305" algn="l"/>
                <a:tab pos="2879725" algn="l"/>
                <a:tab pos="4064000" algn="l"/>
                <a:tab pos="4365625" algn="l"/>
              </a:tabLst>
            </a:pPr>
            <a:r>
              <a:rPr dirty="0" sz="1400">
                <a:latin typeface="Times New Roman"/>
                <a:cs typeface="Times New Roman"/>
              </a:rPr>
              <a:t>те</a:t>
            </a:r>
            <a:r>
              <a:rPr dirty="0" sz="1400" spc="-25">
                <a:latin typeface="Times New Roman"/>
                <a:cs typeface="Times New Roman"/>
              </a:rPr>
              <a:t>к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щ</a:t>
            </a:r>
            <a:r>
              <a:rPr dirty="0" sz="1400" spc="-5">
                <a:latin typeface="Times New Roman"/>
                <a:cs typeface="Times New Roman"/>
              </a:rPr>
              <a:t>им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 spc="-3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дел</a:t>
            </a:r>
            <a:r>
              <a:rPr dirty="0" sz="1400" spc="-15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ми.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0">
                <a:latin typeface="Times New Roman"/>
                <a:cs typeface="Times New Roman"/>
              </a:rPr>
              <a:t>М</a:t>
            </a:r>
            <a:r>
              <a:rPr dirty="0" sz="1400" spc="-45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дель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б</a:t>
            </a:r>
            <a:r>
              <a:rPr dirty="0" sz="1400">
                <a:latin typeface="Times New Roman"/>
                <a:cs typeface="Times New Roman"/>
              </a:rPr>
              <a:t>ра</a:t>
            </a:r>
            <a:r>
              <a:rPr dirty="0" sz="1400" spc="-15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3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ания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э</a:t>
            </a:r>
            <a:r>
              <a:rPr dirty="0" sz="1400" spc="-3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38942" y="2800590"/>
            <a:ext cx="46189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аградирующие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клиноформы,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которые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утолщаются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вниз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38929" y="3013656"/>
            <a:ext cx="461835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27100" algn="l"/>
                <a:tab pos="1804670" algn="l"/>
                <a:tab pos="2101850" algn="l"/>
                <a:tab pos="3094355" algn="l"/>
                <a:tab pos="3871595" algn="l"/>
              </a:tabLst>
            </a:pPr>
            <a:r>
              <a:rPr dirty="0" sz="1400">
                <a:latin typeface="Times New Roman"/>
                <a:cs typeface="Times New Roman"/>
              </a:rPr>
              <a:t>падению.	</a:t>
            </a:r>
            <a:r>
              <a:rPr dirty="0" sz="1400" spc="-5">
                <a:latin typeface="Times New Roman"/>
                <a:cs typeface="Times New Roman"/>
              </a:rPr>
              <a:t>Каньоны	</a:t>
            </a:r>
            <a:r>
              <a:rPr dirty="0" sz="1400">
                <a:latin typeface="Times New Roman"/>
                <a:cs typeface="Times New Roman"/>
              </a:rPr>
              <a:t>и	</a:t>
            </a:r>
            <a:r>
              <a:rPr dirty="0" sz="1400" spc="-5">
                <a:latin typeface="Times New Roman"/>
                <a:cs typeface="Times New Roman"/>
              </a:rPr>
              <a:t>врезанные	долины	</a:t>
            </a:r>
            <a:r>
              <a:rPr dirty="0" sz="1400" spc="-15">
                <a:latin typeface="Times New Roman"/>
                <a:cs typeface="Times New Roman"/>
              </a:rPr>
              <a:t>начинают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38929" y="3227569"/>
            <a:ext cx="15913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заполняться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(рис.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500" y="6518225"/>
            <a:ext cx="659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10.01.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39695" y="6302127"/>
            <a:ext cx="1905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56777" y="6518225"/>
            <a:ext cx="142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15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70" y="3758183"/>
            <a:ext cx="4824958" cy="309981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5659640" y="4583938"/>
            <a:ext cx="251079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Figure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9: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Lowstand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Systems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Tract,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After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Coe et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al.,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2005.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1989" y="1065657"/>
          <a:ext cx="8948420" cy="4468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2265"/>
                <a:gridCol w="4777104"/>
              </a:tblGrid>
              <a:tr h="370827">
                <a:tc>
                  <a:txBody>
                    <a:bodyPr/>
                    <a:lstStyle/>
                    <a:p>
                      <a:pPr marL="10604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2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1432572">
                <a:tc>
                  <a:txBody>
                    <a:bodyPr/>
                    <a:lstStyle/>
                    <a:p>
                      <a:pPr algn="just" marL="90805" marR="81915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Marine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Flooding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Surface.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separating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younger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older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strata,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across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there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evidence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abrupt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increase 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water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depth.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may also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display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evidence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 minor submarine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erosion.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Forms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response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 increase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water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depth.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3820" indent="220979">
                        <a:lnSpc>
                          <a:spcPct val="99600"/>
                        </a:lnSpc>
                        <a:spcBef>
                          <a:spcPts val="325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Поверхность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морского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затопления.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разделяющая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молодые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старших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возрасту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слоев,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которой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имеются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доказательства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резкого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увеличения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глубины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моря.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также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проявлять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доказательство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незначительной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подводной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эрозии.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Формируется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ответ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увеличение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глубины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моря.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2651772">
                <a:tc>
                  <a:txBody>
                    <a:bodyPr/>
                    <a:lstStyle/>
                    <a:p>
                      <a:pPr algn="just" marL="90805" marR="81915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Maximum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Flooding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Surface.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Marine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flooding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separating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underlying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transgressive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tract from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overlying highstand systems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 also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marks 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deepest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water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facies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within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sequence.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 flooding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lies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turnaround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 retrogradational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to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progradational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Парасиквенс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stacking,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although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 turnaround may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gradational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characterized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stacking.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case,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single surface defining the point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maximum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flooding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identifiable,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maximum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28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Поверхность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максимального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затопления.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Эта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разделяющая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подстилающий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тракт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трансгрессивных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перекрывающего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тракта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высокого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стояния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Эта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маркирует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присутствие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глубоководных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фаций в разрезе. Поверхность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знаменует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поворот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ретроградного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к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проградационному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парасиквенсам,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хотя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поворот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быть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постепенный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характеризоваться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аградационным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торможением.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1440" marR="80645" indent="3625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этом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случае одна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определяющая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точку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максимального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быть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не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обнаружена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вместо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этого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выделяется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зона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максимального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357" y="139052"/>
            <a:ext cx="645414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>
                <a:solidFill>
                  <a:srgbClr val="000000"/>
                </a:solidFill>
              </a:rPr>
              <a:t>ГЛОССАРИЙ</a:t>
            </a:r>
            <a:r>
              <a:rPr dirty="0" spc="-5">
                <a:solidFill>
                  <a:srgbClr val="000000"/>
                </a:solidFill>
              </a:rPr>
              <a:t> по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данным</a:t>
            </a:r>
            <a:r>
              <a:rPr dirty="0" spc="2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UGA</a:t>
            </a:r>
            <a:r>
              <a:rPr dirty="0" spc="-13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stratigraphy</a:t>
            </a:r>
            <a:r>
              <a:rPr dirty="0" spc="-3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lab</a:t>
            </a:r>
          </a:p>
          <a:p>
            <a:pPr marL="12700">
              <a:lnSpc>
                <a:spcPct val="100000"/>
              </a:lnSpc>
            </a:pPr>
            <a:r>
              <a:rPr dirty="0" spc="-20">
                <a:solidFill>
                  <a:srgbClr val="000000"/>
                </a:solidFill>
              </a:rPr>
              <a:t>(Университет</a:t>
            </a:r>
            <a:r>
              <a:rPr dirty="0" spc="-30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Джорджии</a:t>
            </a:r>
            <a:r>
              <a:rPr dirty="0" sz="1800" spc="-15">
                <a:solidFill>
                  <a:srgbClr val="000000"/>
                </a:solidFill>
              </a:rPr>
              <a:t>)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865136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615" y="2133600"/>
            <a:ext cx="7850112" cy="244753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598409" y="4823269"/>
            <a:ext cx="3678554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Figure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10: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Maximum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Flooding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Surface,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Times New Roman"/>
                <a:cs typeface="Times New Roman"/>
              </a:rPr>
              <a:t>After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et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al.,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2005.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83222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186" y="1190371"/>
          <a:ext cx="8959850" cy="5357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820"/>
                <a:gridCol w="1508760"/>
                <a:gridCol w="935355"/>
                <a:gridCol w="1101725"/>
                <a:gridCol w="528954"/>
                <a:gridCol w="271779"/>
                <a:gridCol w="84454"/>
                <a:gridCol w="4345304"/>
                <a:gridCol w="83820"/>
              </a:tblGrid>
              <a:tr h="365772">
                <a:tc gridSpan="6">
                  <a:txBody>
                    <a:bodyPr/>
                    <a:lstStyle/>
                    <a:p>
                      <a:pPr marL="11995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2442565">
                <a:tc gridSpan="6">
                  <a:txBody>
                    <a:bodyPr/>
                    <a:lstStyle/>
                    <a:p>
                      <a:pPr algn="just" marL="90805" marR="81280">
                        <a:lnSpc>
                          <a:spcPct val="99800"/>
                        </a:lnSpc>
                        <a:spcBef>
                          <a:spcPts val="32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flooding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zone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recognized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instead.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maximum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flooding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commonly,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but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always,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displays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evidence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condensation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slow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deposition,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such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burrowing,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hardgrounds,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mineralization,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fossil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accumulations.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Because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other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flooding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have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evidence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condensation (in some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cases,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more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than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maximum flooding surface), condensation alone should not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used to define the maximum flooding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(Figure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10)/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algn="just" marL="92075" marR="819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затопления.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обычно,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не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всегда,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отображает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доказательство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конденсации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медленного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осаждения,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такого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как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захоронение,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уплотнение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осадков,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минерализация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накопление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ископаемых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остатков.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2075" marR="80645" indent="264795">
                        <a:lnSpc>
                          <a:spcPct val="100000"/>
                        </a:lnSpc>
                      </a:pP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Так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как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другие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могут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иметь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доказательства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конденсации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(в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некоторых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случаях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больше,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чем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максимальная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затопления),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конденсация как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единственный признак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должна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использоваться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определения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максимальной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(рис.10).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</a:tcPr>
                </a:tc>
              </a:tr>
              <a:tr h="1152131">
                <a:tc gridSpan="6">
                  <a:txBody>
                    <a:bodyPr/>
                    <a:lstStyle/>
                    <a:p>
                      <a:pPr algn="just" marL="90805" marR="82550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Meter-Scale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Cycle.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term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applied to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cycle with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thickness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couple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meters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 less. Parasequences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sequences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can each be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considered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meter-scale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cycles when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they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thinner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than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couple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meters.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algn="just" marL="92075" marR="81280" indent="220345">
                        <a:lnSpc>
                          <a:spcPct val="99500"/>
                        </a:lnSpc>
                        <a:spcBef>
                          <a:spcPts val="330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Цикл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метрового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масштаба.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Термин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применяется к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циклу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толщиной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несколько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метров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меньше.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Парасиквенсы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сиквенсы могут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рассматриваться как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циклы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метрового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масштаба,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когда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они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утоняются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пары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метров и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менее.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136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marL="312420">
                        <a:lnSpc>
                          <a:spcPts val="1255"/>
                        </a:lnSpc>
                        <a:spcBef>
                          <a:spcPts val="325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Parasequence.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E5F7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55"/>
                        </a:lnSpc>
                        <a:spcBef>
                          <a:spcPts val="32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Relatively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E5F7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255"/>
                        </a:lnSpc>
                        <a:spcBef>
                          <a:spcPts val="32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conformable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E5F7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255"/>
                        </a:lnSpc>
                        <a:spcBef>
                          <a:spcPts val="32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(that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E5F7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55"/>
                        </a:lnSpc>
                        <a:spcBef>
                          <a:spcPts val="32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E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3E5F7"/>
                    </a:solidFill>
                  </a:tcPr>
                </a:tc>
                <a:tc gridSpan="2" rowSpan="2">
                  <a:txBody>
                    <a:bodyPr/>
                    <a:lstStyle/>
                    <a:p>
                      <a:pPr algn="just" marL="92075" marR="81915" indent="220345">
                        <a:lnSpc>
                          <a:spcPct val="996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Парасиквенс.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Относительно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конформные (то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есть,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содержащие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серьезных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несогласий),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генетически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связанные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слои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либо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комплексы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слоев,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ограниченные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поверхностями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морского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или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коррелируемых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ними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поверхностями. Парасиквенсам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типичны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циклам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обмеления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вверх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разрезу.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E5F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57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6">
                  <a:txBody>
                    <a:bodyPr/>
                    <a:lstStyle/>
                    <a:p>
                      <a:pPr algn="just" marL="91440" marR="825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containing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major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unconformities),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genetically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related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succession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 beds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 bedsets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bounded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marine-flooding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their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correlative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surfaces.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Parasequences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are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typically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shallowing-upward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cycles.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E5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E5F7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75577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5977" y="909434"/>
            <a:ext cx="8695055" cy="1183640"/>
            <a:chOff x="275977" y="909434"/>
            <a:chExt cx="8695055" cy="1183640"/>
          </a:xfrm>
        </p:grpSpPr>
        <p:sp>
          <p:nvSpPr>
            <p:cNvPr id="4" name="object 4"/>
            <p:cNvSpPr/>
            <p:nvPr/>
          </p:nvSpPr>
          <p:spPr>
            <a:xfrm>
              <a:off x="275977" y="909434"/>
              <a:ext cx="8695055" cy="1183640"/>
            </a:xfrm>
            <a:custGeom>
              <a:avLst/>
              <a:gdLst/>
              <a:ahLst/>
              <a:cxnLst/>
              <a:rect l="l" t="t" r="r" b="b"/>
              <a:pathLst>
                <a:path w="8695055" h="1183639">
                  <a:moveTo>
                    <a:pt x="4347470" y="0"/>
                  </a:moveTo>
                  <a:lnTo>
                    <a:pt x="4347470" y="1183640"/>
                  </a:lnTo>
                </a:path>
                <a:path w="8695055" h="1183639">
                  <a:moveTo>
                    <a:pt x="6350" y="0"/>
                  </a:moveTo>
                  <a:lnTo>
                    <a:pt x="6350" y="1183640"/>
                  </a:lnTo>
                </a:path>
                <a:path w="8695055" h="1183639">
                  <a:moveTo>
                    <a:pt x="8688584" y="0"/>
                  </a:moveTo>
                  <a:lnTo>
                    <a:pt x="8688584" y="1183640"/>
                  </a:lnTo>
                </a:path>
                <a:path w="8695055" h="1183639">
                  <a:moveTo>
                    <a:pt x="0" y="6350"/>
                  </a:moveTo>
                  <a:lnTo>
                    <a:pt x="8694934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5977" y="2074024"/>
              <a:ext cx="8695055" cy="0"/>
            </a:xfrm>
            <a:custGeom>
              <a:avLst/>
              <a:gdLst/>
              <a:ahLst/>
              <a:cxnLst/>
              <a:rect l="l" t="t" r="r" b="b"/>
              <a:pathLst>
                <a:path w="8695055" h="0">
                  <a:moveTo>
                    <a:pt x="0" y="0"/>
                  </a:moveTo>
                  <a:lnTo>
                    <a:pt x="869493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88677" y="922134"/>
            <a:ext cx="4328795" cy="1132840"/>
          </a:xfrm>
          <a:prstGeom prst="rect">
            <a:avLst/>
          </a:prstGeom>
          <a:solidFill>
            <a:srgbClr val="D3E5F7"/>
          </a:solidFill>
        </p:spPr>
        <p:txBody>
          <a:bodyPr wrap="square" lIns="0" tIns="33655" rIns="0" bIns="0" rtlCol="0" vert="horz">
            <a:spAutoFit/>
          </a:bodyPr>
          <a:lstStyle/>
          <a:p>
            <a:pPr algn="just" marL="85090" marR="73660" indent="220345">
              <a:lnSpc>
                <a:spcPct val="100000"/>
              </a:lnSpc>
              <a:spcBef>
                <a:spcPts val="265"/>
              </a:spcBef>
            </a:pPr>
            <a:r>
              <a:rPr dirty="0" sz="1400" spc="-5" b="1">
                <a:latin typeface="Times New Roman"/>
                <a:cs typeface="Times New Roman"/>
              </a:rPr>
              <a:t>Parasequence: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Upward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shallowing</a:t>
            </a:r>
            <a:r>
              <a:rPr dirty="0" sz="1400">
                <a:latin typeface="Times New Roman"/>
                <a:cs typeface="Times New Roman"/>
              </a:rPr>
              <a:t> succession</a:t>
            </a:r>
            <a:r>
              <a:rPr dirty="0" sz="1400" spc="5">
                <a:latin typeface="Times New Roman"/>
                <a:cs typeface="Times New Roman"/>
              </a:rPr>
              <a:t> of 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facies </a:t>
            </a:r>
            <a:r>
              <a:rPr dirty="0" sz="1400" spc="-5">
                <a:latin typeface="Times New Roman"/>
                <a:cs typeface="Times New Roman"/>
              </a:rPr>
              <a:t>bounded </a:t>
            </a:r>
            <a:r>
              <a:rPr dirty="0" sz="1400">
                <a:latin typeface="Times New Roman"/>
                <a:cs typeface="Times New Roman"/>
              </a:rPr>
              <a:t>by </a:t>
            </a:r>
            <a:r>
              <a:rPr dirty="0" sz="1400" spc="-5">
                <a:latin typeface="Times New Roman"/>
                <a:cs typeface="Times New Roman"/>
              </a:rPr>
              <a:t>marine flooding surfaces </a:t>
            </a:r>
            <a:r>
              <a:rPr dirty="0" sz="1400" spc="-45">
                <a:latin typeface="Times New Roman"/>
                <a:cs typeface="Times New Roman"/>
              </a:rPr>
              <a:t>(Van </a:t>
            </a:r>
            <a:r>
              <a:rPr dirty="0" sz="1400" spc="-25">
                <a:latin typeface="Times New Roman"/>
                <a:cs typeface="Times New Roman"/>
              </a:rPr>
              <a:t>Wagoner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et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al.,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1990),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(Figures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9797" y="922134"/>
            <a:ext cx="4328795" cy="1132840"/>
          </a:xfrm>
          <a:prstGeom prst="rect">
            <a:avLst/>
          </a:prstGeom>
          <a:solidFill>
            <a:srgbClr val="D3E5F7"/>
          </a:solidFill>
        </p:spPr>
        <p:txBody>
          <a:bodyPr wrap="square" lIns="0" tIns="33655" rIns="0" bIns="0" rtlCol="0" vert="horz">
            <a:spAutoFit/>
          </a:bodyPr>
          <a:lstStyle/>
          <a:p>
            <a:pPr algn="just" marL="85090" marR="75565">
              <a:lnSpc>
                <a:spcPct val="100000"/>
              </a:lnSpc>
              <a:spcBef>
                <a:spcPts val="265"/>
              </a:spcBef>
            </a:pPr>
            <a:r>
              <a:rPr dirty="0" sz="1400" spc="-5" b="1">
                <a:latin typeface="Times New Roman"/>
                <a:cs typeface="Times New Roman"/>
              </a:rPr>
              <a:t>Парасиквенс: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Последовательность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напластований,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характеризующаяся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обмелением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фаций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вверх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направлению</a:t>
            </a:r>
            <a:r>
              <a:rPr dirty="0" sz="1400">
                <a:latin typeface="Times New Roman"/>
                <a:cs typeface="Times New Roman"/>
              </a:rPr>
              <a:t> залегания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пластов,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ограниченных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поверхностью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морского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затопления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(Ван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Ваганер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др.,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1990),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(рис.11).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58381" y="2200630"/>
            <a:ext cx="5511165" cy="3216275"/>
            <a:chOff x="658381" y="2200630"/>
            <a:chExt cx="5511165" cy="32162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179" y="2220467"/>
              <a:ext cx="5471152" cy="317601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68287" y="2210536"/>
              <a:ext cx="5491480" cy="3195955"/>
            </a:xfrm>
            <a:custGeom>
              <a:avLst/>
              <a:gdLst/>
              <a:ahLst/>
              <a:cxnLst/>
              <a:rect l="l" t="t" r="r" b="b"/>
              <a:pathLst>
                <a:path w="5491480" h="3195954">
                  <a:moveTo>
                    <a:pt x="0" y="3195840"/>
                  </a:moveTo>
                  <a:lnTo>
                    <a:pt x="5490959" y="3195840"/>
                  </a:lnTo>
                  <a:lnTo>
                    <a:pt x="5490959" y="0"/>
                  </a:lnTo>
                  <a:lnTo>
                    <a:pt x="0" y="0"/>
                  </a:lnTo>
                  <a:lnTo>
                    <a:pt x="0" y="319584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73671" y="5474306"/>
            <a:ext cx="2249170" cy="939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613535">
              <a:lnSpc>
                <a:spcPct val="100000"/>
              </a:lnSpc>
              <a:spcBef>
                <a:spcPts val="95"/>
              </a:spcBef>
            </a:pPr>
            <a:r>
              <a:rPr dirty="0" sz="1000" spc="-90" b="1">
                <a:latin typeface="Arial"/>
                <a:cs typeface="Arial"/>
              </a:rPr>
              <a:t>B</a:t>
            </a:r>
            <a:r>
              <a:rPr dirty="0" sz="1000" spc="-50" b="1">
                <a:latin typeface="Arial"/>
                <a:cs typeface="Arial"/>
              </a:rPr>
              <a:t>UR</a:t>
            </a:r>
            <a:r>
              <a:rPr dirty="0" sz="1000" spc="-60" b="1">
                <a:latin typeface="Arial"/>
                <a:cs typeface="Arial"/>
              </a:rPr>
              <a:t>R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50" b="1">
                <a:latin typeface="Arial"/>
                <a:cs typeface="Arial"/>
              </a:rPr>
              <a:t>W</a:t>
            </a:r>
            <a:r>
              <a:rPr dirty="0" sz="1000" spc="-45" b="1">
                <a:latin typeface="Arial"/>
                <a:cs typeface="Arial"/>
              </a:rPr>
              <a:t>S 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90" b="1">
                <a:latin typeface="Arial"/>
                <a:cs typeface="Arial"/>
              </a:rPr>
              <a:t>COAL </a:t>
            </a:r>
            <a:r>
              <a:rPr dirty="0" sz="1000" spc="-85" b="1">
                <a:latin typeface="Arial"/>
                <a:cs typeface="Arial"/>
              </a:rPr>
              <a:t> </a:t>
            </a:r>
            <a:r>
              <a:rPr dirty="0" sz="1000" spc="-90" b="1">
                <a:latin typeface="Arial"/>
                <a:cs typeface="Arial"/>
              </a:rPr>
              <a:t>ROOTS</a:t>
            </a:r>
            <a:endParaRPr sz="1000">
              <a:latin typeface="Arial"/>
              <a:cs typeface="Arial"/>
            </a:endParaRPr>
          </a:p>
          <a:p>
            <a:pPr marL="44450" marR="5080" indent="-32384">
              <a:lnSpc>
                <a:spcPct val="100000"/>
              </a:lnSpc>
            </a:pPr>
            <a:r>
              <a:rPr dirty="0" sz="1000" spc="-35" b="1">
                <a:latin typeface="Arial"/>
                <a:cs typeface="Arial"/>
              </a:rPr>
              <a:t>P</a:t>
            </a:r>
            <a:r>
              <a:rPr dirty="0" sz="1000" spc="-75" b="1">
                <a:latin typeface="Arial"/>
                <a:cs typeface="Arial"/>
              </a:rPr>
              <a:t>L</a:t>
            </a:r>
            <a:r>
              <a:rPr dirty="0" sz="1000" spc="-65" b="1">
                <a:latin typeface="Arial"/>
                <a:cs typeface="Arial"/>
              </a:rPr>
              <a:t>ANAR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90" b="1">
                <a:latin typeface="Arial"/>
                <a:cs typeface="Arial"/>
              </a:rPr>
              <a:t>B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55" b="1">
                <a:latin typeface="Arial"/>
                <a:cs typeface="Arial"/>
              </a:rPr>
              <a:t>D</a:t>
            </a:r>
            <a:r>
              <a:rPr dirty="0" sz="1000" spc="-65" b="1">
                <a:latin typeface="Arial"/>
                <a:cs typeface="Arial"/>
              </a:rPr>
              <a:t>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95" b="1">
                <a:latin typeface="Arial"/>
                <a:cs typeface="Arial"/>
              </a:rPr>
              <a:t>TR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90" b="1">
                <a:latin typeface="Arial"/>
                <a:cs typeface="Arial"/>
              </a:rPr>
              <a:t>UG</a:t>
            </a:r>
            <a:r>
              <a:rPr dirty="0" sz="1000" spc="-45" b="1">
                <a:latin typeface="Arial"/>
                <a:cs typeface="Arial"/>
              </a:rPr>
              <a:t>H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75" b="1">
                <a:latin typeface="Arial"/>
                <a:cs typeface="Arial"/>
              </a:rPr>
              <a:t>C</a:t>
            </a:r>
            <a:r>
              <a:rPr dirty="0" sz="1000" spc="-80" b="1">
                <a:latin typeface="Arial"/>
                <a:cs typeface="Arial"/>
              </a:rPr>
              <a:t>R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75" b="1">
                <a:latin typeface="Arial"/>
                <a:cs typeface="Arial"/>
              </a:rPr>
              <a:t>S</a:t>
            </a:r>
            <a:r>
              <a:rPr dirty="0" sz="1000" spc="-65" b="1">
                <a:latin typeface="Arial"/>
                <a:cs typeface="Arial"/>
              </a:rPr>
              <a:t>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90" b="1">
                <a:latin typeface="Arial"/>
                <a:cs typeface="Arial"/>
              </a:rPr>
              <a:t>B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55" b="1">
                <a:latin typeface="Arial"/>
                <a:cs typeface="Arial"/>
              </a:rPr>
              <a:t>D</a:t>
            </a:r>
            <a:r>
              <a:rPr dirty="0" sz="1000" spc="-65" b="1">
                <a:latin typeface="Arial"/>
                <a:cs typeface="Arial"/>
              </a:rPr>
              <a:t>S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40" b="1">
                <a:latin typeface="Arial"/>
                <a:cs typeface="Arial"/>
              </a:rPr>
              <a:t>I 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95" b="1">
                <a:latin typeface="Arial"/>
                <a:cs typeface="Arial"/>
              </a:rPr>
              <a:t>C</a:t>
            </a:r>
            <a:r>
              <a:rPr dirty="0" sz="1000" spc="-110" b="1">
                <a:latin typeface="Arial"/>
                <a:cs typeface="Arial"/>
              </a:rPr>
              <a:t>O</a:t>
            </a:r>
            <a:r>
              <a:rPr dirty="0" sz="1000" spc="-90" b="1">
                <a:latin typeface="Arial"/>
                <a:cs typeface="Arial"/>
              </a:rPr>
              <a:t>NT</a:t>
            </a:r>
            <a:r>
              <a:rPr dirty="0" sz="1000" spc="-105" b="1">
                <a:latin typeface="Arial"/>
                <a:cs typeface="Arial"/>
              </a:rPr>
              <a:t>O</a:t>
            </a:r>
            <a:r>
              <a:rPr dirty="0" sz="1000" spc="-40" b="1">
                <a:latin typeface="Arial"/>
                <a:cs typeface="Arial"/>
              </a:rPr>
              <a:t>R</a:t>
            </a:r>
            <a:r>
              <a:rPr dirty="0" sz="1000" spc="-114" b="1">
                <a:latin typeface="Arial"/>
                <a:cs typeface="Arial"/>
              </a:rPr>
              <a:t>T</a:t>
            </a:r>
            <a:r>
              <a:rPr dirty="0" sz="1000" spc="-130" b="1">
                <a:latin typeface="Arial"/>
                <a:cs typeface="Arial"/>
              </a:rPr>
              <a:t>E</a:t>
            </a:r>
            <a:r>
              <a:rPr dirty="0" sz="1000" spc="-50" b="1">
                <a:latin typeface="Arial"/>
                <a:cs typeface="Arial"/>
              </a:rPr>
              <a:t>D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90" b="1">
                <a:latin typeface="Arial"/>
                <a:cs typeface="Arial"/>
              </a:rPr>
              <a:t>B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55" b="1">
                <a:latin typeface="Arial"/>
                <a:cs typeface="Arial"/>
              </a:rPr>
              <a:t>D</a:t>
            </a:r>
            <a:r>
              <a:rPr dirty="0" sz="1000" spc="-65" b="1">
                <a:latin typeface="Arial"/>
                <a:cs typeface="Arial"/>
              </a:rPr>
              <a:t>S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40" b="1"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 spc="-45" b="1">
                <a:latin typeface="Arial"/>
                <a:cs typeface="Arial"/>
              </a:rPr>
              <a:t>H</a:t>
            </a:r>
            <a:r>
              <a:rPr dirty="0" sz="1000" spc="-25" b="1">
                <a:latin typeface="Arial"/>
                <a:cs typeface="Arial"/>
              </a:rPr>
              <a:t>UMM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90" b="1">
                <a:latin typeface="Arial"/>
                <a:cs typeface="Arial"/>
              </a:rPr>
              <a:t>C</a:t>
            </a:r>
            <a:r>
              <a:rPr dirty="0" sz="1000" spc="-95" b="1">
                <a:latin typeface="Arial"/>
                <a:cs typeface="Arial"/>
              </a:rPr>
              <a:t>K</a:t>
            </a:r>
            <a:r>
              <a:rPr dirty="0" sz="1000" spc="-80" b="1">
                <a:latin typeface="Arial"/>
                <a:cs typeface="Arial"/>
              </a:rPr>
              <a:t>Y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75" b="1">
                <a:latin typeface="Arial"/>
                <a:cs typeface="Arial"/>
              </a:rPr>
              <a:t>BEDS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12" name="object 12"/>
          <p:cNvSpPr txBox="1"/>
          <p:nvPr/>
        </p:nvSpPr>
        <p:spPr>
          <a:xfrm>
            <a:off x="3400425" y="5874505"/>
            <a:ext cx="160464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2545" marR="5080" indent="-30480">
              <a:lnSpc>
                <a:spcPct val="100000"/>
              </a:lnSpc>
              <a:spcBef>
                <a:spcPts val="95"/>
              </a:spcBef>
            </a:pPr>
            <a:r>
              <a:rPr dirty="0" sz="1000" spc="-75" b="1">
                <a:latin typeface="Arial"/>
                <a:cs typeface="Arial"/>
              </a:rPr>
              <a:t>F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40" b="1">
                <a:latin typeface="Arial"/>
                <a:cs typeface="Arial"/>
              </a:rPr>
              <a:t>R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75" b="1">
                <a:latin typeface="Arial"/>
                <a:cs typeface="Arial"/>
              </a:rPr>
              <a:t>S</a:t>
            </a:r>
            <a:r>
              <a:rPr dirty="0" sz="1000" spc="-45" b="1">
                <a:latin typeface="Arial"/>
                <a:cs typeface="Arial"/>
              </a:rPr>
              <a:t>H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40" b="1">
                <a:latin typeface="Arial"/>
                <a:cs typeface="Arial"/>
              </a:rPr>
              <a:t>R</a:t>
            </a:r>
            <a:r>
              <a:rPr dirty="0" sz="1000" spc="-90" b="1">
                <a:latin typeface="Arial"/>
                <a:cs typeface="Arial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10" b="1">
                <a:latin typeface="Arial"/>
                <a:cs typeface="Arial"/>
              </a:rPr>
              <a:t>&amp;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5" b="1">
                <a:latin typeface="Arial"/>
                <a:cs typeface="Arial"/>
              </a:rPr>
              <a:t>U</a:t>
            </a:r>
            <a:r>
              <a:rPr dirty="0" sz="1000" spc="-55" b="1">
                <a:latin typeface="Arial"/>
                <a:cs typeface="Arial"/>
              </a:rPr>
              <a:t>P</a:t>
            </a:r>
            <a:r>
              <a:rPr dirty="0" sz="1000" spc="-35" b="1">
                <a:latin typeface="Arial"/>
                <a:cs typeface="Arial"/>
              </a:rPr>
              <a:t>P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25" b="1">
                <a:latin typeface="Arial"/>
                <a:cs typeface="Arial"/>
              </a:rPr>
              <a:t>R 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75" b="1">
                <a:latin typeface="Arial"/>
                <a:cs typeface="Arial"/>
              </a:rPr>
              <a:t>S</a:t>
            </a:r>
            <a:r>
              <a:rPr dirty="0" sz="1000" spc="-45" b="1">
                <a:latin typeface="Arial"/>
                <a:cs typeface="Arial"/>
              </a:rPr>
              <a:t>H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40" b="1">
                <a:latin typeface="Arial"/>
                <a:cs typeface="Arial"/>
              </a:rPr>
              <a:t>R</a:t>
            </a:r>
            <a:r>
              <a:rPr dirty="0" sz="1000" spc="-90" b="1">
                <a:latin typeface="Arial"/>
                <a:cs typeface="Arial"/>
              </a:rPr>
              <a:t>E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75" b="1">
                <a:latin typeface="Arial"/>
                <a:cs typeface="Arial"/>
              </a:rPr>
              <a:t>F</a:t>
            </a:r>
            <a:r>
              <a:rPr dirty="0" sz="1000" spc="-90" b="1">
                <a:latin typeface="Arial"/>
                <a:cs typeface="Arial"/>
              </a:rPr>
              <a:t>ACE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75" b="1">
                <a:latin typeface="Arial"/>
                <a:cs typeface="Arial"/>
              </a:rPr>
              <a:t>S</a:t>
            </a:r>
            <a:r>
              <a:rPr dirty="0" sz="1000" spc="-60" b="1">
                <a:latin typeface="Arial"/>
                <a:cs typeface="Arial"/>
              </a:rPr>
              <a:t>AN</a:t>
            </a:r>
            <a:r>
              <a:rPr dirty="0" sz="1000" spc="-65" b="1">
                <a:latin typeface="Arial"/>
                <a:cs typeface="Arial"/>
              </a:rPr>
              <a:t>D</a:t>
            </a:r>
            <a:r>
              <a:rPr dirty="0" sz="1000" spc="-75" b="1">
                <a:latin typeface="Arial"/>
                <a:cs typeface="Arial"/>
              </a:rPr>
              <a:t>S</a:t>
            </a:r>
            <a:r>
              <a:rPr dirty="0" sz="1000" spc="-125" b="1">
                <a:latin typeface="Arial"/>
                <a:cs typeface="Arial"/>
              </a:rPr>
              <a:t>TO</a:t>
            </a:r>
            <a:r>
              <a:rPr dirty="0" sz="1000" spc="-65" b="1">
                <a:latin typeface="Arial"/>
                <a:cs typeface="Arial"/>
              </a:rPr>
              <a:t>NE</a:t>
            </a:r>
            <a:r>
              <a:rPr dirty="0" sz="800" spc="-50" b="1">
                <a:latin typeface="Arial"/>
                <a:cs typeface="Arial"/>
              </a:rPr>
              <a:t>S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19882" y="5670908"/>
            <a:ext cx="215519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75" b="1">
                <a:latin typeface="Arial"/>
                <a:cs typeface="Arial"/>
              </a:rPr>
              <a:t>L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50" b="1">
                <a:latin typeface="Arial"/>
                <a:cs typeface="Arial"/>
              </a:rPr>
              <a:t>W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35" b="1">
                <a:latin typeface="Arial"/>
                <a:cs typeface="Arial"/>
              </a:rPr>
              <a:t>R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75" b="1">
                <a:latin typeface="Arial"/>
                <a:cs typeface="Arial"/>
              </a:rPr>
              <a:t>S</a:t>
            </a:r>
            <a:r>
              <a:rPr dirty="0" sz="1000" spc="-45" b="1">
                <a:latin typeface="Arial"/>
                <a:cs typeface="Arial"/>
              </a:rPr>
              <a:t>H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40" b="1">
                <a:latin typeface="Arial"/>
                <a:cs typeface="Arial"/>
              </a:rPr>
              <a:t>R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75" b="1">
                <a:latin typeface="Arial"/>
                <a:cs typeface="Arial"/>
              </a:rPr>
              <a:t>F</a:t>
            </a:r>
            <a:r>
              <a:rPr dirty="0" sz="1000" spc="-90" b="1">
                <a:latin typeface="Arial"/>
                <a:cs typeface="Arial"/>
              </a:rPr>
              <a:t>ACE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10" b="1">
                <a:latin typeface="Arial"/>
                <a:cs typeface="Arial"/>
              </a:rPr>
              <a:t>&amp;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5" b="1">
                <a:latin typeface="Arial"/>
                <a:cs typeface="Arial"/>
              </a:rPr>
              <a:t>D</a:t>
            </a:r>
            <a:r>
              <a:rPr dirty="0" sz="1000" spc="-95" b="1">
                <a:latin typeface="Arial"/>
                <a:cs typeface="Arial"/>
              </a:rPr>
              <a:t>E</a:t>
            </a:r>
            <a:r>
              <a:rPr dirty="0" sz="1000" spc="-75" b="1">
                <a:latin typeface="Arial"/>
                <a:cs typeface="Arial"/>
              </a:rPr>
              <a:t>L</a:t>
            </a:r>
            <a:r>
              <a:rPr dirty="0" sz="1000" spc="-114" b="1">
                <a:latin typeface="Arial"/>
                <a:cs typeface="Arial"/>
              </a:rPr>
              <a:t>T</a:t>
            </a:r>
            <a:r>
              <a:rPr dirty="0" sz="1000" spc="-120" b="1">
                <a:latin typeface="Arial"/>
                <a:cs typeface="Arial"/>
              </a:rPr>
              <a:t>A</a:t>
            </a:r>
            <a:r>
              <a:rPr dirty="0" sz="1000" spc="-60" b="1">
                <a:latin typeface="Arial"/>
                <a:cs typeface="Arial"/>
              </a:rPr>
              <a:t>-</a:t>
            </a:r>
            <a:r>
              <a:rPr dirty="0" sz="1000" spc="-75" b="1">
                <a:latin typeface="Arial"/>
                <a:cs typeface="Arial"/>
              </a:rPr>
              <a:t>F</a:t>
            </a:r>
            <a:r>
              <a:rPr dirty="0" sz="1000" spc="-40" b="1">
                <a:latin typeface="Arial"/>
                <a:cs typeface="Arial"/>
              </a:rPr>
              <a:t>R</a:t>
            </a:r>
            <a:r>
              <a:rPr dirty="0" sz="1000" spc="-95" b="1">
                <a:latin typeface="Arial"/>
                <a:cs typeface="Arial"/>
              </a:rPr>
              <a:t>O</a:t>
            </a:r>
            <a:r>
              <a:rPr dirty="0" sz="1000" spc="-80" b="1">
                <a:latin typeface="Arial"/>
                <a:cs typeface="Arial"/>
              </a:rPr>
              <a:t>NT 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75" b="1">
                <a:latin typeface="Arial"/>
                <a:cs typeface="Arial"/>
              </a:rPr>
              <a:t>SANDSTONES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10150" y="6148834"/>
            <a:ext cx="1565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1F5F"/>
                </a:solidFill>
                <a:latin typeface="Arial"/>
                <a:cs typeface="Arial"/>
              </a:rPr>
              <a:t>FS:</a:t>
            </a:r>
            <a:r>
              <a:rPr dirty="0" sz="1200" spc="-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1F5F"/>
                </a:solidFill>
                <a:latin typeface="Arial"/>
                <a:cs typeface="Arial"/>
              </a:rPr>
              <a:t>Flooding</a:t>
            </a:r>
            <a:r>
              <a:rPr dirty="0" sz="1200" spc="-1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1F5F"/>
                </a:solidFill>
                <a:latin typeface="Arial"/>
                <a:cs typeface="Arial"/>
              </a:rPr>
              <a:t>Surface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6439" y="2916148"/>
            <a:ext cx="28797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11:</a:t>
            </a:r>
            <a:r>
              <a:rPr dirty="0" sz="1600" spc="-5">
                <a:latin typeface="Times New Roman"/>
                <a:cs typeface="Times New Roman"/>
              </a:rPr>
              <a:t> Parasequences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clastic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06439" y="3160532"/>
            <a:ext cx="202183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shore sub-environments.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After,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Kendall, 2003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19086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5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5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03835" y="1464581"/>
            <a:ext cx="3598545" cy="4881880"/>
            <a:chOff x="403835" y="1464581"/>
            <a:chExt cx="3598545" cy="4881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671" y="1484376"/>
              <a:ext cx="3558519" cy="48417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3741" y="1474487"/>
              <a:ext cx="3578860" cy="4861560"/>
            </a:xfrm>
            <a:custGeom>
              <a:avLst/>
              <a:gdLst/>
              <a:ahLst/>
              <a:cxnLst/>
              <a:rect l="l" t="t" r="r" b="b"/>
              <a:pathLst>
                <a:path w="3578860" h="4861560">
                  <a:moveTo>
                    <a:pt x="0" y="4861521"/>
                  </a:moveTo>
                  <a:lnTo>
                    <a:pt x="3578377" y="4861521"/>
                  </a:lnTo>
                  <a:lnTo>
                    <a:pt x="3578377" y="0"/>
                  </a:lnTo>
                  <a:lnTo>
                    <a:pt x="0" y="0"/>
                  </a:lnTo>
                  <a:lnTo>
                    <a:pt x="0" y="4861521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363339" y="4320933"/>
            <a:ext cx="320929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Offshore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 </a:t>
            </a:r>
            <a:r>
              <a:rPr dirty="0" sz="1600" spc="-10">
                <a:latin typeface="Times New Roman"/>
                <a:cs typeface="Times New Roman"/>
              </a:rPr>
              <a:t>зона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открытого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моря;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Shoreface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 </a:t>
            </a:r>
            <a:r>
              <a:rPr dirty="0" sz="1600" spc="-10">
                <a:latin typeface="Times New Roman"/>
                <a:cs typeface="Times New Roman"/>
              </a:rPr>
              <a:t>береговой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склон;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Foreshore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приливная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полоса;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Intertidal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flat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литоральная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равнина;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Sabkha 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солончаки;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4363339" y="2037640"/>
            <a:ext cx="4345305" cy="1391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Figure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12. Example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parasequence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Times New Roman"/>
                <a:cs typeface="Times New Roman"/>
              </a:rPr>
              <a:t>carbonate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settings.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Parasequences </a:t>
            </a:r>
            <a:r>
              <a:rPr dirty="0" sz="1800">
                <a:latin typeface="Times New Roman"/>
                <a:cs typeface="Times New Roman"/>
              </a:rPr>
              <a:t>in carbonates represent peritidal </a:t>
            </a:r>
            <a:r>
              <a:rPr dirty="0" sz="1800" spc="-440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cycles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(i.e.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sub-inter-supra </a:t>
            </a:r>
            <a:r>
              <a:rPr dirty="0" sz="1800">
                <a:latin typeface="Times New Roman"/>
                <a:cs typeface="Times New Roman"/>
              </a:rPr>
              <a:t>tidal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succession).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0"/>
              </a:lnSpc>
            </a:pPr>
            <a:r>
              <a:rPr dirty="0" sz="1800" spc="-15">
                <a:latin typeface="Times New Roman"/>
                <a:cs typeface="Times New Roman"/>
              </a:rPr>
              <a:t>After,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Catuneanu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et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al.,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2011.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10781"/>
            <a:ext cx="6454775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55"/>
              <a:t>ГЛОССАРИЙ</a:t>
            </a:r>
            <a:r>
              <a:rPr dirty="0" spc="-5"/>
              <a:t> по</a:t>
            </a:r>
            <a:r>
              <a:rPr dirty="0" spc="1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 spc="-5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69" y="1118349"/>
          <a:ext cx="8660130" cy="52603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4640"/>
                <a:gridCol w="72389"/>
                <a:gridCol w="4464685"/>
              </a:tblGrid>
              <a:tr h="370878">
                <a:tc>
                  <a:txBody>
                    <a:bodyPr/>
                    <a:lstStyle/>
                    <a:p>
                      <a:pPr marL="1152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600" spc="-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18121">
                <a:tc>
                  <a:txBody>
                    <a:bodyPr/>
                    <a:lstStyle/>
                    <a:p>
                      <a:pPr marL="90805" marR="504190" indent="2222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ar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sequences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unda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00" spc="-75" b="1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 spc="-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floo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g 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2075" marR="402590" indent="2222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Границы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парасиквенсов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морского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011705">
                <a:tc>
                  <a:txBody>
                    <a:bodyPr/>
                    <a:lstStyle/>
                    <a:p>
                      <a:pPr algn="just" marL="90805" marR="81280" indent="1765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Parasequences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set.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Succession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genetically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related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Парасиквенсs that form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distinctive stacking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pattern,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typically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bounded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by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major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marine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flooding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their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correlative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surfaces.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Parasequences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boundaries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coincide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sequence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boundaries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some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cases.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progradational,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aggradational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retrogradational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Parasequences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sets.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marL="92075" marR="80010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Комплекс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парасиквенсов.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Серия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генетически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связанных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парасиквенсов,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образуют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отличительный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характер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строения,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правило,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ограниченных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основными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поверхностями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морского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коррелируемых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ними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поверхностями.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Границы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парасиквенсов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могут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совпадать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границами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сиквенсов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некоторых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случаях.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См. проградационные,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аградационные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ретроградные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комплексы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парасиквенсов.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66863">
                <a:tc>
                  <a:txBody>
                    <a:bodyPr/>
                    <a:lstStyle/>
                    <a:p>
                      <a:pPr algn="just" marL="90805" marR="81280" indent="220979">
                        <a:lnSpc>
                          <a:spcPct val="99300"/>
                        </a:lnSpc>
                        <a:spcBef>
                          <a:spcPts val="335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Peritidal.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All of those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depositional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environments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associated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tidal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flats,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including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those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ranging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highest spring tides to somewhat below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lowest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tides.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marL="92075" marR="81915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  <a:tabLst>
                          <a:tab pos="3013710" algn="l"/>
                        </a:tabLst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Перидитальная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обстановка (самая верхняя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часть 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 spc="15" b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ли)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     </a:t>
                      </a:r>
                      <a:r>
                        <a:rPr dirty="0" sz="1400" spc="-11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ано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ад</a:t>
                      </a:r>
                      <a:r>
                        <a:rPr dirty="0" sz="1400" spc="-8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он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spc="-8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оп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, 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связанные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приливно-отливной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полосой,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включая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самые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высокие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весенние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приливы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самые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низкие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приливы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отливы.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66859">
                <a:tc gridSpan="2">
                  <a:txBody>
                    <a:bodyPr/>
                    <a:lstStyle/>
                    <a:p>
                      <a:pPr algn="just" marL="90805" marR="82550" indent="220979">
                        <a:lnSpc>
                          <a:spcPct val="99500"/>
                        </a:lnSpc>
                        <a:spcBef>
                          <a:spcPts val="40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Relative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Level.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local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global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level 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tectonic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subsidence.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Locally,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rise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 eustatic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level 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increase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subsidence rates will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have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same effect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accommodation. Likewise,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fall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eustatic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tectonic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uplift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will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have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same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E5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just" marL="92075" marR="80645" indent="220345">
                        <a:lnSpc>
                          <a:spcPct val="99500"/>
                        </a:lnSpc>
                        <a:spcBef>
                          <a:spcPts val="400"/>
                        </a:spcBef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Относительный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уровень моря.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Сумма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глобальных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изменений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тектонических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опусканий.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Локально,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эвстатическое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повышение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увеличение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темпов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прогибания 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будут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оказывать эффект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область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аккумуляции.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E5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3186" y="1334388"/>
          <a:ext cx="8660130" cy="4403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4640"/>
                <a:gridCol w="4537075"/>
              </a:tblGrid>
              <a:tr h="383438">
                <a:tc>
                  <a:txBody>
                    <a:bodyPr/>
                    <a:lstStyle/>
                    <a:p>
                      <a:pPr marL="11518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6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600" spc="-4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6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3624059">
                <a:tc>
                  <a:txBody>
                    <a:bodyPr/>
                    <a:lstStyle/>
                    <a:p>
                      <a:pPr algn="just" marL="90805" marR="81280" indent="2667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Progradation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sedimentary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geology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geomorphology,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term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progradation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refers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growth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river delta farther out into 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 over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time. This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occurs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when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mass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balance 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into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delta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is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such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volume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incoming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greater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volume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delta that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lost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through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subsidence,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sea-level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rise,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and/or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erosion.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0805" marR="81915" indent="266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Progradation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 be caused by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periods of sea-level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fall which result in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marine regression.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This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 occur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during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major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continental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glaciations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within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ice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ages, </a:t>
                      </a:r>
                      <a:r>
                        <a:rPr dirty="0" sz="1400" spc="-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caused by changes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 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rates 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seafloor spreading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that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affects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volume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ocean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basins,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tectonic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effects</a:t>
                      </a:r>
                      <a:r>
                        <a:rPr dirty="0" sz="1400" spc="3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400" spc="3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regional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mantle</a:t>
                      </a:r>
                      <a:r>
                        <a:rPr dirty="0" sz="1400" spc="3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density</a:t>
                      </a:r>
                      <a:r>
                        <a:rPr dirty="0" sz="1400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structure</a:t>
                      </a:r>
                      <a:r>
                        <a:rPr dirty="0" sz="1400" spc="3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that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change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geoid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elevation.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280" indent="180975">
                        <a:lnSpc>
                          <a:spcPct val="100400"/>
                        </a:lnSpc>
                        <a:spcBef>
                          <a:spcPts val="275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Проградация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Constantia"/>
                          <a:cs typeface="Constantia"/>
                        </a:rPr>
                        <a:t>-</a:t>
                      </a:r>
                      <a:r>
                        <a:rPr dirty="0" sz="1400" spc="5"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400">
                          <a:latin typeface="Constantia"/>
                          <a:cs typeface="Constantia"/>
                        </a:rPr>
                        <a:t>в</a:t>
                      </a:r>
                      <a:r>
                        <a:rPr dirty="0" sz="1400" spc="5"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осадочной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геологии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геоморфологии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термин проградация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относится к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росту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дельты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реки,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выходящей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море с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течением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времени.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происходит, 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когда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баланс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массы осадков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дельте таков,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что объем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поступающего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осадка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больше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объема дельта,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исчезает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результате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опускания,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повышения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и/или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эрозии.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1440" marR="81280" indent="18097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Проградации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могут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быть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обусловлены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периодами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падения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моря,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приводят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морской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регрессии.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произойти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крупных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континентальных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оледенений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ледниковых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периодах,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вызванных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изменениями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скоростей</a:t>
                      </a:r>
                      <a:r>
                        <a:rPr dirty="0" sz="1400" spc="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расширения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морского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дна,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влияют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объем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океанических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бассейнов, или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тектоническими эффектами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структуру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плотyости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региональной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мантии,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dirty="0" sz="1400" spc="3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изменить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высоту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геоида.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3834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4330" y="283222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55">
                <a:solidFill>
                  <a:srgbClr val="000000"/>
                </a:solidFill>
              </a:rPr>
              <a:t>ГЛОССАРИЙ</a:t>
            </a:r>
            <a:r>
              <a:rPr dirty="0" spc="-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по</a:t>
            </a:r>
            <a:r>
              <a:rPr dirty="0" spc="-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данным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UGA</a:t>
            </a:r>
            <a:r>
              <a:rPr dirty="0" spc="-14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stratigraphy</a:t>
            </a:r>
            <a:r>
              <a:rPr dirty="0" spc="-4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>
                <a:solidFill>
                  <a:srgbClr val="000000"/>
                </a:solidFill>
              </a:rPr>
              <a:t>(Университет</a:t>
            </a:r>
            <a:r>
              <a:rPr dirty="0" spc="-25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Джорджии)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75577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9170" y="974331"/>
            <a:ext cx="8797925" cy="1610995"/>
            <a:chOff x="29170" y="974331"/>
            <a:chExt cx="8797925" cy="1610995"/>
          </a:xfrm>
        </p:grpSpPr>
        <p:sp>
          <p:nvSpPr>
            <p:cNvPr id="4" name="object 4"/>
            <p:cNvSpPr/>
            <p:nvPr/>
          </p:nvSpPr>
          <p:spPr>
            <a:xfrm>
              <a:off x="29170" y="974331"/>
              <a:ext cx="8797925" cy="1610995"/>
            </a:xfrm>
            <a:custGeom>
              <a:avLst/>
              <a:gdLst/>
              <a:ahLst/>
              <a:cxnLst/>
              <a:rect l="l" t="t" r="r" b="b"/>
              <a:pathLst>
                <a:path w="8797925" h="1610995">
                  <a:moveTo>
                    <a:pt x="3966770" y="0"/>
                  </a:moveTo>
                  <a:lnTo>
                    <a:pt x="3966770" y="1610372"/>
                  </a:lnTo>
                </a:path>
                <a:path w="8797925" h="1610995">
                  <a:moveTo>
                    <a:pt x="6350" y="0"/>
                  </a:moveTo>
                  <a:lnTo>
                    <a:pt x="6350" y="1610372"/>
                  </a:lnTo>
                </a:path>
                <a:path w="8797925" h="1610995">
                  <a:moveTo>
                    <a:pt x="8791373" y="0"/>
                  </a:moveTo>
                  <a:lnTo>
                    <a:pt x="8791373" y="1610372"/>
                  </a:lnTo>
                </a:path>
                <a:path w="8797925" h="1610995">
                  <a:moveTo>
                    <a:pt x="0" y="6350"/>
                  </a:moveTo>
                  <a:lnTo>
                    <a:pt x="8797723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170" y="2565654"/>
              <a:ext cx="8797925" cy="0"/>
            </a:xfrm>
            <a:custGeom>
              <a:avLst/>
              <a:gdLst/>
              <a:ahLst/>
              <a:cxnLst/>
              <a:rect l="l" t="t" r="r" b="b"/>
              <a:pathLst>
                <a:path w="8797925" h="0">
                  <a:moveTo>
                    <a:pt x="0" y="0"/>
                  </a:moveTo>
                  <a:lnTo>
                    <a:pt x="879772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870" y="987031"/>
            <a:ext cx="3947795" cy="1560195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4290" rIns="0" bIns="0" rtlCol="0" vert="horz">
            <a:spAutoFit/>
          </a:bodyPr>
          <a:lstStyle/>
          <a:p>
            <a:pPr marL="85090" marR="172085">
              <a:lnSpc>
                <a:spcPct val="100000"/>
              </a:lnSpc>
              <a:spcBef>
                <a:spcPts val="270"/>
              </a:spcBef>
            </a:pPr>
            <a:r>
              <a:rPr dirty="0" sz="1400" b="1">
                <a:latin typeface="Times New Roman"/>
                <a:cs typeface="Times New Roman"/>
              </a:rPr>
              <a:t>Relative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Sea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Level</a:t>
            </a:r>
            <a:r>
              <a:rPr dirty="0" sz="1400">
                <a:latin typeface="Times New Roman"/>
                <a:cs typeface="Times New Roman"/>
              </a:rPr>
              <a:t>: A local change in </a:t>
            </a:r>
            <a:r>
              <a:rPr dirty="0" sz="1400" spc="-5">
                <a:latin typeface="Times New Roman"/>
                <a:cs typeface="Times New Roman"/>
              </a:rPr>
              <a:t>marine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accommodation. </a:t>
            </a:r>
            <a:r>
              <a:rPr dirty="0" sz="1400">
                <a:latin typeface="Times New Roman"/>
                <a:cs typeface="Times New Roman"/>
              </a:rPr>
              <a:t>It results from the interaction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between tectonics, </a:t>
            </a:r>
            <a:r>
              <a:rPr dirty="0" sz="1400" spc="-15">
                <a:latin typeface="Times New Roman"/>
                <a:cs typeface="Times New Roman"/>
              </a:rPr>
              <a:t>eustasy, </a:t>
            </a:r>
            <a:r>
              <a:rPr dirty="0" sz="1400">
                <a:latin typeface="Times New Roman"/>
                <a:cs typeface="Times New Roman"/>
              </a:rPr>
              <a:t>and/or </a:t>
            </a:r>
            <a:r>
              <a:rPr dirty="0" sz="1400" spc="-5">
                <a:latin typeface="Times New Roman"/>
                <a:cs typeface="Times New Roman"/>
              </a:rPr>
              <a:t>sediment </a:t>
            </a:r>
            <a:r>
              <a:rPr dirty="0" sz="1400">
                <a:latin typeface="Times New Roman"/>
                <a:cs typeface="Times New Roman"/>
              </a:rPr>
              <a:t>influx.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Technically, </a:t>
            </a:r>
            <a:r>
              <a:rPr dirty="0" sz="1400">
                <a:latin typeface="Times New Roman"/>
                <a:cs typeface="Times New Roman"/>
              </a:rPr>
              <a:t>it is the distance </a:t>
            </a:r>
            <a:r>
              <a:rPr dirty="0" sz="1400" spc="-5">
                <a:latin typeface="Times New Roman"/>
                <a:cs typeface="Times New Roman"/>
              </a:rPr>
              <a:t>measured </a:t>
            </a:r>
            <a:r>
              <a:rPr dirty="0" sz="1400">
                <a:latin typeface="Times New Roman"/>
                <a:cs typeface="Times New Roman"/>
              </a:rPr>
              <a:t>between the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sea surface and local </a:t>
            </a:r>
            <a:r>
              <a:rPr dirty="0" sz="1400" spc="-5">
                <a:latin typeface="Times New Roman"/>
                <a:cs typeface="Times New Roman"/>
              </a:rPr>
              <a:t>datum. </a:t>
            </a:r>
            <a:r>
              <a:rPr dirty="0" sz="1400">
                <a:latin typeface="Times New Roman"/>
                <a:cs typeface="Times New Roman"/>
              </a:rPr>
              <a:t>(Coe et al., 2005),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(Figure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13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2290" y="987031"/>
            <a:ext cx="4812030" cy="1560195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4290" rIns="0" bIns="0" rtlCol="0" vert="horz">
            <a:spAutoFit/>
          </a:bodyPr>
          <a:lstStyle/>
          <a:p>
            <a:pPr algn="just" marL="85090" marR="75565">
              <a:lnSpc>
                <a:spcPct val="100000"/>
              </a:lnSpc>
              <a:spcBef>
                <a:spcPts val="270"/>
              </a:spcBef>
            </a:pPr>
            <a:r>
              <a:rPr dirty="0" sz="1400" spc="-5" b="1">
                <a:latin typeface="Times New Roman"/>
                <a:cs typeface="Times New Roman"/>
              </a:rPr>
              <a:t>Относительный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уровень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моря: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локальное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изменение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морских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площадях</a:t>
            </a:r>
            <a:r>
              <a:rPr dirty="0" sz="1400">
                <a:latin typeface="Times New Roman"/>
                <a:cs typeface="Times New Roman"/>
              </a:rPr>
              <a:t> седиментации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результате 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взаимодействия </a:t>
            </a:r>
            <a:r>
              <a:rPr dirty="0" sz="1400">
                <a:latin typeface="Times New Roman"/>
                <a:cs typeface="Times New Roman"/>
              </a:rPr>
              <a:t>между </a:t>
            </a:r>
            <a:r>
              <a:rPr dirty="0" sz="1400" spc="-15">
                <a:latin typeface="Times New Roman"/>
                <a:cs typeface="Times New Roman"/>
              </a:rPr>
              <a:t>тектоникой, </a:t>
            </a:r>
            <a:r>
              <a:rPr dirty="0" sz="1400">
                <a:latin typeface="Times New Roman"/>
                <a:cs typeface="Times New Roman"/>
              </a:rPr>
              <a:t>eustasy </a:t>
            </a:r>
            <a:r>
              <a:rPr dirty="0" sz="1400" spc="-5">
                <a:latin typeface="Times New Roman"/>
                <a:cs typeface="Times New Roman"/>
              </a:rPr>
              <a:t>и/или привносом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осадков.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Технически,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это</a:t>
            </a:r>
            <a:r>
              <a:rPr dirty="0" sz="1400" spc="-5">
                <a:latin typeface="Times New Roman"/>
                <a:cs typeface="Times New Roman"/>
              </a:rPr>
              <a:t> расстояние</a:t>
            </a:r>
            <a:r>
              <a:rPr dirty="0" sz="1400">
                <a:latin typeface="Times New Roman"/>
                <a:cs typeface="Times New Roman"/>
              </a:rPr>
              <a:t> измеряемое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между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поверхностью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моря</a:t>
            </a:r>
            <a:r>
              <a:rPr dirty="0" sz="1400">
                <a:latin typeface="Times New Roman"/>
                <a:cs typeface="Times New Roman"/>
              </a:rPr>
              <a:t> 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уровнем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приведения</a:t>
            </a:r>
            <a:r>
              <a:rPr dirty="0" sz="1400">
                <a:latin typeface="Times New Roman"/>
                <a:cs typeface="Times New Roman"/>
              </a:rPr>
              <a:t> –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базовой </a:t>
            </a:r>
            <a:r>
              <a:rPr dirty="0" sz="1400">
                <a:latin typeface="Times New Roman"/>
                <a:cs typeface="Times New Roman"/>
              </a:rPr>
              <a:t> поверхностью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(Сoe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 др.,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2005),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(Рис.13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5384" y="3058685"/>
            <a:ext cx="6175375" cy="3351529"/>
            <a:chOff x="245384" y="3058685"/>
            <a:chExt cx="6175375" cy="3351529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175" y="3078480"/>
              <a:ext cx="6135622" cy="331165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5290" y="3068591"/>
              <a:ext cx="6155690" cy="3331845"/>
            </a:xfrm>
            <a:custGeom>
              <a:avLst/>
              <a:gdLst/>
              <a:ahLst/>
              <a:cxnLst/>
              <a:rect l="l" t="t" r="r" b="b"/>
              <a:pathLst>
                <a:path w="6155690" h="3331845">
                  <a:moveTo>
                    <a:pt x="0" y="3331464"/>
                  </a:moveTo>
                  <a:lnTo>
                    <a:pt x="6155436" y="3331464"/>
                  </a:lnTo>
                  <a:lnTo>
                    <a:pt x="6155436" y="0"/>
                  </a:lnTo>
                  <a:lnTo>
                    <a:pt x="0" y="0"/>
                  </a:lnTo>
                  <a:lnTo>
                    <a:pt x="0" y="3331464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480428" y="4177017"/>
            <a:ext cx="26771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</a:t>
            </a:r>
            <a:r>
              <a:rPr dirty="0" sz="1600">
                <a:latin typeface="Times New Roman"/>
                <a:cs typeface="Times New Roman"/>
              </a:rPr>
              <a:t> 13: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Relationship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between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12" name="object 12"/>
          <p:cNvSpPr txBox="1"/>
          <p:nvPr/>
        </p:nvSpPr>
        <p:spPr>
          <a:xfrm>
            <a:off x="6480429" y="4420847"/>
            <a:ext cx="250190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5016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water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depth,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relative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sea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level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and </a:t>
            </a:r>
            <a:r>
              <a:rPr dirty="0" sz="1600" spc="-20">
                <a:latin typeface="Times New Roman"/>
                <a:cs typeface="Times New Roman"/>
              </a:rPr>
              <a:t>eustasy.</a:t>
            </a:r>
            <a:endParaRPr sz="160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</a:pPr>
            <a:r>
              <a:rPr dirty="0" sz="1600" spc="-15">
                <a:latin typeface="Times New Roman"/>
                <a:cs typeface="Times New Roman"/>
              </a:rPr>
              <a:t>After,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Coe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et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al.,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2005.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4294" y="139052"/>
            <a:ext cx="6458585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 spc="5"/>
              <a:t> </a:t>
            </a:r>
            <a:r>
              <a:rPr dirty="0" spc="-5"/>
              <a:t>данным</a:t>
            </a:r>
            <a:r>
              <a:rPr dirty="0" spc="20"/>
              <a:t> </a:t>
            </a:r>
            <a:r>
              <a:rPr dirty="0" spc="-5"/>
              <a:t>UGA</a:t>
            </a:r>
            <a:r>
              <a:rPr dirty="0" spc="-120"/>
              <a:t> </a:t>
            </a:r>
            <a:r>
              <a:rPr dirty="0"/>
              <a:t>stratigraphy</a:t>
            </a:r>
            <a:r>
              <a:rPr dirty="0" spc="-2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30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17202" y="965847"/>
          <a:ext cx="8732520" cy="5158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2250"/>
                <a:gridCol w="4680584"/>
              </a:tblGrid>
              <a:tr h="365772">
                <a:tc>
                  <a:txBody>
                    <a:bodyPr/>
                    <a:lstStyle/>
                    <a:p>
                      <a:pPr marL="100203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2225027">
                <a:tc>
                  <a:txBody>
                    <a:bodyPr/>
                    <a:lstStyle/>
                    <a:p>
                      <a:pPr marL="91440" marR="1905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effect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accommodation.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Because of 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extreme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difficulty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 teasing apart 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effects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tectonic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subsidence and eustatic sea level in regional or local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studies, sequence stratigraphy now generally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emphasizes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relative changes in sea level, as opposed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its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earlier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emphasis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eustatic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level.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280">
                        <a:lnSpc>
                          <a:spcPct val="99800"/>
                        </a:lnSpc>
                        <a:spcBef>
                          <a:spcPts val="320"/>
                        </a:spcBef>
                      </a:pP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Точно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так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же,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эвстатическое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падение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уровнем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тектонические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поднятия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будут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иметь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тот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же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эффект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область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аккумуляции.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Из-за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крайней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сложности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идентификации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определении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эффектов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тектонического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опускания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эвстатических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региональных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детальных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исследованиях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сиквенс-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стратиграфии,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теперь,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целом,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подчеркивается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относительные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изменения уровня моря,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отличие от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его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ранних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акцентов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на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эвстатические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1226686">
                <a:tc>
                  <a:txBody>
                    <a:bodyPr/>
                    <a:lstStyle/>
                    <a:p>
                      <a:pPr algn="just" marL="91440" marR="8128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Sequence.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Relatively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conformable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(that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is,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containing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no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major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unconformities),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genetically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related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succession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strata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bounded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unconformities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their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correlative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conformities.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>
                        <a:lnSpc>
                          <a:spcPct val="993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Сиквенс.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Относительно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конформная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(то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есть,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содержащая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серьезных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несогласий),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генетически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связанная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серия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слоев,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ограниченная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несогласиями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коррелятивными</a:t>
                      </a:r>
                      <a:r>
                        <a:rPr dirty="0" sz="1400" spc="3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аналогами.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  <a:tr h="581213">
                <a:tc>
                  <a:txBody>
                    <a:bodyPr/>
                    <a:lstStyle/>
                    <a:p>
                      <a:pPr marL="34417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Sequence</a:t>
                      </a:r>
                      <a:r>
                        <a:rPr dirty="0" sz="1600" spc="2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Boundary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600" spc="2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Form</a:t>
                      </a:r>
                      <a:r>
                        <a:rPr dirty="0" sz="1600" spc="20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600" spc="2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response</a:t>
                      </a:r>
                      <a:r>
                        <a:rPr dirty="0" sz="1600" spc="2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to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2930525" algn="l"/>
                        </a:tabLst>
                      </a:pPr>
                      <a:r>
                        <a:rPr dirty="0" sz="1600" spc="-5">
                          <a:latin typeface="Times New Roman"/>
                          <a:cs typeface="Times New Roman"/>
                        </a:rPr>
                        <a:t>relative</a:t>
                      </a:r>
                      <a:r>
                        <a:rPr dirty="0" sz="16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falls</a:t>
                      </a:r>
                      <a:r>
                        <a:rPr dirty="0" sz="1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6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(Figure	).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76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0EBF6"/>
                    </a:solidFill>
                  </a:tcPr>
                </a:tc>
                <a:tc>
                  <a:txBody>
                    <a:bodyPr/>
                    <a:lstStyle/>
                    <a:p>
                      <a:pPr marL="34480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Границы</a:t>
                      </a:r>
                      <a:r>
                        <a:rPr dirty="0" sz="1600" spc="3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сиквенов.</a:t>
                      </a:r>
                      <a:r>
                        <a:rPr dirty="0" sz="1600" spc="34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Формируются</a:t>
                      </a:r>
                      <a:r>
                        <a:rPr dirty="0" sz="1600" spc="3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6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условиях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относительного</a:t>
                      </a:r>
                      <a:r>
                        <a:rPr dirty="0" sz="1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падения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моря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(рис…)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76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0EBF6"/>
                    </a:solidFill>
                  </a:tcPr>
                </a:tc>
              </a:tr>
              <a:tr h="733833">
                <a:tc>
                  <a:txBody>
                    <a:bodyPr/>
                    <a:lstStyle/>
                    <a:p>
                      <a:pPr algn="just" marL="91440" marR="42545" indent="220979">
                        <a:lnSpc>
                          <a:spcPct val="98900"/>
                        </a:lnSpc>
                        <a:spcBef>
                          <a:spcPts val="36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Sequence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Stratigraphy.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study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genetically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related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facies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within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framework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chronostratigraphically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significant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57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E5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130175" marR="83185" indent="220345">
                        <a:lnSpc>
                          <a:spcPct val="98900"/>
                        </a:lnSpc>
                        <a:spcBef>
                          <a:spcPts val="36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Сиквенс-стратиграфия.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Изучение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генетически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связанных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фаций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рамках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хроностратиграфически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значимых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поверхностей.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57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3E5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0966" y="275577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0159" y="909688"/>
            <a:ext cx="8749030" cy="2037714"/>
            <a:chOff x="170159" y="909688"/>
            <a:chExt cx="8749030" cy="2037714"/>
          </a:xfrm>
        </p:grpSpPr>
        <p:sp>
          <p:nvSpPr>
            <p:cNvPr id="4" name="object 4"/>
            <p:cNvSpPr/>
            <p:nvPr/>
          </p:nvSpPr>
          <p:spPr>
            <a:xfrm>
              <a:off x="170159" y="909688"/>
              <a:ext cx="8749030" cy="2037714"/>
            </a:xfrm>
            <a:custGeom>
              <a:avLst/>
              <a:gdLst/>
              <a:ahLst/>
              <a:cxnLst/>
              <a:rect l="l" t="t" r="r" b="b"/>
              <a:pathLst>
                <a:path w="8749030" h="2037714">
                  <a:moveTo>
                    <a:pt x="3845720" y="0"/>
                  </a:moveTo>
                  <a:lnTo>
                    <a:pt x="3845720" y="2037105"/>
                  </a:lnTo>
                </a:path>
                <a:path w="8749030" h="2037714">
                  <a:moveTo>
                    <a:pt x="6350" y="0"/>
                  </a:moveTo>
                  <a:lnTo>
                    <a:pt x="6350" y="2037105"/>
                  </a:lnTo>
                </a:path>
                <a:path w="8749030" h="2037714">
                  <a:moveTo>
                    <a:pt x="8742459" y="0"/>
                  </a:moveTo>
                  <a:lnTo>
                    <a:pt x="8742459" y="2037105"/>
                  </a:lnTo>
                </a:path>
                <a:path w="8749030" h="2037714">
                  <a:moveTo>
                    <a:pt x="0" y="6350"/>
                  </a:moveTo>
                  <a:lnTo>
                    <a:pt x="8748809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0159" y="2927743"/>
              <a:ext cx="8749030" cy="0"/>
            </a:xfrm>
            <a:custGeom>
              <a:avLst/>
              <a:gdLst/>
              <a:ahLst/>
              <a:cxnLst/>
              <a:rect l="l" t="t" r="r" b="b"/>
              <a:pathLst>
                <a:path w="8749030" h="0">
                  <a:moveTo>
                    <a:pt x="0" y="0"/>
                  </a:moveTo>
                  <a:lnTo>
                    <a:pt x="8748809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82859" y="922388"/>
            <a:ext cx="3827145" cy="1986914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4290" rIns="0" bIns="0" rtlCol="0" vert="horz">
            <a:spAutoFit/>
          </a:bodyPr>
          <a:lstStyle/>
          <a:p>
            <a:pPr algn="just" marL="84455" marR="74930">
              <a:lnSpc>
                <a:spcPct val="99800"/>
              </a:lnSpc>
              <a:spcBef>
                <a:spcPts val="270"/>
              </a:spcBef>
            </a:pPr>
            <a:r>
              <a:rPr dirty="0" sz="1400" spc="-5" b="1">
                <a:latin typeface="Times New Roman"/>
                <a:cs typeface="Times New Roman"/>
              </a:rPr>
              <a:t>Sequence</a:t>
            </a:r>
            <a:r>
              <a:rPr dirty="0" sz="1400" spc="-5" b="1">
                <a:latin typeface="Times New Roman"/>
                <a:cs typeface="Times New Roman"/>
              </a:rPr>
              <a:t> Boundary</a:t>
            </a:r>
            <a:r>
              <a:rPr dirty="0" sz="1400" spc="-5">
                <a:latin typeface="Times New Roman"/>
                <a:cs typeface="Times New Roman"/>
              </a:rPr>
              <a:t>: Surface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erosion. </a:t>
            </a:r>
            <a:r>
              <a:rPr dirty="0" sz="1400">
                <a:latin typeface="Times New Roman"/>
                <a:cs typeface="Times New Roman"/>
              </a:rPr>
              <a:t>It is </a:t>
            </a:r>
            <a:r>
              <a:rPr dirty="0" sz="1400" spc="-15">
                <a:latin typeface="Times New Roman"/>
                <a:cs typeface="Times New Roman"/>
              </a:rPr>
              <a:t>an 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unconformity that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begins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with</a:t>
            </a:r>
            <a:r>
              <a:rPr dirty="0" sz="1400" spc="-5">
                <a:latin typeface="Times New Roman"/>
                <a:cs typeface="Times New Roman"/>
              </a:rPr>
              <a:t> 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onset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rapid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sea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level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fall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(in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classic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Exxon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model).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It 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represents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subaerial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erosion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and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exposure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of 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marine </a:t>
            </a:r>
            <a:r>
              <a:rPr dirty="0" sz="1400" spc="-5">
                <a:latin typeface="Times New Roman"/>
                <a:cs typeface="Times New Roman"/>
              </a:rPr>
              <a:t>sediments, and sediment bypass basinward. </a:t>
            </a:r>
            <a:r>
              <a:rPr dirty="0" sz="1400">
                <a:latin typeface="Times New Roman"/>
                <a:cs typeface="Times New Roman"/>
              </a:rPr>
              <a:t> It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5">
                <a:latin typeface="Times New Roman"/>
                <a:cs typeface="Times New Roman"/>
              </a:rPr>
              <a:t> the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final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position</a:t>
            </a:r>
            <a:r>
              <a:rPr dirty="0" sz="1400">
                <a:latin typeface="Times New Roman"/>
                <a:cs typeface="Times New Roman"/>
              </a:rPr>
              <a:t> of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the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erosion</a:t>
            </a:r>
            <a:r>
              <a:rPr dirty="0" sz="1400">
                <a:latin typeface="Times New Roman"/>
                <a:cs typeface="Times New Roman"/>
              </a:rPr>
              <a:t> surface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immediately prior to </a:t>
            </a:r>
            <a:r>
              <a:rPr dirty="0" sz="1400" spc="5">
                <a:latin typeface="Times New Roman"/>
                <a:cs typeface="Times New Roman"/>
              </a:rPr>
              <a:t>the </a:t>
            </a:r>
            <a:r>
              <a:rPr dirty="0" sz="1400" spc="-10">
                <a:latin typeface="Times New Roman"/>
                <a:cs typeface="Times New Roman"/>
              </a:rPr>
              <a:t>initiation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 a </a:t>
            </a:r>
            <a:r>
              <a:rPr dirty="0" sz="1400" spc="-5">
                <a:latin typeface="Times New Roman"/>
                <a:cs typeface="Times New Roman"/>
              </a:rPr>
              <a:t>new </a:t>
            </a:r>
            <a:r>
              <a:rPr dirty="0" sz="1400">
                <a:latin typeface="Times New Roman"/>
                <a:cs typeface="Times New Roman"/>
              </a:rPr>
              <a:t>phase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base-level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rise.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Soil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formation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may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occur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(Figure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marks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the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end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sequence.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2229" y="922388"/>
            <a:ext cx="4884420" cy="1986914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algn="just" marL="85725" marR="75565">
              <a:lnSpc>
                <a:spcPct val="100000"/>
              </a:lnSpc>
              <a:spcBef>
                <a:spcPts val="265"/>
              </a:spcBef>
            </a:pPr>
            <a:r>
              <a:rPr dirty="0" sz="1400" spc="-15" b="1">
                <a:latin typeface="Times New Roman"/>
                <a:cs typeface="Times New Roman"/>
              </a:rPr>
              <a:t>Граница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сиквенса: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Поверхность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эрозии.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Это</a:t>
            </a:r>
            <a:r>
              <a:rPr dirty="0" sz="1400" spc="-5">
                <a:latin typeface="Times New Roman"/>
                <a:cs typeface="Times New Roman"/>
              </a:rPr>
              <a:t> несогласие,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которое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начинается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стремительного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падения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уровня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моря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классической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модели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Exxon).</a:t>
            </a:r>
            <a:r>
              <a:rPr dirty="0" sz="1400" spc="-5">
                <a:latin typeface="Times New Roman"/>
                <a:cs typeface="Times New Roman"/>
              </a:rPr>
              <a:t> Она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представляет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субаэральную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эрозию</a:t>
            </a:r>
            <a:r>
              <a:rPr dirty="0" sz="1400">
                <a:latin typeface="Times New Roman"/>
                <a:cs typeface="Times New Roman"/>
              </a:rPr>
              <a:t> 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размыв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морских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отложений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отложений </a:t>
            </a:r>
            <a:r>
              <a:rPr dirty="0" sz="1400">
                <a:latin typeface="Times New Roman"/>
                <a:cs typeface="Times New Roman"/>
              </a:rPr>
              <a:t>переносимых в </a:t>
            </a:r>
            <a:r>
              <a:rPr dirty="0" sz="1400" spc="-5">
                <a:latin typeface="Times New Roman"/>
                <a:cs typeface="Times New Roman"/>
              </a:rPr>
              <a:t>направлении </a:t>
            </a:r>
            <a:r>
              <a:rPr dirty="0" sz="1400" spc="-20">
                <a:latin typeface="Times New Roman"/>
                <a:cs typeface="Times New Roman"/>
              </a:rPr>
              <a:t>морского </a:t>
            </a:r>
            <a:r>
              <a:rPr dirty="0" sz="1400">
                <a:latin typeface="Times New Roman"/>
                <a:cs typeface="Times New Roman"/>
              </a:rPr>
              <a:t>бассейна.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Это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конечное</a:t>
            </a:r>
            <a:r>
              <a:rPr dirty="0" sz="1400" spc="-10">
                <a:latin typeface="Times New Roman"/>
                <a:cs typeface="Times New Roman"/>
              </a:rPr>
              <a:t> положение</a:t>
            </a:r>
            <a:r>
              <a:rPr dirty="0" sz="1400" spc="-5">
                <a:latin typeface="Times New Roman"/>
                <a:cs typeface="Times New Roman"/>
              </a:rPr>
              <a:t> эрозионной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поверхности, </a:t>
            </a:r>
            <a:r>
              <a:rPr dirty="0" sz="1400">
                <a:latin typeface="Times New Roman"/>
                <a:cs typeface="Times New Roman"/>
              </a:rPr>
              <a:t> непосредственно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перед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началом</a:t>
            </a:r>
            <a:r>
              <a:rPr dirty="0" sz="1400" spc="-10">
                <a:latin typeface="Times New Roman"/>
                <a:cs typeface="Times New Roman"/>
              </a:rPr>
              <a:t> нового</a:t>
            </a:r>
            <a:r>
              <a:rPr dirty="0" sz="1400" spc="-5">
                <a:latin typeface="Times New Roman"/>
                <a:cs typeface="Times New Roman"/>
              </a:rPr>
              <a:t> этапа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подъема 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базового</a:t>
            </a:r>
            <a:r>
              <a:rPr dirty="0" sz="1400" spc="-5">
                <a:latin typeface="Times New Roman"/>
                <a:cs typeface="Times New Roman"/>
              </a:rPr>
              <a:t> уровня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моря.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Может</a:t>
            </a:r>
            <a:r>
              <a:rPr dirty="0" sz="1400" spc="-15">
                <a:latin typeface="Times New Roman"/>
                <a:cs typeface="Times New Roman"/>
              </a:rPr>
              <a:t> происходить</a:t>
            </a:r>
            <a:r>
              <a:rPr dirty="0" sz="1400" spc="-10">
                <a:latin typeface="Times New Roman"/>
                <a:cs typeface="Times New Roman"/>
              </a:rPr>
              <a:t> напластование </a:t>
            </a:r>
            <a:r>
              <a:rPr dirty="0" sz="1400" spc="-5">
                <a:latin typeface="Times New Roman"/>
                <a:cs typeface="Times New Roman"/>
              </a:rPr>
              <a:t> пород (рис.14).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Оно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знаменует</a:t>
            </a:r>
            <a:r>
              <a:rPr dirty="0" sz="1400">
                <a:latin typeface="Times New Roman"/>
                <a:cs typeface="Times New Roman"/>
              </a:rPr>
              <a:t> собой</a:t>
            </a:r>
            <a:r>
              <a:rPr dirty="0" sz="1400" spc="-15">
                <a:latin typeface="Times New Roman"/>
                <a:cs typeface="Times New Roman"/>
              </a:rPr>
              <a:t> конец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сиквенса.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1641" y="3049501"/>
            <a:ext cx="5485130" cy="3818890"/>
            <a:chOff x="231641" y="3049501"/>
            <a:chExt cx="5485130" cy="38188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70" y="3069336"/>
              <a:ext cx="5445226" cy="378866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41547" y="3059407"/>
              <a:ext cx="5465445" cy="3799204"/>
            </a:xfrm>
            <a:custGeom>
              <a:avLst/>
              <a:gdLst/>
              <a:ahLst/>
              <a:cxnLst/>
              <a:rect l="l" t="t" r="r" b="b"/>
              <a:pathLst>
                <a:path w="5465445" h="3799204">
                  <a:moveTo>
                    <a:pt x="5465064" y="3798592"/>
                  </a:moveTo>
                  <a:lnTo>
                    <a:pt x="5465064" y="0"/>
                  </a:lnTo>
                  <a:lnTo>
                    <a:pt x="0" y="0"/>
                  </a:lnTo>
                  <a:lnTo>
                    <a:pt x="0" y="3798592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793485" y="3816858"/>
            <a:ext cx="29781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 </a:t>
            </a:r>
            <a:r>
              <a:rPr dirty="0" sz="1600">
                <a:latin typeface="Times New Roman"/>
                <a:cs typeface="Times New Roman"/>
              </a:rPr>
              <a:t>14.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Sequence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Boundary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(SB)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red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line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2250" y="182270"/>
            <a:ext cx="8676640" cy="2524760"/>
            <a:chOff x="222250" y="182270"/>
            <a:chExt cx="8676640" cy="2524760"/>
          </a:xfrm>
        </p:grpSpPr>
        <p:sp>
          <p:nvSpPr>
            <p:cNvPr id="3" name="object 3"/>
            <p:cNvSpPr/>
            <p:nvPr/>
          </p:nvSpPr>
          <p:spPr>
            <a:xfrm>
              <a:off x="228600" y="188607"/>
              <a:ext cx="8663940" cy="2499360"/>
            </a:xfrm>
            <a:custGeom>
              <a:avLst/>
              <a:gdLst/>
              <a:ahLst/>
              <a:cxnLst/>
              <a:rect l="l" t="t" r="r" b="b"/>
              <a:pathLst>
                <a:path w="8663940" h="2499360">
                  <a:moveTo>
                    <a:pt x="8663838" y="0"/>
                  </a:moveTo>
                  <a:lnTo>
                    <a:pt x="3839324" y="0"/>
                  </a:lnTo>
                  <a:lnTo>
                    <a:pt x="0" y="0"/>
                  </a:lnTo>
                  <a:lnTo>
                    <a:pt x="0" y="2499322"/>
                  </a:lnTo>
                  <a:lnTo>
                    <a:pt x="3839324" y="2499322"/>
                  </a:lnTo>
                  <a:lnTo>
                    <a:pt x="8663838" y="2499322"/>
                  </a:lnTo>
                  <a:lnTo>
                    <a:pt x="8663838" y="0"/>
                  </a:lnTo>
                  <a:close/>
                </a:path>
              </a:pathLst>
            </a:custGeom>
            <a:solidFill>
              <a:srgbClr val="ACCB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22250" y="182270"/>
              <a:ext cx="8676640" cy="2524760"/>
            </a:xfrm>
            <a:custGeom>
              <a:avLst/>
              <a:gdLst/>
              <a:ahLst/>
              <a:cxnLst/>
              <a:rect l="l" t="t" r="r" b="b"/>
              <a:pathLst>
                <a:path w="8676640" h="2524760">
                  <a:moveTo>
                    <a:pt x="3845674" y="0"/>
                  </a:moveTo>
                  <a:lnTo>
                    <a:pt x="3845674" y="2524709"/>
                  </a:lnTo>
                </a:path>
                <a:path w="8676640" h="2524760">
                  <a:moveTo>
                    <a:pt x="6350" y="0"/>
                  </a:moveTo>
                  <a:lnTo>
                    <a:pt x="6350" y="2524709"/>
                  </a:lnTo>
                </a:path>
                <a:path w="8676640" h="2524760">
                  <a:moveTo>
                    <a:pt x="8670277" y="0"/>
                  </a:moveTo>
                  <a:lnTo>
                    <a:pt x="8670277" y="2524709"/>
                  </a:lnTo>
                </a:path>
                <a:path w="8676640" h="2524760">
                  <a:moveTo>
                    <a:pt x="0" y="6350"/>
                  </a:moveTo>
                  <a:lnTo>
                    <a:pt x="8676627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2250" y="2687929"/>
              <a:ext cx="8676640" cy="0"/>
            </a:xfrm>
            <a:custGeom>
              <a:avLst/>
              <a:gdLst/>
              <a:ahLst/>
              <a:cxnLst/>
              <a:rect l="l" t="t" r="r" b="b"/>
              <a:pathLst>
                <a:path w="8676640" h="0">
                  <a:moveTo>
                    <a:pt x="0" y="0"/>
                  </a:moveTo>
                  <a:lnTo>
                    <a:pt x="8676627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07329" y="215645"/>
            <a:ext cx="3681729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1855" algn="l"/>
                <a:tab pos="2056130" algn="l"/>
                <a:tab pos="2283460" algn="l"/>
                <a:tab pos="2679700" algn="l"/>
                <a:tab pos="3521075" algn="l"/>
              </a:tabLst>
            </a:pPr>
            <a:r>
              <a:rPr dirty="0" sz="1400" spc="-5" b="1">
                <a:latin typeface="Times New Roman"/>
                <a:cs typeface="Times New Roman"/>
              </a:rPr>
              <a:t>Sequ</a:t>
            </a:r>
            <a:r>
              <a:rPr dirty="0" sz="1400" spc="-15" b="1">
                <a:latin typeface="Times New Roman"/>
                <a:cs typeface="Times New Roman"/>
              </a:rPr>
              <a:t>e</a:t>
            </a:r>
            <a:r>
              <a:rPr dirty="0" sz="1400" spc="-5" b="1">
                <a:latin typeface="Times New Roman"/>
                <a:cs typeface="Times New Roman"/>
              </a:rPr>
              <a:t>nc</a:t>
            </a:r>
            <a:r>
              <a:rPr dirty="0" sz="1400" b="1">
                <a:latin typeface="Times New Roman"/>
                <a:cs typeface="Times New Roman"/>
              </a:rPr>
              <a:t>e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 b="1">
                <a:latin typeface="Times New Roman"/>
                <a:cs typeface="Times New Roman"/>
              </a:rPr>
              <a:t>Str</a:t>
            </a:r>
            <a:r>
              <a:rPr dirty="0" sz="1400" spc="-10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t</a:t>
            </a:r>
            <a:r>
              <a:rPr dirty="0" sz="1400" spc="-1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g</a:t>
            </a:r>
            <a:r>
              <a:rPr dirty="0" sz="1400" spc="-15" b="1">
                <a:latin typeface="Times New Roman"/>
                <a:cs typeface="Times New Roman"/>
              </a:rPr>
              <a:t>r</a:t>
            </a:r>
            <a:r>
              <a:rPr dirty="0" sz="1400" spc="-10" b="1">
                <a:latin typeface="Times New Roman"/>
                <a:cs typeface="Times New Roman"/>
              </a:rPr>
              <a:t>a</a:t>
            </a:r>
            <a:r>
              <a:rPr dirty="0" sz="1400" spc="-5" b="1">
                <a:latin typeface="Times New Roman"/>
                <a:cs typeface="Times New Roman"/>
              </a:rPr>
              <a:t>p</a:t>
            </a:r>
            <a:r>
              <a:rPr dirty="0" sz="1400" spc="-15" b="1">
                <a:latin typeface="Times New Roman"/>
                <a:cs typeface="Times New Roman"/>
              </a:rPr>
              <a:t>h</a:t>
            </a:r>
            <a:r>
              <a:rPr dirty="0" sz="1400" spc="5" b="1">
                <a:latin typeface="Times New Roman"/>
                <a:cs typeface="Times New Roman"/>
              </a:rPr>
              <a:t>y</a:t>
            </a:r>
            <a:r>
              <a:rPr dirty="0" sz="1400" b="1">
                <a:latin typeface="Times New Roman"/>
                <a:cs typeface="Times New Roman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su</a:t>
            </a:r>
            <a:r>
              <a:rPr dirty="0" sz="1400">
                <a:latin typeface="Times New Roman"/>
                <a:cs typeface="Times New Roman"/>
              </a:rPr>
              <a:t>b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dis</a:t>
            </a:r>
            <a:r>
              <a:rPr dirty="0" sz="1400" spc="-15">
                <a:latin typeface="Times New Roman"/>
                <a:cs typeface="Times New Roman"/>
              </a:rPr>
              <a:t>c</a:t>
            </a:r>
            <a:r>
              <a:rPr dirty="0" sz="1400" spc="-10">
                <a:latin typeface="Times New Roman"/>
                <a:cs typeface="Times New Roman"/>
              </a:rPr>
              <a:t>ip</a:t>
            </a:r>
            <a:r>
              <a:rPr dirty="0" sz="1400">
                <a:latin typeface="Times New Roman"/>
                <a:cs typeface="Times New Roman"/>
              </a:rPr>
              <a:t>l</a:t>
            </a:r>
            <a:r>
              <a:rPr dirty="0" sz="1400" spc="-1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ne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of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27" y="428711"/>
            <a:ext cx="252158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16635" algn="l"/>
                <a:tab pos="1312545" algn="l"/>
                <a:tab pos="1900555" algn="l"/>
              </a:tabLst>
            </a:pPr>
            <a:r>
              <a:rPr dirty="0" sz="1400" spc="-5">
                <a:latin typeface="Times New Roman"/>
                <a:cs typeface="Times New Roman"/>
              </a:rPr>
              <a:t>stratigraphy	</a:t>
            </a:r>
            <a:r>
              <a:rPr dirty="0" sz="1400" spc="5">
                <a:latin typeface="Times New Roman"/>
                <a:cs typeface="Times New Roman"/>
              </a:rPr>
              <a:t>in	</a:t>
            </a:r>
            <a:r>
              <a:rPr dirty="0" sz="1400" spc="-5">
                <a:latin typeface="Times New Roman"/>
                <a:cs typeface="Times New Roman"/>
              </a:rPr>
              <a:t>which	</a:t>
            </a:r>
            <a:r>
              <a:rPr dirty="0" sz="1400" spc="-10">
                <a:latin typeface="Times New Roman"/>
                <a:cs typeface="Times New Roman"/>
              </a:rPr>
              <a:t>different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59717" y="428701"/>
            <a:ext cx="32258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 spc="-15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ta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0815" y="428701"/>
            <a:ext cx="57975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(2D-3D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7327" y="642623"/>
            <a:ext cx="36842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35330" algn="l"/>
                <a:tab pos="1186180" algn="l"/>
                <a:tab pos="1670685" algn="l"/>
                <a:tab pos="2235835" algn="l"/>
                <a:tab pos="2637155" algn="l"/>
                <a:tab pos="3452495" algn="l"/>
              </a:tabLst>
            </a:pPr>
            <a:r>
              <a:rPr dirty="0" sz="1400">
                <a:latin typeface="Times New Roman"/>
                <a:cs typeface="Times New Roman"/>
              </a:rPr>
              <a:t>seis</a:t>
            </a:r>
            <a:r>
              <a:rPr dirty="0" sz="1400" spc="-25">
                <a:latin typeface="Times New Roman"/>
                <a:cs typeface="Times New Roman"/>
              </a:rPr>
              <a:t>m</a:t>
            </a:r>
            <a:r>
              <a:rPr dirty="0" sz="1400">
                <a:latin typeface="Times New Roman"/>
                <a:cs typeface="Times New Roman"/>
              </a:rPr>
              <a:t>ic,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w</a:t>
            </a:r>
            <a:r>
              <a:rPr dirty="0" sz="1400">
                <a:latin typeface="Times New Roman"/>
                <a:cs typeface="Times New Roman"/>
              </a:rPr>
              <a:t>ell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l</a:t>
            </a:r>
            <a:r>
              <a:rPr dirty="0" sz="1400">
                <a:latin typeface="Times New Roman"/>
                <a:cs typeface="Times New Roman"/>
              </a:rPr>
              <a:t>ogs,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5">
                <a:latin typeface="Times New Roman"/>
                <a:cs typeface="Times New Roman"/>
              </a:rPr>
              <a:t>o</a:t>
            </a:r>
            <a:r>
              <a:rPr dirty="0" sz="1400">
                <a:latin typeface="Times New Roman"/>
                <a:cs typeface="Times New Roman"/>
              </a:rPr>
              <a:t>re</a:t>
            </a:r>
            <a:r>
              <a:rPr dirty="0" sz="1400" spc="5">
                <a:latin typeface="Times New Roman"/>
                <a:cs typeface="Times New Roman"/>
              </a:rPr>
              <a:t>s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n</a:t>
            </a: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o</a:t>
            </a:r>
            <a:r>
              <a:rPr dirty="0" sz="1400">
                <a:latin typeface="Times New Roman"/>
                <a:cs typeface="Times New Roman"/>
              </a:rPr>
              <a:t>ut</a:t>
            </a:r>
            <a:r>
              <a:rPr dirty="0" sz="1400" spc="-15">
                <a:latin typeface="Times New Roman"/>
                <a:cs typeface="Times New Roman"/>
              </a:rPr>
              <a:t>cr</a:t>
            </a:r>
            <a:r>
              <a:rPr dirty="0" sz="1400">
                <a:latin typeface="Times New Roman"/>
                <a:cs typeface="Times New Roman"/>
              </a:rPr>
              <a:t>o</a:t>
            </a:r>
            <a:r>
              <a:rPr dirty="0" sz="1400" spc="-10">
                <a:latin typeface="Times New Roman"/>
                <a:cs typeface="Times New Roman"/>
              </a:rPr>
              <a:t>p</a:t>
            </a:r>
            <a:r>
              <a:rPr dirty="0" sz="1400">
                <a:latin typeface="Times New Roman"/>
                <a:cs typeface="Times New Roman"/>
              </a:rPr>
              <a:t>s)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are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27" y="856002"/>
            <a:ext cx="3683635" cy="1520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690880" algn="l"/>
                <a:tab pos="1109980" algn="l"/>
                <a:tab pos="1807845" algn="l"/>
                <a:tab pos="2606675" algn="l"/>
                <a:tab pos="3016885" algn="l"/>
              </a:tabLst>
            </a:pPr>
            <a:r>
              <a:rPr dirty="0" sz="1400" spc="-5">
                <a:latin typeface="Times New Roman"/>
                <a:cs typeface="Times New Roman"/>
              </a:rPr>
              <a:t>integrated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study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the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response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sediments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to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cyclic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sea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level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changes,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climate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and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tectonics.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sequence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stratigraphy,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the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sedimentary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record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is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 spc="-10">
                <a:latin typeface="Times New Roman"/>
                <a:cs typeface="Times New Roman"/>
              </a:rPr>
              <a:t>iv</a:t>
            </a:r>
            <a:r>
              <a:rPr dirty="0" sz="1400">
                <a:latin typeface="Times New Roman"/>
                <a:cs typeface="Times New Roman"/>
              </a:rPr>
              <a:t>id</a:t>
            </a:r>
            <a:r>
              <a:rPr dirty="0" sz="1400" spc="-15">
                <a:latin typeface="Times New Roman"/>
                <a:cs typeface="Times New Roman"/>
              </a:rPr>
              <a:t>e</a:t>
            </a: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in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d</a:t>
            </a:r>
            <a:r>
              <a:rPr dirty="0" sz="1400" spc="-10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scr</a:t>
            </a:r>
            <a:r>
              <a:rPr dirty="0" sz="1400" spc="-10">
                <a:latin typeface="Times New Roman"/>
                <a:cs typeface="Times New Roman"/>
              </a:rPr>
              <a:t>e</a:t>
            </a:r>
            <a:r>
              <a:rPr dirty="0" sz="1400">
                <a:latin typeface="Times New Roman"/>
                <a:cs typeface="Times New Roman"/>
              </a:rPr>
              <a:t>te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pac</a:t>
            </a:r>
            <a:r>
              <a:rPr dirty="0" sz="1400" spc="5">
                <a:latin typeface="Times New Roman"/>
                <a:cs typeface="Times New Roman"/>
              </a:rPr>
              <a:t>k</a:t>
            </a:r>
            <a:r>
              <a:rPr dirty="0" sz="1400" spc="-15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ges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t</a:t>
            </a:r>
            <a:r>
              <a:rPr dirty="0" sz="1400">
                <a:latin typeface="Times New Roman"/>
                <a:cs typeface="Times New Roman"/>
              </a:rPr>
              <a:t>h</a:t>
            </a:r>
            <a:r>
              <a:rPr dirty="0" sz="1400" spc="-15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t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r</a:t>
            </a: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 spc="5">
                <a:latin typeface="Times New Roman"/>
                <a:cs typeface="Times New Roman"/>
              </a:rPr>
              <a:t>p</a:t>
            </a:r>
            <a:r>
              <a:rPr dirty="0" sz="1400">
                <a:latin typeface="Times New Roman"/>
                <a:cs typeface="Times New Roman"/>
              </a:rPr>
              <a:t>re</a:t>
            </a:r>
            <a:r>
              <a:rPr dirty="0" sz="1400" spc="5">
                <a:latin typeface="Times New Roman"/>
                <a:cs typeface="Times New Roman"/>
              </a:rPr>
              <a:t>s</a:t>
            </a:r>
            <a:r>
              <a:rPr dirty="0" sz="1400" spc="-15">
                <a:latin typeface="Times New Roman"/>
                <a:cs typeface="Times New Roman"/>
              </a:rPr>
              <a:t>e</a:t>
            </a:r>
            <a:r>
              <a:rPr dirty="0" sz="1400">
                <a:latin typeface="Times New Roman"/>
                <a:cs typeface="Times New Roman"/>
              </a:rPr>
              <a:t>nt  </a:t>
            </a:r>
            <a:r>
              <a:rPr dirty="0" sz="1400" spc="-5">
                <a:latin typeface="Times New Roman"/>
                <a:cs typeface="Times New Roman"/>
              </a:rPr>
              <a:t>specific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intervals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of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geological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time.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Strata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be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analyzed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from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single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depositional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systems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entire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basins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(Figure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10288" y="215645"/>
            <a:ext cx="43046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latin typeface="Times New Roman"/>
                <a:cs typeface="Times New Roman"/>
              </a:rPr>
              <a:t>Сиквенс</a:t>
            </a:r>
            <a:r>
              <a:rPr dirty="0" sz="1400" spc="4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стратиграфия:</a:t>
            </a:r>
            <a:r>
              <a:rPr dirty="0" sz="1400" spc="45" b="1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cубдисциплина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стратиграфии,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47540" y="428711"/>
            <a:ext cx="466725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3365" algn="l"/>
                <a:tab pos="1012190" algn="l"/>
                <a:tab pos="1975485" algn="l"/>
                <a:tab pos="2693035" algn="l"/>
                <a:tab pos="4116704" algn="l"/>
              </a:tabLst>
            </a:pP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75">
                <a:latin typeface="Times New Roman"/>
                <a:cs typeface="Times New Roman"/>
              </a:rPr>
              <a:t>к</a:t>
            </a:r>
            <a:r>
              <a:rPr dirty="0" sz="1400" spc="-20">
                <a:latin typeface="Times New Roman"/>
                <a:cs typeface="Times New Roman"/>
              </a:rPr>
              <a:t>о</a:t>
            </a:r>
            <a:r>
              <a:rPr dirty="0" sz="1400" spc="-3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ой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ра</a:t>
            </a:r>
            <a:r>
              <a:rPr dirty="0" sz="1400" spc="-5">
                <a:latin typeface="Times New Roman"/>
                <a:cs typeface="Times New Roman"/>
              </a:rPr>
              <a:t>з</a:t>
            </a:r>
            <a:r>
              <a:rPr dirty="0" sz="1400" spc="-10">
                <a:latin typeface="Times New Roman"/>
                <a:cs typeface="Times New Roman"/>
              </a:rPr>
              <a:t>л</a:t>
            </a:r>
            <a:r>
              <a:rPr dirty="0" sz="1400" spc="-5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ч</a:t>
            </a:r>
            <a:r>
              <a:rPr dirty="0" sz="1400" spc="-5">
                <a:latin typeface="Times New Roman"/>
                <a:cs typeface="Times New Roman"/>
              </a:rPr>
              <a:t>н</a:t>
            </a:r>
            <a:r>
              <a:rPr dirty="0" sz="1400" spc="5">
                <a:latin typeface="Times New Roman"/>
                <a:cs typeface="Times New Roman"/>
              </a:rPr>
              <a:t>ы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да</a:t>
            </a:r>
            <a:r>
              <a:rPr dirty="0" sz="1400" spc="5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ые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(</a:t>
            </a:r>
            <a:r>
              <a:rPr dirty="0" sz="1400" spc="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й</a:t>
            </a:r>
            <a:r>
              <a:rPr dirty="0" sz="1400">
                <a:latin typeface="Times New Roman"/>
                <a:cs typeface="Times New Roman"/>
              </a:rPr>
              <a:t>смо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-5">
                <a:latin typeface="Times New Roman"/>
                <a:cs typeface="Times New Roman"/>
              </a:rPr>
              <a:t>з</a:t>
            </a:r>
            <a:r>
              <a:rPr dirty="0" sz="1400" spc="-20">
                <a:latin typeface="Times New Roman"/>
                <a:cs typeface="Times New Roman"/>
              </a:rPr>
              <a:t>в</a:t>
            </a:r>
            <a:r>
              <a:rPr dirty="0" sz="1400" spc="-25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-20">
                <a:latin typeface="Times New Roman"/>
                <a:cs typeface="Times New Roman"/>
              </a:rPr>
              <a:t>D</a:t>
            </a:r>
            <a:r>
              <a:rPr dirty="0" sz="1400" spc="-5">
                <a:latin typeface="Times New Roman"/>
                <a:cs typeface="Times New Roman"/>
              </a:rPr>
              <a:t>-</a:t>
            </a:r>
            <a:r>
              <a:rPr dirty="0" sz="1400" spc="-10">
                <a:latin typeface="Times New Roman"/>
                <a:cs typeface="Times New Roman"/>
              </a:rPr>
              <a:t>3D</a:t>
            </a:r>
            <a:r>
              <a:rPr dirty="0" sz="140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47540" y="642623"/>
            <a:ext cx="4668520" cy="1733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Times New Roman"/>
                <a:cs typeface="Times New Roman"/>
              </a:rPr>
              <a:t>каротажа,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керна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обнажения)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интегрированы</a:t>
            </a:r>
            <a:r>
              <a:rPr dirty="0" sz="1400">
                <a:latin typeface="Times New Roman"/>
                <a:cs typeface="Times New Roman"/>
              </a:rPr>
              <a:t> с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целью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изучения </a:t>
            </a:r>
            <a:r>
              <a:rPr dirty="0" sz="1400" spc="-10">
                <a:latin typeface="Times New Roman"/>
                <a:cs typeface="Times New Roman"/>
              </a:rPr>
              <a:t>отклика </a:t>
            </a:r>
            <a:r>
              <a:rPr dirty="0" sz="1400" spc="-5">
                <a:latin typeface="Times New Roman"/>
                <a:cs typeface="Times New Roman"/>
              </a:rPr>
              <a:t>седиментации </a:t>
            </a:r>
            <a:r>
              <a:rPr dirty="0" sz="1400">
                <a:latin typeface="Times New Roman"/>
                <a:cs typeface="Times New Roman"/>
              </a:rPr>
              <a:t>к циклическим </a:t>
            </a:r>
            <a:r>
              <a:rPr dirty="0" sz="1400" spc="-5">
                <a:latin typeface="Times New Roman"/>
                <a:cs typeface="Times New Roman"/>
              </a:rPr>
              <a:t>изменениям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уровня</a:t>
            </a:r>
            <a:r>
              <a:rPr dirty="0" sz="1400">
                <a:latin typeface="Times New Roman"/>
                <a:cs typeface="Times New Roman"/>
              </a:rPr>
              <a:t> моря,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климата</a:t>
            </a:r>
            <a:r>
              <a:rPr dirty="0" sz="1400">
                <a:latin typeface="Times New Roman"/>
                <a:cs typeface="Times New Roman"/>
              </a:rPr>
              <a:t> и </a:t>
            </a:r>
            <a:r>
              <a:rPr dirty="0" sz="1400" spc="-5">
                <a:latin typeface="Times New Roman"/>
                <a:cs typeface="Times New Roman"/>
              </a:rPr>
              <a:t>тектоники.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сиквенс стратиграфия: </a:t>
            </a:r>
            <a:r>
              <a:rPr dirty="0" sz="1400">
                <a:latin typeface="Times New Roman"/>
                <a:cs typeface="Times New Roman"/>
              </a:rPr>
              <a:t>осадочные </a:t>
            </a:r>
            <a:r>
              <a:rPr dirty="0" sz="1400" spc="-15">
                <a:latin typeface="Times New Roman"/>
                <a:cs typeface="Times New Roman"/>
              </a:rPr>
              <a:t>пород </a:t>
            </a:r>
            <a:r>
              <a:rPr dirty="0" sz="1400">
                <a:latin typeface="Times New Roman"/>
                <a:cs typeface="Times New Roman"/>
              </a:rPr>
              <a:t>делится на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дискретные </a:t>
            </a:r>
            <a:r>
              <a:rPr dirty="0" sz="1400" spc="-10">
                <a:latin typeface="Times New Roman"/>
                <a:cs typeface="Times New Roman"/>
              </a:rPr>
              <a:t>пакеты, </a:t>
            </a:r>
            <a:r>
              <a:rPr dirty="0" sz="1400" spc="-20">
                <a:latin typeface="Times New Roman"/>
                <a:cs typeface="Times New Roman"/>
              </a:rPr>
              <a:t>которые </a:t>
            </a:r>
            <a:r>
              <a:rPr dirty="0" sz="1400" spc="-5">
                <a:latin typeface="Times New Roman"/>
                <a:cs typeface="Times New Roman"/>
              </a:rPr>
              <a:t>сформировались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10">
                <a:latin typeface="Times New Roman"/>
                <a:cs typeface="Times New Roman"/>
              </a:rPr>
              <a:t>конкретные </a:t>
            </a:r>
            <a:r>
              <a:rPr dirty="0" sz="1400" spc="-5">
                <a:latin typeface="Times New Roman"/>
                <a:cs typeface="Times New Roman"/>
              </a:rPr>
              <a:t> интервалы </a:t>
            </a:r>
            <a:r>
              <a:rPr dirty="0" sz="1400" spc="-10">
                <a:latin typeface="Times New Roman"/>
                <a:cs typeface="Times New Roman"/>
              </a:rPr>
              <a:t>геологического </a:t>
            </a:r>
            <a:r>
              <a:rPr dirty="0" sz="1400">
                <a:latin typeface="Times New Roman"/>
                <a:cs typeface="Times New Roman"/>
              </a:rPr>
              <a:t>времени. </a:t>
            </a:r>
            <a:r>
              <a:rPr dirty="0" sz="1400" spc="-20">
                <a:latin typeface="Times New Roman"/>
                <a:cs typeface="Times New Roman"/>
              </a:rPr>
              <a:t>Комплексы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могут быть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проанализированы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от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отдельных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осадочных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систем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целых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бассейнов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(рис.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15)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" y="2924568"/>
            <a:ext cx="6114288" cy="393342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6238722" y="3312680"/>
            <a:ext cx="2807335" cy="2219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</a:t>
            </a:r>
            <a:r>
              <a:rPr dirty="0" sz="1600">
                <a:latin typeface="Times New Roman"/>
                <a:cs typeface="Times New Roman"/>
              </a:rPr>
              <a:t> 15: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Stony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Gap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Member,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Pin </a:t>
            </a:r>
            <a:r>
              <a:rPr dirty="0" sz="1600" spc="-5">
                <a:latin typeface="Times New Roman"/>
                <a:cs typeface="Times New Roman"/>
              </a:rPr>
              <a:t>Mountain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Section,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75">
                <a:latin typeface="Times New Roman"/>
                <a:cs typeface="Times New Roman"/>
              </a:rPr>
              <a:t>VA,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U.S.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Sequence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Stratigraphic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approach.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Division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the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record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discrete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packages,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limited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by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bounding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surfaces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(red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lines).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Red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triangles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represent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finning</a:t>
            </a:r>
            <a:r>
              <a:rPr dirty="0" sz="1600" spc="-5">
                <a:latin typeface="Times New Roman"/>
                <a:cs typeface="Times New Roman"/>
              </a:rPr>
              <a:t> upward,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green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triangles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are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coarsening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upward.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Photo by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Chris,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Kendall, 2007.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55206"/>
            <a:ext cx="6454140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69" y="1190371"/>
          <a:ext cx="8796655" cy="5668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0485"/>
                <a:gridCol w="4896484"/>
              </a:tblGrid>
              <a:tr h="370839">
                <a:tc>
                  <a:txBody>
                    <a:bodyPr/>
                    <a:lstStyle/>
                    <a:p>
                      <a:pPr marL="893444" marR="5778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2651760">
                <a:tc>
                  <a:txBody>
                    <a:bodyPr/>
                    <a:lstStyle/>
                    <a:p>
                      <a:pPr algn="just" marL="90805" marR="14732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Shelf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Margin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Tract.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overlying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2 sequence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boundary,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overlain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transgressive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characterized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progradational to aggradational parasequences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set.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Without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regional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seismic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control,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most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shelf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margin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unrecognizable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such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may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inadvertently lumped with 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underlying highstand systems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 as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part of one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uninterrupted progradational Парасиквенс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set.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If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occurs,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overlying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transgressive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may be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erroneously inferred to also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sequence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boundary.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280" indent="1765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окраин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шельфа.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систем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перекрывающих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2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типа,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образующие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кровлю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трансгрессивной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характеризующиеся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переходом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от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проградационного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аградационному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комплексам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парасиквенсов.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регионального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сейсмического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контроля,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большинство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окраин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шельфа могут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быть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неустановленными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3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случайно смешаны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подстилающим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трактом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высокого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стояния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рамках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одного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непрерывного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набора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проградационных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парасиквенсов.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Если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происходит,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перекрывающие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трансгрессивная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</a:t>
                      </a:r>
                      <a:r>
                        <a:rPr dirty="0" sz="1400" spc="3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быть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ошибочно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отнесена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несогласиям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типа.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2438406">
                <a:tc>
                  <a:txBody>
                    <a:bodyPr/>
                    <a:lstStyle/>
                    <a:p>
                      <a:pPr algn="just" marL="90805" marR="14732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Tract.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Linkage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contemporaneous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depositional systems,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which are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three-dimensional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assemblages 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lithofacies. For example,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tract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might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consist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fluvial,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deltaic,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hemipelagic depositional systems. Systems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defined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their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position within sequences and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by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the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stacking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pattern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successive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parasequences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Each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sequence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consists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three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 in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particular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order.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sequence,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these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lowstand,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transgressive,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  <a:spcBef>
                          <a:spcPts val="515"/>
                        </a:spcBef>
                        <a:tabLst>
                          <a:tab pos="2451735" algn="l"/>
                        </a:tabLst>
                      </a:pPr>
                      <a:r>
                        <a:rPr dirty="0" baseline="-25462" sz="1800" spc="-7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10.01.2023</a:t>
                      </a:r>
                      <a:r>
                        <a:rPr dirty="0" baseline="-25462" sz="1800" spc="-7">
                          <a:solidFill>
                            <a:srgbClr val="21254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КазНИТУ</a:t>
                      </a:r>
                      <a:r>
                        <a:rPr dirty="0" sz="1200" spc="-4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200" spc="-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им.К.И.Са</a:t>
                      </a:r>
                      <a:endParaRPr sz="1200">
                        <a:latin typeface="Constantia"/>
                        <a:cs typeface="Constantia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79375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систем.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Сочленения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(соединение)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синхронных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систем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осадконакопления,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представляют трехмерные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скопления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литофаций.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Например,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системы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состоять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речных,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дельтовых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гемипелагическими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осадочных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Тракты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определяются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их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местоположением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сиквенсе,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последовательностью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порядком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формирования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парасиквенсов.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Каждый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сиквенс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состоит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трех/четырех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систем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тракта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определенном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порядке.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границ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сиквенса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1-го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типа,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низкое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стояние,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tabLst>
                          <a:tab pos="4475480" algn="l"/>
                        </a:tabLst>
                      </a:pPr>
                      <a:r>
                        <a:rPr dirty="0" sz="1200" spc="-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тпаева	</a:t>
                      </a:r>
                      <a:r>
                        <a:rPr dirty="0" baseline="-25462" sz="1800" spc="-3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27</a:t>
                      </a:r>
                      <a:endParaRPr baseline="-25462" sz="1800">
                        <a:latin typeface="Constantia"/>
                        <a:cs typeface="Constantia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  <a:tr h="200272">
                <a:tc>
                  <a:txBody>
                    <a:bodyPr/>
                    <a:lstStyle/>
                    <a:p>
                      <a:pPr marR="57785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6265" y="283222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54554" y="6556176"/>
            <a:ext cx="19056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186" y="1181353"/>
          <a:ext cx="8804275" cy="5363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6395"/>
                <a:gridCol w="71754"/>
                <a:gridCol w="4536440"/>
              </a:tblGrid>
              <a:tr h="405003">
                <a:tc>
                  <a:txBody>
                    <a:bodyPr/>
                    <a:lstStyle/>
                    <a:p>
                      <a:pPr marL="107315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onstantia"/>
                          <a:cs typeface="Constantia"/>
                        </a:rPr>
                        <a:t>Терминология</a:t>
                      </a:r>
                      <a:endParaRPr sz="1800">
                        <a:latin typeface="Constantia"/>
                        <a:cs typeface="Constantia"/>
                      </a:endParaRPr>
                    </a:p>
                  </a:txBody>
                  <a:tcPr marL="0" marR="0" marB="0" marT="304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66800">
                <a:tc>
                  <a:txBody>
                    <a:bodyPr/>
                    <a:lstStyle/>
                    <a:p>
                      <a:pPr algn="just" marL="90805" marR="85090">
                        <a:lnSpc>
                          <a:spcPct val="99100"/>
                        </a:lnSpc>
                        <a:spcBef>
                          <a:spcPts val="330"/>
                        </a:spcBef>
                      </a:pP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highstand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tracts.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sequence,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these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the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shelf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margin, </a:t>
                      </a:r>
                      <a:r>
                        <a:rPr dirty="0" sz="1600" spc="-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transgressive,</a:t>
                      </a:r>
                      <a:r>
                        <a:rPr dirty="0" sz="16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highstand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600" spc="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tracts.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marL="92075" marR="85090">
                        <a:lnSpc>
                          <a:spcPct val="99400"/>
                        </a:lnSpc>
                        <a:spcBef>
                          <a:spcPts val="320"/>
                        </a:spcBef>
                      </a:pPr>
                      <a:r>
                        <a:rPr dirty="0" sz="1600">
                          <a:latin typeface="Times New Roman"/>
                          <a:cs typeface="Times New Roman"/>
                        </a:rPr>
                        <a:t>трансгрессивный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тракт и тракт систем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высокого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стояния.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границ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сиквенса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2-го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типа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это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окраина шельфа,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трансгрессивный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тракт и тракт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систем</a:t>
                      </a:r>
                      <a:r>
                        <a:rPr dirty="0" sz="16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высокого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стояния.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81681">
                <a:tc>
                  <a:txBody>
                    <a:bodyPr/>
                    <a:lstStyle/>
                    <a:p>
                      <a:pPr algn="just" marL="90805" marR="84455" indent="24828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Tectonic</a:t>
                      </a: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Subsidence.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5">
                          <a:latin typeface="Times New Roman"/>
                          <a:cs typeface="Times New Roman"/>
                        </a:rPr>
                        <a:t>Vertical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movements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lithosphere,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absence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any</a:t>
                      </a:r>
                      <a:r>
                        <a:rPr dirty="0" sz="160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effects </a:t>
                      </a:r>
                      <a:r>
                        <a:rPr dirty="0" sz="1600" spc="-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changes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the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weight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overlying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sediments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water.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Also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called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driving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subsidence.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Tectonic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subsidence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generated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primarily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by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cooling,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stretching,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loading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(by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thrust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sheets,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example),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lateral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compression</a:t>
                      </a:r>
                      <a:r>
                        <a:rPr dirty="0" sz="1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of the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lithosphere.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 marL="92075" marR="81280" indent="252729">
                        <a:lnSpc>
                          <a:spcPct val="100000"/>
                        </a:lnSpc>
                        <a:spcBef>
                          <a:spcPts val="310"/>
                        </a:spcBef>
                        <a:tabLst>
                          <a:tab pos="1889125" algn="l"/>
                          <a:tab pos="3652520" algn="l"/>
                        </a:tabLst>
                      </a:pP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Тектоническое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b="1">
                          <a:latin typeface="Times New Roman"/>
                          <a:cs typeface="Times New Roman"/>
                        </a:rPr>
                        <a:t>опускание.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Вертикальные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движения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литосферы,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отсутствие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каких-либо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эффектов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от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 изменений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весе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вышележащих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отложений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воды.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Также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называется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возбужденным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погружением.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Тектонического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опускания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генерируется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главным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образом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3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хл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жде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ие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рас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dirty="0" sz="1600" spc="-3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ем,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аг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600" spc="-7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ой 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(надвиговыми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пластинами, например) и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боковым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сжатием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литосферы.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84924">
                <a:tc gridSpan="2">
                  <a:txBody>
                    <a:bodyPr/>
                    <a:lstStyle/>
                    <a:p>
                      <a:pPr algn="just" marL="90805" marR="80645" indent="217804">
                        <a:lnSpc>
                          <a:spcPct val="99600"/>
                        </a:lnSpc>
                        <a:spcBef>
                          <a:spcPts val="330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Transgressive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Surface.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Marine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flooding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surface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separating the underlying lowstand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spc="3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overlying transgressive systems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tract.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Typically,</a:t>
                      </a:r>
                      <a:r>
                        <a:rPr dirty="0" sz="1400" spc="3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this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first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major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flooding surface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following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lowstand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tract.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depositionally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updip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areas,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the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transgressive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commonly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merged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BF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just" marL="92075" marR="81915" indent="2203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Трансгрессивная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поверхность.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морского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разделяющая подстилающий тракт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систем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низкого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стояния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вышележащих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трактов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трансгрессивных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систем.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правило,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первая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крупная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поверхность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затопления,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следующего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после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тракта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низкого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стояния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систем.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районах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B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345681"/>
            <a:ext cx="64541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2934" y="786113"/>
            <a:ext cx="35375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232852"/>
                </a:solidFill>
                <a:latin typeface="Times New Roman"/>
                <a:cs typeface="Times New Roman"/>
              </a:rPr>
              <a:t>(Университет</a:t>
            </a:r>
            <a:r>
              <a:rPr dirty="0" sz="2400" spc="-4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2400" spc="-15" b="1">
                <a:solidFill>
                  <a:srgbClr val="232852"/>
                </a:solidFill>
                <a:latin typeface="Times New Roman"/>
                <a:cs typeface="Times New Roman"/>
              </a:rPr>
              <a:t>Джорджии)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868" y="3566167"/>
            <a:ext cx="4463793" cy="271576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27688" y="4320933"/>
            <a:ext cx="390588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0642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: </a:t>
            </a:r>
            <a:r>
              <a:rPr dirty="0" sz="1600" spc="-10">
                <a:latin typeface="Times New Roman"/>
                <a:cs typeface="Times New Roman"/>
              </a:rPr>
              <a:t>Stratal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terminations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interpreted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from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seismic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reflectors.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Desoto Canyon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Gulf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of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Mexico.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Modified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from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Posamentier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and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Kolla,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2003.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54554" y="6556176"/>
            <a:ext cx="19056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45169" y="1190371"/>
          <a:ext cx="8732520" cy="1968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6350"/>
                <a:gridCol w="4896484"/>
              </a:tblGrid>
              <a:tr h="370839">
                <a:tc>
                  <a:txBody>
                    <a:bodyPr/>
                    <a:lstStyle/>
                    <a:p>
                      <a:pPr marL="893444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1584960">
                <a:tc>
                  <a:txBody>
                    <a:bodyPr/>
                    <a:lstStyle/>
                    <a:p>
                      <a:pPr algn="just" marL="90805" marR="82550" indent="1765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Stratal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Terminations: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Termination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patterns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seismic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reflectors.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Stratal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terminations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are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divided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into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those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above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unconformity,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those below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an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unconformity,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categorized by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geometry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strata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geometry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they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terminate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against.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78740" indent="1320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Прекращение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прослеживания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пласта: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прекращение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прослеживания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пласта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сейсмическим</a:t>
                      </a:r>
                      <a:r>
                        <a:rPr dirty="0" sz="1400" spc="3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рефлекторам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Пласты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прекращают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прослеживаться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выше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ниже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поверхностей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несогласий. Классифицируются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геометрии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пласта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геометрии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прекращения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прослеживания.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1040" y="210781"/>
            <a:ext cx="6454775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55"/>
              <a:t>ГЛОССАРИЙ</a:t>
            </a:r>
            <a:r>
              <a:rPr dirty="0" spc="-5"/>
              <a:t> по</a:t>
            </a:r>
            <a:r>
              <a:rPr dirty="0" spc="1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 spc="-5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54554" y="6556176"/>
            <a:ext cx="19056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3186" y="1262354"/>
          <a:ext cx="8804275" cy="519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88104"/>
                <a:gridCol w="4896485"/>
              </a:tblGrid>
              <a:tr h="365772">
                <a:tc>
                  <a:txBody>
                    <a:bodyPr/>
                    <a:lstStyle/>
                    <a:p>
                      <a:pPr marL="9296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6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pPr algn="just" marL="90805" marR="825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Sequence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boundary,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 all of the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time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represented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the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missing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lowstand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tract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contained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within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unconformity.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transgressive surface,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like all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of 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major flooding surfaces within 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transgressive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tract,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display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evidence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of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stratigraphic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condensation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slow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net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deposition,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such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as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burrowed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surfaces,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hardgrounds,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mineralization,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fossil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accumulations.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25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осадконакопления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вверх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восстанию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границ,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трансгрессивная поверхность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обычно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объединена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границей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сиквенса,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представленного отсутствующим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трактом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низкого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стояния,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содержащего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2075" marR="78740" indent="220979">
                        <a:lnSpc>
                          <a:spcPct val="996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Трансгрессивная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поверхность,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крупных морских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затоплений,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может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выявить доказательства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стратиграфической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конденсации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медленно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осаждения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чистых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(без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примесей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осадков),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например,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захороненных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поверхностей,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уплотненных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осадков,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минерализацию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накопленных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органических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остатков.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944918">
                <a:tc>
                  <a:txBody>
                    <a:bodyPr/>
                    <a:lstStyle/>
                    <a:p>
                      <a:pPr algn="just" marL="90805" marR="83185" indent="21780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Transgressive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Systems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Tract.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Systems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tract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overlying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transgressive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overlain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by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maximum flooding surface,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 characterized by 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retrogradational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parasequences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set.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 indent="220979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689100" algn="l"/>
                          <a:tab pos="3353435" algn="l"/>
                          <a:tab pos="4710430" algn="l"/>
                        </a:tabLst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трансгрессивных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систем.</a:t>
                      </a:r>
                      <a:r>
                        <a:rPr dirty="0" sz="1400" spc="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Тракт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систем,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залегающих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трансгрессивной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перекрытых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 spc="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оп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характеризующихся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набором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ретроградных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парасиквенсов.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  <a:tr h="1584963">
                <a:tc>
                  <a:txBody>
                    <a:bodyPr/>
                    <a:lstStyle/>
                    <a:p>
                      <a:pPr algn="just" marL="90805" marR="80645" indent="21780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Sequence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Boundary.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Characterized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subaerial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exposure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associated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erosion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downcutting streams,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basinward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shift in facies, 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downward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shift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coastal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onlap,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onlap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overlying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strata.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Forms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when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rate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280" indent="2006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600" spc="-20" b="1">
                          <a:latin typeface="Times New Roman"/>
                          <a:cs typeface="Times New Roman"/>
                        </a:rPr>
                        <a:t>Границы </a:t>
                      </a:r>
                      <a:r>
                        <a:rPr dirty="0" sz="1600" spc="-5" b="1">
                          <a:latin typeface="Times New Roman"/>
                          <a:cs typeface="Times New Roman"/>
                        </a:rPr>
                        <a:t>сиквенсов </a:t>
                      </a:r>
                      <a:r>
                        <a:rPr dirty="0" sz="1600" spc="-15" b="1">
                          <a:latin typeface="Times New Roman"/>
                          <a:cs typeface="Times New Roman"/>
                        </a:rPr>
                        <a:t>1-го 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типа.</a:t>
                      </a:r>
                      <a:r>
                        <a:rPr dirty="0" sz="16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Характеризуются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 субаэральным воздействием и связанные с эрозией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врезов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речных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потоков,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сдвигом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фаций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 направлении </a:t>
                      </a:r>
                      <a:r>
                        <a:rPr dirty="0" sz="1600" spc="-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бассейна,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смещением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вниз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прибрежной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полосе,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трансгрессивным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залеганием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комплексов</a:t>
                      </a:r>
                      <a:r>
                        <a:rPr dirty="0" sz="1600" spc="3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слоев. 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Формируются,</a:t>
                      </a:r>
                      <a:r>
                        <a:rPr dirty="0" sz="16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35">
                          <a:latin typeface="Times New Roman"/>
                          <a:cs typeface="Times New Roman"/>
                        </a:rPr>
                        <a:t>когда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скорость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001" y="283222"/>
            <a:ext cx="6454775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0"/>
              <a:t> </a:t>
            </a:r>
            <a:r>
              <a:rPr dirty="0" spc="-5"/>
              <a:t>UGA</a:t>
            </a:r>
            <a:r>
              <a:rPr dirty="0" spc="-130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54554" y="6556176"/>
            <a:ext cx="19056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1153" y="1694459"/>
          <a:ext cx="8876665" cy="2913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2250"/>
                <a:gridCol w="4824730"/>
              </a:tblGrid>
              <a:tr h="370827">
                <a:tc>
                  <a:txBody>
                    <a:bodyPr/>
                    <a:lstStyle/>
                    <a:p>
                      <a:pPr marL="100203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2529827">
                <a:tc>
                  <a:txBody>
                    <a:bodyPr/>
                    <a:lstStyle/>
                    <a:p>
                      <a:pPr marL="91440" marR="113030">
                        <a:lnSpc>
                          <a:spcPct val="99700"/>
                        </a:lnSpc>
                        <a:spcBef>
                          <a:spcPts val="315"/>
                        </a:spcBef>
                      </a:pPr>
                      <a:r>
                        <a:rPr dirty="0" sz="16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sea-level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fall</a:t>
                      </a:r>
                      <a:r>
                        <a:rPr dirty="0" sz="16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exceeds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rate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subsidence </a:t>
                      </a:r>
                      <a:r>
                        <a:rPr dirty="0" sz="1600" spc="-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depositional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shoreline</a:t>
                      </a:r>
                      <a:r>
                        <a:rPr dirty="0" sz="16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break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(usually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base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level</a:t>
                      </a:r>
                      <a:r>
                        <a:rPr dirty="0" sz="16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600" spc="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level).</a:t>
                      </a:r>
                      <a:r>
                        <a:rPr dirty="0" sz="16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Note that</a:t>
                      </a:r>
                      <a:r>
                        <a:rPr dirty="0" sz="16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means </a:t>
                      </a:r>
                      <a:r>
                        <a:rPr dirty="0" sz="1600" spc="-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dirty="0" sz="1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if</a:t>
                      </a:r>
                      <a:r>
                        <a:rPr dirty="0" sz="16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such</a:t>
                      </a:r>
                      <a:r>
                        <a:rPr dirty="0" sz="16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changes</a:t>
                      </a:r>
                      <a:r>
                        <a:rPr dirty="0" sz="16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can</a:t>
                      </a:r>
                      <a:r>
                        <a:rPr dirty="0" sz="1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observed</a:t>
                      </a:r>
                      <a:r>
                        <a:rPr dirty="0" sz="1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outcrop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underlying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strata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are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marine,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 then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boundary is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sequence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boundary.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0223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падения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моря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превышает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скорость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осадконакопления</a:t>
                      </a:r>
                      <a:r>
                        <a:rPr dirty="0" sz="16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линии</a:t>
                      </a:r>
                      <a:r>
                        <a:rPr dirty="0" sz="16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седиментационного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перехода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оседания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отложения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перерыва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береговой </a:t>
                      </a:r>
                      <a:r>
                        <a:rPr dirty="0" sz="1600" spc="-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(обычно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базовом уровне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dirty="0" sz="16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уровне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моря).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 marR="153670">
                        <a:lnSpc>
                          <a:spcPct val="100000"/>
                        </a:lnSpc>
                      </a:pP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Обратите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внимание,</a:t>
                      </a:r>
                      <a:r>
                        <a:rPr dirty="0" sz="1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это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5">
                          <a:latin typeface="Times New Roman"/>
                          <a:cs typeface="Times New Roman"/>
                        </a:rPr>
                        <a:t>означает,</a:t>
                      </a:r>
                      <a:r>
                        <a:rPr dirty="0" sz="16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если</a:t>
                      </a:r>
                      <a:r>
                        <a:rPr dirty="0" sz="16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такие </a:t>
                      </a:r>
                      <a:r>
                        <a:rPr dirty="0" sz="1600" spc="-3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dirty="0" sz="16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могут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наблюдаться</a:t>
                      </a:r>
                      <a:r>
                        <a:rPr dirty="0" sz="16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обнажении</a:t>
                      </a:r>
                      <a:r>
                        <a:rPr dirty="0" sz="1600" spc="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6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подстилающие</a:t>
                      </a:r>
                      <a:r>
                        <a:rPr dirty="0" sz="16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пласты</a:t>
                      </a:r>
                      <a:r>
                        <a:rPr dirty="0" sz="16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морского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генезиса,</a:t>
                      </a:r>
                      <a:r>
                        <a:rPr dirty="0" sz="16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то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граница</a:t>
                      </a:r>
                      <a:r>
                        <a:rPr dirty="0" sz="1600" spc="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представляет</a:t>
                      </a:r>
                      <a:r>
                        <a:rPr dirty="0" sz="16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собой</a:t>
                      </a:r>
                      <a:r>
                        <a:rPr dirty="0" sz="16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границу</a:t>
                      </a:r>
                      <a:r>
                        <a:rPr dirty="0" sz="16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сиквенсов</a:t>
                      </a:r>
                      <a:r>
                        <a:rPr dirty="0" sz="16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1-го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 типа.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0737" y="355206"/>
            <a:ext cx="6454140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45169" y="1251102"/>
          <a:ext cx="8705850" cy="5607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6215"/>
                <a:gridCol w="4680585"/>
              </a:tblGrid>
              <a:tr h="370827">
                <a:tc>
                  <a:txBody>
                    <a:bodyPr/>
                    <a:lstStyle/>
                    <a:p>
                      <a:pPr marL="965200" marR="393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4681040">
                <a:tc>
                  <a:txBody>
                    <a:bodyPr/>
                    <a:lstStyle/>
                    <a:p>
                      <a:pPr marL="90805" marR="329565" indent="219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Sequence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Boundary.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Characterized by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subaerial exposure and a downward shift in onlap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landward of the depositional shoreline break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(usually at base level or at sea level).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Overlying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strata onlap this surface.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Type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2 sequence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boundaries lack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subaerial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erosion associated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downcutting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streams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 lack a basinward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shift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 facies.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805" marR="2070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Forms when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 rate of sea-level fall is less than the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rate of subsidence at the depositional shoreline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break.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805" marR="159385" indent="43815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Note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that the lack of a basinward shift in facies and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 lack of a relative fall in sea level at the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depositional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shoreline break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means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that there are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essentially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no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criteria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which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recognize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2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sequence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boundary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outcrop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3143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Границы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сиквенсов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2-го</a:t>
                      </a: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типа.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2075" marR="80645" indent="220979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Характеризуются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субаэральным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воздействием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смещением в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сторону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берега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трансгрессивно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залегающих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отложений,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прекращающиеся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прослеживаться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береговой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линии (обычно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базовом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на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уровне моря).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Перекрывающий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комплекс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трансгрессивно налегает на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эту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1440" marR="81280" indent="3625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Границы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сиквенсов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2-го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типа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отсутствуют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местах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субаэральной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эрозии,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связанной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врезанием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речных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потоков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отсутствием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регрессивных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фаций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сторону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бассейна.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Формируются,</a:t>
                      </a:r>
                      <a:r>
                        <a:rPr dirty="0" sz="1400" spc="-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когда</a:t>
                      </a:r>
                      <a:r>
                        <a:rPr dirty="0" sz="1400" spc="31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скорость</a:t>
                      </a:r>
                      <a:r>
                        <a:rPr dirty="0" sz="1400" spc="34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падения </a:t>
                      </a:r>
                      <a:r>
                        <a:rPr dirty="0" sz="1400" spc="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 spc="-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моря</a:t>
                      </a:r>
                      <a:r>
                        <a:rPr dirty="0"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меньше,</a:t>
                      </a:r>
                      <a:r>
                        <a:rPr dirty="0"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чем</a:t>
                      </a:r>
                      <a:r>
                        <a:rPr dirty="0" sz="1400" spc="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скорость</a:t>
                      </a:r>
                      <a:r>
                        <a:rPr dirty="0"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оседания</a:t>
                      </a:r>
                      <a:r>
                        <a:rPr dirty="0" sz="1400" spc="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отложения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береговой</a:t>
                      </a:r>
                      <a:r>
                        <a:rPr dirty="0" sz="1400" spc="-1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линии</a:t>
                      </a:r>
                      <a:r>
                        <a:rPr dirty="0" sz="1400" spc="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седиментационного </a:t>
                      </a:r>
                      <a:r>
                        <a:rPr dirty="0" sz="1400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перехода</a:t>
                      </a:r>
                      <a:r>
                        <a:rPr dirty="0" sz="1400" spc="-15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91440" marR="80645" indent="3625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Обратите внимание,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что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отсутствие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сдвига в фаций 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сторону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бассейна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отсутствие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относительного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падения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береговой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линии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седиментационного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перехода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отложений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означает,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практически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отсутствуют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критерии,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по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которым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можно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распознать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границы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сиквенсов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2-го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типа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обнажениях.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548679"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05104">
                        <a:lnSpc>
                          <a:spcPct val="100000"/>
                        </a:lnSpc>
                        <a:tabLst>
                          <a:tab pos="2415540" algn="l"/>
                        </a:tabLst>
                      </a:pPr>
                      <a:r>
                        <a:rPr dirty="0" sz="1200" spc="-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10.01.2023</a:t>
                      </a:r>
                      <a:r>
                        <a:rPr dirty="0" sz="1200" spc="-5">
                          <a:solidFill>
                            <a:srgbClr val="21254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КазНИТУ</a:t>
                      </a:r>
                      <a:r>
                        <a:rPr dirty="0" sz="1200" spc="-3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200" spc="-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им.К.И.Сатп</a:t>
                      </a:r>
                      <a:endParaRPr sz="1200">
                        <a:latin typeface="Constantia"/>
                        <a:cs typeface="Constantia"/>
                      </a:endParaRPr>
                    </a:p>
                  </a:txBody>
                  <a:tcPr marL="0" marR="0" marB="0" marT="25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  <a:tabLst>
                          <a:tab pos="4332605" algn="l"/>
                        </a:tabLst>
                      </a:pP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аева	32</a:t>
                      </a:r>
                      <a:endParaRPr sz="1200">
                        <a:latin typeface="Constantia"/>
                        <a:cs typeface="Constantia"/>
                      </a:endParaRPr>
                    </a:p>
                  </a:txBody>
                  <a:tcPr marL="0" marR="0" marB="0" marT="25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993" y="283222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1085850"/>
          <a:ext cx="9061450" cy="5631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4005"/>
                <a:gridCol w="4944110"/>
              </a:tblGrid>
              <a:tr h="640054">
                <a:tc>
                  <a:txBody>
                    <a:bodyPr/>
                    <a:lstStyle/>
                    <a:p>
                      <a:pPr marL="960119" marR="130810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6891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370890">
                <a:tc>
                  <a:txBody>
                    <a:bodyPr/>
                    <a:lstStyle/>
                    <a:p>
                      <a:pPr marR="130810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2651709">
                <a:tc>
                  <a:txBody>
                    <a:bodyPr/>
                    <a:lstStyle/>
                    <a:p>
                      <a:pPr algn="just" marL="73660" marR="219075" indent="2203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Unconformity.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Surface separating younger from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older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strata,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along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which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there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evidence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subaerial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erosional truncation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subaerial exposure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or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correlative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submarine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erosion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some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areas,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indicating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significant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hiatus.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Forms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response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relative fall in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 level.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Note that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a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much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more restrictive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definition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unconformity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than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commonly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used or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used in earlier works on sequence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stratigraphy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(e.g.,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Mitchum,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1977).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0645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Несогласия.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разделяющая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молодые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старших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возрасту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слоев,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которой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имеются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доказательства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субаэрального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эрозионного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среза,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субаэрального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воздействия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или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коррелирующейся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ними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подводной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эрозии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некоторых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площадях,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что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свидетельствует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значительных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перерывах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седиментации.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Формируются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ответ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относительное падение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моря.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Обратите внимание,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что это гораздо более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ограничительное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определение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несогласия,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чем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обычно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используемые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использовавшиеся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ранних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работах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сиквенс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стратиграфии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(например,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Митчем,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1977).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  <a:tr h="1584975">
                <a:tc>
                  <a:txBody>
                    <a:bodyPr/>
                    <a:lstStyle/>
                    <a:p>
                      <a:pPr algn="just" marL="73660" marR="220345" indent="217804">
                        <a:lnSpc>
                          <a:spcPct val="99700"/>
                        </a:lnSpc>
                        <a:spcBef>
                          <a:spcPts val="330"/>
                        </a:spcBef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Walther's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Law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states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"...only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those</a:t>
                      </a:r>
                      <a:r>
                        <a:rPr dirty="0" sz="1400" spc="3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facies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facies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areas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superimposed,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without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break,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that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can be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observed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beside each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other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at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present time" (Middleton translation from German).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a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Waltherian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contact,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one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facies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passes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gradationally into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overlying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facies,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and those two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facies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represent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sedimentary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environments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were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2075" marR="81915" indent="220979">
                        <a:lnSpc>
                          <a:spcPct val="99600"/>
                        </a:lnSpc>
                        <a:spcBef>
                          <a:spcPts val="330"/>
                        </a:spcBef>
                      </a:pP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Закон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Вальтера</a:t>
                      </a:r>
                      <a:r>
                        <a:rPr dirty="0" sz="1400" spc="-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гласит,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"...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только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те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фации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фациальные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площади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могут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быть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наложены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(совмещены)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без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перерыва,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которые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можно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наблюдать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рядом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друг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другом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настоящее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время"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(перевод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с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немецкого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Мидлтон).</a:t>
                      </a:r>
                      <a:r>
                        <a:rPr dirty="0" sz="1400" spc="3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контакте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Вальтера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одна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фация</a:t>
                      </a:r>
                      <a:r>
                        <a:rPr dirty="0" sz="1400" spc="3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проходит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постепенно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переходит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перекрывающую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фацию,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эти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две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370829">
                <a:tc>
                  <a:txBody>
                    <a:bodyPr/>
                    <a:lstStyle/>
                    <a:p>
                      <a:pPr marR="1308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57200">
                        <a:lnSpc>
                          <a:spcPts val="1315"/>
                        </a:lnSpc>
                        <a:spcBef>
                          <a:spcPts val="5"/>
                        </a:spcBef>
                        <a:tabLst>
                          <a:tab pos="2667000" algn="l"/>
                        </a:tabLst>
                      </a:pP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10.01.</a:t>
                      </a:r>
                      <a:r>
                        <a:rPr dirty="0" sz="1200" spc="-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2</a:t>
                      </a:r>
                      <a:r>
                        <a:rPr dirty="0" sz="1200" spc="-1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0</a:t>
                      </a:r>
                      <a:r>
                        <a:rPr dirty="0" sz="1200" spc="-2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2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3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Ка</a:t>
                      </a:r>
                      <a:r>
                        <a:rPr dirty="0" sz="1200" spc="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з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НИ</a:t>
                      </a:r>
                      <a:r>
                        <a:rPr dirty="0" sz="1200" spc="2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Т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У</a:t>
                      </a:r>
                      <a:r>
                        <a:rPr dirty="0" sz="1200" spc="-2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 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и</a:t>
                      </a:r>
                      <a:r>
                        <a:rPr dirty="0" sz="1200" spc="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м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.К</a:t>
                      </a:r>
                      <a:r>
                        <a:rPr dirty="0" sz="1200" spc="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.</a:t>
                      </a: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И.</a:t>
                      </a:r>
                      <a:r>
                        <a:rPr dirty="0" sz="1200" spc="-5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Са</a:t>
                      </a:r>
                      <a:endParaRPr sz="1200">
                        <a:latin typeface="Constantia"/>
                        <a:cs typeface="Constantia"/>
                      </a:endParaRPr>
                    </a:p>
                  </a:txBody>
                  <a:tcPr marL="0" marR="0" marB="0" marT="635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5730">
                        <a:lnSpc>
                          <a:spcPts val="1315"/>
                        </a:lnSpc>
                        <a:spcBef>
                          <a:spcPts val="5"/>
                        </a:spcBef>
                        <a:tabLst>
                          <a:tab pos="4582160" algn="l"/>
                        </a:tabLst>
                      </a:pPr>
                      <a:r>
                        <a:rPr dirty="0" sz="120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тпаева	</a:t>
                      </a:r>
                      <a:r>
                        <a:rPr dirty="0" sz="1200" spc="-10">
                          <a:solidFill>
                            <a:srgbClr val="21254E"/>
                          </a:solidFill>
                          <a:latin typeface="Constantia"/>
                          <a:cs typeface="Constantia"/>
                        </a:rPr>
                        <a:t>33</a:t>
                      </a:r>
                      <a:endParaRPr sz="1200">
                        <a:latin typeface="Constantia"/>
                        <a:cs typeface="Constantia"/>
                      </a:endParaRPr>
                    </a:p>
                  </a:txBody>
                  <a:tcPr marL="0" marR="0" marB="0" marT="6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6768" y="571246"/>
            <a:ext cx="6454140" cy="7493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 spc="-5"/>
              <a:t> 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25"/>
              <a:t> </a:t>
            </a:r>
            <a:r>
              <a:rPr dirty="0" spc="-5"/>
              <a:t>UGA</a:t>
            </a:r>
            <a:r>
              <a:rPr dirty="0" spc="-135"/>
              <a:t> </a:t>
            </a:r>
            <a:r>
              <a:rPr dirty="0"/>
              <a:t>stratigraphy</a:t>
            </a:r>
            <a:r>
              <a:rPr dirty="0" spc="-30"/>
              <a:t> </a:t>
            </a:r>
            <a:r>
              <a:rPr dirty="0"/>
              <a:t>lab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(Университет</a:t>
            </a:r>
            <a:r>
              <a:rPr dirty="0" spc="-25"/>
              <a:t> </a:t>
            </a:r>
            <a:r>
              <a:rPr dirty="0" spc="-15"/>
              <a:t>Джорджии)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6300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39</a:t>
            </a:fld>
            <a:endParaRPr sz="1200">
              <a:latin typeface="Constantia"/>
              <a:cs typeface="Constant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22250" y="1651000"/>
          <a:ext cx="8683625" cy="4193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2605"/>
                <a:gridCol w="4332605"/>
              </a:tblGrid>
              <a:tr h="370827">
                <a:tc>
                  <a:txBody>
                    <a:bodyPr/>
                    <a:lstStyle/>
                    <a:p>
                      <a:pPr marL="115125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English</a:t>
                      </a:r>
                      <a:r>
                        <a:rPr dirty="0" sz="18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Terminology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Терминология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19CD1"/>
                    </a:solidFill>
                  </a:tcPr>
                </a:tc>
              </a:tr>
              <a:tr h="51817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originally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adjacent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one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another.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77825" indent="438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представляют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осадочные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среды,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которые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были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первоначально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располагались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рядом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друг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другом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FEE"/>
                    </a:solidFill>
                  </a:tcPr>
                </a:tc>
              </a:tr>
              <a:tr h="3291829">
                <a:tc>
                  <a:txBody>
                    <a:bodyPr/>
                    <a:lstStyle/>
                    <a:p>
                      <a:pPr marL="90805" marR="102235" indent="219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Water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Depth.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distance between the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sediment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surface and the ocean surface.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Water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depth is reflected in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tary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fac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dirty="0" sz="14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ge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nu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ber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studies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that 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purport to describe sea-level changes (both eustatic and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relative) are actually only describing changes in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water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depth.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The effects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 isostatic subsidence and compaction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must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removed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water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depth to calculate relative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 level.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This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typically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done through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backstripping. 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calculate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eustatic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sea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level,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rate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tectonic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subsidence </a:t>
                      </a:r>
                      <a:r>
                        <a:rPr dirty="0" sz="1400" spc="-3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must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then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subtracted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from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relative</a:t>
                      </a:r>
                      <a:r>
                        <a:rPr dirty="0" sz="14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sea-level</a:t>
                      </a:r>
                      <a:r>
                        <a:rPr dirty="0" sz="14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term.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91440" marR="81280" indent="22097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400" spc="-30" b="1">
                          <a:latin typeface="Times New Roman"/>
                          <a:cs typeface="Times New Roman"/>
                        </a:rPr>
                        <a:t>Глубина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вод.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Расстояние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между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поверхностью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осадка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поверхности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океана.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Глубина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вод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(моря)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отражается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осадочных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фациях.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Очень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большое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исследований,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описывают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изменения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моря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(как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относительные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так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эвстатические)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на самом деле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подразумевают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только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описания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глубине.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Эффекты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изостатического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погружения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компактации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должны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быть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удалены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вычислений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глубины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вод</a:t>
                      </a:r>
                      <a:r>
                        <a:rPr dirty="0" sz="1400" spc="3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при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относительном изменении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 моря. Обычно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это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делается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через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палеогеографические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реконструкции.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расчета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эвстатических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колебаний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моря,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скорость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тектонического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опускания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должна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быть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 вычтена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относительного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dirty="0" sz="1400" spc="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моря.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F0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800" y="635647"/>
            <a:ext cx="69151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ГЛОССАРИЙ</a:t>
            </a:r>
            <a:r>
              <a:rPr dirty="0"/>
              <a:t> </a:t>
            </a:r>
            <a:r>
              <a:rPr dirty="0" spc="-5"/>
              <a:t>по</a:t>
            </a:r>
            <a:r>
              <a:rPr dirty="0"/>
              <a:t> </a:t>
            </a:r>
            <a:r>
              <a:rPr dirty="0" spc="-5"/>
              <a:t>данным</a:t>
            </a:r>
            <a:r>
              <a:rPr dirty="0" spc="10"/>
              <a:t> </a:t>
            </a:r>
            <a:r>
              <a:rPr dirty="0" spc="-15"/>
              <a:t>компании</a:t>
            </a:r>
            <a:r>
              <a:rPr dirty="0" spc="60"/>
              <a:t> </a:t>
            </a:r>
            <a:r>
              <a:rPr dirty="0" spc="-5"/>
              <a:t>Schlumberger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89185" y="1406372"/>
            <a:ext cx="8242300" cy="1106170"/>
            <a:chOff x="389185" y="1406372"/>
            <a:chExt cx="8242300" cy="1106170"/>
          </a:xfrm>
        </p:grpSpPr>
        <p:sp>
          <p:nvSpPr>
            <p:cNvPr id="4" name="object 4"/>
            <p:cNvSpPr/>
            <p:nvPr/>
          </p:nvSpPr>
          <p:spPr>
            <a:xfrm>
              <a:off x="389185" y="1406372"/>
              <a:ext cx="8242300" cy="1106170"/>
            </a:xfrm>
            <a:custGeom>
              <a:avLst/>
              <a:gdLst/>
              <a:ahLst/>
              <a:cxnLst/>
              <a:rect l="l" t="t" r="r" b="b"/>
              <a:pathLst>
                <a:path w="8242300" h="1106170">
                  <a:moveTo>
                    <a:pt x="4121105" y="0"/>
                  </a:moveTo>
                  <a:lnTo>
                    <a:pt x="4121105" y="1105547"/>
                  </a:lnTo>
                </a:path>
                <a:path w="8242300" h="1106170">
                  <a:moveTo>
                    <a:pt x="6350" y="0"/>
                  </a:moveTo>
                  <a:lnTo>
                    <a:pt x="6350" y="1105547"/>
                  </a:lnTo>
                </a:path>
                <a:path w="8242300" h="1106170">
                  <a:moveTo>
                    <a:pt x="8235905" y="0"/>
                  </a:moveTo>
                  <a:lnTo>
                    <a:pt x="8235905" y="1105547"/>
                  </a:lnTo>
                </a:path>
                <a:path w="8242300" h="1106170">
                  <a:moveTo>
                    <a:pt x="0" y="6350"/>
                  </a:moveTo>
                  <a:lnTo>
                    <a:pt x="8242255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89185" y="2492870"/>
              <a:ext cx="8242300" cy="0"/>
            </a:xfrm>
            <a:custGeom>
              <a:avLst/>
              <a:gdLst/>
              <a:ahLst/>
              <a:cxnLst/>
              <a:rect l="l" t="t" r="r" b="b"/>
              <a:pathLst>
                <a:path w="8242300" h="0">
                  <a:moveTo>
                    <a:pt x="0" y="0"/>
                  </a:moveTo>
                  <a:lnTo>
                    <a:pt x="824225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01885" y="1419072"/>
            <a:ext cx="4102100" cy="1055370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marL="85090" marR="288925">
              <a:lnSpc>
                <a:spcPct val="100000"/>
              </a:lnSpc>
              <a:spcBef>
                <a:spcPts val="265"/>
              </a:spcBef>
            </a:pPr>
            <a:r>
              <a:rPr dirty="0" sz="1400" spc="-5" b="1">
                <a:latin typeface="Times New Roman"/>
                <a:cs typeface="Times New Roman"/>
              </a:rPr>
              <a:t>Unconformity: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Surface </a:t>
            </a:r>
            <a:r>
              <a:rPr dirty="0" sz="1400">
                <a:latin typeface="Times New Roman"/>
                <a:cs typeface="Times New Roman"/>
              </a:rPr>
              <a:t>of erosion or </a:t>
            </a:r>
            <a:r>
              <a:rPr dirty="0" sz="1400" spc="-5">
                <a:latin typeface="Times New Roman"/>
                <a:cs typeface="Times New Roman"/>
              </a:rPr>
              <a:t>nondeposition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 </a:t>
            </a:r>
            <a:r>
              <a:rPr dirty="0" sz="1400" spc="-5">
                <a:latin typeface="Times New Roman"/>
                <a:cs typeface="Times New Roman"/>
              </a:rPr>
              <a:t>marks </a:t>
            </a:r>
            <a:r>
              <a:rPr dirty="0" sz="1400">
                <a:latin typeface="Times New Roman"/>
                <a:cs typeface="Times New Roman"/>
              </a:rPr>
              <a:t>a </a:t>
            </a:r>
            <a:r>
              <a:rPr dirty="0" sz="1400" spc="-5">
                <a:latin typeface="Times New Roman"/>
                <a:cs typeface="Times New Roman"/>
              </a:rPr>
              <a:t>time </a:t>
            </a:r>
            <a:r>
              <a:rPr dirty="0" sz="1400">
                <a:latin typeface="Times New Roman"/>
                <a:cs typeface="Times New Roman"/>
              </a:rPr>
              <a:t>gap on the rock record between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younger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older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strata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(Figure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6640" y="1419072"/>
            <a:ext cx="4102100" cy="1055370"/>
          </a:xfrm>
          <a:prstGeom prst="rect">
            <a:avLst/>
          </a:prstGeom>
          <a:solidFill>
            <a:srgbClr val="DEECEF"/>
          </a:solidFill>
        </p:spPr>
        <p:txBody>
          <a:bodyPr wrap="square" lIns="0" tIns="33655" rIns="0" bIns="0" rtlCol="0" vert="horz">
            <a:spAutoFit/>
          </a:bodyPr>
          <a:lstStyle/>
          <a:p>
            <a:pPr algn="just" marL="85725" marR="76200">
              <a:lnSpc>
                <a:spcPct val="100000"/>
              </a:lnSpc>
              <a:spcBef>
                <a:spcPts val="265"/>
              </a:spcBef>
            </a:pPr>
            <a:r>
              <a:rPr dirty="0" sz="1400" spc="-5" b="1">
                <a:latin typeface="Times New Roman"/>
                <a:cs typeface="Times New Roman"/>
              </a:rPr>
              <a:t>Несогласие: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Поверхность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эрозии</a:t>
            </a:r>
            <a:r>
              <a:rPr dirty="0" sz="1400">
                <a:latin typeface="Times New Roman"/>
                <a:cs typeface="Times New Roman"/>
              </a:rPr>
              <a:t> или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перерыва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осадконакопления,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которая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маркирует</a:t>
            </a:r>
            <a:r>
              <a:rPr dirty="0" sz="1400" spc="-5">
                <a:latin typeface="Times New Roman"/>
                <a:cs typeface="Times New Roman"/>
              </a:rPr>
              <a:t> разрыв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во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времени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накоплении</a:t>
            </a:r>
            <a:r>
              <a:rPr dirty="0" sz="1400" spc="-10">
                <a:latin typeface="Times New Roman"/>
                <a:cs typeface="Times New Roman"/>
              </a:rPr>
              <a:t> пород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между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молодым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старшим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возрасту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слоями (рисунок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36" y="2781300"/>
            <a:ext cx="5062728" cy="34290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61253" y="4032910"/>
            <a:ext cx="33242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Figure .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The</a:t>
            </a:r>
            <a:r>
              <a:rPr dirty="0" sz="1600" spc="-10">
                <a:latin typeface="Times New Roman"/>
                <a:cs typeface="Times New Roman"/>
              </a:rPr>
              <a:t> Great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Unconformity,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Grand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Canyon</a:t>
            </a:r>
            <a:r>
              <a:rPr dirty="0" sz="1600" spc="-10">
                <a:latin typeface="Times New Roman"/>
                <a:cs typeface="Times New Roman"/>
              </a:rPr>
              <a:t> US.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496300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39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897" y="563613"/>
            <a:ext cx="81330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Приложение:</a:t>
            </a:r>
            <a:r>
              <a:rPr dirty="0" spc="10"/>
              <a:t> </a:t>
            </a:r>
            <a:r>
              <a:rPr dirty="0" spc="-10"/>
              <a:t>словарь</a:t>
            </a:r>
            <a:r>
              <a:rPr dirty="0" spc="5"/>
              <a:t> </a:t>
            </a:r>
            <a:r>
              <a:rPr dirty="0" spc="-15"/>
              <a:t>некоторых</a:t>
            </a:r>
            <a:r>
              <a:rPr dirty="0" spc="25"/>
              <a:t> </a:t>
            </a:r>
            <a:r>
              <a:rPr dirty="0" spc="-10"/>
              <a:t>геофизических</a:t>
            </a:r>
            <a:r>
              <a:rPr dirty="0" spc="40"/>
              <a:t> </a:t>
            </a:r>
            <a:r>
              <a:rPr dirty="0" spc="-20"/>
              <a:t>терминов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6300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39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4070" y="1055357"/>
            <a:ext cx="8804275" cy="48012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9525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Acoustic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Impedance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—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акустическая</a:t>
            </a:r>
            <a:r>
              <a:rPr dirty="0" sz="1600" spc="-5" b="1">
                <a:latin typeface="Times New Roman"/>
                <a:cs typeface="Times New Roman"/>
              </a:rPr>
              <a:t> жесткость.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Произведение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распространения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сейсмической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плотность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среды.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latin typeface="Times New Roman"/>
                <a:cs typeface="Times New Roman"/>
              </a:rPr>
              <a:t>Anti-alias</a:t>
            </a:r>
            <a:r>
              <a:rPr dirty="0" sz="1600" b="1">
                <a:latin typeface="Times New Roman"/>
                <a:cs typeface="Times New Roman"/>
              </a:rPr>
              <a:t> Filter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фильтр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зеркальных</a:t>
            </a:r>
            <a:r>
              <a:rPr dirty="0" sz="1600" b="1" i="1">
                <a:latin typeface="Times New Roman"/>
                <a:cs typeface="Times New Roman"/>
              </a:rPr>
              <a:t> частот.</a:t>
            </a:r>
            <a:r>
              <a:rPr dirty="0" sz="1600" spc="5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Заграждающий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используемый</a:t>
            </a:r>
            <a:r>
              <a:rPr dirty="0" sz="1600" spc="-5">
                <a:latin typeface="Times New Roman"/>
                <a:cs typeface="Times New Roman"/>
              </a:rPr>
              <a:t> до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дискретизации </a:t>
            </a:r>
            <a:r>
              <a:rPr dirty="0" sz="1600">
                <a:latin typeface="Times New Roman"/>
                <a:cs typeface="Times New Roman"/>
              </a:rPr>
              <a:t>сигнала </a:t>
            </a:r>
            <a:r>
              <a:rPr dirty="0" sz="1600" spc="-5">
                <a:latin typeface="Times New Roman"/>
                <a:cs typeface="Times New Roman"/>
              </a:rPr>
              <a:t>с целью </a:t>
            </a:r>
            <a:r>
              <a:rPr dirty="0" sz="1600" spc="-10">
                <a:latin typeface="Times New Roman"/>
                <a:cs typeface="Times New Roman"/>
              </a:rPr>
              <a:t>подавления </a:t>
            </a:r>
            <a:r>
              <a:rPr dirty="0" sz="1600">
                <a:latin typeface="Times New Roman"/>
                <a:cs typeface="Times New Roman"/>
              </a:rPr>
              <a:t>высоких </a:t>
            </a:r>
            <a:r>
              <a:rPr dirty="0" sz="1600" spc="-25">
                <a:latin typeface="Times New Roman"/>
                <a:cs typeface="Times New Roman"/>
              </a:rPr>
              <a:t>частот, </a:t>
            </a:r>
            <a:r>
              <a:rPr dirty="0" sz="1600" spc="-20">
                <a:latin typeface="Times New Roman"/>
                <a:cs typeface="Times New Roman"/>
              </a:rPr>
              <a:t>которые, </a:t>
            </a:r>
            <a:r>
              <a:rPr dirty="0" sz="1600" spc="10">
                <a:latin typeface="Times New Roman"/>
                <a:cs typeface="Times New Roman"/>
              </a:rPr>
              <a:t>если </a:t>
            </a:r>
            <a:r>
              <a:rPr dirty="0" sz="1600" spc="-5">
                <a:latin typeface="Times New Roman"/>
                <a:cs typeface="Times New Roman"/>
              </a:rPr>
              <a:t>их </a:t>
            </a:r>
            <a:r>
              <a:rPr dirty="0" sz="1600">
                <a:latin typeface="Times New Roman"/>
                <a:cs typeface="Times New Roman"/>
              </a:rPr>
              <a:t>не </a:t>
            </a:r>
            <a:r>
              <a:rPr dirty="0" sz="1600" spc="-10">
                <a:latin typeface="Times New Roman"/>
                <a:cs typeface="Times New Roman"/>
              </a:rPr>
              <a:t>подавить, </a:t>
            </a:r>
            <a:r>
              <a:rPr dirty="0" sz="1600" spc="-15">
                <a:latin typeface="Times New Roman"/>
                <a:cs typeface="Times New Roman"/>
              </a:rPr>
              <a:t>вызовут </a:t>
            </a:r>
            <a:r>
              <a:rPr dirty="0" sz="1600" spc="-10">
                <a:latin typeface="Times New Roman"/>
                <a:cs typeface="Times New Roman"/>
              </a:rPr>
              <a:t> искажение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квантованных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значений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latin typeface="Times New Roman"/>
                <a:cs typeface="Times New Roman"/>
              </a:rPr>
              <a:t>Common-Depth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Point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Stacking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суммирование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35" b="1" i="1">
                <a:latin typeface="Times New Roman"/>
                <a:cs typeface="Times New Roman"/>
              </a:rPr>
              <a:t>ОГТ.</a:t>
            </a:r>
            <a:r>
              <a:rPr dirty="0" sz="1600" spc="-30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Совместная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обработка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данных,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объединяемых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признаку</a:t>
            </a:r>
            <a:r>
              <a:rPr dirty="0" sz="1600">
                <a:latin typeface="Times New Roman"/>
                <a:cs typeface="Times New Roman"/>
              </a:rPr>
              <a:t> принадлежности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одной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точке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отражения,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являющейся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средней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точкой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траектории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источник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приемник.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latin typeface="Times New Roman"/>
                <a:cs typeface="Times New Roman"/>
              </a:rPr>
              <a:t>Compressional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Wave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продольная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волна.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Сейсмическое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колебание,</a:t>
            </a:r>
            <a:r>
              <a:rPr dirty="0" sz="1600" spc="-5">
                <a:latin typeface="Times New Roman"/>
                <a:cs typeface="Times New Roman"/>
              </a:rPr>
              <a:t> при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котором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частицы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породы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смещаются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направлении,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совпадающем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направлением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latin typeface="Times New Roman"/>
                <a:cs typeface="Times New Roman"/>
              </a:rPr>
              <a:t>Convolution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свертка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(конволюция).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Фильтрация,</a:t>
            </a:r>
            <a:r>
              <a:rPr dirty="0" sz="1600" spc="-5">
                <a:latin typeface="Times New Roman"/>
                <a:cs typeface="Times New Roman"/>
              </a:rPr>
              <a:t> изменяющая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форму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импульса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колебаний.</a:t>
            </a:r>
            <a:endParaRPr sz="1600">
              <a:latin typeface="Times New Roman"/>
              <a:cs typeface="Times New Roman"/>
            </a:endParaRPr>
          </a:p>
          <a:p>
            <a:pPr algn="just" marL="12700" marR="8255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latin typeface="Times New Roman"/>
                <a:cs typeface="Times New Roman"/>
              </a:rPr>
              <a:t>Deconvolution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деконволюция.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Устранение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изменений,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вызванных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предшествующей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фильтрацией.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latin typeface="Times New Roman"/>
                <a:cs typeface="Times New Roman"/>
              </a:rPr>
              <a:t>Diffraction</a:t>
            </a:r>
            <a:r>
              <a:rPr dirty="0" sz="1600" spc="3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дифракция</a:t>
            </a:r>
            <a:r>
              <a:rPr dirty="0" sz="1600" spc="-5" i="1">
                <a:latin typeface="Times New Roman"/>
                <a:cs typeface="Times New Roman"/>
              </a:rPr>
              <a:t>.</a:t>
            </a:r>
            <a:r>
              <a:rPr dirty="0" sz="1600" spc="25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Дифрагированная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волна,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поступающая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точечного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источника.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ts val="1885"/>
              </a:lnSpc>
              <a:spcBef>
                <a:spcPts val="685"/>
              </a:spcBef>
            </a:pPr>
            <a:r>
              <a:rPr dirty="0" sz="1600" spc="-5" b="1">
                <a:latin typeface="Times New Roman"/>
                <a:cs typeface="Times New Roman"/>
              </a:rPr>
              <a:t>Divergence</a:t>
            </a:r>
            <a:r>
              <a:rPr dirty="0" sz="1600" spc="8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Correction</a:t>
            </a:r>
            <a:r>
              <a:rPr dirty="0" sz="1600" spc="9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поправка</a:t>
            </a:r>
            <a:r>
              <a:rPr dirty="0" sz="1600" spc="10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за</a:t>
            </a:r>
            <a:r>
              <a:rPr dirty="0" sz="1600" spc="95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расхождение</a:t>
            </a:r>
            <a:r>
              <a:rPr dirty="0" sz="1600" spc="-15" i="1">
                <a:latin typeface="Times New Roman"/>
                <a:cs typeface="Times New Roman"/>
              </a:rPr>
              <a:t>.</a:t>
            </a:r>
            <a:r>
              <a:rPr dirty="0" sz="1600" spc="85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Поправка,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вносимая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значения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амплитуд,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ts val="2125"/>
              </a:lnSpc>
            </a:pPr>
            <a:r>
              <a:rPr dirty="0" sz="1600" spc="-10">
                <a:latin typeface="Times New Roman"/>
                <a:cs typeface="Times New Roman"/>
              </a:rPr>
              <a:t>чтобы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скомпенсировать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уменьшение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плотности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энергии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 spc="-10">
                <a:latin typeface="Times New Roman"/>
                <a:cs typeface="Times New Roman"/>
              </a:rPr>
              <a:t>увеличением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расстояния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источника</a:t>
            </a:r>
            <a:r>
              <a:rPr dirty="0" sz="1800" spc="-15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19493"/>
            <a:ext cx="81330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Приложение:</a:t>
            </a:r>
            <a:r>
              <a:rPr dirty="0" spc="10"/>
              <a:t> </a:t>
            </a:r>
            <a:r>
              <a:rPr dirty="0" spc="-10"/>
              <a:t>словарь</a:t>
            </a:r>
            <a:r>
              <a:rPr dirty="0" spc="5"/>
              <a:t> </a:t>
            </a:r>
            <a:r>
              <a:rPr dirty="0" spc="-15"/>
              <a:t>некоторых</a:t>
            </a:r>
            <a:r>
              <a:rPr dirty="0" spc="25"/>
              <a:t> </a:t>
            </a:r>
            <a:r>
              <a:rPr dirty="0" spc="-10"/>
              <a:t>геофизических</a:t>
            </a:r>
            <a:r>
              <a:rPr dirty="0" spc="40"/>
              <a:t> </a:t>
            </a:r>
            <a:r>
              <a:rPr dirty="0" spc="-20"/>
              <a:t>терминов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6300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39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022705"/>
            <a:ext cx="8759190" cy="53905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762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Freguency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Spectrum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 </a:t>
            </a:r>
            <a:r>
              <a:rPr dirty="0" sz="1600" spc="-5" b="1" i="1">
                <a:latin typeface="Times New Roman"/>
                <a:cs typeface="Times New Roman"/>
              </a:rPr>
              <a:t>частотный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спектр.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Амплитудная</a:t>
            </a:r>
            <a:r>
              <a:rPr dirty="0" sz="1600" spc="-10">
                <a:latin typeface="Times New Roman"/>
                <a:cs typeface="Times New Roman"/>
              </a:rPr>
              <a:t> характеристика</a:t>
            </a:r>
            <a:r>
              <a:rPr dirty="0" sz="1600" spc="-5">
                <a:latin typeface="Times New Roman"/>
                <a:cs typeface="Times New Roman"/>
              </a:rPr>
              <a:t> синусоидальных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колебаний </a:t>
            </a:r>
            <a:r>
              <a:rPr dirty="0" sz="1600" spc="-5">
                <a:latin typeface="Times New Roman"/>
                <a:cs typeface="Times New Roman"/>
              </a:rPr>
              <a:t>различных </a:t>
            </a:r>
            <a:r>
              <a:rPr dirty="0" sz="1600" spc="-25">
                <a:latin typeface="Times New Roman"/>
                <a:cs typeface="Times New Roman"/>
              </a:rPr>
              <a:t>частот, </a:t>
            </a:r>
            <a:r>
              <a:rPr dirty="0" sz="1600" spc="-20">
                <a:latin typeface="Times New Roman"/>
                <a:cs typeface="Times New Roman"/>
              </a:rPr>
              <a:t>которые, </a:t>
            </a:r>
            <a:r>
              <a:rPr dirty="0" sz="1600" spc="-30">
                <a:latin typeface="Times New Roman"/>
                <a:cs typeface="Times New Roman"/>
              </a:rPr>
              <a:t>будучи </a:t>
            </a:r>
            <a:r>
              <a:rPr dirty="0" sz="1600" spc="-5">
                <a:latin typeface="Times New Roman"/>
                <a:cs typeface="Times New Roman"/>
              </a:rPr>
              <a:t>просуммированы, </a:t>
            </a:r>
            <a:r>
              <a:rPr dirty="0" sz="1600" spc="-10">
                <a:latin typeface="Times New Roman"/>
                <a:cs typeface="Times New Roman"/>
              </a:rPr>
              <a:t>образуют исследуемый сложный </a:t>
            </a:r>
            <a:r>
              <a:rPr dirty="0" sz="1600" spc="-5">
                <a:latin typeface="Times New Roman"/>
                <a:cs typeface="Times New Roman"/>
              </a:rPr>
              <a:t> сигнал.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latin typeface="Times New Roman"/>
                <a:cs typeface="Times New Roman"/>
              </a:rPr>
              <a:t>Fresnel</a:t>
            </a:r>
            <a:r>
              <a:rPr dirty="0" sz="1600" spc="-10" b="1">
                <a:latin typeface="Times New Roman"/>
                <a:cs typeface="Times New Roman"/>
              </a:rPr>
              <a:t> Zone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 </a:t>
            </a:r>
            <a:r>
              <a:rPr dirty="0" sz="1600" spc="-10" b="1" i="1">
                <a:latin typeface="Times New Roman"/>
                <a:cs typeface="Times New Roman"/>
              </a:rPr>
              <a:t>зона Френеля.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Часть </a:t>
            </a:r>
            <a:r>
              <a:rPr dirty="0" sz="1600">
                <a:latin typeface="Times New Roman"/>
                <a:cs typeface="Times New Roman"/>
              </a:rPr>
              <a:t>отражающей </a:t>
            </a:r>
            <a:r>
              <a:rPr dirty="0" sz="1600" spc="-5">
                <a:latin typeface="Times New Roman"/>
                <a:cs typeface="Times New Roman"/>
              </a:rPr>
              <a:t>поверхности, </a:t>
            </a:r>
            <a:r>
              <a:rPr dirty="0" sz="1600" spc="5">
                <a:latin typeface="Times New Roman"/>
                <a:cs typeface="Times New Roman"/>
              </a:rPr>
              <a:t>вносящей </a:t>
            </a:r>
            <a:r>
              <a:rPr dirty="0" sz="1600">
                <a:latin typeface="Times New Roman"/>
                <a:cs typeface="Times New Roman"/>
              </a:rPr>
              <a:t>основной </a:t>
            </a:r>
            <a:r>
              <a:rPr dirty="0" sz="1600" spc="-5">
                <a:latin typeface="Times New Roman"/>
                <a:cs typeface="Times New Roman"/>
              </a:rPr>
              <a:t>вклад 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формирование </a:t>
            </a:r>
            <a:r>
              <a:rPr dirty="0" sz="1600" spc="-10">
                <a:latin typeface="Times New Roman"/>
                <a:cs typeface="Times New Roman"/>
              </a:rPr>
              <a:t>отраженного </a:t>
            </a:r>
            <a:r>
              <a:rPr dirty="0" sz="1600">
                <a:latin typeface="Times New Roman"/>
                <a:cs typeface="Times New Roman"/>
              </a:rPr>
              <a:t>сигнала. </a:t>
            </a:r>
            <a:r>
              <a:rPr dirty="0" sz="1600" spc="-5">
                <a:latin typeface="Times New Roman"/>
                <a:cs typeface="Times New Roman"/>
              </a:rPr>
              <a:t>Отраженные </a:t>
            </a:r>
            <a:r>
              <a:rPr dirty="0" sz="1600" spc="-10">
                <a:latin typeface="Times New Roman"/>
                <a:cs typeface="Times New Roman"/>
              </a:rPr>
              <a:t>волны, </a:t>
            </a:r>
            <a:r>
              <a:rPr dirty="0" sz="1600" spc="-5">
                <a:latin typeface="Times New Roman"/>
                <a:cs typeface="Times New Roman"/>
              </a:rPr>
              <a:t>длины лучей </a:t>
            </a:r>
            <a:r>
              <a:rPr dirty="0" sz="1600" spc="-20">
                <a:latin typeface="Times New Roman"/>
                <a:cs typeface="Times New Roman"/>
              </a:rPr>
              <a:t>которых </a:t>
            </a:r>
            <a:r>
              <a:rPr dirty="0" sz="1600" spc="-10">
                <a:latin typeface="Times New Roman"/>
                <a:cs typeface="Times New Roman"/>
              </a:rPr>
              <a:t>(от </a:t>
            </a:r>
            <a:r>
              <a:rPr dirty="0" sz="1600" spc="-15">
                <a:latin typeface="Times New Roman"/>
                <a:cs typeface="Times New Roman"/>
              </a:rPr>
              <a:t>источника </a:t>
            </a:r>
            <a:r>
              <a:rPr dirty="0" sz="1600" spc="-5">
                <a:latin typeface="Times New Roman"/>
                <a:cs typeface="Times New Roman"/>
              </a:rPr>
              <a:t>до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приемника) </a:t>
            </a:r>
            <a:r>
              <a:rPr dirty="0" sz="1600" spc="-10">
                <a:latin typeface="Times New Roman"/>
                <a:cs typeface="Times New Roman"/>
              </a:rPr>
              <a:t>отличаются </a:t>
            </a:r>
            <a:r>
              <a:rPr dirty="0" sz="1600" spc="-5">
                <a:latin typeface="Times New Roman"/>
                <a:cs typeface="Times New Roman"/>
              </a:rPr>
              <a:t>друг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друга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 spc="-20">
                <a:latin typeface="Times New Roman"/>
                <a:cs typeface="Times New Roman"/>
              </a:rPr>
              <a:t>величину, </a:t>
            </a:r>
            <a:r>
              <a:rPr dirty="0" sz="1600" spc="-5">
                <a:latin typeface="Times New Roman"/>
                <a:cs typeface="Times New Roman"/>
              </a:rPr>
              <a:t>меньшую </a:t>
            </a:r>
            <a:r>
              <a:rPr dirty="0" sz="1600">
                <a:latin typeface="Times New Roman"/>
                <a:cs typeface="Times New Roman"/>
              </a:rPr>
              <a:t>1/2 длины </a:t>
            </a:r>
            <a:r>
              <a:rPr dirty="0" sz="1600" spc="-10">
                <a:latin typeface="Times New Roman"/>
                <a:cs typeface="Times New Roman"/>
              </a:rPr>
              <a:t>волны, </a:t>
            </a:r>
            <a:r>
              <a:rPr dirty="0" sz="1600" spc="-5">
                <a:latin typeface="Times New Roman"/>
                <a:cs typeface="Times New Roman"/>
              </a:rPr>
              <a:t>могут </a:t>
            </a:r>
            <a:r>
              <a:rPr dirty="0" sz="1600">
                <a:latin typeface="Times New Roman"/>
                <a:cs typeface="Times New Roman"/>
              </a:rPr>
              <a:t>интерфе-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рировать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>
                <a:latin typeface="Times New Roman"/>
                <a:cs typeface="Times New Roman"/>
              </a:rPr>
              <a:t>усилением; </a:t>
            </a:r>
            <a:r>
              <a:rPr dirty="0" sz="1600" spc="-5">
                <a:latin typeface="Times New Roman"/>
                <a:cs typeface="Times New Roman"/>
              </a:rPr>
              <a:t>часть отражающей поверхности, </a:t>
            </a:r>
            <a:r>
              <a:rPr dirty="0" sz="1600" spc="-10">
                <a:latin typeface="Times New Roman"/>
                <a:cs typeface="Times New Roman"/>
              </a:rPr>
              <a:t>от </a:t>
            </a:r>
            <a:r>
              <a:rPr dirty="0" sz="1600" spc="-20">
                <a:latin typeface="Times New Roman"/>
                <a:cs typeface="Times New Roman"/>
              </a:rPr>
              <a:t>которой </a:t>
            </a:r>
            <a:r>
              <a:rPr dirty="0" sz="1600">
                <a:latin typeface="Times New Roman"/>
                <a:cs typeface="Times New Roman"/>
              </a:rPr>
              <a:t>поступают </a:t>
            </a:r>
            <a:r>
              <a:rPr dirty="0" sz="1600" spc="-15">
                <a:latin typeface="Times New Roman"/>
                <a:cs typeface="Times New Roman"/>
              </a:rPr>
              <a:t>удовлетворяющие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этому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требованию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образует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«зону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Френеля».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latin typeface="Times New Roman"/>
                <a:cs typeface="Times New Roman"/>
              </a:rPr>
              <a:t>Hz</a:t>
            </a:r>
            <a:r>
              <a:rPr dirty="0" sz="1600" spc="-10">
                <a:latin typeface="Times New Roman"/>
                <a:cs typeface="Times New Roman"/>
              </a:rPr>
              <a:t>—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герц (Гц)</a:t>
            </a:r>
            <a:r>
              <a:rPr dirty="0" sz="1600" spc="1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-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ч</a:t>
            </a:r>
            <a:r>
              <a:rPr dirty="0" sz="1600" spc="-10">
                <a:latin typeface="Times New Roman"/>
                <a:cs typeface="Times New Roman"/>
              </a:rPr>
              <a:t>исло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секунду.</a:t>
            </a:r>
            <a:endParaRPr sz="1600">
              <a:latin typeface="Times New Roman"/>
              <a:cs typeface="Times New Roman"/>
            </a:endParaRPr>
          </a:p>
          <a:p>
            <a:pPr algn="just" marL="12700" marR="7620" indent="363855">
              <a:lnSpc>
                <a:spcPct val="100000"/>
              </a:lnSpc>
              <a:spcBef>
                <a:spcPts val="384"/>
              </a:spcBef>
            </a:pPr>
            <a:r>
              <a:rPr dirty="0" sz="1600" spc="-5" b="1">
                <a:latin typeface="Times New Roman"/>
                <a:cs typeface="Times New Roman"/>
              </a:rPr>
              <a:t>Impulsive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Source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импульсный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источник.</a:t>
            </a:r>
            <a:r>
              <a:rPr dirty="0" sz="1600" spc="-5" i="1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Источник,</a:t>
            </a:r>
            <a:r>
              <a:rPr dirty="0" sz="1600" spc="-10">
                <a:latin typeface="Times New Roman"/>
                <a:cs typeface="Times New Roman"/>
              </a:rPr>
              <a:t> возбуждающий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кратковременные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колебания.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latin typeface="Times New Roman"/>
                <a:cs typeface="Times New Roman"/>
              </a:rPr>
              <a:t>Interference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интерференция.</a:t>
            </a:r>
            <a:r>
              <a:rPr dirty="0" sz="1600" spc="25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Взаимное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наложение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колебаний.</a:t>
            </a:r>
            <a:endParaRPr sz="1600">
              <a:latin typeface="Times New Roman"/>
              <a:cs typeface="Times New Roman"/>
            </a:endParaRPr>
          </a:p>
          <a:p>
            <a:pPr algn="just" marL="12700" marR="8890" indent="363855">
              <a:lnSpc>
                <a:spcPct val="100000"/>
              </a:lnSpc>
              <a:spcBef>
                <a:spcPts val="385"/>
              </a:spcBef>
            </a:pPr>
            <a:r>
              <a:rPr dirty="0" sz="1600" b="1">
                <a:latin typeface="Times New Roman"/>
                <a:cs typeface="Times New Roman"/>
              </a:rPr>
              <a:t>Migration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миграция.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Трансформация</a:t>
            </a:r>
            <a:r>
              <a:rPr dirty="0" sz="1600" spc="-5">
                <a:latin typeface="Times New Roman"/>
                <a:cs typeface="Times New Roman"/>
              </a:rPr>
              <a:t> отраженных</a:t>
            </a:r>
            <a:r>
              <a:rPr dirty="0" sz="1600">
                <a:latin typeface="Times New Roman"/>
                <a:cs typeface="Times New Roman"/>
              </a:rPr>
              <a:t> сигналов,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позволяющая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определить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истинное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положение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отражающей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площадки,</a:t>
            </a:r>
            <a:endParaRPr sz="1600">
              <a:latin typeface="Times New Roman"/>
              <a:cs typeface="Times New Roman"/>
            </a:endParaRPr>
          </a:p>
          <a:p>
            <a:pPr algn="just" marL="12700" marR="7620" indent="414020">
              <a:lnSpc>
                <a:spcPct val="100000"/>
              </a:lnSpc>
              <a:spcBef>
                <a:spcPts val="385"/>
              </a:spcBef>
            </a:pPr>
            <a:r>
              <a:rPr dirty="0" sz="1600" spc="-5" b="1">
                <a:latin typeface="Times New Roman"/>
                <a:cs typeface="Times New Roman"/>
              </a:rPr>
              <a:t>Minimum-Phase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минимально-фазовый.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Термин,</a:t>
            </a:r>
            <a:r>
              <a:rPr dirty="0" sz="1600" spc="-10">
                <a:latin typeface="Times New Roman"/>
                <a:cs typeface="Times New Roman"/>
              </a:rPr>
              <a:t> характеризующий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сейсмический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сигнал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такой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формы,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которой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максимум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энергии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приходится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начальную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импульса.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385"/>
              </a:spcBef>
            </a:pPr>
            <a:r>
              <a:rPr dirty="0" sz="1600" spc="-10" b="1">
                <a:latin typeface="Times New Roman"/>
                <a:cs typeface="Times New Roman"/>
              </a:rPr>
              <a:t>Multiples</a:t>
            </a:r>
            <a:r>
              <a:rPr dirty="0" sz="1600" spc="3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многократные</a:t>
            </a:r>
            <a:r>
              <a:rPr dirty="0" sz="1600" spc="3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отражения.</a:t>
            </a:r>
            <a:r>
              <a:rPr dirty="0" sz="1600" spc="10" b="1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испытавшие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одного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раза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5" b="1">
                <a:latin typeface="Times New Roman"/>
                <a:cs typeface="Times New Roman"/>
              </a:rPr>
              <a:t>Noise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—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20" b="1" i="1">
                <a:latin typeface="Times New Roman"/>
                <a:cs typeface="Times New Roman"/>
              </a:rPr>
              <a:t>помеха.</a:t>
            </a:r>
            <a:r>
              <a:rPr dirty="0" sz="1600" spc="20" b="1" i="1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Любая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волна,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являющаяся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полезным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сигналом.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4"/>
              </a:spcBef>
            </a:pPr>
            <a:r>
              <a:rPr dirty="0" sz="1600" spc="-10" b="1">
                <a:latin typeface="Times New Roman"/>
                <a:cs typeface="Times New Roman"/>
              </a:rPr>
              <a:t>Offset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расстояние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источником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сейсмоприемником.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0"/>
              </a:spcBef>
            </a:pPr>
            <a:r>
              <a:rPr dirty="0" sz="1600" spc="-5" b="1">
                <a:latin typeface="Times New Roman"/>
                <a:cs typeface="Times New Roman"/>
              </a:rPr>
              <a:t>Phase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— фаза.</a:t>
            </a:r>
            <a:r>
              <a:rPr dirty="0" sz="1600" spc="10" b="1" i="1">
                <a:latin typeface="Times New Roman"/>
                <a:cs typeface="Times New Roman"/>
              </a:rPr>
              <a:t> </a:t>
            </a:r>
            <a:r>
              <a:rPr dirty="0" sz="1600" spc="-55">
                <a:latin typeface="Times New Roman"/>
                <a:cs typeface="Times New Roman"/>
              </a:rPr>
              <a:t>Угол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поворота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вращательном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движении.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36" y="347611"/>
            <a:ext cx="81330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Приложение:</a:t>
            </a:r>
            <a:r>
              <a:rPr dirty="0" spc="10"/>
              <a:t> </a:t>
            </a:r>
            <a:r>
              <a:rPr dirty="0" spc="-10"/>
              <a:t>словарь</a:t>
            </a:r>
            <a:r>
              <a:rPr dirty="0" spc="5"/>
              <a:t> </a:t>
            </a:r>
            <a:r>
              <a:rPr dirty="0" spc="-15"/>
              <a:t>некоторых</a:t>
            </a:r>
            <a:r>
              <a:rPr dirty="0" spc="25"/>
              <a:t> </a:t>
            </a:r>
            <a:r>
              <a:rPr dirty="0" spc="-10"/>
              <a:t>геофизических</a:t>
            </a:r>
            <a:r>
              <a:rPr dirty="0" spc="40"/>
              <a:t> </a:t>
            </a:r>
            <a:r>
              <a:rPr dirty="0" spc="-20"/>
              <a:t>терминов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496300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39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069" y="1008113"/>
            <a:ext cx="8561070" cy="39579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0800" marR="43180" indent="362585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latin typeface="Times New Roman"/>
                <a:cs typeface="Times New Roman"/>
              </a:rPr>
              <a:t>Predictive</a:t>
            </a:r>
            <a:r>
              <a:rPr dirty="0" sz="1500" spc="-5" b="1">
                <a:latin typeface="Times New Roman"/>
                <a:cs typeface="Times New Roman"/>
              </a:rPr>
              <a:t> Deconvolution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—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предсказывающая</a:t>
            </a:r>
            <a:r>
              <a:rPr dirty="0" sz="1500" spc="-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деконволюция.</a:t>
            </a:r>
            <a:r>
              <a:rPr dirty="0" sz="1500" spc="-5" b="1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Использование</a:t>
            </a:r>
            <a:r>
              <a:rPr dirty="0" sz="1500" spc="36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анализа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предыдущих </a:t>
            </a:r>
            <a:r>
              <a:rPr dirty="0" sz="1500" spc="-10">
                <a:latin typeface="Times New Roman"/>
                <a:cs typeface="Times New Roman"/>
              </a:rPr>
              <a:t>вступлений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для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прогноза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подавления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многократных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волн.</a:t>
            </a:r>
            <a:endParaRPr sz="1500">
              <a:latin typeface="Times New Roman"/>
              <a:cs typeface="Times New Roman"/>
            </a:endParaRPr>
          </a:p>
          <a:p>
            <a:pPr algn="just" marL="413384">
              <a:lnSpc>
                <a:spcPct val="100000"/>
              </a:lnSpc>
              <a:spcBef>
                <a:spcPts val="360"/>
              </a:spcBef>
            </a:pPr>
            <a:r>
              <a:rPr dirty="0" sz="1500" spc="-5" b="1">
                <a:latin typeface="Times New Roman"/>
                <a:cs typeface="Times New Roman"/>
              </a:rPr>
              <a:t>Reverberation</a:t>
            </a:r>
            <a:r>
              <a:rPr dirty="0" sz="1500" spc="-5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— </a:t>
            </a:r>
            <a:r>
              <a:rPr dirty="0" sz="1500" spc="-5" b="1" i="1">
                <a:latin typeface="Times New Roman"/>
                <a:cs typeface="Times New Roman"/>
              </a:rPr>
              <a:t>реверберация.</a:t>
            </a:r>
            <a:r>
              <a:rPr dirty="0" sz="1500" spc="10" b="1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Многократные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отражения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от </a:t>
            </a:r>
            <a:r>
              <a:rPr dirty="0" sz="1500" spc="-5">
                <a:latin typeface="Times New Roman"/>
                <a:cs typeface="Times New Roman"/>
              </a:rPr>
              <a:t>границ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10">
                <a:latin typeface="Times New Roman"/>
                <a:cs typeface="Times New Roman"/>
              </a:rPr>
              <a:t>пределах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одного</a:t>
            </a:r>
            <a:r>
              <a:rPr dirty="0" sz="1500" spc="-5">
                <a:latin typeface="Times New Roman"/>
                <a:cs typeface="Times New Roman"/>
              </a:rPr>
              <a:t> пласта.</a:t>
            </a:r>
            <a:endParaRPr sz="1500">
              <a:latin typeface="Times New Roman"/>
              <a:cs typeface="Times New Roman"/>
            </a:endParaRPr>
          </a:p>
          <a:p>
            <a:pPr algn="just" marL="50800" marR="43180" indent="354965">
              <a:lnSpc>
                <a:spcPct val="100000"/>
              </a:lnSpc>
              <a:spcBef>
                <a:spcPts val="359"/>
              </a:spcBef>
            </a:pPr>
            <a:r>
              <a:rPr dirty="0" sz="1500" spc="-5" b="1">
                <a:latin typeface="Times New Roman"/>
                <a:cs typeface="Times New Roman"/>
              </a:rPr>
              <a:t>Ringing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Character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—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 b="1" i="1">
                <a:latin typeface="Times New Roman"/>
                <a:cs typeface="Times New Roman"/>
              </a:rPr>
              <a:t>биение.</a:t>
            </a:r>
            <a:r>
              <a:rPr dirty="0" sz="1500" b="1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Характеристика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сигнала,</a:t>
            </a:r>
            <a:r>
              <a:rPr dirty="0" sz="1500" spc="-5">
                <a:latin typeface="Times New Roman"/>
                <a:cs typeface="Times New Roman"/>
              </a:rPr>
              <a:t> число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периодов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котором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больше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обычного.</a:t>
            </a:r>
            <a:endParaRPr sz="1500">
              <a:latin typeface="Times New Roman"/>
              <a:cs typeface="Times New Roman"/>
            </a:endParaRPr>
          </a:p>
          <a:p>
            <a:pPr algn="just" marL="495934">
              <a:lnSpc>
                <a:spcPct val="100000"/>
              </a:lnSpc>
              <a:spcBef>
                <a:spcPts val="360"/>
              </a:spcBef>
            </a:pPr>
            <a:r>
              <a:rPr dirty="0" sz="1500" spc="-5" b="1">
                <a:latin typeface="Times New Roman"/>
                <a:cs typeface="Times New Roman"/>
              </a:rPr>
              <a:t>Shear</a:t>
            </a:r>
            <a:r>
              <a:rPr dirty="0" sz="1500" spc="125" b="1">
                <a:latin typeface="Times New Roman"/>
                <a:cs typeface="Times New Roman"/>
              </a:rPr>
              <a:t> </a:t>
            </a:r>
            <a:r>
              <a:rPr dirty="0" sz="1500" spc="-25" b="1">
                <a:latin typeface="Times New Roman"/>
                <a:cs typeface="Times New Roman"/>
              </a:rPr>
              <a:t>Wave</a:t>
            </a:r>
            <a:r>
              <a:rPr dirty="0" sz="1500" spc="509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—</a:t>
            </a:r>
            <a:r>
              <a:rPr dirty="0" sz="1500" spc="525">
                <a:latin typeface="Times New Roman"/>
                <a:cs typeface="Times New Roman"/>
              </a:rPr>
              <a:t> </a:t>
            </a:r>
            <a:r>
              <a:rPr dirty="0" sz="1500" spc="-5" b="1" i="1">
                <a:latin typeface="Times New Roman"/>
                <a:cs typeface="Times New Roman"/>
              </a:rPr>
              <a:t>поперечная</a:t>
            </a:r>
            <a:r>
              <a:rPr dirty="0" sz="1500" spc="52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волна.</a:t>
            </a:r>
            <a:r>
              <a:rPr dirty="0" sz="1500" spc="509" b="1" i="1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Сейсмическое</a:t>
            </a:r>
            <a:r>
              <a:rPr dirty="0" sz="1500" spc="51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колебание,</a:t>
            </a:r>
            <a:r>
              <a:rPr dirty="0" sz="1500" spc="509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при</a:t>
            </a:r>
            <a:r>
              <a:rPr dirty="0" sz="1500" spc="520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котором</a:t>
            </a:r>
            <a:r>
              <a:rPr dirty="0" sz="1500" spc="509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частицы</a:t>
            </a:r>
            <a:r>
              <a:rPr dirty="0" sz="1500" spc="5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породы</a:t>
            </a:r>
            <a:endParaRPr sz="1500">
              <a:latin typeface="Times New Roman"/>
              <a:cs typeface="Times New Roman"/>
            </a:endParaRPr>
          </a:p>
          <a:p>
            <a:pPr algn="just" marL="50800">
              <a:lnSpc>
                <a:spcPct val="100000"/>
              </a:lnSpc>
            </a:pPr>
            <a:r>
              <a:rPr dirty="0" sz="1500" spc="-5">
                <a:latin typeface="Times New Roman"/>
                <a:cs typeface="Times New Roman"/>
              </a:rPr>
              <a:t>смещаются</a:t>
            </a:r>
            <a:r>
              <a:rPr dirty="0" sz="1500">
                <a:latin typeface="Times New Roman"/>
                <a:cs typeface="Times New Roman"/>
              </a:rPr>
              <a:t> в </a:t>
            </a:r>
            <a:r>
              <a:rPr dirty="0" sz="1500" spc="-10">
                <a:latin typeface="Times New Roman"/>
                <a:cs typeface="Times New Roman"/>
              </a:rPr>
              <a:t>направлении,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перпендикулярном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направлению</a:t>
            </a:r>
            <a:r>
              <a:rPr dirty="0" sz="1500">
                <a:latin typeface="Times New Roman"/>
                <a:cs typeface="Times New Roman"/>
              </a:rPr>
              <a:t> распространения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волны.</a:t>
            </a:r>
            <a:endParaRPr sz="1500">
              <a:latin typeface="Times New Roman"/>
              <a:cs typeface="Times New Roman"/>
            </a:endParaRPr>
          </a:p>
          <a:p>
            <a:pPr algn="just" marL="50800" marR="43180" indent="445134">
              <a:lnSpc>
                <a:spcPct val="100000"/>
              </a:lnSpc>
              <a:spcBef>
                <a:spcPts val="360"/>
              </a:spcBef>
            </a:pPr>
            <a:r>
              <a:rPr dirty="0" sz="1500" spc="-5" b="1">
                <a:latin typeface="Times New Roman"/>
                <a:cs typeface="Times New Roman"/>
              </a:rPr>
              <a:t>Signature</a:t>
            </a:r>
            <a:r>
              <a:rPr dirty="0" sz="1500" spc="-5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Correction</a:t>
            </a:r>
            <a:r>
              <a:rPr dirty="0" sz="1500" spc="-10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— </a:t>
            </a:r>
            <a:r>
              <a:rPr dirty="0" sz="1500" spc="-10" b="1" i="1">
                <a:latin typeface="Times New Roman"/>
                <a:cs typeface="Times New Roman"/>
              </a:rPr>
              <a:t>коррекция </a:t>
            </a:r>
            <a:r>
              <a:rPr dirty="0" sz="1500" spc="-20" b="1" i="1">
                <a:latin typeface="Times New Roman"/>
                <a:cs typeface="Times New Roman"/>
              </a:rPr>
              <a:t>формы </a:t>
            </a:r>
            <a:r>
              <a:rPr dirty="0" sz="1500" spc="-5" b="1" i="1">
                <a:latin typeface="Times New Roman"/>
                <a:cs typeface="Times New Roman"/>
              </a:rPr>
              <a:t>сигнала.</a:t>
            </a:r>
            <a:r>
              <a:rPr dirty="0" sz="1500" spc="-5" b="1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Трансформация </a:t>
            </a:r>
            <a:r>
              <a:rPr dirty="0" sz="1500" spc="-5">
                <a:latin typeface="Times New Roman"/>
                <a:cs typeface="Times New Roman"/>
              </a:rPr>
              <a:t>записей, </a:t>
            </a:r>
            <a:r>
              <a:rPr dirty="0" sz="1500" spc="-10">
                <a:latin typeface="Times New Roman"/>
                <a:cs typeface="Times New Roman"/>
              </a:rPr>
              <a:t>полученных </a:t>
            </a:r>
            <a:r>
              <a:rPr dirty="0" sz="1500">
                <a:latin typeface="Times New Roman"/>
                <a:cs typeface="Times New Roman"/>
              </a:rPr>
              <a:t>при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известной, </a:t>
            </a:r>
            <a:r>
              <a:rPr dirty="0" sz="1500" spc="-10">
                <a:latin typeface="Times New Roman"/>
                <a:cs typeface="Times New Roman"/>
              </a:rPr>
              <a:t>но нежелательной </a:t>
            </a:r>
            <a:r>
              <a:rPr dirty="0" sz="1500" spc="-5">
                <a:latin typeface="Times New Roman"/>
                <a:cs typeface="Times New Roman"/>
              </a:rPr>
              <a:t>форме </a:t>
            </a:r>
            <a:r>
              <a:rPr dirty="0" sz="1500" spc="-10">
                <a:latin typeface="Times New Roman"/>
                <a:cs typeface="Times New Roman"/>
              </a:rPr>
              <a:t>импульса,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5">
                <a:latin typeface="Times New Roman"/>
                <a:cs typeface="Times New Roman"/>
              </a:rPr>
              <a:t>запись, </a:t>
            </a:r>
            <a:r>
              <a:rPr dirty="0" sz="1500" spc="-20">
                <a:latin typeface="Times New Roman"/>
                <a:cs typeface="Times New Roman"/>
              </a:rPr>
              <a:t>которая </a:t>
            </a:r>
            <a:r>
              <a:rPr dirty="0" sz="1500" spc="-5">
                <a:latin typeface="Times New Roman"/>
                <a:cs typeface="Times New Roman"/>
              </a:rPr>
              <a:t>была </a:t>
            </a:r>
            <a:r>
              <a:rPr dirty="0" sz="1500">
                <a:latin typeface="Times New Roman"/>
                <a:cs typeface="Times New Roman"/>
              </a:rPr>
              <a:t>бы </a:t>
            </a:r>
            <a:r>
              <a:rPr dirty="0" sz="1500" spc="-10">
                <a:latin typeface="Times New Roman"/>
                <a:cs typeface="Times New Roman"/>
              </a:rPr>
              <a:t>получена, </a:t>
            </a:r>
            <a:r>
              <a:rPr dirty="0" sz="1500">
                <a:latin typeface="Times New Roman"/>
                <a:cs typeface="Times New Roman"/>
              </a:rPr>
              <a:t>если бы </a:t>
            </a:r>
            <a:r>
              <a:rPr dirty="0" sz="1500" spc="-10">
                <a:latin typeface="Times New Roman"/>
                <a:cs typeface="Times New Roman"/>
              </a:rPr>
              <a:t>импульс </a:t>
            </a:r>
            <a:r>
              <a:rPr dirty="0" sz="1500" spc="-5">
                <a:latin typeface="Times New Roman"/>
                <a:cs typeface="Times New Roman"/>
              </a:rPr>
              <a:t> имел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определенную</a:t>
            </a:r>
            <a:r>
              <a:rPr dirty="0" sz="1500" spc="-15">
                <a:latin typeface="Times New Roman"/>
                <a:cs typeface="Times New Roman"/>
              </a:rPr>
              <a:t> желательную</a:t>
            </a:r>
            <a:r>
              <a:rPr dirty="0" sz="1500" spc="30">
                <a:latin typeface="Times New Roman"/>
                <a:cs typeface="Times New Roman"/>
              </a:rPr>
              <a:t> </a:t>
            </a:r>
            <a:r>
              <a:rPr dirty="0" sz="1500" spc="-30">
                <a:latin typeface="Times New Roman"/>
                <a:cs typeface="Times New Roman"/>
              </a:rPr>
              <a:t>форму.</a:t>
            </a:r>
            <a:endParaRPr sz="1500">
              <a:latin typeface="Times New Roman"/>
              <a:cs typeface="Times New Roman"/>
            </a:endParaRPr>
          </a:p>
          <a:p>
            <a:pPr algn="just" marL="495934">
              <a:lnSpc>
                <a:spcPct val="100000"/>
              </a:lnSpc>
              <a:spcBef>
                <a:spcPts val="360"/>
              </a:spcBef>
            </a:pPr>
            <a:r>
              <a:rPr dirty="0" sz="1500" spc="-5" b="1">
                <a:latin typeface="Times New Roman"/>
                <a:cs typeface="Times New Roman"/>
              </a:rPr>
              <a:t>Stacking</a:t>
            </a:r>
            <a:r>
              <a:rPr dirty="0" sz="1500" spc="180" b="1">
                <a:latin typeface="Times New Roman"/>
                <a:cs typeface="Times New Roman"/>
              </a:rPr>
              <a:t> </a:t>
            </a:r>
            <a:r>
              <a:rPr dirty="0" sz="1500" b="1" i="1">
                <a:latin typeface="Times New Roman"/>
                <a:cs typeface="Times New Roman"/>
              </a:rPr>
              <a:t>—</a:t>
            </a:r>
            <a:r>
              <a:rPr dirty="0" sz="1500" spc="53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суммирование</a:t>
            </a:r>
            <a:r>
              <a:rPr dirty="0" sz="1500" spc="540" b="1" i="1">
                <a:latin typeface="Times New Roman"/>
                <a:cs typeface="Times New Roman"/>
              </a:rPr>
              <a:t> </a:t>
            </a:r>
            <a:r>
              <a:rPr dirty="0" sz="1500" spc="-5" b="1" i="1">
                <a:latin typeface="Times New Roman"/>
                <a:cs typeface="Times New Roman"/>
              </a:rPr>
              <a:t>трасс.</a:t>
            </a:r>
            <a:r>
              <a:rPr dirty="0" sz="1500" spc="515" b="1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Получение</a:t>
            </a:r>
            <a:r>
              <a:rPr dirty="0" sz="1500" spc="53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среднего</a:t>
            </a:r>
            <a:r>
              <a:rPr dirty="0" sz="1500" spc="54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значения</a:t>
            </a:r>
            <a:r>
              <a:rPr dirty="0" sz="1500" spc="53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ряда</a:t>
            </a:r>
            <a:r>
              <a:rPr dirty="0" sz="1500" spc="53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трасс</a:t>
            </a:r>
            <a:r>
              <a:rPr dirty="0" sz="1500" spc="53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из</a:t>
            </a:r>
            <a:r>
              <a:rPr dirty="0" sz="1500" spc="52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нескольких</a:t>
            </a: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dirty="0" sz="1500" spc="-5">
                <a:latin typeface="Times New Roman"/>
                <a:cs typeface="Times New Roman"/>
              </a:rPr>
              <a:t>сейсмограмм.</a:t>
            </a:r>
            <a:endParaRPr sz="1500">
              <a:latin typeface="Times New Roman"/>
              <a:cs typeface="Times New Roman"/>
            </a:endParaRPr>
          </a:p>
          <a:p>
            <a:pPr algn="just" marL="50800" marR="43180" indent="445134">
              <a:lnSpc>
                <a:spcPct val="100000"/>
              </a:lnSpc>
              <a:spcBef>
                <a:spcPts val="359"/>
              </a:spcBef>
            </a:pPr>
            <a:r>
              <a:rPr dirty="0" sz="1500" spc="-5" b="1">
                <a:latin typeface="Times New Roman"/>
                <a:cs typeface="Times New Roman"/>
              </a:rPr>
              <a:t>Static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Correction</a:t>
            </a:r>
            <a:r>
              <a:rPr dirty="0" sz="1500" spc="-5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—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статическая</a:t>
            </a:r>
            <a:r>
              <a:rPr dirty="0" sz="1500" spc="-5" b="1" i="1">
                <a:latin typeface="Times New Roman"/>
                <a:cs typeface="Times New Roman"/>
              </a:rPr>
              <a:t> поправка.</a:t>
            </a:r>
            <a:r>
              <a:rPr dirty="0" sz="1500" b="1" i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Исправление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вариаций</a:t>
            </a:r>
            <a:r>
              <a:rPr dirty="0" sz="1500" spc="-5">
                <a:latin typeface="Times New Roman"/>
                <a:cs typeface="Times New Roman"/>
              </a:rPr>
              <a:t> времен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вступления, </a:t>
            </a:r>
            <a:r>
              <a:rPr dirty="0" sz="1500" spc="-5">
                <a:latin typeface="Times New Roman"/>
                <a:cs typeface="Times New Roman"/>
              </a:rPr>
              <a:t> вызванных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неоднородностями</a:t>
            </a:r>
            <a:r>
              <a:rPr dirty="0" sz="1500" spc="-5">
                <a:latin typeface="Times New Roman"/>
                <a:cs typeface="Times New Roman"/>
              </a:rPr>
              <a:t> верхней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разреза,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включая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Surface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Consistent</a:t>
            </a:r>
            <a:r>
              <a:rPr dirty="0" sz="1500">
                <a:latin typeface="Times New Roman"/>
                <a:cs typeface="Times New Roman"/>
              </a:rPr>
              <a:t> —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с</a:t>
            </a:r>
            <a:r>
              <a:rPr dirty="0" sz="1500" spc="5" i="1">
                <a:latin typeface="Times New Roman"/>
                <a:cs typeface="Times New Roman"/>
              </a:rPr>
              <a:t> </a:t>
            </a:r>
            <a:r>
              <a:rPr dirty="0" sz="1500" spc="-20" i="1">
                <a:latin typeface="Times New Roman"/>
                <a:cs typeface="Times New Roman"/>
              </a:rPr>
              <a:t>учетом </a:t>
            </a:r>
            <a:r>
              <a:rPr dirty="0" sz="1500" spc="-15" i="1">
                <a:latin typeface="Times New Roman"/>
                <a:cs typeface="Times New Roman"/>
              </a:rPr>
              <a:t> </a:t>
            </a:r>
            <a:r>
              <a:rPr dirty="0" sz="1500" spc="-10" i="1">
                <a:latin typeface="Times New Roman"/>
                <a:cs typeface="Times New Roman"/>
              </a:rPr>
              <a:t>поверхностных</a:t>
            </a:r>
            <a:r>
              <a:rPr dirty="0" sz="1500" spc="-5" i="1">
                <a:latin typeface="Times New Roman"/>
                <a:cs typeface="Times New Roman"/>
              </a:rPr>
              <a:t> </a:t>
            </a:r>
            <a:r>
              <a:rPr dirty="0" sz="1500" i="1">
                <a:latin typeface="Times New Roman"/>
                <a:cs typeface="Times New Roman"/>
              </a:rPr>
              <a:t>условий.</a:t>
            </a:r>
            <a:r>
              <a:rPr dirty="0" sz="1500" spc="5" i="1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Термин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относится</a:t>
            </a:r>
            <a:r>
              <a:rPr dirty="0" sz="1500">
                <a:latin typeface="Times New Roman"/>
                <a:cs typeface="Times New Roman"/>
              </a:rPr>
              <a:t> к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временным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запаздываниям</a:t>
            </a:r>
            <a:r>
              <a:rPr dirty="0" sz="1500" spc="-5">
                <a:latin typeface="Times New Roman"/>
                <a:cs typeface="Times New Roman"/>
              </a:rPr>
              <a:t> или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затуханиям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амплитуд,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связанным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baseline="25000" sz="1500" spc="-7">
                <a:latin typeface="Times New Roman"/>
                <a:cs typeface="Times New Roman"/>
              </a:rPr>
              <a:t>с</a:t>
            </a:r>
            <a:r>
              <a:rPr dirty="0" baseline="25000" sz="1500" spc="202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условиями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расположения</a:t>
            </a:r>
            <a:r>
              <a:rPr dirty="0" sz="1500" spc="-15">
                <a:latin typeface="Times New Roman"/>
                <a:cs typeface="Times New Roman"/>
              </a:rPr>
              <a:t> источника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или приемника.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86371" y="4992050"/>
            <a:ext cx="17335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Times New Roman"/>
                <a:cs typeface="Times New Roman"/>
              </a:rPr>
              <a:t>Н</a:t>
            </a:r>
            <a:r>
              <a:rPr dirty="0" sz="1000" spc="-5">
                <a:latin typeface="Times New Roman"/>
                <a:cs typeface="Times New Roman"/>
              </a:rPr>
              <a:t>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153" y="4986638"/>
            <a:ext cx="84848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5134">
              <a:lnSpc>
                <a:spcPct val="100000"/>
              </a:lnSpc>
              <a:spcBef>
                <a:spcPts val="100"/>
              </a:spcBef>
              <a:tabLst>
                <a:tab pos="1242695" algn="l"/>
                <a:tab pos="2084070" algn="l"/>
                <a:tab pos="2410460" algn="l"/>
                <a:tab pos="3624579" algn="l"/>
                <a:tab pos="4687570" algn="l"/>
                <a:tab pos="6000115" algn="l"/>
                <a:tab pos="7152005" algn="l"/>
                <a:tab pos="7842884" algn="l"/>
              </a:tabLst>
            </a:pPr>
            <a:r>
              <a:rPr dirty="0" sz="1500" spc="-140" b="1">
                <a:latin typeface="Times New Roman"/>
                <a:cs typeface="Times New Roman"/>
              </a:rPr>
              <a:t>V</a:t>
            </a:r>
            <a:r>
              <a:rPr dirty="0" sz="1500" spc="-10" b="1">
                <a:latin typeface="Times New Roman"/>
                <a:cs typeface="Times New Roman"/>
              </a:rPr>
              <a:t>e</a:t>
            </a:r>
            <a:r>
              <a:rPr dirty="0" sz="1500" b="1">
                <a:latin typeface="Times New Roman"/>
                <a:cs typeface="Times New Roman"/>
              </a:rPr>
              <a:t>l</a:t>
            </a:r>
            <a:r>
              <a:rPr dirty="0" sz="1500" spc="5" b="1">
                <a:latin typeface="Times New Roman"/>
                <a:cs typeface="Times New Roman"/>
              </a:rPr>
              <a:t>o</a:t>
            </a:r>
            <a:r>
              <a:rPr dirty="0" sz="1500" spc="-10" b="1">
                <a:latin typeface="Times New Roman"/>
                <a:cs typeface="Times New Roman"/>
              </a:rPr>
              <a:t>ci</a:t>
            </a:r>
            <a:r>
              <a:rPr dirty="0" sz="1500" b="1">
                <a:latin typeface="Times New Roman"/>
                <a:cs typeface="Times New Roman"/>
              </a:rPr>
              <a:t>ty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5" b="1">
                <a:latin typeface="Times New Roman"/>
                <a:cs typeface="Times New Roman"/>
              </a:rPr>
              <a:t>F</a:t>
            </a:r>
            <a:r>
              <a:rPr dirty="0" sz="1500" spc="-10" b="1">
                <a:latin typeface="Times New Roman"/>
                <a:cs typeface="Times New Roman"/>
              </a:rPr>
              <a:t>i</a:t>
            </a:r>
            <a:r>
              <a:rPr dirty="0" sz="1500" b="1">
                <a:latin typeface="Times New Roman"/>
                <a:cs typeface="Times New Roman"/>
              </a:rPr>
              <a:t>l</a:t>
            </a:r>
            <a:r>
              <a:rPr dirty="0" sz="1500" spc="5" b="1">
                <a:latin typeface="Times New Roman"/>
                <a:cs typeface="Times New Roman"/>
              </a:rPr>
              <a:t>t</a:t>
            </a:r>
            <a:r>
              <a:rPr dirty="0" sz="1500" spc="-10" b="1">
                <a:latin typeface="Times New Roman"/>
                <a:cs typeface="Times New Roman"/>
              </a:rPr>
              <a:t>e</a:t>
            </a:r>
            <a:r>
              <a:rPr dirty="0" sz="1500" spc="-20" b="1">
                <a:latin typeface="Times New Roman"/>
                <a:cs typeface="Times New Roman"/>
              </a:rPr>
              <a:t>r</a:t>
            </a:r>
            <a:r>
              <a:rPr dirty="0" sz="1500" b="1">
                <a:latin typeface="Times New Roman"/>
                <a:cs typeface="Times New Roman"/>
              </a:rPr>
              <a:t>i</a:t>
            </a:r>
            <a:r>
              <a:rPr dirty="0" sz="1500" spc="5" b="1">
                <a:latin typeface="Times New Roman"/>
                <a:cs typeface="Times New Roman"/>
              </a:rPr>
              <a:t>n</a:t>
            </a:r>
            <a:r>
              <a:rPr dirty="0" sz="1500" b="1">
                <a:latin typeface="Times New Roman"/>
                <a:cs typeface="Times New Roman"/>
              </a:rPr>
              <a:t>g</a:t>
            </a:r>
            <a:r>
              <a:rPr dirty="0" sz="1500">
                <a:latin typeface="Times New Roman"/>
                <a:cs typeface="Times New Roman"/>
              </a:rPr>
              <a:t>	—	</a:t>
            </a:r>
            <a:r>
              <a:rPr dirty="0" sz="1500" spc="-10" b="1" i="1">
                <a:latin typeface="Times New Roman"/>
                <a:cs typeface="Times New Roman"/>
              </a:rPr>
              <a:t>ф</a:t>
            </a:r>
            <a:r>
              <a:rPr dirty="0" sz="1500" b="1" i="1">
                <a:latin typeface="Times New Roman"/>
                <a:cs typeface="Times New Roman"/>
              </a:rPr>
              <a:t>и</a:t>
            </a:r>
            <a:r>
              <a:rPr dirty="0" sz="1500" spc="5" b="1" i="1">
                <a:latin typeface="Times New Roman"/>
                <a:cs typeface="Times New Roman"/>
              </a:rPr>
              <a:t>л</a:t>
            </a:r>
            <a:r>
              <a:rPr dirty="0" sz="1500" b="1" i="1">
                <a:latin typeface="Times New Roman"/>
                <a:cs typeface="Times New Roman"/>
              </a:rPr>
              <a:t>ь</a:t>
            </a:r>
            <a:r>
              <a:rPr dirty="0" sz="1500" spc="-5" b="1" i="1">
                <a:latin typeface="Times New Roman"/>
                <a:cs typeface="Times New Roman"/>
              </a:rPr>
              <a:t>т</a:t>
            </a:r>
            <a:r>
              <a:rPr dirty="0" sz="1500" b="1" i="1">
                <a:latin typeface="Times New Roman"/>
                <a:cs typeface="Times New Roman"/>
              </a:rPr>
              <a:t>рация	</a:t>
            </a:r>
            <a:r>
              <a:rPr dirty="0" sz="1500" spc="-10" b="1" i="1">
                <a:latin typeface="Times New Roman"/>
                <a:cs typeface="Times New Roman"/>
              </a:rPr>
              <a:t>с</a:t>
            </a:r>
            <a:r>
              <a:rPr dirty="0" sz="1500" spc="-65" b="1" i="1">
                <a:latin typeface="Times New Roman"/>
                <a:cs typeface="Times New Roman"/>
              </a:rPr>
              <a:t>к</a:t>
            </a:r>
            <a:r>
              <a:rPr dirty="0" sz="1500" b="1" i="1">
                <a:latin typeface="Times New Roman"/>
                <a:cs typeface="Times New Roman"/>
              </a:rPr>
              <a:t>оро</a:t>
            </a:r>
            <a:r>
              <a:rPr dirty="0" sz="1500" spc="-10" b="1" i="1">
                <a:latin typeface="Times New Roman"/>
                <a:cs typeface="Times New Roman"/>
              </a:rPr>
              <a:t>с</a:t>
            </a:r>
            <a:r>
              <a:rPr dirty="0" sz="1500" spc="-30" b="1" i="1">
                <a:latin typeface="Times New Roman"/>
                <a:cs typeface="Times New Roman"/>
              </a:rPr>
              <a:t>т</a:t>
            </a:r>
            <a:r>
              <a:rPr dirty="0" sz="1500" spc="-10" b="1" i="1">
                <a:latin typeface="Times New Roman"/>
                <a:cs typeface="Times New Roman"/>
              </a:rPr>
              <a:t>е</a:t>
            </a:r>
            <a:r>
              <a:rPr dirty="0" sz="1500" spc="10" b="1" i="1">
                <a:latin typeface="Times New Roman"/>
                <a:cs typeface="Times New Roman"/>
              </a:rPr>
              <a:t>й</a:t>
            </a:r>
            <a:r>
              <a:rPr dirty="0" sz="1500" b="1" i="1">
                <a:latin typeface="Times New Roman"/>
                <a:cs typeface="Times New Roman"/>
              </a:rPr>
              <a:t>.</a:t>
            </a:r>
            <a:r>
              <a:rPr dirty="0" sz="1500">
                <a:latin typeface="Times New Roman"/>
                <a:cs typeface="Times New Roman"/>
              </a:rPr>
              <a:t>	</a:t>
            </a:r>
            <a:r>
              <a:rPr dirty="0" sz="1500" spc="-5">
                <a:latin typeface="Times New Roman"/>
                <a:cs typeface="Times New Roman"/>
              </a:rPr>
              <a:t>Н</a:t>
            </a:r>
            <a:r>
              <a:rPr dirty="0" sz="1500">
                <a:latin typeface="Times New Roman"/>
                <a:cs typeface="Times New Roman"/>
              </a:rPr>
              <a:t>о</a:t>
            </a:r>
            <a:r>
              <a:rPr dirty="0" sz="1500" spc="-15">
                <a:latin typeface="Times New Roman"/>
                <a:cs typeface="Times New Roman"/>
              </a:rPr>
              <a:t>рм</a:t>
            </a:r>
            <a:r>
              <a:rPr dirty="0" sz="1500">
                <a:latin typeface="Times New Roman"/>
                <a:cs typeface="Times New Roman"/>
              </a:rPr>
              <a:t>а</a:t>
            </a:r>
            <a:r>
              <a:rPr dirty="0" sz="1500" spc="-5">
                <a:latin typeface="Times New Roman"/>
                <a:cs typeface="Times New Roman"/>
              </a:rPr>
              <a:t>ли</a:t>
            </a:r>
            <a:r>
              <a:rPr dirty="0" sz="1500">
                <a:latin typeface="Times New Roman"/>
                <a:cs typeface="Times New Roman"/>
              </a:rPr>
              <a:t>з</a:t>
            </a:r>
            <a:r>
              <a:rPr dirty="0" sz="1500" spc="-10">
                <a:latin typeface="Times New Roman"/>
                <a:cs typeface="Times New Roman"/>
              </a:rPr>
              <a:t>а</a:t>
            </a:r>
            <a:r>
              <a:rPr dirty="0" sz="1500" spc="-5">
                <a:latin typeface="Times New Roman"/>
                <a:cs typeface="Times New Roman"/>
              </a:rPr>
              <a:t>ци</a:t>
            </a:r>
            <a:r>
              <a:rPr dirty="0" sz="1500">
                <a:latin typeface="Times New Roman"/>
                <a:cs typeface="Times New Roman"/>
              </a:rPr>
              <a:t>я	</a:t>
            </a:r>
            <a:r>
              <a:rPr dirty="0" sz="1500" spc="-10">
                <a:latin typeface="Times New Roman"/>
                <a:cs typeface="Times New Roman"/>
              </a:rPr>
              <a:t>с</a:t>
            </a:r>
            <a:r>
              <a:rPr dirty="0" sz="1500" spc="-5">
                <a:latin typeface="Times New Roman"/>
                <a:cs typeface="Times New Roman"/>
              </a:rPr>
              <a:t>игн</a:t>
            </a:r>
            <a:r>
              <a:rPr dirty="0" sz="1500">
                <a:latin typeface="Times New Roman"/>
                <a:cs typeface="Times New Roman"/>
              </a:rPr>
              <a:t>а</a:t>
            </a:r>
            <a:r>
              <a:rPr dirty="0" sz="1500" spc="5">
                <a:latin typeface="Times New Roman"/>
                <a:cs typeface="Times New Roman"/>
              </a:rPr>
              <a:t>л</a:t>
            </a:r>
            <a:r>
              <a:rPr dirty="0" sz="1500">
                <a:latin typeface="Times New Roman"/>
                <a:cs typeface="Times New Roman"/>
              </a:rPr>
              <a:t>ов	</a:t>
            </a:r>
            <a:r>
              <a:rPr dirty="0" sz="1500" spc="40">
                <a:latin typeface="Times New Roman"/>
                <a:cs typeface="Times New Roman"/>
              </a:rPr>
              <a:t>о</a:t>
            </a:r>
            <a:r>
              <a:rPr dirty="0" sz="1500" spc="-10">
                <a:latin typeface="Times New Roman"/>
                <a:cs typeface="Times New Roman"/>
              </a:rPr>
              <a:t>с</a:t>
            </a:r>
            <a:r>
              <a:rPr dirty="0" sz="1500" spc="-5">
                <a:latin typeface="Times New Roman"/>
                <a:cs typeface="Times New Roman"/>
              </a:rPr>
              <a:t>н</a:t>
            </a:r>
            <a:r>
              <a:rPr dirty="0" sz="1500" spc="5">
                <a:latin typeface="Times New Roman"/>
                <a:cs typeface="Times New Roman"/>
              </a:rPr>
              <a:t>о</a:t>
            </a:r>
            <a:r>
              <a:rPr dirty="0" sz="1500" spc="-15">
                <a:latin typeface="Times New Roman"/>
                <a:cs typeface="Times New Roman"/>
              </a:rPr>
              <a:t>в</a:t>
            </a:r>
            <a:r>
              <a:rPr dirty="0" sz="1500">
                <a:latin typeface="Times New Roman"/>
                <a:cs typeface="Times New Roman"/>
              </a:rPr>
              <a:t>е	</a:t>
            </a:r>
            <a:r>
              <a:rPr dirty="0" sz="1500" spc="-10">
                <a:latin typeface="Times New Roman"/>
                <a:cs typeface="Times New Roman"/>
              </a:rPr>
              <a:t>а</a:t>
            </a:r>
            <a:r>
              <a:rPr dirty="0" sz="1500" spc="10">
                <a:latin typeface="Times New Roman"/>
                <a:cs typeface="Times New Roman"/>
              </a:rPr>
              <a:t>н</a:t>
            </a:r>
            <a:r>
              <a:rPr dirty="0" sz="1500">
                <a:latin typeface="Times New Roman"/>
                <a:cs typeface="Times New Roman"/>
              </a:rPr>
              <a:t>а</a:t>
            </a:r>
            <a:r>
              <a:rPr dirty="0" sz="1500" spc="-5">
                <a:latin typeface="Times New Roman"/>
                <a:cs typeface="Times New Roman"/>
              </a:rPr>
              <a:t>ли</a:t>
            </a:r>
            <a:r>
              <a:rPr dirty="0" sz="1500">
                <a:latin typeface="Times New Roman"/>
                <a:cs typeface="Times New Roman"/>
              </a:rPr>
              <a:t>за  </a:t>
            </a:r>
            <a:r>
              <a:rPr dirty="0" sz="1500" spc="-5">
                <a:latin typeface="Times New Roman"/>
                <a:cs typeface="Times New Roman"/>
              </a:rPr>
              <a:t>наклонов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10">
                <a:latin typeface="Times New Roman"/>
                <a:cs typeface="Times New Roman"/>
              </a:rPr>
              <a:t>осей</a:t>
            </a:r>
            <a:r>
              <a:rPr dirty="0" sz="1500">
                <a:latin typeface="Times New Roman"/>
                <a:cs typeface="Times New Roman"/>
              </a:rPr>
              <a:t> синфазности.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145" y="5489529"/>
            <a:ext cx="848360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5134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latin typeface="Times New Roman"/>
                <a:cs typeface="Times New Roman"/>
              </a:rPr>
              <a:t>Wave</a:t>
            </a:r>
            <a:r>
              <a:rPr dirty="0" sz="1500" spc="204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Equation</a:t>
            </a:r>
            <a:r>
              <a:rPr dirty="0" sz="1500" spc="225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Migration</a:t>
            </a:r>
            <a:r>
              <a:rPr dirty="0" sz="1500" spc="225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-</a:t>
            </a:r>
            <a:r>
              <a:rPr dirty="0" sz="1500" spc="210">
                <a:latin typeface="Times New Roman"/>
                <a:cs typeface="Times New Roman"/>
              </a:rPr>
              <a:t> </a:t>
            </a:r>
            <a:r>
              <a:rPr dirty="0" sz="1500" spc="-5" b="1" i="1">
                <a:latin typeface="Times New Roman"/>
                <a:cs typeface="Times New Roman"/>
              </a:rPr>
              <a:t>миграция</a:t>
            </a:r>
            <a:r>
              <a:rPr dirty="0" sz="1500" spc="215" b="1" i="1">
                <a:latin typeface="Times New Roman"/>
                <a:cs typeface="Times New Roman"/>
              </a:rPr>
              <a:t> </a:t>
            </a:r>
            <a:r>
              <a:rPr dirty="0" sz="1500" spc="-5" b="1" i="1">
                <a:latin typeface="Times New Roman"/>
                <a:cs typeface="Times New Roman"/>
              </a:rPr>
              <a:t>на</a:t>
            </a:r>
            <a:r>
              <a:rPr dirty="0" sz="1500" spc="225" b="1" i="1">
                <a:latin typeface="Times New Roman"/>
                <a:cs typeface="Times New Roman"/>
              </a:rPr>
              <a:t> </a:t>
            </a:r>
            <a:r>
              <a:rPr dirty="0" sz="1500" spc="-5" b="1" i="1">
                <a:latin typeface="Times New Roman"/>
                <a:cs typeface="Times New Roman"/>
              </a:rPr>
              <a:t>основе</a:t>
            </a:r>
            <a:r>
              <a:rPr dirty="0" sz="1500" spc="215" b="1" i="1">
                <a:latin typeface="Times New Roman"/>
                <a:cs typeface="Times New Roman"/>
              </a:rPr>
              <a:t> </a:t>
            </a:r>
            <a:r>
              <a:rPr dirty="0" sz="1500" spc="-5" b="1" i="1">
                <a:latin typeface="Times New Roman"/>
                <a:cs typeface="Times New Roman"/>
              </a:rPr>
              <a:t>решения</a:t>
            </a:r>
            <a:r>
              <a:rPr dirty="0" sz="1500" spc="220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волнового</a:t>
            </a:r>
            <a:r>
              <a:rPr dirty="0" sz="1500" spc="225" b="1" i="1">
                <a:latin typeface="Times New Roman"/>
                <a:cs typeface="Times New Roman"/>
              </a:rPr>
              <a:t> </a:t>
            </a:r>
            <a:r>
              <a:rPr dirty="0" sz="1500" spc="-10" b="1" i="1">
                <a:latin typeface="Times New Roman"/>
                <a:cs typeface="Times New Roman"/>
              </a:rPr>
              <a:t>Уравнения</a:t>
            </a:r>
            <a:r>
              <a:rPr dirty="0" sz="1500" spc="-10" i="1">
                <a:latin typeface="Times New Roman"/>
                <a:cs typeface="Times New Roman"/>
              </a:rPr>
              <a:t>.</a:t>
            </a:r>
            <a:r>
              <a:rPr dirty="0" sz="1500" spc="225" i="1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Продолжение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сейсмического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волнового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поля </a:t>
            </a:r>
            <a:r>
              <a:rPr dirty="0" sz="1500" spc="-5">
                <a:latin typeface="Times New Roman"/>
                <a:cs typeface="Times New Roman"/>
              </a:rPr>
              <a:t>вниз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посредством</a:t>
            </a:r>
            <a:r>
              <a:rPr dirty="0" sz="1500" spc="-10">
                <a:latin typeface="Times New Roman"/>
                <a:cs typeface="Times New Roman"/>
              </a:rPr>
              <a:t> численного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решения </a:t>
            </a:r>
            <a:r>
              <a:rPr dirty="0" sz="1500" spc="-10">
                <a:latin typeface="Times New Roman"/>
                <a:cs typeface="Times New Roman"/>
              </a:rPr>
              <a:t>волнового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уравнения.</a:t>
            </a:r>
            <a:endParaRPr sz="1500">
              <a:latin typeface="Times New Roman"/>
              <a:cs typeface="Times New Roman"/>
            </a:endParaRPr>
          </a:p>
          <a:p>
            <a:pPr marL="457834">
              <a:lnSpc>
                <a:spcPct val="100000"/>
              </a:lnSpc>
              <a:spcBef>
                <a:spcPts val="360"/>
              </a:spcBef>
            </a:pPr>
            <a:r>
              <a:rPr dirty="0" sz="1500" spc="-20" b="1">
                <a:latin typeface="Times New Roman"/>
                <a:cs typeface="Times New Roman"/>
              </a:rPr>
              <a:t>Zero</a:t>
            </a:r>
            <a:r>
              <a:rPr dirty="0" sz="1500" spc="30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Phase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— </a:t>
            </a:r>
            <a:r>
              <a:rPr dirty="0" sz="1500" spc="-5" i="1">
                <a:latin typeface="Times New Roman"/>
                <a:cs typeface="Times New Roman"/>
              </a:rPr>
              <a:t>нуль-фазовый.</a:t>
            </a:r>
            <a:r>
              <a:rPr dirty="0" sz="1500" spc="-25" i="1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Термин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характеризует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импульс,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имеющий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симметричную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30">
                <a:latin typeface="Times New Roman"/>
                <a:cs typeface="Times New Roman"/>
              </a:rPr>
              <a:t>форму.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04095" y="1955444"/>
            <a:ext cx="4738370" cy="2099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05"/>
              </a:spcBef>
            </a:pPr>
            <a:r>
              <a:rPr dirty="0" sz="3200" spc="-25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32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32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3200">
              <a:latin typeface="Times New Roman"/>
              <a:cs typeface="Times New Roman"/>
            </a:endParaRPr>
          </a:p>
          <a:p>
            <a:pPr marL="219710">
              <a:lnSpc>
                <a:spcPct val="100000"/>
              </a:lnSpc>
              <a:spcBef>
                <a:spcPts val="239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6300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39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353C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2023-11-06T03:48:07Z</dcterms:created>
  <dcterms:modified xsi:type="dcterms:W3CDTF">2023-11-06T03:48:07Z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</Properties>
</file>