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4500" y="635647"/>
            <a:ext cx="825500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9441" y="1955444"/>
            <a:ext cx="4565116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8553" y="3217416"/>
            <a:ext cx="8580120" cy="2367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6636" y="1447800"/>
            <a:ext cx="8069580" cy="4465955"/>
            <a:chOff x="516636" y="1447800"/>
            <a:chExt cx="8069580" cy="4465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7052" y="1449323"/>
              <a:ext cx="7350252" cy="37033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820" y="1447800"/>
              <a:ext cx="7255002" cy="36065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636" y="4980432"/>
              <a:ext cx="8069580" cy="93271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09662" y="5040833"/>
            <a:ext cx="7689850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5"/>
              </a:spcBef>
            </a:pPr>
            <a:r>
              <a:rPr dirty="0" sz="2000" spc="-210" b="1">
                <a:solidFill>
                  <a:srgbClr val="001F5F"/>
                </a:solidFill>
                <a:latin typeface="Cambria"/>
                <a:cs typeface="Cambria"/>
              </a:rPr>
              <a:t>Казахский</a:t>
            </a:r>
            <a:r>
              <a:rPr dirty="0" sz="2000" spc="-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95" b="1">
                <a:solidFill>
                  <a:srgbClr val="001F5F"/>
                </a:solidFill>
                <a:latin typeface="Cambria"/>
                <a:cs typeface="Cambria"/>
              </a:rPr>
              <a:t>Национальный</a:t>
            </a:r>
            <a:r>
              <a:rPr dirty="0" sz="2000" spc="-2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Исследовательский</a:t>
            </a:r>
            <a:r>
              <a:rPr dirty="0" sz="2000" spc="-1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215" b="1">
                <a:solidFill>
                  <a:srgbClr val="001F5F"/>
                </a:solidFill>
                <a:latin typeface="Cambria"/>
                <a:cs typeface="Cambria"/>
              </a:rPr>
              <a:t>Технический</a:t>
            </a:r>
            <a:r>
              <a:rPr dirty="0" sz="2000" spc="-1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75" b="1">
                <a:solidFill>
                  <a:srgbClr val="001F5F"/>
                </a:solidFill>
                <a:latin typeface="Cambria"/>
                <a:cs typeface="Cambria"/>
              </a:rPr>
              <a:t>Университет,</a:t>
            </a:r>
            <a:endParaRPr sz="2000">
              <a:latin typeface="Cambria"/>
              <a:cs typeface="Cambria"/>
            </a:endParaRPr>
          </a:p>
          <a:p>
            <a:pPr algn="ctr" marL="1905">
              <a:lnSpc>
                <a:spcPts val="2370"/>
              </a:lnSpc>
            </a:pPr>
            <a:r>
              <a:rPr dirty="0" sz="2000" spc="-345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65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д</a:t>
            </a:r>
            <a:r>
              <a:rPr dirty="0" sz="2000" spc="-190" b="1">
                <a:solidFill>
                  <a:srgbClr val="001F5F"/>
                </a:solidFill>
                <a:latin typeface="Cambria"/>
                <a:cs typeface="Cambria"/>
              </a:rPr>
              <a:t>р</a:t>
            </a:r>
            <a:r>
              <a:rPr dirty="0" sz="2000" spc="-160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1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20" b="1">
                <a:solidFill>
                  <a:srgbClr val="001F5F"/>
                </a:solidFill>
                <a:latin typeface="Cambria"/>
                <a:cs typeface="Cambria"/>
              </a:rPr>
              <a:t>“</a:t>
            </a:r>
            <a:r>
              <a:rPr dirty="0" sz="2000" spc="-114" b="1">
                <a:solidFill>
                  <a:srgbClr val="001F5F"/>
                </a:solidFill>
                <a:latin typeface="Cambria"/>
                <a:cs typeface="Cambria"/>
              </a:rPr>
              <a:t>Г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40" b="1">
                <a:solidFill>
                  <a:srgbClr val="001F5F"/>
                </a:solidFill>
                <a:latin typeface="Cambria"/>
                <a:cs typeface="Cambria"/>
              </a:rPr>
              <a:t>о</a:t>
            </a:r>
            <a:r>
              <a:rPr dirty="0" sz="2000" spc="-60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150" b="1">
                <a:solidFill>
                  <a:srgbClr val="001F5F"/>
                </a:solidFill>
                <a:latin typeface="Cambria"/>
                <a:cs typeface="Cambria"/>
              </a:rPr>
              <a:t>з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375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270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25" b="1">
                <a:latin typeface="Cambria"/>
                <a:cs typeface="Cambria"/>
              </a:rPr>
              <a:t>”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033" y="247002"/>
            <a:ext cx="62439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Осадочный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</a:t>
            </a:r>
            <a:r>
              <a:rPr dirty="0" sz="2400" spc="35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(осадочная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сиквенция)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30196" y="719596"/>
            <a:ext cx="8578850" cy="5707380"/>
          </a:xfrm>
          <a:prstGeom prst="rect">
            <a:avLst/>
          </a:prstGeom>
        </p:spPr>
        <p:txBody>
          <a:bodyPr wrap="square" lIns="0" tIns="1549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220"/>
              </a:spcBef>
            </a:pPr>
            <a:r>
              <a:rPr dirty="0" sz="1800" spc="-15" b="1">
                <a:latin typeface="Times New Roman"/>
                <a:cs typeface="Times New Roman"/>
              </a:rPr>
              <a:t>Базовые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положения</a:t>
            </a:r>
            <a:r>
              <a:rPr dirty="0" sz="1800" spc="2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(принципы)</a:t>
            </a:r>
            <a:endParaRPr sz="1800">
              <a:latin typeface="Times New Roman"/>
              <a:cs typeface="Times New Roman"/>
            </a:endParaRPr>
          </a:p>
          <a:p>
            <a:pPr algn="just" marL="12700" marR="5080" indent="364490">
              <a:lnSpc>
                <a:spcPct val="100000"/>
              </a:lnSpc>
              <a:spcBef>
                <a:spcPts val="994"/>
              </a:spcBef>
            </a:pPr>
            <a:r>
              <a:rPr dirty="0" sz="1600" spc="-10">
                <a:latin typeface="Times New Roman"/>
                <a:cs typeface="Times New Roman"/>
              </a:rPr>
              <a:t>Осадочный </a:t>
            </a:r>
            <a:r>
              <a:rPr dirty="0" sz="1600" spc="-25">
                <a:latin typeface="Times New Roman"/>
                <a:cs typeface="Times New Roman"/>
              </a:rPr>
              <a:t>комплекс </a:t>
            </a:r>
            <a:r>
              <a:rPr dirty="0" sz="1600" spc="-5">
                <a:latin typeface="Times New Roman"/>
                <a:cs typeface="Times New Roman"/>
              </a:rPr>
              <a:t>(сиквенс) </a:t>
            </a:r>
            <a:r>
              <a:rPr dirty="0" sz="1600">
                <a:latin typeface="Times New Roman"/>
                <a:cs typeface="Times New Roman"/>
              </a:rPr>
              <a:t>определяется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относительно </a:t>
            </a:r>
            <a:r>
              <a:rPr dirty="0" sz="1600" spc="-10">
                <a:latin typeface="Times New Roman"/>
                <a:cs typeface="Times New Roman"/>
              </a:rPr>
              <a:t>согласная </a:t>
            </a:r>
            <a:r>
              <a:rPr dirty="0" sz="1600" spc="-5">
                <a:latin typeface="Times New Roman"/>
                <a:cs typeface="Times New Roman"/>
              </a:rPr>
              <a:t>последовательность </a:t>
            </a:r>
            <a:r>
              <a:rPr dirty="0" sz="1600">
                <a:latin typeface="Times New Roman"/>
                <a:cs typeface="Times New Roman"/>
              </a:rPr>
              <a:t> генетически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связанных</a:t>
            </a:r>
            <a:r>
              <a:rPr dirty="0" sz="1600">
                <a:latin typeface="Times New Roman"/>
                <a:cs typeface="Times New Roman"/>
              </a:rPr>
              <a:t> слоев,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ограниченных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несогласиями</a:t>
            </a:r>
            <a:r>
              <a:rPr dirty="0" sz="1600">
                <a:latin typeface="Times New Roman"/>
                <a:cs typeface="Times New Roman"/>
              </a:rPr>
              <a:t> или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связанными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ними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коррелятивными </a:t>
            </a:r>
            <a:r>
              <a:rPr dirty="0" sz="1600" spc="-5">
                <a:latin typeface="Times New Roman"/>
                <a:cs typeface="Times New Roman"/>
              </a:rPr>
              <a:t>поверхностями </a:t>
            </a:r>
            <a:r>
              <a:rPr dirty="0" sz="1600" spc="-15">
                <a:latin typeface="Times New Roman"/>
                <a:cs typeface="Times New Roman"/>
              </a:rPr>
              <a:t>согласного </a:t>
            </a:r>
            <a:r>
              <a:rPr dirty="0" sz="1600">
                <a:latin typeface="Times New Roman"/>
                <a:cs typeface="Times New Roman"/>
              </a:rPr>
              <a:t>залегания* </a:t>
            </a:r>
            <a:r>
              <a:rPr dirty="0" sz="1600" spc="5">
                <a:latin typeface="Times New Roman"/>
                <a:cs typeface="Times New Roman"/>
              </a:rPr>
              <a:t>(Слосс; </a:t>
            </a:r>
            <a:r>
              <a:rPr dirty="0" sz="1600">
                <a:latin typeface="Times New Roman"/>
                <a:cs typeface="Times New Roman"/>
              </a:rPr>
              <a:t>1963 </a:t>
            </a:r>
            <a:r>
              <a:rPr dirty="0" sz="1600" spc="-45">
                <a:latin typeface="Times New Roman"/>
                <a:cs typeface="Times New Roman"/>
              </a:rPr>
              <a:t>г.).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Важной частью </a:t>
            </a:r>
            <a:r>
              <a:rPr dirty="0" sz="1600" spc="-15">
                <a:latin typeface="Times New Roman"/>
                <a:cs typeface="Times New Roman"/>
              </a:rPr>
              <a:t>этого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определения является </a:t>
            </a:r>
            <a:r>
              <a:rPr dirty="0" sz="1600" spc="-15">
                <a:latin typeface="Times New Roman"/>
                <a:cs typeface="Times New Roman"/>
              </a:rPr>
              <a:t>то, что </a:t>
            </a:r>
            <a:r>
              <a:rPr dirty="0" sz="1600" spc="-5">
                <a:latin typeface="Times New Roman"/>
                <a:cs typeface="Times New Roman"/>
              </a:rPr>
              <a:t>сиквенсы ограничены </a:t>
            </a:r>
            <a:r>
              <a:rPr dirty="0" sz="1600" spc="-15">
                <a:latin typeface="Times New Roman"/>
                <a:cs typeface="Times New Roman"/>
              </a:rPr>
              <a:t>сверху </a:t>
            </a:r>
            <a:r>
              <a:rPr dirty="0" sz="1600" spc="-5">
                <a:latin typeface="Times New Roman"/>
                <a:cs typeface="Times New Roman"/>
              </a:rPr>
              <a:t>и снизу субаэральными несогласиями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или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коррелятивными</a:t>
            </a:r>
            <a:r>
              <a:rPr dirty="0" sz="1600" spc="-5">
                <a:latin typeface="Times New Roman"/>
                <a:cs typeface="Times New Roman"/>
              </a:rPr>
              <a:t> поверхностями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согласного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залегания*,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которые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образуются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условиях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проявлений субаэрального размыва </a:t>
            </a:r>
            <a:r>
              <a:rPr dirty="0" sz="1600" spc="-5">
                <a:latin typeface="Times New Roman"/>
                <a:cs typeface="Times New Roman"/>
              </a:rPr>
              <a:t>и эрозии, и </a:t>
            </a:r>
            <a:r>
              <a:rPr dirty="0" sz="1600" spc="-15">
                <a:latin typeface="Times New Roman"/>
                <a:cs typeface="Times New Roman"/>
              </a:rPr>
              <a:t>включают </a:t>
            </a:r>
            <a:r>
              <a:rPr dirty="0" sz="1600" spc="-5">
                <a:latin typeface="Times New Roman"/>
                <a:cs typeface="Times New Roman"/>
              </a:rPr>
              <a:t>образования врезов рек, </a:t>
            </a:r>
            <a:r>
              <a:rPr dirty="0" sz="1600" spc="-10">
                <a:latin typeface="Times New Roman"/>
                <a:cs typeface="Times New Roman"/>
              </a:rPr>
              <a:t>почвенных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карстовых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процессов.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4490">
              <a:lnSpc>
                <a:spcPct val="100899"/>
              </a:lnSpc>
              <a:spcBef>
                <a:spcPts val="635"/>
              </a:spcBef>
            </a:pPr>
            <a:r>
              <a:rPr dirty="0" sz="1600" spc="-10" b="1" i="1">
                <a:latin typeface="Times New Roman"/>
                <a:cs typeface="Times New Roman"/>
              </a:rPr>
              <a:t>Сиквенсы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региональные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стратиграфические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единицы,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охватывают</a:t>
            </a:r>
            <a:r>
              <a:rPr dirty="0" sz="1600" spc="7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весь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 седиментации </a:t>
            </a:r>
            <a:r>
              <a:rPr dirty="0" sz="1600" spc="-5">
                <a:latin typeface="Times New Roman"/>
                <a:cs typeface="Times New Roman"/>
              </a:rPr>
              <a:t>или </a:t>
            </a:r>
            <a:r>
              <a:rPr dirty="0" sz="1600" spc="-15">
                <a:latin typeface="Times New Roman"/>
                <a:cs typeface="Times New Roman"/>
              </a:rPr>
              <a:t>его </a:t>
            </a:r>
            <a:r>
              <a:rPr dirty="0" sz="1600" spc="-5">
                <a:latin typeface="Times New Roman"/>
                <a:cs typeface="Times New Roman"/>
              </a:rPr>
              <a:t>части. </a:t>
            </a:r>
            <a:r>
              <a:rPr dirty="0" sz="1600">
                <a:latin typeface="Times New Roman"/>
                <a:cs typeface="Times New Roman"/>
              </a:rPr>
              <a:t>Они </a:t>
            </a:r>
            <a:r>
              <a:rPr dirty="0" sz="1600" spc="-10">
                <a:latin typeface="Times New Roman"/>
                <a:cs typeface="Times New Roman"/>
              </a:rPr>
              <a:t>отчетливо фиксируются </a:t>
            </a:r>
            <a:r>
              <a:rPr dirty="0" sz="1600" spc="-5">
                <a:latin typeface="Times New Roman"/>
                <a:cs typeface="Times New Roman"/>
              </a:rPr>
              <a:t>в краевых </a:t>
            </a:r>
            <a:r>
              <a:rPr dirty="0" sz="1600" spc="-10">
                <a:latin typeface="Times New Roman"/>
                <a:cs typeface="Times New Roman"/>
              </a:rPr>
              <a:t>участках </a:t>
            </a:r>
            <a:r>
              <a:rPr dirty="0" sz="1600" spc="-5">
                <a:latin typeface="Times New Roman"/>
                <a:cs typeface="Times New Roman"/>
              </a:rPr>
              <a:t>осадочных </a:t>
            </a:r>
            <a:r>
              <a:rPr dirty="0" sz="1600">
                <a:latin typeface="Times New Roman"/>
                <a:cs typeface="Times New Roman"/>
              </a:rPr>
              <a:t> бассейнов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трудом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различимы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5">
                <a:latin typeface="Times New Roman"/>
                <a:cs typeface="Times New Roman"/>
              </a:rPr>
              <a:t>его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центральных,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относительно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глубоководных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частях**.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4490">
              <a:lnSpc>
                <a:spcPct val="100000"/>
              </a:lnSpc>
              <a:spcBef>
                <a:spcPts val="685"/>
              </a:spcBef>
            </a:pPr>
            <a:r>
              <a:rPr dirty="0" sz="1600" spc="-5">
                <a:latin typeface="Times New Roman"/>
                <a:cs typeface="Times New Roman"/>
              </a:rPr>
              <a:t>Сиквенсы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образуются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результате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заполнения</a:t>
            </a:r>
            <a:r>
              <a:rPr dirty="0" sz="1600">
                <a:latin typeface="Times New Roman"/>
                <a:cs typeface="Times New Roman"/>
              </a:rPr>
              <a:t> осадками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определенного</a:t>
            </a:r>
            <a:r>
              <a:rPr dirty="0" sz="1600">
                <a:latin typeface="Times New Roman"/>
                <a:cs typeface="Times New Roman"/>
              </a:rPr>
              <a:t> пространства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[</a:t>
            </a:r>
            <a:r>
              <a:rPr dirty="0" sz="1600" spc="-5" b="1">
                <a:latin typeface="Times New Roman"/>
                <a:cs typeface="Times New Roman"/>
              </a:rPr>
              <a:t>sediment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accomodation</a:t>
            </a:r>
            <a:r>
              <a:rPr dirty="0" sz="1600" spc="-5">
                <a:latin typeface="Times New Roman"/>
                <a:cs typeface="Times New Roman"/>
              </a:rPr>
              <a:t>].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Периодическое</a:t>
            </a:r>
            <a:r>
              <a:rPr dirty="0" sz="1600" spc="-5">
                <a:latin typeface="Times New Roman"/>
                <a:cs typeface="Times New Roman"/>
              </a:rPr>
              <a:t> изменение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размеров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пространства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является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отражением </a:t>
            </a:r>
            <a:r>
              <a:rPr dirty="0" sz="1600" spc="-15">
                <a:latin typeface="Times New Roman"/>
                <a:cs typeface="Times New Roman"/>
              </a:rPr>
              <a:t>колебания </a:t>
            </a:r>
            <a:r>
              <a:rPr dirty="0" sz="1600" spc="-5">
                <a:latin typeface="Times New Roman"/>
                <a:cs typeface="Times New Roman"/>
              </a:rPr>
              <a:t>относительного </a:t>
            </a:r>
            <a:r>
              <a:rPr dirty="0" sz="1600" spc="-10">
                <a:latin typeface="Times New Roman"/>
                <a:cs typeface="Times New Roman"/>
              </a:rPr>
              <a:t>уровня </a:t>
            </a:r>
            <a:r>
              <a:rPr dirty="0" sz="1600">
                <a:latin typeface="Times New Roman"/>
                <a:cs typeface="Times New Roman"/>
              </a:rPr>
              <a:t>моря </a:t>
            </a:r>
            <a:r>
              <a:rPr dirty="0" sz="1600" spc="-5">
                <a:latin typeface="Times New Roman"/>
                <a:cs typeface="Times New Roman"/>
              </a:rPr>
              <a:t>[</a:t>
            </a:r>
            <a:r>
              <a:rPr dirty="0" sz="1600" spc="-5" b="1">
                <a:latin typeface="Times New Roman"/>
                <a:cs typeface="Times New Roman"/>
              </a:rPr>
              <a:t>relative </a:t>
            </a:r>
            <a:r>
              <a:rPr dirty="0" sz="1600" b="1">
                <a:latin typeface="Times New Roman"/>
                <a:cs typeface="Times New Roman"/>
              </a:rPr>
              <a:t>sea level</a:t>
            </a:r>
            <a:r>
              <a:rPr dirty="0" sz="1600">
                <a:latin typeface="Times New Roman"/>
                <a:cs typeface="Times New Roman"/>
              </a:rPr>
              <a:t>]. </a:t>
            </a:r>
            <a:r>
              <a:rPr dirty="0" sz="1600" spc="-5">
                <a:latin typeface="Times New Roman"/>
                <a:cs typeface="Times New Roman"/>
              </a:rPr>
              <a:t>Эти </a:t>
            </a:r>
            <a:r>
              <a:rPr dirty="0" sz="1600" spc="-15">
                <a:latin typeface="Times New Roman"/>
                <a:cs typeface="Times New Roman"/>
              </a:rPr>
              <a:t>колебания </a:t>
            </a:r>
            <a:r>
              <a:rPr dirty="0" sz="1600" spc="-5">
                <a:latin typeface="Times New Roman"/>
                <a:cs typeface="Times New Roman"/>
              </a:rPr>
              <a:t>в свою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очередь</a:t>
            </a:r>
            <a:r>
              <a:rPr dirty="0" sz="1600" spc="-5">
                <a:latin typeface="Times New Roman"/>
                <a:cs typeface="Times New Roman"/>
              </a:rPr>
              <a:t> определяются</a:t>
            </a:r>
            <a:r>
              <a:rPr dirty="0" sz="1600">
                <a:latin typeface="Times New Roman"/>
                <a:cs typeface="Times New Roman"/>
              </a:rPr>
              <a:t> эвстазией,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тектоникой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объемом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поступающей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бассейн</a:t>
            </a:r>
            <a:r>
              <a:rPr dirty="0" sz="1600" spc="4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массы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осадочного </a:t>
            </a:r>
            <a:r>
              <a:rPr dirty="0" sz="1600" spc="-10">
                <a:latin typeface="Times New Roman"/>
                <a:cs typeface="Times New Roman"/>
              </a:rPr>
              <a:t>материала.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5">
                <a:latin typeface="Times New Roman"/>
                <a:cs typeface="Times New Roman"/>
              </a:rPr>
              <a:t>каждом конкретном </a:t>
            </a:r>
            <a:r>
              <a:rPr dirty="0" sz="1600" spc="5">
                <a:latin typeface="Times New Roman"/>
                <a:cs typeface="Times New Roman"/>
              </a:rPr>
              <a:t>месте </a:t>
            </a:r>
            <a:r>
              <a:rPr dirty="0" sz="1600" spc="-5">
                <a:latin typeface="Times New Roman"/>
                <a:cs typeface="Times New Roman"/>
              </a:rPr>
              <a:t>и в </a:t>
            </a:r>
            <a:r>
              <a:rPr dirty="0" sz="1600" spc="-10">
                <a:latin typeface="Times New Roman"/>
                <a:cs typeface="Times New Roman"/>
              </a:rPr>
              <a:t>каждый конкретный </a:t>
            </a:r>
            <a:r>
              <a:rPr dirty="0" sz="1600" spc="-5">
                <a:latin typeface="Times New Roman"/>
                <a:cs typeface="Times New Roman"/>
              </a:rPr>
              <a:t>временной отрезок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роль этих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факторов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может</a:t>
            </a:r>
            <a:r>
              <a:rPr dirty="0" sz="1600" spc="-5">
                <a:latin typeface="Times New Roman"/>
                <a:cs typeface="Times New Roman"/>
              </a:rPr>
              <a:t> быть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различной.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4490">
              <a:lnSpc>
                <a:spcPct val="100000"/>
              </a:lnSpc>
              <a:spcBef>
                <a:spcPts val="685"/>
              </a:spcBef>
            </a:pPr>
            <a:r>
              <a:rPr dirty="0" sz="1600" spc="-10">
                <a:latin typeface="Times New Roman"/>
                <a:cs typeface="Times New Roman"/>
              </a:rPr>
              <a:t>Каждый </a:t>
            </a:r>
            <a:r>
              <a:rPr dirty="0" sz="1600" spc="-5">
                <a:latin typeface="Times New Roman"/>
                <a:cs typeface="Times New Roman"/>
              </a:rPr>
              <a:t>полный осадочный сиквенс представляет </a:t>
            </a:r>
            <a:r>
              <a:rPr dirty="0" sz="1600">
                <a:latin typeface="Times New Roman"/>
                <a:cs typeface="Times New Roman"/>
              </a:rPr>
              <a:t>собой </a:t>
            </a:r>
            <a:r>
              <a:rPr dirty="0" sz="1600" spc="-5">
                <a:latin typeface="Times New Roman"/>
                <a:cs typeface="Times New Roman"/>
              </a:rPr>
              <a:t>запись </a:t>
            </a:r>
            <a:r>
              <a:rPr dirty="0" sz="1600" spc="-20">
                <a:latin typeface="Times New Roman"/>
                <a:cs typeface="Times New Roman"/>
              </a:rPr>
              <a:t>одного </a:t>
            </a:r>
            <a:r>
              <a:rPr dirty="0" sz="1600" spc="-5">
                <a:latin typeface="Times New Roman"/>
                <a:cs typeface="Times New Roman"/>
              </a:rPr>
              <a:t>цикла относительного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изменения уровня моря. В </a:t>
            </a:r>
            <a:r>
              <a:rPr dirty="0" sz="1600" spc="-20">
                <a:latin typeface="Times New Roman"/>
                <a:cs typeface="Times New Roman"/>
              </a:rPr>
              <a:t>результате, </a:t>
            </a:r>
            <a:r>
              <a:rPr dirty="0" sz="1600" spc="-15">
                <a:latin typeface="Times New Roman"/>
                <a:cs typeface="Times New Roman"/>
              </a:rPr>
              <a:t>отложения </a:t>
            </a:r>
            <a:r>
              <a:rPr dirty="0" sz="1600" spc="-5">
                <a:latin typeface="Times New Roman"/>
                <a:cs typeface="Times New Roman"/>
              </a:rPr>
              <a:t>сиквенса </a:t>
            </a:r>
            <a:r>
              <a:rPr dirty="0" sz="1600" spc="-10">
                <a:latin typeface="Times New Roman"/>
                <a:cs typeface="Times New Roman"/>
              </a:rPr>
              <a:t>имеют предсказуемую </a:t>
            </a:r>
            <a:r>
              <a:rPr dirty="0" sz="1600">
                <a:latin typeface="Times New Roman"/>
                <a:cs typeface="Times New Roman"/>
              </a:rPr>
              <a:t>внутреннюю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структуру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поверхностей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трактов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систем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(свит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одновременно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сосуществующих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систем 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осадконакопления,</a:t>
            </a:r>
            <a:r>
              <a:rPr dirty="0" sz="1600" spc="225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таких</a:t>
            </a:r>
            <a:r>
              <a:rPr dirty="0" sz="1600" spc="225" b="1" i="1">
                <a:latin typeface="Times New Roman"/>
                <a:cs typeface="Times New Roman"/>
              </a:rPr>
              <a:t> </a:t>
            </a:r>
            <a:r>
              <a:rPr dirty="0" sz="1600" spc="-20" b="1" i="1">
                <a:latin typeface="Times New Roman"/>
                <a:cs typeface="Times New Roman"/>
              </a:rPr>
              <a:t>как</a:t>
            </a:r>
            <a:r>
              <a:rPr dirty="0" sz="1600" spc="229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прибрежные</a:t>
            </a:r>
            <a:r>
              <a:rPr dirty="0" sz="1600" spc="229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равнины,</a:t>
            </a:r>
            <a:r>
              <a:rPr dirty="0" sz="1600" spc="22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континентальный</a:t>
            </a:r>
            <a:r>
              <a:rPr dirty="0" sz="1600" spc="24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шельф</a:t>
            </a:r>
            <a:r>
              <a:rPr dirty="0" sz="1600" spc="215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и</a:t>
            </a:r>
            <a:r>
              <a:rPr dirty="0" sz="1600" spc="229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подводные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28" y="6401796"/>
            <a:ext cx="15995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600" spc="-210" b="1" i="1">
                <a:latin typeface="Times New Roman"/>
                <a:cs typeface="Times New Roman"/>
              </a:rPr>
              <a:t>ко</a:t>
            </a:r>
            <a:r>
              <a:rPr dirty="0" baseline="-23148" sz="1800" spc="-315">
                <a:solidFill>
                  <a:srgbClr val="21254E"/>
                </a:solidFill>
                <a:latin typeface="Constantia"/>
                <a:cs typeface="Constantia"/>
              </a:rPr>
              <a:t>27</a:t>
            </a:r>
            <a:r>
              <a:rPr dirty="0" sz="1600" spc="-210" b="1" i="1">
                <a:latin typeface="Times New Roman"/>
                <a:cs typeface="Times New Roman"/>
              </a:rPr>
              <a:t>н</a:t>
            </a:r>
            <a:r>
              <a:rPr dirty="0" baseline="-23148" sz="1800" spc="-315">
                <a:solidFill>
                  <a:srgbClr val="21254E"/>
                </a:solidFill>
                <a:latin typeface="Constantia"/>
                <a:cs typeface="Constantia"/>
              </a:rPr>
              <a:t>.0</a:t>
            </a:r>
            <a:r>
              <a:rPr dirty="0" sz="1600" spc="-210" b="1" i="1">
                <a:latin typeface="Times New Roman"/>
                <a:cs typeface="Times New Roman"/>
              </a:rPr>
              <a:t>у</a:t>
            </a:r>
            <a:r>
              <a:rPr dirty="0" baseline="-23148" sz="1800" spc="-315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r>
              <a:rPr dirty="0" sz="1600" spc="-210" b="1" i="1">
                <a:latin typeface="Times New Roman"/>
                <a:cs typeface="Times New Roman"/>
              </a:rPr>
              <a:t>с</a:t>
            </a:r>
            <a:r>
              <a:rPr dirty="0" baseline="-23148" sz="1800" spc="-31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600" spc="-210" b="1" i="1">
                <a:latin typeface="Times New Roman"/>
                <a:cs typeface="Times New Roman"/>
              </a:rPr>
              <a:t>ы</a:t>
            </a:r>
            <a:r>
              <a:rPr dirty="0" baseline="-23148" sz="1800" spc="-315">
                <a:solidFill>
                  <a:srgbClr val="21254E"/>
                </a:solidFill>
                <a:latin typeface="Constantia"/>
                <a:cs typeface="Constantia"/>
              </a:rPr>
              <a:t>202</a:t>
            </a:r>
            <a:r>
              <a:rPr dirty="0" sz="1600" spc="-210" b="1" i="1">
                <a:latin typeface="Times New Roman"/>
                <a:cs typeface="Times New Roman"/>
              </a:rPr>
              <a:t>в</a:t>
            </a:r>
            <a:r>
              <a:rPr dirty="0" baseline="-23148" sz="1800" spc="-315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600" spc="-210" b="1" i="1">
                <a:latin typeface="Times New Roman"/>
                <a:cs typeface="Times New Roman"/>
              </a:rPr>
              <a:t>ыносов).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4554" y="6518225"/>
            <a:ext cx="6047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60110" algn="l"/>
              </a:tabLst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</a:t>
            </a:r>
            <a:r>
              <a:rPr dirty="0" sz="1200" spc="1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.К.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в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	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29" y="1107693"/>
            <a:ext cx="812355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20">
                <a:latin typeface="Times New Roman"/>
                <a:cs typeface="Times New Roman"/>
              </a:rPr>
              <a:t>Тракты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представляют</a:t>
            </a:r>
            <a:r>
              <a:rPr dirty="0" sz="1600" spc="-5">
                <a:latin typeface="Times New Roman"/>
                <a:cs typeface="Times New Roman"/>
              </a:rPr>
              <a:t> собой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латеральные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фациальные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ряды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[</a:t>
            </a:r>
            <a:r>
              <a:rPr dirty="0" sz="1600" spc="-5" b="1">
                <a:latin typeface="Times New Roman"/>
                <a:cs typeface="Times New Roman"/>
              </a:rPr>
              <a:t>depositional</a:t>
            </a:r>
            <a:r>
              <a:rPr dirty="0" sz="1600" b="1">
                <a:latin typeface="Times New Roman"/>
                <a:cs typeface="Times New Roman"/>
              </a:rPr>
              <a:t> system</a:t>
            </a:r>
            <a:r>
              <a:rPr dirty="0" sz="1600">
                <a:latin typeface="Times New Roman"/>
                <a:cs typeface="Times New Roman"/>
              </a:rPr>
              <a:t>],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образовавшиеся в различных обстановках </a:t>
            </a:r>
            <a:r>
              <a:rPr dirty="0" sz="1600">
                <a:latin typeface="Times New Roman"/>
                <a:cs typeface="Times New Roman"/>
              </a:rPr>
              <a:t>седиментации. </a:t>
            </a:r>
            <a:r>
              <a:rPr dirty="0" sz="1600" spc="-5">
                <a:latin typeface="Times New Roman"/>
                <a:cs typeface="Times New Roman"/>
              </a:rPr>
              <a:t>При </a:t>
            </a:r>
            <a:r>
              <a:rPr dirty="0" sz="1600" spc="-20">
                <a:latin typeface="Times New Roman"/>
                <a:cs typeface="Times New Roman"/>
              </a:rPr>
              <a:t>этом </a:t>
            </a:r>
            <a:r>
              <a:rPr dirty="0" sz="1600" spc="5">
                <a:latin typeface="Times New Roman"/>
                <a:cs typeface="Times New Roman"/>
              </a:rPr>
              <a:t>особо </a:t>
            </a:r>
            <a:r>
              <a:rPr dirty="0" sz="1600" spc="-5">
                <a:latin typeface="Times New Roman"/>
                <a:cs typeface="Times New Roman"/>
              </a:rPr>
              <a:t>важное </a:t>
            </a:r>
            <a:r>
              <a:rPr dirty="0" sz="1600" spc="-10">
                <a:latin typeface="Times New Roman"/>
                <a:cs typeface="Times New Roman"/>
              </a:rPr>
              <a:t>значение </a:t>
            </a:r>
            <a:r>
              <a:rPr dirty="0" sz="1600" spc="-5">
                <a:latin typeface="Times New Roman"/>
                <a:cs typeface="Times New Roman"/>
              </a:rPr>
              <a:t> имеет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относительного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его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положение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относительно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бровки 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шельфа</a:t>
            </a:r>
            <a:r>
              <a:rPr dirty="0" sz="1600" spc="20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[</a:t>
            </a:r>
            <a:r>
              <a:rPr dirty="0" sz="1600" spc="-5" b="1">
                <a:latin typeface="Times New Roman"/>
                <a:cs typeface="Times New Roman"/>
              </a:rPr>
              <a:t>shelf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break</a:t>
            </a:r>
            <a:r>
              <a:rPr dirty="0" sz="1600" spc="-10">
                <a:latin typeface="Times New Roman"/>
                <a:cs typeface="Times New Roman"/>
              </a:rPr>
              <a:t>].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430" y="2159660"/>
            <a:ext cx="304673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3855">
              <a:lnSpc>
                <a:spcPct val="100000"/>
              </a:lnSpc>
              <a:spcBef>
                <a:spcPts val="95"/>
              </a:spcBef>
              <a:tabLst>
                <a:tab pos="1341120" algn="l"/>
                <a:tab pos="2550160" algn="l"/>
              </a:tabLst>
            </a:pPr>
            <a:r>
              <a:rPr dirty="0" sz="1600" spc="-10">
                <a:latin typeface="Times New Roman"/>
                <a:cs typeface="Times New Roman"/>
              </a:rPr>
              <a:t>Каждый	</a:t>
            </a:r>
            <a:r>
              <a:rPr dirty="0" sz="1600">
                <a:latin typeface="Times New Roman"/>
                <a:cs typeface="Times New Roman"/>
              </a:rPr>
              <a:t>системный	</a:t>
            </a:r>
            <a:r>
              <a:rPr dirty="0" sz="1600" spc="-5">
                <a:latin typeface="Times New Roman"/>
                <a:cs typeface="Times New Roman"/>
              </a:rPr>
              <a:t>тракт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седиментационными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процессами,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45180" y="2159660"/>
            <a:ext cx="498157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18745">
              <a:lnSpc>
                <a:spcPct val="100000"/>
              </a:lnSpc>
              <a:spcBef>
                <a:spcPts val="95"/>
              </a:spcBef>
              <a:tabLst>
                <a:tab pos="1452880" algn="l"/>
                <a:tab pos="2733675" algn="l"/>
                <a:tab pos="3719195" algn="l"/>
                <a:tab pos="4878070" algn="l"/>
              </a:tabLst>
            </a:pPr>
            <a:r>
              <a:rPr dirty="0" sz="1600" spc="-10">
                <a:latin typeface="Times New Roman"/>
                <a:cs typeface="Times New Roman"/>
              </a:rPr>
              <a:t>пр</a:t>
            </a:r>
            <a:r>
              <a:rPr dirty="0" sz="1600" spc="-3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дс</a:t>
            </a:r>
            <a:r>
              <a:rPr dirty="0" sz="1600" spc="3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-3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лен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85">
                <a:latin typeface="Times New Roman"/>
                <a:cs typeface="Times New Roman"/>
              </a:rPr>
              <a:t>к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п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е</a:t>
            </a:r>
            <a:r>
              <a:rPr dirty="0" sz="1600" spc="-4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4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2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ад</a:t>
            </a:r>
            <a:r>
              <a:rPr dirty="0" sz="1600" spc="-85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30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я</a:t>
            </a: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 spc="5">
                <a:latin typeface="Times New Roman"/>
                <a:cs typeface="Times New Roman"/>
              </a:rPr>
              <a:t>н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ых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 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1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были</a:t>
            </a:r>
            <a:r>
              <a:rPr dirty="0" sz="1600" spc="1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активны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различные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фазы</a:t>
            </a:r>
            <a:r>
              <a:rPr dirty="0" sz="1600" spc="1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408" y="2647319"/>
            <a:ext cx="8126095" cy="33439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35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уровня </a:t>
            </a:r>
            <a:r>
              <a:rPr dirty="0" sz="1600" spc="-5">
                <a:latin typeface="Times New Roman"/>
                <a:cs typeface="Times New Roman"/>
              </a:rPr>
              <a:t>моря. </a:t>
            </a:r>
            <a:r>
              <a:rPr dirty="0" sz="1600">
                <a:latin typeface="Times New Roman"/>
                <a:cs typeface="Times New Roman"/>
              </a:rPr>
              <a:t>Осадки </a:t>
            </a:r>
            <a:r>
              <a:rPr dirty="0" sz="1600" spc="-5">
                <a:latin typeface="Times New Roman"/>
                <a:cs typeface="Times New Roman"/>
              </a:rPr>
              <a:t>этих систем могут быть рассмотрены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осадочные единицы, </a:t>
            </a:r>
            <a:r>
              <a:rPr dirty="0" sz="1600" spc="-20">
                <a:latin typeface="Times New Roman"/>
                <a:cs typeface="Times New Roman"/>
              </a:rPr>
              <a:t>которые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отлагались</a:t>
            </a:r>
            <a:r>
              <a:rPr dirty="0" sz="1600" spc="-5">
                <a:latin typeface="Times New Roman"/>
                <a:cs typeface="Times New Roman"/>
              </a:rPr>
              <a:t> синхронно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изображены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заключенными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между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непрерывными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поверхностями,</a:t>
            </a:r>
            <a:r>
              <a:rPr dirty="0" sz="1600">
                <a:latin typeface="Times New Roman"/>
                <a:cs typeface="Times New Roman"/>
              </a:rPr>
              <a:t> распространенными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субаеральных</a:t>
            </a:r>
            <a:r>
              <a:rPr dirty="0" sz="1600">
                <a:latin typeface="Times New Roman"/>
                <a:cs typeface="Times New Roman"/>
              </a:rPr>
              <a:t> [</a:t>
            </a:r>
            <a:r>
              <a:rPr dirty="0" sz="1600" b="1">
                <a:latin typeface="Times New Roman"/>
                <a:cs typeface="Times New Roman"/>
              </a:rPr>
              <a:t>sub-aerial</a:t>
            </a:r>
            <a:r>
              <a:rPr dirty="0" sz="1600">
                <a:latin typeface="Times New Roman"/>
                <a:cs typeface="Times New Roman"/>
              </a:rPr>
              <a:t>]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субаквальных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[</a:t>
            </a:r>
            <a:r>
              <a:rPr dirty="0" sz="1600" spc="-5" b="1">
                <a:latin typeface="Times New Roman"/>
                <a:cs typeface="Times New Roman"/>
              </a:rPr>
              <a:t>sub-aqueous</a:t>
            </a:r>
            <a:r>
              <a:rPr dirty="0" sz="1600" spc="-5">
                <a:latin typeface="Times New Roman"/>
                <a:cs typeface="Times New Roman"/>
              </a:rPr>
              <a:t>] </a:t>
            </a:r>
            <a:r>
              <a:rPr dirty="0" sz="1600" spc="-10">
                <a:latin typeface="Times New Roman"/>
                <a:cs typeface="Times New Roman"/>
              </a:rPr>
              <a:t>условий.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363855">
              <a:lnSpc>
                <a:spcPct val="100000"/>
              </a:lnSpc>
              <a:spcBef>
                <a:spcPts val="600"/>
              </a:spcBef>
            </a:pPr>
            <a:r>
              <a:rPr dirty="0" sz="1600" spc="-5">
                <a:latin typeface="Times New Roman"/>
                <a:cs typeface="Times New Roman"/>
              </a:rPr>
              <a:t>Выделяются следующие состояния </a:t>
            </a:r>
            <a:r>
              <a:rPr dirty="0" sz="1600" spc="-10">
                <a:latin typeface="Times New Roman"/>
                <a:cs typeface="Times New Roman"/>
              </a:rPr>
              <a:t>уровня </a:t>
            </a:r>
            <a:r>
              <a:rPr dirty="0" sz="1600" spc="-5">
                <a:latin typeface="Times New Roman"/>
                <a:cs typeface="Times New Roman"/>
              </a:rPr>
              <a:t>океана: </a:t>
            </a:r>
            <a:r>
              <a:rPr dirty="0" sz="1600" spc="-15">
                <a:latin typeface="Times New Roman"/>
                <a:cs typeface="Times New Roman"/>
              </a:rPr>
              <a:t>низкое </a:t>
            </a:r>
            <a:r>
              <a:rPr dirty="0" sz="1600">
                <a:latin typeface="Times New Roman"/>
                <a:cs typeface="Times New Roman"/>
              </a:rPr>
              <a:t>стабильное </a:t>
            </a:r>
            <a:r>
              <a:rPr dirty="0" sz="1600" spc="-10">
                <a:latin typeface="Times New Roman"/>
                <a:cs typeface="Times New Roman"/>
              </a:rPr>
              <a:t>стояние, </a:t>
            </a:r>
            <a:r>
              <a:rPr dirty="0" sz="1600" spc="-15">
                <a:latin typeface="Times New Roman"/>
                <a:cs typeface="Times New Roman"/>
              </a:rPr>
              <a:t>подъем </a:t>
            </a:r>
            <a:r>
              <a:rPr dirty="0" sz="1600" spc="-10">
                <a:latin typeface="Times New Roman"/>
                <a:cs typeface="Times New Roman"/>
              </a:rPr>
              <a:t> уровня,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высокое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стабильное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стояние,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падение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99700"/>
              </a:lnSpc>
              <a:spcBef>
                <a:spcPts val="605"/>
              </a:spcBef>
            </a:pP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соответствие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положением</a:t>
            </a:r>
            <a:r>
              <a:rPr dirty="0" sz="1600" spc="-5">
                <a:latin typeface="Times New Roman"/>
                <a:cs typeface="Times New Roman"/>
              </a:rPr>
              <a:t> уровня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океана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существует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модель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трактов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четырех </a:t>
            </a:r>
            <a:r>
              <a:rPr dirty="0" sz="1600" spc="-5">
                <a:latin typeface="Times New Roman"/>
                <a:cs typeface="Times New Roman"/>
              </a:rPr>
              <a:t> систем,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которой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все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сиквенсы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содержат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тракты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следующем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порядке: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тракт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низкого </a:t>
            </a:r>
            <a:r>
              <a:rPr dirty="0" sz="1600" spc="-10">
                <a:latin typeface="Times New Roman"/>
                <a:cs typeface="Times New Roman"/>
              </a:rPr>
              <a:t>стояния </a:t>
            </a:r>
            <a:r>
              <a:rPr dirty="0" sz="1600" spc="-5">
                <a:latin typeface="Times New Roman"/>
                <a:cs typeface="Times New Roman"/>
              </a:rPr>
              <a:t>систем, тракт </a:t>
            </a:r>
            <a:r>
              <a:rPr dirty="0" sz="1600">
                <a:latin typeface="Times New Roman"/>
                <a:cs typeface="Times New Roman"/>
              </a:rPr>
              <a:t>трансгрессивных </a:t>
            </a:r>
            <a:r>
              <a:rPr dirty="0" sz="1600" spc="-5">
                <a:latin typeface="Times New Roman"/>
                <a:cs typeface="Times New Roman"/>
              </a:rPr>
              <a:t>систем, тракт </a:t>
            </a:r>
            <a:r>
              <a:rPr dirty="0" sz="1600" spc="-20">
                <a:latin typeface="Times New Roman"/>
                <a:cs typeface="Times New Roman"/>
              </a:rPr>
              <a:t>высокого </a:t>
            </a:r>
            <a:r>
              <a:rPr dirty="0" sz="1600" spc="-15">
                <a:latin typeface="Times New Roman"/>
                <a:cs typeface="Times New Roman"/>
              </a:rPr>
              <a:t>стояния </a:t>
            </a:r>
            <a:r>
              <a:rPr dirty="0" sz="1600">
                <a:latin typeface="Times New Roman"/>
                <a:cs typeface="Times New Roman"/>
              </a:rPr>
              <a:t>систем,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тракт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>
                <a:latin typeface="Times New Roman"/>
                <a:cs typeface="Times New Roman"/>
              </a:rPr>
              <a:t> снижающегося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точки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зрения,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сиквенсы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начинаются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медленного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подъема,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следующего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после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падения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уровня</a:t>
            </a:r>
            <a:r>
              <a:rPr dirty="0" sz="1600" spc="-5">
                <a:latin typeface="Times New Roman"/>
                <a:cs typeface="Times New Roman"/>
              </a:rPr>
              <a:t> моря,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продолжается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до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следующего </a:t>
            </a:r>
            <a:r>
              <a:rPr dirty="0" sz="1600" spc="-5">
                <a:latin typeface="Times New Roman"/>
                <a:cs typeface="Times New Roman"/>
              </a:rPr>
              <a:t>снижения уровня </a:t>
            </a:r>
            <a:r>
              <a:rPr dirty="0" sz="1600">
                <a:latin typeface="Times New Roman"/>
                <a:cs typeface="Times New Roman"/>
              </a:rPr>
              <a:t>моря </a:t>
            </a:r>
            <a:r>
              <a:rPr dirty="0" sz="1600" spc="-5">
                <a:latin typeface="Times New Roman"/>
                <a:cs typeface="Times New Roman"/>
              </a:rPr>
              <a:t>(рис.7.1-7.3). Эти тракты </a:t>
            </a:r>
            <a:r>
              <a:rPr dirty="0" sz="1600">
                <a:latin typeface="Times New Roman"/>
                <a:cs typeface="Times New Roman"/>
              </a:rPr>
              <a:t>систем </a:t>
            </a:r>
            <a:r>
              <a:rPr dirty="0" sz="1600" spc="-5">
                <a:latin typeface="Times New Roman"/>
                <a:cs typeface="Times New Roman"/>
              </a:rPr>
              <a:t>ограничены </a:t>
            </a:r>
            <a:r>
              <a:rPr dirty="0" sz="1600" spc="-10">
                <a:latin typeface="Times New Roman"/>
                <a:cs typeface="Times New Roman"/>
              </a:rPr>
              <a:t>значимо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важными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поверхностями.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99033" y="347611"/>
            <a:ext cx="62439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Осадочный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</a:t>
            </a:r>
            <a:r>
              <a:rPr dirty="0" sz="2400" spc="35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(осадочная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сиквенция)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0022" y="472427"/>
            <a:ext cx="8144509" cy="923925"/>
            <a:chOff x="320022" y="472427"/>
            <a:chExt cx="8144509" cy="923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594" y="476999"/>
              <a:ext cx="8135142" cy="914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24594" y="476999"/>
              <a:ext cx="8135620" cy="914400"/>
            </a:xfrm>
            <a:custGeom>
              <a:avLst/>
              <a:gdLst/>
              <a:ahLst/>
              <a:cxnLst/>
              <a:rect l="l" t="t" r="r" b="b"/>
              <a:pathLst>
                <a:path w="8135620" h="914400">
                  <a:moveTo>
                    <a:pt x="0" y="152400"/>
                  </a:moveTo>
                  <a:lnTo>
                    <a:pt x="7772" y="104222"/>
                  </a:lnTo>
                  <a:lnTo>
                    <a:pt x="29413" y="62385"/>
                  </a:lnTo>
                  <a:lnTo>
                    <a:pt x="62407" y="29398"/>
                  </a:lnTo>
                  <a:lnTo>
                    <a:pt x="104241" y="7767"/>
                  </a:lnTo>
                  <a:lnTo>
                    <a:pt x="152400" y="0"/>
                  </a:lnTo>
                  <a:lnTo>
                    <a:pt x="7982742" y="0"/>
                  </a:lnTo>
                  <a:lnTo>
                    <a:pt x="8030920" y="7767"/>
                  </a:lnTo>
                  <a:lnTo>
                    <a:pt x="8072756" y="29398"/>
                  </a:lnTo>
                  <a:lnTo>
                    <a:pt x="8105743" y="62385"/>
                  </a:lnTo>
                  <a:lnTo>
                    <a:pt x="8127374" y="104222"/>
                  </a:lnTo>
                  <a:lnTo>
                    <a:pt x="8135142" y="152400"/>
                  </a:lnTo>
                  <a:lnTo>
                    <a:pt x="8135142" y="762000"/>
                  </a:lnTo>
                  <a:lnTo>
                    <a:pt x="8127374" y="810192"/>
                  </a:lnTo>
                  <a:lnTo>
                    <a:pt x="8105743" y="852030"/>
                  </a:lnTo>
                  <a:lnTo>
                    <a:pt x="8072756" y="885012"/>
                  </a:lnTo>
                  <a:lnTo>
                    <a:pt x="8030920" y="906636"/>
                  </a:lnTo>
                  <a:lnTo>
                    <a:pt x="7982742" y="914400"/>
                  </a:lnTo>
                  <a:lnTo>
                    <a:pt x="152400" y="914400"/>
                  </a:lnTo>
                  <a:lnTo>
                    <a:pt x="104241" y="906636"/>
                  </a:lnTo>
                  <a:lnTo>
                    <a:pt x="62407" y="885012"/>
                  </a:lnTo>
                  <a:lnTo>
                    <a:pt x="29413" y="852030"/>
                  </a:lnTo>
                  <a:lnTo>
                    <a:pt x="7772" y="810192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297F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75827" y="638924"/>
            <a:ext cx="727075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Системные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тракты</a:t>
            </a:r>
            <a:r>
              <a:rPr dirty="0" sz="1800" spc="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в </a:t>
            </a:r>
            <a:r>
              <a:rPr dirty="0" sz="1800" spc="-10" b="1">
                <a:solidFill>
                  <a:srgbClr val="C00000"/>
                </a:solidFill>
                <a:latin typeface="Times New Roman"/>
                <a:cs typeface="Times New Roman"/>
              </a:rPr>
              <a:t>порядке</a:t>
            </a:r>
            <a:r>
              <a:rPr dirty="0" sz="1800" spc="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15" b="1">
                <a:solidFill>
                  <a:srgbClr val="C00000"/>
                </a:solidFill>
                <a:latin typeface="Times New Roman"/>
                <a:cs typeface="Times New Roman"/>
              </a:rPr>
              <a:t>от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 осадконакопления</a:t>
            </a:r>
            <a:r>
              <a:rPr dirty="0" sz="1800" spc="3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C00000"/>
                </a:solidFill>
                <a:latin typeface="Times New Roman"/>
                <a:cs typeface="Times New Roman"/>
              </a:rPr>
              <a:t>до </a:t>
            </a:r>
            <a:r>
              <a:rPr dirty="0" sz="1800" spc="-15" b="1">
                <a:solidFill>
                  <a:srgbClr val="C00000"/>
                </a:solidFill>
                <a:latin typeface="Times New Roman"/>
                <a:cs typeface="Times New Roman"/>
              </a:rPr>
              <a:t>формирования</a:t>
            </a:r>
            <a:endParaRPr sz="1800">
              <a:latin typeface="Times New Roman"/>
              <a:cs typeface="Times New Roman"/>
            </a:endParaRPr>
          </a:p>
          <a:p>
            <a:pPr marL="58419">
              <a:lnSpc>
                <a:spcPct val="100000"/>
              </a:lnSpc>
            </a:pP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идеального</a:t>
            </a:r>
            <a:r>
              <a:rPr dirty="0" sz="1800" spc="-3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C00000"/>
                </a:solidFill>
                <a:latin typeface="Times New Roman"/>
                <a:cs typeface="Times New Roman"/>
              </a:rPr>
              <a:t>циклита: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752" y="5559552"/>
            <a:ext cx="8460486" cy="97002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8035" y="5864763"/>
            <a:ext cx="712787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Font typeface="Wingdings"/>
              <a:buChar char=""/>
              <a:tabLst>
                <a:tab pos="287020" algn="l"/>
              </a:tabLst>
            </a:pPr>
            <a:r>
              <a:rPr dirty="0" sz="1800" spc="-20">
                <a:latin typeface="Times New Roman"/>
                <a:cs typeface="Times New Roman"/>
              </a:rPr>
              <a:t>Тракт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высокого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стояния </a:t>
            </a:r>
            <a:r>
              <a:rPr dirty="0" sz="1800">
                <a:latin typeface="Times New Roman"/>
                <a:cs typeface="Times New Roman"/>
              </a:rPr>
              <a:t>уровня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моря </a:t>
            </a:r>
            <a:r>
              <a:rPr dirty="0" sz="1800" spc="-5">
                <a:latin typeface="Times New Roman"/>
                <a:cs typeface="Times New Roman"/>
              </a:rPr>
              <a:t>[</a:t>
            </a:r>
            <a:r>
              <a:rPr dirty="0" sz="1800" spc="-5" b="1">
                <a:latin typeface="Times New Roman"/>
                <a:cs typeface="Times New Roman"/>
              </a:rPr>
              <a:t>Highstand </a:t>
            </a:r>
            <a:r>
              <a:rPr dirty="0" sz="1800" b="1">
                <a:latin typeface="Times New Roman"/>
                <a:cs typeface="Times New Roman"/>
              </a:rPr>
              <a:t>Systems</a:t>
            </a:r>
            <a:r>
              <a:rPr dirty="0" sz="1800" spc="-35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Tract/HST</a:t>
            </a:r>
            <a:r>
              <a:rPr dirty="0" sz="1800" spc="-15">
                <a:latin typeface="Times New Roman"/>
                <a:cs typeface="Times New Roman"/>
              </a:rPr>
              <a:t>]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2019" y="1624596"/>
            <a:ext cx="8362315" cy="873760"/>
            <a:chOff x="352019" y="1624596"/>
            <a:chExt cx="8362315" cy="87376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591" y="1629168"/>
              <a:ext cx="8353080" cy="8640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6591" y="1629168"/>
              <a:ext cx="8353425" cy="864235"/>
            </a:xfrm>
            <a:custGeom>
              <a:avLst/>
              <a:gdLst/>
              <a:ahLst/>
              <a:cxnLst/>
              <a:rect l="l" t="t" r="r" b="b"/>
              <a:pathLst>
                <a:path w="8353425" h="864235">
                  <a:moveTo>
                    <a:pt x="0" y="144017"/>
                  </a:moveTo>
                  <a:lnTo>
                    <a:pt x="7343" y="98501"/>
                  </a:lnTo>
                  <a:lnTo>
                    <a:pt x="27794" y="58967"/>
                  </a:lnTo>
                  <a:lnTo>
                    <a:pt x="58979" y="27790"/>
                  </a:lnTo>
                  <a:lnTo>
                    <a:pt x="98527" y="7343"/>
                  </a:lnTo>
                  <a:lnTo>
                    <a:pt x="144066" y="0"/>
                  </a:lnTo>
                  <a:lnTo>
                    <a:pt x="8209062" y="0"/>
                  </a:lnTo>
                  <a:lnTo>
                    <a:pt x="8254559" y="7343"/>
                  </a:lnTo>
                  <a:lnTo>
                    <a:pt x="8294091" y="27790"/>
                  </a:lnTo>
                  <a:lnTo>
                    <a:pt x="8325275" y="58967"/>
                  </a:lnTo>
                  <a:lnTo>
                    <a:pt x="8345732" y="98501"/>
                  </a:lnTo>
                  <a:lnTo>
                    <a:pt x="8353080" y="144017"/>
                  </a:lnTo>
                  <a:lnTo>
                    <a:pt x="8353080" y="720077"/>
                  </a:lnTo>
                  <a:lnTo>
                    <a:pt x="8345732" y="765574"/>
                  </a:lnTo>
                  <a:lnTo>
                    <a:pt x="8325275" y="805105"/>
                  </a:lnTo>
                  <a:lnTo>
                    <a:pt x="8294091" y="836290"/>
                  </a:lnTo>
                  <a:lnTo>
                    <a:pt x="8254559" y="856747"/>
                  </a:lnTo>
                  <a:lnTo>
                    <a:pt x="8209062" y="864095"/>
                  </a:lnTo>
                  <a:lnTo>
                    <a:pt x="144066" y="864095"/>
                  </a:lnTo>
                  <a:lnTo>
                    <a:pt x="98527" y="856747"/>
                  </a:lnTo>
                  <a:lnTo>
                    <a:pt x="58979" y="836290"/>
                  </a:lnTo>
                  <a:lnTo>
                    <a:pt x="27794" y="805105"/>
                  </a:lnTo>
                  <a:lnTo>
                    <a:pt x="7343" y="765574"/>
                  </a:lnTo>
                  <a:lnTo>
                    <a:pt x="0" y="720077"/>
                  </a:lnTo>
                  <a:lnTo>
                    <a:pt x="0" y="144017"/>
                  </a:lnTo>
                  <a:close/>
                </a:path>
              </a:pathLst>
            </a:custGeom>
            <a:ln w="9144">
              <a:solidFill>
                <a:srgbClr val="297F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478035" y="1903857"/>
            <a:ext cx="72161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Font typeface="Wingdings"/>
              <a:buChar char=""/>
              <a:tabLst>
                <a:tab pos="287020" algn="l"/>
              </a:tabLst>
            </a:pPr>
            <a:r>
              <a:rPr dirty="0" sz="1800" spc="-20">
                <a:latin typeface="Times New Roman"/>
                <a:cs typeface="Times New Roman"/>
              </a:rPr>
              <a:t>Тракт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снижающегося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уровня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моря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[</a:t>
            </a:r>
            <a:r>
              <a:rPr dirty="0" sz="1800" b="1">
                <a:latin typeface="Times New Roman"/>
                <a:cs typeface="Times New Roman"/>
              </a:rPr>
              <a:t>Falling-stage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Systems</a:t>
            </a:r>
            <a:r>
              <a:rPr dirty="0" sz="1800" spc="-60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Tract/FSST</a:t>
            </a:r>
            <a:r>
              <a:rPr dirty="0" sz="1800" spc="-15">
                <a:latin typeface="Times New Roman"/>
                <a:cs typeface="Times New Roman"/>
              </a:rPr>
              <a:t>];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2019" y="2776727"/>
            <a:ext cx="8362315" cy="873760"/>
            <a:chOff x="352019" y="2776727"/>
            <a:chExt cx="8362315" cy="87376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591" y="2781299"/>
              <a:ext cx="8353080" cy="86409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56591" y="2781299"/>
              <a:ext cx="8353425" cy="864235"/>
            </a:xfrm>
            <a:custGeom>
              <a:avLst/>
              <a:gdLst/>
              <a:ahLst/>
              <a:cxnLst/>
              <a:rect l="l" t="t" r="r" b="b"/>
              <a:pathLst>
                <a:path w="8353425" h="864235">
                  <a:moveTo>
                    <a:pt x="0" y="144017"/>
                  </a:moveTo>
                  <a:lnTo>
                    <a:pt x="7343" y="98501"/>
                  </a:lnTo>
                  <a:lnTo>
                    <a:pt x="27794" y="58967"/>
                  </a:lnTo>
                  <a:lnTo>
                    <a:pt x="58979" y="27790"/>
                  </a:lnTo>
                  <a:lnTo>
                    <a:pt x="98527" y="7343"/>
                  </a:lnTo>
                  <a:lnTo>
                    <a:pt x="144066" y="0"/>
                  </a:lnTo>
                  <a:lnTo>
                    <a:pt x="8209062" y="0"/>
                  </a:lnTo>
                  <a:lnTo>
                    <a:pt x="8254559" y="7343"/>
                  </a:lnTo>
                  <a:lnTo>
                    <a:pt x="8294091" y="27790"/>
                  </a:lnTo>
                  <a:lnTo>
                    <a:pt x="8325275" y="58967"/>
                  </a:lnTo>
                  <a:lnTo>
                    <a:pt x="8345732" y="98501"/>
                  </a:lnTo>
                  <a:lnTo>
                    <a:pt x="8353080" y="144017"/>
                  </a:lnTo>
                  <a:lnTo>
                    <a:pt x="8353080" y="720077"/>
                  </a:lnTo>
                  <a:lnTo>
                    <a:pt x="8345732" y="765593"/>
                  </a:lnTo>
                  <a:lnTo>
                    <a:pt x="8325275" y="805127"/>
                  </a:lnTo>
                  <a:lnTo>
                    <a:pt x="8294091" y="836304"/>
                  </a:lnTo>
                  <a:lnTo>
                    <a:pt x="8254559" y="856752"/>
                  </a:lnTo>
                  <a:lnTo>
                    <a:pt x="8209062" y="864095"/>
                  </a:lnTo>
                  <a:lnTo>
                    <a:pt x="144066" y="864095"/>
                  </a:lnTo>
                  <a:lnTo>
                    <a:pt x="98527" y="856752"/>
                  </a:lnTo>
                  <a:lnTo>
                    <a:pt x="58979" y="836304"/>
                  </a:lnTo>
                  <a:lnTo>
                    <a:pt x="27794" y="805127"/>
                  </a:lnTo>
                  <a:lnTo>
                    <a:pt x="7343" y="765593"/>
                  </a:lnTo>
                  <a:lnTo>
                    <a:pt x="0" y="720077"/>
                  </a:lnTo>
                  <a:lnTo>
                    <a:pt x="0" y="144017"/>
                  </a:lnTo>
                  <a:close/>
                </a:path>
              </a:pathLst>
            </a:custGeom>
            <a:ln w="9144">
              <a:solidFill>
                <a:srgbClr val="297F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78035" y="3056382"/>
            <a:ext cx="69132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Font typeface="Wingdings"/>
              <a:buChar char=""/>
              <a:tabLst>
                <a:tab pos="287020" algn="l"/>
              </a:tabLst>
            </a:pPr>
            <a:r>
              <a:rPr dirty="0" sz="1800" spc="-20">
                <a:latin typeface="Times New Roman"/>
                <a:cs typeface="Times New Roman"/>
              </a:rPr>
              <a:t>Тракт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низкого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стояния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уровня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моря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[</a:t>
            </a:r>
            <a:r>
              <a:rPr dirty="0" sz="1800" b="1">
                <a:latin typeface="Times New Roman"/>
                <a:cs typeface="Times New Roman"/>
              </a:rPr>
              <a:t>Lowstand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Systems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Tract/LST</a:t>
            </a:r>
            <a:r>
              <a:rPr dirty="0" sz="1800" spc="-15">
                <a:latin typeface="Times New Roman"/>
                <a:cs typeface="Times New Roman"/>
              </a:rPr>
              <a:t>];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91657" y="4072128"/>
            <a:ext cx="8361045" cy="873760"/>
            <a:chOff x="391657" y="4072128"/>
            <a:chExt cx="8361045" cy="87376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229" y="4076700"/>
              <a:ext cx="8351542" cy="86409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96229" y="4076700"/>
              <a:ext cx="8352155" cy="864235"/>
            </a:xfrm>
            <a:custGeom>
              <a:avLst/>
              <a:gdLst/>
              <a:ahLst/>
              <a:cxnLst/>
              <a:rect l="l" t="t" r="r" b="b"/>
              <a:pathLst>
                <a:path w="8352155" h="864235">
                  <a:moveTo>
                    <a:pt x="0" y="144018"/>
                  </a:moveTo>
                  <a:lnTo>
                    <a:pt x="7343" y="98501"/>
                  </a:lnTo>
                  <a:lnTo>
                    <a:pt x="27790" y="58967"/>
                  </a:lnTo>
                  <a:lnTo>
                    <a:pt x="58968" y="27790"/>
                  </a:lnTo>
                  <a:lnTo>
                    <a:pt x="98501" y="7343"/>
                  </a:lnTo>
                  <a:lnTo>
                    <a:pt x="144016" y="0"/>
                  </a:lnTo>
                  <a:lnTo>
                    <a:pt x="8207524" y="0"/>
                  </a:lnTo>
                  <a:lnTo>
                    <a:pt x="8253021" y="7343"/>
                  </a:lnTo>
                  <a:lnTo>
                    <a:pt x="8292553" y="27790"/>
                  </a:lnTo>
                  <a:lnTo>
                    <a:pt x="8323737" y="58967"/>
                  </a:lnTo>
                  <a:lnTo>
                    <a:pt x="8344194" y="98501"/>
                  </a:lnTo>
                  <a:lnTo>
                    <a:pt x="8351542" y="144018"/>
                  </a:lnTo>
                  <a:lnTo>
                    <a:pt x="8351542" y="720077"/>
                  </a:lnTo>
                  <a:lnTo>
                    <a:pt x="8344194" y="765593"/>
                  </a:lnTo>
                  <a:lnTo>
                    <a:pt x="8323737" y="805127"/>
                  </a:lnTo>
                  <a:lnTo>
                    <a:pt x="8292553" y="836304"/>
                  </a:lnTo>
                  <a:lnTo>
                    <a:pt x="8253021" y="856752"/>
                  </a:lnTo>
                  <a:lnTo>
                    <a:pt x="8207524" y="864095"/>
                  </a:lnTo>
                  <a:lnTo>
                    <a:pt x="144016" y="864095"/>
                  </a:lnTo>
                  <a:lnTo>
                    <a:pt x="98501" y="856752"/>
                  </a:lnTo>
                  <a:lnTo>
                    <a:pt x="58968" y="836304"/>
                  </a:lnTo>
                  <a:lnTo>
                    <a:pt x="27790" y="805127"/>
                  </a:lnTo>
                  <a:lnTo>
                    <a:pt x="7343" y="765593"/>
                  </a:lnTo>
                  <a:lnTo>
                    <a:pt x="0" y="720077"/>
                  </a:lnTo>
                  <a:lnTo>
                    <a:pt x="0" y="144018"/>
                  </a:lnTo>
                  <a:close/>
                </a:path>
              </a:pathLst>
            </a:custGeom>
            <a:ln w="9144">
              <a:solidFill>
                <a:srgbClr val="297F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516434" y="4352670"/>
            <a:ext cx="685545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00"/>
              </a:spcBef>
              <a:buFont typeface="Wingdings"/>
              <a:buChar char=""/>
              <a:tabLst>
                <a:tab pos="287655" algn="l"/>
              </a:tabLst>
            </a:pPr>
            <a:r>
              <a:rPr dirty="0" sz="1800" spc="-20">
                <a:latin typeface="Times New Roman"/>
                <a:cs typeface="Times New Roman"/>
              </a:rPr>
              <a:t>Тракт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трансгрессивных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систем </a:t>
            </a:r>
            <a:r>
              <a:rPr dirty="0" sz="1800" spc="-15">
                <a:latin typeface="Times New Roman"/>
                <a:cs typeface="Times New Roman"/>
              </a:rPr>
              <a:t>[</a:t>
            </a:r>
            <a:r>
              <a:rPr dirty="0" sz="1800" spc="-15" b="1">
                <a:latin typeface="Times New Roman"/>
                <a:cs typeface="Times New Roman"/>
              </a:rPr>
              <a:t>Transgressive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Systems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Tract/TST</a:t>
            </a:r>
            <a:r>
              <a:rPr dirty="0" sz="1800" spc="-15">
                <a:latin typeface="Times New Roman"/>
                <a:cs typeface="Times New Roman"/>
              </a:rPr>
              <a:t>];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3703" y="290499"/>
            <a:ext cx="2000885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232852"/>
                </a:solidFill>
                <a:latin typeface="Times New Roman"/>
                <a:cs typeface="Times New Roman"/>
              </a:rPr>
              <a:t>Тракты</a:t>
            </a:r>
            <a:r>
              <a:rPr dirty="0" sz="1800" spc="-4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232852"/>
                </a:solidFill>
                <a:latin typeface="Times New Roman"/>
                <a:cs typeface="Times New Roman"/>
              </a:rPr>
              <a:t>осадочных</a:t>
            </a:r>
            <a:endParaRPr sz="18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232852"/>
                </a:solidFill>
                <a:latin typeface="Times New Roman"/>
                <a:cs typeface="Times New Roman"/>
              </a:rPr>
              <a:t>систем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6518225"/>
            <a:ext cx="702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27.03.2022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4554" y="6518225"/>
            <a:ext cx="1906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02471" y="6518225"/>
            <a:ext cx="98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5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056" y="1053083"/>
            <a:ext cx="9065260" cy="5184775"/>
            <a:chOff x="67056" y="1053083"/>
            <a:chExt cx="9065260" cy="51847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6" y="1053083"/>
              <a:ext cx="4576572" cy="51846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3627" y="1339595"/>
              <a:ext cx="4488179" cy="432206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610226" y="153390"/>
            <a:ext cx="2849880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1905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000000"/>
                </a:solidFill>
              </a:rPr>
              <a:t>Схема</a:t>
            </a:r>
            <a:r>
              <a:rPr dirty="0" sz="1800" spc="-5">
                <a:solidFill>
                  <a:srgbClr val="000000"/>
                </a:solidFill>
              </a:rPr>
              <a:t> </a:t>
            </a:r>
            <a:r>
              <a:rPr dirty="0" sz="1800" spc="-15">
                <a:solidFill>
                  <a:srgbClr val="000000"/>
                </a:solidFill>
              </a:rPr>
              <a:t>формирования </a:t>
            </a:r>
            <a:r>
              <a:rPr dirty="0" sz="1800" spc="-10">
                <a:solidFill>
                  <a:srgbClr val="000000"/>
                </a:solidFill>
              </a:rPr>
              <a:t> </a:t>
            </a:r>
            <a:r>
              <a:rPr dirty="0" sz="1800" spc="-5">
                <a:solidFill>
                  <a:srgbClr val="000000"/>
                </a:solidFill>
              </a:rPr>
              <a:t>сиквенции</a:t>
            </a:r>
            <a:r>
              <a:rPr dirty="0" sz="1800">
                <a:solidFill>
                  <a:srgbClr val="000000"/>
                </a:solidFill>
              </a:rPr>
              <a:t> </a:t>
            </a:r>
            <a:r>
              <a:rPr dirty="0" sz="1800" spc="-5">
                <a:solidFill>
                  <a:srgbClr val="000000"/>
                </a:solidFill>
              </a:rPr>
              <a:t>при различных </a:t>
            </a:r>
            <a:r>
              <a:rPr dirty="0" sz="1800" spc="-434">
                <a:solidFill>
                  <a:srgbClr val="000000"/>
                </a:solidFill>
              </a:rPr>
              <a:t> </a:t>
            </a:r>
            <a:r>
              <a:rPr dirty="0" sz="1800">
                <a:solidFill>
                  <a:srgbClr val="000000"/>
                </a:solidFill>
              </a:rPr>
              <a:t>трактах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988" y="856488"/>
            <a:ext cx="864412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511568"/>
            <a:ext cx="624459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Осадочный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</a:t>
            </a:r>
            <a:r>
              <a:rPr dirty="0" sz="2400" spc="35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(осадочная</a:t>
            </a:r>
            <a:r>
              <a:rPr dirty="0" sz="2400" spc="10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сиквенция)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94232" y="1260487"/>
            <a:ext cx="8554085" cy="1000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267970">
              <a:lnSpc>
                <a:spcPct val="100000"/>
              </a:lnSpc>
              <a:spcBef>
                <a:spcPts val="95"/>
              </a:spcBef>
            </a:pPr>
            <a:r>
              <a:rPr dirty="0" sz="1600" spc="-20">
                <a:latin typeface="Times New Roman"/>
                <a:cs typeface="Times New Roman"/>
              </a:rPr>
              <a:t>Тракты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стояния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>
                <a:latin typeface="Times New Roman"/>
                <a:cs typeface="Times New Roman"/>
              </a:rPr>
              <a:t> трансгрессивных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разделены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трансгрессивной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поверхностью*. </a:t>
            </a:r>
            <a:r>
              <a:rPr dirty="0" sz="1600" spc="-20">
                <a:latin typeface="Times New Roman"/>
                <a:cs typeface="Times New Roman"/>
              </a:rPr>
              <a:t>Тракты </a:t>
            </a:r>
            <a:r>
              <a:rPr dirty="0" sz="1600">
                <a:latin typeface="Times New Roman"/>
                <a:cs typeface="Times New Roman"/>
              </a:rPr>
              <a:t>трансгрессивных </a:t>
            </a:r>
            <a:r>
              <a:rPr dirty="0" sz="1600" spc="-5">
                <a:latin typeface="Times New Roman"/>
                <a:cs typeface="Times New Roman"/>
              </a:rPr>
              <a:t>систем и </a:t>
            </a:r>
            <a:r>
              <a:rPr dirty="0" sz="1600" spc="-20">
                <a:latin typeface="Times New Roman"/>
                <a:cs typeface="Times New Roman"/>
              </a:rPr>
              <a:t>высокого </a:t>
            </a:r>
            <a:r>
              <a:rPr dirty="0" sz="1600" spc="-15">
                <a:latin typeface="Times New Roman"/>
                <a:cs typeface="Times New Roman"/>
              </a:rPr>
              <a:t>стояния </a:t>
            </a:r>
            <a:r>
              <a:rPr dirty="0" sz="1600" spc="-5">
                <a:latin typeface="Times New Roman"/>
                <a:cs typeface="Times New Roman"/>
              </a:rPr>
              <a:t>разделены поверхностью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максимального </a:t>
            </a:r>
            <a:r>
              <a:rPr dirty="0" sz="1600" spc="-5">
                <a:latin typeface="Times New Roman"/>
                <a:cs typeface="Times New Roman"/>
              </a:rPr>
              <a:t>затопления. </a:t>
            </a:r>
            <a:r>
              <a:rPr dirty="0" sz="1600" spc="-20">
                <a:latin typeface="Times New Roman"/>
                <a:cs typeface="Times New Roman"/>
              </a:rPr>
              <a:t>Тракты высокого </a:t>
            </a:r>
            <a:r>
              <a:rPr dirty="0" sz="1600" spc="-10">
                <a:latin typeface="Times New Roman"/>
                <a:cs typeface="Times New Roman"/>
              </a:rPr>
              <a:t>стояния </a:t>
            </a:r>
            <a:r>
              <a:rPr dirty="0" sz="1600" spc="-5">
                <a:latin typeface="Times New Roman"/>
                <a:cs typeface="Times New Roman"/>
              </a:rPr>
              <a:t>и систем снижающегося </a:t>
            </a:r>
            <a:r>
              <a:rPr dirty="0" sz="1600" spc="-10">
                <a:latin typeface="Times New Roman"/>
                <a:cs typeface="Times New Roman"/>
              </a:rPr>
              <a:t>уровня </a:t>
            </a:r>
            <a:r>
              <a:rPr dirty="0" sz="1600" spc="-5">
                <a:latin typeface="Times New Roman"/>
                <a:cs typeface="Times New Roman"/>
              </a:rPr>
              <a:t>разделены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базальной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поверхностью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вынужденной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регрессии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(рис.7.3).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02471" y="6518225"/>
            <a:ext cx="996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7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3939" y="2488692"/>
            <a:ext cx="4486656" cy="33771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44500" y="6103404"/>
            <a:ext cx="5664200" cy="623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844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7.3: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Тракты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изменений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площадей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седиментации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  <a:tabLst>
                <a:tab pos="2222500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27.03.2022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76" y="0"/>
            <a:ext cx="8459724" cy="68503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8955"/>
              <a:ext cx="4643628" cy="68290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3628" y="0"/>
              <a:ext cx="4500372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756650" y="1223594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56650" y="2664002"/>
            <a:ext cx="11493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28682" y="4320908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56650" y="5826061"/>
            <a:ext cx="1149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098" y="270522"/>
            <a:ext cx="62439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Осадочный </a:t>
            </a:r>
            <a:r>
              <a:rPr dirty="0" sz="2400" spc="-25">
                <a:solidFill>
                  <a:srgbClr val="232852"/>
                </a:solidFill>
              </a:rPr>
              <a:t>комплекс</a:t>
            </a:r>
            <a:r>
              <a:rPr dirty="0" sz="2400" spc="35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(осадочная</a:t>
            </a:r>
            <a:r>
              <a:rPr dirty="0" sz="2400" spc="10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сиквенция)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08569" y="794131"/>
            <a:ext cx="8579485" cy="21894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363855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latin typeface="Times New Roman"/>
                <a:cs typeface="Times New Roman"/>
              </a:rPr>
              <a:t>Для </a:t>
            </a:r>
            <a:r>
              <a:rPr dirty="0" sz="1700" spc="-15">
                <a:latin typeface="Times New Roman"/>
                <a:cs typeface="Times New Roman"/>
              </a:rPr>
              <a:t>того, </a:t>
            </a:r>
            <a:r>
              <a:rPr dirty="0" sz="1700" spc="-10">
                <a:latin typeface="Times New Roman"/>
                <a:cs typeface="Times New Roman"/>
              </a:rPr>
              <a:t>чтобы </a:t>
            </a:r>
            <a:r>
              <a:rPr dirty="0" sz="1700">
                <a:latin typeface="Times New Roman"/>
                <a:cs typeface="Times New Roman"/>
              </a:rPr>
              <a:t>понять процесс </a:t>
            </a:r>
            <a:r>
              <a:rPr dirty="0" sz="1700" spc="-5">
                <a:latin typeface="Times New Roman"/>
                <a:cs typeface="Times New Roman"/>
              </a:rPr>
              <a:t>формирования сиквенса </a:t>
            </a:r>
            <a:r>
              <a:rPr dirty="0" sz="1700" spc="-10">
                <a:latin typeface="Times New Roman"/>
                <a:cs typeface="Times New Roman"/>
              </a:rPr>
              <a:t>(осадочного </a:t>
            </a:r>
            <a:r>
              <a:rPr dirty="0" sz="1700" spc="-20">
                <a:latin typeface="Times New Roman"/>
                <a:cs typeface="Times New Roman"/>
              </a:rPr>
              <a:t>комплекса) </a:t>
            </a:r>
            <a:r>
              <a:rPr dirty="0" sz="1700">
                <a:latin typeface="Times New Roman"/>
                <a:cs typeface="Times New Roman"/>
              </a:rPr>
              <a:t>при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изменении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площадей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седиментации,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проще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всего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25">
                <a:latin typeface="Times New Roman"/>
                <a:cs typeface="Times New Roman"/>
              </a:rPr>
              <a:t>начать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рассмотрение</a:t>
            </a:r>
            <a:r>
              <a:rPr dirty="0" sz="1700">
                <a:latin typeface="Times New Roman"/>
                <a:cs typeface="Times New Roman"/>
              </a:rPr>
              <a:t> с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тракта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систем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высокого</a:t>
            </a:r>
            <a:r>
              <a:rPr dirty="0" sz="1700" spc="-15">
                <a:latin typeface="Times New Roman"/>
                <a:cs typeface="Times New Roman"/>
              </a:rPr>
              <a:t> стояния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(HST).</a:t>
            </a:r>
            <a:r>
              <a:rPr dirty="0" sz="1700">
                <a:latin typeface="Times New Roman"/>
                <a:cs typeface="Times New Roman"/>
              </a:rPr>
              <a:t> В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течение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этого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времени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относительный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уровень</a:t>
            </a:r>
            <a:r>
              <a:rPr dirty="0" sz="1700" spc="4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моря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претерпевает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медленный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рост</a:t>
            </a:r>
            <a:r>
              <a:rPr dirty="0" sz="1700" spc="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из-за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влияния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комбинированных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эффектов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прогибания</a:t>
            </a:r>
            <a:r>
              <a:rPr dirty="0" sz="1700">
                <a:latin typeface="Times New Roman"/>
                <a:cs typeface="Times New Roman"/>
              </a:rPr>
              <a:t> и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эвстазии.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710"/>
              </a:spcBef>
            </a:pPr>
            <a:r>
              <a:rPr dirty="0" sz="1700">
                <a:latin typeface="Times New Roman"/>
                <a:cs typeface="Times New Roman"/>
              </a:rPr>
              <a:t>Во </a:t>
            </a:r>
            <a:r>
              <a:rPr dirty="0" sz="1700" spc="-5">
                <a:latin typeface="Times New Roman"/>
                <a:cs typeface="Times New Roman"/>
              </a:rPr>
              <a:t>время </a:t>
            </a:r>
            <a:r>
              <a:rPr dirty="0" sz="1700" spc="-10">
                <a:latin typeface="Times New Roman"/>
                <a:cs typeface="Times New Roman"/>
              </a:rPr>
              <a:t>медленного </a:t>
            </a:r>
            <a:r>
              <a:rPr dirty="0" sz="1700" spc="10">
                <a:latin typeface="Times New Roman"/>
                <a:cs typeface="Times New Roman"/>
              </a:rPr>
              <a:t>роста </a:t>
            </a:r>
            <a:r>
              <a:rPr dirty="0" sz="1700" spc="-5">
                <a:latin typeface="Times New Roman"/>
                <a:cs typeface="Times New Roman"/>
              </a:rPr>
              <a:t>относительного уровня </a:t>
            </a:r>
            <a:r>
              <a:rPr dirty="0" sz="1700">
                <a:latin typeface="Times New Roman"/>
                <a:cs typeface="Times New Roman"/>
              </a:rPr>
              <a:t>моря поставка </a:t>
            </a:r>
            <a:r>
              <a:rPr dirty="0" sz="1700" spc="-10">
                <a:latin typeface="Times New Roman"/>
                <a:cs typeface="Times New Roman"/>
              </a:rPr>
              <a:t>осадков </a:t>
            </a:r>
            <a:r>
              <a:rPr dirty="0" sz="1700">
                <a:latin typeface="Times New Roman"/>
                <a:cs typeface="Times New Roman"/>
              </a:rPr>
              <a:t>в </a:t>
            </a:r>
            <a:r>
              <a:rPr dirty="0" sz="1700" spc="-5">
                <a:latin typeface="Times New Roman"/>
                <a:cs typeface="Times New Roman"/>
              </a:rPr>
              <a:t>бассейн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седиментации </a:t>
            </a:r>
            <a:r>
              <a:rPr dirty="0" sz="1700">
                <a:latin typeface="Times New Roman"/>
                <a:cs typeface="Times New Roman"/>
              </a:rPr>
              <a:t>все еще </a:t>
            </a:r>
            <a:r>
              <a:rPr dirty="0" sz="1700" spc="-15">
                <a:latin typeface="Times New Roman"/>
                <a:cs typeface="Times New Roman"/>
              </a:rPr>
              <a:t>достаточна </a:t>
            </a:r>
            <a:r>
              <a:rPr dirty="0" sz="1700">
                <a:latin typeface="Times New Roman"/>
                <a:cs typeface="Times New Roman"/>
              </a:rPr>
              <a:t>для </a:t>
            </a:r>
            <a:r>
              <a:rPr dirty="0" sz="1700" spc="-15">
                <a:latin typeface="Times New Roman"/>
                <a:cs typeface="Times New Roman"/>
              </a:rPr>
              <a:t>того, </a:t>
            </a:r>
            <a:r>
              <a:rPr dirty="0" sz="1700" spc="-10">
                <a:latin typeface="Times New Roman"/>
                <a:cs typeface="Times New Roman"/>
              </a:rPr>
              <a:t>чтобы обеспечить продвижение </a:t>
            </a:r>
            <a:r>
              <a:rPr dirty="0" sz="1700">
                <a:latin typeface="Times New Roman"/>
                <a:cs typeface="Times New Roman"/>
              </a:rPr>
              <a:t>в </a:t>
            </a:r>
            <a:r>
              <a:rPr dirty="0" sz="1700" spc="-5">
                <a:latin typeface="Times New Roman"/>
                <a:cs typeface="Times New Roman"/>
              </a:rPr>
              <a:t>сторону моря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береговой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линии.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Процесс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носит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название</a:t>
            </a:r>
            <a:r>
              <a:rPr dirty="0" sz="1700" spc="415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проградационное</a:t>
            </a:r>
            <a:r>
              <a:rPr dirty="0" sz="1700" spc="-15" b="1" i="1">
                <a:latin typeface="Times New Roman"/>
                <a:cs typeface="Times New Roman"/>
              </a:rPr>
              <a:t> </a:t>
            </a:r>
            <a:r>
              <a:rPr dirty="0" sz="1700" spc="-5" b="1" i="1">
                <a:latin typeface="Times New Roman"/>
                <a:cs typeface="Times New Roman"/>
              </a:rPr>
              <a:t>перемещение.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2812" y="3047239"/>
            <a:ext cx="8213725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3695" algn="l"/>
                <a:tab pos="841375" algn="l"/>
                <a:tab pos="1579245" algn="l"/>
                <a:tab pos="2414270" algn="l"/>
                <a:tab pos="4001135" algn="l"/>
                <a:tab pos="4941570" algn="l"/>
                <a:tab pos="5645785" algn="l"/>
                <a:tab pos="6490335" algn="l"/>
              </a:tabLst>
            </a:pPr>
            <a:r>
              <a:rPr dirty="0" sz="1700">
                <a:latin typeface="Times New Roman"/>
                <a:cs typeface="Times New Roman"/>
              </a:rPr>
              <a:t>В	</a:t>
            </a:r>
            <a:r>
              <a:rPr dirty="0" sz="1700" spc="-10">
                <a:latin typeface="Times New Roman"/>
                <a:cs typeface="Times New Roman"/>
              </a:rPr>
              <a:t>это	</a:t>
            </a:r>
            <a:r>
              <a:rPr dirty="0" sz="1700" spc="-5">
                <a:latin typeface="Times New Roman"/>
                <a:cs typeface="Times New Roman"/>
              </a:rPr>
              <a:t>время	</a:t>
            </a:r>
            <a:r>
              <a:rPr dirty="0" sz="1700" spc="10">
                <a:latin typeface="Times New Roman"/>
                <a:cs typeface="Times New Roman"/>
              </a:rPr>
              <a:t>осадки	</a:t>
            </a:r>
            <a:r>
              <a:rPr dirty="0" sz="1700" spc="-10">
                <a:latin typeface="Times New Roman"/>
                <a:cs typeface="Times New Roman"/>
              </a:rPr>
              <a:t>накапливаются	</a:t>
            </a:r>
            <a:r>
              <a:rPr dirty="0" sz="1700" spc="-5">
                <a:latin typeface="Times New Roman"/>
                <a:cs typeface="Times New Roman"/>
              </a:rPr>
              <a:t>быстрее	</a:t>
            </a:r>
            <a:r>
              <a:rPr dirty="0" sz="1700" spc="5">
                <a:latin typeface="Times New Roman"/>
                <a:cs typeface="Times New Roman"/>
              </a:rPr>
              <a:t>роста	</a:t>
            </a:r>
            <a:r>
              <a:rPr dirty="0" sz="1700" spc="-15">
                <a:latin typeface="Times New Roman"/>
                <a:cs typeface="Times New Roman"/>
              </a:rPr>
              <a:t>объема	</a:t>
            </a:r>
            <a:r>
              <a:rPr dirty="0" sz="1700" spc="-20">
                <a:latin typeface="Times New Roman"/>
                <a:cs typeface="Times New Roman"/>
              </a:rPr>
              <a:t>аккомодационного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/>
              <a:t>пространства.</a:t>
            </a:r>
          </a:p>
          <a:p>
            <a:pPr algn="just" marL="12700" marR="5080" indent="363855">
              <a:lnSpc>
                <a:spcPct val="100000"/>
              </a:lnSpc>
              <a:spcBef>
                <a:spcPts val="710"/>
              </a:spcBef>
            </a:pPr>
            <a:r>
              <a:rPr dirty="0"/>
              <a:t>Если</a:t>
            </a:r>
            <a:r>
              <a:rPr dirty="0" spc="5"/>
              <a:t> </a:t>
            </a:r>
            <a:r>
              <a:rPr dirty="0" spc="-5"/>
              <a:t>осадочный</a:t>
            </a:r>
            <a:r>
              <a:rPr dirty="0"/>
              <a:t> </a:t>
            </a:r>
            <a:r>
              <a:rPr dirty="0" spc="-5"/>
              <a:t>сиквенс</a:t>
            </a:r>
            <a:r>
              <a:rPr dirty="0"/>
              <a:t> </a:t>
            </a:r>
            <a:r>
              <a:rPr dirty="0" spc="-5"/>
              <a:t>состоит</a:t>
            </a:r>
            <a:r>
              <a:rPr dirty="0"/>
              <a:t> из</a:t>
            </a:r>
            <a:r>
              <a:rPr dirty="0" spc="5"/>
              <a:t> </a:t>
            </a:r>
            <a:r>
              <a:rPr dirty="0" spc="-10"/>
              <a:t>парасиквенсов*,</a:t>
            </a:r>
            <a:r>
              <a:rPr dirty="0" spc="-5"/>
              <a:t> </a:t>
            </a:r>
            <a:r>
              <a:rPr dirty="0" spc="-15"/>
              <a:t>то</a:t>
            </a:r>
            <a:r>
              <a:rPr dirty="0" spc="-10"/>
              <a:t> </a:t>
            </a:r>
            <a:r>
              <a:rPr dirty="0"/>
              <a:t>в</a:t>
            </a:r>
            <a:r>
              <a:rPr dirty="0" spc="5"/>
              <a:t> </a:t>
            </a:r>
            <a:r>
              <a:rPr dirty="0"/>
              <a:t>HST</a:t>
            </a:r>
            <a:r>
              <a:rPr dirty="0" spc="5"/>
              <a:t> </a:t>
            </a:r>
            <a:r>
              <a:rPr dirty="0" spc="-40"/>
              <a:t>будут</a:t>
            </a:r>
            <a:r>
              <a:rPr dirty="0" spc="-35"/>
              <a:t> </a:t>
            </a:r>
            <a:r>
              <a:rPr dirty="0" spc="-15"/>
              <a:t>доминировать </a:t>
            </a:r>
            <a:r>
              <a:rPr dirty="0" spc="-10"/>
              <a:t> </a:t>
            </a:r>
            <a:r>
              <a:rPr dirty="0" spc="-20"/>
              <a:t>отложения</a:t>
            </a:r>
            <a:r>
              <a:rPr dirty="0" spc="-15"/>
              <a:t> </a:t>
            </a:r>
            <a:r>
              <a:rPr dirty="0" spc="-5"/>
              <a:t>проградационных</a:t>
            </a:r>
            <a:r>
              <a:rPr dirty="0"/>
              <a:t> </a:t>
            </a:r>
            <a:r>
              <a:rPr dirty="0" spc="-5"/>
              <a:t>парасиквенсов.</a:t>
            </a:r>
            <a:r>
              <a:rPr dirty="0"/>
              <a:t> В</a:t>
            </a:r>
            <a:r>
              <a:rPr dirty="0" spc="5"/>
              <a:t> </a:t>
            </a:r>
            <a:r>
              <a:rPr dirty="0" spc="-20"/>
              <a:t>конце</a:t>
            </a:r>
            <a:r>
              <a:rPr dirty="0" spc="-15"/>
              <a:t> </a:t>
            </a:r>
            <a:r>
              <a:rPr dirty="0" spc="-5"/>
              <a:t>тракта</a:t>
            </a:r>
            <a:r>
              <a:rPr dirty="0"/>
              <a:t> </a:t>
            </a:r>
            <a:r>
              <a:rPr dirty="0" spc="-5"/>
              <a:t>систем</a:t>
            </a:r>
            <a:r>
              <a:rPr dirty="0"/>
              <a:t> </a:t>
            </a:r>
            <a:r>
              <a:rPr dirty="0" spc="-25"/>
              <a:t>высокого</a:t>
            </a:r>
            <a:r>
              <a:rPr dirty="0" spc="-20"/>
              <a:t> </a:t>
            </a:r>
            <a:r>
              <a:rPr dirty="0" spc="-10"/>
              <a:t>стояния </a:t>
            </a:r>
            <a:r>
              <a:rPr dirty="0" spc="-5"/>
              <a:t> эвстатический уровень </a:t>
            </a:r>
            <a:r>
              <a:rPr dirty="0"/>
              <a:t>моря </a:t>
            </a:r>
            <a:r>
              <a:rPr dirty="0" spc="-15"/>
              <a:t>начинает </a:t>
            </a:r>
            <a:r>
              <a:rPr dirty="0" spc="-10"/>
              <a:t>снижаться, </a:t>
            </a:r>
            <a:r>
              <a:rPr dirty="0"/>
              <a:t>но все еще </a:t>
            </a:r>
            <a:r>
              <a:rPr dirty="0" spc="-10"/>
              <a:t>отстает </a:t>
            </a:r>
            <a:r>
              <a:rPr dirty="0" spc="-15"/>
              <a:t>от </a:t>
            </a:r>
            <a:r>
              <a:rPr dirty="0" spc="-5"/>
              <a:t>прогибания, </a:t>
            </a:r>
            <a:r>
              <a:rPr dirty="0"/>
              <a:t>так, </a:t>
            </a:r>
            <a:r>
              <a:rPr dirty="0" spc="-15"/>
              <a:t>что </a:t>
            </a:r>
            <a:r>
              <a:rPr dirty="0" spc="-10"/>
              <a:t> </a:t>
            </a:r>
            <a:r>
              <a:rPr dirty="0"/>
              <a:t>относительный</a:t>
            </a:r>
            <a:r>
              <a:rPr dirty="0" spc="-45"/>
              <a:t> </a:t>
            </a:r>
            <a:r>
              <a:rPr dirty="0" spc="-5"/>
              <a:t>уровень</a:t>
            </a:r>
            <a:r>
              <a:rPr dirty="0" spc="-15"/>
              <a:t> </a:t>
            </a:r>
            <a:r>
              <a:rPr dirty="0"/>
              <a:t>моря</a:t>
            </a:r>
            <a:r>
              <a:rPr dirty="0" spc="-5"/>
              <a:t> </a:t>
            </a:r>
            <a:r>
              <a:rPr dirty="0" spc="-20"/>
              <a:t>растет,</a:t>
            </a:r>
            <a:r>
              <a:rPr dirty="0" spc="-25"/>
              <a:t> </a:t>
            </a:r>
            <a:r>
              <a:rPr dirty="0" spc="-30"/>
              <a:t>хотя</a:t>
            </a:r>
            <a:r>
              <a:rPr dirty="0" spc="-5"/>
              <a:t> </a:t>
            </a:r>
            <a:r>
              <a:rPr dirty="0"/>
              <a:t>с</a:t>
            </a:r>
            <a:r>
              <a:rPr dirty="0" spc="-10"/>
              <a:t> </a:t>
            </a:r>
            <a:r>
              <a:rPr dirty="0"/>
              <a:t>все</a:t>
            </a:r>
            <a:r>
              <a:rPr dirty="0" spc="-20"/>
              <a:t> </a:t>
            </a:r>
            <a:r>
              <a:rPr dirty="0" spc="-5"/>
              <a:t>более</a:t>
            </a:r>
            <a:r>
              <a:rPr dirty="0" spc="-15"/>
              <a:t> </a:t>
            </a:r>
            <a:r>
              <a:rPr dirty="0" spc="-5"/>
              <a:t>замедляющимися</a:t>
            </a:r>
            <a:r>
              <a:rPr dirty="0" spc="-10"/>
              <a:t> </a:t>
            </a:r>
            <a:r>
              <a:rPr dirty="0"/>
              <a:t>темпами.</a:t>
            </a:r>
          </a:p>
          <a:p>
            <a:pPr algn="just" marL="12700" marR="5080" indent="363855">
              <a:lnSpc>
                <a:spcPct val="100000"/>
              </a:lnSpc>
              <a:spcBef>
                <a:spcPts val="710"/>
              </a:spcBef>
            </a:pPr>
            <a:r>
              <a:rPr dirty="0" u="sng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Тракт</a:t>
            </a:r>
            <a:r>
              <a:rPr dirty="0" u="sng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pc="-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высокого</a:t>
            </a:r>
            <a:r>
              <a:rPr dirty="0" u="sng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уровня</a:t>
            </a:r>
            <a:r>
              <a:rPr dirty="0" u="sng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моря</a:t>
            </a:r>
            <a:r>
              <a:rPr dirty="0" u="sng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(highstand</a:t>
            </a:r>
            <a:r>
              <a:rPr dirty="0" u="sng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systems</a:t>
            </a:r>
            <a:r>
              <a:rPr dirty="0" u="sng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tract</a:t>
            </a:r>
            <a:r>
              <a:rPr dirty="0" u="sng" spc="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-</a:t>
            </a:r>
            <a:r>
              <a:rPr dirty="0" u="sng" spc="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HST)</a:t>
            </a:r>
            <a:r>
              <a:rPr dirty="0" u="sng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pc="-10"/>
              <a:t>начинается</a:t>
            </a:r>
            <a:r>
              <a:rPr dirty="0" spc="-5"/>
              <a:t> обычно </a:t>
            </a:r>
            <a:r>
              <a:rPr dirty="0"/>
              <a:t> </a:t>
            </a:r>
            <a:r>
              <a:rPr dirty="0" spc="-5"/>
              <a:t>аградационным </a:t>
            </a:r>
            <a:r>
              <a:rPr dirty="0" spc="-20"/>
              <a:t>пакетом </a:t>
            </a:r>
            <a:r>
              <a:rPr dirty="0" spc="-5"/>
              <a:t>парасиквенсов, </a:t>
            </a:r>
            <a:r>
              <a:rPr dirty="0" spc="-25"/>
              <a:t>которые </a:t>
            </a:r>
            <a:r>
              <a:rPr dirty="0"/>
              <a:t>по </a:t>
            </a:r>
            <a:r>
              <a:rPr dirty="0" spc="-5"/>
              <a:t>мере </a:t>
            </a:r>
            <a:r>
              <a:rPr dirty="0" spc="-10"/>
              <a:t>снижения </a:t>
            </a:r>
            <a:r>
              <a:rPr dirty="0" spc="-5"/>
              <a:t>темпов </a:t>
            </a:r>
            <a:r>
              <a:rPr dirty="0" spc="-15"/>
              <a:t>подъема </a:t>
            </a:r>
            <a:r>
              <a:rPr dirty="0" spc="-5"/>
              <a:t>уровня </a:t>
            </a:r>
            <a:r>
              <a:rPr dirty="0"/>
              <a:t> моря</a:t>
            </a:r>
            <a:r>
              <a:rPr dirty="0" spc="330"/>
              <a:t> </a:t>
            </a:r>
            <a:r>
              <a:rPr dirty="0" spc="-5"/>
              <a:t>сменяются</a:t>
            </a:r>
            <a:r>
              <a:rPr dirty="0" spc="325"/>
              <a:t> </a:t>
            </a:r>
            <a:r>
              <a:rPr dirty="0"/>
              <a:t>серией</a:t>
            </a:r>
            <a:r>
              <a:rPr dirty="0" spc="330"/>
              <a:t> </a:t>
            </a:r>
            <a:r>
              <a:rPr dirty="0" spc="-5"/>
              <a:t>клиноформ</a:t>
            </a:r>
            <a:r>
              <a:rPr dirty="0" spc="340"/>
              <a:t> </a:t>
            </a:r>
            <a:r>
              <a:rPr dirty="0" spc="-5"/>
              <a:t>«наступающей</a:t>
            </a:r>
            <a:r>
              <a:rPr dirty="0" spc="335"/>
              <a:t> </a:t>
            </a:r>
            <a:r>
              <a:rPr dirty="0" spc="-5"/>
              <a:t>суши».</a:t>
            </a:r>
            <a:r>
              <a:rPr dirty="0" spc="345"/>
              <a:t> </a:t>
            </a:r>
            <a:r>
              <a:rPr dirty="0" spc="-20"/>
              <a:t>Этот</a:t>
            </a:r>
            <a:r>
              <a:rPr dirty="0" spc="325"/>
              <a:t> </a:t>
            </a:r>
            <a:r>
              <a:rPr dirty="0" spc="-5"/>
              <a:t>седиментационный</a:t>
            </a:r>
            <a:r>
              <a:rPr dirty="0" spc="335"/>
              <a:t> </a:t>
            </a:r>
            <a:r>
              <a:rPr dirty="0" spc="-5"/>
              <a:t>клин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8545" y="5559369"/>
            <a:ext cx="8579485" cy="1172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700" spc="-20">
                <a:latin typeface="Times New Roman"/>
                <a:cs typeface="Times New Roman"/>
              </a:rPr>
              <a:t>высокого</a:t>
            </a:r>
            <a:r>
              <a:rPr dirty="0" sz="1700" spc="-15">
                <a:latin typeface="Times New Roman"/>
                <a:cs typeface="Times New Roman"/>
              </a:rPr>
              <a:t> стояния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уровня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моря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(high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stand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wedge)</a:t>
            </a:r>
            <a:r>
              <a:rPr dirty="0" sz="1700">
                <a:latin typeface="Times New Roman"/>
                <a:cs typeface="Times New Roman"/>
              </a:rPr>
              <a:t> в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25">
                <a:latin typeface="Times New Roman"/>
                <a:cs typeface="Times New Roman"/>
              </a:rPr>
              <a:t>глубоководной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части</a:t>
            </a:r>
            <a:r>
              <a:rPr dirty="0" sz="1700" spc="-5">
                <a:latin typeface="Times New Roman"/>
                <a:cs typeface="Times New Roman"/>
              </a:rPr>
              <a:t> бассейна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превращается </a:t>
            </a:r>
            <a:r>
              <a:rPr dirty="0" sz="1700">
                <a:latin typeface="Times New Roman"/>
                <a:cs typeface="Times New Roman"/>
              </a:rPr>
              <a:t>в </a:t>
            </a:r>
            <a:r>
              <a:rPr dirty="0" sz="1700" spc="-5">
                <a:latin typeface="Times New Roman"/>
                <a:cs typeface="Times New Roman"/>
              </a:rPr>
              <a:t>тончайший </a:t>
            </a:r>
            <a:r>
              <a:rPr dirty="0" sz="1700" spc="-15">
                <a:latin typeface="Times New Roman"/>
                <a:cs typeface="Times New Roman"/>
              </a:rPr>
              <a:t>глинистый </a:t>
            </a:r>
            <a:r>
              <a:rPr dirty="0" sz="1700" spc="-5">
                <a:latin typeface="Times New Roman"/>
                <a:cs typeface="Times New Roman"/>
              </a:rPr>
              <a:t>покров, наращивающий </a:t>
            </a:r>
            <a:r>
              <a:rPr dirty="0" sz="1700" spc="-10">
                <a:latin typeface="Times New Roman"/>
                <a:cs typeface="Times New Roman"/>
              </a:rPr>
              <a:t>конденсированный </a:t>
            </a:r>
            <a:r>
              <a:rPr dirty="0" sz="1700">
                <a:latin typeface="Times New Roman"/>
                <a:cs typeface="Times New Roman"/>
              </a:rPr>
              <a:t>разрез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трансгрессивного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тракта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(рис.7.5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-7.9).</a:t>
            </a:r>
            <a:endParaRPr sz="1700">
              <a:latin typeface="Times New Roman"/>
              <a:cs typeface="Times New Roman"/>
            </a:endParaRPr>
          </a:p>
          <a:p>
            <a:pPr marL="148590">
              <a:lnSpc>
                <a:spcPct val="100000"/>
              </a:lnSpc>
              <a:spcBef>
                <a:spcPts val="1465"/>
              </a:spcBef>
              <a:tabLst>
                <a:tab pos="2358390" algn="l"/>
                <a:tab pos="8249920" algn="l"/>
              </a:tabLst>
            </a:pPr>
            <a:r>
              <a:rPr dirty="0" sz="1200">
                <a:solidFill>
                  <a:srgbClr val="21254E"/>
                </a:solidFill>
                <a:latin typeface="Times New Roman"/>
                <a:cs typeface="Times New Roman"/>
              </a:rPr>
              <a:t>27.03.2022	</a:t>
            </a:r>
            <a:r>
              <a:rPr dirty="0" baseline="2314" sz="18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baseline="2314" sz="1800" spc="-22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baseline="2314" sz="1800" spc="-7">
                <a:solidFill>
                  <a:srgbClr val="21254E"/>
                </a:solidFill>
                <a:latin typeface="Constantia"/>
                <a:cs typeface="Constantia"/>
              </a:rPr>
              <a:t>им.К.И.Сатпаева	10</a:t>
            </a:r>
            <a:endParaRPr baseline="2314" sz="1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32" y="2276854"/>
            <a:ext cx="8223884" cy="4465320"/>
            <a:chOff x="27432" y="2276854"/>
            <a:chExt cx="8223884" cy="4465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" y="2276854"/>
              <a:ext cx="6632448" cy="44653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7500" y="2729484"/>
              <a:ext cx="1583436" cy="15849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38543" y="2276856"/>
              <a:ext cx="1584959" cy="46482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86333" y="317360"/>
            <a:ext cx="8702040" cy="1880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99085" marR="571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600" spc="-10">
                <a:latin typeface="Times New Roman"/>
                <a:cs typeface="Times New Roman"/>
              </a:rPr>
              <a:t>HST формируется </a:t>
            </a:r>
            <a:r>
              <a:rPr dirty="0" sz="1600" spc="-5">
                <a:latin typeface="Times New Roman"/>
                <a:cs typeface="Times New Roman"/>
              </a:rPr>
              <a:t>при замедлении </a:t>
            </a:r>
            <a:r>
              <a:rPr dirty="0" sz="1600" spc="-10">
                <a:latin typeface="Times New Roman"/>
                <a:cs typeface="Times New Roman"/>
              </a:rPr>
              <a:t>скорости </a:t>
            </a:r>
            <a:r>
              <a:rPr dirty="0" sz="1600" spc="-5">
                <a:latin typeface="Times New Roman"/>
                <a:cs typeface="Times New Roman"/>
              </a:rPr>
              <a:t>повышения относительного </a:t>
            </a:r>
            <a:r>
              <a:rPr dirty="0" sz="1600" spc="-10">
                <a:latin typeface="Times New Roman"/>
                <a:cs typeface="Times New Roman"/>
              </a:rPr>
              <a:t>уровня </a:t>
            </a:r>
            <a:r>
              <a:rPr dirty="0" sz="1600">
                <a:latin typeface="Times New Roman"/>
                <a:cs typeface="Times New Roman"/>
              </a:rPr>
              <a:t>моря за </a:t>
            </a:r>
            <a:r>
              <a:rPr dirty="0" sz="1600" spc="-15">
                <a:latin typeface="Times New Roman"/>
                <a:cs typeface="Times New Roman"/>
              </a:rPr>
              <a:t>счет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того,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поступление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материала</a:t>
            </a:r>
            <a:r>
              <a:rPr dirty="0" sz="1600" spc="-5">
                <a:latin typeface="Times New Roman"/>
                <a:cs typeface="Times New Roman"/>
              </a:rPr>
              <a:t> 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суши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существенно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превышает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скорость </a:t>
            </a:r>
            <a:r>
              <a:rPr dirty="0" sz="1600" spc="-5">
                <a:latin typeface="Times New Roman"/>
                <a:cs typeface="Times New Roman"/>
              </a:rPr>
              <a:t> приращения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площади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осадконакопления.</a:t>
            </a:r>
            <a:endParaRPr sz="1600">
              <a:latin typeface="Times New Roman"/>
              <a:cs typeface="Times New Roman"/>
            </a:endParaRPr>
          </a:p>
          <a:p>
            <a:pPr algn="just" marL="299085" marR="5080" indent="-287020">
              <a:lnSpc>
                <a:spcPct val="99400"/>
              </a:lnSpc>
              <a:spcBef>
                <a:spcPts val="121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600" spc="-15">
                <a:latin typeface="Times New Roman"/>
                <a:cs typeface="Times New Roman"/>
              </a:rPr>
              <a:t>Подошва </a:t>
            </a:r>
            <a:r>
              <a:rPr dirty="0" sz="1600" spc="-5">
                <a:latin typeface="Times New Roman"/>
                <a:cs typeface="Times New Roman"/>
              </a:rPr>
              <a:t>HST является поверхностью </a:t>
            </a:r>
            <a:r>
              <a:rPr dirty="0" sz="1600" spc="-10">
                <a:latin typeface="Times New Roman"/>
                <a:cs typeface="Times New Roman"/>
              </a:rPr>
              <a:t>максимального затопления </a:t>
            </a:r>
            <a:r>
              <a:rPr dirty="0" sz="1600" spc="-5">
                <a:latin typeface="Times New Roman"/>
                <a:cs typeface="Times New Roman"/>
              </a:rPr>
              <a:t>территории </a:t>
            </a:r>
            <a:r>
              <a:rPr dirty="0" sz="1600">
                <a:latin typeface="Times New Roman"/>
                <a:cs typeface="Times New Roman"/>
              </a:rPr>
              <a:t>[MFS]. </a:t>
            </a:r>
            <a:r>
              <a:rPr dirty="0" sz="1600" spc="-15">
                <a:latin typeface="Times New Roman"/>
                <a:cs typeface="Times New Roman"/>
              </a:rPr>
              <a:t>Этот </a:t>
            </a:r>
            <a:r>
              <a:rPr dirty="0" sz="1600">
                <a:latin typeface="Times New Roman"/>
                <a:cs typeface="Times New Roman"/>
              </a:rPr>
              <a:t>тракт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может </a:t>
            </a:r>
            <a:r>
              <a:rPr dirty="0" sz="1600" spc="-10">
                <a:latin typeface="Times New Roman"/>
                <a:cs typeface="Times New Roman"/>
              </a:rPr>
              <a:t>характеризоваться </a:t>
            </a:r>
            <a:r>
              <a:rPr dirty="0" sz="1600" spc="-15">
                <a:latin typeface="Times New Roman"/>
                <a:cs typeface="Times New Roman"/>
              </a:rPr>
              <a:t>одним </a:t>
            </a:r>
            <a:r>
              <a:rPr dirty="0" sz="1600">
                <a:latin typeface="Times New Roman"/>
                <a:cs typeface="Times New Roman"/>
              </a:rPr>
              <a:t>или </a:t>
            </a:r>
            <a:r>
              <a:rPr dirty="0" sz="1600" spc="-5">
                <a:latin typeface="Times New Roman"/>
                <a:cs typeface="Times New Roman"/>
              </a:rPr>
              <a:t>более аградационными пакетами парасиквенсов (рис.7.7).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Парасиквенсы </a:t>
            </a:r>
            <a:r>
              <a:rPr dirty="0" sz="1600">
                <a:latin typeface="Times New Roman"/>
                <a:cs typeface="Times New Roman"/>
              </a:rPr>
              <a:t>внутри </a:t>
            </a:r>
            <a:r>
              <a:rPr dirty="0" sz="1600" spc="-10">
                <a:latin typeface="Times New Roman"/>
                <a:cs typeface="Times New Roman"/>
              </a:rPr>
              <a:t>HST </a:t>
            </a:r>
            <a:r>
              <a:rPr dirty="0" sz="1600">
                <a:latin typeface="Times New Roman"/>
                <a:cs typeface="Times New Roman"/>
              </a:rPr>
              <a:t>трансгрессивно </a:t>
            </a:r>
            <a:r>
              <a:rPr dirty="0" sz="1600" spc="-5">
                <a:latin typeface="Times New Roman"/>
                <a:cs typeface="Times New Roman"/>
              </a:rPr>
              <a:t>налегают на </a:t>
            </a:r>
            <a:r>
              <a:rPr dirty="0" sz="1600">
                <a:latin typeface="Times New Roman"/>
                <a:cs typeface="Times New Roman"/>
              </a:rPr>
              <a:t>границу </a:t>
            </a:r>
            <a:r>
              <a:rPr dirty="0" sz="1600" spc="-5">
                <a:latin typeface="Times New Roman"/>
                <a:cs typeface="Times New Roman"/>
              </a:rPr>
              <a:t>сиквенсов в </a:t>
            </a:r>
            <a:r>
              <a:rPr dirty="0" sz="1600" spc="-10">
                <a:latin typeface="Times New Roman"/>
                <a:cs typeface="Times New Roman"/>
              </a:rPr>
              <a:t>направлении суши 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образуют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подошвенное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прилегание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кровлей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ТСТ 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направлении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бассейна.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46495" y="5617578"/>
            <a:ext cx="23647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Рис.7.7: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Схема</a:t>
            </a:r>
            <a:r>
              <a:rPr dirty="0" sz="1600" spc="-10">
                <a:latin typeface="Times New Roman"/>
                <a:cs typeface="Times New Roman"/>
              </a:rPr>
              <a:t> формирова-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ния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тракта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HST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4" y="203149"/>
            <a:ext cx="736727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solidFill>
                  <a:srgbClr val="232852"/>
                </a:solidFill>
              </a:rPr>
              <a:t>Тракт</a:t>
            </a:r>
            <a:r>
              <a:rPr dirty="0" sz="2400" spc="10">
                <a:solidFill>
                  <a:srgbClr val="232852"/>
                </a:solidFill>
              </a:rPr>
              <a:t> </a:t>
            </a:r>
            <a:r>
              <a:rPr dirty="0" sz="2400" spc="-15">
                <a:solidFill>
                  <a:srgbClr val="232852"/>
                </a:solidFill>
              </a:rPr>
              <a:t>высокого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0">
                <a:solidFill>
                  <a:srgbClr val="232852"/>
                </a:solidFill>
              </a:rPr>
              <a:t>стояния</a:t>
            </a:r>
            <a:r>
              <a:rPr dirty="0" sz="2400" spc="25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[highstand system</a:t>
            </a:r>
            <a:r>
              <a:rPr dirty="0" sz="2400" spc="-1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tract-HST]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158517" y="947940"/>
            <a:ext cx="6684645" cy="3378835"/>
            <a:chOff x="158517" y="947940"/>
            <a:chExt cx="6684645" cy="33788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307" y="967739"/>
              <a:ext cx="6644640" cy="33390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8423" y="957846"/>
              <a:ext cx="6664959" cy="3359150"/>
            </a:xfrm>
            <a:custGeom>
              <a:avLst/>
              <a:gdLst/>
              <a:ahLst/>
              <a:cxnLst/>
              <a:rect l="l" t="t" r="r" b="b"/>
              <a:pathLst>
                <a:path w="6664959" h="3359150">
                  <a:moveTo>
                    <a:pt x="0" y="3358857"/>
                  </a:moveTo>
                  <a:lnTo>
                    <a:pt x="6664426" y="3358857"/>
                  </a:lnTo>
                  <a:lnTo>
                    <a:pt x="6664426" y="0"/>
                  </a:lnTo>
                  <a:lnTo>
                    <a:pt x="0" y="0"/>
                  </a:lnTo>
                  <a:lnTo>
                    <a:pt x="0" y="3358857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369823" y="2510576"/>
            <a:ext cx="1734185" cy="737235"/>
          </a:xfrm>
          <a:prstGeom prst="rect">
            <a:avLst/>
          </a:prstGeom>
        </p:spPr>
        <p:txBody>
          <a:bodyPr wrap="square" lIns="0" tIns="1244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600" spc="-5" b="1">
                <a:latin typeface="Times New Roman"/>
                <a:cs typeface="Times New Roman"/>
              </a:rPr>
              <a:t>Рис.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7.8: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Highstand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1600" spc="-5" b="1">
                <a:latin typeface="Times New Roman"/>
                <a:cs typeface="Times New Roman"/>
              </a:rPr>
              <a:t>systems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tract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3766" y="4568447"/>
            <a:ext cx="8672195" cy="2158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7620" indent="357505">
              <a:lnSpc>
                <a:spcPct val="100000"/>
              </a:lnSpc>
              <a:spcBef>
                <a:spcPts val="95"/>
              </a:spcBef>
            </a:pPr>
            <a:r>
              <a:rPr dirty="0" sz="1600" spc="-15" b="1" i="1">
                <a:latin typeface="Times New Roman"/>
                <a:cs typeface="Times New Roman"/>
              </a:rPr>
              <a:t>Следовательно, тракт </a:t>
            </a:r>
            <a:r>
              <a:rPr dirty="0" sz="1600" spc="-20" b="1" i="1">
                <a:latin typeface="Times New Roman"/>
                <a:cs typeface="Times New Roman"/>
              </a:rPr>
              <a:t>высокого </a:t>
            </a:r>
            <a:r>
              <a:rPr dirty="0" sz="1600" spc="-15" b="1" i="1">
                <a:latin typeface="Times New Roman"/>
                <a:cs typeface="Times New Roman"/>
              </a:rPr>
              <a:t>стояния </a:t>
            </a:r>
            <a:r>
              <a:rPr dirty="0" sz="1600" spc="-5" b="1">
                <a:latin typeface="Times New Roman"/>
                <a:cs typeface="Times New Roman"/>
              </a:rPr>
              <a:t>[HST] </a:t>
            </a:r>
            <a:r>
              <a:rPr dirty="0" sz="1600" spc="-5">
                <a:latin typeface="Times New Roman"/>
                <a:cs typeface="Times New Roman"/>
              </a:rPr>
              <a:t>- </a:t>
            </a:r>
            <a:r>
              <a:rPr dirty="0" sz="1600" spc="-15">
                <a:latin typeface="Times New Roman"/>
                <a:cs typeface="Times New Roman"/>
              </a:rPr>
              <a:t>это </a:t>
            </a:r>
            <a:r>
              <a:rPr dirty="0" sz="1600" spc="-5">
                <a:latin typeface="Times New Roman"/>
                <a:cs typeface="Times New Roman"/>
              </a:rPr>
              <a:t>верхний </a:t>
            </a:r>
            <a:r>
              <a:rPr dirty="0" sz="1600" spc="-10">
                <a:latin typeface="Times New Roman"/>
                <a:cs typeface="Times New Roman"/>
              </a:rPr>
              <a:t>элемент </a:t>
            </a:r>
            <a:r>
              <a:rPr dirty="0" sz="1600" spc="-5">
                <a:latin typeface="Times New Roman"/>
                <a:cs typeface="Times New Roman"/>
              </a:rPr>
              <a:t>осадочного сиквенса, </a:t>
            </a:r>
            <a:r>
              <a:rPr dirty="0" sz="1600">
                <a:latin typeface="Times New Roman"/>
                <a:cs typeface="Times New Roman"/>
              </a:rPr>
              <a:t> залегающий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подстилающих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его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отложениях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трансгрессивного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тракта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или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(в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прибрежных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частях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сиквенса)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непосредственно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сиквенса.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58140">
              <a:lnSpc>
                <a:spcPct val="99400"/>
              </a:lnSpc>
              <a:spcBef>
                <a:spcPts val="15"/>
              </a:spcBef>
            </a:pPr>
            <a:r>
              <a:rPr dirty="0" sz="1600" spc="-5">
                <a:latin typeface="Times New Roman"/>
                <a:cs typeface="Times New Roman"/>
              </a:rPr>
              <a:t>При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этом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море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стабильно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затопляет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шельфы,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перекрываются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осадочным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материалом, </a:t>
            </a:r>
            <a:r>
              <a:rPr dirty="0" sz="1600" spc="-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основная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масса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его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транспортируется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верхней</a:t>
            </a:r>
            <a:r>
              <a:rPr dirty="0" sz="1600">
                <a:latin typeface="Times New Roman"/>
                <a:cs typeface="Times New Roman"/>
              </a:rPr>
              <a:t> границе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континентального</a:t>
            </a:r>
            <a:r>
              <a:rPr dirty="0" sz="1600" spc="-5">
                <a:latin typeface="Times New Roman"/>
                <a:cs typeface="Times New Roman"/>
              </a:rPr>
              <a:t> склона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(бровке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шельфа).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Именно</a:t>
            </a:r>
            <a:r>
              <a:rPr dirty="0" sz="1600">
                <a:latin typeface="Times New Roman"/>
                <a:cs typeface="Times New Roman"/>
              </a:rPr>
              <a:t> здесь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начинается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формирование</a:t>
            </a:r>
            <a:r>
              <a:rPr dirty="0" sz="1600" spc="-5">
                <a:latin typeface="Times New Roman"/>
                <a:cs typeface="Times New Roman"/>
              </a:rPr>
              <a:t> проградационных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направленных</a:t>
            </a:r>
            <a:r>
              <a:rPr dirty="0" sz="1600" spc="-5">
                <a:latin typeface="Times New Roman"/>
                <a:cs typeface="Times New Roman"/>
              </a:rPr>
              <a:t> 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сторону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(рис.7.8)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Times New Roman"/>
              <a:cs typeface="Times New Roman"/>
            </a:endParaRPr>
          </a:p>
          <a:p>
            <a:pPr marL="243204">
              <a:lnSpc>
                <a:spcPct val="100000"/>
              </a:lnSpc>
              <a:tabLst>
                <a:tab pos="2453005" algn="l"/>
                <a:tab pos="8354059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27.03.2022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	12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361" y="860806"/>
            <a:ext cx="8070850" cy="9410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5" b="0">
                <a:solidFill>
                  <a:srgbClr val="000000"/>
                </a:solidFill>
                <a:latin typeface="Times New Roman"/>
                <a:cs typeface="Times New Roman"/>
              </a:rPr>
              <a:t>Парасиквенсы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 внутри</a:t>
            </a:r>
            <a:r>
              <a:rPr dirty="0" sz="2000" spc="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HST</a:t>
            </a:r>
            <a:r>
              <a:rPr dirty="0" sz="2000" spc="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трансгрессивно</a:t>
            </a:r>
            <a:r>
              <a:rPr dirty="0" sz="2000" spc="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Times New Roman"/>
                <a:cs typeface="Times New Roman"/>
              </a:rPr>
              <a:t>налегают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Times New Roman"/>
                <a:cs typeface="Times New Roman"/>
              </a:rPr>
              <a:t>на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Times New Roman"/>
                <a:cs typeface="Times New Roman"/>
              </a:rPr>
              <a:t>границу 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Times New Roman"/>
                <a:cs typeface="Times New Roman"/>
              </a:rPr>
              <a:t>сиквенсов 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dirty="0" sz="2000" spc="-5" b="0">
                <a:solidFill>
                  <a:srgbClr val="000000"/>
                </a:solidFill>
                <a:latin typeface="Times New Roman"/>
                <a:cs typeface="Times New Roman"/>
              </a:rPr>
              <a:t>направлении </a:t>
            </a:r>
            <a:r>
              <a:rPr dirty="0" sz="2000" spc="-10" b="0">
                <a:solidFill>
                  <a:srgbClr val="000000"/>
                </a:solidFill>
                <a:latin typeface="Times New Roman"/>
                <a:cs typeface="Times New Roman"/>
              </a:rPr>
              <a:t>суши 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и </a:t>
            </a:r>
            <a:r>
              <a:rPr dirty="0" sz="2000" spc="-10" b="0">
                <a:solidFill>
                  <a:srgbClr val="000000"/>
                </a:solidFill>
                <a:latin typeface="Times New Roman"/>
                <a:cs typeface="Times New Roman"/>
              </a:rPr>
              <a:t>образуют подошвенное </a:t>
            </a:r>
            <a:r>
              <a:rPr dirty="0" sz="2000" spc="-5" b="0">
                <a:solidFill>
                  <a:srgbClr val="000000"/>
                </a:solidFill>
                <a:latin typeface="Times New Roman"/>
                <a:cs typeface="Times New Roman"/>
              </a:rPr>
              <a:t>прилегание 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с </a:t>
            </a:r>
            <a:r>
              <a:rPr dirty="0" sz="2000" spc="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Times New Roman"/>
                <a:cs typeface="Times New Roman"/>
              </a:rPr>
              <a:t>кровлей</a:t>
            </a:r>
            <a:r>
              <a:rPr dirty="0" sz="2000" spc="-2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ТСТ</a:t>
            </a:r>
            <a:r>
              <a:rPr dirty="0" sz="2000" spc="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dirty="0" sz="2000" spc="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Times New Roman"/>
                <a:cs typeface="Times New Roman"/>
              </a:rPr>
              <a:t>направлении</a:t>
            </a:r>
            <a:r>
              <a:rPr dirty="0" sz="2000" spc="1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000" b="0">
                <a:solidFill>
                  <a:srgbClr val="000000"/>
                </a:solidFill>
                <a:latin typeface="Times New Roman"/>
                <a:cs typeface="Times New Roman"/>
              </a:rPr>
              <a:t>бассейна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357" y="1836522"/>
            <a:ext cx="8074025" cy="34404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715" indent="362585">
              <a:lnSpc>
                <a:spcPct val="100000"/>
              </a:lnSpc>
              <a:spcBef>
                <a:spcPts val="105"/>
              </a:spcBef>
            </a:pPr>
            <a:r>
              <a:rPr dirty="0" sz="2000" spc="-5" b="1" i="1">
                <a:latin typeface="Times New Roman"/>
                <a:cs typeface="Times New Roman"/>
              </a:rPr>
              <a:t>Важно:</a:t>
            </a:r>
            <a:r>
              <a:rPr dirty="0" sz="2000" b="1" i="1">
                <a:latin typeface="Times New Roman"/>
                <a:cs typeface="Times New Roman"/>
              </a:rPr>
              <a:t> </a:t>
            </a:r>
            <a:r>
              <a:rPr dirty="0" sz="2000" spc="-10" b="1" i="1">
                <a:latin typeface="Times New Roman"/>
                <a:cs typeface="Times New Roman"/>
              </a:rPr>
              <a:t>Сиквенс</a:t>
            </a:r>
            <a:r>
              <a:rPr dirty="0" sz="2000" spc="-5" b="1" i="1">
                <a:latin typeface="Times New Roman"/>
                <a:cs typeface="Times New Roman"/>
              </a:rPr>
              <a:t> стратиграфия</a:t>
            </a:r>
            <a:r>
              <a:rPr dirty="0" sz="2000" b="1" i="1">
                <a:latin typeface="Times New Roman"/>
                <a:cs typeface="Times New Roman"/>
              </a:rPr>
              <a:t> </a:t>
            </a:r>
            <a:r>
              <a:rPr dirty="0" sz="2000" spc="-10" b="1" i="1">
                <a:latin typeface="Times New Roman"/>
                <a:cs typeface="Times New Roman"/>
              </a:rPr>
              <a:t>связана</a:t>
            </a:r>
            <a:r>
              <a:rPr dirty="0" sz="2000" spc="-5" b="1" i="1">
                <a:latin typeface="Times New Roman"/>
                <a:cs typeface="Times New Roman"/>
              </a:rPr>
              <a:t> </a:t>
            </a:r>
            <a:r>
              <a:rPr dirty="0" sz="2000" spc="-25" b="1" i="1">
                <a:latin typeface="Times New Roman"/>
                <a:cs typeface="Times New Roman"/>
              </a:rPr>
              <a:t>со</a:t>
            </a:r>
            <a:r>
              <a:rPr dirty="0" sz="2000" spc="-20" b="1" i="1">
                <a:latin typeface="Times New Roman"/>
                <a:cs typeface="Times New Roman"/>
              </a:rPr>
              <a:t> </a:t>
            </a:r>
            <a:r>
              <a:rPr dirty="0" sz="2000" spc="-15" b="1" i="1">
                <a:latin typeface="Times New Roman"/>
                <a:cs typeface="Times New Roman"/>
              </a:rPr>
              <a:t>скоростью </a:t>
            </a:r>
            <a:r>
              <a:rPr dirty="0" sz="2000" spc="-484" b="1" i="1">
                <a:latin typeface="Times New Roman"/>
                <a:cs typeface="Times New Roman"/>
              </a:rPr>
              <a:t> </a:t>
            </a:r>
            <a:r>
              <a:rPr dirty="0" sz="2000" spc="-10" b="1" i="1">
                <a:latin typeface="Times New Roman"/>
                <a:cs typeface="Times New Roman"/>
              </a:rPr>
              <a:t>относительного</a:t>
            </a:r>
            <a:r>
              <a:rPr dirty="0" sz="2000" spc="-5" b="1" i="1">
                <a:latin typeface="Times New Roman"/>
                <a:cs typeface="Times New Roman"/>
              </a:rPr>
              <a:t> </a:t>
            </a:r>
            <a:r>
              <a:rPr dirty="0" sz="2000" spc="-10" b="1" i="1">
                <a:latin typeface="Times New Roman"/>
                <a:cs typeface="Times New Roman"/>
              </a:rPr>
              <a:t>изменения</a:t>
            </a:r>
            <a:r>
              <a:rPr dirty="0" sz="2000" spc="-5" b="1" i="1">
                <a:latin typeface="Times New Roman"/>
                <a:cs typeface="Times New Roman"/>
              </a:rPr>
              <a:t> </a:t>
            </a:r>
            <a:r>
              <a:rPr dirty="0" sz="2000" spc="-10" b="1" i="1">
                <a:latin typeface="Times New Roman"/>
                <a:cs typeface="Times New Roman"/>
              </a:rPr>
              <a:t>уровня</a:t>
            </a:r>
            <a:r>
              <a:rPr dirty="0" sz="2000" spc="-5" b="1" i="1">
                <a:latin typeface="Times New Roman"/>
                <a:cs typeface="Times New Roman"/>
              </a:rPr>
              <a:t> </a:t>
            </a:r>
            <a:r>
              <a:rPr dirty="0" sz="2000" spc="-10" b="1" i="1">
                <a:latin typeface="Times New Roman"/>
                <a:cs typeface="Times New Roman"/>
              </a:rPr>
              <a:t>моря</a:t>
            </a:r>
            <a:r>
              <a:rPr dirty="0" sz="2000" spc="-5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и</a:t>
            </a:r>
            <a:r>
              <a:rPr dirty="0" sz="2000" spc="5" b="1" i="1">
                <a:latin typeface="Times New Roman"/>
                <a:cs typeface="Times New Roman"/>
              </a:rPr>
              <a:t> </a:t>
            </a:r>
            <a:r>
              <a:rPr dirty="0" sz="2000" spc="-10" b="1" i="1">
                <a:latin typeface="Times New Roman"/>
                <a:cs typeface="Times New Roman"/>
              </a:rPr>
              <a:t>седиментацией,</a:t>
            </a:r>
            <a:r>
              <a:rPr dirty="0" sz="2000" spc="-5" b="1" i="1">
                <a:latin typeface="Times New Roman"/>
                <a:cs typeface="Times New Roman"/>
              </a:rPr>
              <a:t> но</a:t>
            </a:r>
            <a:r>
              <a:rPr dirty="0" sz="2000" b="1" i="1">
                <a:latin typeface="Times New Roman"/>
                <a:cs typeface="Times New Roman"/>
              </a:rPr>
              <a:t> не</a:t>
            </a:r>
            <a:r>
              <a:rPr dirty="0" sz="2000" spc="5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с </a:t>
            </a:r>
            <a:r>
              <a:rPr dirty="0" sz="2000" spc="5" b="1" i="1">
                <a:latin typeface="Times New Roman"/>
                <a:cs typeface="Times New Roman"/>
              </a:rPr>
              <a:t> </a:t>
            </a:r>
            <a:r>
              <a:rPr dirty="0" sz="2000" spc="-20" b="1" i="1">
                <a:latin typeface="Times New Roman"/>
                <a:cs typeface="Times New Roman"/>
              </a:rPr>
              <a:t>положением</a:t>
            </a:r>
            <a:r>
              <a:rPr dirty="0" sz="2000" spc="-35" b="1" i="1">
                <a:latin typeface="Times New Roman"/>
                <a:cs typeface="Times New Roman"/>
              </a:rPr>
              <a:t> </a:t>
            </a:r>
            <a:r>
              <a:rPr dirty="0" sz="2000" spc="-5" b="1" i="1">
                <a:latin typeface="Times New Roman"/>
                <a:cs typeface="Times New Roman"/>
              </a:rPr>
              <a:t>уровня</a:t>
            </a:r>
            <a:r>
              <a:rPr dirty="0" sz="2000" spc="-45" b="1" i="1">
                <a:latin typeface="Times New Roman"/>
                <a:cs typeface="Times New Roman"/>
              </a:rPr>
              <a:t> </a:t>
            </a:r>
            <a:r>
              <a:rPr dirty="0" sz="2000" spc="-5" b="1" i="1">
                <a:latin typeface="Times New Roman"/>
                <a:cs typeface="Times New Roman"/>
              </a:rPr>
              <a:t>моря</a:t>
            </a:r>
            <a:r>
              <a:rPr dirty="0" sz="2000" spc="-20" b="1" i="1">
                <a:latin typeface="Times New Roman"/>
                <a:cs typeface="Times New Roman"/>
              </a:rPr>
              <a:t> </a:t>
            </a:r>
            <a:r>
              <a:rPr dirty="0" sz="2000" spc="-15" b="1" i="1">
                <a:latin typeface="Times New Roman"/>
                <a:cs typeface="Times New Roman"/>
              </a:rPr>
              <a:t>как</a:t>
            </a:r>
            <a:r>
              <a:rPr dirty="0" sz="2000" spc="-10" b="1" i="1">
                <a:latin typeface="Times New Roman"/>
                <a:cs typeface="Times New Roman"/>
              </a:rPr>
              <a:t> </a:t>
            </a:r>
            <a:r>
              <a:rPr dirty="0" sz="2000" spc="-15" b="1" i="1">
                <a:latin typeface="Times New Roman"/>
                <a:cs typeface="Times New Roman"/>
              </a:rPr>
              <a:t>таковой*.</a:t>
            </a:r>
            <a:endParaRPr sz="20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480"/>
              </a:spcBef>
            </a:pPr>
            <a:r>
              <a:rPr dirty="0" sz="2000" spc="-5">
                <a:latin typeface="Times New Roman"/>
                <a:cs typeface="Times New Roman"/>
              </a:rPr>
              <a:t>Сиквенсы,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расположенные</a:t>
            </a:r>
            <a:r>
              <a:rPr dirty="0" sz="2000" spc="-5">
                <a:latin typeface="Times New Roman"/>
                <a:cs typeface="Times New Roman"/>
              </a:rPr>
              <a:t> на</a:t>
            </a:r>
            <a:r>
              <a:rPr dirty="0" sz="2000">
                <a:latin typeface="Times New Roman"/>
                <a:cs typeface="Times New Roman"/>
              </a:rPr>
              <a:t> рис.7.9,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указывают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скорость </a:t>
            </a:r>
            <a:r>
              <a:rPr dirty="0" sz="2000" spc="-5">
                <a:latin typeface="Times New Roman"/>
                <a:cs typeface="Times New Roman"/>
              </a:rPr>
              <a:t> относительного изменения </a:t>
            </a:r>
            <a:r>
              <a:rPr dirty="0" sz="2000">
                <a:latin typeface="Times New Roman"/>
                <a:cs typeface="Times New Roman"/>
              </a:rPr>
              <a:t>уровня </a:t>
            </a:r>
            <a:r>
              <a:rPr dirty="0" sz="2000" spc="-5">
                <a:latin typeface="Times New Roman"/>
                <a:cs typeface="Times New Roman"/>
              </a:rPr>
              <a:t>моря, </a:t>
            </a:r>
            <a:r>
              <a:rPr dirty="0" sz="2000">
                <a:latin typeface="Times New Roman"/>
                <a:cs typeface="Times New Roman"/>
              </a:rPr>
              <a:t>а </a:t>
            </a:r>
            <a:r>
              <a:rPr dirty="0" sz="2000" spc="-5">
                <a:latin typeface="Times New Roman"/>
                <a:cs typeface="Times New Roman"/>
              </a:rPr>
              <a:t>не </a:t>
            </a:r>
            <a:r>
              <a:rPr dirty="0" sz="2000" spc="-15">
                <a:latin typeface="Times New Roman"/>
                <a:cs typeface="Times New Roman"/>
              </a:rPr>
              <a:t>положение </a:t>
            </a:r>
            <a:r>
              <a:rPr dirty="0" sz="2000">
                <a:latin typeface="Times New Roman"/>
                <a:cs typeface="Times New Roman"/>
              </a:rPr>
              <a:t>уровня моря. 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Горизонтальная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серая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линия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указывает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нулевую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скорость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изменений. 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40">
                <a:latin typeface="Times New Roman"/>
                <a:cs typeface="Times New Roman"/>
              </a:rPr>
              <a:t>Когда </a:t>
            </a:r>
            <a:r>
              <a:rPr dirty="0" sz="2000" spc="-5">
                <a:latin typeface="Times New Roman"/>
                <a:cs typeface="Times New Roman"/>
              </a:rPr>
              <a:t>синяя кривая </a:t>
            </a:r>
            <a:r>
              <a:rPr dirty="0" sz="2000" spc="-10">
                <a:latin typeface="Times New Roman"/>
                <a:cs typeface="Times New Roman"/>
              </a:rPr>
              <a:t>изменений </a:t>
            </a:r>
            <a:r>
              <a:rPr dirty="0" sz="2000" spc="-5">
                <a:latin typeface="Times New Roman"/>
                <a:cs typeface="Times New Roman"/>
              </a:rPr>
              <a:t>относительного </a:t>
            </a:r>
            <a:r>
              <a:rPr dirty="0" sz="2000">
                <a:latin typeface="Times New Roman"/>
                <a:cs typeface="Times New Roman"/>
              </a:rPr>
              <a:t>уровня моря </a:t>
            </a:r>
            <a:r>
              <a:rPr dirty="0" sz="2000" spc="-5">
                <a:latin typeface="Times New Roman"/>
                <a:cs typeface="Times New Roman"/>
              </a:rPr>
              <a:t>лежит выше 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серой </a:t>
            </a:r>
            <a:r>
              <a:rPr dirty="0" sz="2000" spc="-10">
                <a:latin typeface="Times New Roman"/>
                <a:cs typeface="Times New Roman"/>
              </a:rPr>
              <a:t>линии, </a:t>
            </a:r>
            <a:r>
              <a:rPr dirty="0" sz="2000" spc="-5">
                <a:latin typeface="Times New Roman"/>
                <a:cs typeface="Times New Roman"/>
              </a:rPr>
              <a:t>уровень моря поднимается. </a:t>
            </a:r>
            <a:r>
              <a:rPr dirty="0" sz="2000">
                <a:latin typeface="Times New Roman"/>
                <a:cs typeface="Times New Roman"/>
              </a:rPr>
              <a:t>В </a:t>
            </a:r>
            <a:r>
              <a:rPr dirty="0" sz="2000" spc="-10">
                <a:latin typeface="Times New Roman"/>
                <a:cs typeface="Times New Roman"/>
              </a:rPr>
              <a:t>ситуации, </a:t>
            </a:r>
            <a:r>
              <a:rPr dirty="0" sz="2000" spc="-40">
                <a:latin typeface="Times New Roman"/>
                <a:cs typeface="Times New Roman"/>
              </a:rPr>
              <a:t>когда </a:t>
            </a:r>
            <a:r>
              <a:rPr dirty="0" sz="2000">
                <a:latin typeface="Times New Roman"/>
                <a:cs typeface="Times New Roman"/>
              </a:rPr>
              <a:t>синяя </a:t>
            </a:r>
            <a:r>
              <a:rPr dirty="0" sz="2000" spc="-5">
                <a:latin typeface="Times New Roman"/>
                <a:cs typeface="Times New Roman"/>
              </a:rPr>
              <a:t>кривая </a:t>
            </a:r>
            <a:r>
              <a:rPr dirty="0" sz="2000">
                <a:latin typeface="Times New Roman"/>
                <a:cs typeface="Times New Roman"/>
              </a:rPr>
              <a:t> имеет тренд к </a:t>
            </a:r>
            <a:r>
              <a:rPr dirty="0" sz="2000" spc="-35">
                <a:latin typeface="Times New Roman"/>
                <a:cs typeface="Times New Roman"/>
              </a:rPr>
              <a:t>подъему, </a:t>
            </a:r>
            <a:r>
              <a:rPr dirty="0" sz="2000" spc="-5">
                <a:latin typeface="Times New Roman"/>
                <a:cs typeface="Times New Roman"/>
              </a:rPr>
              <a:t>уровень моря поднимается </a:t>
            </a:r>
            <a:r>
              <a:rPr dirty="0" sz="2000">
                <a:latin typeface="Times New Roman"/>
                <a:cs typeface="Times New Roman"/>
              </a:rPr>
              <a:t>быстрее, в </a:t>
            </a:r>
            <a:r>
              <a:rPr dirty="0" sz="2000" spc="-5">
                <a:latin typeface="Times New Roman"/>
                <a:cs typeface="Times New Roman"/>
              </a:rPr>
              <a:t>случаях, 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40">
                <a:latin typeface="Times New Roman"/>
                <a:cs typeface="Times New Roman"/>
              </a:rPr>
              <a:t>когда </a:t>
            </a:r>
            <a:r>
              <a:rPr dirty="0" sz="2000" spc="-5">
                <a:latin typeface="Times New Roman"/>
                <a:cs typeface="Times New Roman"/>
              </a:rPr>
              <a:t>синяя кривая спускается </a:t>
            </a:r>
            <a:r>
              <a:rPr dirty="0" sz="2000">
                <a:latin typeface="Times New Roman"/>
                <a:cs typeface="Times New Roman"/>
              </a:rPr>
              <a:t>к серой </a:t>
            </a:r>
            <a:r>
              <a:rPr dirty="0" sz="2000" spc="-5">
                <a:latin typeface="Times New Roman"/>
                <a:cs typeface="Times New Roman"/>
              </a:rPr>
              <a:t>линии, уровень моря по прежнему 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растет,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но</a:t>
            </a:r>
            <a:r>
              <a:rPr dirty="0" sz="2000">
                <a:latin typeface="Times New Roman"/>
                <a:cs typeface="Times New Roman"/>
              </a:rPr>
              <a:t> при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все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более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замедляющихся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темпах.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6518225"/>
            <a:ext cx="702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27.03.2022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4554" y="6518225"/>
            <a:ext cx="1906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9800" y="6518225"/>
            <a:ext cx="1390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13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9660" y="479577"/>
            <a:ext cx="62439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Осадочный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</a:t>
            </a:r>
            <a:r>
              <a:rPr dirty="0" sz="2400" spc="35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(осадочная</a:t>
            </a:r>
            <a:r>
              <a:rPr dirty="0" sz="2400" spc="10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сиквенция)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519673" y="1249667"/>
            <a:ext cx="6097905" cy="3662679"/>
            <a:chOff x="519673" y="1249667"/>
            <a:chExt cx="6097905" cy="36626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496" y="1269492"/>
              <a:ext cx="6057900" cy="36225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9579" y="1259573"/>
              <a:ext cx="6078220" cy="3642995"/>
            </a:xfrm>
            <a:custGeom>
              <a:avLst/>
              <a:gdLst/>
              <a:ahLst/>
              <a:cxnLst/>
              <a:rect l="l" t="t" r="r" b="b"/>
              <a:pathLst>
                <a:path w="6078220" h="3642995">
                  <a:moveTo>
                    <a:pt x="0" y="3642372"/>
                  </a:moveTo>
                  <a:lnTo>
                    <a:pt x="6077750" y="3642372"/>
                  </a:lnTo>
                  <a:lnTo>
                    <a:pt x="6077750" y="0"/>
                  </a:lnTo>
                  <a:lnTo>
                    <a:pt x="0" y="0"/>
                  </a:lnTo>
                  <a:lnTo>
                    <a:pt x="0" y="3642372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709423" y="2376297"/>
            <a:ext cx="22529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7.9: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Highstand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system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tract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(trend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reversal)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3426" y="4997312"/>
            <a:ext cx="8627110" cy="17297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Обратный </a:t>
            </a:r>
            <a:r>
              <a:rPr dirty="0" sz="1600">
                <a:latin typeface="Times New Roman"/>
                <a:cs typeface="Times New Roman"/>
              </a:rPr>
              <a:t>тренд </a:t>
            </a:r>
            <a:r>
              <a:rPr dirty="0" sz="1600" spc="-5">
                <a:latin typeface="Times New Roman"/>
                <a:cs typeface="Times New Roman"/>
              </a:rPr>
              <a:t>также </a:t>
            </a:r>
            <a:r>
              <a:rPr dirty="0" sz="1600" spc="-15">
                <a:latin typeface="Times New Roman"/>
                <a:cs typeface="Times New Roman"/>
              </a:rPr>
              <a:t>корректен; </a:t>
            </a:r>
            <a:r>
              <a:rPr dirty="0" sz="1600" spc="-35">
                <a:latin typeface="Times New Roman"/>
                <a:cs typeface="Times New Roman"/>
              </a:rPr>
              <a:t>когда </a:t>
            </a:r>
            <a:r>
              <a:rPr dirty="0" sz="1600">
                <a:latin typeface="Times New Roman"/>
                <a:cs typeface="Times New Roman"/>
              </a:rPr>
              <a:t>синяя </a:t>
            </a:r>
            <a:r>
              <a:rPr dirty="0" sz="1600" spc="-5">
                <a:latin typeface="Times New Roman"/>
                <a:cs typeface="Times New Roman"/>
              </a:rPr>
              <a:t>кривая опускается </a:t>
            </a:r>
            <a:r>
              <a:rPr dirty="0" sz="1600" spc="-10">
                <a:latin typeface="Times New Roman"/>
                <a:cs typeface="Times New Roman"/>
              </a:rPr>
              <a:t>ниже </a:t>
            </a:r>
            <a:r>
              <a:rPr dirty="0" sz="1600">
                <a:latin typeface="Times New Roman"/>
                <a:cs typeface="Times New Roman"/>
              </a:rPr>
              <a:t>серой </a:t>
            </a:r>
            <a:r>
              <a:rPr dirty="0" sz="1600" spc="-5">
                <a:latin typeface="Times New Roman"/>
                <a:cs typeface="Times New Roman"/>
              </a:rPr>
              <a:t>линии уровень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>
                <a:latin typeface="Times New Roman"/>
                <a:cs typeface="Times New Roman"/>
              </a:rPr>
              <a:t> снижается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прогрессирующими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темпами,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тогда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случаях,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когда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синяя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кривая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поднимается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серой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линии,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уровень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>
                <a:latin typeface="Times New Roman"/>
                <a:cs typeface="Times New Roman"/>
              </a:rPr>
              <a:t> снижается,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-5">
                <a:latin typeface="Times New Roman"/>
                <a:cs typeface="Times New Roman"/>
              </a:rPr>
              <a:t> медленными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темпами.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Коричневая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линия </a:t>
            </a:r>
            <a:r>
              <a:rPr dirty="0" sz="1600" spc="-10">
                <a:latin typeface="Times New Roman"/>
                <a:cs typeface="Times New Roman"/>
              </a:rPr>
              <a:t>указывает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привнос </a:t>
            </a:r>
            <a:r>
              <a:rPr dirty="0" sz="1600" spc="-5">
                <a:latin typeface="Times New Roman"/>
                <a:cs typeface="Times New Roman"/>
              </a:rPr>
              <a:t>осадков с постоянной </a:t>
            </a:r>
            <a:r>
              <a:rPr dirty="0" sz="1600" spc="-10">
                <a:latin typeface="Times New Roman"/>
                <a:cs typeface="Times New Roman"/>
              </a:rPr>
              <a:t>скоростью,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свидетельствующей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рельеф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климат</a:t>
            </a:r>
            <a:r>
              <a:rPr dirty="0" sz="1600" spc="-5">
                <a:latin typeface="Times New Roman"/>
                <a:cs typeface="Times New Roman"/>
              </a:rPr>
              <a:t> 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достаточной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степени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способствовали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непрерывного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поступления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осадков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бассейн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седиментации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(рис.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7.9).</a:t>
            </a:r>
            <a:endParaRPr sz="1600">
              <a:latin typeface="Times New Roman"/>
              <a:cs typeface="Times New Roman"/>
            </a:endParaRPr>
          </a:p>
          <a:p>
            <a:pPr marL="193675">
              <a:lnSpc>
                <a:spcPct val="100000"/>
              </a:lnSpc>
              <a:spcBef>
                <a:spcPts val="459"/>
              </a:spcBef>
              <a:tabLst>
                <a:tab pos="2403475" algn="l"/>
                <a:tab pos="8296275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27.03.2022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	14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700" y="2060448"/>
            <a:ext cx="7417308" cy="44668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94593" y="210781"/>
            <a:ext cx="523938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solidFill>
                  <a:srgbClr val="000000"/>
                </a:solidFill>
              </a:rPr>
              <a:t>Тракт</a:t>
            </a:r>
            <a:r>
              <a:rPr dirty="0" sz="2400" spc="10">
                <a:solidFill>
                  <a:srgbClr val="000000"/>
                </a:solidFill>
              </a:rPr>
              <a:t> </a:t>
            </a:r>
            <a:r>
              <a:rPr dirty="0" sz="2400" spc="-15">
                <a:solidFill>
                  <a:srgbClr val="000000"/>
                </a:solidFill>
              </a:rPr>
              <a:t>высокого</a:t>
            </a:r>
            <a:r>
              <a:rPr dirty="0" sz="2400" spc="-5">
                <a:solidFill>
                  <a:srgbClr val="000000"/>
                </a:solidFill>
              </a:rPr>
              <a:t> </a:t>
            </a:r>
            <a:r>
              <a:rPr dirty="0" sz="2400" spc="-20">
                <a:solidFill>
                  <a:srgbClr val="000000"/>
                </a:solidFill>
              </a:rPr>
              <a:t>стояния</a:t>
            </a:r>
            <a:r>
              <a:rPr dirty="0" sz="2400" spc="10">
                <a:solidFill>
                  <a:srgbClr val="000000"/>
                </a:solidFill>
              </a:rPr>
              <a:t> </a:t>
            </a:r>
            <a:r>
              <a:rPr dirty="0" sz="2400" spc="-15">
                <a:solidFill>
                  <a:srgbClr val="000000"/>
                </a:solidFill>
              </a:rPr>
              <a:t>уровня</a:t>
            </a:r>
            <a:r>
              <a:rPr dirty="0" sz="2400" spc="5">
                <a:solidFill>
                  <a:srgbClr val="000000"/>
                </a:solidFill>
              </a:rPr>
              <a:t> </a:t>
            </a:r>
            <a:r>
              <a:rPr dirty="0" sz="2400" spc="-15">
                <a:solidFill>
                  <a:srgbClr val="000000"/>
                </a:solidFill>
              </a:rPr>
              <a:t>моря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486568" y="790425"/>
            <a:ext cx="6400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">
                <a:latin typeface="Times New Roman"/>
                <a:cs typeface="Times New Roman"/>
              </a:rPr>
              <a:t>Т</a:t>
            </a:r>
            <a:r>
              <a:rPr dirty="0" sz="1800">
                <a:latin typeface="Times New Roman"/>
                <a:cs typeface="Times New Roman"/>
              </a:rPr>
              <a:t>ак</a:t>
            </a:r>
            <a:r>
              <a:rPr dirty="0" sz="1800" spc="-5">
                <a:latin typeface="Times New Roman"/>
                <a:cs typeface="Times New Roman"/>
              </a:rPr>
              <a:t>и</a:t>
            </a:r>
            <a:r>
              <a:rPr dirty="0" sz="1800">
                <a:latin typeface="Times New Roman"/>
                <a:cs typeface="Times New Roman"/>
              </a:rPr>
              <a:t>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7281" y="790425"/>
            <a:ext cx="72415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5370" algn="l"/>
                <a:tab pos="1678305" algn="l"/>
                <a:tab pos="3147695" algn="l"/>
                <a:tab pos="3702685" algn="l"/>
                <a:tab pos="5033645" algn="l"/>
                <a:tab pos="6103620" algn="l"/>
              </a:tabLst>
            </a:pPr>
            <a:r>
              <a:rPr dirty="0" sz="1800" spc="-10">
                <a:latin typeface="Times New Roman"/>
                <a:cs typeface="Times New Roman"/>
              </a:rPr>
              <a:t>образом,	</a:t>
            </a:r>
            <a:r>
              <a:rPr dirty="0" sz="1800" spc="-5">
                <a:latin typeface="Times New Roman"/>
                <a:cs typeface="Times New Roman"/>
              </a:rPr>
              <a:t>HST	</a:t>
            </a:r>
            <a:r>
              <a:rPr dirty="0" sz="1800" spc="-10">
                <a:latin typeface="Times New Roman"/>
                <a:cs typeface="Times New Roman"/>
              </a:rPr>
              <a:t>формируется	</a:t>
            </a:r>
            <a:r>
              <a:rPr dirty="0" sz="1800" spc="-5">
                <a:latin typeface="Times New Roman"/>
                <a:cs typeface="Times New Roman"/>
              </a:rPr>
              <a:t>при	замедлении	</a:t>
            </a:r>
            <a:r>
              <a:rPr dirty="0" sz="1800" spc="-10">
                <a:latin typeface="Times New Roman"/>
                <a:cs typeface="Times New Roman"/>
              </a:rPr>
              <a:t>скорости	</a:t>
            </a:r>
            <a:r>
              <a:rPr dirty="0" sz="1800" spc="-5">
                <a:latin typeface="Times New Roman"/>
                <a:cs typeface="Times New Roman"/>
              </a:rPr>
              <a:t>повышения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6566" y="1064765"/>
            <a:ext cx="805434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относительного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уровня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моря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за</a:t>
            </a:r>
            <a:r>
              <a:rPr dirty="0" sz="1800" spc="7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счет</a:t>
            </a:r>
            <a:r>
              <a:rPr dirty="0" sz="1800" spc="8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того,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что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поступление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осадочного</a:t>
            </a:r>
            <a:r>
              <a:rPr dirty="0" sz="1800" spc="8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материала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с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суши</a:t>
            </a:r>
            <a:r>
              <a:rPr dirty="0" sz="1800" spc="-5">
                <a:latin typeface="Times New Roman"/>
                <a:cs typeface="Times New Roman"/>
              </a:rPr>
              <a:t> существенно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превышает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скорость</a:t>
            </a:r>
            <a:r>
              <a:rPr dirty="0" sz="1800" spc="434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приращения</a:t>
            </a:r>
            <a:r>
              <a:rPr dirty="0" sz="1800" spc="4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площади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осадконакопления </a:t>
            </a:r>
            <a:r>
              <a:rPr dirty="0" sz="1800">
                <a:latin typeface="Times New Roman"/>
                <a:cs typeface="Times New Roman"/>
              </a:rPr>
              <a:t>(рис.7.10-7.12).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693419"/>
            <a:ext cx="8362188" cy="50200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397" y="93751"/>
            <a:ext cx="787273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000000"/>
                </a:solidFill>
              </a:rPr>
              <a:t>Тракт</a:t>
            </a:r>
            <a:r>
              <a:rPr dirty="0" sz="2000" spc="-20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высокого</a:t>
            </a:r>
            <a:r>
              <a:rPr dirty="0" sz="2000" spc="-15">
                <a:solidFill>
                  <a:srgbClr val="000000"/>
                </a:solidFill>
              </a:rPr>
              <a:t> </a:t>
            </a:r>
            <a:r>
              <a:rPr dirty="0" sz="2000" spc="-5">
                <a:solidFill>
                  <a:srgbClr val="000000"/>
                </a:solidFill>
              </a:rPr>
              <a:t>стояния</a:t>
            </a:r>
            <a:r>
              <a:rPr dirty="0" sz="2000" spc="5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уровня</a:t>
            </a:r>
            <a:r>
              <a:rPr dirty="0" sz="2000" spc="-40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моря [Highstand</a:t>
            </a:r>
            <a:r>
              <a:rPr dirty="0" sz="2000" spc="-45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Systems</a:t>
            </a:r>
            <a:r>
              <a:rPr dirty="0" sz="2000" spc="-30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Tract/HST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795938" y="5958344"/>
            <a:ext cx="62452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latin typeface="Times New Roman"/>
                <a:cs typeface="Times New Roman"/>
              </a:rPr>
              <a:t>Рис.7.11:</a:t>
            </a:r>
            <a:r>
              <a:rPr dirty="0" sz="1600" spc="2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Фациально-палеогеографические</a:t>
            </a:r>
            <a:r>
              <a:rPr dirty="0" sz="1600" spc="7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обстановки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тракта</a:t>
            </a:r>
            <a:r>
              <a:rPr dirty="0" sz="1600" spc="8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HST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44" y="1412746"/>
            <a:ext cx="8919972" cy="54452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0633" y="2082278"/>
            <a:ext cx="5034280" cy="727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580" marR="5080" indent="-56515">
              <a:lnSpc>
                <a:spcPct val="127899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Рис.7.12: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Модель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седиментационной</a:t>
            </a:r>
            <a:r>
              <a:rPr dirty="0" sz="1800" spc="4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обстановки </a:t>
            </a:r>
            <a:r>
              <a:rPr dirty="0" sz="1800" spc="-434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системы </a:t>
            </a:r>
            <a:r>
              <a:rPr dirty="0" sz="1800" spc="-15" b="1">
                <a:latin typeface="Times New Roman"/>
                <a:cs typeface="Times New Roman"/>
              </a:rPr>
              <a:t>трактов</a:t>
            </a:r>
            <a:r>
              <a:rPr dirty="0" sz="1800" spc="3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высокого </a:t>
            </a:r>
            <a:r>
              <a:rPr dirty="0" sz="1800" spc="-15" b="1">
                <a:latin typeface="Times New Roman"/>
                <a:cs typeface="Times New Roman"/>
              </a:rPr>
              <a:t>стояния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926" y="183249"/>
            <a:ext cx="6821805" cy="74930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820"/>
              </a:lnSpc>
              <a:spcBef>
                <a:spcPts val="244"/>
              </a:spcBef>
            </a:pPr>
            <a:r>
              <a:rPr dirty="0" sz="2400" spc="-5" b="1">
                <a:latin typeface="Times New Roman"/>
                <a:cs typeface="Times New Roman"/>
              </a:rPr>
              <a:t>Тракт </a:t>
            </a:r>
            <a:r>
              <a:rPr dirty="0" sz="2400" b="1">
                <a:latin typeface="Times New Roman"/>
                <a:cs typeface="Times New Roman"/>
              </a:rPr>
              <a:t>высокого </a:t>
            </a:r>
            <a:r>
              <a:rPr dirty="0" sz="2400" spc="-5" b="1">
                <a:latin typeface="Times New Roman"/>
                <a:cs typeface="Times New Roman"/>
              </a:rPr>
              <a:t>стояния</a:t>
            </a:r>
            <a:r>
              <a:rPr dirty="0" sz="2400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уровня</a:t>
            </a:r>
            <a:r>
              <a:rPr dirty="0" sz="2400" spc="5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моря</a:t>
            </a:r>
            <a:r>
              <a:rPr dirty="0" sz="2400" spc="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[Highstand </a:t>
            </a:r>
            <a:r>
              <a:rPr dirty="0" sz="2400" spc="-585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Systems </a:t>
            </a:r>
            <a:r>
              <a:rPr dirty="0" sz="2400" b="1">
                <a:latin typeface="Times New Roman"/>
                <a:cs typeface="Times New Roman"/>
              </a:rPr>
              <a:t>Tract/HST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970" y="563613"/>
            <a:ext cx="74358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Осадочный</a:t>
            </a:r>
            <a:r>
              <a:rPr dirty="0" sz="2400" spc="10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</a:t>
            </a:r>
            <a:r>
              <a:rPr dirty="0" sz="2400" spc="60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(седиментационная</a:t>
            </a:r>
            <a:r>
              <a:rPr dirty="0" sz="2400" spc="70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сиквенция)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99379" y="1109878"/>
            <a:ext cx="8579485" cy="4919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40">
                <a:latin typeface="Times New Roman"/>
                <a:cs typeface="Times New Roman"/>
              </a:rPr>
              <a:t>Хотя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привнос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осадков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здесь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показан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константа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является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обязательным </a:t>
            </a:r>
            <a:r>
              <a:rPr dirty="0" sz="1600" spc="-5">
                <a:latin typeface="Times New Roman"/>
                <a:cs typeface="Times New Roman"/>
              </a:rPr>
              <a:t> требованием; она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просто </a:t>
            </a:r>
            <a:r>
              <a:rPr dirty="0" sz="1600" spc="-10">
                <a:latin typeface="Times New Roman"/>
                <a:cs typeface="Times New Roman"/>
              </a:rPr>
              <a:t>облегчает </a:t>
            </a:r>
            <a:r>
              <a:rPr dirty="0" sz="1600" spc="-5">
                <a:latin typeface="Times New Roman"/>
                <a:cs typeface="Times New Roman"/>
              </a:rPr>
              <a:t>объяснение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понятия сиквенс стратиграфия. </a:t>
            </a:r>
            <a:r>
              <a:rPr dirty="0" u="heavy" sz="1600" spc="-1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Помните, что 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u="heavy" sz="1600" spc="-2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эти</a:t>
            </a:r>
            <a:r>
              <a:rPr dirty="0" u="heavy" sz="1600" spc="2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кривые</a:t>
            </a:r>
            <a:r>
              <a:rPr dirty="0" u="heavy" sz="1600" spc="1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показывают</a:t>
            </a:r>
            <a:r>
              <a:rPr dirty="0" u="heavy" sz="1600" spc="1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1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скорость</a:t>
            </a:r>
            <a:r>
              <a:rPr dirty="0" u="heavy" sz="1600" spc="2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изменения</a:t>
            </a:r>
            <a:r>
              <a:rPr dirty="0" u="heavy" sz="1600" spc="2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уровня</a:t>
            </a:r>
            <a:r>
              <a:rPr dirty="0" u="heavy" sz="1600" spc="1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моря, а</a:t>
            </a:r>
            <a:r>
              <a:rPr dirty="0" u="heavy" sz="160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dirty="0" u="heavy" sz="1600" spc="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1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положение</a:t>
            </a:r>
            <a:r>
              <a:rPr dirty="0" u="heavy" sz="1600" spc="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уровня</a:t>
            </a:r>
            <a:r>
              <a:rPr dirty="0" u="heavy" sz="1600" spc="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моря.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63855">
              <a:lnSpc>
                <a:spcPct val="100000"/>
              </a:lnSpc>
              <a:spcBef>
                <a:spcPts val="685"/>
              </a:spcBef>
            </a:pPr>
            <a:r>
              <a:rPr dirty="0" sz="1600" spc="-15">
                <a:latin typeface="Times New Roman"/>
                <a:cs typeface="Times New Roman"/>
              </a:rPr>
              <a:t>Наконец, </a:t>
            </a:r>
            <a:r>
              <a:rPr dirty="0" sz="1600" spc="-35">
                <a:latin typeface="Times New Roman"/>
                <a:cs typeface="Times New Roman"/>
              </a:rPr>
              <a:t>когда </a:t>
            </a:r>
            <a:r>
              <a:rPr dirty="0" sz="1600" spc="-10">
                <a:latin typeface="Times New Roman"/>
                <a:cs typeface="Times New Roman"/>
              </a:rPr>
              <a:t>скорость </a:t>
            </a:r>
            <a:r>
              <a:rPr dirty="0" sz="1600" spc="-5">
                <a:latin typeface="Times New Roman"/>
                <a:cs typeface="Times New Roman"/>
              </a:rPr>
              <a:t>эвстатических падений уровня моря увеличивается и, в </a:t>
            </a:r>
            <a:r>
              <a:rPr dirty="0" sz="1600" spc="-25">
                <a:latin typeface="Times New Roman"/>
                <a:cs typeface="Times New Roman"/>
              </a:rPr>
              <a:t>конечном 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итоге,</a:t>
            </a:r>
            <a:r>
              <a:rPr dirty="0" sz="1600" spc="-5">
                <a:latin typeface="Times New Roman"/>
                <a:cs typeface="Times New Roman"/>
              </a:rPr>
              <a:t> превышает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погружений</a:t>
            </a:r>
            <a:r>
              <a:rPr dirty="0" sz="1600" spc="-5">
                <a:latin typeface="Times New Roman"/>
                <a:cs typeface="Times New Roman"/>
              </a:rPr>
              <a:t> 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происходит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относительное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падению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создаются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вынужденной</a:t>
            </a:r>
            <a:r>
              <a:rPr dirty="0" sz="1600">
                <a:latin typeface="Times New Roman"/>
                <a:cs typeface="Times New Roman"/>
              </a:rPr>
              <a:t> регрессии*,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которой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береговая</a:t>
            </a:r>
            <a:r>
              <a:rPr dirty="0" sz="1600" spc="-5">
                <a:latin typeface="Times New Roman"/>
                <a:cs typeface="Times New Roman"/>
              </a:rPr>
              <a:t> линяя</a:t>
            </a:r>
            <a:r>
              <a:rPr dirty="0" sz="1600">
                <a:latin typeface="Times New Roman"/>
                <a:cs typeface="Times New Roman"/>
              </a:rPr>
              <a:t> регрессивно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наращивается в </a:t>
            </a:r>
            <a:r>
              <a:rPr dirty="0" sz="1600" spc="-10">
                <a:latin typeface="Times New Roman"/>
                <a:cs typeface="Times New Roman"/>
              </a:rPr>
              <a:t>сторону </a:t>
            </a:r>
            <a:r>
              <a:rPr dirty="0" sz="1600" spc="-5">
                <a:latin typeface="Times New Roman"/>
                <a:cs typeface="Times New Roman"/>
              </a:rPr>
              <a:t>моря (рис.7.13). На большей </a:t>
            </a:r>
            <a:r>
              <a:rPr dirty="0" sz="1600">
                <a:latin typeface="Times New Roman"/>
                <a:cs typeface="Times New Roman"/>
              </a:rPr>
              <a:t>части </a:t>
            </a:r>
            <a:r>
              <a:rPr dirty="0" sz="1600" spc="-5">
                <a:latin typeface="Times New Roman"/>
                <a:cs typeface="Times New Roman"/>
              </a:rPr>
              <a:t>волно-прибойной зоны опускание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приводит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эрозии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шельфе,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когда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штормы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разрушают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морское</a:t>
            </a:r>
            <a:r>
              <a:rPr dirty="0" sz="1600" spc="-5">
                <a:latin typeface="Times New Roman"/>
                <a:cs typeface="Times New Roman"/>
              </a:rPr>
              <a:t> дно.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63855">
              <a:lnSpc>
                <a:spcPct val="100000"/>
              </a:lnSpc>
              <a:spcBef>
                <a:spcPts val="685"/>
              </a:spcBef>
            </a:pPr>
            <a:r>
              <a:rPr dirty="0" sz="1600" spc="-5">
                <a:latin typeface="Times New Roman"/>
                <a:cs typeface="Times New Roman"/>
              </a:rPr>
              <a:t>Эрозия</a:t>
            </a:r>
            <a:r>
              <a:rPr dirty="0" sz="1600">
                <a:latin typeface="Times New Roman"/>
                <a:cs typeface="Times New Roman"/>
              </a:rPr>
              <a:t> поверхности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знаменует</a:t>
            </a:r>
            <a:r>
              <a:rPr dirty="0" sz="1600">
                <a:latin typeface="Times New Roman"/>
                <a:cs typeface="Times New Roman"/>
              </a:rPr>
              <a:t> собой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начало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тракта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систем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снижающего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(стадия </a:t>
            </a:r>
            <a:r>
              <a:rPr dirty="0" sz="1600" spc="-385" b="1">
                <a:latin typeface="Times New Roman"/>
                <a:cs typeface="Times New Roman"/>
              </a:rPr>
              <a:t> </a:t>
            </a:r>
            <a:r>
              <a:rPr dirty="0" sz="1600" spc="-35" b="1">
                <a:latin typeface="Times New Roman"/>
                <a:cs typeface="Times New Roman"/>
              </a:rPr>
              <a:t>FSST-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falling-stage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systems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tract</a:t>
            </a:r>
            <a:r>
              <a:rPr dirty="0" sz="1600">
                <a:latin typeface="Times New Roman"/>
                <a:cs typeface="Times New Roman"/>
              </a:rPr>
              <a:t>).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Данная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поверхность</a:t>
            </a:r>
            <a:r>
              <a:rPr dirty="0" sz="1600">
                <a:latin typeface="Times New Roman"/>
                <a:cs typeface="Times New Roman"/>
              </a:rPr>
              <a:t> известна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базальная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поверхность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вынужденной</a:t>
            </a:r>
            <a:r>
              <a:rPr dirty="0" sz="1600">
                <a:latin typeface="Times New Roman"/>
                <a:cs typeface="Times New Roman"/>
              </a:rPr>
              <a:t> регрессии.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Тракт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снижающего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может</a:t>
            </a:r>
            <a:r>
              <a:rPr dirty="0" sz="1600" spc="-10">
                <a:latin typeface="Times New Roman"/>
                <a:cs typeface="Times New Roman"/>
              </a:rPr>
              <a:t> содержать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несколько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поверхностей вынужденной </a:t>
            </a:r>
            <a:r>
              <a:rPr dirty="0" sz="1600" spc="5">
                <a:latin typeface="Times New Roman"/>
                <a:cs typeface="Times New Roman"/>
              </a:rPr>
              <a:t>регрессии, </a:t>
            </a:r>
            <a:r>
              <a:rPr dirty="0" sz="1600" spc="-5">
                <a:latin typeface="Times New Roman"/>
                <a:cs typeface="Times New Roman"/>
              </a:rPr>
              <a:t>и,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правило, не </a:t>
            </a:r>
            <a:r>
              <a:rPr dirty="0" sz="1600" spc="-10">
                <a:latin typeface="Times New Roman"/>
                <a:cs typeface="Times New Roman"/>
              </a:rPr>
              <a:t>содержит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парасиквенсы (относительно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u="sng" sz="16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конформные,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т.е.</a:t>
            </a:r>
            <a:r>
              <a:rPr dirty="0" u="sng" sz="160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содержащие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серьезных</a:t>
            </a:r>
            <a:r>
              <a:rPr dirty="0" u="sng" sz="16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несогласий,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генетически</a:t>
            </a:r>
            <a:r>
              <a:rPr dirty="0" u="sng" sz="16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связанные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слои,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ограниченные</a:t>
            </a:r>
            <a:r>
              <a:rPr dirty="0" u="sng" sz="1600" spc="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поверхностями</a:t>
            </a:r>
            <a:r>
              <a:rPr dirty="0" u="sng" sz="1600" spc="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морского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затопления).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685"/>
              </a:spcBef>
            </a:pPr>
            <a:r>
              <a:rPr dirty="0" sz="1600" spc="-5">
                <a:latin typeface="Times New Roman"/>
                <a:cs typeface="Times New Roman"/>
              </a:rPr>
              <a:t>В тракте систем снижающего </a:t>
            </a:r>
            <a:r>
              <a:rPr dirty="0" sz="1600" spc="-10">
                <a:latin typeface="Times New Roman"/>
                <a:cs typeface="Times New Roman"/>
              </a:rPr>
              <a:t>уровня </a:t>
            </a:r>
            <a:r>
              <a:rPr dirty="0" sz="1600" spc="-5">
                <a:latin typeface="Times New Roman"/>
                <a:cs typeface="Times New Roman"/>
              </a:rPr>
              <a:t>(FSST), </a:t>
            </a:r>
            <a:r>
              <a:rPr dirty="0" sz="1600">
                <a:latin typeface="Times New Roman"/>
                <a:cs typeface="Times New Roman"/>
              </a:rPr>
              <a:t>реки </a:t>
            </a:r>
            <a:r>
              <a:rPr dirty="0" sz="1600" spc="-5">
                <a:latin typeface="Times New Roman"/>
                <a:cs typeface="Times New Roman"/>
              </a:rPr>
              <a:t>могут </a:t>
            </a:r>
            <a:r>
              <a:rPr dirty="0" sz="1600" spc="-25">
                <a:latin typeface="Times New Roman"/>
                <a:cs typeface="Times New Roman"/>
              </a:rPr>
              <a:t>начать </a:t>
            </a:r>
            <a:r>
              <a:rPr dirty="0" sz="1600" spc="-15">
                <a:latin typeface="Times New Roman"/>
                <a:cs typeface="Times New Roman"/>
              </a:rPr>
              <a:t>размывать то, что </a:t>
            </a:r>
            <a:r>
              <a:rPr dirty="0" sz="1600" spc="-5">
                <a:latin typeface="Times New Roman"/>
                <a:cs typeface="Times New Roman"/>
              </a:rPr>
              <a:t>ранее было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морским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шельфом,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образуя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называемые</a:t>
            </a:r>
            <a:r>
              <a:rPr dirty="0" sz="1600">
                <a:latin typeface="Times New Roman"/>
                <a:cs typeface="Times New Roman"/>
              </a:rPr>
              <a:t> врезные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долины,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имеют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тенденцию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расширению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направлении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берегу.  </a:t>
            </a:r>
            <a:r>
              <a:rPr dirty="0" sz="1600" spc="-5">
                <a:latin typeface="Times New Roman"/>
                <a:cs typeface="Times New Roman"/>
              </a:rPr>
              <a:t>Они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также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имеют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тенденцию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расширению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сторону </a:t>
            </a:r>
            <a:r>
              <a:rPr dirty="0" sz="1600" spc="-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моря, </a:t>
            </a:r>
            <a:r>
              <a:rPr dirty="0" sz="1600" spc="5">
                <a:latin typeface="Times New Roman"/>
                <a:cs typeface="Times New Roman"/>
              </a:rPr>
              <a:t>так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уровень моря </a:t>
            </a:r>
            <a:r>
              <a:rPr dirty="0" sz="1600" spc="-10">
                <a:latin typeface="Times New Roman"/>
                <a:cs typeface="Times New Roman"/>
              </a:rPr>
              <a:t>продолжает падать. </a:t>
            </a:r>
            <a:r>
              <a:rPr dirty="0" sz="1600" spc="-40">
                <a:latin typeface="Times New Roman"/>
                <a:cs typeface="Times New Roman"/>
              </a:rPr>
              <a:t>Хотя </a:t>
            </a:r>
            <a:r>
              <a:rPr dirty="0" sz="1600" spc="-15">
                <a:latin typeface="Times New Roman"/>
                <a:cs typeface="Times New Roman"/>
              </a:rPr>
              <a:t>это </a:t>
            </a:r>
            <a:r>
              <a:rPr dirty="0" sz="1600" spc="-5">
                <a:latin typeface="Times New Roman"/>
                <a:cs typeface="Times New Roman"/>
              </a:rPr>
              <a:t>не показано на </a:t>
            </a:r>
            <a:r>
              <a:rPr dirty="0" sz="1600">
                <a:latin typeface="Times New Roman"/>
                <a:cs typeface="Times New Roman"/>
              </a:rPr>
              <a:t>разрезах, </a:t>
            </a:r>
            <a:r>
              <a:rPr dirty="0" sz="1600" spc="-20">
                <a:latin typeface="Times New Roman"/>
                <a:cs typeface="Times New Roman"/>
              </a:rPr>
              <a:t>то </a:t>
            </a:r>
            <a:r>
              <a:rPr dirty="0" sz="1600" spc="-5">
                <a:latin typeface="Times New Roman"/>
                <a:cs typeface="Times New Roman"/>
              </a:rPr>
              <a:t>FSST </a:t>
            </a:r>
            <a:r>
              <a:rPr dirty="0" sz="1600" spc="-10">
                <a:latin typeface="Times New Roman"/>
                <a:cs typeface="Times New Roman"/>
              </a:rPr>
              <a:t>часто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знаменует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начало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активного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песка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5">
                <a:latin typeface="Times New Roman"/>
                <a:cs typeface="Times New Roman"/>
              </a:rPr>
              <a:t>подводных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конусах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выноса.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6518225"/>
            <a:ext cx="702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27.03.2022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4554" y="6518225"/>
            <a:ext cx="1905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46109" y="6518225"/>
            <a:ext cx="1543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18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635647"/>
            <a:ext cx="74358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Осадочный</a:t>
            </a:r>
            <a:r>
              <a:rPr dirty="0" sz="2400" spc="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232852"/>
                </a:solidFill>
                <a:latin typeface="Times New Roman"/>
                <a:cs typeface="Times New Roman"/>
              </a:rPr>
              <a:t>комплекс</a:t>
            </a:r>
            <a:r>
              <a:rPr dirty="0" sz="2400" spc="5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(седиментационная</a:t>
            </a:r>
            <a:r>
              <a:rPr dirty="0" sz="2400" spc="7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сиквенция)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6518225"/>
            <a:ext cx="702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27.03.2022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4554" y="6518225"/>
            <a:ext cx="1906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44573" y="6518225"/>
            <a:ext cx="1555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19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31641" y="1321316"/>
            <a:ext cx="6166485" cy="4432300"/>
            <a:chOff x="231641" y="1321316"/>
            <a:chExt cx="6166485" cy="44323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60" y="1341120"/>
              <a:ext cx="6126480" cy="439216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1547" y="1331222"/>
              <a:ext cx="6146800" cy="4411980"/>
            </a:xfrm>
            <a:custGeom>
              <a:avLst/>
              <a:gdLst/>
              <a:ahLst/>
              <a:cxnLst/>
              <a:rect l="l" t="t" r="r" b="b"/>
              <a:pathLst>
                <a:path w="6146800" h="4411980">
                  <a:moveTo>
                    <a:pt x="0" y="4411954"/>
                  </a:moveTo>
                  <a:lnTo>
                    <a:pt x="6146304" y="4411954"/>
                  </a:lnTo>
                  <a:lnTo>
                    <a:pt x="6146304" y="0"/>
                  </a:lnTo>
                  <a:lnTo>
                    <a:pt x="0" y="0"/>
                  </a:lnTo>
                  <a:lnTo>
                    <a:pt x="0" y="4411954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663931" y="2520467"/>
            <a:ext cx="20510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Рис.7.13: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Falling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stage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systems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tract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91731"/>
            <a:ext cx="74358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Осадочный</a:t>
            </a:r>
            <a:r>
              <a:rPr dirty="0" sz="2400" spc="10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</a:t>
            </a:r>
            <a:r>
              <a:rPr dirty="0" sz="2400" spc="55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(седиментационная</a:t>
            </a:r>
            <a:r>
              <a:rPr dirty="0" sz="2400" spc="70">
                <a:solidFill>
                  <a:srgbClr val="232852"/>
                </a:solidFill>
              </a:rPr>
              <a:t> </a:t>
            </a:r>
            <a:r>
              <a:rPr dirty="0" sz="2400" spc="-5">
                <a:solidFill>
                  <a:srgbClr val="232852"/>
                </a:solidFill>
              </a:rPr>
              <a:t>сиквенция)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008" y="1976627"/>
            <a:ext cx="5748528" cy="34320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20163" y="6518225"/>
            <a:ext cx="1803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20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49" y="1026667"/>
            <a:ext cx="834580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63855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latin typeface="Times New Roman"/>
                <a:cs typeface="Times New Roman"/>
              </a:rPr>
              <a:t>Окончание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накопления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сиквенса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маркируется</a:t>
            </a:r>
            <a:r>
              <a:rPr dirty="0" sz="1800" spc="-5">
                <a:latin typeface="Times New Roman"/>
                <a:cs typeface="Times New Roman"/>
              </a:rPr>
              <a:t> падением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уровня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моря</a:t>
            </a:r>
            <a:r>
              <a:rPr dirty="0" sz="1800">
                <a:latin typeface="Times New Roman"/>
                <a:cs typeface="Times New Roman"/>
              </a:rPr>
              <a:t> и 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формированием </a:t>
            </a:r>
            <a:r>
              <a:rPr dirty="0" sz="1800">
                <a:latin typeface="Times New Roman"/>
                <a:cs typeface="Times New Roman"/>
              </a:rPr>
              <a:t>тракта систем </a:t>
            </a:r>
            <a:r>
              <a:rPr dirty="0" sz="1800" spc="-10">
                <a:latin typeface="Times New Roman"/>
                <a:cs typeface="Times New Roman"/>
              </a:rPr>
              <a:t>снижающего </a:t>
            </a:r>
            <a:r>
              <a:rPr dirty="0" sz="1800">
                <a:latin typeface="Times New Roman"/>
                <a:cs typeface="Times New Roman"/>
              </a:rPr>
              <a:t>уровня </a:t>
            </a:r>
            <a:r>
              <a:rPr dirty="0" sz="1800" spc="-10">
                <a:latin typeface="Times New Roman"/>
                <a:cs typeface="Times New Roman"/>
              </a:rPr>
              <a:t>(FSST-falling-stage </a:t>
            </a:r>
            <a:r>
              <a:rPr dirty="0" sz="1800" spc="-5">
                <a:latin typeface="Times New Roman"/>
                <a:cs typeface="Times New Roman"/>
              </a:rPr>
              <a:t>systems </a:t>
            </a:r>
            <a:r>
              <a:rPr dirty="0" sz="1800">
                <a:latin typeface="Times New Roman"/>
                <a:cs typeface="Times New Roman"/>
              </a:rPr>
              <a:t>tract) 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(рис.7.14)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4456" y="5489832"/>
            <a:ext cx="8206105" cy="1236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Полный </a:t>
            </a:r>
            <a:r>
              <a:rPr dirty="0" sz="1600" spc="-5">
                <a:latin typeface="Times New Roman"/>
                <a:cs typeface="Times New Roman"/>
              </a:rPr>
              <a:t>сиквенс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начинается </a:t>
            </a:r>
            <a:r>
              <a:rPr dirty="0" sz="1600" spc="-5">
                <a:latin typeface="Times New Roman"/>
                <a:cs typeface="Times New Roman"/>
              </a:rPr>
              <a:t>на границе </a:t>
            </a:r>
            <a:r>
              <a:rPr dirty="0" sz="1600" spc="-20">
                <a:latin typeface="Times New Roman"/>
                <a:cs typeface="Times New Roman"/>
              </a:rPr>
              <a:t>одного </a:t>
            </a:r>
            <a:r>
              <a:rPr dirty="0" sz="1600">
                <a:latin typeface="Times New Roman"/>
                <a:cs typeface="Times New Roman"/>
              </a:rPr>
              <a:t>сиквенса </a:t>
            </a:r>
            <a:r>
              <a:rPr dirty="0" sz="1600" spc="-5">
                <a:latin typeface="Times New Roman"/>
                <a:cs typeface="Times New Roman"/>
              </a:rPr>
              <a:t>и заканчивается на границе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следующего </a:t>
            </a:r>
            <a:r>
              <a:rPr dirty="0" sz="1600">
                <a:latin typeface="Times New Roman"/>
                <a:cs typeface="Times New Roman"/>
              </a:rPr>
              <a:t>сиквенса. </a:t>
            </a:r>
            <a:r>
              <a:rPr dirty="0" sz="1600" spc="-5">
                <a:latin typeface="Times New Roman"/>
                <a:cs typeface="Times New Roman"/>
              </a:rPr>
              <a:t>Полный сиквенс </a:t>
            </a:r>
            <a:r>
              <a:rPr dirty="0" sz="1600">
                <a:latin typeface="Times New Roman"/>
                <a:cs typeface="Times New Roman"/>
              </a:rPr>
              <a:t>состоит </a:t>
            </a:r>
            <a:r>
              <a:rPr dirty="0" sz="1600" spc="-5">
                <a:latin typeface="Times New Roman"/>
                <a:cs typeface="Times New Roman"/>
              </a:rPr>
              <a:t>из </a:t>
            </a:r>
            <a:r>
              <a:rPr dirty="0" sz="1600" spc="-10">
                <a:latin typeface="Times New Roman"/>
                <a:cs typeface="Times New Roman"/>
              </a:rPr>
              <a:t>четырех </a:t>
            </a:r>
            <a:r>
              <a:rPr dirty="0" sz="1600">
                <a:latin typeface="Times New Roman"/>
                <a:cs typeface="Times New Roman"/>
              </a:rPr>
              <a:t>системных </a:t>
            </a:r>
            <a:r>
              <a:rPr dirty="0" sz="1600" spc="-10">
                <a:latin typeface="Times New Roman"/>
                <a:cs typeface="Times New Roman"/>
              </a:rPr>
              <a:t>трактов, </a:t>
            </a:r>
            <a:r>
              <a:rPr dirty="0" sz="1600" spc="-5">
                <a:latin typeface="Times New Roman"/>
                <a:cs typeface="Times New Roman"/>
              </a:rPr>
              <a:t>снизу вверх: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тракт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стояния,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тракта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трансгрессивных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систем,</a:t>
            </a:r>
            <a:r>
              <a:rPr dirty="0" sz="1600">
                <a:latin typeface="Times New Roman"/>
                <a:cs typeface="Times New Roman"/>
              </a:rPr>
              <a:t> тракта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высокого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стояния </a:t>
            </a:r>
            <a:r>
              <a:rPr dirty="0" sz="1600" spc="-5">
                <a:latin typeface="Times New Roman"/>
                <a:cs typeface="Times New Roman"/>
              </a:rPr>
              <a:t> систем,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тракта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снижающегося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уровня.</a:t>
            </a:r>
            <a:endParaRPr sz="1600">
              <a:latin typeface="Times New Roman"/>
              <a:cs typeface="Times New Roman"/>
            </a:endParaRPr>
          </a:p>
          <a:p>
            <a:pPr marL="122555">
              <a:lnSpc>
                <a:spcPct val="100000"/>
              </a:lnSpc>
              <a:spcBef>
                <a:spcPts val="420"/>
              </a:spcBef>
              <a:tabLst>
                <a:tab pos="2332355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27.03.2022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35003" y="2798816"/>
            <a:ext cx="260731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2865" marR="5080" indent="-508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Рис.7.14: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Falling-stage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systems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tract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8627" y="427088"/>
            <a:ext cx="74599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solidFill>
                  <a:srgbClr val="000000"/>
                </a:solidFill>
              </a:rPr>
              <a:t>Тракт</a:t>
            </a:r>
            <a:r>
              <a:rPr dirty="0" sz="2400" spc="1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систем</a:t>
            </a:r>
            <a:r>
              <a:rPr dirty="0" sz="2400" spc="-15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снижающего</a:t>
            </a:r>
            <a:r>
              <a:rPr dirty="0" sz="2400" spc="5">
                <a:solidFill>
                  <a:srgbClr val="000000"/>
                </a:solidFill>
              </a:rPr>
              <a:t> </a:t>
            </a:r>
            <a:r>
              <a:rPr dirty="0" sz="2400" spc="-15">
                <a:solidFill>
                  <a:srgbClr val="000000"/>
                </a:solidFill>
              </a:rPr>
              <a:t>уровня</a:t>
            </a:r>
            <a:r>
              <a:rPr dirty="0" sz="2400" spc="20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моря</a:t>
            </a:r>
            <a:r>
              <a:rPr dirty="0" sz="2400">
                <a:solidFill>
                  <a:srgbClr val="000000"/>
                </a:solidFill>
              </a:rPr>
              <a:t> (стадия</a:t>
            </a:r>
            <a:r>
              <a:rPr dirty="0" sz="2400" spc="5">
                <a:solidFill>
                  <a:srgbClr val="000000"/>
                </a:solidFill>
              </a:rPr>
              <a:t> </a:t>
            </a:r>
            <a:r>
              <a:rPr dirty="0" sz="2400" spc="-5">
                <a:solidFill>
                  <a:srgbClr val="000000"/>
                </a:solidFill>
              </a:rPr>
              <a:t>FSST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984747" y="792553"/>
            <a:ext cx="38004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–</a:t>
            </a:r>
            <a:r>
              <a:rPr dirty="0" sz="2400" spc="-2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failing-stage</a:t>
            </a:r>
            <a:r>
              <a:rPr dirty="0" sz="2400" spc="-5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systems</a:t>
            </a:r>
            <a:r>
              <a:rPr dirty="0" sz="2400" spc="-3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tract</a:t>
            </a:r>
            <a:r>
              <a:rPr dirty="0" sz="2400" spc="-2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412747"/>
            <a:ext cx="9077325" cy="3671570"/>
            <a:chOff x="0" y="1412747"/>
            <a:chExt cx="9077325" cy="36715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12747"/>
              <a:ext cx="3619500" cy="36713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3884" y="1441703"/>
              <a:ext cx="5433060" cy="35814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71967" y="5129522"/>
            <a:ext cx="8420100" cy="1412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4629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Рис.7.15:</a:t>
            </a:r>
            <a:r>
              <a:rPr dirty="0" sz="1600" spc="2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Фациально-палеогеографические</a:t>
            </a:r>
            <a:r>
              <a:rPr dirty="0" sz="1600" spc="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обстановки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тракта</a:t>
            </a:r>
            <a:r>
              <a:rPr dirty="0" sz="1600" spc="8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FSST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99400"/>
              </a:lnSpc>
              <a:spcBef>
                <a:spcPts val="1365"/>
              </a:spcBef>
            </a:pPr>
            <a:r>
              <a:rPr dirty="0" sz="1600" spc="-5">
                <a:latin typeface="Times New Roman"/>
                <a:cs typeface="Times New Roman"/>
              </a:rPr>
              <a:t>В оригинальной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формулировке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сиквенс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стратиграфии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выделялся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отдельный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системный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тракт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под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названием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FSST,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его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слои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часть 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конце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HST.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ранние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называли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моделью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трактов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трех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(LST,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TST,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HST),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отличие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нынешней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четырех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представленных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здесь,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признаваемых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большинством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современных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сейсмостратиграфов.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1857755"/>
            <a:ext cx="5298948" cy="2540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dirty="0" spc="-25"/>
              <a:t>Благодарю</a:t>
            </a:r>
            <a:r>
              <a:rPr dirty="0" spc="-35"/>
              <a:t> </a:t>
            </a:r>
            <a:r>
              <a:rPr dirty="0"/>
              <a:t>за</a:t>
            </a:r>
            <a:r>
              <a:rPr dirty="0" spc="-5"/>
              <a:t> внимание!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04095" y="2747599"/>
            <a:ext cx="4735195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400"/>
              </a:spcBef>
            </a:pP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spc="-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500" y="6518225"/>
            <a:ext cx="702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27.03.2022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54554" y="6518225"/>
            <a:ext cx="1906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29345" y="6518225"/>
            <a:ext cx="172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2023-11-06T03:48:37Z</dcterms:created>
  <dcterms:modified xsi:type="dcterms:W3CDTF">2023-11-06T03:48:37Z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2023-11-06T00:00:00Z</vt:filetime>
  </property>
</Properties>
</file>