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59"/>
            <a:ext cx="9144000" cy="102743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99972" y="0"/>
            <a:ext cx="4744026" cy="6000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759"/>
            <a:ext cx="9144000" cy="102743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99972" y="0"/>
            <a:ext cx="4744026" cy="6000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405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644" y="52590"/>
            <a:ext cx="9145394" cy="9015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1768" y="212572"/>
            <a:ext cx="8780462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8260" y="3359542"/>
            <a:ext cx="8562340" cy="17513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0.jpg"/><Relationship Id="rId5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7.jpg"/><Relationship Id="rId5" Type="http://schemas.openxmlformats.org/officeDocument/2006/relationships/image" Target="../media/image1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37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45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18159" y="1203960"/>
            <a:ext cx="8129270" cy="4724400"/>
            <a:chOff x="518159" y="1203960"/>
            <a:chExt cx="8129270" cy="47244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263" y="1203960"/>
              <a:ext cx="7930896" cy="41757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0079" y="1203960"/>
              <a:ext cx="7830311" cy="40782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8159" y="4977383"/>
              <a:ext cx="8129016" cy="95097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12737" y="5045443"/>
            <a:ext cx="7685405" cy="62484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2680335" marR="5080" indent="-2668270">
              <a:lnSpc>
                <a:spcPts val="2330"/>
              </a:lnSpc>
              <a:spcBef>
                <a:spcPts val="225"/>
              </a:spcBef>
            </a:pP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-17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00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3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0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6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20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80" b="1">
                <a:solidFill>
                  <a:srgbClr val="001F5F"/>
                </a:solidFill>
                <a:latin typeface="Cambria"/>
                <a:cs typeface="Cambria"/>
              </a:rPr>
              <a:t>Университет, </a:t>
            </a:r>
            <a:r>
              <a:rPr dirty="0" sz="2000" spc="-43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345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60" b="1">
                <a:solidFill>
                  <a:srgbClr val="001F5F"/>
                </a:solidFill>
                <a:latin typeface="Cambria"/>
                <a:cs typeface="Cambria"/>
              </a:rPr>
              <a:t>д</a:t>
            </a:r>
            <a:r>
              <a:rPr dirty="0" sz="2000" spc="-195" b="1">
                <a:solidFill>
                  <a:srgbClr val="001F5F"/>
                </a:solidFill>
                <a:latin typeface="Cambria"/>
                <a:cs typeface="Cambria"/>
              </a:rPr>
              <a:t>р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15" b="1">
                <a:solidFill>
                  <a:srgbClr val="001F5F"/>
                </a:solidFill>
                <a:latin typeface="Cambria"/>
                <a:cs typeface="Cambria"/>
              </a:rPr>
              <a:t>“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Г</a:t>
            </a:r>
            <a:r>
              <a:rPr dirty="0" sz="2000" spc="-12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о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260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з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375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260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20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36" y="569709"/>
            <a:ext cx="89179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232852"/>
                </a:solidFill>
              </a:rPr>
              <a:t>Тракт</a:t>
            </a:r>
            <a:r>
              <a:rPr dirty="0" spc="-15">
                <a:solidFill>
                  <a:srgbClr val="232852"/>
                </a:solidFill>
              </a:rPr>
              <a:t> </a:t>
            </a:r>
            <a:r>
              <a:rPr dirty="0" spc="-5">
                <a:solidFill>
                  <a:srgbClr val="232852"/>
                </a:solidFill>
              </a:rPr>
              <a:t>систем</a:t>
            </a:r>
            <a:r>
              <a:rPr dirty="0">
                <a:solidFill>
                  <a:srgbClr val="232852"/>
                </a:solidFill>
              </a:rPr>
              <a:t> </a:t>
            </a:r>
            <a:r>
              <a:rPr dirty="0" spc="-15">
                <a:solidFill>
                  <a:srgbClr val="232852"/>
                </a:solidFill>
              </a:rPr>
              <a:t>низкого</a:t>
            </a:r>
            <a:r>
              <a:rPr dirty="0" spc="20">
                <a:solidFill>
                  <a:srgbClr val="232852"/>
                </a:solidFill>
              </a:rPr>
              <a:t> </a:t>
            </a:r>
            <a:r>
              <a:rPr dirty="0" spc="-15">
                <a:solidFill>
                  <a:srgbClr val="232852"/>
                </a:solidFill>
              </a:rPr>
              <a:t>уровня</a:t>
            </a:r>
            <a:r>
              <a:rPr dirty="0" spc="20">
                <a:solidFill>
                  <a:srgbClr val="232852"/>
                </a:solidFill>
              </a:rPr>
              <a:t> </a:t>
            </a:r>
            <a:r>
              <a:rPr dirty="0" spc="-10">
                <a:solidFill>
                  <a:srgbClr val="232852"/>
                </a:solidFill>
              </a:rPr>
              <a:t>моря </a:t>
            </a:r>
            <a:r>
              <a:rPr dirty="0">
                <a:solidFill>
                  <a:srgbClr val="232852"/>
                </a:solidFill>
              </a:rPr>
              <a:t>(lowstand</a:t>
            </a:r>
            <a:r>
              <a:rPr dirty="0" spc="20">
                <a:solidFill>
                  <a:srgbClr val="232852"/>
                </a:solidFill>
              </a:rPr>
              <a:t> </a:t>
            </a:r>
            <a:r>
              <a:rPr dirty="0" spc="-10">
                <a:solidFill>
                  <a:srgbClr val="232852"/>
                </a:solidFill>
              </a:rPr>
              <a:t>systems</a:t>
            </a:r>
            <a:r>
              <a:rPr dirty="0" spc="55">
                <a:solidFill>
                  <a:srgbClr val="232852"/>
                </a:solidFill>
              </a:rPr>
              <a:t> </a:t>
            </a:r>
            <a:r>
              <a:rPr dirty="0" spc="-10">
                <a:solidFill>
                  <a:srgbClr val="232852"/>
                </a:solidFill>
              </a:rPr>
              <a:t>tract</a:t>
            </a:r>
            <a:r>
              <a:rPr dirty="0" spc="2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-</a:t>
            </a:r>
            <a:r>
              <a:rPr dirty="0" spc="-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LST)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4265" y="1133348"/>
            <a:ext cx="8658860" cy="14903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62585">
              <a:lnSpc>
                <a:spcPct val="100000"/>
              </a:lnSpc>
              <a:spcBef>
                <a:spcPts val="105"/>
              </a:spcBef>
            </a:pPr>
            <a:r>
              <a:rPr dirty="0" sz="1600" spc="-5">
                <a:latin typeface="Times New Roman"/>
                <a:cs typeface="Times New Roman"/>
              </a:rPr>
              <a:t>Замедление скорости </a:t>
            </a:r>
            <a:r>
              <a:rPr dirty="0" sz="1600" spc="-15">
                <a:latin typeface="Times New Roman"/>
                <a:cs typeface="Times New Roman"/>
              </a:rPr>
              <a:t>эвстатического </a:t>
            </a:r>
            <a:r>
              <a:rPr dirty="0" sz="1600" spc="-5">
                <a:latin typeface="Times New Roman"/>
                <a:cs typeface="Times New Roman"/>
              </a:rPr>
              <a:t>снижения, </a:t>
            </a:r>
            <a:r>
              <a:rPr dirty="0" sz="1600">
                <a:latin typeface="Times New Roman"/>
                <a:cs typeface="Times New Roman"/>
              </a:rPr>
              <a:t>и в </a:t>
            </a:r>
            <a:r>
              <a:rPr dirty="0" sz="1600" spc="-20">
                <a:latin typeface="Times New Roman"/>
                <a:cs typeface="Times New Roman"/>
              </a:rPr>
              <a:t>конечном </a:t>
            </a:r>
            <a:r>
              <a:rPr dirty="0" sz="1600" spc="-10">
                <a:latin typeface="Times New Roman"/>
                <a:cs typeface="Times New Roman"/>
              </a:rPr>
              <a:t>итоге </a:t>
            </a:r>
            <a:r>
              <a:rPr dirty="0" sz="1600">
                <a:latin typeface="Times New Roman"/>
                <a:cs typeface="Times New Roman"/>
              </a:rPr>
              <a:t>становление </a:t>
            </a:r>
            <a:r>
              <a:rPr dirty="0" sz="1600" spc="5">
                <a:latin typeface="Times New Roman"/>
                <a:cs typeface="Times New Roman"/>
              </a:rPr>
              <a:t>её </a:t>
            </a:r>
            <a:r>
              <a:rPr dirty="0" sz="1600" spc="-5">
                <a:latin typeface="Times New Roman"/>
                <a:cs typeface="Times New Roman"/>
              </a:rPr>
              <a:t>равной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скорости </a:t>
            </a:r>
            <a:r>
              <a:rPr dirty="0" sz="1600">
                <a:latin typeface="Times New Roman"/>
                <a:cs typeface="Times New Roman"/>
              </a:rPr>
              <a:t>прогибания, а </a:t>
            </a:r>
            <a:r>
              <a:rPr dirty="0" sz="1600" spc="-15">
                <a:latin typeface="Times New Roman"/>
                <a:cs typeface="Times New Roman"/>
              </a:rPr>
              <a:t>затем </a:t>
            </a:r>
            <a:r>
              <a:rPr dirty="0" sz="1600">
                <a:latin typeface="Times New Roman"/>
                <a:cs typeface="Times New Roman"/>
              </a:rPr>
              <a:t>превышение </a:t>
            </a:r>
            <a:r>
              <a:rPr dirty="0" sz="1600" spc="-5">
                <a:latin typeface="Times New Roman"/>
                <a:cs typeface="Times New Roman"/>
              </a:rPr>
              <a:t>скорости прогибания </a:t>
            </a:r>
            <a:r>
              <a:rPr dirty="0" sz="1600" spc="-10">
                <a:latin typeface="Times New Roman"/>
                <a:cs typeface="Times New Roman"/>
              </a:rPr>
              <a:t>приводит </a:t>
            </a:r>
            <a:r>
              <a:rPr dirty="0" sz="1600" spc="5">
                <a:latin typeface="Times New Roman"/>
                <a:cs typeface="Times New Roman"/>
              </a:rPr>
              <a:t>к </a:t>
            </a:r>
            <a:r>
              <a:rPr dirty="0" sz="1600" spc="-10">
                <a:latin typeface="Times New Roman"/>
                <a:cs typeface="Times New Roman"/>
              </a:rPr>
              <a:t>медленному </a:t>
            </a:r>
            <a:r>
              <a:rPr dirty="0" sz="1600" spc="10">
                <a:latin typeface="Times New Roman"/>
                <a:cs typeface="Times New Roman"/>
              </a:rPr>
              <a:t>росту 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моря</a:t>
            </a:r>
            <a:r>
              <a:rPr dirty="0" sz="1600" spc="-5">
                <a:latin typeface="Times New Roman"/>
                <a:cs typeface="Times New Roman"/>
              </a:rPr>
              <a:t> (рис.8.1).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Так</a:t>
            </a:r>
            <a:r>
              <a:rPr dirty="0" sz="1600" spc="-15">
                <a:latin typeface="Times New Roman"/>
                <a:cs typeface="Times New Roman"/>
              </a:rPr>
              <a:t> же,</a:t>
            </a:r>
            <a:r>
              <a:rPr dirty="0" sz="1600" spc="-10">
                <a:latin typeface="Times New Roman"/>
                <a:cs typeface="Times New Roman"/>
              </a:rPr>
              <a:t> как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высокого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r>
              <a:rPr dirty="0" sz="1600" spc="-5">
                <a:latin typeface="Times New Roman"/>
                <a:cs typeface="Times New Roman"/>
              </a:rPr>
              <a:t> систем,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 </a:t>
            </a:r>
            <a:r>
              <a:rPr dirty="0" sz="1600" spc="-5">
                <a:latin typeface="Times New Roman"/>
                <a:cs typeface="Times New Roman"/>
              </a:rPr>
              <a:t> медленный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подъем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будет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отставать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осаждения,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приводит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накоплению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проградационных </a:t>
            </a:r>
            <a:r>
              <a:rPr dirty="0" sz="1600" spc="-5">
                <a:latin typeface="Times New Roman"/>
                <a:cs typeface="Times New Roman"/>
              </a:rPr>
              <a:t>парасиквенсов,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образующих</a:t>
            </a:r>
            <a:r>
              <a:rPr dirty="0" sz="1600">
                <a:latin typeface="Times New Roman"/>
                <a:cs typeface="Times New Roman"/>
              </a:rPr>
              <a:t> тракт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(lowstand</a:t>
            </a:r>
            <a:r>
              <a:rPr dirty="0" sz="1600" spc="39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systems 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tract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- LST)</a:t>
            </a:r>
            <a:r>
              <a:rPr dirty="0" sz="160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4001" y="6519458"/>
            <a:ext cx="9969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513" y="2857373"/>
            <a:ext cx="5749036" cy="350545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56718" y="3839984"/>
            <a:ext cx="269811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4135" marR="5080" indent="-52069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Рис.8.1: </a:t>
            </a:r>
            <a:r>
              <a:rPr dirty="0" sz="1600" spc="-20">
                <a:latin typeface="Times New Roman"/>
                <a:cs typeface="Times New Roman"/>
              </a:rPr>
              <a:t>Тракт низкого </a:t>
            </a:r>
            <a:r>
              <a:rPr dirty="0" sz="1600" spc="-10">
                <a:latin typeface="Times New Roman"/>
                <a:cs typeface="Times New Roman"/>
              </a:rPr>
              <a:t>стояния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491" y="757250"/>
            <a:ext cx="8416290" cy="59709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6350" indent="627380">
              <a:lnSpc>
                <a:spcPct val="100000"/>
              </a:lnSpc>
              <a:spcBef>
                <a:spcPts val="110"/>
              </a:spcBef>
            </a:pPr>
            <a:r>
              <a:rPr dirty="0" sz="1600" spc="-10">
                <a:latin typeface="Times New Roman"/>
                <a:cs typeface="Times New Roman"/>
              </a:rPr>
              <a:t>Таким образом, </a:t>
            </a:r>
            <a:r>
              <a:rPr dirty="0" sz="1600" spc="-15">
                <a:latin typeface="Times New Roman"/>
                <a:cs typeface="Times New Roman"/>
              </a:rPr>
              <a:t>LST </a:t>
            </a:r>
            <a:r>
              <a:rPr dirty="0" sz="1600" spc="-5">
                <a:latin typeface="Times New Roman"/>
                <a:cs typeface="Times New Roman"/>
              </a:rPr>
              <a:t>формируется </a:t>
            </a:r>
            <a:r>
              <a:rPr dirty="0" sz="1600" spc="5">
                <a:latin typeface="Times New Roman"/>
                <a:cs typeface="Times New Roman"/>
              </a:rPr>
              <a:t>при </a:t>
            </a:r>
            <a:r>
              <a:rPr dirty="0" sz="1600">
                <a:latin typeface="Times New Roman"/>
                <a:cs typeface="Times New Roman"/>
              </a:rPr>
              <a:t>падении </a:t>
            </a:r>
            <a:r>
              <a:rPr dirty="0" sz="1600" spc="-5">
                <a:latin typeface="Times New Roman"/>
                <a:cs typeface="Times New Roman"/>
              </a:rPr>
              <a:t>уровня моря </a:t>
            </a:r>
            <a:r>
              <a:rPr dirty="0" sz="1600">
                <a:latin typeface="Times New Roman"/>
                <a:cs typeface="Times New Roman"/>
              </a:rPr>
              <a:t>до минимальных </a:t>
            </a:r>
            <a:r>
              <a:rPr dirty="0" sz="1600" spc="-15">
                <a:latin typeface="Times New Roman"/>
                <a:cs typeface="Times New Roman"/>
              </a:rPr>
              <a:t>отметок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осушения</a:t>
            </a:r>
            <a:r>
              <a:rPr dirty="0" sz="1600">
                <a:latin typeface="Times New Roman"/>
                <a:cs typeface="Times New Roman"/>
              </a:rPr>
              <a:t> шельфа.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Основная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седиментация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происходит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счет</a:t>
            </a:r>
            <a:r>
              <a:rPr dirty="0" sz="1600" spc="-5">
                <a:latin typeface="Times New Roman"/>
                <a:cs typeface="Times New Roman"/>
              </a:rPr>
              <a:t> быстрого</a:t>
            </a:r>
            <a:r>
              <a:rPr dirty="0" sz="1600">
                <a:latin typeface="Times New Roman"/>
                <a:cs typeface="Times New Roman"/>
              </a:rPr>
              <a:t> транспорта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обломочного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материала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подножья</a:t>
            </a:r>
            <a:r>
              <a:rPr dirty="0" sz="1600" spc="-10">
                <a:latin typeface="Times New Roman"/>
                <a:cs typeface="Times New Roman"/>
              </a:rPr>
              <a:t> континентального</a:t>
            </a:r>
            <a:r>
              <a:rPr dirty="0" sz="1600" spc="-5">
                <a:latin typeface="Times New Roman"/>
                <a:cs typeface="Times New Roman"/>
              </a:rPr>
              <a:t> склона</a:t>
            </a:r>
            <a:r>
              <a:rPr dirty="0" sz="1600">
                <a:latin typeface="Times New Roman"/>
                <a:cs typeface="Times New Roman"/>
              </a:rPr>
              <a:t> (ранняя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низкого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систем </a:t>
            </a:r>
            <a:r>
              <a:rPr dirty="0" sz="1600" spc="-5">
                <a:latin typeface="Times New Roman"/>
                <a:cs typeface="Times New Roman"/>
              </a:rPr>
              <a:t>трактов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EPLST).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1200"/>
              </a:spcBef>
            </a:pPr>
            <a:r>
              <a:rPr dirty="0" sz="1600">
                <a:latin typeface="Times New Roman"/>
                <a:cs typeface="Times New Roman"/>
              </a:rPr>
              <a:t>При </a:t>
            </a:r>
            <a:r>
              <a:rPr dirty="0" sz="1600" spc="-15">
                <a:latin typeface="Times New Roman"/>
                <a:cs typeface="Times New Roman"/>
              </a:rPr>
              <a:t>этом </a:t>
            </a:r>
            <a:r>
              <a:rPr dirty="0" sz="1600" spc="-10">
                <a:latin typeface="Times New Roman"/>
                <a:cs typeface="Times New Roman"/>
              </a:rPr>
              <a:t>осадконакопление </a:t>
            </a:r>
            <a:r>
              <a:rPr dirty="0" sz="1600">
                <a:latin typeface="Times New Roman"/>
                <a:cs typeface="Times New Roman"/>
              </a:rPr>
              <a:t>осуществляется в </a:t>
            </a:r>
            <a:r>
              <a:rPr dirty="0" sz="1600" spc="-20">
                <a:latin typeface="Times New Roman"/>
                <a:cs typeface="Times New Roman"/>
              </a:rPr>
              <a:t>глубоких </a:t>
            </a:r>
            <a:r>
              <a:rPr dirty="0" sz="1600" spc="-5">
                <a:latin typeface="Times New Roman"/>
                <a:cs typeface="Times New Roman"/>
              </a:rPr>
              <a:t>частях </a:t>
            </a:r>
            <a:r>
              <a:rPr dirty="0" sz="1600">
                <a:latin typeface="Times New Roman"/>
                <a:cs typeface="Times New Roman"/>
              </a:rPr>
              <a:t>бассейна, </a:t>
            </a:r>
            <a:r>
              <a:rPr dirty="0" sz="1600" spc="-25">
                <a:latin typeface="Times New Roman"/>
                <a:cs typeface="Times New Roman"/>
              </a:rPr>
              <a:t>где </a:t>
            </a:r>
            <a:r>
              <a:rPr dirty="0" sz="1600" spc="-10">
                <a:latin typeface="Times New Roman"/>
                <a:cs typeface="Times New Roman"/>
              </a:rPr>
              <a:t>формируются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донный </a:t>
            </a:r>
            <a:r>
              <a:rPr dirty="0" sz="1600" spc="-20">
                <a:latin typeface="Times New Roman"/>
                <a:cs typeface="Times New Roman"/>
              </a:rPr>
              <a:t>конус </a:t>
            </a:r>
            <a:r>
              <a:rPr dirty="0" sz="1600" spc="10">
                <a:latin typeface="Times New Roman"/>
                <a:cs typeface="Times New Roman"/>
              </a:rPr>
              <a:t>выноса. </a:t>
            </a:r>
            <a:r>
              <a:rPr dirty="0" sz="1600" spc="-15">
                <a:latin typeface="Times New Roman"/>
                <a:cs typeface="Times New Roman"/>
              </a:rPr>
              <a:t>Его </a:t>
            </a:r>
            <a:r>
              <a:rPr dirty="0" sz="1600" spc="-10">
                <a:latin typeface="Times New Roman"/>
                <a:cs typeface="Times New Roman"/>
              </a:rPr>
              <a:t>накопление </a:t>
            </a:r>
            <a:r>
              <a:rPr dirty="0" sz="1600" spc="-5">
                <a:latin typeface="Times New Roman"/>
                <a:cs typeface="Times New Roman"/>
              </a:rPr>
              <a:t>связано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5">
                <a:latin typeface="Times New Roman"/>
                <a:cs typeface="Times New Roman"/>
              </a:rPr>
              <a:t>действием </a:t>
            </a:r>
            <a:r>
              <a:rPr dirty="0" sz="1600">
                <a:latin typeface="Times New Roman"/>
                <a:cs typeface="Times New Roman"/>
              </a:rPr>
              <a:t>эрозионных </a:t>
            </a:r>
            <a:r>
              <a:rPr dirty="0" sz="1600" spc="-5">
                <a:latin typeface="Times New Roman"/>
                <a:cs typeface="Times New Roman"/>
              </a:rPr>
              <a:t>каналов </a:t>
            </a:r>
            <a:r>
              <a:rPr dirty="0" sz="1600" spc="5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склоне </a:t>
            </a:r>
            <a:r>
              <a:rPr dirty="0" sz="1600" spc="5">
                <a:latin typeface="Times New Roman"/>
                <a:cs typeface="Times New Roman"/>
              </a:rPr>
              <a:t>и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врезанных </a:t>
            </a:r>
            <a:r>
              <a:rPr dirty="0" sz="1600" spc="-10">
                <a:latin typeface="Times New Roman"/>
                <a:cs typeface="Times New Roman"/>
              </a:rPr>
              <a:t>долин на </a:t>
            </a:r>
            <a:r>
              <a:rPr dirty="0" sz="1600" spc="-5">
                <a:latin typeface="Times New Roman"/>
                <a:cs typeface="Times New Roman"/>
              </a:rPr>
              <a:t>шельфе. </a:t>
            </a:r>
            <a:r>
              <a:rPr dirty="0" sz="1600" spc="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средней </a:t>
            </a:r>
            <a:r>
              <a:rPr dirty="0" sz="1600">
                <a:latin typeface="Times New Roman"/>
                <a:cs typeface="Times New Roman"/>
              </a:rPr>
              <a:t>части </a:t>
            </a:r>
            <a:r>
              <a:rPr dirty="0" sz="1600" spc="-5">
                <a:latin typeface="Times New Roman"/>
                <a:cs typeface="Times New Roman"/>
              </a:rPr>
              <a:t>или </a:t>
            </a:r>
            <a:r>
              <a:rPr dirty="0" sz="1600" spc="-15">
                <a:latin typeface="Times New Roman"/>
                <a:cs typeface="Times New Roman"/>
              </a:rPr>
              <a:t>ближе </a:t>
            </a:r>
            <a:r>
              <a:rPr dirty="0" sz="1600">
                <a:latin typeface="Times New Roman"/>
                <a:cs typeface="Times New Roman"/>
              </a:rPr>
              <a:t>к </a:t>
            </a:r>
            <a:r>
              <a:rPr dirty="0" sz="1600" spc="-5">
                <a:latin typeface="Times New Roman"/>
                <a:cs typeface="Times New Roman"/>
              </a:rPr>
              <a:t>основанию склона </a:t>
            </a:r>
            <a:r>
              <a:rPr dirty="0" sz="1600" spc="-10">
                <a:latin typeface="Times New Roman"/>
                <a:cs typeface="Times New Roman"/>
              </a:rPr>
              <a:t>формируется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склоновый </a:t>
            </a:r>
            <a:r>
              <a:rPr dirty="0" sz="1600" spc="-25">
                <a:latin typeface="Times New Roman"/>
                <a:cs typeface="Times New Roman"/>
              </a:rPr>
              <a:t>конус </a:t>
            </a:r>
            <a:r>
              <a:rPr dirty="0" sz="1600" spc="10">
                <a:latin typeface="Times New Roman"/>
                <a:cs typeface="Times New Roman"/>
              </a:rPr>
              <a:t>выноса </a:t>
            </a:r>
            <a:r>
              <a:rPr dirty="0" sz="1600">
                <a:latin typeface="Times New Roman"/>
                <a:cs typeface="Times New Roman"/>
              </a:rPr>
              <a:t>[slope fan], </a:t>
            </a:r>
            <a:r>
              <a:rPr dirty="0" sz="1600" spc="-5">
                <a:latin typeface="Times New Roman"/>
                <a:cs typeface="Times New Roman"/>
              </a:rPr>
              <a:t>представленный зерновыми </a:t>
            </a:r>
            <a:r>
              <a:rPr dirty="0" sz="1600" spc="-10">
                <a:latin typeface="Times New Roman"/>
                <a:cs typeface="Times New Roman"/>
              </a:rPr>
              <a:t>потоками, </a:t>
            </a:r>
            <a:r>
              <a:rPr dirty="0" sz="1600">
                <a:latin typeface="Times New Roman"/>
                <a:cs typeface="Times New Roman"/>
              </a:rPr>
              <a:t>После </a:t>
            </a:r>
            <a:r>
              <a:rPr dirty="0" sz="1600" spc="-10">
                <a:latin typeface="Times New Roman"/>
                <a:cs typeface="Times New Roman"/>
              </a:rPr>
              <a:t>максимума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падения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моря,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значительно</a:t>
            </a:r>
            <a:r>
              <a:rPr dirty="0" sz="1600" spc="-5">
                <a:latin typeface="Times New Roman"/>
                <a:cs typeface="Times New Roman"/>
              </a:rPr>
              <a:t> осушенного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шельфа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транспортировка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обломочного </a:t>
            </a:r>
            <a:r>
              <a:rPr dirty="0" sz="1600" spc="-5">
                <a:latin typeface="Times New Roman"/>
                <a:cs typeface="Times New Roman"/>
              </a:rPr>
              <a:t>материала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10">
                <a:latin typeface="Times New Roman"/>
                <a:cs typeface="Times New Roman"/>
              </a:rPr>
              <a:t>суши приводит </a:t>
            </a:r>
            <a:r>
              <a:rPr dirty="0" sz="1600">
                <a:latin typeface="Times New Roman"/>
                <a:cs typeface="Times New Roman"/>
              </a:rPr>
              <a:t>к заcыпанию </a:t>
            </a:r>
            <a:r>
              <a:rPr dirty="0" sz="1600" spc="-10">
                <a:latin typeface="Times New Roman"/>
                <a:cs typeface="Times New Roman"/>
              </a:rPr>
              <a:t>области континентального </a:t>
            </a:r>
            <a:r>
              <a:rPr dirty="0" sz="1600">
                <a:latin typeface="Times New Roman"/>
                <a:cs typeface="Times New Roman"/>
              </a:rPr>
              <a:t>склона в виде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проградации </a:t>
            </a:r>
            <a:r>
              <a:rPr dirty="0" sz="1600" spc="-5">
                <a:latin typeface="Times New Roman"/>
                <a:cs typeface="Times New Roman"/>
              </a:rPr>
              <a:t>клиноформ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области</a:t>
            </a:r>
            <a:r>
              <a:rPr dirty="0" sz="1600" spc="-10">
                <a:latin typeface="Times New Roman"/>
                <a:cs typeface="Times New Roman"/>
              </a:rPr>
              <a:t> континентального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склона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его</a:t>
            </a:r>
            <a:r>
              <a:rPr dirty="0" sz="1600" spc="-15">
                <a:latin typeface="Times New Roman"/>
                <a:cs typeface="Times New Roman"/>
              </a:rPr>
              <a:t> подножья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(поздняя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 </a:t>
            </a:r>
            <a:r>
              <a:rPr dirty="0" sz="1600">
                <a:latin typeface="Times New Roman"/>
                <a:cs typeface="Times New Roman"/>
              </a:rPr>
              <a:t> систем</a:t>
            </a:r>
            <a:r>
              <a:rPr dirty="0" sz="1600" spc="-5">
                <a:latin typeface="Times New Roman"/>
                <a:cs typeface="Times New Roman"/>
              </a:rPr>
              <a:t> трактов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LPLST).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1210"/>
              </a:spcBef>
            </a:pPr>
            <a:r>
              <a:rPr dirty="0" sz="1600" spc="-15">
                <a:latin typeface="Times New Roman"/>
                <a:cs typeface="Times New Roman"/>
              </a:rPr>
              <a:t>Отложения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тракта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низкого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общем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могут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представлены: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образованиями,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накопившимися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бассейна,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его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склоне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и/или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осадочным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клином,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сформировавшимся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бровкой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шельфа.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Этот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этап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может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сопровождаться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образованием </a:t>
            </a:r>
            <a:r>
              <a:rPr dirty="0" sz="1600" spc="-5">
                <a:latin typeface="Times New Roman"/>
                <a:cs typeface="Times New Roman"/>
              </a:rPr>
              <a:t> каньонов </a:t>
            </a:r>
            <a:r>
              <a:rPr dirty="0" sz="1600">
                <a:latin typeface="Times New Roman"/>
                <a:cs typeface="Times New Roman"/>
              </a:rPr>
              <a:t>и аллювиальных </a:t>
            </a:r>
            <a:r>
              <a:rPr dirty="0" sz="1600" spc="-10">
                <a:latin typeface="Times New Roman"/>
                <a:cs typeface="Times New Roman"/>
              </a:rPr>
              <a:t>русел </a:t>
            </a:r>
            <a:r>
              <a:rPr dirty="0" sz="1600" spc="15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шельфе. Формирование </a:t>
            </a:r>
            <a:r>
              <a:rPr dirty="0" sz="1600" spc="-15">
                <a:latin typeface="Times New Roman"/>
                <a:cs typeface="Times New Roman"/>
              </a:rPr>
              <a:t>конусов </a:t>
            </a:r>
            <a:r>
              <a:rPr dirty="0" sz="1600" spc="5">
                <a:latin typeface="Times New Roman"/>
                <a:cs typeface="Times New Roman"/>
              </a:rPr>
              <a:t>выноса </a:t>
            </a:r>
            <a:r>
              <a:rPr dirty="0" sz="1600" spc="-1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склоне </a:t>
            </a:r>
            <a:r>
              <a:rPr dirty="0" sz="1600">
                <a:latin typeface="Times New Roman"/>
                <a:cs typeface="Times New Roman"/>
              </a:rPr>
              <a:t>и дне </a:t>
            </a:r>
            <a:r>
              <a:rPr dirty="0" sz="1600" spc="5">
                <a:latin typeface="Times New Roman"/>
                <a:cs typeface="Times New Roman"/>
              </a:rPr>
              <a:t> бассейна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может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происходить</a:t>
            </a:r>
            <a:r>
              <a:rPr dirty="0" sz="1600" spc="-10">
                <a:latin typeface="Times New Roman"/>
                <a:cs typeface="Times New Roman"/>
              </a:rPr>
              <a:t> одновременно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совпадать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началом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накопления</a:t>
            </a:r>
            <a:r>
              <a:rPr dirty="0" sz="1600" spc="-5">
                <a:latin typeface="Times New Roman"/>
                <a:cs typeface="Times New Roman"/>
              </a:rPr>
              <a:t> клиноформ.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Кровля </a:t>
            </a:r>
            <a:r>
              <a:rPr dirty="0" sz="1600" spc="-15">
                <a:latin typeface="Times New Roman"/>
                <a:cs typeface="Times New Roman"/>
              </a:rPr>
              <a:t>конуса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склона является поверхностью </a:t>
            </a:r>
            <a:r>
              <a:rPr dirty="0" sz="1600" spc="-10">
                <a:latin typeface="Times New Roman"/>
                <a:cs typeface="Times New Roman"/>
              </a:rPr>
              <a:t>кровельного </a:t>
            </a:r>
            <a:r>
              <a:rPr dirty="0" sz="1600">
                <a:latin typeface="Times New Roman"/>
                <a:cs typeface="Times New Roman"/>
              </a:rPr>
              <a:t>прилегания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 </a:t>
            </a:r>
            <a:r>
              <a:rPr dirty="0" sz="1600" spc="-20">
                <a:latin typeface="Times New Roman"/>
                <a:cs typeface="Times New Roman"/>
              </a:rPr>
              <a:t>отложений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средней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верхней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частей</a:t>
            </a:r>
            <a:r>
              <a:rPr dirty="0" sz="1600">
                <a:latin typeface="Times New Roman"/>
                <a:cs typeface="Times New Roman"/>
              </a:rPr>
              <a:t> клина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низкого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>
                <a:latin typeface="Times New Roman"/>
                <a:cs typeface="Times New Roman"/>
              </a:rPr>
              <a:t> моря.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сложены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 основном </a:t>
            </a:r>
            <a:r>
              <a:rPr dirty="0" sz="1600" spc="-5">
                <a:latin typeface="Times New Roman"/>
                <a:cs typeface="Times New Roman"/>
              </a:rPr>
              <a:t>турбидитами</a:t>
            </a:r>
            <a:r>
              <a:rPr dirty="0" sz="1600">
                <a:latin typeface="Times New Roman"/>
                <a:cs typeface="Times New Roman"/>
              </a:rPr>
              <a:t> 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подстилающими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подводными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конусами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выноса</a:t>
            </a:r>
            <a:endParaRPr sz="1600">
              <a:latin typeface="Times New Roman"/>
              <a:cs typeface="Times New Roman"/>
            </a:endParaRPr>
          </a:p>
          <a:p>
            <a:pPr algn="just" marL="280670">
              <a:lnSpc>
                <a:spcPct val="100000"/>
              </a:lnSpc>
              <a:spcBef>
                <a:spcPts val="605"/>
              </a:spcBef>
            </a:pPr>
            <a:r>
              <a:rPr dirty="0" sz="1600" spc="-10">
                <a:latin typeface="Times New Roman"/>
                <a:cs typeface="Times New Roman"/>
              </a:rPr>
              <a:t>Образуется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так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называемый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седиментационный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клин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(lowstand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wedge)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отступающего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(или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наступающей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суши),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иначе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говоря </a:t>
            </a:r>
            <a:r>
              <a:rPr dirty="0" sz="1600" spc="5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проградационный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клин.</a:t>
            </a:r>
            <a:endParaRPr sz="16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  <a:spcBef>
                <a:spcPts val="105"/>
              </a:spcBef>
              <a:tabLst>
                <a:tab pos="2336800" algn="l"/>
                <a:tab pos="8288655" algn="l"/>
              </a:tabLst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28.03.2019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8801" y="286330"/>
            <a:ext cx="588137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Тракт</a:t>
            </a:r>
            <a:r>
              <a:rPr dirty="0" spc="-30"/>
              <a:t> </a:t>
            </a:r>
            <a:r>
              <a:rPr dirty="0" spc="-15"/>
              <a:t>низкого</a:t>
            </a:r>
            <a:r>
              <a:rPr dirty="0" spc="-5"/>
              <a:t> </a:t>
            </a:r>
            <a:r>
              <a:rPr dirty="0" spc="-15"/>
              <a:t>стояния</a:t>
            </a:r>
            <a:r>
              <a:rPr dirty="0" spc="-35"/>
              <a:t> </a:t>
            </a:r>
            <a:r>
              <a:rPr dirty="0" spc="-15"/>
              <a:t>уровня</a:t>
            </a:r>
            <a:r>
              <a:rPr dirty="0" spc="15"/>
              <a:t> </a:t>
            </a:r>
            <a:r>
              <a:rPr dirty="0" spc="-10"/>
              <a:t>моря</a:t>
            </a:r>
            <a:r>
              <a:rPr dirty="0" spc="-5"/>
              <a:t> </a:t>
            </a:r>
            <a:r>
              <a:rPr dirty="0"/>
              <a:t>[LST]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555" y="1700809"/>
            <a:ext cx="7904099" cy="47740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620712"/>
            <a:ext cx="9144000" cy="6461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8468" y="1249667"/>
            <a:ext cx="8220075" cy="3286760"/>
            <a:chOff x="448468" y="1249667"/>
            <a:chExt cx="8220075" cy="32867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37" y="1268730"/>
              <a:ext cx="8181340" cy="32482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993" y="1259192"/>
              <a:ext cx="8201025" cy="3267710"/>
            </a:xfrm>
            <a:custGeom>
              <a:avLst/>
              <a:gdLst/>
              <a:ahLst/>
              <a:cxnLst/>
              <a:rect l="l" t="t" r="r" b="b"/>
              <a:pathLst>
                <a:path w="8201025" h="3267710">
                  <a:moveTo>
                    <a:pt x="0" y="3267367"/>
                  </a:moveTo>
                  <a:lnTo>
                    <a:pt x="8200428" y="3267367"/>
                  </a:lnTo>
                  <a:lnTo>
                    <a:pt x="8200428" y="0"/>
                  </a:lnTo>
                  <a:lnTo>
                    <a:pt x="0" y="0"/>
                  </a:lnTo>
                  <a:lnTo>
                    <a:pt x="0" y="3267367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406372" y="5039372"/>
            <a:ext cx="61112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015" marR="5080" indent="-239395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Рис.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5" b="1">
                <a:latin typeface="Times New Roman"/>
                <a:cs typeface="Times New Roman"/>
              </a:rPr>
              <a:t>8.3.</a:t>
            </a:r>
            <a:r>
              <a:rPr dirty="0" sz="1800" spc="-40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Системные</a:t>
            </a:r>
            <a:r>
              <a:rPr dirty="0" sz="1800" spc="55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тракты,</a:t>
            </a:r>
            <a:r>
              <a:rPr dirty="0" sz="1800" spc="7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контролируемые</a:t>
            </a:r>
            <a:r>
              <a:rPr dirty="0" sz="1800" spc="85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положением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spc="-15" b="1">
                <a:latin typeface="Times New Roman"/>
                <a:cs typeface="Times New Roman"/>
              </a:rPr>
              <a:t>уровня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20" b="1">
                <a:latin typeface="Times New Roman"/>
                <a:cs typeface="Times New Roman"/>
              </a:rPr>
              <a:t>моря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2659" y="314333"/>
            <a:ext cx="58807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Тракт</a:t>
            </a:r>
            <a:r>
              <a:rPr dirty="0" spc="-35"/>
              <a:t> </a:t>
            </a:r>
            <a:r>
              <a:rPr dirty="0" spc="-15"/>
              <a:t>низкого</a:t>
            </a:r>
            <a:r>
              <a:rPr dirty="0"/>
              <a:t> </a:t>
            </a:r>
            <a:r>
              <a:rPr dirty="0" spc="-10"/>
              <a:t>стояния</a:t>
            </a:r>
            <a:r>
              <a:rPr dirty="0" spc="-30"/>
              <a:t> </a:t>
            </a:r>
            <a:r>
              <a:rPr dirty="0" spc="-15"/>
              <a:t>уровня</a:t>
            </a:r>
            <a:r>
              <a:rPr dirty="0" spc="15"/>
              <a:t> </a:t>
            </a:r>
            <a:r>
              <a:rPr dirty="0" spc="-10"/>
              <a:t>моря</a:t>
            </a:r>
            <a:r>
              <a:rPr dirty="0" spc="-5"/>
              <a:t> [LST]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86498" y="971677"/>
            <a:ext cx="9036685" cy="5526405"/>
            <a:chOff x="86498" y="971677"/>
            <a:chExt cx="9036685" cy="552640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5238" y="971677"/>
              <a:ext cx="6768718" cy="45204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498" y="4725161"/>
              <a:ext cx="9036558" cy="177279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16649"/>
            <a:ext cx="9144000" cy="64611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395666" y="6229399"/>
            <a:ext cx="7505065" cy="232410"/>
            <a:chOff x="1395666" y="6229399"/>
            <a:chExt cx="7505065" cy="232410"/>
          </a:xfrm>
        </p:grpSpPr>
        <p:sp>
          <p:nvSpPr>
            <p:cNvPr id="10" name="object 10"/>
            <p:cNvSpPr/>
            <p:nvPr/>
          </p:nvSpPr>
          <p:spPr>
            <a:xfrm>
              <a:off x="1403603" y="6237337"/>
              <a:ext cx="7489190" cy="216535"/>
            </a:xfrm>
            <a:custGeom>
              <a:avLst/>
              <a:gdLst/>
              <a:ahLst/>
              <a:cxnLst/>
              <a:rect l="l" t="t" r="r" b="b"/>
              <a:pathLst>
                <a:path w="7489190" h="216535">
                  <a:moveTo>
                    <a:pt x="7488834" y="0"/>
                  </a:moveTo>
                  <a:lnTo>
                    <a:pt x="0" y="0"/>
                  </a:lnTo>
                  <a:lnTo>
                    <a:pt x="0" y="215999"/>
                  </a:lnTo>
                  <a:lnTo>
                    <a:pt x="7488834" y="215999"/>
                  </a:lnTo>
                  <a:lnTo>
                    <a:pt x="7488834" y="0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03603" y="6237337"/>
              <a:ext cx="7489190" cy="216535"/>
            </a:xfrm>
            <a:custGeom>
              <a:avLst/>
              <a:gdLst/>
              <a:ahLst/>
              <a:cxnLst/>
              <a:rect l="l" t="t" r="r" b="b"/>
              <a:pathLst>
                <a:path w="7489190" h="216535">
                  <a:moveTo>
                    <a:pt x="0" y="215999"/>
                  </a:moveTo>
                  <a:lnTo>
                    <a:pt x="7488834" y="215999"/>
                  </a:lnTo>
                  <a:lnTo>
                    <a:pt x="7488834" y="0"/>
                  </a:lnTo>
                  <a:lnTo>
                    <a:pt x="0" y="0"/>
                  </a:lnTo>
                  <a:lnTo>
                    <a:pt x="0" y="215999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469" y="1177785"/>
            <a:ext cx="8719185" cy="4297045"/>
            <a:chOff x="232469" y="1177785"/>
            <a:chExt cx="8719185" cy="429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523" y="1196847"/>
              <a:ext cx="8680831" cy="42585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1994" y="1187310"/>
              <a:ext cx="8700135" cy="4277995"/>
            </a:xfrm>
            <a:custGeom>
              <a:avLst/>
              <a:gdLst/>
              <a:ahLst/>
              <a:cxnLst/>
              <a:rect l="l" t="t" r="r" b="b"/>
              <a:pathLst>
                <a:path w="8700135" h="4277995">
                  <a:moveTo>
                    <a:pt x="0" y="4277613"/>
                  </a:moveTo>
                  <a:lnTo>
                    <a:pt x="8699893" y="4277613"/>
                  </a:lnTo>
                  <a:lnTo>
                    <a:pt x="8699893" y="0"/>
                  </a:lnTo>
                  <a:lnTo>
                    <a:pt x="0" y="0"/>
                  </a:lnTo>
                  <a:lnTo>
                    <a:pt x="0" y="4277613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733127" y="5713288"/>
            <a:ext cx="7981315" cy="45148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329940" marR="5080" indent="-3317875">
              <a:lnSpc>
                <a:spcPct val="100000"/>
              </a:lnSpc>
              <a:spcBef>
                <a:spcPts val="90"/>
              </a:spcBef>
            </a:pPr>
            <a:r>
              <a:rPr dirty="0" sz="1400" spc="-5" b="1">
                <a:solidFill>
                  <a:srgbClr val="232852"/>
                </a:solidFill>
                <a:latin typeface="Times New Roman"/>
                <a:cs typeface="Times New Roman"/>
              </a:rPr>
              <a:t>Рис.</a:t>
            </a:r>
            <a:r>
              <a:rPr dirty="0" sz="1400" spc="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232852"/>
                </a:solidFill>
                <a:latin typeface="Times New Roman"/>
                <a:cs typeface="Times New Roman"/>
              </a:rPr>
              <a:t>8.5:</a:t>
            </a:r>
            <a:r>
              <a:rPr dirty="0" sz="1400" spc="1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232852"/>
                </a:solidFill>
                <a:latin typeface="Times New Roman"/>
                <a:cs typeface="Times New Roman"/>
              </a:rPr>
              <a:t>Сиквенсы.</a:t>
            </a:r>
            <a:r>
              <a:rPr dirty="0" sz="1400" spc="9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15" b="1">
                <a:solidFill>
                  <a:srgbClr val="232852"/>
                </a:solidFill>
                <a:latin typeface="Times New Roman"/>
                <a:cs typeface="Times New Roman"/>
              </a:rPr>
              <a:t>Фрагмент</a:t>
            </a:r>
            <a:r>
              <a:rPr dirty="0" sz="1400" spc="7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15" b="1">
                <a:solidFill>
                  <a:srgbClr val="232852"/>
                </a:solidFill>
                <a:latin typeface="Times New Roman"/>
                <a:cs typeface="Times New Roman"/>
              </a:rPr>
              <a:t>временного</a:t>
            </a:r>
            <a:r>
              <a:rPr dirty="0" sz="1400" spc="9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232852"/>
                </a:solidFill>
                <a:latin typeface="Times New Roman"/>
                <a:cs typeface="Times New Roman"/>
              </a:rPr>
              <a:t>сейсмического</a:t>
            </a:r>
            <a:r>
              <a:rPr dirty="0" sz="1400" spc="9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232852"/>
                </a:solidFill>
                <a:latin typeface="Times New Roman"/>
                <a:cs typeface="Times New Roman"/>
              </a:rPr>
              <a:t>разреза</a:t>
            </a:r>
            <a:r>
              <a:rPr dirty="0" sz="1400" spc="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20" b="1">
                <a:solidFill>
                  <a:srgbClr val="232852"/>
                </a:solidFill>
                <a:latin typeface="Times New Roman"/>
                <a:cs typeface="Times New Roman"/>
              </a:rPr>
              <a:t>(миоценовые</a:t>
            </a:r>
            <a:r>
              <a:rPr dirty="0" sz="1400" spc="114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25" b="1">
                <a:solidFill>
                  <a:srgbClr val="232852"/>
                </a:solidFill>
                <a:latin typeface="Times New Roman"/>
                <a:cs typeface="Times New Roman"/>
              </a:rPr>
              <a:t>отложения</a:t>
            </a:r>
            <a:r>
              <a:rPr dirty="0" sz="1400" spc="1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15" b="1">
                <a:solidFill>
                  <a:srgbClr val="232852"/>
                </a:solidFill>
                <a:latin typeface="Times New Roman"/>
                <a:cs typeface="Times New Roman"/>
              </a:rPr>
              <a:t>шельфа </a:t>
            </a:r>
            <a:r>
              <a:rPr dirty="0" sz="1400" spc="-33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30" b="1">
                <a:solidFill>
                  <a:srgbClr val="232852"/>
                </a:solidFill>
                <a:latin typeface="Times New Roman"/>
                <a:cs typeface="Times New Roman"/>
              </a:rPr>
              <a:t>Охотского</a:t>
            </a:r>
            <a:r>
              <a:rPr dirty="0" sz="1400" spc="1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spc="-20" b="1">
                <a:solidFill>
                  <a:srgbClr val="232852"/>
                </a:solidFill>
                <a:latin typeface="Times New Roman"/>
                <a:cs typeface="Times New Roman"/>
              </a:rPr>
              <a:t>моря)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2659" y="314325"/>
            <a:ext cx="58807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Тракт</a:t>
            </a:r>
            <a:r>
              <a:rPr dirty="0" spc="-35"/>
              <a:t> </a:t>
            </a:r>
            <a:r>
              <a:rPr dirty="0" spc="-15"/>
              <a:t>низкого</a:t>
            </a:r>
            <a:r>
              <a:rPr dirty="0"/>
              <a:t> </a:t>
            </a:r>
            <a:r>
              <a:rPr dirty="0" spc="-10"/>
              <a:t>стояния</a:t>
            </a:r>
            <a:r>
              <a:rPr dirty="0" spc="-30"/>
              <a:t> </a:t>
            </a:r>
            <a:r>
              <a:rPr dirty="0" spc="-15"/>
              <a:t>уровня</a:t>
            </a:r>
            <a:r>
              <a:rPr dirty="0" spc="15"/>
              <a:t> </a:t>
            </a:r>
            <a:r>
              <a:rPr dirty="0" spc="-10"/>
              <a:t>моря</a:t>
            </a:r>
            <a:r>
              <a:rPr dirty="0" spc="-5"/>
              <a:t> [LST]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523" y="937920"/>
            <a:ext cx="8892476" cy="56503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9636" y="116649"/>
            <a:ext cx="6230874" cy="6461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797" y="6519458"/>
            <a:ext cx="82594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2500" algn="l"/>
                <a:tab pos="816229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96962" y="140589"/>
            <a:ext cx="638683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Ранняя</a:t>
            </a:r>
            <a:r>
              <a:rPr dirty="0" spc="10"/>
              <a:t> </a:t>
            </a:r>
            <a:r>
              <a:rPr dirty="0" spc="-10"/>
              <a:t>фаза</a:t>
            </a:r>
            <a:r>
              <a:rPr dirty="0" spc="30"/>
              <a:t> </a:t>
            </a:r>
            <a:r>
              <a:rPr dirty="0" spc="15"/>
              <a:t>тракта</a:t>
            </a:r>
            <a:r>
              <a:rPr dirty="0" spc="-60"/>
              <a:t> </a:t>
            </a:r>
            <a:r>
              <a:rPr dirty="0" spc="-15"/>
              <a:t>низкого</a:t>
            </a:r>
            <a:r>
              <a:rPr dirty="0" spc="-10"/>
              <a:t> стояния</a:t>
            </a:r>
            <a:r>
              <a:rPr dirty="0" spc="-5"/>
              <a:t> (EPLST)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4685" y="735343"/>
            <a:ext cx="8728710" cy="5865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77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700" spc="-5">
                <a:latin typeface="Times New Roman"/>
                <a:cs typeface="Times New Roman"/>
              </a:rPr>
              <a:t>Падение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относительного</a:t>
            </a:r>
            <a:r>
              <a:rPr dirty="0" sz="1700" spc="6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уровня</a:t>
            </a:r>
            <a:r>
              <a:rPr dirty="0" sz="1700" spc="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моря вызвано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быстрым</a:t>
            </a:r>
            <a:r>
              <a:rPr dirty="0" sz="1700" spc="-7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эвстатическим</a:t>
            </a:r>
            <a:r>
              <a:rPr dirty="0" sz="1700" spc="-5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понижением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и/или </a:t>
            </a:r>
            <a:r>
              <a:rPr dirty="0" sz="1700" spc="-409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геоундациями.</a:t>
            </a:r>
            <a:endParaRPr sz="1700">
              <a:latin typeface="Times New Roman"/>
              <a:cs typeface="Times New Roman"/>
            </a:endParaRPr>
          </a:p>
          <a:p>
            <a:pPr marL="299085" marR="63944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700" spc="-5">
                <a:latin typeface="Times New Roman"/>
                <a:cs typeface="Times New Roman"/>
              </a:rPr>
              <a:t>Образуются </a:t>
            </a:r>
            <a:r>
              <a:rPr dirty="0" sz="1700" spc="-10">
                <a:latin typeface="Times New Roman"/>
                <a:cs typeface="Times New Roman"/>
              </a:rPr>
              <a:t>речные </a:t>
            </a:r>
            <a:r>
              <a:rPr dirty="0" sz="1700" spc="5">
                <a:latin typeface="Times New Roman"/>
                <a:cs typeface="Times New Roman"/>
              </a:rPr>
              <a:t>врезы; основная часть </a:t>
            </a:r>
            <a:r>
              <a:rPr dirty="0" sz="1700" spc="-10">
                <a:latin typeface="Times New Roman"/>
                <a:cs typeface="Times New Roman"/>
              </a:rPr>
              <a:t>осадков </a:t>
            </a:r>
            <a:r>
              <a:rPr dirty="0" sz="1700" spc="-5">
                <a:latin typeface="Times New Roman"/>
                <a:cs typeface="Times New Roman"/>
              </a:rPr>
              <a:t>накапливается </a:t>
            </a:r>
            <a:r>
              <a:rPr dirty="0" sz="1700" spc="-15">
                <a:latin typeface="Times New Roman"/>
                <a:cs typeface="Times New Roman"/>
              </a:rPr>
              <a:t>вблизи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береговой </a:t>
            </a:r>
            <a:r>
              <a:rPr dirty="0" sz="1700" spc="-4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линии.</a:t>
            </a:r>
            <a:endParaRPr sz="1700">
              <a:latin typeface="Times New Roman"/>
              <a:cs typeface="Times New Roman"/>
            </a:endParaRPr>
          </a:p>
          <a:p>
            <a:pPr algn="just" marL="299085" marR="6985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700" spc="-5">
                <a:latin typeface="Times New Roman"/>
                <a:cs typeface="Times New Roman"/>
              </a:rPr>
              <a:t>Вынужденные</a:t>
            </a:r>
            <a:r>
              <a:rPr dirty="0" sz="1700">
                <a:latin typeface="Times New Roman"/>
                <a:cs typeface="Times New Roman"/>
              </a:rPr>
              <a:t> регрессии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[Forced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regressions],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индуцированные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отсутствием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аккомодационного </a:t>
            </a:r>
            <a:r>
              <a:rPr dirty="0" sz="1700">
                <a:latin typeface="Times New Roman"/>
                <a:cs typeface="Times New Roman"/>
              </a:rPr>
              <a:t>пространства, </a:t>
            </a:r>
            <a:r>
              <a:rPr dirty="0" sz="1700" spc="-15">
                <a:latin typeface="Times New Roman"/>
                <a:cs typeface="Times New Roman"/>
              </a:rPr>
              <a:t>продуцируют накопление </a:t>
            </a:r>
            <a:r>
              <a:rPr dirty="0" sz="1700" spc="-5">
                <a:latin typeface="Times New Roman"/>
                <a:cs typeface="Times New Roman"/>
              </a:rPr>
              <a:t>проградационных </a:t>
            </a:r>
            <a:r>
              <a:rPr dirty="0" sz="1700" spc="-10">
                <a:latin typeface="Times New Roman"/>
                <a:cs typeface="Times New Roman"/>
              </a:rPr>
              <a:t>клиноформ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над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конденсированной</a:t>
            </a:r>
            <a:r>
              <a:rPr dirty="0" sz="1700" spc="-5">
                <a:latin typeface="Times New Roman"/>
                <a:cs typeface="Times New Roman"/>
              </a:rPr>
              <a:t> поверхностью,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образованной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течение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предыдущего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тракта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высокого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стояния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уровня</a:t>
            </a:r>
            <a:r>
              <a:rPr dirty="0" sz="1700" spc="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моря.</a:t>
            </a:r>
            <a:endParaRPr sz="1700">
              <a:latin typeface="Times New Roman"/>
              <a:cs typeface="Times New Roman"/>
            </a:endParaRPr>
          </a:p>
          <a:p>
            <a:pPr algn="just" marL="299085" marR="7620" indent="-28702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700" spc="-10">
                <a:latin typeface="Times New Roman"/>
                <a:cs typeface="Times New Roman"/>
              </a:rPr>
              <a:t>Образуется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нестабильный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склон,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сформированный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быстрым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отложением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осадков,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транспортированных </a:t>
            </a:r>
            <a:r>
              <a:rPr dirty="0" sz="1700">
                <a:latin typeface="Times New Roman"/>
                <a:cs typeface="Times New Roman"/>
              </a:rPr>
              <a:t>с </a:t>
            </a:r>
            <a:r>
              <a:rPr dirty="0" sz="1700" spc="-10">
                <a:latin typeface="Times New Roman"/>
                <a:cs typeface="Times New Roman"/>
              </a:rPr>
              <a:t>границы </a:t>
            </a:r>
            <a:r>
              <a:rPr dirty="0" sz="1700" spc="-5">
                <a:latin typeface="Times New Roman"/>
                <a:cs typeface="Times New Roman"/>
              </a:rPr>
              <a:t>шельфа [fluvial system] </a:t>
            </a:r>
            <a:r>
              <a:rPr dirty="0" sz="1700">
                <a:latin typeface="Times New Roman"/>
                <a:cs typeface="Times New Roman"/>
              </a:rPr>
              <a:t>с </a:t>
            </a:r>
            <a:r>
              <a:rPr dirty="0" sz="1700" spc="-10">
                <a:latin typeface="Times New Roman"/>
                <a:cs typeface="Times New Roman"/>
              </a:rPr>
              <a:t>образованием лопастей </a:t>
            </a:r>
            <a:r>
              <a:rPr dirty="0" sz="1700" spc="-20">
                <a:latin typeface="Times New Roman"/>
                <a:cs typeface="Times New Roman"/>
              </a:rPr>
              <a:t>конуса 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выноса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[вasin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floor </a:t>
            </a:r>
            <a:r>
              <a:rPr dirty="0" sz="1700" spc="5">
                <a:latin typeface="Times New Roman"/>
                <a:cs typeface="Times New Roman"/>
              </a:rPr>
              <a:t>fans].</a:t>
            </a:r>
            <a:endParaRPr sz="1700">
              <a:latin typeface="Times New Roman"/>
              <a:cs typeface="Times New Roman"/>
            </a:endParaRPr>
          </a:p>
          <a:p>
            <a:pPr algn="just" marL="299085" marR="9525" indent="-28702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700" spc="-20">
                <a:latin typeface="Times New Roman"/>
                <a:cs typeface="Times New Roman"/>
              </a:rPr>
              <a:t>Граница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шельфа</a:t>
            </a:r>
            <a:r>
              <a:rPr dirty="0" sz="1700">
                <a:latin typeface="Times New Roman"/>
                <a:cs typeface="Times New Roman"/>
              </a:rPr>
              <a:t> и </a:t>
            </a:r>
            <a:r>
              <a:rPr dirty="0" sz="1700" spc="-15">
                <a:latin typeface="Times New Roman"/>
                <a:cs typeface="Times New Roman"/>
              </a:rPr>
              <a:t>склонового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конуса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выноса </a:t>
            </a:r>
            <a:r>
              <a:rPr dirty="0" sz="1700" spc="-5">
                <a:latin typeface="Times New Roman"/>
                <a:cs typeface="Times New Roman"/>
              </a:rPr>
              <a:t>[slope fan]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формируется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 </a:t>
            </a:r>
            <a:r>
              <a:rPr dirty="0" sz="1700" spc="-10">
                <a:latin typeface="Times New Roman"/>
                <a:cs typeface="Times New Roman"/>
              </a:rPr>
              <a:t>замедлении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скорости</a:t>
            </a:r>
            <a:r>
              <a:rPr dirty="0" sz="1700" spc="-5">
                <a:latin typeface="Times New Roman"/>
                <a:cs typeface="Times New Roman"/>
              </a:rPr>
              <a:t> седиментации</a:t>
            </a:r>
            <a:r>
              <a:rPr dirty="0" sz="1700">
                <a:latin typeface="Times New Roman"/>
                <a:cs typeface="Times New Roman"/>
              </a:rPr>
              <a:t> 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нестабильность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склона,</a:t>
            </a:r>
            <a:r>
              <a:rPr dirty="0" sz="1700">
                <a:latin typeface="Times New Roman"/>
                <a:cs typeface="Times New Roman"/>
              </a:rPr>
              <a:t> не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способствующие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перемещению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осадков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далеко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вниз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35">
                <a:latin typeface="Times New Roman"/>
                <a:cs typeface="Times New Roman"/>
              </a:rPr>
              <a:t>склону.</a:t>
            </a:r>
            <a:endParaRPr sz="1700">
              <a:latin typeface="Times New Roman"/>
              <a:cs typeface="Times New Roman"/>
            </a:endParaRPr>
          </a:p>
          <a:p>
            <a:pPr algn="just" marL="299085" marR="5080" indent="-2870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299720" algn="l"/>
              </a:tabLst>
            </a:pPr>
            <a:r>
              <a:rPr dirty="0" sz="1700" spc="-5">
                <a:latin typeface="Times New Roman"/>
                <a:cs typeface="Times New Roman"/>
              </a:rPr>
              <a:t>Нижней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границей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ранней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фазы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LST</a:t>
            </a:r>
            <a:r>
              <a:rPr dirty="0" sz="1700" spc="-5">
                <a:latin typeface="Times New Roman"/>
                <a:cs typeface="Times New Roman"/>
              </a:rPr>
              <a:t> является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несогласие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над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нижележащей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конденсированной </a:t>
            </a:r>
            <a:r>
              <a:rPr dirty="0" sz="1700" spc="-5">
                <a:latin typeface="Times New Roman"/>
                <a:cs typeface="Times New Roman"/>
              </a:rPr>
              <a:t>части разреза, сформированное различными </a:t>
            </a:r>
            <a:r>
              <a:rPr dirty="0" sz="1700" spc="-10">
                <a:latin typeface="Times New Roman"/>
                <a:cs typeface="Times New Roman"/>
              </a:rPr>
              <a:t>механизмами </a:t>
            </a:r>
            <a:r>
              <a:rPr dirty="0" sz="1700">
                <a:latin typeface="Times New Roman"/>
                <a:cs typeface="Times New Roman"/>
              </a:rPr>
              <a:t>и в разное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время.</a:t>
            </a:r>
            <a:endParaRPr sz="17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299085" algn="l"/>
                <a:tab pos="299720" algn="l"/>
                <a:tab pos="1253490" algn="l"/>
                <a:tab pos="1927225" algn="l"/>
                <a:tab pos="2487930" algn="l"/>
                <a:tab pos="3686175" algn="l"/>
                <a:tab pos="4878705" algn="l"/>
                <a:tab pos="6095365" algn="l"/>
                <a:tab pos="6817359" algn="l"/>
                <a:tab pos="7320915" algn="l"/>
              </a:tabLst>
            </a:pPr>
            <a:r>
              <a:rPr dirty="0" sz="1700">
                <a:latin typeface="Times New Roman"/>
                <a:cs typeface="Times New Roman"/>
              </a:rPr>
              <a:t>Верхняя	</a:t>
            </a:r>
            <a:r>
              <a:rPr dirty="0" sz="1700" spc="-5">
                <a:latin typeface="Times New Roman"/>
                <a:cs typeface="Times New Roman"/>
              </a:rPr>
              <a:t>часть	</a:t>
            </a:r>
            <a:r>
              <a:rPr dirty="0" sz="1700" spc="-10">
                <a:latin typeface="Times New Roman"/>
                <a:cs typeface="Times New Roman"/>
              </a:rPr>
              <a:t>LST	</a:t>
            </a:r>
            <a:r>
              <a:rPr dirty="0" sz="1700" spc="-15">
                <a:latin typeface="Times New Roman"/>
                <a:cs typeface="Times New Roman"/>
              </a:rPr>
              <a:t>отмечается	начальным	</a:t>
            </a:r>
            <a:r>
              <a:rPr dirty="0" sz="1700" spc="-5">
                <a:latin typeface="Times New Roman"/>
                <a:cs typeface="Times New Roman"/>
              </a:rPr>
              <a:t>залеганием	</a:t>
            </a:r>
            <a:r>
              <a:rPr dirty="0" sz="1700" spc="-20">
                <a:latin typeface="Times New Roman"/>
                <a:cs typeface="Times New Roman"/>
              </a:rPr>
              <a:t>пород	</a:t>
            </a:r>
            <a:r>
              <a:rPr dirty="0" sz="1700">
                <a:latin typeface="Times New Roman"/>
                <a:cs typeface="Times New Roman"/>
              </a:rPr>
              <a:t>над	</a:t>
            </a:r>
            <a:r>
              <a:rPr dirty="0" sz="1700" spc="-10">
                <a:latin typeface="Times New Roman"/>
                <a:cs typeface="Times New Roman"/>
              </a:rPr>
              <a:t>эродированной</a:t>
            </a:r>
            <a:endParaRPr sz="17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dirty="0" sz="1700">
                <a:latin typeface="Times New Roman"/>
                <a:cs typeface="Times New Roman"/>
              </a:rPr>
              <a:t>поверхностью</a:t>
            </a:r>
            <a:r>
              <a:rPr dirty="0" sz="1700" spc="-5">
                <a:latin typeface="Times New Roman"/>
                <a:cs typeface="Times New Roman"/>
              </a:rPr>
              <a:t> проградированных</a:t>
            </a:r>
            <a:r>
              <a:rPr dirty="0" sz="1700" spc="-6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клиноформ</a:t>
            </a:r>
            <a:r>
              <a:rPr dirty="0" sz="1700" spc="4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принудительной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регрессии</a:t>
            </a:r>
            <a:r>
              <a:rPr dirty="0" sz="1700" spc="5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46114" y="6519458"/>
            <a:ext cx="1574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10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548" y="3573030"/>
            <a:ext cx="4010533" cy="279984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6559" y="2951822"/>
            <a:ext cx="3869690" cy="51180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1910"/>
              </a:lnSpc>
              <a:spcBef>
                <a:spcPts val="110"/>
              </a:spcBef>
            </a:pPr>
            <a:r>
              <a:rPr dirty="0" sz="1600">
                <a:latin typeface="Times New Roman"/>
                <a:cs typeface="Times New Roman"/>
              </a:rPr>
              <a:t>Рис.8.7: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Ранняя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</a:t>
            </a:r>
            <a:r>
              <a:rPr dirty="0" sz="1600" spc="5">
                <a:latin typeface="Times New Roman"/>
                <a:cs typeface="Times New Roman"/>
              </a:rPr>
              <a:t> тракта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910"/>
              </a:lnSpc>
            </a:pPr>
            <a:r>
              <a:rPr dirty="0" sz="1600">
                <a:latin typeface="Times New Roman"/>
                <a:cs typeface="Times New Roman"/>
              </a:rPr>
              <a:t>[Early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Phase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Lowstand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System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Tract/EPLST</a:t>
            </a:r>
            <a:r>
              <a:rPr dirty="0" sz="1600" spc="-10">
                <a:latin typeface="Constantia"/>
                <a:cs typeface="Constantia"/>
              </a:rPr>
              <a:t>]</a:t>
            </a:r>
            <a:endParaRPr sz="16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3573043"/>
            <a:ext cx="4272407" cy="270941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40960" y="2951733"/>
            <a:ext cx="403479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Рис.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8.8.:Поздняя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тракта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[Late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Phase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Lowstand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Systems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Tract/LPLST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1698" y="1076911"/>
            <a:ext cx="8027034" cy="1398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5">
                <a:latin typeface="Times New Roman"/>
                <a:cs typeface="Times New Roman"/>
              </a:rPr>
              <a:t>Медленный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подъем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относительного</a:t>
            </a:r>
            <a:r>
              <a:rPr dirty="0" sz="1800" spc="-10">
                <a:latin typeface="Times New Roman"/>
                <a:cs typeface="Times New Roman"/>
              </a:rPr>
              <a:t> уровня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моря.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0">
                <a:latin typeface="Times New Roman"/>
                <a:cs typeface="Times New Roman"/>
              </a:rPr>
              <a:t>Cкорость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накопления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осадков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теперь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отстает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от </a:t>
            </a:r>
            <a:r>
              <a:rPr dirty="0" sz="1800" spc="-5">
                <a:latin typeface="Times New Roman"/>
                <a:cs typeface="Times New Roman"/>
              </a:rPr>
              <a:t>темпа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увеличения</a:t>
            </a:r>
            <a:endParaRPr sz="18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20">
                <a:latin typeface="Times New Roman"/>
                <a:cs typeface="Times New Roman"/>
              </a:rPr>
              <a:t>аккомодационного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пространства,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связи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с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чем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они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залегают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на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краю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бассейна.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latin typeface="Times New Roman"/>
                <a:cs typeface="Times New Roman"/>
              </a:rPr>
              <a:t>Профиль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реки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стабилизируется.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0">
                <a:latin typeface="Times New Roman"/>
                <a:cs typeface="Times New Roman"/>
              </a:rPr>
              <a:t>Долины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заполняются.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54878" y="428713"/>
            <a:ext cx="567372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91025" algn="l"/>
              </a:tabLst>
            </a:pPr>
            <a:r>
              <a:rPr dirty="0" spc="-10"/>
              <a:t>Поздняя</a:t>
            </a:r>
            <a:r>
              <a:rPr dirty="0"/>
              <a:t> </a:t>
            </a:r>
            <a:r>
              <a:rPr dirty="0" spc="-10"/>
              <a:t>фаза</a:t>
            </a:r>
            <a:r>
              <a:rPr dirty="0" spc="30"/>
              <a:t> </a:t>
            </a:r>
            <a:r>
              <a:rPr dirty="0" spc="-15"/>
              <a:t>низкого</a:t>
            </a:r>
            <a:r>
              <a:rPr dirty="0" spc="10"/>
              <a:t> </a:t>
            </a:r>
            <a:r>
              <a:rPr dirty="0" spc="-15"/>
              <a:t>стояния	</a:t>
            </a:r>
            <a:r>
              <a:rPr dirty="0" spc="-5"/>
              <a:t>(LPLST):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5395" y="99504"/>
            <a:ext cx="568261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solidFill>
                  <a:srgbClr val="C00000"/>
                </a:solidFill>
                <a:latin typeface="Calibri"/>
                <a:cs typeface="Calibri"/>
              </a:rPr>
              <a:t>МОДЕЛИ</a:t>
            </a:r>
            <a:r>
              <a:rPr dirty="0" spc="-1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C00000"/>
                </a:solidFill>
                <a:latin typeface="Calibri"/>
                <a:cs typeface="Calibri"/>
              </a:rPr>
              <a:t>СТРОЕНИЯ</a:t>
            </a:r>
            <a:r>
              <a:rPr dirty="0" spc="-4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pc="-5">
                <a:solidFill>
                  <a:srgbClr val="C00000"/>
                </a:solidFill>
                <a:latin typeface="Calibri"/>
                <a:cs typeface="Calibri"/>
              </a:rPr>
              <a:t>СЕКВЕНЦИЙ</a:t>
            </a:r>
            <a:r>
              <a:rPr dirty="0" spc="-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pc="-1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pc="-20">
                <a:solidFill>
                  <a:srgbClr val="C00000"/>
                </a:solidFill>
                <a:latin typeface="Calibri"/>
                <a:cs typeface="Calibri"/>
              </a:rPr>
              <a:t>ФАЦИИ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468" y="1571612"/>
            <a:ext cx="6444234" cy="432054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1598" y="612724"/>
            <a:ext cx="8656955" cy="808355"/>
            <a:chOff x="171598" y="612724"/>
            <a:chExt cx="8656955" cy="808355"/>
          </a:xfrm>
        </p:grpSpPr>
        <p:sp>
          <p:nvSpPr>
            <p:cNvPr id="5" name="object 5"/>
            <p:cNvSpPr/>
            <p:nvPr/>
          </p:nvSpPr>
          <p:spPr>
            <a:xfrm>
              <a:off x="179536" y="620661"/>
              <a:ext cx="8641080" cy="792480"/>
            </a:xfrm>
            <a:custGeom>
              <a:avLst/>
              <a:gdLst/>
              <a:ahLst/>
              <a:cxnLst/>
              <a:rect l="l" t="t" r="r" b="b"/>
              <a:pathLst>
                <a:path w="8641080" h="792480">
                  <a:moveTo>
                    <a:pt x="8508902" y="0"/>
                  </a:moveTo>
                  <a:lnTo>
                    <a:pt x="132011" y="0"/>
                  </a:lnTo>
                  <a:lnTo>
                    <a:pt x="90278" y="6738"/>
                  </a:lnTo>
                  <a:lnTo>
                    <a:pt x="54039" y="25496"/>
                  </a:lnTo>
                  <a:lnTo>
                    <a:pt x="25465" y="54093"/>
                  </a:lnTo>
                  <a:lnTo>
                    <a:pt x="6728" y="90344"/>
                  </a:lnTo>
                  <a:lnTo>
                    <a:pt x="0" y="132067"/>
                  </a:lnTo>
                  <a:lnTo>
                    <a:pt x="0" y="660158"/>
                  </a:lnTo>
                  <a:lnTo>
                    <a:pt x="6728" y="701859"/>
                  </a:lnTo>
                  <a:lnTo>
                    <a:pt x="25465" y="738069"/>
                  </a:lnTo>
                  <a:lnTo>
                    <a:pt x="54039" y="766618"/>
                  </a:lnTo>
                  <a:lnTo>
                    <a:pt x="90278" y="785338"/>
                  </a:lnTo>
                  <a:lnTo>
                    <a:pt x="132011" y="792060"/>
                  </a:lnTo>
                  <a:lnTo>
                    <a:pt x="8508902" y="792060"/>
                  </a:lnTo>
                  <a:lnTo>
                    <a:pt x="8550643" y="785338"/>
                  </a:lnTo>
                  <a:lnTo>
                    <a:pt x="8586906" y="766618"/>
                  </a:lnTo>
                  <a:lnTo>
                    <a:pt x="8615508" y="738069"/>
                  </a:lnTo>
                  <a:lnTo>
                    <a:pt x="8634269" y="701859"/>
                  </a:lnTo>
                  <a:lnTo>
                    <a:pt x="8641007" y="660158"/>
                  </a:lnTo>
                  <a:lnTo>
                    <a:pt x="8641007" y="132067"/>
                  </a:lnTo>
                  <a:lnTo>
                    <a:pt x="8634269" y="90344"/>
                  </a:lnTo>
                  <a:lnTo>
                    <a:pt x="8615508" y="54093"/>
                  </a:lnTo>
                  <a:lnTo>
                    <a:pt x="8586906" y="25496"/>
                  </a:lnTo>
                  <a:lnTo>
                    <a:pt x="8550643" y="6738"/>
                  </a:lnTo>
                  <a:lnTo>
                    <a:pt x="8508902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9536" y="620661"/>
              <a:ext cx="8641080" cy="792480"/>
            </a:xfrm>
            <a:custGeom>
              <a:avLst/>
              <a:gdLst/>
              <a:ahLst/>
              <a:cxnLst/>
              <a:rect l="l" t="t" r="r" b="b"/>
              <a:pathLst>
                <a:path w="8641080" h="792480">
                  <a:moveTo>
                    <a:pt x="0" y="132067"/>
                  </a:moveTo>
                  <a:lnTo>
                    <a:pt x="6728" y="90344"/>
                  </a:lnTo>
                  <a:lnTo>
                    <a:pt x="25465" y="54093"/>
                  </a:lnTo>
                  <a:lnTo>
                    <a:pt x="54039" y="25496"/>
                  </a:lnTo>
                  <a:lnTo>
                    <a:pt x="90278" y="6738"/>
                  </a:lnTo>
                  <a:lnTo>
                    <a:pt x="132011" y="0"/>
                  </a:lnTo>
                  <a:lnTo>
                    <a:pt x="8508902" y="0"/>
                  </a:lnTo>
                  <a:lnTo>
                    <a:pt x="8550643" y="6738"/>
                  </a:lnTo>
                  <a:lnTo>
                    <a:pt x="8586906" y="25496"/>
                  </a:lnTo>
                  <a:lnTo>
                    <a:pt x="8615508" y="54093"/>
                  </a:lnTo>
                  <a:lnTo>
                    <a:pt x="8634269" y="90344"/>
                  </a:lnTo>
                  <a:lnTo>
                    <a:pt x="8641007" y="132067"/>
                  </a:lnTo>
                  <a:lnTo>
                    <a:pt x="8641007" y="660158"/>
                  </a:lnTo>
                  <a:lnTo>
                    <a:pt x="8634269" y="701859"/>
                  </a:lnTo>
                  <a:lnTo>
                    <a:pt x="8615508" y="738069"/>
                  </a:lnTo>
                  <a:lnTo>
                    <a:pt x="8586906" y="766618"/>
                  </a:lnTo>
                  <a:lnTo>
                    <a:pt x="8550643" y="785338"/>
                  </a:lnTo>
                  <a:lnTo>
                    <a:pt x="8508902" y="792060"/>
                  </a:lnTo>
                  <a:lnTo>
                    <a:pt x="132011" y="792060"/>
                  </a:lnTo>
                  <a:lnTo>
                    <a:pt x="90278" y="785338"/>
                  </a:lnTo>
                  <a:lnTo>
                    <a:pt x="54039" y="766618"/>
                  </a:lnTo>
                  <a:lnTo>
                    <a:pt x="25465" y="738069"/>
                  </a:lnTo>
                  <a:lnTo>
                    <a:pt x="6728" y="701859"/>
                  </a:lnTo>
                  <a:lnTo>
                    <a:pt x="0" y="660158"/>
                  </a:lnTo>
                  <a:lnTo>
                    <a:pt x="0" y="132067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822630" y="1563687"/>
            <a:ext cx="2320290" cy="1240155"/>
            <a:chOff x="6822630" y="1563687"/>
            <a:chExt cx="2320290" cy="1240155"/>
          </a:xfrm>
        </p:grpSpPr>
        <p:sp>
          <p:nvSpPr>
            <p:cNvPr id="8" name="object 8"/>
            <p:cNvSpPr/>
            <p:nvPr/>
          </p:nvSpPr>
          <p:spPr>
            <a:xfrm>
              <a:off x="6830568" y="1571625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80">
                  <a:moveTo>
                    <a:pt x="2100211" y="0"/>
                  </a:moveTo>
                  <a:lnTo>
                    <a:pt x="203936" y="0"/>
                  </a:lnTo>
                  <a:lnTo>
                    <a:pt x="157182" y="5392"/>
                  </a:lnTo>
                  <a:lnTo>
                    <a:pt x="114259" y="20753"/>
                  </a:lnTo>
                  <a:lnTo>
                    <a:pt x="76393" y="44852"/>
                  </a:lnTo>
                  <a:lnTo>
                    <a:pt x="44808" y="76464"/>
                  </a:lnTo>
                  <a:lnTo>
                    <a:pt x="20731" y="114359"/>
                  </a:lnTo>
                  <a:lnTo>
                    <a:pt x="5387" y="157310"/>
                  </a:lnTo>
                  <a:lnTo>
                    <a:pt x="0" y="204088"/>
                  </a:lnTo>
                  <a:lnTo>
                    <a:pt x="0" y="1020165"/>
                  </a:lnTo>
                  <a:lnTo>
                    <a:pt x="5387" y="1066939"/>
                  </a:lnTo>
                  <a:lnTo>
                    <a:pt x="20731" y="1109877"/>
                  </a:lnTo>
                  <a:lnTo>
                    <a:pt x="44808" y="1147755"/>
                  </a:lnTo>
                  <a:lnTo>
                    <a:pt x="76393" y="1179347"/>
                  </a:lnTo>
                  <a:lnTo>
                    <a:pt x="114259" y="1203430"/>
                  </a:lnTo>
                  <a:lnTo>
                    <a:pt x="157182" y="1218777"/>
                  </a:lnTo>
                  <a:lnTo>
                    <a:pt x="203936" y="1224165"/>
                  </a:lnTo>
                  <a:lnTo>
                    <a:pt x="2100211" y="1224165"/>
                  </a:lnTo>
                  <a:lnTo>
                    <a:pt x="2146974" y="1218777"/>
                  </a:lnTo>
                  <a:lnTo>
                    <a:pt x="2189919" y="1203430"/>
                  </a:lnTo>
                  <a:lnTo>
                    <a:pt x="2227815" y="1179347"/>
                  </a:lnTo>
                  <a:lnTo>
                    <a:pt x="2259431" y="1147755"/>
                  </a:lnTo>
                  <a:lnTo>
                    <a:pt x="2283538" y="1109877"/>
                  </a:lnTo>
                  <a:lnTo>
                    <a:pt x="2298905" y="1066939"/>
                  </a:lnTo>
                  <a:lnTo>
                    <a:pt x="2304300" y="1020165"/>
                  </a:lnTo>
                  <a:lnTo>
                    <a:pt x="2304300" y="204088"/>
                  </a:lnTo>
                  <a:lnTo>
                    <a:pt x="2298905" y="157310"/>
                  </a:lnTo>
                  <a:lnTo>
                    <a:pt x="2283538" y="114359"/>
                  </a:lnTo>
                  <a:lnTo>
                    <a:pt x="2259431" y="76464"/>
                  </a:lnTo>
                  <a:lnTo>
                    <a:pt x="2227815" y="44852"/>
                  </a:lnTo>
                  <a:lnTo>
                    <a:pt x="2189919" y="20753"/>
                  </a:lnTo>
                  <a:lnTo>
                    <a:pt x="2146974" y="5392"/>
                  </a:lnTo>
                  <a:lnTo>
                    <a:pt x="2100211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30568" y="1571625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80">
                  <a:moveTo>
                    <a:pt x="0" y="204088"/>
                  </a:moveTo>
                  <a:lnTo>
                    <a:pt x="5387" y="157310"/>
                  </a:lnTo>
                  <a:lnTo>
                    <a:pt x="20731" y="114359"/>
                  </a:lnTo>
                  <a:lnTo>
                    <a:pt x="44808" y="76464"/>
                  </a:lnTo>
                  <a:lnTo>
                    <a:pt x="76393" y="44852"/>
                  </a:lnTo>
                  <a:lnTo>
                    <a:pt x="114259" y="20753"/>
                  </a:lnTo>
                  <a:lnTo>
                    <a:pt x="157182" y="5392"/>
                  </a:lnTo>
                  <a:lnTo>
                    <a:pt x="203936" y="0"/>
                  </a:lnTo>
                  <a:lnTo>
                    <a:pt x="2100211" y="0"/>
                  </a:lnTo>
                  <a:lnTo>
                    <a:pt x="2146974" y="5392"/>
                  </a:lnTo>
                  <a:lnTo>
                    <a:pt x="2189919" y="20753"/>
                  </a:lnTo>
                  <a:lnTo>
                    <a:pt x="2227815" y="44852"/>
                  </a:lnTo>
                  <a:lnTo>
                    <a:pt x="2259431" y="76464"/>
                  </a:lnTo>
                  <a:lnTo>
                    <a:pt x="2283538" y="114359"/>
                  </a:lnTo>
                  <a:lnTo>
                    <a:pt x="2298905" y="157310"/>
                  </a:lnTo>
                  <a:lnTo>
                    <a:pt x="2304300" y="204088"/>
                  </a:lnTo>
                  <a:lnTo>
                    <a:pt x="2304300" y="1020165"/>
                  </a:lnTo>
                  <a:lnTo>
                    <a:pt x="2298905" y="1066939"/>
                  </a:lnTo>
                  <a:lnTo>
                    <a:pt x="2283538" y="1109877"/>
                  </a:lnTo>
                  <a:lnTo>
                    <a:pt x="2259431" y="1147755"/>
                  </a:lnTo>
                  <a:lnTo>
                    <a:pt x="2227815" y="1179347"/>
                  </a:lnTo>
                  <a:lnTo>
                    <a:pt x="2189919" y="1203430"/>
                  </a:lnTo>
                  <a:lnTo>
                    <a:pt x="2146974" y="1218777"/>
                  </a:lnTo>
                  <a:lnTo>
                    <a:pt x="2100211" y="1224165"/>
                  </a:lnTo>
                  <a:lnTo>
                    <a:pt x="203936" y="1224165"/>
                  </a:lnTo>
                  <a:lnTo>
                    <a:pt x="157182" y="1218777"/>
                  </a:lnTo>
                  <a:lnTo>
                    <a:pt x="114259" y="1203430"/>
                  </a:lnTo>
                  <a:lnTo>
                    <a:pt x="76393" y="1179347"/>
                  </a:lnTo>
                  <a:lnTo>
                    <a:pt x="44808" y="1147755"/>
                  </a:lnTo>
                  <a:lnTo>
                    <a:pt x="20731" y="1109877"/>
                  </a:lnTo>
                  <a:lnTo>
                    <a:pt x="5387" y="1066939"/>
                  </a:lnTo>
                  <a:lnTo>
                    <a:pt x="0" y="1020165"/>
                  </a:lnTo>
                  <a:lnTo>
                    <a:pt x="0" y="204088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00037" y="583806"/>
            <a:ext cx="8494395" cy="1971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9588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Мощности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отдельных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элементов</a:t>
            </a:r>
            <a:r>
              <a:rPr dirty="0" sz="18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секвенций,</a:t>
            </a:r>
            <a:r>
              <a:rPr dirty="0" sz="1800" spc="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степень</a:t>
            </a:r>
            <a:r>
              <a:rPr dirty="0" sz="18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выраженности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ограничивающих </a:t>
            </a:r>
            <a:r>
              <a:rPr dirty="0" sz="1800" spc="-43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их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поверхностей,</a:t>
            </a:r>
            <a:r>
              <a:rPr dirty="0" sz="18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геометрия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пластов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внутри</a:t>
            </a:r>
            <a:r>
              <a:rPr dirty="0" sz="1800" spc="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них</a:t>
            </a:r>
            <a:r>
              <a:rPr dirty="0" sz="18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зависят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от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многих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факторов.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Среди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 них</a:t>
            </a:r>
            <a:r>
              <a:rPr dirty="0" sz="1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imes New Roman"/>
                <a:cs typeface="Times New Roman"/>
              </a:rPr>
              <a:t>важнейшими</a:t>
            </a:r>
            <a:r>
              <a:rPr dirty="0" sz="18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являются: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>
              <a:latin typeface="Times New Roman"/>
              <a:cs typeface="Times New Roman"/>
            </a:endParaRPr>
          </a:p>
          <a:p>
            <a:pPr marL="7129145" marR="139065" indent="-104139">
              <a:lnSpc>
                <a:spcPct val="100000"/>
              </a:lnSpc>
            </a:pPr>
            <a:r>
              <a:rPr dirty="0" sz="1600" spc="5">
                <a:solidFill>
                  <a:srgbClr val="FFFFFF"/>
                </a:solidFill>
                <a:latin typeface="Times New Roman"/>
                <a:cs typeface="Times New Roman"/>
              </a:rPr>
              <a:t>1)</a:t>
            </a:r>
            <a:r>
              <a:rPr dirty="0" sz="16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поступление </a:t>
            </a:r>
            <a:r>
              <a:rPr dirty="0" sz="1600" spc="-3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Times New Roman"/>
                <a:cs typeface="Times New Roman"/>
              </a:rPr>
              <a:t>обломочного</a:t>
            </a:r>
            <a:endParaRPr sz="1600">
              <a:latin typeface="Times New Roman"/>
              <a:cs typeface="Times New Roman"/>
            </a:endParaRPr>
          </a:p>
          <a:p>
            <a:pPr marL="6887845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материала</a:t>
            </a:r>
            <a:r>
              <a:rPr dirty="0" sz="16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6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Times New Roman"/>
                <a:cs typeface="Times New Roman"/>
              </a:rPr>
              <a:t>суши;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810971" y="3075876"/>
            <a:ext cx="2320290" cy="1240155"/>
            <a:chOff x="6810971" y="3075876"/>
            <a:chExt cx="2320290" cy="1240155"/>
          </a:xfrm>
        </p:grpSpPr>
        <p:sp>
          <p:nvSpPr>
            <p:cNvPr id="12" name="object 12"/>
            <p:cNvSpPr/>
            <p:nvPr/>
          </p:nvSpPr>
          <p:spPr>
            <a:xfrm>
              <a:off x="6818909" y="3083814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79">
                  <a:moveTo>
                    <a:pt x="2100160" y="0"/>
                  </a:moveTo>
                  <a:lnTo>
                    <a:pt x="203936" y="0"/>
                  </a:lnTo>
                  <a:lnTo>
                    <a:pt x="157166" y="5393"/>
                  </a:lnTo>
                  <a:lnTo>
                    <a:pt x="114237" y="20755"/>
                  </a:lnTo>
                  <a:lnTo>
                    <a:pt x="76371" y="44857"/>
                  </a:lnTo>
                  <a:lnTo>
                    <a:pt x="44792" y="76471"/>
                  </a:lnTo>
                  <a:lnTo>
                    <a:pt x="20722" y="114369"/>
                  </a:lnTo>
                  <a:lnTo>
                    <a:pt x="5384" y="157322"/>
                  </a:lnTo>
                  <a:lnTo>
                    <a:pt x="0" y="204101"/>
                  </a:lnTo>
                  <a:lnTo>
                    <a:pt x="0" y="1020165"/>
                  </a:lnTo>
                  <a:lnTo>
                    <a:pt x="5384" y="1066943"/>
                  </a:lnTo>
                  <a:lnTo>
                    <a:pt x="20722" y="1109883"/>
                  </a:lnTo>
                  <a:lnTo>
                    <a:pt x="44792" y="1147760"/>
                  </a:lnTo>
                  <a:lnTo>
                    <a:pt x="76371" y="1179351"/>
                  </a:lnTo>
                  <a:lnTo>
                    <a:pt x="114237" y="1203432"/>
                  </a:lnTo>
                  <a:lnTo>
                    <a:pt x="157166" y="1218778"/>
                  </a:lnTo>
                  <a:lnTo>
                    <a:pt x="203936" y="1224165"/>
                  </a:lnTo>
                  <a:lnTo>
                    <a:pt x="2100160" y="1224165"/>
                  </a:lnTo>
                  <a:lnTo>
                    <a:pt x="2146939" y="1218778"/>
                  </a:lnTo>
                  <a:lnTo>
                    <a:pt x="2189890" y="1203432"/>
                  </a:lnTo>
                  <a:lnTo>
                    <a:pt x="2227785" y="1179351"/>
                  </a:lnTo>
                  <a:lnTo>
                    <a:pt x="2259396" y="1147760"/>
                  </a:lnTo>
                  <a:lnTo>
                    <a:pt x="2283496" y="1109883"/>
                  </a:lnTo>
                  <a:lnTo>
                    <a:pt x="2298856" y="1066943"/>
                  </a:lnTo>
                  <a:lnTo>
                    <a:pt x="2304249" y="1020165"/>
                  </a:lnTo>
                  <a:lnTo>
                    <a:pt x="2304249" y="204101"/>
                  </a:lnTo>
                  <a:lnTo>
                    <a:pt x="2298856" y="157322"/>
                  </a:lnTo>
                  <a:lnTo>
                    <a:pt x="2283496" y="114369"/>
                  </a:lnTo>
                  <a:lnTo>
                    <a:pt x="2259396" y="76471"/>
                  </a:lnTo>
                  <a:lnTo>
                    <a:pt x="2227785" y="44857"/>
                  </a:lnTo>
                  <a:lnTo>
                    <a:pt x="2189890" y="20755"/>
                  </a:lnTo>
                  <a:lnTo>
                    <a:pt x="2146939" y="5393"/>
                  </a:lnTo>
                  <a:lnTo>
                    <a:pt x="2100160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818909" y="3083814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79">
                  <a:moveTo>
                    <a:pt x="0" y="204101"/>
                  </a:moveTo>
                  <a:lnTo>
                    <a:pt x="5384" y="157322"/>
                  </a:lnTo>
                  <a:lnTo>
                    <a:pt x="20722" y="114369"/>
                  </a:lnTo>
                  <a:lnTo>
                    <a:pt x="44792" y="76471"/>
                  </a:lnTo>
                  <a:lnTo>
                    <a:pt x="76371" y="44857"/>
                  </a:lnTo>
                  <a:lnTo>
                    <a:pt x="114237" y="20755"/>
                  </a:lnTo>
                  <a:lnTo>
                    <a:pt x="157166" y="5393"/>
                  </a:lnTo>
                  <a:lnTo>
                    <a:pt x="203936" y="0"/>
                  </a:lnTo>
                  <a:lnTo>
                    <a:pt x="2100160" y="0"/>
                  </a:lnTo>
                  <a:lnTo>
                    <a:pt x="2146939" y="5393"/>
                  </a:lnTo>
                  <a:lnTo>
                    <a:pt x="2189890" y="20755"/>
                  </a:lnTo>
                  <a:lnTo>
                    <a:pt x="2227785" y="44857"/>
                  </a:lnTo>
                  <a:lnTo>
                    <a:pt x="2259396" y="76471"/>
                  </a:lnTo>
                  <a:lnTo>
                    <a:pt x="2283496" y="114369"/>
                  </a:lnTo>
                  <a:lnTo>
                    <a:pt x="2298856" y="157322"/>
                  </a:lnTo>
                  <a:lnTo>
                    <a:pt x="2304249" y="204101"/>
                  </a:lnTo>
                  <a:lnTo>
                    <a:pt x="2304249" y="1020165"/>
                  </a:lnTo>
                  <a:lnTo>
                    <a:pt x="2298856" y="1066943"/>
                  </a:lnTo>
                  <a:lnTo>
                    <a:pt x="2283496" y="1109883"/>
                  </a:lnTo>
                  <a:lnTo>
                    <a:pt x="2259396" y="1147760"/>
                  </a:lnTo>
                  <a:lnTo>
                    <a:pt x="2227785" y="1179351"/>
                  </a:lnTo>
                  <a:lnTo>
                    <a:pt x="2189890" y="1203432"/>
                  </a:lnTo>
                  <a:lnTo>
                    <a:pt x="2146939" y="1218778"/>
                  </a:lnTo>
                  <a:lnTo>
                    <a:pt x="2100160" y="1224165"/>
                  </a:lnTo>
                  <a:lnTo>
                    <a:pt x="203936" y="1224165"/>
                  </a:lnTo>
                  <a:lnTo>
                    <a:pt x="157166" y="1218778"/>
                  </a:lnTo>
                  <a:lnTo>
                    <a:pt x="114237" y="1203432"/>
                  </a:lnTo>
                  <a:lnTo>
                    <a:pt x="76371" y="1179351"/>
                  </a:lnTo>
                  <a:lnTo>
                    <a:pt x="44792" y="1147760"/>
                  </a:lnTo>
                  <a:lnTo>
                    <a:pt x="20722" y="1109883"/>
                  </a:lnTo>
                  <a:lnTo>
                    <a:pt x="5384" y="1066943"/>
                  </a:lnTo>
                  <a:lnTo>
                    <a:pt x="0" y="1020165"/>
                  </a:lnTo>
                  <a:lnTo>
                    <a:pt x="0" y="204101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968732" y="3358629"/>
            <a:ext cx="2009139" cy="664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76200">
              <a:lnSpc>
                <a:spcPct val="100000"/>
              </a:lnSpc>
              <a:spcBef>
                <a:spcPts val="90"/>
              </a:spcBef>
            </a:pP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2)</a:t>
            </a:r>
            <a:r>
              <a:rPr dirty="0" sz="14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Times New Roman"/>
                <a:cs typeface="Times New Roman"/>
              </a:rPr>
              <a:t>скорость</a:t>
            </a:r>
            <a:r>
              <a:rPr dirty="0" sz="1400" spc="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и </a:t>
            </a:r>
            <a:r>
              <a:rPr dirty="0" sz="1400" spc="-25">
                <a:solidFill>
                  <a:srgbClr val="FFFFFF"/>
                </a:solidFill>
                <a:latin typeface="Times New Roman"/>
                <a:cs typeface="Times New Roman"/>
              </a:rPr>
              <a:t>амплитуда </a:t>
            </a:r>
            <a:r>
              <a:rPr dirty="0" sz="14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Times New Roman"/>
                <a:cs typeface="Times New Roman"/>
              </a:rPr>
              <a:t>относительных</a:t>
            </a:r>
            <a:r>
              <a:rPr dirty="0" sz="14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Times New Roman"/>
                <a:cs typeface="Times New Roman"/>
              </a:rPr>
              <a:t>колебаний</a:t>
            </a:r>
            <a:endParaRPr sz="1400">
              <a:latin typeface="Times New Roman"/>
              <a:cs typeface="Times New Roman"/>
            </a:endParaRPr>
          </a:p>
          <a:p>
            <a:pPr marL="506730">
              <a:lnSpc>
                <a:spcPct val="100000"/>
              </a:lnSpc>
            </a:pPr>
            <a:r>
              <a:rPr dirty="0" sz="1400" spc="-15">
                <a:solidFill>
                  <a:srgbClr val="FFFFFF"/>
                </a:solidFill>
                <a:latin typeface="Times New Roman"/>
                <a:cs typeface="Times New Roman"/>
              </a:rPr>
              <a:t>уровня</a:t>
            </a:r>
            <a:r>
              <a:rPr dirty="0" sz="14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моря;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22630" y="4660061"/>
            <a:ext cx="2320290" cy="1240155"/>
            <a:chOff x="6822630" y="4660061"/>
            <a:chExt cx="2320290" cy="1240155"/>
          </a:xfrm>
        </p:grpSpPr>
        <p:sp>
          <p:nvSpPr>
            <p:cNvPr id="16" name="object 16"/>
            <p:cNvSpPr/>
            <p:nvPr/>
          </p:nvSpPr>
          <p:spPr>
            <a:xfrm>
              <a:off x="6830568" y="4667999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79">
                  <a:moveTo>
                    <a:pt x="2100211" y="0"/>
                  </a:moveTo>
                  <a:lnTo>
                    <a:pt x="203936" y="0"/>
                  </a:lnTo>
                  <a:lnTo>
                    <a:pt x="157182" y="5387"/>
                  </a:lnTo>
                  <a:lnTo>
                    <a:pt x="114259" y="20735"/>
                  </a:lnTo>
                  <a:lnTo>
                    <a:pt x="76393" y="44820"/>
                  </a:lnTo>
                  <a:lnTo>
                    <a:pt x="44808" y="76421"/>
                  </a:lnTo>
                  <a:lnTo>
                    <a:pt x="20731" y="114314"/>
                  </a:lnTo>
                  <a:lnTo>
                    <a:pt x="5387" y="157278"/>
                  </a:lnTo>
                  <a:lnTo>
                    <a:pt x="0" y="204089"/>
                  </a:lnTo>
                  <a:lnTo>
                    <a:pt x="0" y="1020112"/>
                  </a:lnTo>
                  <a:lnTo>
                    <a:pt x="5387" y="1066904"/>
                  </a:lnTo>
                  <a:lnTo>
                    <a:pt x="20731" y="1109855"/>
                  </a:lnTo>
                  <a:lnTo>
                    <a:pt x="44808" y="1147740"/>
                  </a:lnTo>
                  <a:lnTo>
                    <a:pt x="76393" y="1179336"/>
                  </a:lnTo>
                  <a:lnTo>
                    <a:pt x="114259" y="1203420"/>
                  </a:lnTo>
                  <a:lnTo>
                    <a:pt x="157182" y="1218767"/>
                  </a:lnTo>
                  <a:lnTo>
                    <a:pt x="203936" y="1224155"/>
                  </a:lnTo>
                  <a:lnTo>
                    <a:pt x="2100211" y="1224155"/>
                  </a:lnTo>
                  <a:lnTo>
                    <a:pt x="2146974" y="1218767"/>
                  </a:lnTo>
                  <a:lnTo>
                    <a:pt x="2189919" y="1203420"/>
                  </a:lnTo>
                  <a:lnTo>
                    <a:pt x="2227815" y="1179336"/>
                  </a:lnTo>
                  <a:lnTo>
                    <a:pt x="2259431" y="1147740"/>
                  </a:lnTo>
                  <a:lnTo>
                    <a:pt x="2283538" y="1109855"/>
                  </a:lnTo>
                  <a:lnTo>
                    <a:pt x="2298905" y="1066904"/>
                  </a:lnTo>
                  <a:lnTo>
                    <a:pt x="2304300" y="1020112"/>
                  </a:lnTo>
                  <a:lnTo>
                    <a:pt x="2304300" y="204089"/>
                  </a:lnTo>
                  <a:lnTo>
                    <a:pt x="2298905" y="157278"/>
                  </a:lnTo>
                  <a:lnTo>
                    <a:pt x="2283538" y="114314"/>
                  </a:lnTo>
                  <a:lnTo>
                    <a:pt x="2259431" y="76421"/>
                  </a:lnTo>
                  <a:lnTo>
                    <a:pt x="2227815" y="44820"/>
                  </a:lnTo>
                  <a:lnTo>
                    <a:pt x="2189919" y="20735"/>
                  </a:lnTo>
                  <a:lnTo>
                    <a:pt x="2146974" y="5387"/>
                  </a:lnTo>
                  <a:lnTo>
                    <a:pt x="2100211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830568" y="4667999"/>
              <a:ext cx="2304415" cy="1224280"/>
            </a:xfrm>
            <a:custGeom>
              <a:avLst/>
              <a:gdLst/>
              <a:ahLst/>
              <a:cxnLst/>
              <a:rect l="l" t="t" r="r" b="b"/>
              <a:pathLst>
                <a:path w="2304415" h="1224279">
                  <a:moveTo>
                    <a:pt x="0" y="204089"/>
                  </a:moveTo>
                  <a:lnTo>
                    <a:pt x="5387" y="157278"/>
                  </a:lnTo>
                  <a:lnTo>
                    <a:pt x="20731" y="114314"/>
                  </a:lnTo>
                  <a:lnTo>
                    <a:pt x="44808" y="76421"/>
                  </a:lnTo>
                  <a:lnTo>
                    <a:pt x="76393" y="44820"/>
                  </a:lnTo>
                  <a:lnTo>
                    <a:pt x="114259" y="20735"/>
                  </a:lnTo>
                  <a:lnTo>
                    <a:pt x="157182" y="5387"/>
                  </a:lnTo>
                  <a:lnTo>
                    <a:pt x="203936" y="0"/>
                  </a:lnTo>
                  <a:lnTo>
                    <a:pt x="2100211" y="0"/>
                  </a:lnTo>
                  <a:lnTo>
                    <a:pt x="2146974" y="5387"/>
                  </a:lnTo>
                  <a:lnTo>
                    <a:pt x="2189919" y="20735"/>
                  </a:lnTo>
                  <a:lnTo>
                    <a:pt x="2227815" y="44820"/>
                  </a:lnTo>
                  <a:lnTo>
                    <a:pt x="2259431" y="76421"/>
                  </a:lnTo>
                  <a:lnTo>
                    <a:pt x="2283538" y="114314"/>
                  </a:lnTo>
                  <a:lnTo>
                    <a:pt x="2298905" y="157278"/>
                  </a:lnTo>
                  <a:lnTo>
                    <a:pt x="2304300" y="204089"/>
                  </a:lnTo>
                  <a:lnTo>
                    <a:pt x="2304300" y="1020112"/>
                  </a:lnTo>
                  <a:lnTo>
                    <a:pt x="2298905" y="1066904"/>
                  </a:lnTo>
                  <a:lnTo>
                    <a:pt x="2283538" y="1109855"/>
                  </a:lnTo>
                  <a:lnTo>
                    <a:pt x="2259431" y="1147740"/>
                  </a:lnTo>
                  <a:lnTo>
                    <a:pt x="2227815" y="1179336"/>
                  </a:lnTo>
                  <a:lnTo>
                    <a:pt x="2189919" y="1203420"/>
                  </a:lnTo>
                  <a:lnTo>
                    <a:pt x="2146974" y="1218767"/>
                  </a:lnTo>
                  <a:lnTo>
                    <a:pt x="2100211" y="1224155"/>
                  </a:lnTo>
                  <a:lnTo>
                    <a:pt x="203936" y="1224155"/>
                  </a:lnTo>
                  <a:lnTo>
                    <a:pt x="157182" y="1218767"/>
                  </a:lnTo>
                  <a:lnTo>
                    <a:pt x="114259" y="1203420"/>
                  </a:lnTo>
                  <a:lnTo>
                    <a:pt x="76393" y="1179336"/>
                  </a:lnTo>
                  <a:lnTo>
                    <a:pt x="44808" y="1147740"/>
                  </a:lnTo>
                  <a:lnTo>
                    <a:pt x="20731" y="1109855"/>
                  </a:lnTo>
                  <a:lnTo>
                    <a:pt x="5387" y="1066904"/>
                  </a:lnTo>
                  <a:lnTo>
                    <a:pt x="0" y="1020112"/>
                  </a:lnTo>
                  <a:lnTo>
                    <a:pt x="0" y="204089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971550" y="5049951"/>
            <a:ext cx="1786255" cy="4514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3)</a:t>
            </a:r>
            <a:r>
              <a:rPr dirty="0" sz="14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рельеф</a:t>
            </a:r>
            <a:r>
              <a:rPr dirty="0" sz="14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дна</a:t>
            </a:r>
            <a:r>
              <a:rPr dirty="0" sz="14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бассейна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седиментации.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-7937" y="6172249"/>
            <a:ext cx="9159875" cy="587375"/>
            <a:chOff x="-7937" y="6172249"/>
            <a:chExt cx="9159875" cy="587375"/>
          </a:xfrm>
        </p:grpSpPr>
        <p:sp>
          <p:nvSpPr>
            <p:cNvPr id="20" name="object 20"/>
            <p:cNvSpPr/>
            <p:nvPr/>
          </p:nvSpPr>
          <p:spPr>
            <a:xfrm>
              <a:off x="0" y="6180187"/>
              <a:ext cx="9144000" cy="571500"/>
            </a:xfrm>
            <a:custGeom>
              <a:avLst/>
              <a:gdLst/>
              <a:ahLst/>
              <a:cxnLst/>
              <a:rect l="l" t="t" r="r" b="b"/>
              <a:pathLst>
                <a:path w="9144000" h="571500">
                  <a:moveTo>
                    <a:pt x="9048750" y="0"/>
                  </a:moveTo>
                  <a:lnTo>
                    <a:pt x="95200" y="0"/>
                  </a:lnTo>
                  <a:lnTo>
                    <a:pt x="58140" y="7480"/>
                  </a:lnTo>
                  <a:lnTo>
                    <a:pt x="27880" y="27880"/>
                  </a:lnTo>
                  <a:lnTo>
                    <a:pt x="7480" y="58140"/>
                  </a:lnTo>
                  <a:lnTo>
                    <a:pt x="0" y="95200"/>
                  </a:lnTo>
                  <a:lnTo>
                    <a:pt x="0" y="475952"/>
                  </a:lnTo>
                  <a:lnTo>
                    <a:pt x="7480" y="513012"/>
                  </a:lnTo>
                  <a:lnTo>
                    <a:pt x="27880" y="543272"/>
                  </a:lnTo>
                  <a:lnTo>
                    <a:pt x="58140" y="563672"/>
                  </a:lnTo>
                  <a:lnTo>
                    <a:pt x="95200" y="571152"/>
                  </a:lnTo>
                  <a:lnTo>
                    <a:pt x="9048750" y="571152"/>
                  </a:lnTo>
                  <a:lnTo>
                    <a:pt x="9085819" y="563672"/>
                  </a:lnTo>
                  <a:lnTo>
                    <a:pt x="9116096" y="543272"/>
                  </a:lnTo>
                  <a:lnTo>
                    <a:pt x="9136512" y="513012"/>
                  </a:lnTo>
                  <a:lnTo>
                    <a:pt x="9144000" y="475952"/>
                  </a:lnTo>
                  <a:lnTo>
                    <a:pt x="9144000" y="95200"/>
                  </a:lnTo>
                  <a:lnTo>
                    <a:pt x="9136512" y="58140"/>
                  </a:lnTo>
                  <a:lnTo>
                    <a:pt x="9116096" y="27880"/>
                  </a:lnTo>
                  <a:lnTo>
                    <a:pt x="9085819" y="7480"/>
                  </a:lnTo>
                  <a:lnTo>
                    <a:pt x="9048750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0" y="6180187"/>
              <a:ext cx="9144000" cy="571500"/>
            </a:xfrm>
            <a:custGeom>
              <a:avLst/>
              <a:gdLst/>
              <a:ahLst/>
              <a:cxnLst/>
              <a:rect l="l" t="t" r="r" b="b"/>
              <a:pathLst>
                <a:path w="9144000" h="571500">
                  <a:moveTo>
                    <a:pt x="0" y="95200"/>
                  </a:moveTo>
                  <a:lnTo>
                    <a:pt x="7480" y="58140"/>
                  </a:lnTo>
                  <a:lnTo>
                    <a:pt x="27880" y="27880"/>
                  </a:lnTo>
                  <a:lnTo>
                    <a:pt x="58140" y="7480"/>
                  </a:lnTo>
                  <a:lnTo>
                    <a:pt x="95200" y="0"/>
                  </a:lnTo>
                  <a:lnTo>
                    <a:pt x="9048750" y="0"/>
                  </a:lnTo>
                  <a:lnTo>
                    <a:pt x="9085819" y="7480"/>
                  </a:lnTo>
                  <a:lnTo>
                    <a:pt x="9116096" y="27880"/>
                  </a:lnTo>
                  <a:lnTo>
                    <a:pt x="9136512" y="58140"/>
                  </a:lnTo>
                  <a:lnTo>
                    <a:pt x="9144000" y="95200"/>
                  </a:lnTo>
                  <a:lnTo>
                    <a:pt x="9144000" y="475952"/>
                  </a:lnTo>
                  <a:lnTo>
                    <a:pt x="9136512" y="513012"/>
                  </a:lnTo>
                  <a:lnTo>
                    <a:pt x="9116096" y="543272"/>
                  </a:lnTo>
                  <a:lnTo>
                    <a:pt x="9085819" y="563672"/>
                  </a:lnTo>
                  <a:lnTo>
                    <a:pt x="9048750" y="571152"/>
                  </a:lnTo>
                  <a:lnTo>
                    <a:pt x="95200" y="571152"/>
                  </a:lnTo>
                  <a:lnTo>
                    <a:pt x="58140" y="563672"/>
                  </a:lnTo>
                  <a:lnTo>
                    <a:pt x="27880" y="543272"/>
                  </a:lnTo>
                  <a:lnTo>
                    <a:pt x="7480" y="513012"/>
                  </a:lnTo>
                  <a:lnTo>
                    <a:pt x="0" y="475952"/>
                  </a:lnTo>
                  <a:lnTo>
                    <a:pt x="0" y="95200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274736" y="6218003"/>
            <a:ext cx="8584565" cy="485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1500" spc="-10">
                <a:solidFill>
                  <a:srgbClr val="FFFFFF"/>
                </a:solidFill>
                <a:latin typeface="Times New Roman"/>
                <a:cs typeface="Times New Roman"/>
              </a:rPr>
              <a:t>Отложения</a:t>
            </a:r>
            <a:r>
              <a:rPr dirty="0" sz="15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FFFFFF"/>
                </a:solidFill>
                <a:latin typeface="Times New Roman"/>
                <a:cs typeface="Times New Roman"/>
              </a:rPr>
              <a:t>TST</a:t>
            </a:r>
            <a:r>
              <a:rPr dirty="0" sz="15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характеризуются</a:t>
            </a:r>
            <a:r>
              <a:rPr dirty="0" sz="15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подошвенным</a:t>
            </a:r>
            <a:r>
              <a:rPr dirty="0" sz="15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налеганием</a:t>
            </a:r>
            <a:r>
              <a:rPr dirty="0" sz="15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dirty="0" sz="15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границу</a:t>
            </a:r>
            <a:r>
              <a:rPr dirty="0" sz="15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FFFFFF"/>
                </a:solidFill>
                <a:latin typeface="Times New Roman"/>
                <a:cs typeface="Times New Roman"/>
              </a:rPr>
              <a:t>секвенции</a:t>
            </a:r>
            <a:r>
              <a:rPr dirty="0" sz="15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5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направлении</a:t>
            </a:r>
            <a:r>
              <a:rPr dirty="0" sz="15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Times New Roman"/>
                <a:cs typeface="Times New Roman"/>
              </a:rPr>
              <a:t>суши</a:t>
            </a: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endParaRPr sz="1500">
              <a:latin typeface="Times New Roman"/>
              <a:cs typeface="Times New Roman"/>
            </a:endParaRPr>
          </a:p>
          <a:p>
            <a:pPr algn="ctr" marL="10160">
              <a:lnSpc>
                <a:spcPct val="100000"/>
              </a:lnSpc>
              <a:spcBef>
                <a:spcPts val="5"/>
              </a:spcBef>
            </a:pP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формируют</a:t>
            </a:r>
            <a:r>
              <a:rPr dirty="0" sz="15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подошвенное</a:t>
            </a:r>
            <a:r>
              <a:rPr dirty="0" sz="15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FFFFFF"/>
                </a:solidFill>
                <a:latin typeface="Times New Roman"/>
                <a:cs typeface="Times New Roman"/>
              </a:rPr>
              <a:t>прилегание</a:t>
            </a:r>
            <a:r>
              <a:rPr dirty="0" sz="15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dirty="0" sz="1500" spc="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FFFFFF"/>
                </a:solidFill>
                <a:latin typeface="Times New Roman"/>
                <a:cs typeface="Times New Roman"/>
              </a:rPr>
              <a:t>трансгрессивной</a:t>
            </a:r>
            <a:r>
              <a:rPr dirty="0" sz="15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поверхности</a:t>
            </a:r>
            <a:r>
              <a:rPr dirty="0" sz="15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5">
                <a:solidFill>
                  <a:srgbClr val="FFFFFF"/>
                </a:solidFill>
                <a:latin typeface="Times New Roman"/>
                <a:cs typeface="Times New Roman"/>
              </a:rPr>
              <a:t>в </a:t>
            </a:r>
            <a:r>
              <a:rPr dirty="0" sz="1500" spc="-5">
                <a:solidFill>
                  <a:srgbClr val="FFFFFF"/>
                </a:solidFill>
                <a:latin typeface="Times New Roman"/>
                <a:cs typeface="Times New Roman"/>
              </a:rPr>
              <a:t>направлении</a:t>
            </a:r>
            <a:r>
              <a:rPr dirty="0" sz="15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500" spc="10">
                <a:solidFill>
                  <a:srgbClr val="FFFFFF"/>
                </a:solidFill>
                <a:latin typeface="Times New Roman"/>
                <a:cs typeface="Times New Roman"/>
              </a:rPr>
              <a:t>бассейна</a:t>
            </a:r>
            <a:r>
              <a:rPr dirty="0" sz="1200" spc="1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465" y="347586"/>
            <a:ext cx="8098155" cy="3619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00" spc="-20">
                <a:solidFill>
                  <a:srgbClr val="232852"/>
                </a:solidFill>
              </a:rPr>
              <a:t>Тракт</a:t>
            </a:r>
            <a:r>
              <a:rPr dirty="0" sz="2200" spc="-10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трансгрессивных</a:t>
            </a:r>
            <a:r>
              <a:rPr dirty="0" sz="2200" spc="-75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систем</a:t>
            </a:r>
            <a:r>
              <a:rPr dirty="0" sz="2200" spc="-20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(transgressive</a:t>
            </a:r>
            <a:r>
              <a:rPr dirty="0" sz="2200" spc="-85">
                <a:solidFill>
                  <a:srgbClr val="232852"/>
                </a:solidFill>
              </a:rPr>
              <a:t> </a:t>
            </a:r>
            <a:r>
              <a:rPr dirty="0" sz="2200" spc="5">
                <a:solidFill>
                  <a:srgbClr val="232852"/>
                </a:solidFill>
              </a:rPr>
              <a:t>system</a:t>
            </a:r>
            <a:r>
              <a:rPr dirty="0" sz="2200" spc="-40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tract</a:t>
            </a:r>
            <a:r>
              <a:rPr dirty="0" sz="2200" spc="-30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-</a:t>
            </a:r>
            <a:r>
              <a:rPr dirty="0" sz="2200" spc="10">
                <a:solidFill>
                  <a:srgbClr val="232852"/>
                </a:solidFill>
              </a:rPr>
              <a:t> </a:t>
            </a:r>
            <a:r>
              <a:rPr dirty="0" sz="2200" spc="-5">
                <a:solidFill>
                  <a:srgbClr val="232852"/>
                </a:solidFill>
              </a:rPr>
              <a:t>ТSТ)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330494" y="971829"/>
            <a:ext cx="8613775" cy="2027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362585">
              <a:lnSpc>
                <a:spcPct val="100000"/>
              </a:lnSpc>
              <a:spcBef>
                <a:spcPts val="105"/>
              </a:spcBef>
            </a:pPr>
            <a:r>
              <a:rPr dirty="0" sz="1600" spc="-10">
                <a:latin typeface="Times New Roman"/>
                <a:cs typeface="Times New Roman"/>
              </a:rPr>
              <a:t>ТST формируется </a:t>
            </a:r>
            <a:r>
              <a:rPr dirty="0" sz="1600" spc="5">
                <a:latin typeface="Times New Roman"/>
                <a:cs typeface="Times New Roman"/>
              </a:rPr>
              <a:t>при </a:t>
            </a:r>
            <a:r>
              <a:rPr dirty="0" sz="1600" spc="-10">
                <a:latin typeface="Times New Roman"/>
                <a:cs typeface="Times New Roman"/>
              </a:rPr>
              <a:t>подъеме </a:t>
            </a:r>
            <a:r>
              <a:rPr dirty="0" sz="1600" spc="-5">
                <a:latin typeface="Times New Roman"/>
                <a:cs typeface="Times New Roman"/>
              </a:rPr>
              <a:t>уровня моря </a:t>
            </a:r>
            <a:r>
              <a:rPr dirty="0" sz="1600">
                <a:latin typeface="Times New Roman"/>
                <a:cs typeface="Times New Roman"/>
              </a:rPr>
              <a:t>над </a:t>
            </a:r>
            <a:r>
              <a:rPr dirty="0" sz="1600" spc="-10">
                <a:latin typeface="Times New Roman"/>
                <a:cs typeface="Times New Roman"/>
              </a:rPr>
              <a:t>бровкой </a:t>
            </a:r>
            <a:r>
              <a:rPr dirty="0" sz="1600" spc="-5">
                <a:latin typeface="Times New Roman"/>
                <a:cs typeface="Times New Roman"/>
              </a:rPr>
              <a:t>шельфа </a:t>
            </a:r>
            <a:r>
              <a:rPr dirty="0" sz="1600">
                <a:latin typeface="Times New Roman"/>
                <a:cs typeface="Times New Roman"/>
              </a:rPr>
              <a:t>и </a:t>
            </a:r>
            <a:r>
              <a:rPr dirty="0" sz="1600" spc="5">
                <a:latin typeface="Times New Roman"/>
                <a:cs typeface="Times New Roman"/>
              </a:rPr>
              <a:t>трансгрессии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сторону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континента. </a:t>
            </a:r>
            <a:r>
              <a:rPr dirty="0" sz="1600" spc="-10">
                <a:latin typeface="Times New Roman"/>
                <a:cs typeface="Times New Roman"/>
              </a:rPr>
              <a:t>Поскольку </a:t>
            </a:r>
            <a:r>
              <a:rPr dirty="0" sz="1600" spc="-5">
                <a:latin typeface="Times New Roman"/>
                <a:cs typeface="Times New Roman"/>
              </a:rPr>
              <a:t>скорость </a:t>
            </a:r>
            <a:r>
              <a:rPr dirty="0" sz="1600">
                <a:latin typeface="Times New Roman"/>
                <a:cs typeface="Times New Roman"/>
              </a:rPr>
              <a:t>эвстатических </a:t>
            </a:r>
            <a:r>
              <a:rPr dirty="0" sz="1600" spc="-10">
                <a:latin typeface="Times New Roman"/>
                <a:cs typeface="Times New Roman"/>
              </a:rPr>
              <a:t>поднятий нарастает, </a:t>
            </a:r>
            <a:r>
              <a:rPr dirty="0" sz="1600" spc="-5">
                <a:latin typeface="Times New Roman"/>
                <a:cs typeface="Times New Roman"/>
              </a:rPr>
              <a:t>скорость относительного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подъема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также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увеличивается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конечном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итоге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опережает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привнос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осадков,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 </a:t>
            </a:r>
            <a:r>
              <a:rPr dirty="0" sz="1600" spc="-5">
                <a:latin typeface="Times New Roman"/>
                <a:cs typeface="Times New Roman"/>
              </a:rPr>
              <a:t> приводит </a:t>
            </a:r>
            <a:r>
              <a:rPr dirty="0" sz="1600">
                <a:latin typeface="Times New Roman"/>
                <a:cs typeface="Times New Roman"/>
              </a:rPr>
              <a:t>к </a:t>
            </a:r>
            <a:r>
              <a:rPr dirty="0" sz="1600" spc="-5">
                <a:latin typeface="Times New Roman"/>
                <a:cs typeface="Times New Roman"/>
              </a:rPr>
              <a:t>формированию </a:t>
            </a:r>
            <a:r>
              <a:rPr dirty="0" sz="1600">
                <a:latin typeface="Times New Roman"/>
                <a:cs typeface="Times New Roman"/>
              </a:rPr>
              <a:t>ретроградных парасиквенсов (рис.6.5). </a:t>
            </a:r>
            <a:r>
              <a:rPr dirty="0" sz="1600" spc="-25">
                <a:latin typeface="Times New Roman"/>
                <a:cs typeface="Times New Roman"/>
              </a:rPr>
              <a:t>Такое </a:t>
            </a:r>
            <a:r>
              <a:rPr dirty="0" sz="1600">
                <a:latin typeface="Times New Roman"/>
                <a:cs typeface="Times New Roman"/>
              </a:rPr>
              <a:t>ретроградное </a:t>
            </a:r>
            <a:r>
              <a:rPr dirty="0" sz="1600" spc="-10">
                <a:latin typeface="Times New Roman"/>
                <a:cs typeface="Times New Roman"/>
              </a:rPr>
              <a:t>накопление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называется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трактом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трансгрессивных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систем</a:t>
            </a:r>
            <a:r>
              <a:rPr dirty="0" sz="1600" spc="-5">
                <a:latin typeface="Times New Roman"/>
                <a:cs typeface="Times New Roman"/>
              </a:rPr>
              <a:t> (ТSТ).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390"/>
              </a:spcBef>
            </a:pPr>
            <a:r>
              <a:rPr dirty="0" sz="1600" spc="-5">
                <a:latin typeface="Times New Roman"/>
                <a:cs typeface="Times New Roman"/>
              </a:rPr>
              <a:t>ТСТ </a:t>
            </a:r>
            <a:r>
              <a:rPr dirty="0" sz="1600" spc="-10">
                <a:latin typeface="Times New Roman"/>
                <a:cs typeface="Times New Roman"/>
              </a:rPr>
              <a:t>характеризуется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развитием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одной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более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ретроградационных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пачек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парасиквенсов.</a:t>
            </a:r>
            <a:endParaRPr sz="1600">
              <a:latin typeface="Times New Roman"/>
              <a:cs typeface="Times New Roman"/>
            </a:endParaRPr>
          </a:p>
          <a:p>
            <a:pPr marL="12700" marR="93535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Ретроградное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накопление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маркируется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хорошо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выраженной</a:t>
            </a:r>
            <a:r>
              <a:rPr dirty="0" sz="1600">
                <a:latin typeface="Times New Roman"/>
                <a:cs typeface="Times New Roman"/>
              </a:rPr>
              <a:t> поверхностью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затопления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выраженным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углублением.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5232" y="6519458"/>
            <a:ext cx="14922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12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3" y="3340428"/>
            <a:ext cx="5862574" cy="35083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525273" y="4556493"/>
            <a:ext cx="2172335" cy="5149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Рис. </a:t>
            </a:r>
            <a:r>
              <a:rPr dirty="0" sz="1600" spc="5">
                <a:latin typeface="Times New Roman"/>
                <a:cs typeface="Times New Roman"/>
              </a:rPr>
              <a:t>8.10: </a:t>
            </a:r>
            <a:r>
              <a:rPr dirty="0" sz="1600" spc="-20">
                <a:latin typeface="Times New Roman"/>
                <a:cs typeface="Times New Roman"/>
              </a:rPr>
              <a:t>Тракт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трансгрессивных</a:t>
            </a:r>
            <a:r>
              <a:rPr dirty="0" sz="1600" spc="-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347586"/>
            <a:ext cx="8098155" cy="3619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200" spc="-20">
                <a:solidFill>
                  <a:srgbClr val="232852"/>
                </a:solidFill>
              </a:rPr>
              <a:t>Тракт</a:t>
            </a:r>
            <a:r>
              <a:rPr dirty="0" sz="2200" spc="5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трансгрессивных</a:t>
            </a:r>
            <a:r>
              <a:rPr dirty="0" sz="2200" spc="-60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систем</a:t>
            </a:r>
            <a:r>
              <a:rPr dirty="0" sz="2200" spc="-30">
                <a:solidFill>
                  <a:srgbClr val="232852"/>
                </a:solidFill>
              </a:rPr>
              <a:t> </a:t>
            </a:r>
            <a:r>
              <a:rPr dirty="0" sz="2200" spc="-5">
                <a:solidFill>
                  <a:srgbClr val="232852"/>
                </a:solidFill>
              </a:rPr>
              <a:t>(transgressive</a:t>
            </a:r>
            <a:r>
              <a:rPr dirty="0" sz="2200" spc="-100">
                <a:solidFill>
                  <a:srgbClr val="232852"/>
                </a:solidFill>
              </a:rPr>
              <a:t> </a:t>
            </a:r>
            <a:r>
              <a:rPr dirty="0" sz="2200" spc="5">
                <a:solidFill>
                  <a:srgbClr val="232852"/>
                </a:solidFill>
              </a:rPr>
              <a:t>system</a:t>
            </a:r>
            <a:r>
              <a:rPr dirty="0" sz="2200" spc="-20">
                <a:solidFill>
                  <a:srgbClr val="232852"/>
                </a:solidFill>
              </a:rPr>
              <a:t> </a:t>
            </a:r>
            <a:r>
              <a:rPr dirty="0" sz="2200" spc="5">
                <a:solidFill>
                  <a:srgbClr val="232852"/>
                </a:solidFill>
              </a:rPr>
              <a:t>tract</a:t>
            </a:r>
            <a:r>
              <a:rPr dirty="0" sz="2200" spc="-35">
                <a:solidFill>
                  <a:srgbClr val="232852"/>
                </a:solidFill>
              </a:rPr>
              <a:t> </a:t>
            </a:r>
            <a:r>
              <a:rPr dirty="0" sz="2200">
                <a:solidFill>
                  <a:srgbClr val="232852"/>
                </a:solidFill>
              </a:rPr>
              <a:t>-</a:t>
            </a:r>
            <a:r>
              <a:rPr dirty="0" sz="2200" spc="20">
                <a:solidFill>
                  <a:srgbClr val="232852"/>
                </a:solidFill>
              </a:rPr>
              <a:t> </a:t>
            </a:r>
            <a:r>
              <a:rPr dirty="0" sz="2200" spc="-5">
                <a:solidFill>
                  <a:srgbClr val="232852"/>
                </a:solidFill>
              </a:rPr>
              <a:t>ТSТ)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258265" y="1076883"/>
            <a:ext cx="8561705" cy="758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 indent="362585">
              <a:lnSpc>
                <a:spcPct val="100000"/>
              </a:lnSpc>
              <a:spcBef>
                <a:spcPts val="110"/>
              </a:spcBef>
            </a:pPr>
            <a:r>
              <a:rPr dirty="0" sz="1600" spc="-5">
                <a:latin typeface="Times New Roman"/>
                <a:cs typeface="Times New Roman"/>
              </a:rPr>
              <a:t>Ретроградное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накопление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маркируется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хорошо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выдержанной</a:t>
            </a:r>
            <a:r>
              <a:rPr dirty="0" sz="1600">
                <a:latin typeface="Times New Roman"/>
                <a:cs typeface="Times New Roman"/>
              </a:rPr>
              <a:t> поверхностью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затопления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выраженным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углублением.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результате,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затопления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пределах</a:t>
            </a:r>
            <a:r>
              <a:rPr dirty="0" sz="1600">
                <a:latin typeface="Times New Roman"/>
                <a:cs typeface="Times New Roman"/>
              </a:rPr>
              <a:t> тракта </a:t>
            </a:r>
            <a:r>
              <a:rPr dirty="0" sz="1600" spc="5">
                <a:latin typeface="Times New Roman"/>
                <a:cs typeface="Times New Roman"/>
              </a:rPr>
              <a:t> трансгрессивных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гораздо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более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заметна,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где-либо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еще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сиквенсе.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270" y="1897478"/>
            <a:ext cx="855980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414655">
              <a:lnSpc>
                <a:spcPct val="100000"/>
              </a:lnSpc>
              <a:spcBef>
                <a:spcPts val="105"/>
              </a:spcBef>
              <a:tabLst>
                <a:tab pos="1204595" algn="l"/>
                <a:tab pos="1551940" algn="l"/>
                <a:tab pos="2101215" algn="l"/>
                <a:tab pos="3025140" algn="l"/>
                <a:tab pos="4378325" algn="l"/>
                <a:tab pos="5558155" algn="l"/>
                <a:tab pos="6570980" algn="l"/>
                <a:tab pos="7012940" algn="l"/>
              </a:tabLst>
            </a:pP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20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из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э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б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л</a:t>
            </a:r>
            <a:r>
              <a:rPr dirty="0" sz="1600" spc="-15">
                <a:latin typeface="Times New Roman"/>
                <a:cs typeface="Times New Roman"/>
              </a:rPr>
              <a:t>ь</a:t>
            </a:r>
            <a:r>
              <a:rPr dirty="0" sz="1600" spc="10">
                <a:latin typeface="Times New Roman"/>
                <a:cs typeface="Times New Roman"/>
              </a:rPr>
              <a:t>ш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п</a:t>
            </a:r>
            <a:r>
              <a:rPr dirty="0" sz="1600" spc="-35">
                <a:latin typeface="Times New Roman"/>
                <a:cs typeface="Times New Roman"/>
              </a:rPr>
              <a:t>о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5">
                <a:latin typeface="Times New Roman"/>
                <a:cs typeface="Times New Roman"/>
              </a:rPr>
              <a:t>х</a:t>
            </a:r>
            <a:r>
              <a:rPr dirty="0" sz="1600" spc="-5">
                <a:latin typeface="Times New Roman"/>
                <a:cs typeface="Times New Roman"/>
              </a:rPr>
              <a:t>н</a:t>
            </a:r>
            <a:r>
              <a:rPr dirty="0" sz="1600" spc="35">
                <a:latin typeface="Times New Roman"/>
                <a:cs typeface="Times New Roman"/>
              </a:rPr>
              <a:t>о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 spc="-45">
                <a:latin typeface="Times New Roman"/>
                <a:cs typeface="Times New Roman"/>
              </a:rPr>
              <a:t>а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-1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п</a:t>
            </a:r>
            <a:r>
              <a:rPr dirty="0" sz="1600" spc="15">
                <a:latin typeface="Times New Roman"/>
                <a:cs typeface="Times New Roman"/>
              </a:rPr>
              <a:t>л</a:t>
            </a:r>
            <a:r>
              <a:rPr dirty="0" sz="1600" spc="-2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н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я,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-35">
                <a:latin typeface="Times New Roman"/>
                <a:cs typeface="Times New Roman"/>
              </a:rPr>
              <a:t>з</a:t>
            </a: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25">
                <a:latin typeface="Times New Roman"/>
                <a:cs typeface="Times New Roman"/>
              </a:rPr>
              <a:t>е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н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40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20" b="1" i="1">
                <a:latin typeface="Times New Roman"/>
                <a:cs typeface="Times New Roman"/>
              </a:rPr>
              <a:t>т</a:t>
            </a:r>
            <a:r>
              <a:rPr dirty="0" sz="1600" spc="-15" b="1" i="1">
                <a:latin typeface="Times New Roman"/>
                <a:cs typeface="Times New Roman"/>
              </a:rPr>
              <a:t>р</a:t>
            </a:r>
            <a:r>
              <a:rPr dirty="0" sz="1600" spc="5" b="1" i="1">
                <a:latin typeface="Times New Roman"/>
                <a:cs typeface="Times New Roman"/>
              </a:rPr>
              <a:t>а</a:t>
            </a:r>
            <a:r>
              <a:rPr dirty="0" sz="1600" spc="-30" b="1" i="1">
                <a:latin typeface="Times New Roman"/>
                <a:cs typeface="Times New Roman"/>
              </a:rPr>
              <a:t>н</a:t>
            </a:r>
            <a:r>
              <a:rPr dirty="0" sz="1600" spc="5" b="1" i="1">
                <a:latin typeface="Times New Roman"/>
                <a:cs typeface="Times New Roman"/>
              </a:rPr>
              <a:t>с</a:t>
            </a:r>
            <a:r>
              <a:rPr dirty="0" sz="1600" spc="-20" b="1" i="1">
                <a:latin typeface="Times New Roman"/>
                <a:cs typeface="Times New Roman"/>
              </a:rPr>
              <a:t>г</a:t>
            </a:r>
            <a:r>
              <a:rPr dirty="0" sz="1600" spc="5" b="1" i="1">
                <a:latin typeface="Times New Roman"/>
                <a:cs typeface="Times New Roman"/>
              </a:rPr>
              <a:t>р</a:t>
            </a:r>
            <a:r>
              <a:rPr dirty="0" sz="1600" spc="-20" b="1" i="1">
                <a:latin typeface="Times New Roman"/>
                <a:cs typeface="Times New Roman"/>
              </a:rPr>
              <a:t>ес</a:t>
            </a:r>
            <a:r>
              <a:rPr dirty="0" sz="1600" spc="5" b="1" i="1">
                <a:latin typeface="Times New Roman"/>
                <a:cs typeface="Times New Roman"/>
              </a:rPr>
              <a:t>с</a:t>
            </a:r>
            <a:r>
              <a:rPr dirty="0" sz="1600" spc="-10" b="1" i="1">
                <a:latin typeface="Times New Roman"/>
                <a:cs typeface="Times New Roman"/>
              </a:rPr>
              <a:t>и</a:t>
            </a:r>
            <a:r>
              <a:rPr dirty="0" sz="1600" b="1" i="1">
                <a:latin typeface="Times New Roman"/>
                <a:cs typeface="Times New Roman"/>
              </a:rPr>
              <a:t>в</a:t>
            </a:r>
            <a:r>
              <a:rPr dirty="0" sz="1600" spc="-30" b="1" i="1">
                <a:latin typeface="Times New Roman"/>
                <a:cs typeface="Times New Roman"/>
              </a:rPr>
              <a:t>н</a:t>
            </a:r>
            <a:r>
              <a:rPr dirty="0" sz="1600" spc="5" b="1" i="1">
                <a:latin typeface="Times New Roman"/>
                <a:cs typeface="Times New Roman"/>
              </a:rPr>
              <a:t>а</a:t>
            </a:r>
            <a:r>
              <a:rPr dirty="0" sz="1600" b="1" i="1">
                <a:latin typeface="Times New Roman"/>
                <a:cs typeface="Times New Roman"/>
              </a:rPr>
              <a:t>я  </a:t>
            </a:r>
            <a:r>
              <a:rPr dirty="0" sz="1600" spc="-10" b="1" i="1">
                <a:latin typeface="Times New Roman"/>
                <a:cs typeface="Times New Roman"/>
              </a:rPr>
              <a:t>поверхность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8623" y="2141358"/>
            <a:ext cx="724090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47470" algn="l"/>
                <a:tab pos="2256155" algn="l"/>
                <a:tab pos="3326765" algn="l"/>
                <a:tab pos="4911725" algn="l"/>
                <a:tab pos="5708015" algn="l"/>
                <a:tab pos="6549390" algn="l"/>
              </a:tabLst>
            </a:pPr>
            <a:r>
              <a:rPr dirty="0" sz="1600" spc="-5" b="1" i="1">
                <a:latin typeface="Times New Roman"/>
                <a:cs typeface="Times New Roman"/>
              </a:rPr>
              <a:t>(transrgessive	surface),	</a:t>
            </a:r>
            <a:r>
              <a:rPr dirty="0" sz="1600" spc="-15" b="1" i="1">
                <a:latin typeface="Times New Roman"/>
                <a:cs typeface="Times New Roman"/>
              </a:rPr>
              <a:t>отделяет	</a:t>
            </a:r>
            <a:r>
              <a:rPr dirty="0" sz="1600" spc="-5" b="1" i="1">
                <a:latin typeface="Times New Roman"/>
                <a:cs typeface="Times New Roman"/>
              </a:rPr>
              <a:t>подстилающий	тракт	</a:t>
            </a:r>
            <a:r>
              <a:rPr dirty="0" sz="1600" spc="-15" b="1" i="1">
                <a:latin typeface="Times New Roman"/>
                <a:cs typeface="Times New Roman"/>
              </a:rPr>
              <a:t>систем	низкого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2385132"/>
            <a:ext cx="8562340" cy="758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1600" spc="-10" b="1" i="1">
                <a:latin typeface="Times New Roman"/>
                <a:cs typeface="Times New Roman"/>
              </a:rPr>
              <a:t>стояния</a:t>
            </a:r>
            <a:r>
              <a:rPr dirty="0" sz="1600" spc="-5" b="1" i="1">
                <a:latin typeface="Times New Roman"/>
                <a:cs typeface="Times New Roman"/>
              </a:rPr>
              <a:t> от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перекрывающего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b="1" i="1">
                <a:latin typeface="Times New Roman"/>
                <a:cs typeface="Times New Roman"/>
              </a:rPr>
              <a:t>тракта</a:t>
            </a:r>
            <a:r>
              <a:rPr dirty="0" sz="1600" spc="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трансгрессивные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систем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5" b="1" i="1">
                <a:latin typeface="Times New Roman"/>
                <a:cs typeface="Times New Roman"/>
              </a:rPr>
              <a:t>и</a:t>
            </a:r>
            <a:r>
              <a:rPr dirty="0" sz="1600" spc="10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представляет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собой </a:t>
            </a:r>
            <a:r>
              <a:rPr dirty="0" sz="1600">
                <a:latin typeface="Times New Roman"/>
                <a:cs typeface="Times New Roman"/>
              </a:rPr>
              <a:t> поверхность </a:t>
            </a:r>
            <a:r>
              <a:rPr dirty="0" sz="1600" spc="-10">
                <a:latin typeface="Times New Roman"/>
                <a:cs typeface="Times New Roman"/>
              </a:rPr>
              <a:t>затопления, </a:t>
            </a:r>
            <a:r>
              <a:rPr dirty="0" sz="1600" spc="-20">
                <a:latin typeface="Times New Roman"/>
                <a:cs typeface="Times New Roman"/>
              </a:rPr>
              <a:t>которая </a:t>
            </a:r>
            <a:r>
              <a:rPr dirty="0" sz="1600" spc="-10">
                <a:latin typeface="Times New Roman"/>
                <a:cs typeface="Times New Roman"/>
              </a:rPr>
              <a:t>маркирует </a:t>
            </a:r>
            <a:r>
              <a:rPr dirty="0" sz="1600" spc="-5">
                <a:latin typeface="Times New Roman"/>
                <a:cs typeface="Times New Roman"/>
              </a:rPr>
              <a:t>начало </a:t>
            </a:r>
            <a:r>
              <a:rPr dirty="0" sz="1600">
                <a:latin typeface="Times New Roman"/>
                <a:cs typeface="Times New Roman"/>
              </a:rPr>
              <a:t>трансгрессии, </a:t>
            </a:r>
            <a:r>
              <a:rPr dirty="0" sz="1600" spc="-5">
                <a:latin typeface="Times New Roman"/>
                <a:cs typeface="Times New Roman"/>
              </a:rPr>
              <a:t>выражающейся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смещении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береговой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линии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 сторону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суши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соответствует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максимальной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бассейна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310" y="3202396"/>
            <a:ext cx="8193405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7830" algn="l"/>
                <a:tab pos="1835785" algn="l"/>
                <a:tab pos="2777490" algn="l"/>
                <a:tab pos="3997325" algn="l"/>
                <a:tab pos="5104130" algn="l"/>
                <a:tab pos="6049010" algn="l"/>
                <a:tab pos="7250430" algn="l"/>
              </a:tabLst>
            </a:pPr>
            <a:r>
              <a:rPr dirty="0" sz="1600" spc="5">
                <a:latin typeface="Times New Roman"/>
                <a:cs typeface="Times New Roman"/>
              </a:rPr>
              <a:t>В	</a:t>
            </a:r>
            <a:r>
              <a:rPr dirty="0" sz="1600" spc="-5">
                <a:latin typeface="Times New Roman"/>
                <a:cs typeface="Times New Roman"/>
              </a:rPr>
              <a:t>зашельфовой	</a:t>
            </a:r>
            <a:r>
              <a:rPr dirty="0" sz="1600" spc="-10">
                <a:latin typeface="Times New Roman"/>
                <a:cs typeface="Times New Roman"/>
              </a:rPr>
              <a:t>области	</a:t>
            </a:r>
            <a:r>
              <a:rPr dirty="0" sz="1600" spc="-5">
                <a:latin typeface="Times New Roman"/>
                <a:cs typeface="Times New Roman"/>
              </a:rPr>
              <a:t>вследствие	</a:t>
            </a:r>
            <a:r>
              <a:rPr dirty="0" sz="1600">
                <a:latin typeface="Times New Roman"/>
                <a:cs typeface="Times New Roman"/>
              </a:rPr>
              <a:t>дефицита	</a:t>
            </a:r>
            <a:r>
              <a:rPr dirty="0" sz="1600" spc="-10">
                <a:latin typeface="Times New Roman"/>
                <a:cs typeface="Times New Roman"/>
              </a:rPr>
              <a:t>осадков	</a:t>
            </a:r>
            <a:r>
              <a:rPr dirty="0" sz="1600" spc="-15">
                <a:latin typeface="Times New Roman"/>
                <a:cs typeface="Times New Roman"/>
              </a:rPr>
              <a:t>образуется	</a:t>
            </a:r>
            <a:r>
              <a:rPr dirty="0" sz="1600" spc="-10">
                <a:latin typeface="Times New Roman"/>
                <a:cs typeface="Times New Roman"/>
              </a:rPr>
              <a:t>глинистый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03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90"/>
              </a:spcBef>
            </a:pPr>
            <a:r>
              <a:rPr dirty="0" spc="-5"/>
              <a:t>конденсированный</a:t>
            </a:r>
            <a:r>
              <a:rPr dirty="0" spc="-50"/>
              <a:t> </a:t>
            </a:r>
            <a:r>
              <a:rPr dirty="0"/>
              <a:t>разрез</a:t>
            </a:r>
            <a:r>
              <a:rPr dirty="0" spc="15"/>
              <a:t> </a:t>
            </a:r>
            <a:r>
              <a:rPr dirty="0" spc="-5"/>
              <a:t>(condensed-section</a:t>
            </a:r>
            <a:r>
              <a:rPr dirty="0" spc="10"/>
              <a:t> </a:t>
            </a:r>
            <a:r>
              <a:rPr dirty="0"/>
              <a:t>deposits).</a:t>
            </a:r>
          </a:p>
          <a:p>
            <a:pPr algn="just" marL="12700" marR="9525" indent="362585">
              <a:lnSpc>
                <a:spcPct val="100000"/>
              </a:lnSpc>
              <a:spcBef>
                <a:spcPts val="700"/>
              </a:spcBef>
            </a:pPr>
            <a:r>
              <a:rPr dirty="0" spc="5"/>
              <a:t>В </a:t>
            </a:r>
            <a:r>
              <a:rPr dirty="0" spc="-5"/>
              <a:t>тракте </a:t>
            </a:r>
            <a:r>
              <a:rPr dirty="0"/>
              <a:t>трансгрессивных </a:t>
            </a:r>
            <a:r>
              <a:rPr dirty="0" spc="-5"/>
              <a:t>систем </a:t>
            </a:r>
            <a:r>
              <a:rPr dirty="0"/>
              <a:t>обычно </a:t>
            </a:r>
            <a:r>
              <a:rPr dirty="0" spc="-15"/>
              <a:t>хорошо </a:t>
            </a:r>
            <a:r>
              <a:rPr dirty="0"/>
              <a:t>развиты </a:t>
            </a:r>
            <a:r>
              <a:rPr dirty="0" spc="-10"/>
              <a:t>эстуарии, </a:t>
            </a:r>
            <a:r>
              <a:rPr dirty="0"/>
              <a:t>аналогично </a:t>
            </a:r>
            <a:r>
              <a:rPr dirty="0" spc="-5"/>
              <a:t>долинам </a:t>
            </a:r>
            <a:r>
              <a:rPr dirty="0"/>
              <a:t> вреза </a:t>
            </a:r>
            <a:r>
              <a:rPr dirty="0" spc="5"/>
              <a:t>во </a:t>
            </a:r>
            <a:r>
              <a:rPr dirty="0" spc="-5"/>
              <a:t>время </a:t>
            </a:r>
            <a:r>
              <a:rPr dirty="0" spc="-10"/>
              <a:t>FSST </a:t>
            </a:r>
            <a:r>
              <a:rPr dirty="0"/>
              <a:t>и </a:t>
            </a:r>
            <a:r>
              <a:rPr dirty="0" spc="-45"/>
              <a:t>LST. </a:t>
            </a:r>
            <a:r>
              <a:rPr dirty="0" spc="-10"/>
              <a:t>Захват </a:t>
            </a:r>
            <a:r>
              <a:rPr dirty="0" spc="-20"/>
              <a:t>отложений </a:t>
            </a:r>
            <a:r>
              <a:rPr dirty="0"/>
              <a:t>в </a:t>
            </a:r>
            <a:r>
              <a:rPr dirty="0" spc="-5"/>
              <a:t>пределах </a:t>
            </a:r>
            <a:r>
              <a:rPr dirty="0"/>
              <a:t>этих </a:t>
            </a:r>
            <a:r>
              <a:rPr dirty="0" spc="-10"/>
              <a:t>эстуариев </a:t>
            </a:r>
            <a:r>
              <a:rPr dirty="0" spc="-5"/>
              <a:t>предотвращает </a:t>
            </a:r>
            <a:r>
              <a:rPr dirty="0"/>
              <a:t>разнос </a:t>
            </a:r>
            <a:r>
              <a:rPr dirty="0" spc="5"/>
              <a:t> </a:t>
            </a:r>
            <a:r>
              <a:rPr dirty="0"/>
              <a:t>осадков</a:t>
            </a:r>
            <a:r>
              <a:rPr dirty="0" spc="-50"/>
              <a:t> </a:t>
            </a:r>
            <a:r>
              <a:rPr dirty="0"/>
              <a:t>на</a:t>
            </a:r>
            <a:r>
              <a:rPr dirty="0" spc="-10"/>
              <a:t> </a:t>
            </a:r>
            <a:r>
              <a:rPr dirty="0" spc="-5"/>
              <a:t>шельфе</a:t>
            </a:r>
            <a:r>
              <a:rPr dirty="0" spc="15"/>
              <a:t> </a:t>
            </a:r>
            <a:r>
              <a:rPr dirty="0"/>
              <a:t>и</a:t>
            </a:r>
            <a:r>
              <a:rPr dirty="0" spc="-15"/>
              <a:t> </a:t>
            </a:r>
            <a:r>
              <a:rPr dirty="0"/>
              <a:t>в</a:t>
            </a:r>
            <a:r>
              <a:rPr dirty="0" spc="-10"/>
              <a:t> </a:t>
            </a:r>
            <a:r>
              <a:rPr dirty="0"/>
              <a:t>дальнейшем</a:t>
            </a:r>
            <a:r>
              <a:rPr dirty="0" spc="5"/>
              <a:t> </a:t>
            </a:r>
            <a:r>
              <a:rPr dirty="0" spc="-5"/>
              <a:t>способствует</a:t>
            </a:r>
            <a:r>
              <a:rPr dirty="0" spc="5"/>
              <a:t> </a:t>
            </a:r>
            <a:r>
              <a:rPr dirty="0" spc="-10"/>
              <a:t>накоплению.</a:t>
            </a:r>
          </a:p>
          <a:p>
            <a:pPr algn="just" marL="375285">
              <a:lnSpc>
                <a:spcPct val="100000"/>
              </a:lnSpc>
              <a:spcBef>
                <a:spcPts val="675"/>
              </a:spcBef>
            </a:pPr>
            <a:r>
              <a:rPr dirty="0" spc="-10"/>
              <a:t>Как</a:t>
            </a:r>
            <a:r>
              <a:rPr dirty="0" spc="45"/>
              <a:t> </a:t>
            </a:r>
            <a:r>
              <a:rPr dirty="0" spc="-25"/>
              <a:t>только</a:t>
            </a:r>
            <a:r>
              <a:rPr dirty="0" spc="5"/>
              <a:t> </a:t>
            </a:r>
            <a:r>
              <a:rPr dirty="0" spc="-10"/>
              <a:t>эстуарии</a:t>
            </a:r>
            <a:r>
              <a:rPr dirty="0" spc="55"/>
              <a:t> </a:t>
            </a:r>
            <a:r>
              <a:rPr dirty="0" spc="-10"/>
              <a:t>оказываются</a:t>
            </a:r>
            <a:r>
              <a:rPr dirty="0" spc="25"/>
              <a:t> </a:t>
            </a:r>
            <a:r>
              <a:rPr dirty="0" spc="-10"/>
              <a:t>заполненными</a:t>
            </a:r>
            <a:r>
              <a:rPr dirty="0" spc="50"/>
              <a:t> </a:t>
            </a:r>
            <a:r>
              <a:rPr dirty="0"/>
              <a:t>осадками,</a:t>
            </a:r>
            <a:r>
              <a:rPr dirty="0" spc="30"/>
              <a:t> </a:t>
            </a:r>
            <a:r>
              <a:rPr dirty="0"/>
              <a:t>реки</a:t>
            </a:r>
            <a:r>
              <a:rPr dirty="0" spc="15"/>
              <a:t> </a:t>
            </a:r>
            <a:r>
              <a:rPr dirty="0" spc="-15"/>
              <a:t>начинают</a:t>
            </a:r>
            <a:r>
              <a:rPr dirty="0" spc="35"/>
              <a:t> </a:t>
            </a:r>
            <a:r>
              <a:rPr dirty="0"/>
              <a:t>строить</a:t>
            </a:r>
            <a:r>
              <a:rPr dirty="0" spc="30"/>
              <a:t> </a:t>
            </a:r>
            <a:r>
              <a:rPr dirty="0" spc="-15"/>
              <a:t>дельты</a:t>
            </a:r>
            <a:r>
              <a:rPr dirty="0" spc="35"/>
              <a:t> </a:t>
            </a:r>
            <a:r>
              <a:rPr dirty="0" spc="5"/>
              <a:t>на</a:t>
            </a:r>
          </a:p>
          <a:p>
            <a:pPr algn="just" marL="12700">
              <a:lnSpc>
                <a:spcPct val="100000"/>
              </a:lnSpc>
            </a:pPr>
            <a:r>
              <a:rPr dirty="0" spc="-5"/>
              <a:t>шельфе,</a:t>
            </a:r>
            <a:r>
              <a:rPr dirty="0" spc="545"/>
              <a:t> </a:t>
            </a:r>
            <a:r>
              <a:rPr dirty="0" spc="-25"/>
              <a:t>где</a:t>
            </a:r>
            <a:r>
              <a:rPr dirty="0" spc="515"/>
              <a:t> </a:t>
            </a:r>
            <a:r>
              <a:rPr dirty="0" spc="5"/>
              <a:t>осадки </a:t>
            </a:r>
            <a:r>
              <a:rPr dirty="0" spc="120"/>
              <a:t> </a:t>
            </a:r>
            <a:r>
              <a:rPr dirty="0" spc="5"/>
              <a:t>разносятся </a:t>
            </a:r>
            <a:r>
              <a:rPr dirty="0" spc="125"/>
              <a:t> </a:t>
            </a:r>
            <a:r>
              <a:rPr dirty="0" spc="-5"/>
              <a:t>приливно-отливными</a:t>
            </a:r>
            <a:r>
              <a:rPr dirty="0" spc="520"/>
              <a:t> </a:t>
            </a:r>
            <a:r>
              <a:rPr dirty="0" spc="-5"/>
              <a:t>волнами</a:t>
            </a:r>
            <a:r>
              <a:rPr dirty="0" spc="515"/>
              <a:t> </a:t>
            </a:r>
            <a:r>
              <a:rPr dirty="0"/>
              <a:t>в</a:t>
            </a:r>
            <a:r>
              <a:rPr dirty="0" spc="525"/>
              <a:t> </a:t>
            </a:r>
            <a:r>
              <a:rPr dirty="0" spc="-5"/>
              <a:t>ближайшие</a:t>
            </a:r>
            <a:r>
              <a:rPr dirty="0" spc="525"/>
              <a:t> </a:t>
            </a:r>
            <a:r>
              <a:rPr dirty="0"/>
              <a:t>площади.</a:t>
            </a:r>
            <a:r>
              <a:rPr dirty="0" spc="520"/>
              <a:t> </a:t>
            </a:r>
            <a:r>
              <a:rPr dirty="0" spc="-20"/>
              <a:t>Этот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58260" y="4996266"/>
            <a:ext cx="8562340" cy="117919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95"/>
              </a:spcBef>
            </a:pPr>
            <a:r>
              <a:rPr dirty="0" sz="1600" spc="-10">
                <a:latin typeface="Times New Roman"/>
                <a:cs typeface="Times New Roman"/>
              </a:rPr>
              <a:t>избыток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отложений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шельфе</a:t>
            </a:r>
            <a:r>
              <a:rPr dirty="0" sz="1600" spc="4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способствует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развитию </a:t>
            </a:r>
            <a:r>
              <a:rPr dirty="0" sz="1600" spc="-5">
                <a:latin typeface="Times New Roman"/>
                <a:cs typeface="Times New Roman"/>
              </a:rPr>
              <a:t>проградационного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накопления.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700"/>
              </a:spcBef>
            </a:pPr>
            <a:r>
              <a:rPr dirty="0" sz="1600" spc="-15">
                <a:latin typeface="Times New Roman"/>
                <a:cs typeface="Times New Roman"/>
              </a:rPr>
              <a:t>Отложения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ТСТ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характеризуются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подошвенным</a:t>
            </a:r>
            <a:r>
              <a:rPr dirty="0" sz="1600" spc="-5">
                <a:latin typeface="Times New Roman"/>
                <a:cs typeface="Times New Roman"/>
              </a:rPr>
              <a:t> налеганием</a:t>
            </a:r>
            <a:r>
              <a:rPr dirty="0" sz="1600">
                <a:latin typeface="Times New Roman"/>
                <a:cs typeface="Times New Roman"/>
              </a:rPr>
              <a:t> 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направлении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суши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формируют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подошвенное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прилегание</a:t>
            </a:r>
            <a:r>
              <a:rPr dirty="0" sz="1600">
                <a:latin typeface="Times New Roman"/>
                <a:cs typeface="Times New Roman"/>
              </a:rPr>
              <a:t> 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трансгрессивной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направлении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бассейна.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55194" y="6519458"/>
            <a:ext cx="19056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7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58267" y="6519458"/>
            <a:ext cx="1454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353" y="189354"/>
            <a:ext cx="774065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90"/>
              <a:t>Т</a:t>
            </a:r>
            <a:r>
              <a:rPr dirty="0" spc="5"/>
              <a:t>р</a:t>
            </a:r>
            <a:r>
              <a:rPr dirty="0"/>
              <a:t>а</a:t>
            </a:r>
            <a:r>
              <a:rPr dirty="0" spc="5"/>
              <a:t>н</a:t>
            </a:r>
            <a:r>
              <a:rPr dirty="0" spc="-10"/>
              <a:t>сг</a:t>
            </a:r>
            <a:r>
              <a:rPr dirty="0" spc="5"/>
              <a:t>р</a:t>
            </a:r>
            <a:r>
              <a:rPr dirty="0" spc="10"/>
              <a:t>е</a:t>
            </a:r>
            <a:r>
              <a:rPr dirty="0" spc="-10"/>
              <a:t>сс</a:t>
            </a:r>
            <a:r>
              <a:rPr dirty="0" spc="5"/>
              <a:t>и</a:t>
            </a:r>
            <a:r>
              <a:rPr dirty="0"/>
              <a:t>в</a:t>
            </a:r>
            <a:r>
              <a:rPr dirty="0" spc="5"/>
              <a:t>н</a:t>
            </a:r>
            <a:r>
              <a:rPr dirty="0"/>
              <a:t>ая</a:t>
            </a:r>
            <a:r>
              <a:rPr dirty="0" spc="15"/>
              <a:t> </a:t>
            </a:r>
            <a:r>
              <a:rPr dirty="0" spc="-10"/>
              <a:t>с</a:t>
            </a:r>
            <a:r>
              <a:rPr dirty="0" spc="5"/>
              <a:t>и</a:t>
            </a:r>
            <a:r>
              <a:rPr dirty="0" spc="-10"/>
              <a:t>с</a:t>
            </a:r>
            <a:r>
              <a:rPr dirty="0" spc="15"/>
              <a:t>т</a:t>
            </a:r>
            <a:r>
              <a:rPr dirty="0" spc="-10"/>
              <a:t>е</a:t>
            </a:r>
            <a:r>
              <a:rPr dirty="0" spc="-30"/>
              <a:t>м</a:t>
            </a:r>
            <a:r>
              <a:rPr dirty="0"/>
              <a:t>а </a:t>
            </a:r>
            <a:r>
              <a:rPr dirty="0" spc="40"/>
              <a:t>т</a:t>
            </a:r>
            <a:r>
              <a:rPr dirty="0" spc="5"/>
              <a:t>р</a:t>
            </a:r>
            <a:r>
              <a:rPr dirty="0"/>
              <a:t>а</a:t>
            </a:r>
            <a:r>
              <a:rPr dirty="0" spc="5"/>
              <a:t>к</a:t>
            </a:r>
            <a:r>
              <a:rPr dirty="0" spc="-5"/>
              <a:t>т</a:t>
            </a:r>
            <a:r>
              <a:rPr dirty="0" spc="-75"/>
              <a:t>о</a:t>
            </a:r>
            <a:r>
              <a:rPr dirty="0"/>
              <a:t>в	</a:t>
            </a:r>
            <a:r>
              <a:rPr dirty="0" spc="-10"/>
              <a:t>(</a:t>
            </a:r>
            <a:r>
              <a:rPr dirty="0"/>
              <a:t>t</a:t>
            </a:r>
            <a:r>
              <a:rPr dirty="0" spc="-20"/>
              <a:t>r</a:t>
            </a:r>
            <a:r>
              <a:rPr dirty="0" spc="-5"/>
              <a:t>a</a:t>
            </a:r>
            <a:r>
              <a:rPr dirty="0"/>
              <a:t>n</a:t>
            </a:r>
            <a:r>
              <a:rPr dirty="0"/>
              <a:t>sg</a:t>
            </a:r>
            <a:r>
              <a:rPr dirty="0" spc="-60"/>
              <a:t>r</a:t>
            </a:r>
            <a:r>
              <a:rPr dirty="0" spc="-10"/>
              <a:t>e</a:t>
            </a:r>
            <a:r>
              <a:rPr dirty="0" spc="-5"/>
              <a:t>ss</a:t>
            </a:r>
            <a:r>
              <a:rPr dirty="0"/>
              <a:t>i</a:t>
            </a:r>
            <a:r>
              <a:rPr dirty="0"/>
              <a:t>ve</a:t>
            </a:r>
            <a:r>
              <a:rPr dirty="0"/>
              <a:t>	syst</a:t>
            </a:r>
            <a:r>
              <a:rPr dirty="0" spc="-15"/>
              <a:t>e</a:t>
            </a:r>
            <a:r>
              <a:rPr dirty="0"/>
              <a:t>m  </a:t>
            </a:r>
            <a:r>
              <a:rPr dirty="0" spc="-5"/>
              <a:t>tracts-TST)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1121825"/>
            <a:ext cx="9144000" cy="5736590"/>
            <a:chOff x="0" y="1121825"/>
            <a:chExt cx="9144000" cy="57365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80020"/>
              <a:ext cx="4919472" cy="31040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41" y="1171194"/>
              <a:ext cx="4523994" cy="25088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9471" y="1121825"/>
              <a:ext cx="4224528" cy="57361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6675"/>
            <a:ext cx="9144000" cy="6021705"/>
            <a:chOff x="0" y="836675"/>
            <a:chExt cx="9144000" cy="6021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6675"/>
              <a:ext cx="9144000" cy="60213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78903" y="2276856"/>
              <a:ext cx="1665097" cy="160413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355" y="25654"/>
            <a:ext cx="855980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35"/>
              <a:t> </a:t>
            </a:r>
            <a:r>
              <a:rPr dirty="0" spc="-10"/>
              <a:t>tracts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-TST)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92345" y="6113786"/>
            <a:ext cx="461899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5">
                <a:solidFill>
                  <a:srgbClr val="F8F29D"/>
                </a:solidFill>
                <a:latin typeface="Constantia"/>
                <a:cs typeface="Constantia"/>
              </a:rPr>
              <a:t>LPWST</a:t>
            </a:r>
            <a:r>
              <a:rPr dirty="0" sz="1600" spc="-2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–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Lowstand</a:t>
            </a:r>
            <a:r>
              <a:rPr dirty="0" sz="1600" spc="-3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Prograding</a:t>
            </a:r>
            <a:r>
              <a:rPr dirty="0" sz="1600" spc="-6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35">
                <a:solidFill>
                  <a:srgbClr val="F8F29D"/>
                </a:solidFill>
                <a:latin typeface="Constantia"/>
                <a:cs typeface="Constantia"/>
              </a:rPr>
              <a:t>Wedge</a:t>
            </a:r>
            <a:r>
              <a:rPr dirty="0" sz="1600" spc="-5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10">
                <a:solidFill>
                  <a:srgbClr val="F8F29D"/>
                </a:solidFill>
                <a:latin typeface="Constantia"/>
                <a:cs typeface="Constantia"/>
              </a:rPr>
              <a:t>Systems</a:t>
            </a:r>
            <a:r>
              <a:rPr dirty="0" sz="1600" spc="-7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tract</a:t>
            </a:r>
            <a:endParaRPr sz="1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B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S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F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R</a:t>
            </a:r>
            <a:r>
              <a:rPr dirty="0" sz="1600" spc="-30">
                <a:solidFill>
                  <a:srgbClr val="F8F29D"/>
                </a:solidFill>
                <a:latin typeface="Times New Roman"/>
                <a:cs typeface="Times New Roman"/>
              </a:rPr>
              <a:t> 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–</a:t>
            </a:r>
            <a:r>
              <a:rPr dirty="0" sz="1600" spc="-10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B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a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s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a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l</a:t>
            </a:r>
            <a:r>
              <a:rPr dirty="0" sz="1600" spc="-15">
                <a:solidFill>
                  <a:srgbClr val="F8F29D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Sur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f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a</a:t>
            </a:r>
            <a:r>
              <a:rPr dirty="0" sz="1600" spc="-25">
                <a:solidFill>
                  <a:srgbClr val="F8F29D"/>
                </a:solidFill>
                <a:latin typeface="Constantia"/>
                <a:cs typeface="Constantia"/>
              </a:rPr>
              <a:t>c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e</a:t>
            </a:r>
            <a:r>
              <a:rPr dirty="0" sz="1600" spc="-140">
                <a:solidFill>
                  <a:srgbClr val="F8F29D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o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f</a:t>
            </a:r>
            <a:r>
              <a:rPr dirty="0" sz="1600" spc="55">
                <a:solidFill>
                  <a:srgbClr val="F8F29D"/>
                </a:solidFill>
                <a:latin typeface="Times New Roman"/>
                <a:cs typeface="Times New Roman"/>
              </a:rPr>
              <a:t> </a:t>
            </a:r>
            <a:r>
              <a:rPr dirty="0" sz="1600" spc="-45">
                <a:solidFill>
                  <a:srgbClr val="F8F29D"/>
                </a:solidFill>
                <a:latin typeface="Constantia"/>
                <a:cs typeface="Constantia"/>
              </a:rPr>
              <a:t>F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o</a:t>
            </a:r>
            <a:r>
              <a:rPr dirty="0" sz="1600" spc="-20">
                <a:solidFill>
                  <a:srgbClr val="F8F29D"/>
                </a:solidFill>
                <a:latin typeface="Constantia"/>
                <a:cs typeface="Constantia"/>
              </a:rPr>
              <a:t>r</a:t>
            </a:r>
            <a:r>
              <a:rPr dirty="0" sz="1600" spc="-25">
                <a:solidFill>
                  <a:srgbClr val="F8F29D"/>
                </a:solidFill>
                <a:latin typeface="Constantia"/>
                <a:cs typeface="Constantia"/>
              </a:rPr>
              <a:t>c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ed</a:t>
            </a:r>
            <a:r>
              <a:rPr dirty="0" sz="1600" spc="-40">
                <a:solidFill>
                  <a:srgbClr val="F8F29D"/>
                </a:solidFill>
                <a:latin typeface="Times New Roman"/>
                <a:cs typeface="Times New Roman"/>
              </a:rPr>
              <a:t> </a:t>
            </a:r>
            <a:r>
              <a:rPr dirty="0" sz="1600" spc="-30">
                <a:solidFill>
                  <a:srgbClr val="F8F29D"/>
                </a:solidFill>
                <a:latin typeface="Constantia"/>
                <a:cs typeface="Constantia"/>
              </a:rPr>
              <a:t>R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e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g</a:t>
            </a:r>
            <a:r>
              <a:rPr dirty="0" sz="1600" spc="-20">
                <a:solidFill>
                  <a:srgbClr val="F8F29D"/>
                </a:solidFill>
                <a:latin typeface="Constantia"/>
                <a:cs typeface="Constantia"/>
              </a:rPr>
              <a:t>r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e</a:t>
            </a:r>
            <a:r>
              <a:rPr dirty="0" sz="1600" spc="-10">
                <a:solidFill>
                  <a:srgbClr val="F8F29D"/>
                </a:solidFill>
                <a:latin typeface="Constantia"/>
                <a:cs typeface="Constantia"/>
              </a:rPr>
              <a:t>s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si</a:t>
            </a:r>
            <a:r>
              <a:rPr dirty="0" sz="1600" spc="-10">
                <a:solidFill>
                  <a:srgbClr val="F8F29D"/>
                </a:solidFill>
                <a:latin typeface="Constantia"/>
                <a:cs typeface="Constantia"/>
              </a:rPr>
              <a:t>o</a:t>
            </a:r>
            <a:r>
              <a:rPr dirty="0" sz="1600" spc="5">
                <a:solidFill>
                  <a:srgbClr val="F8F29D"/>
                </a:solidFill>
                <a:latin typeface="Constantia"/>
                <a:cs typeface="Constantia"/>
              </a:rPr>
              <a:t>n</a:t>
            </a:r>
            <a:endParaRPr sz="16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dirty="0" sz="1600" spc="-25">
                <a:solidFill>
                  <a:srgbClr val="F8F29D"/>
                </a:solidFill>
                <a:latin typeface="Constantia"/>
                <a:cs typeface="Constantia"/>
              </a:rPr>
              <a:t>FRWST-</a:t>
            </a:r>
            <a:r>
              <a:rPr dirty="0" sz="1600" spc="20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15">
                <a:solidFill>
                  <a:srgbClr val="F8F29D"/>
                </a:solidFill>
                <a:latin typeface="Constantia"/>
                <a:cs typeface="Constantia"/>
              </a:rPr>
              <a:t>Forced</a:t>
            </a:r>
            <a:r>
              <a:rPr dirty="0" sz="1600" spc="-50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5">
                <a:solidFill>
                  <a:srgbClr val="F8F29D"/>
                </a:solidFill>
                <a:latin typeface="Constantia"/>
                <a:cs typeface="Constantia"/>
              </a:rPr>
              <a:t>Regression</a:t>
            </a:r>
            <a:r>
              <a:rPr dirty="0" sz="1600" spc="-9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35">
                <a:solidFill>
                  <a:srgbClr val="F8F29D"/>
                </a:solidFill>
                <a:latin typeface="Constantia"/>
                <a:cs typeface="Constantia"/>
              </a:rPr>
              <a:t>Wedge</a:t>
            </a:r>
            <a:r>
              <a:rPr dirty="0" sz="1600" spc="-25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 spc="-10">
                <a:solidFill>
                  <a:srgbClr val="F8F29D"/>
                </a:solidFill>
                <a:latin typeface="Constantia"/>
                <a:cs typeface="Constantia"/>
              </a:rPr>
              <a:t>Systems</a:t>
            </a:r>
            <a:r>
              <a:rPr dirty="0" sz="1600" spc="-80">
                <a:solidFill>
                  <a:srgbClr val="F8F29D"/>
                </a:solidFill>
                <a:latin typeface="Constantia"/>
                <a:cs typeface="Constantia"/>
              </a:rPr>
              <a:t> </a:t>
            </a:r>
            <a:r>
              <a:rPr dirty="0" sz="1600">
                <a:solidFill>
                  <a:srgbClr val="F8F29D"/>
                </a:solidFill>
                <a:latin typeface="Constantia"/>
                <a:cs typeface="Constantia"/>
              </a:rPr>
              <a:t>tract</a:t>
            </a:r>
            <a:endParaRPr sz="1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453" y="1217259"/>
            <a:ext cx="8967470" cy="4895215"/>
            <a:chOff x="88453" y="1217259"/>
            <a:chExt cx="8967470" cy="4895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504" y="1236306"/>
              <a:ext cx="8928989" cy="485698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978" y="1226784"/>
              <a:ext cx="8948420" cy="4876165"/>
            </a:xfrm>
            <a:custGeom>
              <a:avLst/>
              <a:gdLst/>
              <a:ahLst/>
              <a:cxnLst/>
              <a:rect l="l" t="t" r="r" b="b"/>
              <a:pathLst>
                <a:path w="8948420" h="4876165">
                  <a:moveTo>
                    <a:pt x="0" y="4876012"/>
                  </a:moveTo>
                  <a:lnTo>
                    <a:pt x="8948039" y="4876012"/>
                  </a:lnTo>
                  <a:lnTo>
                    <a:pt x="8948039" y="0"/>
                  </a:lnTo>
                  <a:lnTo>
                    <a:pt x="0" y="0"/>
                  </a:lnTo>
                  <a:lnTo>
                    <a:pt x="0" y="4876012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6571" y="212572"/>
            <a:ext cx="855980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40"/>
              <a:t> </a:t>
            </a:r>
            <a:r>
              <a:rPr dirty="0" spc="-10"/>
              <a:t>tracts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-TST)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340802"/>
            <a:ext cx="9102082" cy="476643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3045">
              <a:lnSpc>
                <a:spcPct val="100000"/>
              </a:lnSpc>
              <a:spcBef>
                <a:spcPts val="100"/>
              </a:spcBef>
              <a:tabLst>
                <a:tab pos="5111750" algn="l"/>
                <a:tab pos="706945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40"/>
              <a:t> </a:t>
            </a:r>
            <a:r>
              <a:rPr dirty="0" spc="-10"/>
              <a:t>tracts</a:t>
            </a:r>
          </a:p>
          <a:p>
            <a:pPr marL="233045">
              <a:lnSpc>
                <a:spcPct val="100000"/>
              </a:lnSpc>
            </a:pPr>
            <a:r>
              <a:rPr dirty="0" spc="-5"/>
              <a:t>-TST)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80772"/>
            <a:ext cx="9143999" cy="57605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6571" y="58292"/>
            <a:ext cx="855980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35"/>
              <a:t> </a:t>
            </a:r>
            <a:r>
              <a:rPr dirty="0" spc="-10"/>
              <a:t>tracts</a:t>
            </a:r>
          </a:p>
          <a:p>
            <a:pPr marL="12700">
              <a:lnSpc>
                <a:spcPct val="100000"/>
              </a:lnSpc>
            </a:pPr>
            <a:r>
              <a:rPr dirty="0"/>
              <a:t>-TST)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80694"/>
            <a:ext cx="9144000" cy="58773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660" y="25654"/>
            <a:ext cx="855980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35"/>
              <a:t> </a:t>
            </a:r>
            <a:r>
              <a:rPr dirty="0" spc="-10"/>
              <a:t>tracts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-TST)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0777"/>
            <a:ext cx="9144000" cy="596722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660" y="25654"/>
            <a:ext cx="855980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35"/>
              <a:t> </a:t>
            </a:r>
            <a:r>
              <a:rPr dirty="0" spc="-10"/>
              <a:t>tracts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-TST)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93906"/>
            <a:ext cx="8820531" cy="58306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1660" y="25654"/>
            <a:ext cx="855980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90770" algn="l"/>
                <a:tab pos="6848475" algn="l"/>
              </a:tabLst>
            </a:pPr>
            <a:r>
              <a:rPr dirty="0" spc="-10"/>
              <a:t>Трансгрессивная</a:t>
            </a:r>
            <a:r>
              <a:rPr dirty="0" spc="35"/>
              <a:t> </a:t>
            </a:r>
            <a:r>
              <a:rPr dirty="0" spc="-10"/>
              <a:t>система</a:t>
            </a:r>
            <a:r>
              <a:rPr dirty="0" spc="20"/>
              <a:t> </a:t>
            </a:r>
            <a:r>
              <a:rPr dirty="0" spc="-5"/>
              <a:t>трактов	</a:t>
            </a:r>
            <a:r>
              <a:rPr dirty="0" spc="-10"/>
              <a:t>(transgressive	</a:t>
            </a:r>
            <a:r>
              <a:rPr dirty="0" spc="-5"/>
              <a:t>system</a:t>
            </a:r>
            <a:r>
              <a:rPr dirty="0" spc="-35"/>
              <a:t> </a:t>
            </a:r>
            <a:r>
              <a:rPr dirty="0" spc="-10"/>
              <a:t>tracts</a:t>
            </a:r>
          </a:p>
          <a:p>
            <a:pPr marL="12700">
              <a:lnSpc>
                <a:spcPct val="100000"/>
              </a:lnSpc>
            </a:pPr>
            <a:r>
              <a:rPr dirty="0" spc="-5"/>
              <a:t>-TST)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644" y="0"/>
              <a:ext cx="9145394" cy="522922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7503" y="5301259"/>
              <a:ext cx="2016760" cy="1557020"/>
            </a:xfrm>
            <a:custGeom>
              <a:avLst/>
              <a:gdLst/>
              <a:ahLst/>
              <a:cxnLst/>
              <a:rect l="l" t="t" r="r" b="b"/>
              <a:pathLst>
                <a:path w="2016760" h="1557020">
                  <a:moveTo>
                    <a:pt x="1756716" y="0"/>
                  </a:moveTo>
                  <a:lnTo>
                    <a:pt x="259456" y="0"/>
                  </a:lnTo>
                  <a:lnTo>
                    <a:pt x="212825" y="4180"/>
                  </a:lnTo>
                  <a:lnTo>
                    <a:pt x="168933" y="16234"/>
                  </a:lnTo>
                  <a:lnTo>
                    <a:pt x="128514" y="35427"/>
                  </a:lnTo>
                  <a:lnTo>
                    <a:pt x="92301" y="61026"/>
                  </a:lnTo>
                  <a:lnTo>
                    <a:pt x="61028" y="92299"/>
                  </a:lnTo>
                  <a:lnTo>
                    <a:pt x="35428" y="128512"/>
                  </a:lnTo>
                  <a:lnTo>
                    <a:pt x="16234" y="168932"/>
                  </a:lnTo>
                  <a:lnTo>
                    <a:pt x="4180" y="212826"/>
                  </a:lnTo>
                  <a:lnTo>
                    <a:pt x="0" y="259460"/>
                  </a:lnTo>
                  <a:lnTo>
                    <a:pt x="0" y="1297283"/>
                  </a:lnTo>
                  <a:lnTo>
                    <a:pt x="4180" y="1343915"/>
                  </a:lnTo>
                  <a:lnTo>
                    <a:pt x="16234" y="1387807"/>
                  </a:lnTo>
                  <a:lnTo>
                    <a:pt x="35428" y="1428226"/>
                  </a:lnTo>
                  <a:lnTo>
                    <a:pt x="61028" y="1464439"/>
                  </a:lnTo>
                  <a:lnTo>
                    <a:pt x="92301" y="1495712"/>
                  </a:lnTo>
                  <a:lnTo>
                    <a:pt x="128514" y="1521312"/>
                  </a:lnTo>
                  <a:lnTo>
                    <a:pt x="168933" y="1540505"/>
                  </a:lnTo>
                  <a:lnTo>
                    <a:pt x="212825" y="1552559"/>
                  </a:lnTo>
                  <a:lnTo>
                    <a:pt x="259456" y="1556740"/>
                  </a:lnTo>
                  <a:lnTo>
                    <a:pt x="1756716" y="1556740"/>
                  </a:lnTo>
                  <a:lnTo>
                    <a:pt x="1803374" y="1552559"/>
                  </a:lnTo>
                  <a:lnTo>
                    <a:pt x="1847281" y="1540505"/>
                  </a:lnTo>
                  <a:lnTo>
                    <a:pt x="1887704" y="1521312"/>
                  </a:lnTo>
                  <a:lnTo>
                    <a:pt x="1923914" y="1495712"/>
                  </a:lnTo>
                  <a:lnTo>
                    <a:pt x="1955180" y="1464439"/>
                  </a:lnTo>
                  <a:lnTo>
                    <a:pt x="1980770" y="1428226"/>
                  </a:lnTo>
                  <a:lnTo>
                    <a:pt x="1999953" y="1387807"/>
                  </a:lnTo>
                  <a:lnTo>
                    <a:pt x="2012000" y="1343915"/>
                  </a:lnTo>
                  <a:lnTo>
                    <a:pt x="2016177" y="1297283"/>
                  </a:lnTo>
                  <a:lnTo>
                    <a:pt x="2016177" y="259460"/>
                  </a:lnTo>
                  <a:lnTo>
                    <a:pt x="2012000" y="212826"/>
                  </a:lnTo>
                  <a:lnTo>
                    <a:pt x="1999953" y="168932"/>
                  </a:lnTo>
                  <a:lnTo>
                    <a:pt x="1980770" y="128512"/>
                  </a:lnTo>
                  <a:lnTo>
                    <a:pt x="1955180" y="92299"/>
                  </a:lnTo>
                  <a:lnTo>
                    <a:pt x="1923914" y="61026"/>
                  </a:lnTo>
                  <a:lnTo>
                    <a:pt x="1887704" y="35427"/>
                  </a:lnTo>
                  <a:lnTo>
                    <a:pt x="1847281" y="16234"/>
                  </a:lnTo>
                  <a:lnTo>
                    <a:pt x="1803374" y="4180"/>
                  </a:lnTo>
                  <a:lnTo>
                    <a:pt x="1756716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107503" y="5301259"/>
            <a:ext cx="2016760" cy="1557020"/>
          </a:xfrm>
          <a:custGeom>
            <a:avLst/>
            <a:gdLst/>
            <a:ahLst/>
            <a:cxnLst/>
            <a:rect l="l" t="t" r="r" b="b"/>
            <a:pathLst>
              <a:path w="2016760" h="1557020">
                <a:moveTo>
                  <a:pt x="0" y="259460"/>
                </a:moveTo>
                <a:lnTo>
                  <a:pt x="4180" y="212826"/>
                </a:lnTo>
                <a:lnTo>
                  <a:pt x="16234" y="168932"/>
                </a:lnTo>
                <a:lnTo>
                  <a:pt x="35428" y="128512"/>
                </a:lnTo>
                <a:lnTo>
                  <a:pt x="61028" y="92299"/>
                </a:lnTo>
                <a:lnTo>
                  <a:pt x="92301" y="61026"/>
                </a:lnTo>
                <a:lnTo>
                  <a:pt x="128514" y="35427"/>
                </a:lnTo>
                <a:lnTo>
                  <a:pt x="168933" y="16234"/>
                </a:lnTo>
                <a:lnTo>
                  <a:pt x="212825" y="4180"/>
                </a:lnTo>
                <a:lnTo>
                  <a:pt x="259456" y="0"/>
                </a:lnTo>
                <a:lnTo>
                  <a:pt x="1756716" y="0"/>
                </a:lnTo>
                <a:lnTo>
                  <a:pt x="1803374" y="4180"/>
                </a:lnTo>
                <a:lnTo>
                  <a:pt x="1847281" y="16234"/>
                </a:lnTo>
                <a:lnTo>
                  <a:pt x="1887704" y="35427"/>
                </a:lnTo>
                <a:lnTo>
                  <a:pt x="1923914" y="61026"/>
                </a:lnTo>
                <a:lnTo>
                  <a:pt x="1955180" y="92299"/>
                </a:lnTo>
                <a:lnTo>
                  <a:pt x="1980770" y="128512"/>
                </a:lnTo>
                <a:lnTo>
                  <a:pt x="1999953" y="168932"/>
                </a:lnTo>
                <a:lnTo>
                  <a:pt x="2012000" y="212826"/>
                </a:lnTo>
                <a:lnTo>
                  <a:pt x="2016177" y="259460"/>
                </a:lnTo>
                <a:lnTo>
                  <a:pt x="2016177" y="1297283"/>
                </a:lnTo>
                <a:lnTo>
                  <a:pt x="2012000" y="1343915"/>
                </a:lnTo>
                <a:lnTo>
                  <a:pt x="1999953" y="1387807"/>
                </a:lnTo>
                <a:lnTo>
                  <a:pt x="1980770" y="1428226"/>
                </a:lnTo>
                <a:lnTo>
                  <a:pt x="1955180" y="1464439"/>
                </a:lnTo>
                <a:lnTo>
                  <a:pt x="1923914" y="1495712"/>
                </a:lnTo>
                <a:lnTo>
                  <a:pt x="1887704" y="1521312"/>
                </a:lnTo>
                <a:lnTo>
                  <a:pt x="1847281" y="1540505"/>
                </a:lnTo>
                <a:lnTo>
                  <a:pt x="1803374" y="1552559"/>
                </a:lnTo>
                <a:lnTo>
                  <a:pt x="1756716" y="1556740"/>
                </a:lnTo>
                <a:lnTo>
                  <a:pt x="259456" y="1556740"/>
                </a:lnTo>
                <a:lnTo>
                  <a:pt x="212825" y="1552559"/>
                </a:lnTo>
                <a:lnTo>
                  <a:pt x="168933" y="1540505"/>
                </a:lnTo>
                <a:lnTo>
                  <a:pt x="128514" y="1521312"/>
                </a:lnTo>
                <a:lnTo>
                  <a:pt x="92301" y="1495712"/>
                </a:lnTo>
                <a:lnTo>
                  <a:pt x="61028" y="1464439"/>
                </a:lnTo>
                <a:lnTo>
                  <a:pt x="35428" y="1428226"/>
                </a:lnTo>
                <a:lnTo>
                  <a:pt x="16234" y="1387807"/>
                </a:lnTo>
                <a:lnTo>
                  <a:pt x="4180" y="1343915"/>
                </a:lnTo>
                <a:lnTo>
                  <a:pt x="0" y="1297283"/>
                </a:lnTo>
                <a:lnTo>
                  <a:pt x="0" y="259460"/>
                </a:lnTo>
                <a:close/>
              </a:path>
            </a:pathLst>
          </a:custGeom>
          <a:ln w="15874">
            <a:solidFill>
              <a:srgbClr val="2F50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68337" y="5786140"/>
            <a:ext cx="16935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8605" marR="5080" indent="-256540">
              <a:lnSpc>
                <a:spcPct val="100000"/>
              </a:lnSpc>
              <a:spcBef>
                <a:spcPts val="100"/>
              </a:spcBef>
            </a:pPr>
            <a:r>
              <a:rPr dirty="0" sz="1800" spc="-45" i="1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800" spc="10" i="1">
                <a:solidFill>
                  <a:srgbClr val="FFFFFF"/>
                </a:solidFill>
                <a:latin typeface="Times New Roman"/>
                <a:cs typeface="Times New Roman"/>
              </a:rPr>
              <a:t>ра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15" i="1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г</a:t>
            </a:r>
            <a:r>
              <a:rPr dirty="0" sz="1800" spc="10" i="1">
                <a:solidFill>
                  <a:srgbClr val="FFFFFF"/>
                </a:solidFill>
                <a:latin typeface="Times New Roman"/>
                <a:cs typeface="Times New Roman"/>
              </a:rPr>
              <a:t>р</a:t>
            </a:r>
            <a:r>
              <a:rPr dirty="0" sz="1800" spc="-35" i="1">
                <a:solidFill>
                  <a:srgbClr val="FFFFFF"/>
                </a:solidFill>
                <a:latin typeface="Times New Roman"/>
                <a:cs typeface="Times New Roman"/>
              </a:rPr>
              <a:t>е</a:t>
            </a:r>
            <a:r>
              <a:rPr dirty="0" sz="1800" spc="-10" i="1">
                <a:solidFill>
                  <a:srgbClr val="FFFFFF"/>
                </a:solidFill>
                <a:latin typeface="Times New Roman"/>
                <a:cs typeface="Times New Roman"/>
              </a:rPr>
              <a:t>сс</a:t>
            </a:r>
            <a:r>
              <a:rPr dirty="0" sz="1800" spc="10" i="1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800" spc="5" i="1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ы</a:t>
            </a:r>
            <a:r>
              <a:rPr dirty="0" sz="1800" i="1">
                <a:solidFill>
                  <a:srgbClr val="FFFFFF"/>
                </a:solidFill>
                <a:latin typeface="Times New Roman"/>
                <a:cs typeface="Times New Roman"/>
              </a:rPr>
              <a:t>й  </a:t>
            </a:r>
            <a:r>
              <a:rPr dirty="0" sz="1800" spc="-5" i="1">
                <a:solidFill>
                  <a:srgbClr val="FFFFFF"/>
                </a:solidFill>
                <a:latin typeface="Times New Roman"/>
                <a:cs typeface="Times New Roman"/>
              </a:rPr>
              <a:t>тракт</a:t>
            </a:r>
            <a:r>
              <a:rPr dirty="0" sz="1800" spc="-40" i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i="1">
                <a:solidFill>
                  <a:srgbClr val="FFFFFF"/>
                </a:solidFill>
                <a:latin typeface="Times New Roman"/>
                <a:cs typeface="Times New Roman"/>
              </a:rPr>
              <a:t>TST: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59761" y="5293321"/>
            <a:ext cx="6892290" cy="448309"/>
            <a:chOff x="2259761" y="5293321"/>
            <a:chExt cx="6892290" cy="448309"/>
          </a:xfrm>
        </p:grpSpPr>
        <p:sp>
          <p:nvSpPr>
            <p:cNvPr id="8" name="object 8"/>
            <p:cNvSpPr/>
            <p:nvPr/>
          </p:nvSpPr>
          <p:spPr>
            <a:xfrm>
              <a:off x="2267699" y="5301259"/>
              <a:ext cx="6876415" cy="432434"/>
            </a:xfrm>
            <a:custGeom>
              <a:avLst/>
              <a:gdLst/>
              <a:ahLst/>
              <a:cxnLst/>
              <a:rect l="l" t="t" r="r" b="b"/>
              <a:pathLst>
                <a:path w="6876415" h="432435">
                  <a:moveTo>
                    <a:pt x="6804266" y="0"/>
                  </a:moveTo>
                  <a:lnTo>
                    <a:pt x="72021" y="0"/>
                  </a:lnTo>
                  <a:lnTo>
                    <a:pt x="44009" y="5659"/>
                  </a:lnTo>
                  <a:lnTo>
                    <a:pt x="21113" y="21089"/>
                  </a:lnTo>
                  <a:lnTo>
                    <a:pt x="5666" y="43971"/>
                  </a:lnTo>
                  <a:lnTo>
                    <a:pt x="0" y="71983"/>
                  </a:lnTo>
                  <a:lnTo>
                    <a:pt x="0" y="359963"/>
                  </a:lnTo>
                  <a:lnTo>
                    <a:pt x="5666" y="388003"/>
                  </a:lnTo>
                  <a:lnTo>
                    <a:pt x="21113" y="410900"/>
                  </a:lnTo>
                  <a:lnTo>
                    <a:pt x="44009" y="426336"/>
                  </a:lnTo>
                  <a:lnTo>
                    <a:pt x="72021" y="431996"/>
                  </a:lnTo>
                  <a:lnTo>
                    <a:pt x="6804266" y="431996"/>
                  </a:lnTo>
                  <a:lnTo>
                    <a:pt x="6832307" y="426336"/>
                  </a:lnTo>
                  <a:lnTo>
                    <a:pt x="6855204" y="410900"/>
                  </a:lnTo>
                  <a:lnTo>
                    <a:pt x="6870640" y="388003"/>
                  </a:lnTo>
                  <a:lnTo>
                    <a:pt x="6876300" y="359963"/>
                  </a:lnTo>
                  <a:lnTo>
                    <a:pt x="6876300" y="71983"/>
                  </a:lnTo>
                  <a:lnTo>
                    <a:pt x="6870640" y="43971"/>
                  </a:lnTo>
                  <a:lnTo>
                    <a:pt x="6855204" y="21089"/>
                  </a:lnTo>
                  <a:lnTo>
                    <a:pt x="6832307" y="5659"/>
                  </a:lnTo>
                  <a:lnTo>
                    <a:pt x="6804266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267699" y="5301259"/>
              <a:ext cx="6876415" cy="432434"/>
            </a:xfrm>
            <a:custGeom>
              <a:avLst/>
              <a:gdLst/>
              <a:ahLst/>
              <a:cxnLst/>
              <a:rect l="l" t="t" r="r" b="b"/>
              <a:pathLst>
                <a:path w="6876415" h="432435">
                  <a:moveTo>
                    <a:pt x="0" y="71983"/>
                  </a:moveTo>
                  <a:lnTo>
                    <a:pt x="5666" y="43971"/>
                  </a:lnTo>
                  <a:lnTo>
                    <a:pt x="21113" y="21089"/>
                  </a:lnTo>
                  <a:lnTo>
                    <a:pt x="44009" y="5659"/>
                  </a:lnTo>
                  <a:lnTo>
                    <a:pt x="72021" y="0"/>
                  </a:lnTo>
                  <a:lnTo>
                    <a:pt x="6804266" y="0"/>
                  </a:lnTo>
                  <a:lnTo>
                    <a:pt x="6832307" y="5659"/>
                  </a:lnTo>
                  <a:lnTo>
                    <a:pt x="6855204" y="21089"/>
                  </a:lnTo>
                  <a:lnTo>
                    <a:pt x="6870640" y="43971"/>
                  </a:lnTo>
                  <a:lnTo>
                    <a:pt x="6876300" y="71983"/>
                  </a:lnTo>
                  <a:lnTo>
                    <a:pt x="6876300" y="359963"/>
                  </a:lnTo>
                  <a:lnTo>
                    <a:pt x="6870640" y="388003"/>
                  </a:lnTo>
                  <a:lnTo>
                    <a:pt x="6855204" y="410900"/>
                  </a:lnTo>
                  <a:lnTo>
                    <a:pt x="6832307" y="426336"/>
                  </a:lnTo>
                  <a:lnTo>
                    <a:pt x="6804266" y="431996"/>
                  </a:lnTo>
                  <a:lnTo>
                    <a:pt x="72021" y="431996"/>
                  </a:lnTo>
                  <a:lnTo>
                    <a:pt x="44009" y="426336"/>
                  </a:lnTo>
                  <a:lnTo>
                    <a:pt x="21113" y="410900"/>
                  </a:lnTo>
                  <a:lnTo>
                    <a:pt x="5666" y="388003"/>
                  </a:lnTo>
                  <a:lnTo>
                    <a:pt x="0" y="359963"/>
                  </a:lnTo>
                  <a:lnTo>
                    <a:pt x="0" y="71983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368397" y="5317972"/>
            <a:ext cx="654430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Быстрый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подъем уровня </a:t>
            </a: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моря,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вызванный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опережающим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эвстатическием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повышением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уровня </a:t>
            </a: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моря </a:t>
            </a:r>
            <a:r>
              <a:rPr dirty="0" sz="1200" spc="-2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над тектоническим</a:t>
            </a:r>
            <a:r>
              <a:rPr dirty="0" sz="1200" spc="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поднятием.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67699" y="5949255"/>
            <a:ext cx="6876415" cy="360680"/>
          </a:xfrm>
          <a:custGeom>
            <a:avLst/>
            <a:gdLst/>
            <a:ahLst/>
            <a:cxnLst/>
            <a:rect l="l" t="t" r="r" b="b"/>
            <a:pathLst>
              <a:path w="6876415" h="360679">
                <a:moveTo>
                  <a:pt x="6816229" y="0"/>
                </a:moveTo>
                <a:lnTo>
                  <a:pt x="60070" y="0"/>
                </a:lnTo>
                <a:lnTo>
                  <a:pt x="36706" y="4719"/>
                </a:lnTo>
                <a:lnTo>
                  <a:pt x="17610" y="17586"/>
                </a:lnTo>
                <a:lnTo>
                  <a:pt x="4726" y="36667"/>
                </a:lnTo>
                <a:lnTo>
                  <a:pt x="0" y="60027"/>
                </a:lnTo>
                <a:lnTo>
                  <a:pt x="0" y="300037"/>
                </a:lnTo>
                <a:lnTo>
                  <a:pt x="4726" y="323397"/>
                </a:lnTo>
                <a:lnTo>
                  <a:pt x="17610" y="342478"/>
                </a:lnTo>
                <a:lnTo>
                  <a:pt x="36706" y="355346"/>
                </a:lnTo>
                <a:lnTo>
                  <a:pt x="60070" y="360065"/>
                </a:lnTo>
                <a:lnTo>
                  <a:pt x="6816229" y="360065"/>
                </a:lnTo>
                <a:lnTo>
                  <a:pt x="6839594" y="355346"/>
                </a:lnTo>
                <a:lnTo>
                  <a:pt x="6858690" y="342478"/>
                </a:lnTo>
                <a:lnTo>
                  <a:pt x="6871574" y="323397"/>
                </a:lnTo>
                <a:lnTo>
                  <a:pt x="6876300" y="300037"/>
                </a:lnTo>
                <a:lnTo>
                  <a:pt x="6876300" y="60027"/>
                </a:lnTo>
                <a:lnTo>
                  <a:pt x="6871574" y="36667"/>
                </a:lnTo>
                <a:lnTo>
                  <a:pt x="6858690" y="17586"/>
                </a:lnTo>
                <a:lnTo>
                  <a:pt x="6839594" y="4719"/>
                </a:lnTo>
                <a:lnTo>
                  <a:pt x="6816229" y="0"/>
                </a:lnTo>
                <a:close/>
              </a:path>
            </a:pathLst>
          </a:custGeom>
          <a:solidFill>
            <a:srgbClr val="619CD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272609" y="5930304"/>
            <a:ext cx="68668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571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Конденсированные</a:t>
            </a:r>
            <a:r>
              <a:rPr dirty="0" sz="12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сиквенсы</a:t>
            </a: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Times New Roman"/>
                <a:cs typeface="Times New Roman"/>
              </a:rPr>
              <a:t>часто</a:t>
            </a:r>
            <a:r>
              <a:rPr dirty="0" sz="12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состоят</a:t>
            </a:r>
            <a:r>
              <a:rPr dirty="0" sz="12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из</a:t>
            </a: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10">
                <a:solidFill>
                  <a:srgbClr val="FFFFFF"/>
                </a:solidFill>
                <a:latin typeface="Times New Roman"/>
                <a:cs typeface="Times New Roman"/>
              </a:rPr>
              <a:t>слоев</a:t>
            </a:r>
            <a:r>
              <a:rPr dirty="0" sz="12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богатых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Times New Roman"/>
                <a:cs typeface="Times New Roman"/>
              </a:rPr>
              <a:t>фауной,</a:t>
            </a:r>
            <a:r>
              <a:rPr dirty="0" sz="12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низкие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 скорости</a:t>
            </a:r>
            <a:r>
              <a:rPr dirty="0" sz="12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седиментации,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6840855" algn="l"/>
              </a:tabLst>
            </a:pPr>
            <a:r>
              <a:rPr dirty="0" u="heavy" sz="120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12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большая</a:t>
            </a:r>
            <a:r>
              <a:rPr dirty="0" u="heavy" sz="1200" spc="-1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часть</a:t>
            </a:r>
            <a:r>
              <a:rPr dirty="0" u="heavy" sz="1200" spc="3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территории</a:t>
            </a:r>
            <a:r>
              <a:rPr dirty="0" u="heavy" sz="1200" spc="-3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морского</a:t>
            </a:r>
            <a:r>
              <a:rPr dirty="0" u="heavy" sz="1200" spc="-3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дна</a:t>
            </a:r>
            <a:r>
              <a:rPr dirty="0" u="heavy" sz="1200" spc="1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подвержена</a:t>
            </a:r>
            <a:r>
              <a:rPr dirty="0" u="heavy" sz="1200" spc="-60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 spc="-5">
                <a:solidFill>
                  <a:srgbClr val="FFFFFF"/>
                </a:solidFill>
                <a:uFill>
                  <a:solidFill>
                    <a:srgbClr val="2F506B"/>
                  </a:solidFill>
                </a:uFill>
                <a:latin typeface="Times New Roman"/>
                <a:cs typeface="Times New Roman"/>
              </a:rPr>
              <a:t>осадконакоплению.	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59761" y="6445398"/>
            <a:ext cx="6892290" cy="421005"/>
            <a:chOff x="2259761" y="6445398"/>
            <a:chExt cx="6892290" cy="421005"/>
          </a:xfrm>
        </p:grpSpPr>
        <p:sp>
          <p:nvSpPr>
            <p:cNvPr id="14" name="object 14"/>
            <p:cNvSpPr/>
            <p:nvPr/>
          </p:nvSpPr>
          <p:spPr>
            <a:xfrm>
              <a:off x="2267699" y="6453335"/>
              <a:ext cx="6876415" cy="405130"/>
            </a:xfrm>
            <a:custGeom>
              <a:avLst/>
              <a:gdLst/>
              <a:ahLst/>
              <a:cxnLst/>
              <a:rect l="l" t="t" r="r" b="b"/>
              <a:pathLst>
                <a:path w="6876415" h="405129">
                  <a:moveTo>
                    <a:pt x="6808876" y="0"/>
                  </a:moveTo>
                  <a:lnTo>
                    <a:pt x="67462" y="0"/>
                  </a:lnTo>
                  <a:lnTo>
                    <a:pt x="41223" y="5301"/>
                  </a:lnTo>
                  <a:lnTo>
                    <a:pt x="19777" y="19756"/>
                  </a:lnTo>
                  <a:lnTo>
                    <a:pt x="5308" y="41188"/>
                  </a:lnTo>
                  <a:lnTo>
                    <a:pt x="0" y="67419"/>
                  </a:lnTo>
                  <a:lnTo>
                    <a:pt x="0" y="337195"/>
                  </a:lnTo>
                  <a:lnTo>
                    <a:pt x="5308" y="363454"/>
                  </a:lnTo>
                  <a:lnTo>
                    <a:pt x="19777" y="384900"/>
                  </a:lnTo>
                  <a:lnTo>
                    <a:pt x="41223" y="399361"/>
                  </a:lnTo>
                  <a:lnTo>
                    <a:pt x="67462" y="404663"/>
                  </a:lnTo>
                  <a:lnTo>
                    <a:pt x="6808876" y="404663"/>
                  </a:lnTo>
                  <a:lnTo>
                    <a:pt x="6835109" y="399361"/>
                  </a:lnTo>
                  <a:lnTo>
                    <a:pt x="6856542" y="384900"/>
                  </a:lnTo>
                  <a:lnTo>
                    <a:pt x="6870998" y="363454"/>
                  </a:lnTo>
                  <a:lnTo>
                    <a:pt x="6876300" y="337195"/>
                  </a:lnTo>
                  <a:lnTo>
                    <a:pt x="6876300" y="67419"/>
                  </a:lnTo>
                  <a:lnTo>
                    <a:pt x="6870998" y="41188"/>
                  </a:lnTo>
                  <a:lnTo>
                    <a:pt x="6856542" y="19756"/>
                  </a:lnTo>
                  <a:lnTo>
                    <a:pt x="6835109" y="5301"/>
                  </a:lnTo>
                  <a:lnTo>
                    <a:pt x="6808876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267699" y="6453335"/>
              <a:ext cx="6876415" cy="405130"/>
            </a:xfrm>
            <a:custGeom>
              <a:avLst/>
              <a:gdLst/>
              <a:ahLst/>
              <a:cxnLst/>
              <a:rect l="l" t="t" r="r" b="b"/>
              <a:pathLst>
                <a:path w="6876415" h="405129">
                  <a:moveTo>
                    <a:pt x="0" y="67419"/>
                  </a:moveTo>
                  <a:lnTo>
                    <a:pt x="5308" y="41188"/>
                  </a:lnTo>
                  <a:lnTo>
                    <a:pt x="19777" y="19756"/>
                  </a:lnTo>
                  <a:lnTo>
                    <a:pt x="41223" y="5301"/>
                  </a:lnTo>
                  <a:lnTo>
                    <a:pt x="67462" y="0"/>
                  </a:lnTo>
                  <a:lnTo>
                    <a:pt x="6808876" y="0"/>
                  </a:lnTo>
                  <a:lnTo>
                    <a:pt x="6835109" y="5301"/>
                  </a:lnTo>
                  <a:lnTo>
                    <a:pt x="6856542" y="19756"/>
                  </a:lnTo>
                  <a:lnTo>
                    <a:pt x="6870998" y="41188"/>
                  </a:lnTo>
                  <a:lnTo>
                    <a:pt x="6876300" y="67419"/>
                  </a:lnTo>
                  <a:lnTo>
                    <a:pt x="6876300" y="337195"/>
                  </a:lnTo>
                  <a:lnTo>
                    <a:pt x="6870998" y="363454"/>
                  </a:lnTo>
                  <a:lnTo>
                    <a:pt x="6856542" y="384900"/>
                  </a:lnTo>
                  <a:lnTo>
                    <a:pt x="6835109" y="399361"/>
                  </a:lnTo>
                  <a:lnTo>
                    <a:pt x="6808876" y="404663"/>
                  </a:lnTo>
                  <a:lnTo>
                    <a:pt x="67462" y="404663"/>
                  </a:lnTo>
                  <a:lnTo>
                    <a:pt x="41223" y="399361"/>
                  </a:lnTo>
                  <a:lnTo>
                    <a:pt x="19777" y="384900"/>
                  </a:lnTo>
                  <a:lnTo>
                    <a:pt x="5308" y="363454"/>
                  </a:lnTo>
                  <a:lnTo>
                    <a:pt x="0" y="337195"/>
                  </a:lnTo>
                  <a:lnTo>
                    <a:pt x="0" y="67419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367165" y="6456702"/>
            <a:ext cx="60344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Поверхность</a:t>
            </a:r>
            <a:r>
              <a:rPr dirty="0" sz="12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максимального</a:t>
            </a:r>
            <a:r>
              <a:rPr dirty="0" sz="12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затопления</a:t>
            </a:r>
            <a:r>
              <a:rPr dirty="0" sz="12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Times New Roman"/>
                <a:cs typeface="Times New Roman"/>
              </a:rPr>
              <a:t>формируется</a:t>
            </a:r>
            <a:r>
              <a:rPr dirty="0" sz="1200" spc="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Times New Roman"/>
                <a:cs typeface="Times New Roman"/>
              </a:rPr>
              <a:t>когда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Times New Roman"/>
                <a:cs typeface="Times New Roman"/>
              </a:rPr>
              <a:t>накапливаются</a:t>
            </a:r>
            <a:r>
              <a:rPr dirty="0" sz="1200" spc="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мелкозернистые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трансгрессивные</a:t>
            </a:r>
            <a:r>
              <a:rPr dirty="0" sz="12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отложения.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" y="0"/>
            <a:ext cx="91453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" y="0"/>
            <a:ext cx="91453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16584"/>
            <a:ext cx="9143998" cy="671817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" y="0"/>
            <a:ext cx="9145394" cy="670478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2255" cy="3941445"/>
            <a:chOff x="0" y="0"/>
            <a:chExt cx="9152255" cy="39414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541519" cy="22768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1520" y="1302511"/>
              <a:ext cx="4602480" cy="26305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355947" y="0"/>
              <a:ext cx="4788535" cy="1268730"/>
            </a:xfrm>
            <a:custGeom>
              <a:avLst/>
              <a:gdLst/>
              <a:ahLst/>
              <a:cxnLst/>
              <a:rect l="l" t="t" r="r" b="b"/>
              <a:pathLst>
                <a:path w="4788534" h="1268730">
                  <a:moveTo>
                    <a:pt x="4576622" y="0"/>
                  </a:moveTo>
                  <a:lnTo>
                    <a:pt x="211493" y="0"/>
                  </a:lnTo>
                  <a:lnTo>
                    <a:pt x="162988" y="5580"/>
                  </a:lnTo>
                  <a:lnTo>
                    <a:pt x="118468" y="21479"/>
                  </a:lnTo>
                  <a:lnTo>
                    <a:pt x="79200" y="46430"/>
                  </a:lnTo>
                  <a:lnTo>
                    <a:pt x="46451" y="79166"/>
                  </a:lnTo>
                  <a:lnTo>
                    <a:pt x="21490" y="118422"/>
                  </a:lnTo>
                  <a:lnTo>
                    <a:pt x="5583" y="162932"/>
                  </a:lnTo>
                  <a:lnTo>
                    <a:pt x="0" y="211429"/>
                  </a:lnTo>
                  <a:lnTo>
                    <a:pt x="0" y="1057275"/>
                  </a:lnTo>
                  <a:lnTo>
                    <a:pt x="5583" y="1105772"/>
                  </a:lnTo>
                  <a:lnTo>
                    <a:pt x="21490" y="1150281"/>
                  </a:lnTo>
                  <a:lnTo>
                    <a:pt x="46451" y="1189537"/>
                  </a:lnTo>
                  <a:lnTo>
                    <a:pt x="79200" y="1222274"/>
                  </a:lnTo>
                  <a:lnTo>
                    <a:pt x="118468" y="1247224"/>
                  </a:lnTo>
                  <a:lnTo>
                    <a:pt x="162988" y="1263123"/>
                  </a:lnTo>
                  <a:lnTo>
                    <a:pt x="211493" y="1268704"/>
                  </a:lnTo>
                  <a:lnTo>
                    <a:pt x="4576622" y="1268704"/>
                  </a:lnTo>
                  <a:lnTo>
                    <a:pt x="4625119" y="1263123"/>
                  </a:lnTo>
                  <a:lnTo>
                    <a:pt x="4669629" y="1247224"/>
                  </a:lnTo>
                  <a:lnTo>
                    <a:pt x="4708885" y="1222274"/>
                  </a:lnTo>
                  <a:lnTo>
                    <a:pt x="4741621" y="1189537"/>
                  </a:lnTo>
                  <a:lnTo>
                    <a:pt x="4766572" y="1150281"/>
                  </a:lnTo>
                  <a:lnTo>
                    <a:pt x="4782471" y="1105772"/>
                  </a:lnTo>
                  <a:lnTo>
                    <a:pt x="4788052" y="1057275"/>
                  </a:lnTo>
                  <a:lnTo>
                    <a:pt x="4788052" y="211429"/>
                  </a:lnTo>
                  <a:lnTo>
                    <a:pt x="4782471" y="162932"/>
                  </a:lnTo>
                  <a:lnTo>
                    <a:pt x="4766572" y="118422"/>
                  </a:lnTo>
                  <a:lnTo>
                    <a:pt x="4741621" y="79166"/>
                  </a:lnTo>
                  <a:lnTo>
                    <a:pt x="4708885" y="46430"/>
                  </a:lnTo>
                  <a:lnTo>
                    <a:pt x="4669629" y="21479"/>
                  </a:lnTo>
                  <a:lnTo>
                    <a:pt x="4625119" y="5580"/>
                  </a:lnTo>
                  <a:lnTo>
                    <a:pt x="4576622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355947" y="0"/>
              <a:ext cx="4788535" cy="1268730"/>
            </a:xfrm>
            <a:custGeom>
              <a:avLst/>
              <a:gdLst/>
              <a:ahLst/>
              <a:cxnLst/>
              <a:rect l="l" t="t" r="r" b="b"/>
              <a:pathLst>
                <a:path w="4788534" h="1268730">
                  <a:moveTo>
                    <a:pt x="0" y="211429"/>
                  </a:moveTo>
                  <a:lnTo>
                    <a:pt x="5583" y="162932"/>
                  </a:lnTo>
                  <a:lnTo>
                    <a:pt x="21490" y="118422"/>
                  </a:lnTo>
                  <a:lnTo>
                    <a:pt x="46451" y="79166"/>
                  </a:lnTo>
                  <a:lnTo>
                    <a:pt x="79200" y="46430"/>
                  </a:lnTo>
                  <a:lnTo>
                    <a:pt x="118468" y="21479"/>
                  </a:lnTo>
                  <a:lnTo>
                    <a:pt x="162988" y="5580"/>
                  </a:lnTo>
                  <a:lnTo>
                    <a:pt x="211493" y="0"/>
                  </a:lnTo>
                  <a:lnTo>
                    <a:pt x="4576622" y="0"/>
                  </a:lnTo>
                  <a:lnTo>
                    <a:pt x="4625119" y="5580"/>
                  </a:lnTo>
                  <a:lnTo>
                    <a:pt x="4669629" y="21479"/>
                  </a:lnTo>
                  <a:lnTo>
                    <a:pt x="4708885" y="46430"/>
                  </a:lnTo>
                  <a:lnTo>
                    <a:pt x="4741621" y="79166"/>
                  </a:lnTo>
                  <a:lnTo>
                    <a:pt x="4766572" y="118422"/>
                  </a:lnTo>
                  <a:lnTo>
                    <a:pt x="4782471" y="162932"/>
                  </a:lnTo>
                  <a:lnTo>
                    <a:pt x="4788052" y="211429"/>
                  </a:lnTo>
                  <a:lnTo>
                    <a:pt x="4788052" y="1057275"/>
                  </a:lnTo>
                  <a:lnTo>
                    <a:pt x="4782471" y="1105772"/>
                  </a:lnTo>
                  <a:lnTo>
                    <a:pt x="4766572" y="1150281"/>
                  </a:lnTo>
                  <a:lnTo>
                    <a:pt x="4741621" y="1189537"/>
                  </a:lnTo>
                  <a:lnTo>
                    <a:pt x="4708885" y="1222274"/>
                  </a:lnTo>
                  <a:lnTo>
                    <a:pt x="4669629" y="1247224"/>
                  </a:lnTo>
                  <a:lnTo>
                    <a:pt x="4625119" y="1263123"/>
                  </a:lnTo>
                  <a:lnTo>
                    <a:pt x="4576622" y="1268704"/>
                  </a:lnTo>
                  <a:lnTo>
                    <a:pt x="211493" y="1268704"/>
                  </a:lnTo>
                  <a:lnTo>
                    <a:pt x="162988" y="1263123"/>
                  </a:lnTo>
                  <a:lnTo>
                    <a:pt x="118468" y="1247224"/>
                  </a:lnTo>
                  <a:lnTo>
                    <a:pt x="79200" y="1222274"/>
                  </a:lnTo>
                  <a:lnTo>
                    <a:pt x="46451" y="1189537"/>
                  </a:lnTo>
                  <a:lnTo>
                    <a:pt x="21490" y="1150281"/>
                  </a:lnTo>
                  <a:lnTo>
                    <a:pt x="5583" y="1105772"/>
                  </a:lnTo>
                  <a:lnTo>
                    <a:pt x="0" y="1057275"/>
                  </a:lnTo>
                  <a:lnTo>
                    <a:pt x="0" y="211429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605632" y="0"/>
            <a:ext cx="4293870" cy="1397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1800" spc="-25" b="0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ве</a:t>
            </a:r>
            <a:r>
              <a:rPr dirty="0" sz="1800" spc="-55" b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х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ос</a:t>
            </a:r>
            <a:r>
              <a:rPr dirty="0" sz="1800" spc="-10" b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ь</a:t>
            </a:r>
            <a:r>
              <a:rPr dirty="0" sz="1800" spc="-145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0" b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ра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 spc="10" b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-10" b="0">
                <a:solidFill>
                  <a:srgbClr val="FFFFFF"/>
                </a:solidFill>
                <a:latin typeface="Constantia"/>
                <a:cs typeface="Constantia"/>
              </a:rPr>
              <a:t>г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ре</a:t>
            </a:r>
            <a:r>
              <a:rPr dirty="0" sz="1800" spc="-20" b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си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вн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ая  </a:t>
            </a:r>
            <a:r>
              <a:rPr dirty="0" sz="1800" spc="-20" b="0">
                <a:solidFill>
                  <a:srgbClr val="FFFFFF"/>
                </a:solidFill>
                <a:latin typeface="Constantia"/>
                <a:cs typeface="Constantia"/>
              </a:rPr>
              <a:t>(Transgressive</a:t>
            </a:r>
            <a:r>
              <a:rPr dirty="0" sz="1800" spc="-2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Surface)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-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0" b="0">
                <a:solidFill>
                  <a:srgbClr val="FFFFFF"/>
                </a:solidFill>
                <a:latin typeface="Constantia"/>
                <a:cs typeface="Constantia"/>
              </a:rPr>
              <a:t>подошвенная 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 b="0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ве</a:t>
            </a:r>
            <a:r>
              <a:rPr dirty="0" sz="1800" spc="-50" b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х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нос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ь</a:t>
            </a:r>
            <a:r>
              <a:rPr dirty="0" sz="1800" spc="-125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 b="0">
                <a:solidFill>
                  <a:srgbClr val="FFFFFF"/>
                </a:solidFill>
                <a:latin typeface="Constantia"/>
                <a:cs typeface="Constantia"/>
              </a:rPr>
              <a:t>ф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он</a:t>
            </a:r>
            <a:r>
              <a:rPr dirty="0" sz="1800" spc="-30" b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dirty="0" sz="1800" spc="-7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20" b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dirty="0" sz="1800" spc="10" b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 spc="-30" b="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ц</a:t>
            </a:r>
            <a:r>
              <a:rPr dirty="0" sz="1800" spc="10" b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 spc="-15" b="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,  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движущейся</a:t>
            </a:r>
            <a:r>
              <a:rPr dirty="0" sz="1800" spc="-9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при</a:t>
            </a:r>
            <a:r>
              <a:rPr dirty="0" sz="1800" spc="-8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трансгрессии</a:t>
            </a:r>
            <a:r>
              <a:rPr dirty="0" sz="1800" spc="-105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dirty="0" sz="1800" spc="-45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сторону </a:t>
            </a:r>
            <a:r>
              <a:rPr dirty="0" sz="1800" spc="-44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-45" b="0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60" b="0">
                <a:solidFill>
                  <a:srgbClr val="FFFFFF"/>
                </a:solidFill>
                <a:latin typeface="Constantia"/>
                <a:cs typeface="Constantia"/>
              </a:rPr>
              <a:t>г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110" b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 b="0">
                <a:solidFill>
                  <a:srgbClr val="FFFFFF"/>
                </a:solidFill>
                <a:latin typeface="Constantia"/>
                <a:cs typeface="Constantia"/>
              </a:rPr>
              <a:t>б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а</a:t>
            </a:r>
            <a:r>
              <a:rPr dirty="0" sz="1800" spc="-20" b="0">
                <a:solidFill>
                  <a:srgbClr val="FFFFFF"/>
                </a:solidFill>
                <a:latin typeface="Constantia"/>
                <a:cs typeface="Constantia"/>
              </a:rPr>
              <a:t>сс</a:t>
            </a:r>
            <a:r>
              <a:rPr dirty="0" sz="1800" spc="-5" b="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 spc="10" b="0">
                <a:solidFill>
                  <a:srgbClr val="FFFFFF"/>
                </a:solidFill>
                <a:latin typeface="Constantia"/>
                <a:cs typeface="Constantia"/>
              </a:rPr>
              <a:t>й</a:t>
            </a:r>
            <a:r>
              <a:rPr dirty="0" sz="1800" spc="5" b="0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 b="0">
                <a:solidFill>
                  <a:srgbClr val="FFFFFF"/>
                </a:solidFill>
                <a:latin typeface="Constantia"/>
                <a:cs typeface="Constantia"/>
              </a:rPr>
              <a:t>а.</a:t>
            </a:r>
            <a:endParaRPr sz="1800">
              <a:latin typeface="Constantia"/>
              <a:cs typeface="Constant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637" y="2268931"/>
            <a:ext cx="9123680" cy="4589145"/>
            <a:chOff x="20637" y="2268931"/>
            <a:chExt cx="9123680" cy="458914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75" y="3933052"/>
              <a:ext cx="9115425" cy="29249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575" y="2276868"/>
              <a:ext cx="4513580" cy="1656714"/>
            </a:xfrm>
            <a:custGeom>
              <a:avLst/>
              <a:gdLst/>
              <a:ahLst/>
              <a:cxnLst/>
              <a:rect l="l" t="t" r="r" b="b"/>
              <a:pathLst>
                <a:path w="4513580" h="1656714">
                  <a:moveTo>
                    <a:pt x="4236834" y="0"/>
                  </a:moveTo>
                  <a:lnTo>
                    <a:pt x="276026" y="0"/>
                  </a:lnTo>
                  <a:lnTo>
                    <a:pt x="226409" y="4447"/>
                  </a:lnTo>
                  <a:lnTo>
                    <a:pt x="179710" y="17269"/>
                  </a:lnTo>
                  <a:lnTo>
                    <a:pt x="136709" y="37688"/>
                  </a:lnTo>
                  <a:lnTo>
                    <a:pt x="98184" y="64923"/>
                  </a:lnTo>
                  <a:lnTo>
                    <a:pt x="64916" y="98197"/>
                  </a:lnTo>
                  <a:lnTo>
                    <a:pt x="37684" y="136729"/>
                  </a:lnTo>
                  <a:lnTo>
                    <a:pt x="17268" y="179740"/>
                  </a:lnTo>
                  <a:lnTo>
                    <a:pt x="4447" y="226452"/>
                  </a:lnTo>
                  <a:lnTo>
                    <a:pt x="0" y="276085"/>
                  </a:lnTo>
                  <a:lnTo>
                    <a:pt x="0" y="1380083"/>
                  </a:lnTo>
                  <a:lnTo>
                    <a:pt x="4447" y="1429731"/>
                  </a:lnTo>
                  <a:lnTo>
                    <a:pt x="17268" y="1476453"/>
                  </a:lnTo>
                  <a:lnTo>
                    <a:pt x="37684" y="1519472"/>
                  </a:lnTo>
                  <a:lnTo>
                    <a:pt x="64916" y="1558008"/>
                  </a:lnTo>
                  <a:lnTo>
                    <a:pt x="98184" y="1591283"/>
                  </a:lnTo>
                  <a:lnTo>
                    <a:pt x="136709" y="1618519"/>
                  </a:lnTo>
                  <a:lnTo>
                    <a:pt x="179710" y="1638938"/>
                  </a:lnTo>
                  <a:lnTo>
                    <a:pt x="226409" y="1651760"/>
                  </a:lnTo>
                  <a:lnTo>
                    <a:pt x="276026" y="1656207"/>
                  </a:lnTo>
                  <a:lnTo>
                    <a:pt x="4236834" y="1656207"/>
                  </a:lnTo>
                  <a:lnTo>
                    <a:pt x="4286442" y="1651760"/>
                  </a:lnTo>
                  <a:lnTo>
                    <a:pt x="4333144" y="1638938"/>
                  </a:lnTo>
                  <a:lnTo>
                    <a:pt x="4376158" y="1618519"/>
                  </a:lnTo>
                  <a:lnTo>
                    <a:pt x="4414701" y="1591283"/>
                  </a:lnTo>
                  <a:lnTo>
                    <a:pt x="4447991" y="1558008"/>
                  </a:lnTo>
                  <a:lnTo>
                    <a:pt x="4475246" y="1519472"/>
                  </a:lnTo>
                  <a:lnTo>
                    <a:pt x="4495682" y="1476453"/>
                  </a:lnTo>
                  <a:lnTo>
                    <a:pt x="4508517" y="1429731"/>
                  </a:lnTo>
                  <a:lnTo>
                    <a:pt x="4512970" y="1380083"/>
                  </a:lnTo>
                  <a:lnTo>
                    <a:pt x="4512970" y="276085"/>
                  </a:lnTo>
                  <a:lnTo>
                    <a:pt x="4508517" y="226452"/>
                  </a:lnTo>
                  <a:lnTo>
                    <a:pt x="4495682" y="179740"/>
                  </a:lnTo>
                  <a:lnTo>
                    <a:pt x="4475246" y="136729"/>
                  </a:lnTo>
                  <a:lnTo>
                    <a:pt x="4447991" y="98197"/>
                  </a:lnTo>
                  <a:lnTo>
                    <a:pt x="4414701" y="64923"/>
                  </a:lnTo>
                  <a:lnTo>
                    <a:pt x="4376158" y="37688"/>
                  </a:lnTo>
                  <a:lnTo>
                    <a:pt x="4333144" y="17269"/>
                  </a:lnTo>
                  <a:lnTo>
                    <a:pt x="4286442" y="4447"/>
                  </a:lnTo>
                  <a:lnTo>
                    <a:pt x="4236834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8575" y="2276868"/>
              <a:ext cx="4513580" cy="1656714"/>
            </a:xfrm>
            <a:custGeom>
              <a:avLst/>
              <a:gdLst/>
              <a:ahLst/>
              <a:cxnLst/>
              <a:rect l="l" t="t" r="r" b="b"/>
              <a:pathLst>
                <a:path w="4513580" h="1656714">
                  <a:moveTo>
                    <a:pt x="0" y="276085"/>
                  </a:moveTo>
                  <a:lnTo>
                    <a:pt x="4447" y="226452"/>
                  </a:lnTo>
                  <a:lnTo>
                    <a:pt x="17268" y="179740"/>
                  </a:lnTo>
                  <a:lnTo>
                    <a:pt x="37684" y="136729"/>
                  </a:lnTo>
                  <a:lnTo>
                    <a:pt x="64916" y="98197"/>
                  </a:lnTo>
                  <a:lnTo>
                    <a:pt x="98184" y="64923"/>
                  </a:lnTo>
                  <a:lnTo>
                    <a:pt x="136709" y="37688"/>
                  </a:lnTo>
                  <a:lnTo>
                    <a:pt x="179710" y="17269"/>
                  </a:lnTo>
                  <a:lnTo>
                    <a:pt x="226409" y="4447"/>
                  </a:lnTo>
                  <a:lnTo>
                    <a:pt x="276026" y="0"/>
                  </a:lnTo>
                  <a:lnTo>
                    <a:pt x="4236834" y="0"/>
                  </a:lnTo>
                  <a:lnTo>
                    <a:pt x="4286442" y="4447"/>
                  </a:lnTo>
                  <a:lnTo>
                    <a:pt x="4333144" y="17269"/>
                  </a:lnTo>
                  <a:lnTo>
                    <a:pt x="4376158" y="37688"/>
                  </a:lnTo>
                  <a:lnTo>
                    <a:pt x="4414701" y="64923"/>
                  </a:lnTo>
                  <a:lnTo>
                    <a:pt x="4447991" y="98197"/>
                  </a:lnTo>
                  <a:lnTo>
                    <a:pt x="4475246" y="136729"/>
                  </a:lnTo>
                  <a:lnTo>
                    <a:pt x="4495682" y="179740"/>
                  </a:lnTo>
                  <a:lnTo>
                    <a:pt x="4508517" y="226452"/>
                  </a:lnTo>
                  <a:lnTo>
                    <a:pt x="4512970" y="276085"/>
                  </a:lnTo>
                  <a:lnTo>
                    <a:pt x="4512970" y="1380083"/>
                  </a:lnTo>
                  <a:lnTo>
                    <a:pt x="4508517" y="1429731"/>
                  </a:lnTo>
                  <a:lnTo>
                    <a:pt x="4495682" y="1476453"/>
                  </a:lnTo>
                  <a:lnTo>
                    <a:pt x="4475246" y="1519472"/>
                  </a:lnTo>
                  <a:lnTo>
                    <a:pt x="4447991" y="1558008"/>
                  </a:lnTo>
                  <a:lnTo>
                    <a:pt x="4414701" y="1591283"/>
                  </a:lnTo>
                  <a:lnTo>
                    <a:pt x="4376158" y="1618519"/>
                  </a:lnTo>
                  <a:lnTo>
                    <a:pt x="4333144" y="1638938"/>
                  </a:lnTo>
                  <a:lnTo>
                    <a:pt x="4286442" y="1651760"/>
                  </a:lnTo>
                  <a:lnTo>
                    <a:pt x="4236834" y="1656207"/>
                  </a:lnTo>
                  <a:lnTo>
                    <a:pt x="276026" y="1656207"/>
                  </a:lnTo>
                  <a:lnTo>
                    <a:pt x="226409" y="1651760"/>
                  </a:lnTo>
                  <a:lnTo>
                    <a:pt x="179710" y="1638938"/>
                  </a:lnTo>
                  <a:lnTo>
                    <a:pt x="136709" y="1618519"/>
                  </a:lnTo>
                  <a:lnTo>
                    <a:pt x="98184" y="1591283"/>
                  </a:lnTo>
                  <a:lnTo>
                    <a:pt x="64916" y="1558008"/>
                  </a:lnTo>
                  <a:lnTo>
                    <a:pt x="37684" y="1519472"/>
                  </a:lnTo>
                  <a:lnTo>
                    <a:pt x="17268" y="1476453"/>
                  </a:lnTo>
                  <a:lnTo>
                    <a:pt x="4447" y="1429731"/>
                  </a:lnTo>
                  <a:lnTo>
                    <a:pt x="0" y="1380083"/>
                  </a:lnTo>
                  <a:lnTo>
                    <a:pt x="0" y="276085"/>
                  </a:lnTo>
                  <a:close/>
                </a:path>
              </a:pathLst>
            </a:custGeom>
            <a:ln w="15875">
              <a:solidFill>
                <a:srgbClr val="2F5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10095" y="2392108"/>
            <a:ext cx="4152900" cy="1398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5715">
              <a:lnSpc>
                <a:spcPct val="100000"/>
              </a:lnSpc>
              <a:spcBef>
                <a:spcPts val="100"/>
              </a:spcBef>
            </a:pPr>
            <a:r>
              <a:rPr dirty="0" sz="1800" spc="-10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ра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 spc="1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-10">
                <a:solidFill>
                  <a:srgbClr val="FFFFFF"/>
                </a:solidFill>
                <a:latin typeface="Constantia"/>
                <a:cs typeface="Constantia"/>
              </a:rPr>
              <a:t>г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ре</a:t>
            </a:r>
            <a:r>
              <a:rPr dirty="0" sz="1800" spc="-2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си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вны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й</a:t>
            </a:r>
            <a:r>
              <a:rPr dirty="0" sz="1800" spc="-15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ра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кт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(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ТТ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)</a:t>
            </a:r>
            <a:r>
              <a:rPr dirty="0" sz="1800" spc="-4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б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ра</a:t>
            </a:r>
            <a:r>
              <a:rPr dirty="0" sz="1800" spc="-35">
                <a:solidFill>
                  <a:srgbClr val="FFFFFF"/>
                </a:solidFill>
                <a:latin typeface="Constantia"/>
                <a:cs typeface="Constantia"/>
              </a:rPr>
              <a:t>з</a:t>
            </a:r>
            <a:r>
              <a:rPr dirty="0" sz="1800" spc="-55">
                <a:solidFill>
                  <a:srgbClr val="FFFFFF"/>
                </a:solidFill>
                <a:latin typeface="Constantia"/>
                <a:cs typeface="Constantia"/>
              </a:rPr>
              <a:t>у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 spc="-35">
                <a:solidFill>
                  <a:srgbClr val="FFFFFF"/>
                </a:solidFill>
                <a:latin typeface="Constantia"/>
                <a:cs typeface="Constantia"/>
              </a:rPr>
              <a:t>т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я  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ри</a:t>
            </a:r>
            <a:r>
              <a:rPr dirty="0" sz="1800" spc="-6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 spc="-4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д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ъ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 spc="-12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у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ня</a:t>
            </a:r>
            <a:r>
              <a:rPr dirty="0" sz="1800" spc="-6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25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я</a:t>
            </a:r>
            <a:r>
              <a:rPr dirty="0" sz="1800" spc="-6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ад</a:t>
            </a:r>
            <a:r>
              <a:rPr dirty="0" sz="1800" spc="-4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б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dirty="0" sz="1800" spc="-45">
                <a:solidFill>
                  <a:srgbClr val="FFFFFF"/>
                </a:solidFill>
                <a:latin typeface="Constantia"/>
                <a:cs typeface="Constantia"/>
              </a:rPr>
              <a:t>к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й  </a:t>
            </a:r>
            <a:r>
              <a:rPr dirty="0" sz="1800" spc="-10">
                <a:solidFill>
                  <a:srgbClr val="FFFFFF"/>
                </a:solidFill>
                <a:latin typeface="Constantia"/>
                <a:cs typeface="Constantia"/>
              </a:rPr>
              <a:t>шельфа</a:t>
            </a:r>
            <a:r>
              <a:rPr dirty="0" sz="1800" spc="-9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 spc="-10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седиментационно-береговым </a:t>
            </a:r>
            <a:r>
              <a:rPr dirty="0" sz="1800" spc="-44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г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б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м,</a:t>
            </a:r>
            <a:r>
              <a:rPr dirty="0" sz="1800" spc="-2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е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р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н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11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onstantia"/>
                <a:cs typeface="Constantia"/>
              </a:rPr>
              <a:t>с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о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в</a:t>
            </a:r>
            <a:r>
              <a:rPr dirty="0" sz="1800" spc="-15">
                <a:solidFill>
                  <a:srgbClr val="FFFFFF"/>
                </a:solidFill>
                <a:latin typeface="Constantia"/>
                <a:cs typeface="Constantia"/>
              </a:rPr>
              <a:t>п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ада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ю</a:t>
            </a:r>
            <a:r>
              <a:rPr dirty="0" sz="1800" spc="-10">
                <a:solidFill>
                  <a:srgbClr val="FFFFFF"/>
                </a:solidFill>
                <a:latin typeface="Constantia"/>
                <a:cs typeface="Constantia"/>
              </a:rPr>
              <a:t>щ</a:t>
            </a:r>
            <a:r>
              <a:rPr dirty="0" sz="1800" spc="5">
                <a:solidFill>
                  <a:srgbClr val="FFFFFF"/>
                </a:solidFill>
                <a:latin typeface="Constantia"/>
                <a:cs typeface="Constantia"/>
              </a:rPr>
              <a:t>и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м</a:t>
            </a:r>
            <a:r>
              <a:rPr dirty="0" sz="1800" spc="-13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>
                <a:solidFill>
                  <a:srgbClr val="FFFFFF"/>
                </a:solidFill>
                <a:latin typeface="Constantia"/>
                <a:cs typeface="Constantia"/>
              </a:rPr>
              <a:t>с  </a:t>
            </a:r>
            <a:r>
              <a:rPr dirty="0" sz="1800" spc="-10">
                <a:solidFill>
                  <a:srgbClr val="FFFFFF"/>
                </a:solidFill>
                <a:latin typeface="Constantia"/>
                <a:cs typeface="Constantia"/>
              </a:rPr>
              <a:t>передовым</a:t>
            </a:r>
            <a:r>
              <a:rPr dirty="0" sz="1800" spc="-9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onstantia"/>
                <a:cs typeface="Constantia"/>
              </a:rPr>
              <a:t>дельтовым</a:t>
            </a:r>
            <a:r>
              <a:rPr dirty="0" sz="1800" spc="-4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onstantia"/>
                <a:cs typeface="Constantia"/>
              </a:rPr>
              <a:t>баром.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" y="0"/>
            <a:ext cx="91453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797" y="719086"/>
            <a:ext cx="74415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232852"/>
                </a:solidFill>
              </a:rPr>
              <a:t>Осадочный</a:t>
            </a:r>
            <a:r>
              <a:rPr dirty="0" spc="5">
                <a:solidFill>
                  <a:srgbClr val="232852"/>
                </a:solidFill>
              </a:rPr>
              <a:t> </a:t>
            </a:r>
            <a:r>
              <a:rPr dirty="0" spc="-20">
                <a:solidFill>
                  <a:srgbClr val="232852"/>
                </a:solidFill>
              </a:rPr>
              <a:t>комплекс</a:t>
            </a:r>
            <a:r>
              <a:rPr dirty="0" spc="1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(седиментационная</a:t>
            </a:r>
            <a:r>
              <a:rPr dirty="0" spc="-5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сиквенция)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36" y="1218666"/>
            <a:ext cx="8077834" cy="12566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8255" indent="448309">
              <a:lnSpc>
                <a:spcPct val="100000"/>
              </a:lnSpc>
              <a:spcBef>
                <a:spcPts val="110"/>
              </a:spcBef>
            </a:pPr>
            <a:r>
              <a:rPr dirty="0" sz="1500" spc="-35">
                <a:latin typeface="Times New Roman"/>
                <a:cs typeface="Times New Roman"/>
              </a:rPr>
              <a:t>Хотя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все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четыре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системы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присутствуют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в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осадочном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бассейне,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но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не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все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из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них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40">
                <a:latin typeface="Times New Roman"/>
                <a:cs typeface="Times New Roman"/>
              </a:rPr>
              <a:t>будут 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распространены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повсеместно.</a:t>
            </a:r>
            <a:r>
              <a:rPr dirty="0" sz="1500" spc="5">
                <a:latin typeface="Times New Roman"/>
                <a:cs typeface="Times New Roman"/>
              </a:rPr>
              <a:t> В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частности,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тракты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снижения</a:t>
            </a:r>
            <a:r>
              <a:rPr dirty="0" sz="1500" spc="-5">
                <a:latin typeface="Times New Roman"/>
                <a:cs typeface="Times New Roman"/>
              </a:rPr>
              <a:t> уровня</a:t>
            </a:r>
            <a:r>
              <a:rPr dirty="0" sz="1500">
                <a:latin typeface="Times New Roman"/>
                <a:cs typeface="Times New Roman"/>
              </a:rPr>
              <a:t> моря</a:t>
            </a:r>
            <a:r>
              <a:rPr dirty="0" sz="1500" spc="5">
                <a:latin typeface="Times New Roman"/>
                <a:cs typeface="Times New Roman"/>
              </a:rPr>
              <a:t> и </a:t>
            </a:r>
            <a:r>
              <a:rPr dirty="0" sz="1500">
                <a:latin typeface="Times New Roman"/>
                <a:cs typeface="Times New Roman"/>
              </a:rPr>
              <a:t>систем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низкого 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стояния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могут отсутствовать</a:t>
            </a:r>
            <a:r>
              <a:rPr dirty="0" sz="1500" spc="-7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на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приподнятых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площадях</a:t>
            </a:r>
            <a:r>
              <a:rPr dirty="0" sz="1500" spc="-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седиментации.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448309">
              <a:lnSpc>
                <a:spcPct val="100000"/>
              </a:lnSpc>
              <a:spcBef>
                <a:spcPts val="675"/>
              </a:spcBef>
            </a:pPr>
            <a:r>
              <a:rPr dirty="0" sz="1500" spc="-15">
                <a:latin typeface="Times New Roman"/>
                <a:cs typeface="Times New Roman"/>
              </a:rPr>
              <a:t>Тракты </a:t>
            </a:r>
            <a:r>
              <a:rPr dirty="0" sz="1500">
                <a:latin typeface="Times New Roman"/>
                <a:cs typeface="Times New Roman"/>
              </a:rPr>
              <a:t>трансгрессивных </a:t>
            </a:r>
            <a:r>
              <a:rPr dirty="0" sz="1500" spc="-5">
                <a:latin typeface="Times New Roman"/>
                <a:cs typeface="Times New Roman"/>
              </a:rPr>
              <a:t>систем </a:t>
            </a:r>
            <a:r>
              <a:rPr dirty="0" sz="1500" spc="5">
                <a:latin typeface="Times New Roman"/>
                <a:cs typeface="Times New Roman"/>
              </a:rPr>
              <a:t>и </a:t>
            </a:r>
            <a:r>
              <a:rPr dirty="0" sz="1500" spc="-5">
                <a:latin typeface="Times New Roman"/>
                <a:cs typeface="Times New Roman"/>
              </a:rPr>
              <a:t>систем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высокого </a:t>
            </a:r>
            <a:r>
              <a:rPr dirty="0" sz="1500" spc="-15">
                <a:latin typeface="Times New Roman"/>
                <a:cs typeface="Times New Roman"/>
              </a:rPr>
              <a:t>стояния </a:t>
            </a:r>
            <a:r>
              <a:rPr dirty="0" sz="1500" spc="-5">
                <a:latin typeface="Times New Roman"/>
                <a:cs typeface="Times New Roman"/>
              </a:rPr>
              <a:t>могут </a:t>
            </a:r>
            <a:r>
              <a:rPr dirty="0" sz="1500" spc="-10">
                <a:latin typeface="Times New Roman"/>
                <a:cs typeface="Times New Roman"/>
              </a:rPr>
              <a:t>утоняться, отсутствовать,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либо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трудно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выделяемыми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на</a:t>
            </a:r>
            <a:r>
              <a:rPr dirty="0" sz="1500" spc="-4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погруженных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площадях</a:t>
            </a:r>
            <a:r>
              <a:rPr dirty="0" sz="1500" spc="-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седиментации.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1705" y="6519458"/>
            <a:ext cx="1816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29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591" y="2814840"/>
            <a:ext cx="5749036" cy="337743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939165" y="4114279"/>
            <a:ext cx="1821180" cy="47180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440"/>
              </a:spcBef>
            </a:pPr>
            <a:r>
              <a:rPr dirty="0" sz="1600">
                <a:latin typeface="Times New Roman"/>
                <a:cs typeface="Times New Roman"/>
              </a:rPr>
              <a:t>Рис.6.8: </a:t>
            </a:r>
            <a:r>
              <a:rPr dirty="0" sz="1600" spc="-5">
                <a:latin typeface="Times New Roman"/>
                <a:cs typeface="Times New Roman"/>
              </a:rPr>
              <a:t>Complete </a:t>
            </a:r>
            <a:r>
              <a:rPr dirty="0" sz="1600">
                <a:latin typeface="Times New Roman"/>
                <a:cs typeface="Times New Roman"/>
              </a:rPr>
              <a:t> depositional</a:t>
            </a:r>
            <a:r>
              <a:rPr dirty="0" sz="1600" spc="-1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sequence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797" y="491731"/>
            <a:ext cx="74415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232852"/>
                </a:solidFill>
              </a:rPr>
              <a:t>Осадочный</a:t>
            </a:r>
            <a:r>
              <a:rPr dirty="0">
                <a:solidFill>
                  <a:srgbClr val="232852"/>
                </a:solidFill>
              </a:rPr>
              <a:t> </a:t>
            </a:r>
            <a:r>
              <a:rPr dirty="0" spc="-20">
                <a:solidFill>
                  <a:srgbClr val="232852"/>
                </a:solidFill>
              </a:rPr>
              <a:t>комплекс</a:t>
            </a:r>
            <a:r>
              <a:rPr dirty="0" spc="10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(седиментационная сиквенция)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44" y="1055598"/>
            <a:ext cx="8585835" cy="199453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algn="just" marL="12700" marR="5080" indent="362585">
              <a:lnSpc>
                <a:spcPct val="89800"/>
              </a:lnSpc>
              <a:spcBef>
                <a:spcPts val="295"/>
              </a:spcBef>
            </a:pPr>
            <a:r>
              <a:rPr dirty="0" sz="1500">
                <a:latin typeface="Times New Roman"/>
                <a:cs typeface="Times New Roman"/>
              </a:rPr>
              <a:t>Не </a:t>
            </a:r>
            <a:r>
              <a:rPr dirty="0" sz="1500" spc="-10">
                <a:latin typeface="Times New Roman"/>
                <a:cs typeface="Times New Roman"/>
              </a:rPr>
              <a:t>всегда </a:t>
            </a:r>
            <a:r>
              <a:rPr dirty="0" sz="1500" spc="-5">
                <a:latin typeface="Times New Roman"/>
                <a:cs typeface="Times New Roman"/>
              </a:rPr>
              <a:t>относительные падения уровня моря </a:t>
            </a:r>
            <a:r>
              <a:rPr dirty="0" sz="1500" spc="-15">
                <a:latin typeface="Times New Roman"/>
                <a:cs typeface="Times New Roman"/>
              </a:rPr>
              <a:t>происходят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в </a:t>
            </a:r>
            <a:r>
              <a:rPr dirty="0" sz="1500" spc="-10">
                <a:latin typeface="Times New Roman"/>
                <a:cs typeface="Times New Roman"/>
              </a:rPr>
              <a:t>достаточно </a:t>
            </a:r>
            <a:r>
              <a:rPr dirty="0" sz="1500">
                <a:latin typeface="Times New Roman"/>
                <a:cs typeface="Times New Roman"/>
              </a:rPr>
              <a:t>быстром </a:t>
            </a:r>
            <a:r>
              <a:rPr dirty="0" sz="1500" spc="-5">
                <a:latin typeface="Times New Roman"/>
                <a:cs typeface="Times New Roman"/>
              </a:rPr>
              <a:t>темпе, чтобы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проявиться </a:t>
            </a:r>
            <a:r>
              <a:rPr dirty="0" sz="1500" spc="-5">
                <a:latin typeface="Times New Roman"/>
                <a:cs typeface="Times New Roman"/>
              </a:rPr>
              <a:t>на </a:t>
            </a:r>
            <a:r>
              <a:rPr dirty="0" sz="1500" spc="-10">
                <a:latin typeface="Times New Roman"/>
                <a:cs typeface="Times New Roman"/>
              </a:rPr>
              <a:t>континентальном </a:t>
            </a:r>
            <a:r>
              <a:rPr dirty="0" sz="1500">
                <a:latin typeface="Times New Roman"/>
                <a:cs typeface="Times New Roman"/>
              </a:rPr>
              <a:t>шельфе. </a:t>
            </a:r>
            <a:r>
              <a:rPr dirty="0" sz="1500" spc="-10">
                <a:latin typeface="Times New Roman"/>
                <a:cs typeface="Times New Roman"/>
              </a:rPr>
              <a:t>Например, </a:t>
            </a:r>
            <a:r>
              <a:rPr dirty="0" sz="1500" spc="5">
                <a:latin typeface="Times New Roman"/>
                <a:cs typeface="Times New Roman"/>
              </a:rPr>
              <a:t>во </a:t>
            </a:r>
            <a:r>
              <a:rPr dirty="0" sz="1500" spc="-5">
                <a:latin typeface="Times New Roman"/>
                <a:cs typeface="Times New Roman"/>
              </a:rPr>
              <a:t>время падения </a:t>
            </a:r>
            <a:r>
              <a:rPr dirty="0" sz="1500" spc="-15">
                <a:latin typeface="Times New Roman"/>
                <a:cs typeface="Times New Roman"/>
              </a:rPr>
              <a:t>эвстатического </a:t>
            </a:r>
            <a:r>
              <a:rPr dirty="0" sz="1500" spc="-5">
                <a:latin typeface="Times New Roman"/>
                <a:cs typeface="Times New Roman"/>
              </a:rPr>
              <a:t>уровня, </a:t>
            </a:r>
            <a:r>
              <a:rPr dirty="0" sz="1500">
                <a:latin typeface="Times New Roman"/>
                <a:cs typeface="Times New Roman"/>
              </a:rPr>
              <a:t>быстро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погружающаяся </a:t>
            </a:r>
            <a:r>
              <a:rPr dirty="0" sz="1500" spc="-5">
                <a:latin typeface="Times New Roman"/>
                <a:cs typeface="Times New Roman"/>
              </a:rPr>
              <a:t>окраина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может </a:t>
            </a:r>
            <a:r>
              <a:rPr dirty="0" sz="1500" spc="5">
                <a:latin typeface="Times New Roman"/>
                <a:cs typeface="Times New Roman"/>
              </a:rPr>
              <a:t>все </a:t>
            </a:r>
            <a:r>
              <a:rPr dirty="0" sz="1500">
                <a:latin typeface="Times New Roman"/>
                <a:cs typeface="Times New Roman"/>
              </a:rPr>
              <a:t>еще </a:t>
            </a:r>
            <a:r>
              <a:rPr dirty="0" sz="1500" spc="-10">
                <a:latin typeface="Times New Roman"/>
                <a:cs typeface="Times New Roman"/>
              </a:rPr>
              <a:t>испытывать </a:t>
            </a:r>
            <a:r>
              <a:rPr dirty="0" sz="1500" spc="-5">
                <a:latin typeface="Times New Roman"/>
                <a:cs typeface="Times New Roman"/>
              </a:rPr>
              <a:t>относительный </a:t>
            </a:r>
            <a:r>
              <a:rPr dirty="0" sz="1500" spc="5">
                <a:latin typeface="Times New Roman"/>
                <a:cs typeface="Times New Roman"/>
              </a:rPr>
              <a:t>рост </a:t>
            </a:r>
            <a:r>
              <a:rPr dirty="0" sz="1500" spc="-5">
                <a:latin typeface="Times New Roman"/>
                <a:cs typeface="Times New Roman"/>
              </a:rPr>
              <a:t>уровня </a:t>
            </a:r>
            <a:r>
              <a:rPr dirty="0" sz="1500">
                <a:latin typeface="Times New Roman"/>
                <a:cs typeface="Times New Roman"/>
              </a:rPr>
              <a:t>моря, </a:t>
            </a:r>
            <a:r>
              <a:rPr dirty="0" sz="1500" spc="-10">
                <a:latin typeface="Times New Roman"/>
                <a:cs typeface="Times New Roman"/>
              </a:rPr>
              <a:t>при </a:t>
            </a:r>
            <a:r>
              <a:rPr dirty="0" sz="1500" spc="-5">
                <a:latin typeface="Times New Roman"/>
                <a:cs typeface="Times New Roman"/>
              </a:rPr>
              <a:t>условии, </a:t>
            </a:r>
            <a:r>
              <a:rPr dirty="0" sz="1500">
                <a:latin typeface="Times New Roman"/>
                <a:cs typeface="Times New Roman"/>
              </a:rPr>
              <a:t>что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скорость</a:t>
            </a:r>
            <a:r>
              <a:rPr dirty="0" sz="1500" spc="-7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эвстатического</a:t>
            </a:r>
            <a:r>
              <a:rPr dirty="0" sz="1500" spc="-7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снижения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меньше,</a:t>
            </a:r>
            <a:r>
              <a:rPr dirty="0" sz="1500" spc="-8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чем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скорость</a:t>
            </a:r>
            <a:r>
              <a:rPr dirty="0" sz="1500" spc="-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прогибания.</a:t>
            </a:r>
            <a:endParaRPr sz="1500">
              <a:latin typeface="Times New Roman"/>
              <a:cs typeface="Times New Roman"/>
            </a:endParaRPr>
          </a:p>
          <a:p>
            <a:pPr algn="just" marL="12700" marR="6985" indent="362585">
              <a:lnSpc>
                <a:spcPct val="90000"/>
              </a:lnSpc>
              <a:spcBef>
                <a:spcPts val="375"/>
              </a:spcBef>
            </a:pPr>
            <a:r>
              <a:rPr dirty="0" sz="1500" spc="-5">
                <a:latin typeface="Times New Roman"/>
                <a:cs typeface="Times New Roman"/>
              </a:rPr>
              <a:t>Ранние сейсмические исследования</a:t>
            </a:r>
            <a:r>
              <a:rPr dirty="0" sz="1500">
                <a:latin typeface="Times New Roman"/>
                <a:cs typeface="Times New Roman"/>
              </a:rPr>
              <a:t> выделяли </a:t>
            </a:r>
            <a:r>
              <a:rPr dirty="0" sz="1500" spc="-15">
                <a:latin typeface="Times New Roman"/>
                <a:cs typeface="Times New Roman"/>
              </a:rPr>
              <a:t>два </a:t>
            </a:r>
            <a:r>
              <a:rPr dirty="0" sz="1500" spc="-5">
                <a:latin typeface="Times New Roman"/>
                <a:cs typeface="Times New Roman"/>
              </a:rPr>
              <a:t>типа сиквенсов, </a:t>
            </a:r>
            <a:r>
              <a:rPr dirty="0" sz="1500" spc="-10">
                <a:latin typeface="Times New Roman"/>
                <a:cs typeface="Times New Roman"/>
              </a:rPr>
              <a:t>отражающих </a:t>
            </a:r>
            <a:r>
              <a:rPr dirty="0" sz="1500" spc="-5">
                <a:latin typeface="Times New Roman"/>
                <a:cs typeface="Times New Roman"/>
              </a:rPr>
              <a:t>случаи падения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уровня </a:t>
            </a:r>
            <a:r>
              <a:rPr dirty="0" sz="1500">
                <a:latin typeface="Times New Roman"/>
                <a:cs typeface="Times New Roman"/>
              </a:rPr>
              <a:t>моря </a:t>
            </a:r>
            <a:r>
              <a:rPr dirty="0" sz="1500" spc="-10">
                <a:latin typeface="Times New Roman"/>
                <a:cs typeface="Times New Roman"/>
              </a:rPr>
              <a:t>ниже кромки </a:t>
            </a:r>
            <a:r>
              <a:rPr dirty="0" sz="1500">
                <a:latin typeface="Times New Roman"/>
                <a:cs typeface="Times New Roman"/>
              </a:rPr>
              <a:t>шельфа </a:t>
            </a:r>
            <a:r>
              <a:rPr dirty="0" sz="1500" spc="-5">
                <a:latin typeface="Times New Roman"/>
                <a:cs typeface="Times New Roman"/>
              </a:rPr>
              <a:t>(тип </a:t>
            </a:r>
            <a:r>
              <a:rPr dirty="0" sz="1500" spc="10">
                <a:latin typeface="Times New Roman"/>
                <a:cs typeface="Times New Roman"/>
              </a:rPr>
              <a:t>1) </a:t>
            </a:r>
            <a:r>
              <a:rPr dirty="0" sz="1500" spc="5">
                <a:latin typeface="Times New Roman"/>
                <a:cs typeface="Times New Roman"/>
              </a:rPr>
              <a:t>и </a:t>
            </a:r>
            <a:r>
              <a:rPr dirty="0" sz="1500" spc="-5">
                <a:latin typeface="Times New Roman"/>
                <a:cs typeface="Times New Roman"/>
              </a:rPr>
              <a:t>случая, </a:t>
            </a:r>
            <a:r>
              <a:rPr dirty="0" sz="1500" spc="-30">
                <a:latin typeface="Times New Roman"/>
                <a:cs typeface="Times New Roman"/>
              </a:rPr>
              <a:t>когда </a:t>
            </a:r>
            <a:r>
              <a:rPr dirty="0" sz="1500" spc="-5">
                <a:latin typeface="Times New Roman"/>
                <a:cs typeface="Times New Roman"/>
              </a:rPr>
              <a:t>уровень </a:t>
            </a:r>
            <a:r>
              <a:rPr dirty="0" sz="1500">
                <a:latin typeface="Times New Roman"/>
                <a:cs typeface="Times New Roman"/>
              </a:rPr>
              <a:t>моря </a:t>
            </a:r>
            <a:r>
              <a:rPr dirty="0" sz="1500" spc="5">
                <a:latin typeface="Times New Roman"/>
                <a:cs typeface="Times New Roman"/>
              </a:rPr>
              <a:t>не </a:t>
            </a:r>
            <a:r>
              <a:rPr dirty="0" sz="1500" spc="-5">
                <a:latin typeface="Times New Roman"/>
                <a:cs typeface="Times New Roman"/>
              </a:rPr>
              <a:t>опускается </a:t>
            </a:r>
            <a:r>
              <a:rPr dirty="0" sz="1500" spc="-10">
                <a:latin typeface="Times New Roman"/>
                <a:cs typeface="Times New Roman"/>
              </a:rPr>
              <a:t>ниже этой кромки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(тип</a:t>
            </a:r>
            <a:r>
              <a:rPr dirty="0" sz="1500" spc="-6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2).</a:t>
            </a:r>
            <a:endParaRPr sz="1500">
              <a:latin typeface="Times New Roman"/>
              <a:cs typeface="Times New Roman"/>
            </a:endParaRPr>
          </a:p>
          <a:p>
            <a:pPr algn="just" marL="12700" marR="7620" indent="362585">
              <a:lnSpc>
                <a:spcPts val="1630"/>
              </a:lnSpc>
              <a:spcBef>
                <a:spcPts val="365"/>
              </a:spcBef>
            </a:pPr>
            <a:r>
              <a:rPr dirty="0" sz="1500" spc="5">
                <a:latin typeface="Times New Roman"/>
                <a:cs typeface="Times New Roman"/>
              </a:rPr>
              <a:t>В </a:t>
            </a:r>
            <a:r>
              <a:rPr dirty="0" sz="1500">
                <a:latin typeface="Times New Roman"/>
                <a:cs typeface="Times New Roman"/>
              </a:rPr>
              <a:t>последующем было </a:t>
            </a:r>
            <a:r>
              <a:rPr dirty="0" sz="1500" spc="-10">
                <a:latin typeface="Times New Roman"/>
                <a:cs typeface="Times New Roman"/>
              </a:rPr>
              <a:t>много </a:t>
            </a:r>
            <a:r>
              <a:rPr dirty="0" sz="1500">
                <a:latin typeface="Times New Roman"/>
                <a:cs typeface="Times New Roman"/>
              </a:rPr>
              <a:t>внесено путаницы </a:t>
            </a:r>
            <a:r>
              <a:rPr dirty="0" sz="1500" spc="5">
                <a:latin typeface="Times New Roman"/>
                <a:cs typeface="Times New Roman"/>
              </a:rPr>
              <a:t>в </a:t>
            </a:r>
            <a:r>
              <a:rPr dirty="0" sz="1500" spc="-5">
                <a:latin typeface="Times New Roman"/>
                <a:cs typeface="Times New Roman"/>
              </a:rPr>
              <a:t>применении этих </a:t>
            </a:r>
            <a:r>
              <a:rPr dirty="0" sz="1500" spc="-20">
                <a:latin typeface="Times New Roman"/>
                <a:cs typeface="Times New Roman"/>
              </a:rPr>
              <a:t>двух </a:t>
            </a:r>
            <a:r>
              <a:rPr dirty="0" sz="1500" spc="-5">
                <a:latin typeface="Times New Roman"/>
                <a:cs typeface="Times New Roman"/>
              </a:rPr>
              <a:t>типов. </a:t>
            </a:r>
            <a:r>
              <a:rPr dirty="0" sz="1500" spc="5">
                <a:latin typeface="Times New Roman"/>
                <a:cs typeface="Times New Roman"/>
              </a:rPr>
              <a:t>С </a:t>
            </a:r>
            <a:r>
              <a:rPr dirty="0" sz="1500" spc="-5">
                <a:latin typeface="Times New Roman"/>
                <a:cs typeface="Times New Roman"/>
              </a:rPr>
              <a:t>применением </a:t>
            </a:r>
            <a:r>
              <a:rPr dirty="0" sz="1500">
                <a:latin typeface="Times New Roman"/>
                <a:cs typeface="Times New Roman"/>
              </a:rPr>
              <a:t> исследований</a:t>
            </a:r>
            <a:r>
              <a:rPr dirty="0" sz="1500" spc="-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обнажений,</a:t>
            </a:r>
            <a:r>
              <a:rPr dirty="0" sz="1500" spc="-75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эти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определения</a:t>
            </a:r>
            <a:r>
              <a:rPr dirty="0" sz="1500" spc="-8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были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изменены</a:t>
            </a:r>
            <a:r>
              <a:rPr dirty="0" sz="1500" spc="-7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следующим</a:t>
            </a:r>
            <a:r>
              <a:rPr dirty="0" sz="1500" spc="35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образом.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4727" y="6519458"/>
            <a:ext cx="1784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30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68420"/>
            <a:ext cx="6054217" cy="34895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35090" y="3896931"/>
            <a:ext cx="2577465" cy="758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1600">
                <a:latin typeface="Times New Roman"/>
                <a:cs typeface="Times New Roman"/>
              </a:rPr>
              <a:t>Рис.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: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adapted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from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5">
                <a:latin typeface="Times New Roman"/>
                <a:cs typeface="Times New Roman"/>
              </a:rPr>
              <a:t>Van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Wagoner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et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al.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(1990)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Сиквенсы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I типа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44" y="0"/>
            <a:ext cx="9145905" cy="6858000"/>
            <a:chOff x="-644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088405" cy="102055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44" y="52590"/>
              <a:ext cx="9145394" cy="901547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5541" y="548703"/>
            <a:ext cx="8424926" cy="558736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797" y="224777"/>
            <a:ext cx="74415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232852"/>
                </a:solidFill>
              </a:rPr>
              <a:t>Осадочный</a:t>
            </a:r>
            <a:r>
              <a:rPr dirty="0">
                <a:solidFill>
                  <a:srgbClr val="232852"/>
                </a:solidFill>
              </a:rPr>
              <a:t> </a:t>
            </a:r>
            <a:r>
              <a:rPr dirty="0" spc="-20">
                <a:solidFill>
                  <a:srgbClr val="232852"/>
                </a:solidFill>
              </a:rPr>
              <a:t>комплекс</a:t>
            </a:r>
            <a:r>
              <a:rPr dirty="0" spc="10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(седиментационная сиквенция)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417" y="925779"/>
            <a:ext cx="8488680" cy="256413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6350" indent="362585">
              <a:lnSpc>
                <a:spcPct val="100000"/>
              </a:lnSpc>
              <a:spcBef>
                <a:spcPts val="110"/>
              </a:spcBef>
            </a:pP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настоящее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время</a:t>
            </a:r>
            <a:r>
              <a:rPr dirty="0" sz="1600" spc="5">
                <a:latin typeface="Times New Roman"/>
                <a:cs typeface="Times New Roman"/>
              </a:rPr>
              <a:t> к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сиквенсам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1-го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относятся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серии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0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относительное понижение   </a:t>
            </a:r>
            <a:r>
              <a:rPr dirty="0" sz="1600" spc="-5">
                <a:latin typeface="Times New Roman"/>
                <a:cs typeface="Times New Roman"/>
              </a:rPr>
              <a:t>уровня моря ниже </a:t>
            </a:r>
            <a:r>
              <a:rPr dirty="0" sz="1600" spc="-15">
                <a:latin typeface="Times New Roman"/>
                <a:cs typeface="Times New Roman"/>
              </a:rPr>
              <a:t>положения </a:t>
            </a:r>
            <a:r>
              <a:rPr dirty="0" sz="1600" spc="-5">
                <a:latin typeface="Times New Roman"/>
                <a:cs typeface="Times New Roman"/>
              </a:rPr>
              <a:t>кромки </a:t>
            </a:r>
            <a:r>
              <a:rPr dirty="0" sz="1600">
                <a:latin typeface="Times New Roman"/>
                <a:cs typeface="Times New Roman"/>
              </a:rPr>
              <a:t>шельфа, </a:t>
            </a:r>
            <a:r>
              <a:rPr dirty="0" sz="1600" spc="-25">
                <a:latin typeface="Times New Roman"/>
                <a:cs typeface="Times New Roman"/>
              </a:rPr>
              <a:t>тогда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>
                <a:latin typeface="Times New Roman"/>
                <a:cs typeface="Times New Roman"/>
              </a:rPr>
              <a:t>к </a:t>
            </a:r>
            <a:r>
              <a:rPr dirty="0" sz="1600" spc="-5">
                <a:latin typeface="Times New Roman"/>
                <a:cs typeface="Times New Roman"/>
              </a:rPr>
              <a:t>сиквенсам </a:t>
            </a:r>
            <a:r>
              <a:rPr dirty="0" sz="1600">
                <a:latin typeface="Times New Roman"/>
                <a:cs typeface="Times New Roman"/>
              </a:rPr>
              <a:t> 2 типа отнесены </a:t>
            </a:r>
            <a:r>
              <a:rPr dirty="0" sz="1600" spc="-5">
                <a:latin typeface="Times New Roman"/>
                <a:cs typeface="Times New Roman"/>
              </a:rPr>
              <a:t>те образования,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20">
                <a:latin typeface="Times New Roman"/>
                <a:cs typeface="Times New Roman"/>
              </a:rPr>
              <a:t>которых </a:t>
            </a:r>
            <a:r>
              <a:rPr dirty="0" sz="1600">
                <a:latin typeface="Times New Roman"/>
                <a:cs typeface="Times New Roman"/>
              </a:rPr>
              <a:t>относительное падение </a:t>
            </a:r>
            <a:r>
              <a:rPr dirty="0" sz="1600" spc="-5">
                <a:latin typeface="Times New Roman"/>
                <a:cs typeface="Times New Roman"/>
              </a:rPr>
              <a:t>уровня моря </a:t>
            </a:r>
            <a:r>
              <a:rPr dirty="0" sz="1600">
                <a:latin typeface="Times New Roman"/>
                <a:cs typeface="Times New Roman"/>
              </a:rPr>
              <a:t>не </a:t>
            </a:r>
            <a:r>
              <a:rPr dirty="0" sz="1600" spc="-10">
                <a:latin typeface="Times New Roman"/>
                <a:cs typeface="Times New Roman"/>
              </a:rPr>
              <a:t>предполагает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сдвига </a:t>
            </a:r>
            <a:r>
              <a:rPr dirty="0" sz="1600" spc="-20">
                <a:latin typeface="Times New Roman"/>
                <a:cs typeface="Times New Roman"/>
              </a:rPr>
              <a:t>положения </a:t>
            </a:r>
            <a:r>
              <a:rPr dirty="0" sz="1600" spc="-5">
                <a:latin typeface="Times New Roman"/>
                <a:cs typeface="Times New Roman"/>
              </a:rPr>
              <a:t>кромки шельфа. Сиквенсы </a:t>
            </a:r>
            <a:r>
              <a:rPr dirty="0" sz="1600" spc="-15">
                <a:latin typeface="Times New Roman"/>
                <a:cs typeface="Times New Roman"/>
              </a:rPr>
              <a:t>1-го </a:t>
            </a:r>
            <a:r>
              <a:rPr dirty="0" sz="1600">
                <a:latin typeface="Times New Roman"/>
                <a:cs typeface="Times New Roman"/>
              </a:rPr>
              <a:t>типа </a:t>
            </a:r>
            <a:r>
              <a:rPr dirty="0" sz="1600" spc="-5">
                <a:latin typeface="Times New Roman"/>
                <a:cs typeface="Times New Roman"/>
              </a:rPr>
              <a:t>были обсуждены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предшествующих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разделах;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сиквенсы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будут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рассмотрены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ниже.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5623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Сиквенсы</a:t>
            </a:r>
            <a:r>
              <a:rPr dirty="0" sz="1600">
                <a:latin typeface="Times New Roman"/>
                <a:cs typeface="Times New Roman"/>
              </a:rPr>
              <a:t> 2 типа </a:t>
            </a:r>
            <a:r>
              <a:rPr dirty="0" sz="1600" spc="-15">
                <a:latin typeface="Times New Roman"/>
                <a:cs typeface="Times New Roman"/>
              </a:rPr>
              <a:t>(как </a:t>
            </a:r>
            <a:r>
              <a:rPr dirty="0" sz="1600" spc="-5">
                <a:latin typeface="Times New Roman"/>
                <a:cs typeface="Times New Roman"/>
              </a:rPr>
              <a:t>показано </a:t>
            </a:r>
            <a:r>
              <a:rPr dirty="0" sz="1600" spc="-15">
                <a:latin typeface="Times New Roman"/>
                <a:cs typeface="Times New Roman"/>
              </a:rPr>
              <a:t>ниже) </a:t>
            </a:r>
            <a:r>
              <a:rPr dirty="0" sz="1600" spc="-10">
                <a:latin typeface="Times New Roman"/>
                <a:cs typeface="Times New Roman"/>
              </a:rPr>
              <a:t>подобны </a:t>
            </a:r>
            <a:r>
              <a:rPr dirty="0" sz="1600" spc="-5">
                <a:latin typeface="Times New Roman"/>
                <a:cs typeface="Times New Roman"/>
              </a:rPr>
              <a:t>1-ому </a:t>
            </a:r>
            <a:r>
              <a:rPr dirty="0" sz="1600" spc="5">
                <a:latin typeface="Times New Roman"/>
                <a:cs typeface="Times New Roman"/>
              </a:rPr>
              <a:t>типу </a:t>
            </a:r>
            <a:r>
              <a:rPr dirty="0" sz="1600">
                <a:latin typeface="Times New Roman"/>
                <a:cs typeface="Times New Roman"/>
              </a:rPr>
              <a:t>(показано </a:t>
            </a:r>
            <a:r>
              <a:rPr dirty="0" sz="1600" spc="-5">
                <a:latin typeface="Times New Roman"/>
                <a:cs typeface="Times New Roman"/>
              </a:rPr>
              <a:t>выше)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почти </a:t>
            </a:r>
            <a:r>
              <a:rPr dirty="0" sz="1600" spc="5">
                <a:latin typeface="Times New Roman"/>
                <a:cs typeface="Times New Roman"/>
              </a:rPr>
              <a:t>во </a:t>
            </a:r>
            <a:r>
              <a:rPr dirty="0" sz="1600" spc="-5">
                <a:latin typeface="Times New Roman"/>
                <a:cs typeface="Times New Roman"/>
              </a:rPr>
              <a:t>всех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отношениях,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исключением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выдержанных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несогласий,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ограничивающих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сиквенсы</a:t>
            </a:r>
            <a:r>
              <a:rPr dirty="0" sz="1600">
                <a:latin typeface="Times New Roman"/>
                <a:cs typeface="Times New Roman"/>
              </a:rPr>
              <a:t>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проявлением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морской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среде.</a:t>
            </a:r>
            <a:endParaRPr sz="1600">
              <a:latin typeface="Times New Roman"/>
              <a:cs typeface="Times New Roman"/>
            </a:endParaRPr>
          </a:p>
          <a:p>
            <a:pPr algn="just" marL="368935">
              <a:lnSpc>
                <a:spcPct val="100000"/>
              </a:lnSpc>
              <a:spcBef>
                <a:spcPts val="390"/>
              </a:spcBef>
            </a:pPr>
            <a:r>
              <a:rPr dirty="0" sz="1600" spc="-5">
                <a:latin typeface="Times New Roman"/>
                <a:cs typeface="Times New Roman"/>
              </a:rPr>
              <a:t>Кроме</a:t>
            </a:r>
            <a:r>
              <a:rPr dirty="0" sz="1600" spc="28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того,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два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сиквенса  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отличаются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тракту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систем,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залегающих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выше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границы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5">
                <a:latin typeface="Times New Roman"/>
                <a:cs typeface="Times New Roman"/>
              </a:rPr>
              <a:t>тракта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HST,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но</a:t>
            </a:r>
            <a:r>
              <a:rPr dirty="0" sz="1600" spc="-5">
                <a:latin typeface="Times New Roman"/>
                <a:cs typeface="Times New Roman"/>
              </a:rPr>
              <a:t> ниже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трансгрессивной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поверхности</a:t>
            </a:r>
            <a:r>
              <a:rPr dirty="0" sz="1600" spc="-10">
                <a:latin typeface="Times New Roman"/>
                <a:cs typeface="Times New Roman"/>
              </a:rPr>
              <a:t> (TST).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33910" y="6519458"/>
            <a:ext cx="17018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32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73012"/>
            <a:ext cx="6019800" cy="325094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97599" y="4833924"/>
            <a:ext cx="2877820" cy="1338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imes New Roman"/>
                <a:cs typeface="Times New Roman"/>
              </a:rPr>
              <a:t>Рис.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6.10:</a:t>
            </a:r>
            <a:r>
              <a:rPr dirty="0" sz="1800" spc="-6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Figure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adapted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from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80">
                <a:latin typeface="Times New Roman"/>
                <a:cs typeface="Times New Roman"/>
              </a:rPr>
              <a:t>V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n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165">
                <a:latin typeface="Times New Roman"/>
                <a:cs typeface="Times New Roman"/>
              </a:rPr>
              <a:t>W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 spc="-15">
                <a:latin typeface="Times New Roman"/>
                <a:cs typeface="Times New Roman"/>
              </a:rPr>
              <a:t>g</a:t>
            </a:r>
            <a:r>
              <a:rPr dirty="0" sz="1800" spc="10">
                <a:latin typeface="Times New Roman"/>
                <a:cs typeface="Times New Roman"/>
              </a:rPr>
              <a:t>on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r</a:t>
            </a:r>
            <a:r>
              <a:rPr dirty="0" sz="1800" spc="3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</a:t>
            </a:r>
            <a:r>
              <a:rPr dirty="0" sz="1800">
                <a:latin typeface="Times New Roman"/>
                <a:cs typeface="Times New Roman"/>
              </a:rPr>
              <a:t>t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l.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</a:t>
            </a:r>
            <a:r>
              <a:rPr dirty="0" sz="1800" spc="10">
                <a:latin typeface="Times New Roman"/>
                <a:cs typeface="Times New Roman"/>
              </a:rPr>
              <a:t>199</a:t>
            </a:r>
            <a:r>
              <a:rPr dirty="0" sz="1800" spc="15">
                <a:latin typeface="Times New Roman"/>
                <a:cs typeface="Times New Roman"/>
              </a:rPr>
              <a:t>0</a:t>
            </a:r>
            <a:r>
              <a:rPr dirty="0" sz="1800">
                <a:latin typeface="Times New Roman"/>
                <a:cs typeface="Times New Roman"/>
              </a:rPr>
              <a:t>).</a:t>
            </a:r>
            <a:endParaRPr sz="1800">
              <a:latin typeface="Times New Roman"/>
              <a:cs typeface="Times New Roman"/>
            </a:endParaRPr>
          </a:p>
          <a:p>
            <a:pPr marL="70485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Times New Roman"/>
                <a:cs typeface="Times New Roman"/>
              </a:rPr>
              <a:t>Сиквенсы</a:t>
            </a:r>
            <a:r>
              <a:rPr dirty="0" sz="1800">
                <a:latin typeface="Times New Roman"/>
                <a:cs typeface="Times New Roman"/>
              </a:rPr>
              <a:t> 2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типа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SMST </a:t>
            </a:r>
            <a:r>
              <a:rPr dirty="0" sz="1400" spc="-15">
                <a:latin typeface="Times New Roman"/>
                <a:cs typeface="Times New Roman"/>
              </a:rPr>
              <a:t>–shelf-margin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tract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8327" y="203390"/>
            <a:ext cx="744220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232852"/>
                </a:solidFill>
              </a:rPr>
              <a:t>Осадочный</a:t>
            </a:r>
            <a:r>
              <a:rPr dirty="0" spc="5">
                <a:solidFill>
                  <a:srgbClr val="232852"/>
                </a:solidFill>
              </a:rPr>
              <a:t> </a:t>
            </a:r>
            <a:r>
              <a:rPr dirty="0" spc="-20">
                <a:solidFill>
                  <a:srgbClr val="232852"/>
                </a:solidFill>
              </a:rPr>
              <a:t>комплекс</a:t>
            </a:r>
            <a:r>
              <a:rPr dirty="0" spc="20">
                <a:solidFill>
                  <a:srgbClr val="232852"/>
                </a:solidFill>
              </a:rPr>
              <a:t> </a:t>
            </a:r>
            <a:r>
              <a:rPr dirty="0">
                <a:solidFill>
                  <a:srgbClr val="232852"/>
                </a:solidFill>
              </a:rPr>
              <a:t>(седиментационная </a:t>
            </a:r>
            <a:r>
              <a:rPr dirty="0" spc="-5">
                <a:solidFill>
                  <a:srgbClr val="232852"/>
                </a:solidFill>
              </a:rPr>
              <a:t>сиквенция)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494" y="910210"/>
            <a:ext cx="8441690" cy="5100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6985" indent="362585">
              <a:lnSpc>
                <a:spcPct val="100000"/>
              </a:lnSpc>
              <a:spcBef>
                <a:spcPts val="105"/>
              </a:spcBef>
            </a:pPr>
            <a:r>
              <a:rPr dirty="0" sz="1600" spc="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сиквенсах 2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типа, </a:t>
            </a:r>
            <a:r>
              <a:rPr dirty="0" sz="1600">
                <a:latin typeface="Times New Roman"/>
                <a:cs typeface="Times New Roman"/>
              </a:rPr>
              <a:t>поверхности </a:t>
            </a:r>
            <a:r>
              <a:rPr dirty="0" sz="1600" spc="-5">
                <a:latin typeface="Times New Roman"/>
                <a:cs typeface="Times New Roman"/>
              </a:rPr>
              <a:t>несогласий, ограничивающих сиквенсы, выдержаны</a:t>
            </a:r>
            <a:r>
              <a:rPr dirty="0" sz="1600">
                <a:latin typeface="Times New Roman"/>
                <a:cs typeface="Times New Roman"/>
              </a:rPr>
              <a:t> 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 выдвинуться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сторону морю </a:t>
            </a:r>
            <a:r>
              <a:rPr dirty="0" sz="1600" spc="-25">
                <a:latin typeface="Times New Roman"/>
                <a:cs typeface="Times New Roman"/>
              </a:rPr>
              <a:t>только </a:t>
            </a:r>
            <a:r>
              <a:rPr dirty="0" sz="1600">
                <a:latin typeface="Times New Roman"/>
                <a:cs typeface="Times New Roman"/>
              </a:rPr>
              <a:t>по </a:t>
            </a:r>
            <a:r>
              <a:rPr dirty="0" sz="1600" spc="-5">
                <a:latin typeface="Times New Roman"/>
                <a:cs typeface="Times New Roman"/>
              </a:rPr>
              <a:t>отношению </a:t>
            </a:r>
            <a:r>
              <a:rPr dirty="0" sz="1600">
                <a:latin typeface="Times New Roman"/>
                <a:cs typeface="Times New Roman"/>
              </a:rPr>
              <a:t>к </a:t>
            </a:r>
            <a:r>
              <a:rPr dirty="0" sz="1600" spc="-5">
                <a:latin typeface="Times New Roman"/>
                <a:cs typeface="Times New Roman"/>
              </a:rPr>
              <a:t>позиции </a:t>
            </a:r>
            <a:r>
              <a:rPr dirty="0" sz="1600" spc="-10">
                <a:latin typeface="Times New Roman"/>
                <a:cs typeface="Times New Roman"/>
              </a:rPr>
              <a:t>предыдущей </a:t>
            </a:r>
            <a:r>
              <a:rPr dirty="0" sz="1600" spc="-15">
                <a:latin typeface="Times New Roman"/>
                <a:cs typeface="Times New Roman"/>
              </a:rPr>
              <a:t>береговой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линии,</a:t>
            </a:r>
            <a:r>
              <a:rPr dirty="0" sz="1600" spc="5">
                <a:latin typeface="Times New Roman"/>
                <a:cs typeface="Times New Roman"/>
              </a:rPr>
              <a:t> но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не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далее.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Иными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словами,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ни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один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морских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районов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предыдущего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высокого </a:t>
            </a:r>
            <a:r>
              <a:rPr dirty="0" sz="1600" spc="-10">
                <a:latin typeface="Times New Roman"/>
                <a:cs typeface="Times New Roman"/>
              </a:rPr>
              <a:t> стояния </a:t>
            </a:r>
            <a:r>
              <a:rPr dirty="0" sz="1600">
                <a:latin typeface="Times New Roman"/>
                <a:cs typeface="Times New Roman"/>
              </a:rPr>
              <a:t>не </a:t>
            </a:r>
            <a:r>
              <a:rPr dirty="0" sz="1600" spc="-10">
                <a:latin typeface="Times New Roman"/>
                <a:cs typeface="Times New Roman"/>
              </a:rPr>
              <a:t>подвергаются субаэральному </a:t>
            </a:r>
            <a:r>
              <a:rPr dirty="0" sz="1600" spc="-5">
                <a:latin typeface="Times New Roman"/>
                <a:cs typeface="Times New Roman"/>
              </a:rPr>
              <a:t>воздействие </a:t>
            </a:r>
            <a:r>
              <a:rPr dirty="0" sz="1600" spc="5">
                <a:latin typeface="Times New Roman"/>
                <a:cs typeface="Times New Roman"/>
              </a:rPr>
              <a:t>во </a:t>
            </a:r>
            <a:r>
              <a:rPr dirty="0" sz="1600" spc="-5">
                <a:latin typeface="Times New Roman"/>
                <a:cs typeface="Times New Roman"/>
              </a:rPr>
              <a:t>время образования границ сиквенсов </a:t>
            </a:r>
            <a:r>
              <a:rPr dirty="0" sz="1600">
                <a:latin typeface="Times New Roman"/>
                <a:cs typeface="Times New Roman"/>
              </a:rPr>
              <a:t>2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414020">
              <a:lnSpc>
                <a:spcPct val="100000"/>
              </a:lnSpc>
              <a:spcBef>
                <a:spcPts val="390"/>
              </a:spcBef>
            </a:pP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восстанию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слоев</a:t>
            </a:r>
            <a:r>
              <a:rPr dirty="0" sz="1600">
                <a:latin typeface="Times New Roman"/>
                <a:cs typeface="Times New Roman"/>
              </a:rPr>
              <a:t> этих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областей,</a:t>
            </a:r>
            <a:r>
              <a:rPr dirty="0" sz="1600" spc="-5">
                <a:latin typeface="Times New Roman"/>
                <a:cs typeface="Times New Roman"/>
              </a:rPr>
              <a:t> несогласия,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ограничивающие</a:t>
            </a:r>
            <a:r>
              <a:rPr dirty="0" sz="1600">
                <a:latin typeface="Times New Roman"/>
                <a:cs typeface="Times New Roman"/>
              </a:rPr>
              <a:t> сиквенсы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типа,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выражаются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для сиквенсов </a:t>
            </a:r>
            <a:r>
              <a:rPr dirty="0" sz="1600">
                <a:latin typeface="Times New Roman"/>
                <a:cs typeface="Times New Roman"/>
              </a:rPr>
              <a:t>1 типа,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но не </a:t>
            </a:r>
            <a:r>
              <a:rPr dirty="0" sz="1600" spc="-15">
                <a:latin typeface="Times New Roman"/>
                <a:cs typeface="Times New Roman"/>
              </a:rPr>
              <a:t>формирует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врезанные </a:t>
            </a:r>
            <a:r>
              <a:rPr dirty="0" sz="1600" spc="-5">
                <a:latin typeface="Times New Roman"/>
                <a:cs typeface="Times New Roman"/>
              </a:rPr>
              <a:t>долины,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уровень </a:t>
            </a:r>
            <a:r>
              <a:rPr dirty="0" sz="1600" spc="-5">
                <a:latin typeface="Times New Roman"/>
                <a:cs typeface="Times New Roman"/>
              </a:rPr>
              <a:t> моря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снижается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недостаточно</a:t>
            </a:r>
            <a:r>
              <a:rPr dirty="0" sz="1600" spc="5">
                <a:latin typeface="Times New Roman"/>
                <a:cs typeface="Times New Roman"/>
              </a:rPr>
              <a:t> быстро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размыва.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2585">
              <a:lnSpc>
                <a:spcPct val="100000"/>
              </a:lnSpc>
              <a:spcBef>
                <a:spcPts val="385"/>
              </a:spcBef>
            </a:pPr>
            <a:r>
              <a:rPr dirty="0" sz="1600" spc="5">
                <a:latin typeface="Times New Roman"/>
                <a:cs typeface="Times New Roman"/>
              </a:rPr>
              <a:t>В </a:t>
            </a:r>
            <a:r>
              <a:rPr dirty="0" sz="1600" spc="-20">
                <a:latin typeface="Times New Roman"/>
                <a:cs typeface="Times New Roman"/>
              </a:rPr>
              <a:t>морской </a:t>
            </a:r>
            <a:r>
              <a:rPr dirty="0" sz="1600" spc="-10">
                <a:latin typeface="Times New Roman"/>
                <a:cs typeface="Times New Roman"/>
              </a:rPr>
              <a:t>среде, </a:t>
            </a:r>
            <a:r>
              <a:rPr dirty="0" sz="1600">
                <a:latin typeface="Times New Roman"/>
                <a:cs typeface="Times New Roman"/>
              </a:rPr>
              <a:t>регрессивный </a:t>
            </a:r>
            <a:r>
              <a:rPr dirty="0" sz="1600" spc="-5">
                <a:latin typeface="Times New Roman"/>
                <a:cs typeface="Times New Roman"/>
              </a:rPr>
              <a:t>сдвиг </a:t>
            </a:r>
            <a:r>
              <a:rPr dirty="0" sz="1600">
                <a:latin typeface="Times New Roman"/>
                <a:cs typeface="Times New Roman"/>
              </a:rPr>
              <a:t>фаций в </a:t>
            </a:r>
            <a:r>
              <a:rPr dirty="0" sz="1600" spc="-5">
                <a:latin typeface="Times New Roman"/>
                <a:cs typeface="Times New Roman"/>
              </a:rPr>
              <a:t>сторону </a:t>
            </a:r>
            <a:r>
              <a:rPr dirty="0" sz="1600" spc="5">
                <a:latin typeface="Times New Roman"/>
                <a:cs typeface="Times New Roman"/>
              </a:rPr>
              <a:t>бассейна </a:t>
            </a:r>
            <a:r>
              <a:rPr dirty="0" sz="1600" spc="-10">
                <a:latin typeface="Times New Roman"/>
                <a:cs typeface="Times New Roman"/>
              </a:rPr>
              <a:t>не </a:t>
            </a:r>
            <a:r>
              <a:rPr dirty="0" sz="1600" spc="-15">
                <a:latin typeface="Times New Roman"/>
                <a:cs typeface="Times New Roman"/>
              </a:rPr>
              <a:t>происходит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(как</a:t>
            </a:r>
            <a:r>
              <a:rPr dirty="0" sz="1600">
                <a:latin typeface="Times New Roman"/>
                <a:cs typeface="Times New Roman"/>
              </a:rPr>
              <a:t> 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сиквенсах 1 типа), а </a:t>
            </a:r>
            <a:r>
              <a:rPr dirty="0" sz="1600" spc="-5">
                <a:latin typeface="Times New Roman"/>
                <a:cs typeface="Times New Roman"/>
              </a:rPr>
              <a:t>границы </a:t>
            </a:r>
            <a:r>
              <a:rPr dirty="0" sz="1600" spc="-10">
                <a:latin typeface="Times New Roman"/>
                <a:cs typeface="Times New Roman"/>
              </a:rPr>
              <a:t>сиквенсов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 </a:t>
            </a:r>
            <a:r>
              <a:rPr dirty="0" sz="1600" spc="-5">
                <a:latin typeface="Times New Roman"/>
                <a:cs typeface="Times New Roman"/>
              </a:rPr>
              <a:t>типа </a:t>
            </a:r>
            <a:r>
              <a:rPr dirty="0" sz="1600" spc="-15">
                <a:latin typeface="Times New Roman"/>
                <a:cs typeface="Times New Roman"/>
              </a:rPr>
              <a:t>характеризуют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только </a:t>
            </a:r>
            <a:r>
              <a:rPr dirty="0" sz="1600" spc="-5">
                <a:latin typeface="Times New Roman"/>
                <a:cs typeface="Times New Roman"/>
              </a:rPr>
              <a:t>небольшое изменение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проградациях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высокого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стояния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уменьшению</a:t>
            </a:r>
            <a:r>
              <a:rPr dirty="0" sz="1600">
                <a:latin typeface="Times New Roman"/>
                <a:cs typeface="Times New Roman"/>
              </a:rPr>
              <a:t> проградаций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(возможно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аградаций)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выше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границы сиквенса. </a:t>
            </a:r>
            <a:r>
              <a:rPr dirty="0" sz="1600" spc="-10">
                <a:latin typeface="Times New Roman"/>
                <a:cs typeface="Times New Roman"/>
              </a:rPr>
              <a:t>Обнаружение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тонкого</a:t>
            </a:r>
            <a:r>
              <a:rPr dirty="0" sz="1600" spc="-20">
                <a:latin typeface="Times New Roman"/>
                <a:cs typeface="Times New Roman"/>
              </a:rPr>
              <a:t> перехода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морских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разрезах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трудно,</a:t>
            </a:r>
            <a:r>
              <a:rPr dirty="0" sz="1600" spc="-15">
                <a:latin typeface="Times New Roman"/>
                <a:cs typeface="Times New Roman"/>
              </a:rPr>
              <a:t> иногда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невозможно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многие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сиквенсов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типа,</a:t>
            </a:r>
            <a:r>
              <a:rPr dirty="0" sz="1600" spc="-5">
                <a:latin typeface="Times New Roman"/>
                <a:cs typeface="Times New Roman"/>
              </a:rPr>
              <a:t> вероятно,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остаются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незамеченными.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90"/>
              </a:spcBef>
            </a:pPr>
            <a:r>
              <a:rPr dirty="0" sz="1600" spc="-20">
                <a:latin typeface="Times New Roman"/>
                <a:cs typeface="Times New Roman"/>
              </a:rPr>
              <a:t>Тракт </a:t>
            </a:r>
            <a:r>
              <a:rPr dirty="0" sz="1600" spc="-5">
                <a:latin typeface="Times New Roman"/>
                <a:cs typeface="Times New Roman"/>
              </a:rPr>
              <a:t>систем </a:t>
            </a:r>
            <a:r>
              <a:rPr dirty="0" sz="1600">
                <a:latin typeface="Times New Roman"/>
                <a:cs typeface="Times New Roman"/>
              </a:rPr>
              <a:t>окраин </a:t>
            </a:r>
            <a:r>
              <a:rPr dirty="0" sz="1600" spc="-5">
                <a:latin typeface="Times New Roman"/>
                <a:cs typeface="Times New Roman"/>
              </a:rPr>
              <a:t>шельфа </a:t>
            </a:r>
            <a:r>
              <a:rPr dirty="0" sz="1600">
                <a:latin typeface="Times New Roman"/>
                <a:cs typeface="Times New Roman"/>
              </a:rPr>
              <a:t>в сиквнсах </a:t>
            </a:r>
            <a:r>
              <a:rPr dirty="0" sz="1600" spc="5">
                <a:latin typeface="Times New Roman"/>
                <a:cs typeface="Times New Roman"/>
              </a:rPr>
              <a:t>2 </a:t>
            </a:r>
            <a:r>
              <a:rPr dirty="0" sz="1600">
                <a:latin typeface="Times New Roman"/>
                <a:cs typeface="Times New Roman"/>
              </a:rPr>
              <a:t>типа </a:t>
            </a:r>
            <a:r>
              <a:rPr dirty="0" sz="1600" spc="-5">
                <a:latin typeface="Times New Roman"/>
                <a:cs typeface="Times New Roman"/>
              </a:rPr>
              <a:t>является </a:t>
            </a:r>
            <a:r>
              <a:rPr dirty="0" sz="1600" spc="-15">
                <a:latin typeface="Times New Roman"/>
                <a:cs typeface="Times New Roman"/>
              </a:rPr>
              <a:t>аналогом </a:t>
            </a:r>
            <a:r>
              <a:rPr dirty="0" sz="1600">
                <a:latin typeface="Times New Roman"/>
                <a:cs typeface="Times New Roman"/>
              </a:rPr>
              <a:t>в </a:t>
            </a:r>
            <a:r>
              <a:rPr dirty="0" sz="1600" spc="-5">
                <a:latin typeface="Times New Roman"/>
                <a:cs typeface="Times New Roman"/>
              </a:rPr>
              <a:t>стратиграфической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позиции </a:t>
            </a:r>
            <a:r>
              <a:rPr dirty="0" sz="1600" spc="5">
                <a:latin typeface="Times New Roman"/>
                <a:cs typeface="Times New Roman"/>
              </a:rPr>
              <a:t>тракта </a:t>
            </a:r>
            <a:r>
              <a:rPr dirty="0" sz="1600" spc="-5">
                <a:latin typeface="Times New Roman"/>
                <a:cs typeface="Times New Roman"/>
              </a:rPr>
              <a:t>систем </a:t>
            </a:r>
            <a:r>
              <a:rPr dirty="0" sz="1600" spc="-20">
                <a:latin typeface="Times New Roman"/>
                <a:cs typeface="Times New Roman"/>
              </a:rPr>
              <a:t>низкого </a:t>
            </a:r>
            <a:r>
              <a:rPr dirty="0" sz="1600" spc="-5">
                <a:latin typeface="Times New Roman"/>
                <a:cs typeface="Times New Roman"/>
              </a:rPr>
              <a:t>стояния </a:t>
            </a:r>
            <a:r>
              <a:rPr dirty="0" sz="1600">
                <a:latin typeface="Times New Roman"/>
                <a:cs typeface="Times New Roman"/>
              </a:rPr>
              <a:t>в сиквенсе </a:t>
            </a:r>
            <a:r>
              <a:rPr dirty="0" sz="1600" spc="-15">
                <a:latin typeface="Times New Roman"/>
                <a:cs typeface="Times New Roman"/>
              </a:rPr>
              <a:t>1-го </a:t>
            </a:r>
            <a:r>
              <a:rPr dirty="0" sz="1600">
                <a:latin typeface="Times New Roman"/>
                <a:cs typeface="Times New Roman"/>
              </a:rPr>
              <a:t>типа. </a:t>
            </a:r>
            <a:r>
              <a:rPr dirty="0" sz="1600" spc="-5">
                <a:latin typeface="Times New Roman"/>
                <a:cs typeface="Times New Roman"/>
              </a:rPr>
              <a:t>Как </a:t>
            </a:r>
            <a:r>
              <a:rPr dirty="0" sz="1600" spc="-10">
                <a:latin typeface="Times New Roman"/>
                <a:cs typeface="Times New Roman"/>
              </a:rPr>
              <a:t>указано </a:t>
            </a:r>
            <a:r>
              <a:rPr dirty="0" sz="1600">
                <a:latin typeface="Times New Roman"/>
                <a:cs typeface="Times New Roman"/>
              </a:rPr>
              <a:t>выше, тракт </a:t>
            </a:r>
            <a:r>
              <a:rPr dirty="0" sz="1600" spc="-5">
                <a:latin typeface="Times New Roman"/>
                <a:cs typeface="Times New Roman"/>
              </a:rPr>
              <a:t>систем </a:t>
            </a:r>
            <a:r>
              <a:rPr dirty="0" sz="1600">
                <a:latin typeface="Times New Roman"/>
                <a:cs typeface="Times New Roman"/>
              </a:rPr>
              <a:t> окраин </a:t>
            </a:r>
            <a:r>
              <a:rPr dirty="0" sz="1600" spc="-5">
                <a:latin typeface="Times New Roman"/>
                <a:cs typeface="Times New Roman"/>
              </a:rPr>
              <a:t>шельфа </a:t>
            </a:r>
            <a:r>
              <a:rPr dirty="0" sz="1600" spc="-10">
                <a:latin typeface="Times New Roman"/>
                <a:cs typeface="Times New Roman"/>
              </a:rPr>
              <a:t>характеризуется </a:t>
            </a:r>
            <a:r>
              <a:rPr dirty="0" sz="1600">
                <a:latin typeface="Times New Roman"/>
                <a:cs typeface="Times New Roman"/>
              </a:rPr>
              <a:t>аградационным </a:t>
            </a:r>
            <a:r>
              <a:rPr dirty="0" sz="1600" spc="-10">
                <a:latin typeface="Times New Roman"/>
                <a:cs typeface="Times New Roman"/>
              </a:rPr>
              <a:t>накоплением. </a:t>
            </a:r>
            <a:r>
              <a:rPr dirty="0" sz="1600" spc="-20">
                <a:latin typeface="Times New Roman"/>
                <a:cs typeface="Times New Roman"/>
              </a:rPr>
              <a:t>Тракт </a:t>
            </a:r>
            <a:r>
              <a:rPr dirty="0" sz="1600">
                <a:latin typeface="Times New Roman"/>
                <a:cs typeface="Times New Roman"/>
              </a:rPr>
              <a:t>трансгрессивных </a:t>
            </a:r>
            <a:r>
              <a:rPr dirty="0" sz="1600" spc="-5">
                <a:latin typeface="Times New Roman"/>
                <a:cs typeface="Times New Roman"/>
              </a:rPr>
              <a:t>систем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шельфа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венчает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трансгрессивная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поверхность,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подобно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тракту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систем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стояния.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2585">
              <a:lnSpc>
                <a:spcPct val="100000"/>
              </a:lnSpc>
              <a:spcBef>
                <a:spcPts val="390"/>
              </a:spcBef>
            </a:pPr>
            <a:r>
              <a:rPr dirty="0" sz="1600" spc="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целом,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было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гораздо</a:t>
            </a:r>
            <a:r>
              <a:rPr dirty="0" sz="1600" spc="-10">
                <a:latin typeface="Times New Roman"/>
                <a:cs typeface="Times New Roman"/>
              </a:rPr>
              <a:t> больше</a:t>
            </a:r>
            <a:r>
              <a:rPr dirty="0" sz="1600" spc="-5">
                <a:latin typeface="Times New Roman"/>
                <a:cs typeface="Times New Roman"/>
              </a:rPr>
              <a:t> зарегистрировано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сиквенсов</a:t>
            </a:r>
            <a:r>
              <a:rPr dirty="0" sz="1600">
                <a:latin typeface="Times New Roman"/>
                <a:cs typeface="Times New Roman"/>
              </a:rPr>
              <a:t> 1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типа,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сиквенсов</a:t>
            </a:r>
            <a:r>
              <a:rPr dirty="0" sz="1600">
                <a:latin typeface="Times New Roman"/>
                <a:cs typeface="Times New Roman"/>
              </a:rPr>
              <a:t> 2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возможно</a:t>
            </a:r>
            <a:r>
              <a:rPr dirty="0" sz="1600" spc="-10">
                <a:latin typeface="Times New Roman"/>
                <a:cs typeface="Times New Roman"/>
              </a:rPr>
              <a:t> это</a:t>
            </a:r>
            <a:r>
              <a:rPr dirty="0" sz="1600" spc="-5">
                <a:latin typeface="Times New Roman"/>
                <a:cs typeface="Times New Roman"/>
              </a:rPr>
              <a:t> связано </a:t>
            </a:r>
            <a:r>
              <a:rPr dirty="0" sz="1600">
                <a:latin typeface="Times New Roman"/>
                <a:cs typeface="Times New Roman"/>
              </a:rPr>
              <a:t>с </a:t>
            </a:r>
            <a:r>
              <a:rPr dirty="0" sz="1600" spc="-5">
                <a:latin typeface="Times New Roman"/>
                <a:cs typeface="Times New Roman"/>
              </a:rPr>
              <a:t>сравнительной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трудностью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 </a:t>
            </a:r>
            <a:r>
              <a:rPr dirty="0" sz="1600" spc="-10">
                <a:latin typeface="Times New Roman"/>
                <a:cs typeface="Times New Roman"/>
              </a:rPr>
              <a:t>вторых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либо </a:t>
            </a:r>
            <a:r>
              <a:rPr dirty="0" sz="1600" spc="-5">
                <a:latin typeface="Times New Roman"/>
                <a:cs typeface="Times New Roman"/>
              </a:rPr>
              <a:t>легкостью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обнаружения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первых.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Некоторые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ученые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ставят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под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сомнение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существование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сиквенсов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2-го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36932" y="6519458"/>
            <a:ext cx="16573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4583" y="1856232"/>
            <a:ext cx="5995416" cy="254812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96172" y="1957209"/>
            <a:ext cx="4551045" cy="51244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spc="-30">
                <a:solidFill>
                  <a:srgbClr val="C00000"/>
                </a:solidFill>
              </a:rPr>
              <a:t>Благодарю</a:t>
            </a:r>
            <a:r>
              <a:rPr dirty="0" sz="3200" spc="-5">
                <a:solidFill>
                  <a:srgbClr val="C00000"/>
                </a:solidFill>
              </a:rPr>
              <a:t> </a:t>
            </a:r>
            <a:r>
              <a:rPr dirty="0" sz="3200" spc="-15">
                <a:solidFill>
                  <a:srgbClr val="C00000"/>
                </a:solidFill>
              </a:rPr>
              <a:t>за</a:t>
            </a:r>
            <a:r>
              <a:rPr dirty="0" sz="3200" spc="-25">
                <a:solidFill>
                  <a:srgbClr val="C00000"/>
                </a:solidFill>
              </a:rPr>
              <a:t> </a:t>
            </a:r>
            <a:r>
              <a:rPr dirty="0" sz="3200" spc="-5">
                <a:solidFill>
                  <a:srgbClr val="C00000"/>
                </a:solidFill>
              </a:rPr>
              <a:t>внимание!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1911857" y="2750314"/>
            <a:ext cx="5323840" cy="1304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  <a:tabLst>
                <a:tab pos="3609340" algn="l"/>
              </a:tabLst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your	attention!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dirty="0" sz="3200" spc="-1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797" y="6519458"/>
            <a:ext cx="6997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03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1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5194" y="6519458"/>
            <a:ext cx="19050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аз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Н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 spc="2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8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м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.К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.И.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24727" y="6519458"/>
            <a:ext cx="1771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2023-11-06T03:48:50Z</dcterms:created>
  <dcterms:modified xsi:type="dcterms:W3CDTF">2023-11-06T03:48:50Z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2023-11-06T00:00:00Z</vt:filetime>
  </property>
</Properties>
</file>