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00" y="437756"/>
            <a:ext cx="765819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18" y="179984"/>
            <a:ext cx="8851163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65913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g"/><Relationship Id="rId5" Type="http://schemas.openxmlformats.org/officeDocument/2006/relationships/image" Target="../media/image1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Relationship Id="rId4" Type="http://schemas.openxmlformats.org/officeDocument/2006/relationships/image" Target="../media/image32.jpg"/><Relationship Id="rId5" Type="http://schemas.openxmlformats.org/officeDocument/2006/relationships/image" Target="../media/image33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6363" y="1060703"/>
            <a:ext cx="7691755" cy="3127375"/>
            <a:chOff x="626363" y="1060703"/>
            <a:chExt cx="7691755" cy="3127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63" y="1062227"/>
              <a:ext cx="7691628" cy="31257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655" y="1060703"/>
              <a:ext cx="7593330" cy="302895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008" y="5699759"/>
            <a:ext cx="8069580" cy="9327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38671" y="5761117"/>
            <a:ext cx="768985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-2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15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Университет,</a:t>
            </a:r>
            <a:endParaRPr sz="2000">
              <a:latin typeface="Cambria"/>
              <a:cs typeface="Cambria"/>
            </a:endParaRPr>
          </a:p>
          <a:p>
            <a:pPr algn="ctr" marL="1905">
              <a:lnSpc>
                <a:spcPts val="2370"/>
              </a:lnSpc>
            </a:pPr>
            <a:r>
              <a:rPr dirty="0" sz="2000" spc="-35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20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20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0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60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961" y="882764"/>
            <a:ext cx="8580755" cy="5634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Стратиграфическая</a:t>
            </a:r>
            <a:r>
              <a:rPr dirty="0" sz="1600">
                <a:latin typeface="Times New Roman"/>
                <a:cs typeface="Times New Roman"/>
              </a:rPr>
              <a:t> интерпретация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приобрела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исключительно </a:t>
            </a:r>
            <a:r>
              <a:rPr dirty="0" sz="1600" spc="-5">
                <a:latin typeface="Times New Roman"/>
                <a:cs typeface="Times New Roman"/>
              </a:rPr>
              <a:t> большое </a:t>
            </a:r>
            <a:r>
              <a:rPr dirty="0" sz="1600" spc="-10">
                <a:latin typeface="Times New Roman"/>
                <a:cs typeface="Times New Roman"/>
              </a:rPr>
              <a:t>значение </a:t>
            </a:r>
            <a:r>
              <a:rPr dirty="0" sz="1600" spc="-5">
                <a:latin typeface="Times New Roman"/>
                <a:cs typeface="Times New Roman"/>
              </a:rPr>
              <a:t>при </a:t>
            </a:r>
            <a:r>
              <a:rPr dirty="0" sz="1600" spc="-10">
                <a:latin typeface="Times New Roman"/>
                <a:cs typeface="Times New Roman"/>
              </a:rPr>
              <a:t>геологоразведочных </a:t>
            </a:r>
            <a:r>
              <a:rPr dirty="0" sz="1600" spc="-5">
                <a:latin typeface="Times New Roman"/>
                <a:cs typeface="Times New Roman"/>
              </a:rPr>
              <a:t>работах, </a:t>
            </a:r>
            <a:r>
              <a:rPr dirty="0" sz="1600">
                <a:latin typeface="Times New Roman"/>
                <a:cs typeface="Times New Roman"/>
              </a:rPr>
              <a:t>особенно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акваториях,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удаленных </a:t>
            </a:r>
            <a:r>
              <a:rPr dirty="0" sz="1600" spc="-5">
                <a:latin typeface="Times New Roman"/>
                <a:cs typeface="Times New Roman"/>
              </a:rPr>
              <a:t>и слабо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изученных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районах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</a:t>
            </a:r>
            <a:r>
              <a:rPr dirty="0" sz="1600">
                <a:latin typeface="Times New Roman"/>
                <a:cs typeface="Times New Roman"/>
              </a:rPr>
              <a:t> слабой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буровой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изученностью,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-5">
                <a:latin typeface="Times New Roman"/>
                <a:cs typeface="Times New Roman"/>
              </a:rPr>
              <a:t> потребовало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объемов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стратиграфической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имеющихся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(сейсмостратиграфия). </a:t>
            </a:r>
            <a:r>
              <a:rPr dirty="0" sz="1600" spc="-15">
                <a:latin typeface="Times New Roman"/>
                <a:cs typeface="Times New Roman"/>
              </a:rPr>
              <a:t>Этот </a:t>
            </a:r>
            <a:r>
              <a:rPr dirty="0" sz="1600" spc="-30">
                <a:latin typeface="Times New Roman"/>
                <a:cs typeface="Times New Roman"/>
              </a:rPr>
              <a:t>подход </a:t>
            </a:r>
            <a:r>
              <a:rPr dirty="0" sz="1600" spc="-5">
                <a:latin typeface="Times New Roman"/>
                <a:cs typeface="Times New Roman"/>
              </a:rPr>
              <a:t>привел к существенным переменам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анализе </a:t>
            </a:r>
            <a:r>
              <a:rPr dirty="0" sz="1600" spc="-5">
                <a:latin typeface="Times New Roman"/>
                <a:cs typeface="Times New Roman"/>
              </a:rPr>
              <a:t>развития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 бассейна,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самой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методике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такого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анализа.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363855">
              <a:lnSpc>
                <a:spcPct val="100000"/>
              </a:lnSpc>
              <a:spcBef>
                <a:spcPts val="385"/>
              </a:spcBef>
            </a:pPr>
            <a:r>
              <a:rPr dirty="0" sz="1600" spc="-20">
                <a:latin typeface="Times New Roman"/>
                <a:cs typeface="Times New Roman"/>
              </a:rPr>
              <a:t>Методика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сейсмостратиграфического</a:t>
            </a:r>
            <a:r>
              <a:rPr dirty="0" sz="1600">
                <a:latin typeface="Times New Roman"/>
                <a:cs typeface="Times New Roman"/>
              </a:rPr>
              <a:t> анализа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предполагает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создание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интегрированных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команд,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включающих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специалистов </a:t>
            </a:r>
            <a:r>
              <a:rPr dirty="0" sz="1600" spc="-5">
                <a:latin typeface="Times New Roman"/>
                <a:cs typeface="Times New Roman"/>
              </a:rPr>
              <a:t>обоих профилей. </a:t>
            </a:r>
            <a:r>
              <a:rPr dirty="0" sz="1600" spc="-20">
                <a:latin typeface="Times New Roman"/>
                <a:cs typeface="Times New Roman"/>
              </a:rPr>
              <a:t>Однако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становится все </a:t>
            </a:r>
            <a:r>
              <a:rPr dirty="0" sz="1600" spc="-5">
                <a:latin typeface="Times New Roman"/>
                <a:cs typeface="Times New Roman"/>
              </a:rPr>
              <a:t>более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очевидной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нужда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экспертах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одновременно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геофизике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фациальном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анализе.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100000"/>
              </a:lnSpc>
              <a:spcBef>
                <a:spcPts val="390"/>
              </a:spcBef>
            </a:pPr>
            <a:r>
              <a:rPr dirty="0" sz="1600">
                <a:latin typeface="Times New Roman"/>
                <a:cs typeface="Times New Roman"/>
              </a:rPr>
              <a:t>Сейсмическая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стратиграфия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включает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себя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исследования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двух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областях: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1)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Глубокое 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изучение </a:t>
            </a:r>
            <a:r>
              <a:rPr dirty="0" sz="1600">
                <a:latin typeface="Times New Roman"/>
                <a:cs typeface="Times New Roman"/>
              </a:rPr>
              <a:t>петрофизических </a:t>
            </a:r>
            <a:r>
              <a:rPr dirty="0" sz="1600" spc="-5">
                <a:latin typeface="Times New Roman"/>
                <a:cs typeface="Times New Roman"/>
              </a:rPr>
              <a:t>свойств </a:t>
            </a:r>
            <a:r>
              <a:rPr dirty="0" sz="1600" spc="-15">
                <a:latin typeface="Times New Roman"/>
                <a:cs typeface="Times New Roman"/>
              </a:rPr>
              <a:t>пород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моделирование </a:t>
            </a:r>
            <a:r>
              <a:rPr dirty="0" sz="1600" spc="-15">
                <a:latin typeface="Times New Roman"/>
                <a:cs typeface="Times New Roman"/>
              </a:rPr>
              <a:t>пород </a:t>
            </a:r>
            <a:r>
              <a:rPr dirty="0" sz="1600" spc="-10">
                <a:latin typeface="Times New Roman"/>
                <a:cs typeface="Times New Roman"/>
              </a:rPr>
              <a:t>различного литологического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характера</a:t>
            </a:r>
            <a:r>
              <a:rPr dirty="0" sz="1600">
                <a:latin typeface="Times New Roman"/>
                <a:cs typeface="Times New Roman"/>
              </a:rPr>
              <a:t> насыщенности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флюидами</a:t>
            </a:r>
            <a:r>
              <a:rPr dirty="0" sz="1600" spc="-5">
                <a:latin typeface="Times New Roman"/>
                <a:cs typeface="Times New Roman"/>
              </a:rPr>
              <a:t> 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привлечением</a:t>
            </a:r>
            <a:r>
              <a:rPr dirty="0" sz="1600" spc="-5">
                <a:latin typeface="Times New Roman"/>
                <a:cs typeface="Times New Roman"/>
              </a:rPr>
              <a:t> скоростей,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амплитуд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 </a:t>
            </a:r>
            <a:r>
              <a:rPr dirty="0" sz="1600" spc="-10">
                <a:latin typeface="Times New Roman"/>
                <a:cs typeface="Times New Roman"/>
              </a:rPr>
              <a:t>волн; </a:t>
            </a:r>
            <a:r>
              <a:rPr dirty="0" sz="1600" spc="-5">
                <a:latin typeface="Times New Roman"/>
                <a:cs typeface="Times New Roman"/>
              </a:rPr>
              <a:t>2) </a:t>
            </a:r>
            <a:r>
              <a:rPr dirty="0" sz="1600" spc="-10">
                <a:latin typeface="Times New Roman"/>
                <a:cs typeface="Times New Roman"/>
              </a:rPr>
              <a:t>Изучение </a:t>
            </a:r>
            <a:r>
              <a:rPr dirty="0" sz="1600" spc="-5">
                <a:latin typeface="Times New Roman"/>
                <a:cs typeface="Times New Roman"/>
              </a:rPr>
              <a:t>стратиграфии и фациального </a:t>
            </a:r>
            <a:r>
              <a:rPr dirty="0" sz="1600">
                <a:latin typeface="Times New Roman"/>
                <a:cs typeface="Times New Roman"/>
              </a:rPr>
              <a:t>состава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5">
                <a:latin typeface="Times New Roman"/>
                <a:cs typeface="Times New Roman"/>
              </a:rPr>
              <a:t>сейсмическим </a:t>
            </a:r>
            <a:r>
              <a:rPr dirty="0" sz="1600">
                <a:latin typeface="Times New Roman"/>
                <a:cs typeface="Times New Roman"/>
              </a:rPr>
              <a:t>разрезам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МОВ/МОГТ,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плотностного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акустического </a:t>
            </a:r>
            <a:r>
              <a:rPr dirty="0" sz="1600" spc="-5">
                <a:latin typeface="Times New Roman"/>
                <a:cs typeface="Times New Roman"/>
              </a:rPr>
              <a:t>каротажа с целью получения представления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 </a:t>
            </a:r>
            <a:r>
              <a:rPr dirty="0" sz="1600" spc="-10">
                <a:latin typeface="Times New Roman"/>
                <a:cs typeface="Times New Roman"/>
              </a:rPr>
              <a:t>расположении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пространстве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хронологическом порядке </a:t>
            </a:r>
            <a:r>
              <a:rPr dirty="0" sz="1600" spc="-5">
                <a:latin typeface="Times New Roman"/>
                <a:cs typeface="Times New Roman"/>
              </a:rPr>
              <a:t>осадочных </a:t>
            </a:r>
            <a:r>
              <a:rPr dirty="0" sz="1600">
                <a:latin typeface="Times New Roman"/>
                <a:cs typeface="Times New Roman"/>
              </a:rPr>
              <a:t>систем, </a:t>
            </a:r>
            <a:r>
              <a:rPr dirty="0" sz="1600" spc="-5">
                <a:latin typeface="Times New Roman"/>
                <a:cs typeface="Times New Roman"/>
              </a:rPr>
              <a:t>заполняющих </a:t>
            </a:r>
            <a:r>
              <a:rPr dirty="0" sz="1600">
                <a:latin typeface="Times New Roman"/>
                <a:cs typeface="Times New Roman"/>
              </a:rPr>
              <a:t> бассейн.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20" b="1">
                <a:latin typeface="Times New Roman"/>
                <a:cs typeface="Times New Roman"/>
              </a:rPr>
              <a:t>Методы</a:t>
            </a:r>
            <a:r>
              <a:rPr dirty="0" sz="1600" spc="3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количественной</a:t>
            </a:r>
            <a:r>
              <a:rPr dirty="0" sz="1600" spc="2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интерпретации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4"/>
              </a:spcBef>
            </a:pPr>
            <a:r>
              <a:rPr dirty="0" sz="1600" spc="-5">
                <a:latin typeface="Times New Roman"/>
                <a:cs typeface="Times New Roman"/>
              </a:rPr>
              <a:t>Прогноз</a:t>
            </a:r>
            <a:r>
              <a:rPr dirty="0" sz="1600" spc="5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коллекторских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свойств</a:t>
            </a:r>
            <a:r>
              <a:rPr dirty="0" sz="1600" spc="5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пластов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5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важная</a:t>
            </a:r>
            <a:r>
              <a:rPr dirty="0" sz="1600" spc="5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сложно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решаемая</a:t>
            </a:r>
            <a:r>
              <a:rPr dirty="0" sz="1600" spc="5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задача,</a:t>
            </a:r>
            <a:r>
              <a:rPr dirty="0" sz="1600" spc="56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которую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потребности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разработки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месторождений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ставят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перед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сейсморазведкой.</a:t>
            </a:r>
            <a:endParaRPr sz="1600">
              <a:latin typeface="Times New Roman"/>
              <a:cs typeface="Times New Roman"/>
            </a:endParaRPr>
          </a:p>
          <a:p>
            <a:pPr algn="just" marL="12700" marR="8890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-15">
                <a:latin typeface="Times New Roman"/>
                <a:cs typeface="Times New Roman"/>
              </a:rPr>
              <a:t>Существует </a:t>
            </a:r>
            <a:r>
              <a:rPr dirty="0" sz="1600" spc="-5">
                <a:latin typeface="Times New Roman"/>
                <a:cs typeface="Times New Roman"/>
              </a:rPr>
              <a:t>большое </a:t>
            </a:r>
            <a:r>
              <a:rPr dirty="0" sz="1600" spc="-10">
                <a:latin typeface="Times New Roman"/>
                <a:cs typeface="Times New Roman"/>
              </a:rPr>
              <a:t>количество </a:t>
            </a:r>
            <a:r>
              <a:rPr dirty="0" sz="1600" spc="-15">
                <a:latin typeface="Times New Roman"/>
                <a:cs typeface="Times New Roman"/>
              </a:rPr>
              <a:t>методик </a:t>
            </a:r>
            <a:r>
              <a:rPr dirty="0" sz="1600">
                <a:latin typeface="Times New Roman"/>
                <a:cs typeface="Times New Roman"/>
              </a:rPr>
              <a:t>решения </a:t>
            </a:r>
            <a:r>
              <a:rPr dirty="0" sz="1600" spc="-10">
                <a:latin typeface="Times New Roman"/>
                <a:cs typeface="Times New Roman"/>
              </a:rPr>
              <a:t>этой задачи, </a:t>
            </a:r>
            <a:r>
              <a:rPr dirty="0" sz="1600" spc="-5">
                <a:latin typeface="Times New Roman"/>
                <a:cs typeface="Times New Roman"/>
              </a:rPr>
              <a:t>рассмотреть </a:t>
            </a:r>
            <a:r>
              <a:rPr dirty="0" sz="1600">
                <a:latin typeface="Times New Roman"/>
                <a:cs typeface="Times New Roman"/>
              </a:rPr>
              <a:t>все за </a:t>
            </a:r>
            <a:r>
              <a:rPr dirty="0" sz="1600" spc="-20">
                <a:latin typeface="Times New Roman"/>
                <a:cs typeface="Times New Roman"/>
              </a:rPr>
              <a:t>короткий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срок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представляется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возможным.</a:t>
            </a:r>
            <a:r>
              <a:rPr dirty="0" sz="1600" spc="-10">
                <a:latin typeface="Times New Roman"/>
                <a:cs typeface="Times New Roman"/>
              </a:rPr>
              <a:t> Вот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-20">
                <a:latin typeface="Times New Roman"/>
                <a:cs typeface="Times New Roman"/>
              </a:rPr>
              <a:t> некоторые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 них,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выбранные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принципу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наибольшей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распространенности: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460342"/>
            <a:ext cx="23895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КазНИТУ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им.К.И.Сатпаева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2459" y="6518225"/>
            <a:ext cx="9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500" y="303009"/>
            <a:ext cx="13004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Вв</a:t>
            </a:r>
            <a:r>
              <a:rPr dirty="0" spc="-40"/>
              <a:t>е</a:t>
            </a:r>
            <a:r>
              <a:rPr dirty="0"/>
              <a:t>дение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29" y="283222"/>
            <a:ext cx="798258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Обоснование</a:t>
            </a:r>
            <a:r>
              <a:rPr dirty="0" spc="5"/>
              <a:t> </a:t>
            </a:r>
            <a:r>
              <a:rPr dirty="0" spc="-25"/>
              <a:t>атрибутного</a:t>
            </a:r>
            <a:r>
              <a:rPr dirty="0" spc="25"/>
              <a:t> </a:t>
            </a:r>
            <a:r>
              <a:rPr dirty="0" spc="-5"/>
              <a:t>анализа</a:t>
            </a:r>
            <a:r>
              <a:rPr dirty="0" spc="10"/>
              <a:t> </a:t>
            </a:r>
            <a:r>
              <a:rPr dirty="0"/>
              <a:t>в</a:t>
            </a:r>
            <a:r>
              <a:rPr dirty="0" spc="30"/>
              <a:t> </a:t>
            </a:r>
            <a:r>
              <a:rPr dirty="0" spc="-10"/>
              <a:t>сейсмостратиграфии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96229" y="836663"/>
            <a:ext cx="5696585" cy="3518535"/>
            <a:chOff x="396229" y="836663"/>
            <a:chExt cx="5696585" cy="3518535"/>
          </a:xfrm>
        </p:grpSpPr>
        <p:sp>
          <p:nvSpPr>
            <p:cNvPr id="4" name="object 4"/>
            <p:cNvSpPr/>
            <p:nvPr/>
          </p:nvSpPr>
          <p:spPr>
            <a:xfrm>
              <a:off x="396229" y="836663"/>
              <a:ext cx="5696585" cy="3518535"/>
            </a:xfrm>
            <a:custGeom>
              <a:avLst/>
              <a:gdLst/>
              <a:ahLst/>
              <a:cxnLst/>
              <a:rect l="l" t="t" r="r" b="b"/>
              <a:pathLst>
                <a:path w="5696585" h="3518535">
                  <a:moveTo>
                    <a:pt x="0" y="3518496"/>
                  </a:moveTo>
                  <a:lnTo>
                    <a:pt x="5696292" y="3518496"/>
                  </a:lnTo>
                  <a:lnTo>
                    <a:pt x="5696292" y="0"/>
                  </a:lnTo>
                  <a:lnTo>
                    <a:pt x="0" y="0"/>
                  </a:lnTo>
                  <a:lnTo>
                    <a:pt x="0" y="3518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3680" y="3988549"/>
              <a:ext cx="290462" cy="2453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6958" y="4011404"/>
              <a:ext cx="1062923" cy="1838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24061" y="871193"/>
            <a:ext cx="4878070" cy="635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69060" marR="5080" indent="-1356995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326500"/>
                </a:solidFill>
                <a:latin typeface="Tahoma"/>
                <a:cs typeface="Tahoma"/>
              </a:rPr>
              <a:t>Обоснование атрибутного </a:t>
            </a:r>
            <a:r>
              <a:rPr dirty="0" sz="2000" spc="-5" b="1">
                <a:solidFill>
                  <a:srgbClr val="326500"/>
                </a:solidFill>
                <a:latin typeface="Tahoma"/>
                <a:cs typeface="Tahoma"/>
              </a:rPr>
              <a:t>анализа </a:t>
            </a:r>
            <a:r>
              <a:rPr dirty="0" sz="2000" spc="-10" b="1">
                <a:solidFill>
                  <a:srgbClr val="326500"/>
                </a:solidFill>
                <a:latin typeface="Tahoma"/>
                <a:cs typeface="Tahoma"/>
              </a:rPr>
              <a:t>в </a:t>
            </a:r>
            <a:r>
              <a:rPr dirty="0" sz="2000" spc="-575" b="1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326500"/>
                </a:solidFill>
                <a:latin typeface="Tahoma"/>
                <a:cs typeface="Tahoma"/>
              </a:rPr>
              <a:t>сейсморазведке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0879" y="1503062"/>
            <a:ext cx="2637155" cy="276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Породы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разной литологии и </a:t>
            </a:r>
            <a:r>
              <a:rPr dirty="0" sz="150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свойств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различаются</a:t>
            </a:r>
            <a:r>
              <a:rPr dirty="0" sz="1500" spc="1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по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пластовым</a:t>
            </a:r>
            <a:r>
              <a:rPr dirty="0" sz="1500" spc="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скоростям</a:t>
            </a:r>
            <a:r>
              <a:rPr dirty="0" sz="1500" spc="1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и </a:t>
            </a:r>
            <a:r>
              <a:rPr dirty="0" sz="150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плотности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(следовательно, и </a:t>
            </a:r>
            <a:r>
              <a:rPr dirty="0" sz="150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по акустической</a:t>
            </a:r>
            <a:r>
              <a:rPr dirty="0" sz="150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жесткости),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 что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создает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предпосылки для </a:t>
            </a:r>
            <a:r>
              <a:rPr dirty="0" sz="1500" spc="-45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определения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их по данным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сейсморазведки.</a:t>
            </a:r>
            <a:endParaRPr sz="1500">
              <a:latin typeface="Tahoma"/>
              <a:cs typeface="Tahoma"/>
            </a:endParaRPr>
          </a:p>
          <a:p>
            <a:pPr marL="12700" marR="146685">
              <a:lnSpc>
                <a:spcPct val="100000"/>
              </a:lnSpc>
              <a:spcBef>
                <a:spcPts val="5"/>
              </a:spcBef>
            </a:pP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Основа интерпретации – </a:t>
            </a:r>
            <a:r>
              <a:rPr dirty="0" sz="150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существование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таких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различий,</a:t>
            </a:r>
            <a:r>
              <a:rPr dirty="0" sz="1500" spc="-4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5">
                <a:solidFill>
                  <a:srgbClr val="326500"/>
                </a:solidFill>
                <a:latin typeface="Tahoma"/>
                <a:cs typeface="Tahoma"/>
              </a:rPr>
              <a:t>определенных</a:t>
            </a:r>
            <a:r>
              <a:rPr dirty="0" sz="1500" spc="-20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по </a:t>
            </a:r>
            <a:r>
              <a:rPr dirty="0" sz="1500" spc="-455">
                <a:solidFill>
                  <a:srgbClr val="326500"/>
                </a:solidFill>
                <a:latin typeface="Tahoma"/>
                <a:cs typeface="Tahoma"/>
              </a:rPr>
              <a:t> </a:t>
            </a:r>
            <a:r>
              <a:rPr dirty="0" sz="1500" spc="-10">
                <a:solidFill>
                  <a:srgbClr val="326500"/>
                </a:solidFill>
                <a:latin typeface="Tahoma"/>
                <a:cs typeface="Tahoma"/>
              </a:rPr>
              <a:t>керну.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8061" y="1579588"/>
            <a:ext cx="1412875" cy="2385060"/>
            <a:chOff x="678061" y="1579588"/>
            <a:chExt cx="1412875" cy="2385060"/>
          </a:xfrm>
        </p:grpSpPr>
        <p:sp>
          <p:nvSpPr>
            <p:cNvPr id="10" name="object 10"/>
            <p:cNvSpPr/>
            <p:nvPr/>
          </p:nvSpPr>
          <p:spPr>
            <a:xfrm>
              <a:off x="679648" y="1581176"/>
              <a:ext cx="1409700" cy="2381885"/>
            </a:xfrm>
            <a:custGeom>
              <a:avLst/>
              <a:gdLst/>
              <a:ahLst/>
              <a:cxnLst/>
              <a:rect l="l" t="t" r="r" b="b"/>
              <a:pathLst>
                <a:path w="1409700" h="2381885">
                  <a:moveTo>
                    <a:pt x="0" y="2381385"/>
                  </a:moveTo>
                  <a:lnTo>
                    <a:pt x="1409105" y="2381385"/>
                  </a:lnTo>
                  <a:lnTo>
                    <a:pt x="1409105" y="0"/>
                  </a:lnTo>
                  <a:lnTo>
                    <a:pt x="0" y="0"/>
                  </a:lnTo>
                  <a:lnTo>
                    <a:pt x="0" y="2381385"/>
                  </a:lnTo>
                  <a:close/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194092" y="2135682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40" h="11430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0" y="11264"/>
                  </a:lnTo>
                  <a:lnTo>
                    <a:pt x="40525" y="11264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94097" y="213285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94097" y="21300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94097" y="212724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194097" y="212442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94097" y="21215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194097" y="21187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94097" y="21159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194097" y="21131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94097" y="211032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94097" y="210755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94097" y="21047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94097" y="210189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94097" y="20990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194097" y="20962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194097" y="20934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194092" y="208786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194092" y="208220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194092" y="2011806"/>
              <a:ext cx="40640" cy="73660"/>
            </a:xfrm>
            <a:custGeom>
              <a:avLst/>
              <a:gdLst/>
              <a:ahLst/>
              <a:cxnLst/>
              <a:rect l="l" t="t" r="r" b="b"/>
              <a:pathLst>
                <a:path w="40640" h="7366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13"/>
                  </a:lnTo>
                  <a:lnTo>
                    <a:pt x="0" y="73228"/>
                  </a:lnTo>
                  <a:lnTo>
                    <a:pt x="40525" y="73228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194097" y="200898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194097" y="20061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194097" y="200336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194097" y="200054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194097" y="199776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194092" y="199212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194097" y="19892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194097" y="19864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194097" y="19836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194097" y="19808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194097" y="19780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194097" y="19752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194092" y="196964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25" y="838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194092" y="196399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194097" y="196115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194097" y="19583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194097" y="19555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94097" y="1955554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772"/>
                  </a:moveTo>
                  <a:lnTo>
                    <a:pt x="40530" y="2772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7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194097" y="1955573"/>
              <a:ext cx="40640" cy="191770"/>
            </a:xfrm>
            <a:custGeom>
              <a:avLst/>
              <a:gdLst/>
              <a:ahLst/>
              <a:cxnLst/>
              <a:rect l="l" t="t" r="r" b="b"/>
              <a:pathLst>
                <a:path w="40640" h="191769">
                  <a:moveTo>
                    <a:pt x="0" y="0"/>
                  </a:moveTo>
                  <a:lnTo>
                    <a:pt x="40533" y="0"/>
                  </a:lnTo>
                </a:path>
                <a:path w="40640" h="191769">
                  <a:moveTo>
                    <a:pt x="0" y="191392"/>
                  </a:moveTo>
                  <a:lnTo>
                    <a:pt x="40533" y="191392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277785" y="208786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277785" y="208503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277785" y="208219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277785" y="207937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277785" y="207659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277785" y="207376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277785" y="207094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277785" y="206816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277785" y="206533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277785" y="206256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277785" y="20597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277785" y="2023122"/>
              <a:ext cx="40640" cy="40005"/>
            </a:xfrm>
            <a:custGeom>
              <a:avLst/>
              <a:gdLst/>
              <a:ahLst/>
              <a:cxnLst/>
              <a:rect l="l" t="t" r="r" b="b"/>
              <a:pathLst>
                <a:path w="40640" h="40005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39382"/>
                  </a:lnTo>
                  <a:lnTo>
                    <a:pt x="40525" y="39382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277785" y="20202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277785" y="201741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277785" y="20146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277785" y="201180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277785" y="200898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277785" y="20061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277785" y="200336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277785" y="200054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277785" y="199776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277785" y="199493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277785" y="1994935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838"/>
                  </a:moveTo>
                  <a:lnTo>
                    <a:pt x="40530" y="2838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277787" y="1994965"/>
              <a:ext cx="40640" cy="101600"/>
            </a:xfrm>
            <a:custGeom>
              <a:avLst/>
              <a:gdLst/>
              <a:ahLst/>
              <a:cxnLst/>
              <a:rect l="l" t="t" r="r" b="b"/>
              <a:pathLst>
                <a:path w="40640" h="101600">
                  <a:moveTo>
                    <a:pt x="0" y="0"/>
                  </a:moveTo>
                  <a:lnTo>
                    <a:pt x="40533" y="0"/>
                  </a:lnTo>
                </a:path>
                <a:path w="40640" h="101600">
                  <a:moveTo>
                    <a:pt x="0" y="101347"/>
                  </a:moveTo>
                  <a:lnTo>
                    <a:pt x="40533" y="101347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1318323" y="203998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318323" y="203721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318323" y="203438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318323" y="20315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1318323" y="20287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1318323" y="202595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1318323" y="20231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1318323" y="20202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318323" y="1997773"/>
              <a:ext cx="40640" cy="25400"/>
            </a:xfrm>
            <a:custGeom>
              <a:avLst/>
              <a:gdLst/>
              <a:ahLst/>
              <a:cxnLst/>
              <a:rect l="l" t="t" r="r" b="b"/>
              <a:pathLst>
                <a:path w="40640" h="25400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25349"/>
                  </a:lnTo>
                  <a:lnTo>
                    <a:pt x="40525" y="25349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318323" y="199493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318323" y="19921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1318323" y="19892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1318323" y="19864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318323" y="19836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1318323" y="19808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1318323" y="1980853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823"/>
                  </a:moveTo>
                  <a:lnTo>
                    <a:pt x="40530" y="2823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1318321" y="1980867"/>
              <a:ext cx="40640" cy="67945"/>
            </a:xfrm>
            <a:custGeom>
              <a:avLst/>
              <a:gdLst/>
              <a:ahLst/>
              <a:cxnLst/>
              <a:rect l="l" t="t" r="r" b="b"/>
              <a:pathLst>
                <a:path w="40640" h="67944">
                  <a:moveTo>
                    <a:pt x="0" y="0"/>
                  </a:moveTo>
                  <a:lnTo>
                    <a:pt x="40533" y="0"/>
                  </a:lnTo>
                </a:path>
                <a:path w="40640" h="67944">
                  <a:moveTo>
                    <a:pt x="0" y="67573"/>
                  </a:moveTo>
                  <a:lnTo>
                    <a:pt x="40533" y="67573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1358849" y="2003373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3053" y="8432"/>
                  </a:lnTo>
                  <a:lnTo>
                    <a:pt x="43053" y="5613"/>
                  </a:lnTo>
                  <a:lnTo>
                    <a:pt x="43053" y="2781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358849" y="1997773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3053" y="8382"/>
                  </a:lnTo>
                  <a:lnTo>
                    <a:pt x="43053" y="5600"/>
                  </a:lnTo>
                  <a:lnTo>
                    <a:pt x="43053" y="2781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358849" y="1992121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20"/>
                  </a:lnTo>
                  <a:lnTo>
                    <a:pt x="43053" y="8420"/>
                  </a:lnTo>
                  <a:lnTo>
                    <a:pt x="43053" y="5651"/>
                  </a:lnTo>
                  <a:lnTo>
                    <a:pt x="43053" y="2819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1358849" y="1986457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3053" y="8483"/>
                  </a:lnTo>
                  <a:lnTo>
                    <a:pt x="43053" y="5651"/>
                  </a:lnTo>
                  <a:lnTo>
                    <a:pt x="43053" y="2832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1358849" y="198368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358849" y="198085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358849" y="197807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358849" y="1972424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3053" y="8432"/>
                  </a:lnTo>
                  <a:lnTo>
                    <a:pt x="43053" y="5600"/>
                  </a:lnTo>
                  <a:lnTo>
                    <a:pt x="43053" y="2832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358849" y="1966823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3053" y="8420"/>
                  </a:lnTo>
                  <a:lnTo>
                    <a:pt x="43053" y="5600"/>
                  </a:lnTo>
                  <a:lnTo>
                    <a:pt x="43053" y="2819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358849" y="1963987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358849" y="196115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358849" y="195838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358849" y="195555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358849" y="1952721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358849" y="194994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358849" y="1885162"/>
              <a:ext cx="43180" cy="67945"/>
            </a:xfrm>
            <a:custGeom>
              <a:avLst/>
              <a:gdLst/>
              <a:ahLst/>
              <a:cxnLst/>
              <a:rect l="l" t="t" r="r" b="b"/>
              <a:pathLst>
                <a:path w="43180" h="67944">
                  <a:moveTo>
                    <a:pt x="43053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67564"/>
                  </a:lnTo>
                  <a:lnTo>
                    <a:pt x="43053" y="67564"/>
                  </a:lnTo>
                  <a:lnTo>
                    <a:pt x="43053" y="2768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358849" y="188232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358849" y="1879494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358849" y="187667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358849" y="187389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1358849" y="1871061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358849" y="1868242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358849" y="1862632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3053" y="8432"/>
                  </a:lnTo>
                  <a:lnTo>
                    <a:pt x="43053" y="5600"/>
                  </a:lnTo>
                  <a:lnTo>
                    <a:pt x="43053" y="2832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358849" y="1857031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053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3053" y="8432"/>
                  </a:lnTo>
                  <a:lnTo>
                    <a:pt x="43053" y="5600"/>
                  </a:lnTo>
                  <a:lnTo>
                    <a:pt x="43053" y="2832"/>
                  </a:lnTo>
                  <a:lnTo>
                    <a:pt x="43053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358849" y="1854194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1358849" y="1851376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1358849" y="1848544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1358849" y="1845762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1358849" y="1842942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1358849" y="1840161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1358849" y="1837329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1358849" y="1834509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061" y="560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358849" y="1831678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061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061" y="5655"/>
                  </a:lnTo>
                  <a:lnTo>
                    <a:pt x="43061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358849" y="1831675"/>
              <a:ext cx="43180" cy="3175"/>
            </a:xfrm>
            <a:custGeom>
              <a:avLst/>
              <a:gdLst/>
              <a:ahLst/>
              <a:cxnLst/>
              <a:rect l="l" t="t" r="r" b="b"/>
              <a:pathLst>
                <a:path w="43180" h="3175">
                  <a:moveTo>
                    <a:pt x="0" y="2827"/>
                  </a:moveTo>
                  <a:lnTo>
                    <a:pt x="43061" y="2827"/>
                  </a:lnTo>
                  <a:lnTo>
                    <a:pt x="43061" y="0"/>
                  </a:lnTo>
                  <a:lnTo>
                    <a:pt x="0" y="0"/>
                  </a:lnTo>
                  <a:lnTo>
                    <a:pt x="0" y="28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358855" y="1831742"/>
              <a:ext cx="43180" cy="180340"/>
            </a:xfrm>
            <a:custGeom>
              <a:avLst/>
              <a:gdLst/>
              <a:ahLst/>
              <a:cxnLst/>
              <a:rect l="l" t="t" r="r" b="b"/>
              <a:pathLst>
                <a:path w="43180" h="180339">
                  <a:moveTo>
                    <a:pt x="0" y="0"/>
                  </a:moveTo>
                  <a:lnTo>
                    <a:pt x="40521" y="0"/>
                  </a:lnTo>
                </a:path>
                <a:path w="43180" h="180339">
                  <a:moveTo>
                    <a:pt x="0" y="180089"/>
                  </a:moveTo>
                  <a:lnTo>
                    <a:pt x="43059" y="180089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1485557" y="209063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64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1485557" y="20878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485557" y="208503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485557" y="208219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1485557" y="207937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1485557" y="207659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1485557" y="207376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1485557" y="207094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1485557" y="206816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1485557" y="206533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/>
            <p:cNvSpPr/>
            <p:nvPr/>
          </p:nvSpPr>
          <p:spPr>
            <a:xfrm>
              <a:off x="1485557" y="206256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1485557" y="20597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1485557" y="205689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1485557" y="205408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1485557" y="205124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1485557" y="204846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1485557" y="1997773"/>
              <a:ext cx="40640" cy="53975"/>
            </a:xfrm>
            <a:custGeom>
              <a:avLst/>
              <a:gdLst/>
              <a:ahLst/>
              <a:cxnLst/>
              <a:rect l="l" t="t" r="r" b="b"/>
              <a:pathLst>
                <a:path w="40640" h="53975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53479"/>
                  </a:lnTo>
                  <a:lnTo>
                    <a:pt x="40525" y="53479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1485557" y="199493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1485557" y="19921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1485557" y="19892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1485557" y="19864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1485557" y="19836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1485557" y="19808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1485557" y="19780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1485557" y="19752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1485557" y="197241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1485557" y="19696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1485557" y="19668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1485557" y="196398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1485557" y="196115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1485557" y="195838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1485557" y="19555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1485557" y="1955548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778"/>
                  </a:moveTo>
                  <a:lnTo>
                    <a:pt x="40530" y="2778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7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1483018" y="1955573"/>
              <a:ext cx="43180" cy="144145"/>
            </a:xfrm>
            <a:custGeom>
              <a:avLst/>
              <a:gdLst/>
              <a:ahLst/>
              <a:cxnLst/>
              <a:rect l="l" t="t" r="r" b="b"/>
              <a:pathLst>
                <a:path w="43180" h="144144">
                  <a:moveTo>
                    <a:pt x="0" y="0"/>
                  </a:moveTo>
                  <a:lnTo>
                    <a:pt x="43071" y="0"/>
                  </a:lnTo>
                </a:path>
                <a:path w="43180" h="144144">
                  <a:moveTo>
                    <a:pt x="0" y="143520"/>
                  </a:moveTo>
                  <a:lnTo>
                    <a:pt x="43071" y="143520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1650301" y="2146896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2933"/>
                  </a:lnTo>
                  <a:lnTo>
                    <a:pt x="0" y="5702"/>
                  </a:lnTo>
                  <a:lnTo>
                    <a:pt x="0" y="8534"/>
                  </a:lnTo>
                  <a:lnTo>
                    <a:pt x="0" y="11353"/>
                  </a:lnTo>
                  <a:lnTo>
                    <a:pt x="40525" y="11353"/>
                  </a:lnTo>
                  <a:lnTo>
                    <a:pt x="40525" y="8534"/>
                  </a:lnTo>
                  <a:lnTo>
                    <a:pt x="40525" y="5753"/>
                  </a:lnTo>
                  <a:lnTo>
                    <a:pt x="40525" y="2933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1650301" y="214129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521"/>
                  </a:lnTo>
                  <a:lnTo>
                    <a:pt x="40525" y="8521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1650301" y="21384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1650301" y="213286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1650301" y="21300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1650301" y="212443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1650301" y="21215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1650301" y="211599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1650301" y="21131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1650301" y="210756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369"/>
                  </a:lnTo>
                  <a:lnTo>
                    <a:pt x="40525" y="8369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1650301" y="210190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1650301" y="20990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1650301" y="209346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1650301" y="20906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1650301" y="20878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1650301" y="208503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1650301" y="207938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25" y="847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1650301" y="207659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1650301" y="207095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25" y="847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1650301" y="206816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1650301" y="1969642"/>
              <a:ext cx="40640" cy="101600"/>
            </a:xfrm>
            <a:custGeom>
              <a:avLst/>
              <a:gdLst/>
              <a:ahLst/>
              <a:cxnLst/>
              <a:rect l="l" t="t" r="r" b="b"/>
              <a:pathLst>
                <a:path w="40639" h="101600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101295"/>
                  </a:lnTo>
                  <a:lnTo>
                    <a:pt x="40525" y="101295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1650301" y="196399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1650301" y="196115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1650301" y="195555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1650301" y="195272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1650301" y="194994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1650301" y="194429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1650301" y="193864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25" y="847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1650301" y="193585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1650301" y="193026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369"/>
                  </a:lnTo>
                  <a:lnTo>
                    <a:pt x="40525" y="8369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1650301" y="192459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1650301" y="192177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1650301" y="191616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1650301" y="191056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1650301" y="190772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1650301" y="190212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25" y="838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1650301" y="189646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6" name="object 196"/>
            <p:cNvSpPr/>
            <p:nvPr/>
          </p:nvSpPr>
          <p:spPr>
            <a:xfrm>
              <a:off x="1650301" y="189364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7" name="object 197"/>
            <p:cNvSpPr/>
            <p:nvPr/>
          </p:nvSpPr>
          <p:spPr>
            <a:xfrm>
              <a:off x="1650301" y="188793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702"/>
                  </a:lnTo>
                  <a:lnTo>
                    <a:pt x="0" y="8534"/>
                  </a:lnTo>
                  <a:lnTo>
                    <a:pt x="40525" y="8534"/>
                  </a:lnTo>
                  <a:lnTo>
                    <a:pt x="40525" y="5702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8" name="object 198"/>
            <p:cNvSpPr/>
            <p:nvPr/>
          </p:nvSpPr>
          <p:spPr>
            <a:xfrm>
              <a:off x="1650301" y="1887978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39" h="3175">
                  <a:moveTo>
                    <a:pt x="0" y="2785"/>
                  </a:moveTo>
                  <a:lnTo>
                    <a:pt x="40530" y="2785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9" name="object 199"/>
            <p:cNvSpPr/>
            <p:nvPr/>
          </p:nvSpPr>
          <p:spPr>
            <a:xfrm>
              <a:off x="1650300" y="1887959"/>
              <a:ext cx="40640" cy="270510"/>
            </a:xfrm>
            <a:custGeom>
              <a:avLst/>
              <a:gdLst/>
              <a:ahLst/>
              <a:cxnLst/>
              <a:rect l="l" t="t" r="r" b="b"/>
              <a:pathLst>
                <a:path w="40639" h="270510">
                  <a:moveTo>
                    <a:pt x="0" y="0"/>
                  </a:moveTo>
                  <a:lnTo>
                    <a:pt x="40533" y="0"/>
                  </a:lnTo>
                </a:path>
                <a:path w="40639" h="270510">
                  <a:moveTo>
                    <a:pt x="0" y="270308"/>
                  </a:moveTo>
                  <a:lnTo>
                    <a:pt x="40533" y="270308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/>
            <p:cNvSpPr/>
            <p:nvPr/>
          </p:nvSpPr>
          <p:spPr>
            <a:xfrm>
              <a:off x="1693367" y="212159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13"/>
                  </a:lnTo>
                  <a:lnTo>
                    <a:pt x="0" y="8432"/>
                  </a:lnTo>
                  <a:lnTo>
                    <a:pt x="40576" y="8432"/>
                  </a:lnTo>
                  <a:lnTo>
                    <a:pt x="40576" y="5651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/>
            <p:cNvSpPr/>
            <p:nvPr/>
          </p:nvSpPr>
          <p:spPr>
            <a:xfrm>
              <a:off x="1693367" y="21187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/>
            <p:cNvSpPr/>
            <p:nvPr/>
          </p:nvSpPr>
          <p:spPr>
            <a:xfrm>
              <a:off x="1693367" y="21159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/>
            <p:cNvSpPr/>
            <p:nvPr/>
          </p:nvSpPr>
          <p:spPr>
            <a:xfrm>
              <a:off x="1693367" y="21131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/>
            <p:cNvSpPr/>
            <p:nvPr/>
          </p:nvSpPr>
          <p:spPr>
            <a:xfrm>
              <a:off x="1693367" y="211032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/>
            <p:cNvSpPr/>
            <p:nvPr/>
          </p:nvSpPr>
          <p:spPr>
            <a:xfrm>
              <a:off x="1693367" y="210755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1693367" y="21047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7" name="object 207"/>
            <p:cNvSpPr/>
            <p:nvPr/>
          </p:nvSpPr>
          <p:spPr>
            <a:xfrm>
              <a:off x="1693367" y="210189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8" name="object 208"/>
            <p:cNvSpPr/>
            <p:nvPr/>
          </p:nvSpPr>
          <p:spPr>
            <a:xfrm>
              <a:off x="1693367" y="20990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9" name="object 209"/>
            <p:cNvSpPr/>
            <p:nvPr/>
          </p:nvSpPr>
          <p:spPr>
            <a:xfrm>
              <a:off x="1693367" y="20962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0" name="object 210"/>
            <p:cNvSpPr/>
            <p:nvPr/>
          </p:nvSpPr>
          <p:spPr>
            <a:xfrm>
              <a:off x="1693367" y="20934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1693367" y="20906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1693367" y="20878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1693367" y="2042820"/>
              <a:ext cx="40640" cy="48260"/>
            </a:xfrm>
            <a:custGeom>
              <a:avLst/>
              <a:gdLst/>
              <a:ahLst/>
              <a:cxnLst/>
              <a:rect l="l" t="t" r="r" b="b"/>
              <a:pathLst>
                <a:path w="40639" h="48260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47815"/>
                  </a:lnTo>
                  <a:lnTo>
                    <a:pt x="40576" y="47815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1693367" y="20400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1693367" y="203721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1693367" y="203438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1693367" y="20315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1693367" y="20287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9" name="object 219"/>
            <p:cNvSpPr/>
            <p:nvPr/>
          </p:nvSpPr>
          <p:spPr>
            <a:xfrm>
              <a:off x="1693367" y="202595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0" name="object 220"/>
            <p:cNvSpPr/>
            <p:nvPr/>
          </p:nvSpPr>
          <p:spPr>
            <a:xfrm>
              <a:off x="1693367" y="20231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1" name="object 221"/>
            <p:cNvSpPr/>
            <p:nvPr/>
          </p:nvSpPr>
          <p:spPr>
            <a:xfrm>
              <a:off x="1693367" y="20202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80" y="57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/>
            <p:cNvSpPr/>
            <p:nvPr/>
          </p:nvSpPr>
          <p:spPr>
            <a:xfrm>
              <a:off x="1693367" y="201741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80" y="57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/>
            <p:cNvSpPr/>
            <p:nvPr/>
          </p:nvSpPr>
          <p:spPr>
            <a:xfrm>
              <a:off x="1693367" y="20146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/>
            <p:cNvSpPr/>
            <p:nvPr/>
          </p:nvSpPr>
          <p:spPr>
            <a:xfrm>
              <a:off x="1693367" y="201180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5" name="object 225"/>
            <p:cNvSpPr/>
            <p:nvPr/>
          </p:nvSpPr>
          <p:spPr>
            <a:xfrm>
              <a:off x="1693367" y="200898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6" name="object 226"/>
            <p:cNvSpPr/>
            <p:nvPr/>
          </p:nvSpPr>
          <p:spPr>
            <a:xfrm>
              <a:off x="1693367" y="2008984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39" h="3175">
                  <a:moveTo>
                    <a:pt x="0" y="2822"/>
                  </a:moveTo>
                  <a:lnTo>
                    <a:pt x="40580" y="2822"/>
                  </a:lnTo>
                  <a:lnTo>
                    <a:pt x="40580" y="0"/>
                  </a:lnTo>
                  <a:lnTo>
                    <a:pt x="0" y="0"/>
                  </a:lnTo>
                  <a:lnTo>
                    <a:pt x="0" y="28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7" name="object 227"/>
            <p:cNvSpPr/>
            <p:nvPr/>
          </p:nvSpPr>
          <p:spPr>
            <a:xfrm>
              <a:off x="1693371" y="2008996"/>
              <a:ext cx="40640" cy="121285"/>
            </a:xfrm>
            <a:custGeom>
              <a:avLst/>
              <a:gdLst/>
              <a:ahLst/>
              <a:cxnLst/>
              <a:rect l="l" t="t" r="r" b="b"/>
              <a:pathLst>
                <a:path w="40639" h="121285">
                  <a:moveTo>
                    <a:pt x="0" y="0"/>
                  </a:moveTo>
                  <a:lnTo>
                    <a:pt x="40570" y="0"/>
                  </a:lnTo>
                </a:path>
                <a:path w="40639" h="121285">
                  <a:moveTo>
                    <a:pt x="0" y="121049"/>
                  </a:moveTo>
                  <a:lnTo>
                    <a:pt x="40570" y="121049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8" name="object 228"/>
            <p:cNvSpPr/>
            <p:nvPr/>
          </p:nvSpPr>
          <p:spPr>
            <a:xfrm>
              <a:off x="1731467" y="214689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25" y="0"/>
                  </a:moveTo>
                  <a:lnTo>
                    <a:pt x="0" y="0"/>
                  </a:lnTo>
                  <a:lnTo>
                    <a:pt x="0" y="2882"/>
                  </a:lnTo>
                  <a:lnTo>
                    <a:pt x="0" y="5702"/>
                  </a:lnTo>
                  <a:lnTo>
                    <a:pt x="40525" y="5702"/>
                  </a:lnTo>
                  <a:lnTo>
                    <a:pt x="40525" y="288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9" name="object 229"/>
            <p:cNvSpPr/>
            <p:nvPr/>
          </p:nvSpPr>
          <p:spPr>
            <a:xfrm>
              <a:off x="1731467" y="214411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0" name="object 230"/>
            <p:cNvSpPr/>
            <p:nvPr/>
          </p:nvSpPr>
          <p:spPr>
            <a:xfrm>
              <a:off x="1731467" y="21412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1731467" y="21384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2" name="object 232"/>
            <p:cNvSpPr/>
            <p:nvPr/>
          </p:nvSpPr>
          <p:spPr>
            <a:xfrm>
              <a:off x="1731467" y="21356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3" name="object 233"/>
            <p:cNvSpPr/>
            <p:nvPr/>
          </p:nvSpPr>
          <p:spPr>
            <a:xfrm>
              <a:off x="1731467" y="213285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4" name="object 234"/>
            <p:cNvSpPr/>
            <p:nvPr/>
          </p:nvSpPr>
          <p:spPr>
            <a:xfrm>
              <a:off x="1731467" y="21300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5" name="object 235"/>
            <p:cNvSpPr/>
            <p:nvPr/>
          </p:nvSpPr>
          <p:spPr>
            <a:xfrm>
              <a:off x="1731467" y="212724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6" name="object 236"/>
            <p:cNvSpPr/>
            <p:nvPr/>
          </p:nvSpPr>
          <p:spPr>
            <a:xfrm>
              <a:off x="1731467" y="2104732"/>
              <a:ext cx="40640" cy="25400"/>
            </a:xfrm>
            <a:custGeom>
              <a:avLst/>
              <a:gdLst/>
              <a:ahLst/>
              <a:cxnLst/>
              <a:rect l="l" t="t" r="r" b="b"/>
              <a:pathLst>
                <a:path w="40639" h="2540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25298"/>
                  </a:lnTo>
                  <a:lnTo>
                    <a:pt x="40525" y="25298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7" name="object 237"/>
            <p:cNvSpPr/>
            <p:nvPr/>
          </p:nvSpPr>
          <p:spPr>
            <a:xfrm>
              <a:off x="1731467" y="210189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8" name="object 238"/>
            <p:cNvSpPr/>
            <p:nvPr/>
          </p:nvSpPr>
          <p:spPr>
            <a:xfrm>
              <a:off x="1731467" y="20990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9" name="object 239"/>
            <p:cNvSpPr/>
            <p:nvPr/>
          </p:nvSpPr>
          <p:spPr>
            <a:xfrm>
              <a:off x="1731467" y="20962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0" name="object 240"/>
            <p:cNvSpPr/>
            <p:nvPr/>
          </p:nvSpPr>
          <p:spPr>
            <a:xfrm>
              <a:off x="1731467" y="20934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1" name="object 241"/>
            <p:cNvSpPr/>
            <p:nvPr/>
          </p:nvSpPr>
          <p:spPr>
            <a:xfrm>
              <a:off x="1731467" y="20906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2" name="object 242"/>
            <p:cNvSpPr/>
            <p:nvPr/>
          </p:nvSpPr>
          <p:spPr>
            <a:xfrm>
              <a:off x="1731467" y="20878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1731467" y="2087809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39" h="3175">
                  <a:moveTo>
                    <a:pt x="0" y="2826"/>
                  </a:moveTo>
                  <a:lnTo>
                    <a:pt x="40530" y="2826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4" name="object 244"/>
            <p:cNvSpPr/>
            <p:nvPr/>
          </p:nvSpPr>
          <p:spPr>
            <a:xfrm>
              <a:off x="1731464" y="2087872"/>
              <a:ext cx="40640" cy="64769"/>
            </a:xfrm>
            <a:custGeom>
              <a:avLst/>
              <a:gdLst/>
              <a:ahLst/>
              <a:cxnLst/>
              <a:rect l="l" t="t" r="r" b="b"/>
              <a:pathLst>
                <a:path w="40639" h="64769">
                  <a:moveTo>
                    <a:pt x="0" y="0"/>
                  </a:moveTo>
                  <a:lnTo>
                    <a:pt x="40485" y="0"/>
                  </a:lnTo>
                </a:path>
                <a:path w="40639" h="64769">
                  <a:moveTo>
                    <a:pt x="0" y="64751"/>
                  </a:moveTo>
                  <a:lnTo>
                    <a:pt x="40485" y="64751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5" name="object 245"/>
            <p:cNvSpPr/>
            <p:nvPr/>
          </p:nvSpPr>
          <p:spPr>
            <a:xfrm>
              <a:off x="2022919" y="2054085"/>
              <a:ext cx="40640" cy="14604"/>
            </a:xfrm>
            <a:custGeom>
              <a:avLst/>
              <a:gdLst/>
              <a:ahLst/>
              <a:cxnLst/>
              <a:rect l="l" t="t" r="r" b="b"/>
              <a:pathLst>
                <a:path w="40639" h="14605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14084"/>
                  </a:lnTo>
                  <a:lnTo>
                    <a:pt x="40525" y="14084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6" name="object 246"/>
            <p:cNvSpPr/>
            <p:nvPr/>
          </p:nvSpPr>
          <p:spPr>
            <a:xfrm>
              <a:off x="2022919" y="204847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7" name="object 247"/>
            <p:cNvSpPr/>
            <p:nvPr/>
          </p:nvSpPr>
          <p:spPr>
            <a:xfrm>
              <a:off x="2022919" y="204282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8" name="object 248"/>
            <p:cNvSpPr/>
            <p:nvPr/>
          </p:nvSpPr>
          <p:spPr>
            <a:xfrm>
              <a:off x="2022919" y="203721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2022919" y="203155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0" name="object 250"/>
            <p:cNvSpPr/>
            <p:nvPr/>
          </p:nvSpPr>
          <p:spPr>
            <a:xfrm>
              <a:off x="2022919" y="2023135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5638"/>
                  </a:lnTo>
                  <a:lnTo>
                    <a:pt x="0" y="8470"/>
                  </a:lnTo>
                  <a:lnTo>
                    <a:pt x="0" y="11290"/>
                  </a:lnTo>
                  <a:lnTo>
                    <a:pt x="40525" y="11290"/>
                  </a:lnTo>
                  <a:lnTo>
                    <a:pt x="40525" y="8470"/>
                  </a:lnTo>
                  <a:lnTo>
                    <a:pt x="40525" y="563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1" name="object 251"/>
            <p:cNvSpPr/>
            <p:nvPr/>
          </p:nvSpPr>
          <p:spPr>
            <a:xfrm>
              <a:off x="2022919" y="2017420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702"/>
                  </a:lnTo>
                  <a:lnTo>
                    <a:pt x="0" y="11353"/>
                  </a:lnTo>
                  <a:lnTo>
                    <a:pt x="40525" y="11353"/>
                  </a:lnTo>
                  <a:lnTo>
                    <a:pt x="40525" y="5702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2" name="object 252"/>
            <p:cNvSpPr/>
            <p:nvPr/>
          </p:nvSpPr>
          <p:spPr>
            <a:xfrm>
              <a:off x="2022919" y="201180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2022919" y="200615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2022919" y="200055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5" name="object 255"/>
            <p:cNvSpPr/>
            <p:nvPr/>
          </p:nvSpPr>
          <p:spPr>
            <a:xfrm>
              <a:off x="2022919" y="1992121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20"/>
                  </a:lnTo>
                  <a:lnTo>
                    <a:pt x="0" y="11252"/>
                  </a:lnTo>
                  <a:lnTo>
                    <a:pt x="40525" y="11252"/>
                  </a:lnTo>
                  <a:lnTo>
                    <a:pt x="40525" y="842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6" name="object 256"/>
            <p:cNvSpPr/>
            <p:nvPr/>
          </p:nvSpPr>
          <p:spPr>
            <a:xfrm>
              <a:off x="2022919" y="198645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7" name="object 257"/>
            <p:cNvSpPr/>
            <p:nvPr/>
          </p:nvSpPr>
          <p:spPr>
            <a:xfrm>
              <a:off x="2022919" y="198085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8" name="object 258"/>
            <p:cNvSpPr/>
            <p:nvPr/>
          </p:nvSpPr>
          <p:spPr>
            <a:xfrm>
              <a:off x="2022919" y="197525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2022919" y="196964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25" y="838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/>
            <p:cNvSpPr/>
            <p:nvPr/>
          </p:nvSpPr>
          <p:spPr>
            <a:xfrm>
              <a:off x="2022919" y="196399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/>
            <p:cNvSpPr/>
            <p:nvPr/>
          </p:nvSpPr>
          <p:spPr>
            <a:xfrm>
              <a:off x="2022919" y="195839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2022919" y="195555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39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3" name="object 263"/>
            <p:cNvSpPr/>
            <p:nvPr/>
          </p:nvSpPr>
          <p:spPr>
            <a:xfrm>
              <a:off x="2022919" y="194994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25" y="838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4" name="object 264"/>
            <p:cNvSpPr/>
            <p:nvPr/>
          </p:nvSpPr>
          <p:spPr>
            <a:xfrm>
              <a:off x="2022919" y="194429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5" name="object 265"/>
            <p:cNvSpPr/>
            <p:nvPr/>
          </p:nvSpPr>
          <p:spPr>
            <a:xfrm>
              <a:off x="2022919" y="1809203"/>
              <a:ext cx="40640" cy="138430"/>
            </a:xfrm>
            <a:custGeom>
              <a:avLst/>
              <a:gdLst/>
              <a:ahLst/>
              <a:cxnLst/>
              <a:rect l="l" t="t" r="r" b="b"/>
              <a:pathLst>
                <a:path w="40639" h="13843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137909"/>
                  </a:lnTo>
                  <a:lnTo>
                    <a:pt x="40525" y="137909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6" name="object 266"/>
            <p:cNvSpPr/>
            <p:nvPr/>
          </p:nvSpPr>
          <p:spPr>
            <a:xfrm>
              <a:off x="2022919" y="180355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2022919" y="179795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2022919" y="179233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25" y="838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/>
            <p:cNvSpPr/>
            <p:nvPr/>
          </p:nvSpPr>
          <p:spPr>
            <a:xfrm>
              <a:off x="2022919" y="178668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2022919" y="178103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25" y="847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1" name="object 271"/>
            <p:cNvSpPr/>
            <p:nvPr/>
          </p:nvSpPr>
          <p:spPr>
            <a:xfrm>
              <a:off x="2022919" y="1772653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369"/>
                  </a:lnTo>
                  <a:lnTo>
                    <a:pt x="0" y="11201"/>
                  </a:lnTo>
                  <a:lnTo>
                    <a:pt x="40525" y="11201"/>
                  </a:lnTo>
                  <a:lnTo>
                    <a:pt x="40525" y="8369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2" name="object 272"/>
            <p:cNvSpPr/>
            <p:nvPr/>
          </p:nvSpPr>
          <p:spPr>
            <a:xfrm>
              <a:off x="2022919" y="176698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3" name="object 273"/>
            <p:cNvSpPr/>
            <p:nvPr/>
          </p:nvSpPr>
          <p:spPr>
            <a:xfrm>
              <a:off x="2022919" y="176128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702"/>
                  </a:lnTo>
                  <a:lnTo>
                    <a:pt x="0" y="8521"/>
                  </a:lnTo>
                  <a:lnTo>
                    <a:pt x="40525" y="8521"/>
                  </a:lnTo>
                  <a:lnTo>
                    <a:pt x="40525" y="5702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4" name="object 274"/>
            <p:cNvSpPr/>
            <p:nvPr/>
          </p:nvSpPr>
          <p:spPr>
            <a:xfrm>
              <a:off x="2022919" y="175568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25" y="8420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5" name="object 275"/>
            <p:cNvSpPr/>
            <p:nvPr/>
          </p:nvSpPr>
          <p:spPr>
            <a:xfrm>
              <a:off x="2022919" y="175002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6" name="object 276"/>
            <p:cNvSpPr/>
            <p:nvPr/>
          </p:nvSpPr>
          <p:spPr>
            <a:xfrm>
              <a:off x="2022919" y="174442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/>
            <p:cNvSpPr/>
            <p:nvPr/>
          </p:nvSpPr>
          <p:spPr>
            <a:xfrm>
              <a:off x="2022919" y="173875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25" y="8483"/>
                  </a:lnTo>
                  <a:lnTo>
                    <a:pt x="40525" y="5651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/>
            <p:cNvSpPr/>
            <p:nvPr/>
          </p:nvSpPr>
          <p:spPr>
            <a:xfrm>
              <a:off x="2022919" y="1730323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39" h="1143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0" y="11264"/>
                  </a:lnTo>
                  <a:lnTo>
                    <a:pt x="40525" y="11264"/>
                  </a:lnTo>
                  <a:lnTo>
                    <a:pt x="40525" y="8432"/>
                  </a:lnTo>
                  <a:lnTo>
                    <a:pt x="40525" y="5664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9" name="object 279"/>
            <p:cNvSpPr/>
            <p:nvPr/>
          </p:nvSpPr>
          <p:spPr>
            <a:xfrm>
              <a:off x="2022919" y="172472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0" name="object 280"/>
            <p:cNvSpPr/>
            <p:nvPr/>
          </p:nvSpPr>
          <p:spPr>
            <a:xfrm>
              <a:off x="2022919" y="1719071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25" y="8470"/>
                  </a:lnTo>
                  <a:lnTo>
                    <a:pt x="40525" y="5651"/>
                  </a:lnTo>
                  <a:lnTo>
                    <a:pt x="40525" y="2819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1" name="object 281"/>
            <p:cNvSpPr/>
            <p:nvPr/>
          </p:nvSpPr>
          <p:spPr>
            <a:xfrm>
              <a:off x="2022919" y="171345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51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2" name="object 282"/>
            <p:cNvSpPr/>
            <p:nvPr/>
          </p:nvSpPr>
          <p:spPr>
            <a:xfrm>
              <a:off x="2022919" y="1707857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3" name="object 283"/>
            <p:cNvSpPr/>
            <p:nvPr/>
          </p:nvSpPr>
          <p:spPr>
            <a:xfrm>
              <a:off x="2022919" y="170225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369"/>
                  </a:lnTo>
                  <a:lnTo>
                    <a:pt x="40525" y="8369"/>
                  </a:lnTo>
                  <a:lnTo>
                    <a:pt x="40525" y="5600"/>
                  </a:lnTo>
                  <a:lnTo>
                    <a:pt x="40525" y="2768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/>
            <p:cNvSpPr/>
            <p:nvPr/>
          </p:nvSpPr>
          <p:spPr>
            <a:xfrm>
              <a:off x="2022919" y="169659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39" h="8889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25" y="8432"/>
                  </a:lnTo>
                  <a:lnTo>
                    <a:pt x="40525" y="5600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/>
            <p:cNvSpPr/>
            <p:nvPr/>
          </p:nvSpPr>
          <p:spPr>
            <a:xfrm>
              <a:off x="2022919" y="1696595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39" h="3175">
                  <a:moveTo>
                    <a:pt x="0" y="2816"/>
                  </a:moveTo>
                  <a:lnTo>
                    <a:pt x="40530" y="2816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2022921" y="1696608"/>
              <a:ext cx="40640" cy="372110"/>
            </a:xfrm>
            <a:custGeom>
              <a:avLst/>
              <a:gdLst/>
              <a:ahLst/>
              <a:cxnLst/>
              <a:rect l="l" t="t" r="r" b="b"/>
              <a:pathLst>
                <a:path w="40639" h="372110">
                  <a:moveTo>
                    <a:pt x="0" y="0"/>
                  </a:moveTo>
                  <a:lnTo>
                    <a:pt x="40533" y="0"/>
                  </a:lnTo>
                </a:path>
                <a:path w="40639" h="372110">
                  <a:moveTo>
                    <a:pt x="0" y="371575"/>
                  </a:moveTo>
                  <a:lnTo>
                    <a:pt x="40533" y="371575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7" name="object 287"/>
            <p:cNvSpPr/>
            <p:nvPr/>
          </p:nvSpPr>
          <p:spPr>
            <a:xfrm>
              <a:off x="1151026" y="206816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40538" y="5600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/>
            <p:cNvSpPr/>
            <p:nvPr/>
          </p:nvSpPr>
          <p:spPr>
            <a:xfrm>
              <a:off x="1151036" y="206533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/>
            <p:cNvSpPr/>
            <p:nvPr/>
          </p:nvSpPr>
          <p:spPr>
            <a:xfrm>
              <a:off x="1151036" y="206256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1151036" y="20597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1151036" y="205689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1151036" y="205408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1151026" y="2034387"/>
              <a:ext cx="40640" cy="22860"/>
            </a:xfrm>
            <a:custGeom>
              <a:avLst/>
              <a:gdLst/>
              <a:ahLst/>
              <a:cxnLst/>
              <a:rect l="l" t="t" r="r" b="b"/>
              <a:pathLst>
                <a:path w="40640" h="22860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22517"/>
                  </a:lnTo>
                  <a:lnTo>
                    <a:pt x="40538" y="22517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1151036" y="203155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1151036" y="20287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6" name="object 296"/>
            <p:cNvSpPr/>
            <p:nvPr/>
          </p:nvSpPr>
          <p:spPr>
            <a:xfrm>
              <a:off x="1151036" y="202595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7" name="object 297"/>
            <p:cNvSpPr/>
            <p:nvPr/>
          </p:nvSpPr>
          <p:spPr>
            <a:xfrm>
              <a:off x="1151036" y="202311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8" name="object 298"/>
            <p:cNvSpPr/>
            <p:nvPr/>
          </p:nvSpPr>
          <p:spPr>
            <a:xfrm>
              <a:off x="1151036" y="2023168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773"/>
                  </a:moveTo>
                  <a:lnTo>
                    <a:pt x="40530" y="2773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7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9" name="object 299"/>
            <p:cNvSpPr/>
            <p:nvPr/>
          </p:nvSpPr>
          <p:spPr>
            <a:xfrm>
              <a:off x="1151036" y="2023134"/>
              <a:ext cx="40640" cy="50800"/>
            </a:xfrm>
            <a:custGeom>
              <a:avLst/>
              <a:gdLst/>
              <a:ahLst/>
              <a:cxnLst/>
              <a:rect l="l" t="t" r="r" b="b"/>
              <a:pathLst>
                <a:path w="40640" h="50800">
                  <a:moveTo>
                    <a:pt x="0" y="0"/>
                  </a:moveTo>
                  <a:lnTo>
                    <a:pt x="40580" y="0"/>
                  </a:lnTo>
                </a:path>
                <a:path w="40640" h="50800">
                  <a:moveTo>
                    <a:pt x="0" y="50653"/>
                  </a:moveTo>
                  <a:lnTo>
                    <a:pt x="40580" y="50653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0" name="object 300"/>
            <p:cNvSpPr/>
            <p:nvPr/>
          </p:nvSpPr>
          <p:spPr>
            <a:xfrm>
              <a:off x="1072451" y="216952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76" y="8420"/>
                  </a:lnTo>
                  <a:lnTo>
                    <a:pt x="40576" y="5600"/>
                  </a:lnTo>
                  <a:lnTo>
                    <a:pt x="40576" y="2819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1" name="object 301"/>
            <p:cNvSpPr/>
            <p:nvPr/>
          </p:nvSpPr>
          <p:spPr>
            <a:xfrm>
              <a:off x="1072455" y="21666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2" name="object 302"/>
            <p:cNvSpPr/>
            <p:nvPr/>
          </p:nvSpPr>
          <p:spPr>
            <a:xfrm>
              <a:off x="1072455" y="21638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3" name="object 303"/>
            <p:cNvSpPr/>
            <p:nvPr/>
          </p:nvSpPr>
          <p:spPr>
            <a:xfrm>
              <a:off x="1072455" y="216102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4" name="object 304"/>
            <p:cNvSpPr/>
            <p:nvPr/>
          </p:nvSpPr>
          <p:spPr>
            <a:xfrm>
              <a:off x="1072455" y="215825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5" name="object 305"/>
            <p:cNvSpPr/>
            <p:nvPr/>
          </p:nvSpPr>
          <p:spPr>
            <a:xfrm>
              <a:off x="1072455" y="215542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6" name="object 306"/>
            <p:cNvSpPr/>
            <p:nvPr/>
          </p:nvSpPr>
          <p:spPr>
            <a:xfrm>
              <a:off x="1072455" y="215264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7" name="object 307"/>
            <p:cNvSpPr/>
            <p:nvPr/>
          </p:nvSpPr>
          <p:spPr>
            <a:xfrm>
              <a:off x="1072455" y="214982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8" name="object 308"/>
            <p:cNvSpPr/>
            <p:nvPr/>
          </p:nvSpPr>
          <p:spPr>
            <a:xfrm>
              <a:off x="1072451" y="214411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702"/>
                  </a:lnTo>
                  <a:lnTo>
                    <a:pt x="0" y="8483"/>
                  </a:lnTo>
                  <a:lnTo>
                    <a:pt x="40576" y="8483"/>
                  </a:lnTo>
                  <a:lnTo>
                    <a:pt x="40576" y="5702"/>
                  </a:lnTo>
                  <a:lnTo>
                    <a:pt x="40576" y="2781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9" name="object 309"/>
            <p:cNvSpPr/>
            <p:nvPr/>
          </p:nvSpPr>
          <p:spPr>
            <a:xfrm>
              <a:off x="1072455" y="21412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0" name="object 310"/>
            <p:cNvSpPr/>
            <p:nvPr/>
          </p:nvSpPr>
          <p:spPr>
            <a:xfrm>
              <a:off x="1072455" y="21384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1" name="object 311"/>
            <p:cNvSpPr/>
            <p:nvPr/>
          </p:nvSpPr>
          <p:spPr>
            <a:xfrm>
              <a:off x="1072455" y="21356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2" name="object 312"/>
            <p:cNvSpPr/>
            <p:nvPr/>
          </p:nvSpPr>
          <p:spPr>
            <a:xfrm>
              <a:off x="1072455" y="213285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3" name="object 313"/>
            <p:cNvSpPr/>
            <p:nvPr/>
          </p:nvSpPr>
          <p:spPr>
            <a:xfrm>
              <a:off x="1072455" y="21300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4" name="object 314"/>
            <p:cNvSpPr/>
            <p:nvPr/>
          </p:nvSpPr>
          <p:spPr>
            <a:xfrm>
              <a:off x="1072455" y="212724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5" name="object 315"/>
            <p:cNvSpPr/>
            <p:nvPr/>
          </p:nvSpPr>
          <p:spPr>
            <a:xfrm>
              <a:off x="1072455" y="212442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6" name="object 316"/>
            <p:cNvSpPr/>
            <p:nvPr/>
          </p:nvSpPr>
          <p:spPr>
            <a:xfrm>
              <a:off x="1072455" y="21215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7" name="object 317"/>
            <p:cNvSpPr/>
            <p:nvPr/>
          </p:nvSpPr>
          <p:spPr>
            <a:xfrm>
              <a:off x="1072451" y="2059736"/>
              <a:ext cx="40640" cy="64769"/>
            </a:xfrm>
            <a:custGeom>
              <a:avLst/>
              <a:gdLst/>
              <a:ahLst/>
              <a:cxnLst/>
              <a:rect l="l" t="t" r="r" b="b"/>
              <a:pathLst>
                <a:path w="40640" h="6476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64681"/>
                  </a:lnTo>
                  <a:lnTo>
                    <a:pt x="40576" y="64681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8" name="object 318"/>
            <p:cNvSpPr/>
            <p:nvPr/>
          </p:nvSpPr>
          <p:spPr>
            <a:xfrm>
              <a:off x="1072455" y="205689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9" name="object 319"/>
            <p:cNvSpPr/>
            <p:nvPr/>
          </p:nvSpPr>
          <p:spPr>
            <a:xfrm>
              <a:off x="1072451" y="205125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76" y="8483"/>
                  </a:lnTo>
                  <a:lnTo>
                    <a:pt x="40576" y="5651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0" name="object 320"/>
            <p:cNvSpPr/>
            <p:nvPr/>
          </p:nvSpPr>
          <p:spPr>
            <a:xfrm>
              <a:off x="1072455" y="204846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1" name="object 321"/>
            <p:cNvSpPr/>
            <p:nvPr/>
          </p:nvSpPr>
          <p:spPr>
            <a:xfrm>
              <a:off x="1072451" y="204282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76" y="8432"/>
                  </a:lnTo>
                  <a:lnTo>
                    <a:pt x="40576" y="5600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2" name="object 322"/>
            <p:cNvSpPr/>
            <p:nvPr/>
          </p:nvSpPr>
          <p:spPr>
            <a:xfrm>
              <a:off x="1072455" y="20400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3" name="object 323"/>
            <p:cNvSpPr/>
            <p:nvPr/>
          </p:nvSpPr>
          <p:spPr>
            <a:xfrm>
              <a:off x="1072455" y="203721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80" y="56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4" name="object 324"/>
            <p:cNvSpPr/>
            <p:nvPr/>
          </p:nvSpPr>
          <p:spPr>
            <a:xfrm>
              <a:off x="1072451" y="203155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76" y="8483"/>
                  </a:lnTo>
                  <a:lnTo>
                    <a:pt x="40576" y="5651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5" name="object 325"/>
            <p:cNvSpPr/>
            <p:nvPr/>
          </p:nvSpPr>
          <p:spPr>
            <a:xfrm>
              <a:off x="1072455" y="20287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6" name="object 326"/>
            <p:cNvSpPr/>
            <p:nvPr/>
          </p:nvSpPr>
          <p:spPr>
            <a:xfrm>
              <a:off x="1072451" y="202312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76" y="8483"/>
                  </a:lnTo>
                  <a:lnTo>
                    <a:pt x="40576" y="5651"/>
                  </a:lnTo>
                  <a:lnTo>
                    <a:pt x="40576" y="283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7" name="object 327"/>
            <p:cNvSpPr/>
            <p:nvPr/>
          </p:nvSpPr>
          <p:spPr>
            <a:xfrm>
              <a:off x="1072455" y="20202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80" y="570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8" name="object 328"/>
            <p:cNvSpPr/>
            <p:nvPr/>
          </p:nvSpPr>
          <p:spPr>
            <a:xfrm>
              <a:off x="1072451" y="201463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76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83"/>
                  </a:lnTo>
                  <a:lnTo>
                    <a:pt x="40576" y="8483"/>
                  </a:lnTo>
                  <a:lnTo>
                    <a:pt x="40576" y="5600"/>
                  </a:lnTo>
                  <a:lnTo>
                    <a:pt x="40576" y="2781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9" name="object 329"/>
            <p:cNvSpPr/>
            <p:nvPr/>
          </p:nvSpPr>
          <p:spPr>
            <a:xfrm>
              <a:off x="1072455" y="201180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8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80" y="5655"/>
                  </a:lnTo>
                  <a:lnTo>
                    <a:pt x="4058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0" name="object 330"/>
            <p:cNvSpPr/>
            <p:nvPr/>
          </p:nvSpPr>
          <p:spPr>
            <a:xfrm>
              <a:off x="1072455" y="2011806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832"/>
                  </a:moveTo>
                  <a:lnTo>
                    <a:pt x="40580" y="2832"/>
                  </a:lnTo>
                  <a:lnTo>
                    <a:pt x="40580" y="0"/>
                  </a:lnTo>
                  <a:lnTo>
                    <a:pt x="0" y="0"/>
                  </a:lnTo>
                  <a:lnTo>
                    <a:pt x="0" y="2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1" name="object 331"/>
            <p:cNvSpPr/>
            <p:nvPr/>
          </p:nvSpPr>
          <p:spPr>
            <a:xfrm>
              <a:off x="1069925" y="2011831"/>
              <a:ext cx="43180" cy="166370"/>
            </a:xfrm>
            <a:custGeom>
              <a:avLst/>
              <a:gdLst/>
              <a:ahLst/>
              <a:cxnLst/>
              <a:rect l="l" t="t" r="r" b="b"/>
              <a:pathLst>
                <a:path w="43180" h="166369">
                  <a:moveTo>
                    <a:pt x="0" y="0"/>
                  </a:moveTo>
                  <a:lnTo>
                    <a:pt x="43110" y="0"/>
                  </a:lnTo>
                </a:path>
                <a:path w="43180" h="166369">
                  <a:moveTo>
                    <a:pt x="0" y="166138"/>
                  </a:moveTo>
                  <a:lnTo>
                    <a:pt x="43110" y="166138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2" name="object 332"/>
            <p:cNvSpPr/>
            <p:nvPr/>
          </p:nvSpPr>
          <p:spPr>
            <a:xfrm>
              <a:off x="1031913" y="190212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38" y="8382"/>
                  </a:lnTo>
                  <a:lnTo>
                    <a:pt x="40538" y="5613"/>
                  </a:lnTo>
                  <a:lnTo>
                    <a:pt x="40538" y="2781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3" name="object 333"/>
            <p:cNvSpPr/>
            <p:nvPr/>
          </p:nvSpPr>
          <p:spPr>
            <a:xfrm>
              <a:off x="1031924" y="189929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/>
            <p:cNvSpPr/>
            <p:nvPr/>
          </p:nvSpPr>
          <p:spPr>
            <a:xfrm>
              <a:off x="1031924" y="189646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/>
            <p:cNvSpPr/>
            <p:nvPr/>
          </p:nvSpPr>
          <p:spPr>
            <a:xfrm>
              <a:off x="1031924" y="189364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/>
            <p:cNvSpPr/>
            <p:nvPr/>
          </p:nvSpPr>
          <p:spPr>
            <a:xfrm>
              <a:off x="1031924" y="189076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/>
            <p:cNvSpPr/>
            <p:nvPr/>
          </p:nvSpPr>
          <p:spPr>
            <a:xfrm>
              <a:off x="1031924" y="188792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0530" y="57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8" name="object 338"/>
            <p:cNvSpPr/>
            <p:nvPr/>
          </p:nvSpPr>
          <p:spPr>
            <a:xfrm>
              <a:off x="1031924" y="188515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9" name="object 339"/>
            <p:cNvSpPr/>
            <p:nvPr/>
          </p:nvSpPr>
          <p:spPr>
            <a:xfrm>
              <a:off x="1031924" y="188232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0" name="object 340"/>
            <p:cNvSpPr/>
            <p:nvPr/>
          </p:nvSpPr>
          <p:spPr>
            <a:xfrm>
              <a:off x="1031924" y="187949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1" name="object 341"/>
            <p:cNvSpPr/>
            <p:nvPr/>
          </p:nvSpPr>
          <p:spPr>
            <a:xfrm>
              <a:off x="1031924" y="1876675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2" name="object 342"/>
            <p:cNvSpPr/>
            <p:nvPr/>
          </p:nvSpPr>
          <p:spPr>
            <a:xfrm>
              <a:off x="1031924" y="187389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3" name="object 343"/>
            <p:cNvSpPr/>
            <p:nvPr/>
          </p:nvSpPr>
          <p:spPr>
            <a:xfrm>
              <a:off x="1031924" y="187106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4" name="object 344"/>
            <p:cNvSpPr/>
            <p:nvPr/>
          </p:nvSpPr>
          <p:spPr>
            <a:xfrm>
              <a:off x="1031924" y="186824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5" name="object 345"/>
            <p:cNvSpPr/>
            <p:nvPr/>
          </p:nvSpPr>
          <p:spPr>
            <a:xfrm>
              <a:off x="1031924" y="186545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6" name="object 346"/>
            <p:cNvSpPr/>
            <p:nvPr/>
          </p:nvSpPr>
          <p:spPr>
            <a:xfrm>
              <a:off x="1031924" y="186262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7" name="object 347"/>
            <p:cNvSpPr/>
            <p:nvPr/>
          </p:nvSpPr>
          <p:spPr>
            <a:xfrm>
              <a:off x="1031913" y="1817636"/>
              <a:ext cx="40640" cy="48260"/>
            </a:xfrm>
            <a:custGeom>
              <a:avLst/>
              <a:gdLst/>
              <a:ahLst/>
              <a:cxnLst/>
              <a:rect l="l" t="t" r="r" b="b"/>
              <a:pathLst>
                <a:path w="40640" h="48260">
                  <a:moveTo>
                    <a:pt x="40538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47828"/>
                  </a:lnTo>
                  <a:lnTo>
                    <a:pt x="40538" y="47828"/>
                  </a:lnTo>
                  <a:lnTo>
                    <a:pt x="40538" y="2781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8" name="object 348"/>
            <p:cNvSpPr/>
            <p:nvPr/>
          </p:nvSpPr>
          <p:spPr>
            <a:xfrm>
              <a:off x="1031924" y="181481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9" name="object 349"/>
            <p:cNvSpPr/>
            <p:nvPr/>
          </p:nvSpPr>
          <p:spPr>
            <a:xfrm>
              <a:off x="1031924" y="181203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0" name="object 350"/>
            <p:cNvSpPr/>
            <p:nvPr/>
          </p:nvSpPr>
          <p:spPr>
            <a:xfrm>
              <a:off x="1031924" y="180919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1" name="object 351"/>
            <p:cNvSpPr/>
            <p:nvPr/>
          </p:nvSpPr>
          <p:spPr>
            <a:xfrm>
              <a:off x="1031924" y="180638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2" name="object 352"/>
            <p:cNvSpPr/>
            <p:nvPr/>
          </p:nvSpPr>
          <p:spPr>
            <a:xfrm>
              <a:off x="1031924" y="180354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3" name="object 353"/>
            <p:cNvSpPr/>
            <p:nvPr/>
          </p:nvSpPr>
          <p:spPr>
            <a:xfrm>
              <a:off x="1031924" y="180071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4" name="object 354"/>
            <p:cNvSpPr/>
            <p:nvPr/>
          </p:nvSpPr>
          <p:spPr>
            <a:xfrm>
              <a:off x="1031924" y="179794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5" name="object 355"/>
            <p:cNvSpPr/>
            <p:nvPr/>
          </p:nvSpPr>
          <p:spPr>
            <a:xfrm>
              <a:off x="1031924" y="179511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6" name="object 356"/>
            <p:cNvSpPr/>
            <p:nvPr/>
          </p:nvSpPr>
          <p:spPr>
            <a:xfrm>
              <a:off x="1031924" y="17923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7" name="object 357"/>
            <p:cNvSpPr/>
            <p:nvPr/>
          </p:nvSpPr>
          <p:spPr>
            <a:xfrm>
              <a:off x="1031924" y="178951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8" name="object 358"/>
            <p:cNvSpPr/>
            <p:nvPr/>
          </p:nvSpPr>
          <p:spPr>
            <a:xfrm>
              <a:off x="1031924" y="178668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9" name="object 359"/>
            <p:cNvSpPr/>
            <p:nvPr/>
          </p:nvSpPr>
          <p:spPr>
            <a:xfrm>
              <a:off x="1031924" y="178385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0" name="object 360"/>
            <p:cNvSpPr/>
            <p:nvPr/>
          </p:nvSpPr>
          <p:spPr>
            <a:xfrm>
              <a:off x="1031924" y="1781031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1" name="object 361"/>
            <p:cNvSpPr/>
            <p:nvPr/>
          </p:nvSpPr>
          <p:spPr>
            <a:xfrm>
              <a:off x="1031924" y="1778248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2" name="object 362"/>
            <p:cNvSpPr/>
            <p:nvPr/>
          </p:nvSpPr>
          <p:spPr>
            <a:xfrm>
              <a:off x="1031924" y="1778252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769"/>
                  </a:moveTo>
                  <a:lnTo>
                    <a:pt x="40530" y="2769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7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3" name="object 363"/>
            <p:cNvSpPr/>
            <p:nvPr/>
          </p:nvSpPr>
          <p:spPr>
            <a:xfrm>
              <a:off x="1029395" y="1778266"/>
              <a:ext cx="43180" cy="132715"/>
            </a:xfrm>
            <a:custGeom>
              <a:avLst/>
              <a:gdLst/>
              <a:ahLst/>
              <a:cxnLst/>
              <a:rect l="l" t="t" r="r" b="b"/>
              <a:pathLst>
                <a:path w="43180" h="132714">
                  <a:moveTo>
                    <a:pt x="0" y="0"/>
                  </a:moveTo>
                  <a:lnTo>
                    <a:pt x="43060" y="0"/>
                  </a:lnTo>
                </a:path>
                <a:path w="43180" h="132714">
                  <a:moveTo>
                    <a:pt x="0" y="132258"/>
                  </a:moveTo>
                  <a:lnTo>
                    <a:pt x="43060" y="132258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4" name="object 364"/>
            <p:cNvSpPr/>
            <p:nvPr/>
          </p:nvSpPr>
          <p:spPr>
            <a:xfrm>
              <a:off x="986332" y="210473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25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40525" y="5600"/>
                  </a:lnTo>
                  <a:lnTo>
                    <a:pt x="40525" y="2781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5" name="object 365"/>
            <p:cNvSpPr/>
            <p:nvPr/>
          </p:nvSpPr>
          <p:spPr>
            <a:xfrm>
              <a:off x="986334" y="210189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6" name="object 366"/>
            <p:cNvSpPr/>
            <p:nvPr/>
          </p:nvSpPr>
          <p:spPr>
            <a:xfrm>
              <a:off x="986334" y="209907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7" name="object 367"/>
            <p:cNvSpPr/>
            <p:nvPr/>
          </p:nvSpPr>
          <p:spPr>
            <a:xfrm>
              <a:off x="986332" y="2090635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40" h="11430">
                  <a:moveTo>
                    <a:pt x="40525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0" y="11264"/>
                  </a:lnTo>
                  <a:lnTo>
                    <a:pt x="40525" y="11264"/>
                  </a:lnTo>
                  <a:lnTo>
                    <a:pt x="40525" y="8432"/>
                  </a:lnTo>
                  <a:lnTo>
                    <a:pt x="40525" y="5664"/>
                  </a:lnTo>
                  <a:lnTo>
                    <a:pt x="40525" y="2832"/>
                  </a:lnTo>
                  <a:lnTo>
                    <a:pt x="405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8" name="object 368"/>
            <p:cNvSpPr/>
            <p:nvPr/>
          </p:nvSpPr>
          <p:spPr>
            <a:xfrm>
              <a:off x="986334" y="208786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9" name="object 369"/>
            <p:cNvSpPr/>
            <p:nvPr/>
          </p:nvSpPr>
          <p:spPr>
            <a:xfrm>
              <a:off x="986334" y="2087810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824"/>
                  </a:moveTo>
                  <a:lnTo>
                    <a:pt x="40530" y="2824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0" name="object 370"/>
            <p:cNvSpPr/>
            <p:nvPr/>
          </p:nvSpPr>
          <p:spPr>
            <a:xfrm>
              <a:off x="986333" y="2087872"/>
              <a:ext cx="40640" cy="22860"/>
            </a:xfrm>
            <a:custGeom>
              <a:avLst/>
              <a:gdLst/>
              <a:ahLst/>
              <a:cxnLst/>
              <a:rect l="l" t="t" r="r" b="b"/>
              <a:pathLst>
                <a:path w="40640" h="22860">
                  <a:moveTo>
                    <a:pt x="0" y="0"/>
                  </a:moveTo>
                  <a:lnTo>
                    <a:pt x="40531" y="0"/>
                  </a:lnTo>
                </a:path>
                <a:path w="40640" h="22860">
                  <a:moveTo>
                    <a:pt x="0" y="22484"/>
                  </a:moveTo>
                  <a:lnTo>
                    <a:pt x="40531" y="22484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1" name="object 371"/>
            <p:cNvSpPr/>
            <p:nvPr/>
          </p:nvSpPr>
          <p:spPr>
            <a:xfrm>
              <a:off x="907694" y="2284907"/>
              <a:ext cx="40640" cy="14604"/>
            </a:xfrm>
            <a:custGeom>
              <a:avLst/>
              <a:gdLst/>
              <a:ahLst/>
              <a:cxnLst/>
              <a:rect l="l" t="t" r="r" b="b"/>
              <a:pathLst>
                <a:path w="40640" h="14605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0" y="11264"/>
                  </a:lnTo>
                  <a:lnTo>
                    <a:pt x="0" y="14084"/>
                  </a:lnTo>
                  <a:lnTo>
                    <a:pt x="40538" y="14084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2" name="object 372"/>
            <p:cNvSpPr/>
            <p:nvPr/>
          </p:nvSpPr>
          <p:spPr>
            <a:xfrm>
              <a:off x="907703" y="228208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3" name="object 373"/>
            <p:cNvSpPr/>
            <p:nvPr/>
          </p:nvSpPr>
          <p:spPr>
            <a:xfrm>
              <a:off x="907694" y="227647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4" name="object 374"/>
            <p:cNvSpPr/>
            <p:nvPr/>
          </p:nvSpPr>
          <p:spPr>
            <a:xfrm>
              <a:off x="907694" y="227077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702"/>
                  </a:lnTo>
                  <a:lnTo>
                    <a:pt x="0" y="8534"/>
                  </a:lnTo>
                  <a:lnTo>
                    <a:pt x="40538" y="8534"/>
                  </a:lnTo>
                  <a:lnTo>
                    <a:pt x="40538" y="5702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5" name="object 375"/>
            <p:cNvSpPr/>
            <p:nvPr/>
          </p:nvSpPr>
          <p:spPr>
            <a:xfrm>
              <a:off x="907703" y="226798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6" name="object 376"/>
            <p:cNvSpPr/>
            <p:nvPr/>
          </p:nvSpPr>
          <p:spPr>
            <a:xfrm>
              <a:off x="907694" y="2259507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40" h="11430">
                  <a:moveTo>
                    <a:pt x="40538" y="0"/>
                  </a:moveTo>
                  <a:lnTo>
                    <a:pt x="0" y="0"/>
                  </a:lnTo>
                  <a:lnTo>
                    <a:pt x="0" y="5664"/>
                  </a:lnTo>
                  <a:lnTo>
                    <a:pt x="0" y="8432"/>
                  </a:lnTo>
                  <a:lnTo>
                    <a:pt x="0" y="11264"/>
                  </a:lnTo>
                  <a:lnTo>
                    <a:pt x="40538" y="11264"/>
                  </a:lnTo>
                  <a:lnTo>
                    <a:pt x="40538" y="8432"/>
                  </a:lnTo>
                  <a:lnTo>
                    <a:pt x="40538" y="5664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7" name="object 377"/>
            <p:cNvSpPr/>
            <p:nvPr/>
          </p:nvSpPr>
          <p:spPr>
            <a:xfrm>
              <a:off x="907703" y="225672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0" y="0"/>
                  </a:moveTo>
                  <a:lnTo>
                    <a:pt x="0" y="0"/>
                  </a:lnTo>
                  <a:lnTo>
                    <a:pt x="0" y="8433"/>
                  </a:lnTo>
                  <a:lnTo>
                    <a:pt x="40530" y="8433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8" name="object 378"/>
            <p:cNvSpPr/>
            <p:nvPr/>
          </p:nvSpPr>
          <p:spPr>
            <a:xfrm>
              <a:off x="907694" y="225107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9" name="object 379"/>
            <p:cNvSpPr/>
            <p:nvPr/>
          </p:nvSpPr>
          <p:spPr>
            <a:xfrm>
              <a:off x="907694" y="224547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781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0" name="object 380"/>
            <p:cNvSpPr/>
            <p:nvPr/>
          </p:nvSpPr>
          <p:spPr>
            <a:xfrm>
              <a:off x="907703" y="2242637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1" name="object 381"/>
            <p:cNvSpPr/>
            <p:nvPr/>
          </p:nvSpPr>
          <p:spPr>
            <a:xfrm>
              <a:off x="907694" y="223699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2" name="object 382"/>
            <p:cNvSpPr/>
            <p:nvPr/>
          </p:nvSpPr>
          <p:spPr>
            <a:xfrm>
              <a:off x="907694" y="223138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40538" y="8470"/>
                  </a:lnTo>
                  <a:lnTo>
                    <a:pt x="40538" y="5651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3" name="object 383"/>
            <p:cNvSpPr/>
            <p:nvPr/>
          </p:nvSpPr>
          <p:spPr>
            <a:xfrm>
              <a:off x="907694" y="222577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781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4" name="object 384"/>
            <p:cNvSpPr/>
            <p:nvPr/>
          </p:nvSpPr>
          <p:spPr>
            <a:xfrm>
              <a:off x="907703" y="2222952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5" name="object 385"/>
            <p:cNvSpPr/>
            <p:nvPr/>
          </p:nvSpPr>
          <p:spPr>
            <a:xfrm>
              <a:off x="907694" y="221734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6" name="object 386"/>
            <p:cNvSpPr/>
            <p:nvPr/>
          </p:nvSpPr>
          <p:spPr>
            <a:xfrm>
              <a:off x="907703" y="221450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7" name="object 387"/>
            <p:cNvSpPr/>
            <p:nvPr/>
          </p:nvSpPr>
          <p:spPr>
            <a:xfrm>
              <a:off x="907694" y="220885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8" name="object 388"/>
            <p:cNvSpPr/>
            <p:nvPr/>
          </p:nvSpPr>
          <p:spPr>
            <a:xfrm>
              <a:off x="907694" y="220325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38" y="8420"/>
                  </a:lnTo>
                  <a:lnTo>
                    <a:pt x="40538" y="5600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9" name="object 389"/>
            <p:cNvSpPr/>
            <p:nvPr/>
          </p:nvSpPr>
          <p:spPr>
            <a:xfrm>
              <a:off x="907703" y="220047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0" name="object 390"/>
            <p:cNvSpPr/>
            <p:nvPr/>
          </p:nvSpPr>
          <p:spPr>
            <a:xfrm>
              <a:off x="907694" y="2194826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38" y="8420"/>
                  </a:lnTo>
                  <a:lnTo>
                    <a:pt x="40538" y="5600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1" name="object 391"/>
            <p:cNvSpPr/>
            <p:nvPr/>
          </p:nvSpPr>
          <p:spPr>
            <a:xfrm>
              <a:off x="907694" y="2087867"/>
              <a:ext cx="40640" cy="109855"/>
            </a:xfrm>
            <a:custGeom>
              <a:avLst/>
              <a:gdLst/>
              <a:ahLst/>
              <a:cxnLst/>
              <a:rect l="l" t="t" r="r" b="b"/>
              <a:pathLst>
                <a:path w="40640" h="109855">
                  <a:moveTo>
                    <a:pt x="40538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109778"/>
                  </a:lnTo>
                  <a:lnTo>
                    <a:pt x="40538" y="109778"/>
                  </a:lnTo>
                  <a:lnTo>
                    <a:pt x="40538" y="2768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2" name="object 392"/>
            <p:cNvSpPr/>
            <p:nvPr/>
          </p:nvSpPr>
          <p:spPr>
            <a:xfrm>
              <a:off x="907694" y="208220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3" name="object 393"/>
            <p:cNvSpPr/>
            <p:nvPr/>
          </p:nvSpPr>
          <p:spPr>
            <a:xfrm>
              <a:off x="907703" y="207937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4" name="object 394"/>
            <p:cNvSpPr/>
            <p:nvPr/>
          </p:nvSpPr>
          <p:spPr>
            <a:xfrm>
              <a:off x="907694" y="2070950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40" h="11430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51"/>
                  </a:lnTo>
                  <a:lnTo>
                    <a:pt x="0" y="8470"/>
                  </a:lnTo>
                  <a:lnTo>
                    <a:pt x="0" y="11252"/>
                  </a:lnTo>
                  <a:lnTo>
                    <a:pt x="40538" y="11252"/>
                  </a:lnTo>
                  <a:lnTo>
                    <a:pt x="40538" y="8470"/>
                  </a:lnTo>
                  <a:lnTo>
                    <a:pt x="40538" y="5651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5" name="object 395"/>
            <p:cNvSpPr/>
            <p:nvPr/>
          </p:nvSpPr>
          <p:spPr>
            <a:xfrm>
              <a:off x="907703" y="2068164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6" name="object 396"/>
            <p:cNvSpPr/>
            <p:nvPr/>
          </p:nvSpPr>
          <p:spPr>
            <a:xfrm>
              <a:off x="907694" y="2062568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00"/>
                  </a:lnTo>
                  <a:lnTo>
                    <a:pt x="0" y="8369"/>
                  </a:lnTo>
                  <a:lnTo>
                    <a:pt x="40538" y="8369"/>
                  </a:lnTo>
                  <a:lnTo>
                    <a:pt x="40538" y="5600"/>
                  </a:lnTo>
                  <a:lnTo>
                    <a:pt x="40538" y="2768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7" name="object 397"/>
            <p:cNvSpPr/>
            <p:nvPr/>
          </p:nvSpPr>
          <p:spPr>
            <a:xfrm>
              <a:off x="907694" y="2056904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8" name="object 398"/>
            <p:cNvSpPr/>
            <p:nvPr/>
          </p:nvSpPr>
          <p:spPr>
            <a:xfrm>
              <a:off x="907694" y="205125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9" name="object 399"/>
            <p:cNvSpPr/>
            <p:nvPr/>
          </p:nvSpPr>
          <p:spPr>
            <a:xfrm>
              <a:off x="907703" y="204846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0" name="object 400"/>
            <p:cNvSpPr/>
            <p:nvPr/>
          </p:nvSpPr>
          <p:spPr>
            <a:xfrm>
              <a:off x="907694" y="204282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0538" y="8432"/>
                  </a:lnTo>
                  <a:lnTo>
                    <a:pt x="40538" y="5600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1" name="object 401"/>
            <p:cNvSpPr/>
            <p:nvPr/>
          </p:nvSpPr>
          <p:spPr>
            <a:xfrm>
              <a:off x="907694" y="2037219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0538" y="8420"/>
                  </a:lnTo>
                  <a:lnTo>
                    <a:pt x="40538" y="5600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2" name="object 402"/>
            <p:cNvSpPr/>
            <p:nvPr/>
          </p:nvSpPr>
          <p:spPr>
            <a:xfrm>
              <a:off x="907694" y="2031555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3" name="object 403"/>
            <p:cNvSpPr/>
            <p:nvPr/>
          </p:nvSpPr>
          <p:spPr>
            <a:xfrm>
              <a:off x="907703" y="2028770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0530" y="565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4" name="object 404"/>
            <p:cNvSpPr/>
            <p:nvPr/>
          </p:nvSpPr>
          <p:spPr>
            <a:xfrm>
              <a:off x="907694" y="2023122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5" name="object 405"/>
            <p:cNvSpPr/>
            <p:nvPr/>
          </p:nvSpPr>
          <p:spPr>
            <a:xfrm>
              <a:off x="907694" y="2017420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702"/>
                  </a:lnTo>
                  <a:lnTo>
                    <a:pt x="0" y="8521"/>
                  </a:lnTo>
                  <a:lnTo>
                    <a:pt x="40538" y="8521"/>
                  </a:lnTo>
                  <a:lnTo>
                    <a:pt x="40538" y="5702"/>
                  </a:lnTo>
                  <a:lnTo>
                    <a:pt x="40538" y="2819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6" name="object 406"/>
            <p:cNvSpPr/>
            <p:nvPr/>
          </p:nvSpPr>
          <p:spPr>
            <a:xfrm>
              <a:off x="907703" y="2014633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7" name="object 407"/>
            <p:cNvSpPr/>
            <p:nvPr/>
          </p:nvSpPr>
          <p:spPr>
            <a:xfrm>
              <a:off x="907694" y="2006155"/>
              <a:ext cx="40640" cy="11430"/>
            </a:xfrm>
            <a:custGeom>
              <a:avLst/>
              <a:gdLst/>
              <a:ahLst/>
              <a:cxnLst/>
              <a:rect l="l" t="t" r="r" b="b"/>
              <a:pathLst>
                <a:path w="40640" h="11430">
                  <a:moveTo>
                    <a:pt x="40538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0" y="11303"/>
                  </a:lnTo>
                  <a:lnTo>
                    <a:pt x="40538" y="11303"/>
                  </a:lnTo>
                  <a:lnTo>
                    <a:pt x="40538" y="8483"/>
                  </a:lnTo>
                  <a:lnTo>
                    <a:pt x="40538" y="5651"/>
                  </a:lnTo>
                  <a:lnTo>
                    <a:pt x="40538" y="2832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8" name="object 408"/>
            <p:cNvSpPr/>
            <p:nvPr/>
          </p:nvSpPr>
          <p:spPr>
            <a:xfrm>
              <a:off x="907703" y="2003369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9" name="object 409"/>
            <p:cNvSpPr/>
            <p:nvPr/>
          </p:nvSpPr>
          <p:spPr>
            <a:xfrm>
              <a:off x="907694" y="1997773"/>
              <a:ext cx="40640" cy="8890"/>
            </a:xfrm>
            <a:custGeom>
              <a:avLst/>
              <a:gdLst/>
              <a:ahLst/>
              <a:cxnLst/>
              <a:rect l="l" t="t" r="r" b="b"/>
              <a:pathLst>
                <a:path w="40640" h="8889">
                  <a:moveTo>
                    <a:pt x="40538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382"/>
                  </a:lnTo>
                  <a:lnTo>
                    <a:pt x="40538" y="8382"/>
                  </a:lnTo>
                  <a:lnTo>
                    <a:pt x="40538" y="5600"/>
                  </a:lnTo>
                  <a:lnTo>
                    <a:pt x="40538" y="2781"/>
                  </a:lnTo>
                  <a:lnTo>
                    <a:pt x="40538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/>
            <p:cNvSpPr/>
            <p:nvPr/>
          </p:nvSpPr>
          <p:spPr>
            <a:xfrm>
              <a:off x="907703" y="1994936"/>
              <a:ext cx="40640" cy="5715"/>
            </a:xfrm>
            <a:custGeom>
              <a:avLst/>
              <a:gdLst/>
              <a:ahLst/>
              <a:cxnLst/>
              <a:rect l="l" t="t" r="r" b="b"/>
              <a:pathLst>
                <a:path w="40640" h="5714">
                  <a:moveTo>
                    <a:pt x="4053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0530" y="5605"/>
                  </a:lnTo>
                  <a:lnTo>
                    <a:pt x="4053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/>
            <p:cNvSpPr/>
            <p:nvPr/>
          </p:nvSpPr>
          <p:spPr>
            <a:xfrm>
              <a:off x="907703" y="1994936"/>
              <a:ext cx="40640" cy="3175"/>
            </a:xfrm>
            <a:custGeom>
              <a:avLst/>
              <a:gdLst/>
              <a:ahLst/>
              <a:cxnLst/>
              <a:rect l="l" t="t" r="r" b="b"/>
              <a:pathLst>
                <a:path w="40640" h="3175">
                  <a:moveTo>
                    <a:pt x="0" y="2837"/>
                  </a:moveTo>
                  <a:lnTo>
                    <a:pt x="40530" y="2837"/>
                  </a:lnTo>
                  <a:lnTo>
                    <a:pt x="40530" y="0"/>
                  </a:lnTo>
                  <a:lnTo>
                    <a:pt x="0" y="0"/>
                  </a:lnTo>
                  <a:lnTo>
                    <a:pt x="0" y="28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/>
            <p:cNvSpPr/>
            <p:nvPr/>
          </p:nvSpPr>
          <p:spPr>
            <a:xfrm>
              <a:off x="905173" y="1994965"/>
              <a:ext cx="43180" cy="304165"/>
            </a:xfrm>
            <a:custGeom>
              <a:avLst/>
              <a:gdLst/>
              <a:ahLst/>
              <a:cxnLst/>
              <a:rect l="l" t="t" r="r" b="b"/>
              <a:pathLst>
                <a:path w="43180" h="304164">
                  <a:moveTo>
                    <a:pt x="0" y="0"/>
                  </a:moveTo>
                  <a:lnTo>
                    <a:pt x="43060" y="0"/>
                  </a:lnTo>
                </a:path>
                <a:path w="43180" h="304164">
                  <a:moveTo>
                    <a:pt x="0" y="304055"/>
                  </a:moveTo>
                  <a:lnTo>
                    <a:pt x="43060" y="304055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3" name="object 413"/>
            <p:cNvSpPr/>
            <p:nvPr/>
          </p:nvSpPr>
          <p:spPr>
            <a:xfrm>
              <a:off x="821524" y="2397429"/>
              <a:ext cx="43180" cy="11430"/>
            </a:xfrm>
            <a:custGeom>
              <a:avLst/>
              <a:gdLst/>
              <a:ahLst/>
              <a:cxnLst/>
              <a:rect l="l" t="t" r="r" b="b"/>
              <a:pathLst>
                <a:path w="43180" h="11430">
                  <a:moveTo>
                    <a:pt x="43116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521"/>
                  </a:lnTo>
                  <a:lnTo>
                    <a:pt x="0" y="11303"/>
                  </a:lnTo>
                  <a:lnTo>
                    <a:pt x="43116" y="11303"/>
                  </a:lnTo>
                  <a:lnTo>
                    <a:pt x="43116" y="2819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BBB0D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4" name="object 414"/>
            <p:cNvSpPr/>
            <p:nvPr/>
          </p:nvSpPr>
          <p:spPr>
            <a:xfrm>
              <a:off x="821531" y="239459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BEB3D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/>
            <p:cNvSpPr/>
            <p:nvPr/>
          </p:nvSpPr>
          <p:spPr>
            <a:xfrm>
              <a:off x="821531" y="2391812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/>
            <p:cNvSpPr/>
            <p:nvPr/>
          </p:nvSpPr>
          <p:spPr>
            <a:xfrm>
              <a:off x="821531" y="238899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/>
            <p:cNvSpPr/>
            <p:nvPr/>
          </p:nvSpPr>
          <p:spPr>
            <a:xfrm>
              <a:off x="821531" y="238616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8" name="object 418"/>
            <p:cNvSpPr/>
            <p:nvPr/>
          </p:nvSpPr>
          <p:spPr>
            <a:xfrm>
              <a:off x="821531" y="2383378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9" name="object 419"/>
            <p:cNvSpPr/>
            <p:nvPr/>
          </p:nvSpPr>
          <p:spPr>
            <a:xfrm>
              <a:off x="821531" y="2380559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BC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0" name="object 420"/>
            <p:cNvSpPr/>
            <p:nvPr/>
          </p:nvSpPr>
          <p:spPr>
            <a:xfrm>
              <a:off x="821531" y="2377777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/>
            <p:cNvSpPr/>
            <p:nvPr/>
          </p:nvSpPr>
          <p:spPr>
            <a:xfrm>
              <a:off x="821531" y="237494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/>
            <p:cNvSpPr/>
            <p:nvPr/>
          </p:nvSpPr>
          <p:spPr>
            <a:xfrm>
              <a:off x="821531" y="2372127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/>
            <p:cNvSpPr/>
            <p:nvPr/>
          </p:nvSpPr>
          <p:spPr>
            <a:xfrm>
              <a:off x="821531" y="236929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/>
            <p:cNvSpPr/>
            <p:nvPr/>
          </p:nvSpPr>
          <p:spPr>
            <a:xfrm>
              <a:off x="821531" y="236646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/>
            <p:cNvSpPr/>
            <p:nvPr/>
          </p:nvSpPr>
          <p:spPr>
            <a:xfrm>
              <a:off x="821531" y="236369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/>
            <p:cNvSpPr/>
            <p:nvPr/>
          </p:nvSpPr>
          <p:spPr>
            <a:xfrm>
              <a:off x="821531" y="2360861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/>
            <p:cNvSpPr/>
            <p:nvPr/>
          </p:nvSpPr>
          <p:spPr>
            <a:xfrm>
              <a:off x="821531" y="235808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/>
            <p:cNvSpPr/>
            <p:nvPr/>
          </p:nvSpPr>
          <p:spPr>
            <a:xfrm>
              <a:off x="821531" y="235526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/>
            <p:cNvSpPr/>
            <p:nvPr/>
          </p:nvSpPr>
          <p:spPr>
            <a:xfrm>
              <a:off x="821524" y="2349601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32"/>
                  </a:lnTo>
                  <a:lnTo>
                    <a:pt x="43116" y="8432"/>
                  </a:lnTo>
                  <a:lnTo>
                    <a:pt x="43116" y="5651"/>
                  </a:lnTo>
                  <a:lnTo>
                    <a:pt x="43116" y="2832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/>
            <p:cNvSpPr/>
            <p:nvPr/>
          </p:nvSpPr>
          <p:spPr>
            <a:xfrm>
              <a:off x="821524" y="2344000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6" y="0"/>
                  </a:moveTo>
                  <a:lnTo>
                    <a:pt x="0" y="0"/>
                  </a:lnTo>
                  <a:lnTo>
                    <a:pt x="0" y="2768"/>
                  </a:lnTo>
                  <a:lnTo>
                    <a:pt x="0" y="5651"/>
                  </a:lnTo>
                  <a:lnTo>
                    <a:pt x="0" y="8420"/>
                  </a:lnTo>
                  <a:lnTo>
                    <a:pt x="43116" y="8420"/>
                  </a:lnTo>
                  <a:lnTo>
                    <a:pt x="43116" y="5651"/>
                  </a:lnTo>
                  <a:lnTo>
                    <a:pt x="43116" y="2768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/>
            <p:cNvSpPr/>
            <p:nvPr/>
          </p:nvSpPr>
          <p:spPr>
            <a:xfrm>
              <a:off x="821524" y="2273604"/>
              <a:ext cx="43180" cy="73660"/>
            </a:xfrm>
            <a:custGeom>
              <a:avLst/>
              <a:gdLst/>
              <a:ahLst/>
              <a:cxnLst/>
              <a:rect l="l" t="t" r="r" b="b"/>
              <a:pathLst>
                <a:path w="43180" h="73660">
                  <a:moveTo>
                    <a:pt x="43116" y="0"/>
                  </a:moveTo>
                  <a:lnTo>
                    <a:pt x="0" y="0"/>
                  </a:lnTo>
                  <a:lnTo>
                    <a:pt x="0" y="2870"/>
                  </a:lnTo>
                  <a:lnTo>
                    <a:pt x="0" y="5702"/>
                  </a:lnTo>
                  <a:lnTo>
                    <a:pt x="0" y="73215"/>
                  </a:lnTo>
                  <a:lnTo>
                    <a:pt x="43116" y="73215"/>
                  </a:lnTo>
                  <a:lnTo>
                    <a:pt x="43116" y="2870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/>
            <p:cNvSpPr/>
            <p:nvPr/>
          </p:nvSpPr>
          <p:spPr>
            <a:xfrm>
              <a:off x="821531" y="2270769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705"/>
                  </a:lnTo>
                  <a:lnTo>
                    <a:pt x="43110" y="57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FBFB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/>
            <p:cNvSpPr/>
            <p:nvPr/>
          </p:nvSpPr>
          <p:spPr>
            <a:xfrm>
              <a:off x="821531" y="2267986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F9F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/>
            <p:cNvSpPr/>
            <p:nvPr/>
          </p:nvSpPr>
          <p:spPr>
            <a:xfrm>
              <a:off x="821531" y="2265166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F5F3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/>
            <p:cNvSpPr/>
            <p:nvPr/>
          </p:nvSpPr>
          <p:spPr>
            <a:xfrm>
              <a:off x="821531" y="2262334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F2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/>
            <p:cNvSpPr/>
            <p:nvPr/>
          </p:nvSpPr>
          <p:spPr>
            <a:xfrm>
              <a:off x="821531" y="2259503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EE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/>
            <p:cNvSpPr/>
            <p:nvPr/>
          </p:nvSpPr>
          <p:spPr>
            <a:xfrm>
              <a:off x="821524" y="2253906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6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0" y="5600"/>
                  </a:lnTo>
                  <a:lnTo>
                    <a:pt x="0" y="8432"/>
                  </a:lnTo>
                  <a:lnTo>
                    <a:pt x="43116" y="8432"/>
                  </a:lnTo>
                  <a:lnTo>
                    <a:pt x="43116" y="5600"/>
                  </a:lnTo>
                  <a:lnTo>
                    <a:pt x="43116" y="2781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EBE7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/>
            <p:cNvSpPr/>
            <p:nvPr/>
          </p:nvSpPr>
          <p:spPr>
            <a:xfrm>
              <a:off x="821531" y="2251069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7E2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9" name="object 439"/>
            <p:cNvSpPr/>
            <p:nvPr/>
          </p:nvSpPr>
          <p:spPr>
            <a:xfrm>
              <a:off x="821531" y="2245423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0" y="0"/>
                  </a:moveTo>
                  <a:lnTo>
                    <a:pt x="0" y="0"/>
                  </a:lnTo>
                  <a:lnTo>
                    <a:pt x="0" y="8483"/>
                  </a:lnTo>
                  <a:lnTo>
                    <a:pt x="43110" y="8483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E4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0" name="object 440"/>
            <p:cNvSpPr/>
            <p:nvPr/>
          </p:nvSpPr>
          <p:spPr>
            <a:xfrm>
              <a:off x="821531" y="2242641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0" y="0"/>
                  </a:moveTo>
                  <a:lnTo>
                    <a:pt x="0" y="0"/>
                  </a:lnTo>
                  <a:lnTo>
                    <a:pt x="0" y="8433"/>
                  </a:lnTo>
                  <a:lnTo>
                    <a:pt x="43110" y="8433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FD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1" name="object 441"/>
            <p:cNvSpPr/>
            <p:nvPr/>
          </p:nvSpPr>
          <p:spPr>
            <a:xfrm>
              <a:off x="821531" y="2239818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BD3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/>
            <p:cNvSpPr/>
            <p:nvPr/>
          </p:nvSpPr>
          <p:spPr>
            <a:xfrm>
              <a:off x="821531" y="2236986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8D0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/>
            <p:cNvSpPr/>
            <p:nvPr/>
          </p:nvSpPr>
          <p:spPr>
            <a:xfrm>
              <a:off x="821531" y="2234205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55"/>
                  </a:lnTo>
                  <a:lnTo>
                    <a:pt x="43110" y="565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D2CB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/>
            <p:cNvSpPr/>
            <p:nvPr/>
          </p:nvSpPr>
          <p:spPr>
            <a:xfrm>
              <a:off x="821524" y="2228557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6" y="0"/>
                  </a:moveTo>
                  <a:lnTo>
                    <a:pt x="0" y="0"/>
                  </a:lnTo>
                  <a:lnTo>
                    <a:pt x="0" y="2832"/>
                  </a:lnTo>
                  <a:lnTo>
                    <a:pt x="0" y="5651"/>
                  </a:lnTo>
                  <a:lnTo>
                    <a:pt x="0" y="8483"/>
                  </a:lnTo>
                  <a:lnTo>
                    <a:pt x="43116" y="8483"/>
                  </a:lnTo>
                  <a:lnTo>
                    <a:pt x="43116" y="5651"/>
                  </a:lnTo>
                  <a:lnTo>
                    <a:pt x="43116" y="2832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D0C6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/>
            <p:cNvSpPr/>
            <p:nvPr/>
          </p:nvSpPr>
          <p:spPr>
            <a:xfrm>
              <a:off x="821524" y="2222956"/>
              <a:ext cx="43180" cy="8890"/>
            </a:xfrm>
            <a:custGeom>
              <a:avLst/>
              <a:gdLst/>
              <a:ahLst/>
              <a:cxnLst/>
              <a:rect l="l" t="t" r="r" b="b"/>
              <a:pathLst>
                <a:path w="43180" h="8889">
                  <a:moveTo>
                    <a:pt x="43116" y="0"/>
                  </a:moveTo>
                  <a:lnTo>
                    <a:pt x="0" y="0"/>
                  </a:lnTo>
                  <a:lnTo>
                    <a:pt x="0" y="2819"/>
                  </a:lnTo>
                  <a:lnTo>
                    <a:pt x="0" y="5600"/>
                  </a:lnTo>
                  <a:lnTo>
                    <a:pt x="0" y="8420"/>
                  </a:lnTo>
                  <a:lnTo>
                    <a:pt x="43116" y="8420"/>
                  </a:lnTo>
                  <a:lnTo>
                    <a:pt x="43116" y="5600"/>
                  </a:lnTo>
                  <a:lnTo>
                    <a:pt x="43116" y="2819"/>
                  </a:lnTo>
                  <a:lnTo>
                    <a:pt x="43116" y="0"/>
                  </a:lnTo>
                  <a:close/>
                </a:path>
              </a:pathLst>
            </a:custGeom>
            <a:solidFill>
              <a:srgbClr val="C8B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/>
            <p:cNvSpPr/>
            <p:nvPr/>
          </p:nvSpPr>
          <p:spPr>
            <a:xfrm>
              <a:off x="821531" y="2220170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5BA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/>
            <p:cNvSpPr/>
            <p:nvPr/>
          </p:nvSpPr>
          <p:spPr>
            <a:xfrm>
              <a:off x="821531" y="2217338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4B8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/>
            <p:cNvSpPr/>
            <p:nvPr/>
          </p:nvSpPr>
          <p:spPr>
            <a:xfrm>
              <a:off x="821531" y="2214506"/>
              <a:ext cx="43180" cy="5715"/>
            </a:xfrm>
            <a:custGeom>
              <a:avLst/>
              <a:gdLst/>
              <a:ahLst/>
              <a:cxnLst/>
              <a:rect l="l" t="t" r="r" b="b"/>
              <a:pathLst>
                <a:path w="43180" h="5714">
                  <a:moveTo>
                    <a:pt x="43110" y="0"/>
                  </a:moveTo>
                  <a:lnTo>
                    <a:pt x="0" y="0"/>
                  </a:lnTo>
                  <a:lnTo>
                    <a:pt x="0" y="5605"/>
                  </a:lnTo>
                  <a:lnTo>
                    <a:pt x="43110" y="5605"/>
                  </a:lnTo>
                  <a:lnTo>
                    <a:pt x="43110" y="0"/>
                  </a:lnTo>
                  <a:close/>
                </a:path>
              </a:pathLst>
            </a:custGeom>
            <a:solidFill>
              <a:srgbClr val="C1B6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/>
            <p:cNvSpPr/>
            <p:nvPr/>
          </p:nvSpPr>
          <p:spPr>
            <a:xfrm>
              <a:off x="821531" y="2214511"/>
              <a:ext cx="43180" cy="3175"/>
            </a:xfrm>
            <a:custGeom>
              <a:avLst/>
              <a:gdLst/>
              <a:ahLst/>
              <a:cxnLst/>
              <a:rect l="l" t="t" r="r" b="b"/>
              <a:pathLst>
                <a:path w="43180" h="3175">
                  <a:moveTo>
                    <a:pt x="0" y="2832"/>
                  </a:moveTo>
                  <a:lnTo>
                    <a:pt x="43110" y="2832"/>
                  </a:lnTo>
                  <a:lnTo>
                    <a:pt x="43110" y="0"/>
                  </a:lnTo>
                  <a:lnTo>
                    <a:pt x="0" y="0"/>
                  </a:lnTo>
                  <a:lnTo>
                    <a:pt x="0" y="28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/>
            <p:cNvSpPr/>
            <p:nvPr/>
          </p:nvSpPr>
          <p:spPr>
            <a:xfrm>
              <a:off x="821530" y="2217361"/>
              <a:ext cx="43180" cy="191770"/>
            </a:xfrm>
            <a:custGeom>
              <a:avLst/>
              <a:gdLst/>
              <a:ahLst/>
              <a:cxnLst/>
              <a:rect l="l" t="t" r="r" b="b"/>
              <a:pathLst>
                <a:path w="43180" h="191769">
                  <a:moveTo>
                    <a:pt x="0" y="0"/>
                  </a:moveTo>
                  <a:lnTo>
                    <a:pt x="40580" y="0"/>
                  </a:lnTo>
                </a:path>
                <a:path w="43180" h="191769">
                  <a:moveTo>
                    <a:pt x="0" y="191392"/>
                  </a:moveTo>
                  <a:lnTo>
                    <a:pt x="43110" y="191392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1" name="object 451"/>
          <p:cNvSpPr txBox="1"/>
          <p:nvPr/>
        </p:nvSpPr>
        <p:spPr>
          <a:xfrm>
            <a:off x="780008" y="3665707"/>
            <a:ext cx="1210310" cy="11239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81610" marR="5080" indent="-169545">
              <a:lnSpc>
                <a:spcPts val="320"/>
              </a:lnSpc>
              <a:spcBef>
                <a:spcPts val="145"/>
              </a:spcBef>
            </a:pP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Рис.1.2.</a:t>
            </a:r>
            <a:r>
              <a:rPr dirty="0" sz="300" spc="-1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Распределение 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пластовых</a:t>
            </a:r>
            <a:r>
              <a:rPr dirty="0" sz="300" spc="-1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скоростей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продольных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волн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 в породах </a:t>
            </a:r>
            <a:r>
              <a:rPr dirty="0" sz="300" spc="-1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васюганской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 свиты</a:t>
            </a:r>
            <a:r>
              <a:rPr dirty="0" sz="300" spc="-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15">
                <a:solidFill>
                  <a:srgbClr val="24211E"/>
                </a:solidFill>
                <a:latin typeface="Microsoft Sans Serif"/>
                <a:cs typeface="Microsoft Sans Serif"/>
              </a:rPr>
              <a:t>(по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24211E"/>
                </a:solidFill>
                <a:latin typeface="Microsoft Sans Serif"/>
                <a:cs typeface="Microsoft Sans Serif"/>
              </a:rPr>
              <a:t>данным</a:t>
            </a:r>
            <a:r>
              <a:rPr dirty="0" sz="30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исследования</a:t>
            </a:r>
            <a:r>
              <a:rPr dirty="0" sz="300" spc="-3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0">
                <a:solidFill>
                  <a:srgbClr val="24211E"/>
                </a:solidFill>
                <a:latin typeface="Microsoft Sans Serif"/>
                <a:cs typeface="Microsoft Sans Serif"/>
              </a:rPr>
              <a:t>керна)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452" name="object 452"/>
          <p:cNvSpPr txBox="1"/>
          <p:nvPr/>
        </p:nvSpPr>
        <p:spPr>
          <a:xfrm>
            <a:off x="807144" y="3790910"/>
            <a:ext cx="1154430" cy="14922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 indent="58419">
              <a:lnSpc>
                <a:spcPct val="109400"/>
              </a:lnSpc>
              <a:spcBef>
                <a:spcPts val="65"/>
              </a:spcBef>
            </a:pPr>
            <a:r>
              <a:rPr dirty="0" sz="300" spc="-10">
                <a:solidFill>
                  <a:srgbClr val="24211E"/>
                </a:solidFill>
                <a:latin typeface="Microsoft Sans Serif"/>
                <a:cs typeface="Microsoft Sans Serif"/>
              </a:rPr>
              <a:t>З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ависимости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скорости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продольных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волн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от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литологического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состав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а </a:t>
            </a: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породы</a:t>
            </a:r>
            <a:r>
              <a:rPr dirty="0" sz="250" spc="3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(А);</a:t>
            </a:r>
            <a:r>
              <a:rPr dirty="0" sz="250" spc="3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полигоны</a:t>
            </a:r>
            <a:r>
              <a:rPr dirty="0" sz="250" spc="3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распределения</a:t>
            </a:r>
            <a:r>
              <a:rPr dirty="0" sz="250" spc="1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пласто</a:t>
            </a:r>
            <a:r>
              <a:rPr dirty="0" sz="250" spc="-3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вых</a:t>
            </a:r>
            <a:r>
              <a:rPr dirty="0" sz="250" spc="2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скоростей</a:t>
            </a:r>
            <a:r>
              <a:rPr dirty="0" sz="250" spc="3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в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5">
                <a:solidFill>
                  <a:srgbClr val="24211E"/>
                </a:solidFill>
                <a:latin typeface="Microsoft Sans Serif"/>
                <a:cs typeface="Microsoft Sans Serif"/>
              </a:rPr>
              <a:t>песч</a:t>
            </a:r>
            <a:r>
              <a:rPr dirty="0" sz="250" spc="-3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аниках</a:t>
            </a: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(Б),</a:t>
            </a:r>
            <a:endParaRPr sz="250">
              <a:latin typeface="Microsoft Sans Serif"/>
              <a:cs typeface="Microsoft Sans Serif"/>
            </a:endParaRPr>
          </a:p>
          <a:p>
            <a:pPr marL="339725">
              <a:lnSpc>
                <a:spcPts val="275"/>
              </a:lnSpc>
            </a:pP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а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л</a:t>
            </a:r>
            <a:r>
              <a:rPr dirty="0" sz="250" spc="-35">
                <a:solidFill>
                  <a:srgbClr val="24211E"/>
                </a:solidFill>
                <a:latin typeface="Microsoft Sans Serif"/>
                <a:cs typeface="Microsoft Sans Serif"/>
              </a:rPr>
              <a:t>е</a:t>
            </a:r>
            <a:r>
              <a:rPr dirty="0" sz="250" spc="5">
                <a:solidFill>
                  <a:srgbClr val="24211E"/>
                </a:solidFill>
                <a:latin typeface="Microsoft Sans Serif"/>
                <a:cs typeface="Microsoft Sans Serif"/>
              </a:rPr>
              <a:t>в</a:t>
            </a: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ро</a:t>
            </a:r>
            <a:r>
              <a:rPr dirty="0" sz="250" spc="-25">
                <a:solidFill>
                  <a:srgbClr val="24211E"/>
                </a:solidFill>
                <a:latin typeface="Microsoft Sans Serif"/>
                <a:cs typeface="Microsoft Sans Serif"/>
              </a:rPr>
              <a:t>л</a:t>
            </a: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и</a:t>
            </a:r>
            <a:r>
              <a:rPr dirty="0" sz="250" spc="-20">
                <a:solidFill>
                  <a:srgbClr val="24211E"/>
                </a:solidFill>
                <a:latin typeface="Microsoft Sans Serif"/>
                <a:cs typeface="Microsoft Sans Serif"/>
              </a:rPr>
              <a:t>т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а</a:t>
            </a:r>
            <a:r>
              <a:rPr dirty="0" sz="250" spc="-4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х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30">
                <a:solidFill>
                  <a:srgbClr val="24211E"/>
                </a:solidFill>
                <a:latin typeface="Microsoft Sans Serif"/>
                <a:cs typeface="Microsoft Sans Serif"/>
              </a:rPr>
              <a:t>(</a:t>
            </a:r>
            <a:r>
              <a:rPr dirty="0" sz="250" spc="-10">
                <a:solidFill>
                  <a:srgbClr val="24211E"/>
                </a:solidFill>
                <a:latin typeface="Microsoft Sans Serif"/>
                <a:cs typeface="Microsoft Sans Serif"/>
              </a:rPr>
              <a:t>В</a:t>
            </a:r>
            <a:r>
              <a:rPr dirty="0" sz="250" spc="15">
                <a:solidFill>
                  <a:srgbClr val="24211E"/>
                </a:solidFill>
                <a:latin typeface="Microsoft Sans Serif"/>
                <a:cs typeface="Microsoft Sans Serif"/>
              </a:rPr>
              <a:t>)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,</a:t>
            </a:r>
            <a:r>
              <a:rPr dirty="0" sz="250" spc="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20">
                <a:solidFill>
                  <a:srgbClr val="24211E"/>
                </a:solidFill>
                <a:latin typeface="Microsoft Sans Serif"/>
                <a:cs typeface="Microsoft Sans Serif"/>
              </a:rPr>
              <a:t>ар</a:t>
            </a:r>
            <a:r>
              <a:rPr dirty="0" sz="250" spc="-20">
                <a:solidFill>
                  <a:srgbClr val="24211E"/>
                </a:solidFill>
                <a:latin typeface="Microsoft Sans Serif"/>
                <a:cs typeface="Microsoft Sans Serif"/>
              </a:rPr>
              <a:t>г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и</a:t>
            </a:r>
            <a:r>
              <a:rPr dirty="0" sz="250" spc="-4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лл</a:t>
            </a:r>
            <a:r>
              <a:rPr dirty="0" sz="250" spc="-15">
                <a:solidFill>
                  <a:srgbClr val="24211E"/>
                </a:solidFill>
                <a:latin typeface="Microsoft Sans Serif"/>
                <a:cs typeface="Microsoft Sans Serif"/>
              </a:rPr>
              <a:t>и</a:t>
            </a:r>
            <a:r>
              <a:rPr dirty="0" sz="250" spc="-20">
                <a:solidFill>
                  <a:srgbClr val="24211E"/>
                </a:solidFill>
                <a:latin typeface="Microsoft Sans Serif"/>
                <a:cs typeface="Microsoft Sans Serif"/>
              </a:rPr>
              <a:t>т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а</a:t>
            </a:r>
            <a:r>
              <a:rPr dirty="0" sz="250" spc="-40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х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 </a:t>
            </a:r>
            <a:r>
              <a:rPr dirty="0" sz="250" spc="-30">
                <a:solidFill>
                  <a:srgbClr val="24211E"/>
                </a:solidFill>
                <a:latin typeface="Microsoft Sans Serif"/>
                <a:cs typeface="Microsoft Sans Serif"/>
              </a:rPr>
              <a:t>(</a:t>
            </a:r>
            <a:r>
              <a:rPr dirty="0" sz="250">
                <a:solidFill>
                  <a:srgbClr val="24211E"/>
                </a:solidFill>
                <a:latin typeface="Microsoft Sans Serif"/>
                <a:cs typeface="Microsoft Sans Serif"/>
              </a:rPr>
              <a:t>Г</a:t>
            </a:r>
            <a:r>
              <a:rPr dirty="0" sz="250" spc="-5">
                <a:solidFill>
                  <a:srgbClr val="24211E"/>
                </a:solidFill>
                <a:latin typeface="Microsoft Sans Serif"/>
                <a:cs typeface="Microsoft Sans Serif"/>
              </a:rPr>
              <a:t>).</a:t>
            </a:r>
            <a:endParaRPr sz="250">
              <a:latin typeface="Microsoft Sans Serif"/>
              <a:cs typeface="Microsoft Sans Serif"/>
            </a:endParaRPr>
          </a:p>
        </p:txBody>
      </p:sp>
      <p:grpSp>
        <p:nvGrpSpPr>
          <p:cNvPr id="453" name="object 453"/>
          <p:cNvGrpSpPr/>
          <p:nvPr/>
        </p:nvGrpSpPr>
        <p:grpSpPr>
          <a:xfrm>
            <a:off x="789583" y="1669727"/>
            <a:ext cx="1265555" cy="763270"/>
            <a:chOff x="789583" y="1669727"/>
            <a:chExt cx="1265555" cy="763270"/>
          </a:xfrm>
        </p:grpSpPr>
        <p:sp>
          <p:nvSpPr>
            <p:cNvPr id="454" name="object 454"/>
            <p:cNvSpPr/>
            <p:nvPr/>
          </p:nvSpPr>
          <p:spPr>
            <a:xfrm>
              <a:off x="801290" y="2208881"/>
              <a:ext cx="1242060" cy="107314"/>
            </a:xfrm>
            <a:custGeom>
              <a:avLst/>
              <a:gdLst/>
              <a:ahLst/>
              <a:cxnLst/>
              <a:rect l="l" t="t" r="r" b="b"/>
              <a:pathLst>
                <a:path w="1242060" h="107314">
                  <a:moveTo>
                    <a:pt x="0" y="107005"/>
                  </a:moveTo>
                  <a:lnTo>
                    <a:pt x="1241820" y="107005"/>
                  </a:lnTo>
                </a:path>
                <a:path w="1242060" h="107314">
                  <a:moveTo>
                    <a:pt x="0" y="0"/>
                  </a:moveTo>
                  <a:lnTo>
                    <a:pt x="1241820" y="0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/>
            <p:cNvSpPr/>
            <p:nvPr/>
          </p:nvSpPr>
          <p:spPr>
            <a:xfrm>
              <a:off x="859581" y="2101916"/>
              <a:ext cx="1183640" cy="0"/>
            </a:xfrm>
            <a:custGeom>
              <a:avLst/>
              <a:gdLst/>
              <a:ahLst/>
              <a:cxnLst/>
              <a:rect l="l" t="t" r="r" b="b"/>
              <a:pathLst>
                <a:path w="1183639" h="0">
                  <a:moveTo>
                    <a:pt x="0" y="0"/>
                  </a:moveTo>
                  <a:lnTo>
                    <a:pt x="1183528" y="0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6" name="object 456"/>
            <p:cNvSpPr/>
            <p:nvPr/>
          </p:nvSpPr>
          <p:spPr>
            <a:xfrm>
              <a:off x="801290" y="1671314"/>
              <a:ext cx="1242060" cy="321310"/>
            </a:xfrm>
            <a:custGeom>
              <a:avLst/>
              <a:gdLst/>
              <a:ahLst/>
              <a:cxnLst/>
              <a:rect l="l" t="t" r="r" b="b"/>
              <a:pathLst>
                <a:path w="1242060" h="321310">
                  <a:moveTo>
                    <a:pt x="0" y="320814"/>
                  </a:moveTo>
                  <a:lnTo>
                    <a:pt x="1241820" y="320814"/>
                  </a:lnTo>
                </a:path>
                <a:path w="1242060" h="321310">
                  <a:moveTo>
                    <a:pt x="0" y="216645"/>
                  </a:moveTo>
                  <a:lnTo>
                    <a:pt x="1241820" y="216645"/>
                  </a:lnTo>
                </a:path>
                <a:path w="1242060" h="321310">
                  <a:moveTo>
                    <a:pt x="0" y="106951"/>
                  </a:moveTo>
                  <a:lnTo>
                    <a:pt x="1241820" y="106951"/>
                  </a:lnTo>
                </a:path>
                <a:path w="1242060" h="321310">
                  <a:moveTo>
                    <a:pt x="0" y="0"/>
                  </a:moveTo>
                  <a:lnTo>
                    <a:pt x="1241820" y="0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7" name="object 457"/>
            <p:cNvSpPr/>
            <p:nvPr/>
          </p:nvSpPr>
          <p:spPr>
            <a:xfrm>
              <a:off x="841821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509415"/>
                  </a:moveTo>
                  <a:lnTo>
                    <a:pt x="0" y="751523"/>
                  </a:lnTo>
                </a:path>
                <a:path w="0" h="751839">
                  <a:moveTo>
                    <a:pt x="0" y="0"/>
                  </a:moveTo>
                  <a:lnTo>
                    <a:pt x="0" y="40806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8" name="object 458"/>
            <p:cNvSpPr/>
            <p:nvPr/>
          </p:nvSpPr>
          <p:spPr>
            <a:xfrm>
              <a:off x="882352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/>
            <p:cNvSpPr/>
            <p:nvPr/>
          </p:nvSpPr>
          <p:spPr>
            <a:xfrm>
              <a:off x="925512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743069"/>
                  </a:moveTo>
                  <a:lnTo>
                    <a:pt x="0" y="751523"/>
                  </a:lnTo>
                </a:path>
                <a:path w="0" h="751839">
                  <a:moveTo>
                    <a:pt x="0" y="0"/>
                  </a:moveTo>
                  <a:lnTo>
                    <a:pt x="0" y="652978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/>
            <p:cNvSpPr/>
            <p:nvPr/>
          </p:nvSpPr>
          <p:spPr>
            <a:xfrm>
              <a:off x="966043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/>
            <p:cNvSpPr/>
            <p:nvPr/>
          </p:nvSpPr>
          <p:spPr>
            <a:xfrm>
              <a:off x="1009104" y="1671314"/>
              <a:ext cx="83820" cy="751840"/>
            </a:xfrm>
            <a:custGeom>
              <a:avLst/>
              <a:gdLst/>
              <a:ahLst/>
              <a:cxnLst/>
              <a:rect l="l" t="t" r="r" b="b"/>
              <a:pathLst>
                <a:path w="83819" h="751839">
                  <a:moveTo>
                    <a:pt x="0" y="740250"/>
                  </a:moveTo>
                  <a:lnTo>
                    <a:pt x="0" y="751523"/>
                  </a:lnTo>
                </a:path>
                <a:path w="83819" h="751839">
                  <a:moveTo>
                    <a:pt x="0" y="0"/>
                  </a:moveTo>
                  <a:lnTo>
                    <a:pt x="0" y="650159"/>
                  </a:lnTo>
                </a:path>
                <a:path w="83819" h="751839">
                  <a:moveTo>
                    <a:pt x="40580" y="740250"/>
                  </a:moveTo>
                  <a:lnTo>
                    <a:pt x="40580" y="751523"/>
                  </a:lnTo>
                </a:path>
                <a:path w="83819" h="751839">
                  <a:moveTo>
                    <a:pt x="40580" y="0"/>
                  </a:moveTo>
                  <a:lnTo>
                    <a:pt x="40580" y="650159"/>
                  </a:lnTo>
                </a:path>
                <a:path w="83819" h="751839">
                  <a:moveTo>
                    <a:pt x="83642" y="740250"/>
                  </a:moveTo>
                  <a:lnTo>
                    <a:pt x="83642" y="751523"/>
                  </a:lnTo>
                </a:path>
                <a:path w="83819" h="751839">
                  <a:moveTo>
                    <a:pt x="83642" y="0"/>
                  </a:moveTo>
                  <a:lnTo>
                    <a:pt x="83642" y="650159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/>
            <p:cNvSpPr/>
            <p:nvPr/>
          </p:nvSpPr>
          <p:spPr>
            <a:xfrm>
              <a:off x="1130746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/>
            <p:cNvSpPr/>
            <p:nvPr/>
          </p:nvSpPr>
          <p:spPr>
            <a:xfrm>
              <a:off x="1171277" y="1671314"/>
              <a:ext cx="43180" cy="751840"/>
            </a:xfrm>
            <a:custGeom>
              <a:avLst/>
              <a:gdLst/>
              <a:ahLst/>
              <a:cxnLst/>
              <a:rect l="l" t="t" r="r" b="b"/>
              <a:pathLst>
                <a:path w="43180" h="751839">
                  <a:moveTo>
                    <a:pt x="0" y="740250"/>
                  </a:moveTo>
                  <a:lnTo>
                    <a:pt x="0" y="751523"/>
                  </a:lnTo>
                </a:path>
                <a:path w="43180" h="751839">
                  <a:moveTo>
                    <a:pt x="0" y="0"/>
                  </a:moveTo>
                  <a:lnTo>
                    <a:pt x="0" y="650159"/>
                  </a:lnTo>
                </a:path>
                <a:path w="43180" h="751839">
                  <a:moveTo>
                    <a:pt x="43105" y="740250"/>
                  </a:moveTo>
                  <a:lnTo>
                    <a:pt x="43105" y="751523"/>
                  </a:lnTo>
                </a:path>
                <a:path w="43180" h="751839">
                  <a:moveTo>
                    <a:pt x="43105" y="0"/>
                  </a:moveTo>
                  <a:lnTo>
                    <a:pt x="43105" y="650159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/>
            <p:cNvSpPr/>
            <p:nvPr/>
          </p:nvSpPr>
          <p:spPr>
            <a:xfrm>
              <a:off x="1254965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/>
            <p:cNvSpPr/>
            <p:nvPr/>
          </p:nvSpPr>
          <p:spPr>
            <a:xfrm>
              <a:off x="1298024" y="1671314"/>
              <a:ext cx="81280" cy="751840"/>
            </a:xfrm>
            <a:custGeom>
              <a:avLst/>
              <a:gdLst/>
              <a:ahLst/>
              <a:cxnLst/>
              <a:rect l="l" t="t" r="r" b="b"/>
              <a:pathLst>
                <a:path w="81280" h="751839">
                  <a:moveTo>
                    <a:pt x="0" y="743069"/>
                  </a:moveTo>
                  <a:lnTo>
                    <a:pt x="0" y="751523"/>
                  </a:lnTo>
                </a:path>
                <a:path w="81280" h="751839">
                  <a:moveTo>
                    <a:pt x="0" y="0"/>
                  </a:moveTo>
                  <a:lnTo>
                    <a:pt x="0" y="650200"/>
                  </a:lnTo>
                </a:path>
                <a:path w="81280" h="751839">
                  <a:moveTo>
                    <a:pt x="40485" y="743069"/>
                  </a:moveTo>
                  <a:lnTo>
                    <a:pt x="40485" y="751523"/>
                  </a:lnTo>
                </a:path>
                <a:path w="81280" h="751839">
                  <a:moveTo>
                    <a:pt x="40485" y="0"/>
                  </a:moveTo>
                  <a:lnTo>
                    <a:pt x="40485" y="650200"/>
                  </a:lnTo>
                </a:path>
                <a:path w="81280" h="751839">
                  <a:moveTo>
                    <a:pt x="81115" y="743069"/>
                  </a:moveTo>
                  <a:lnTo>
                    <a:pt x="81115" y="751523"/>
                  </a:lnTo>
                </a:path>
                <a:path w="81280" h="751839">
                  <a:moveTo>
                    <a:pt x="81115" y="0"/>
                  </a:moveTo>
                  <a:lnTo>
                    <a:pt x="81115" y="650200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/>
            <p:cNvSpPr/>
            <p:nvPr/>
          </p:nvSpPr>
          <p:spPr>
            <a:xfrm>
              <a:off x="1422199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/>
            <p:cNvSpPr/>
            <p:nvPr/>
          </p:nvSpPr>
          <p:spPr>
            <a:xfrm>
              <a:off x="1462733" y="1671314"/>
              <a:ext cx="127000" cy="751840"/>
            </a:xfrm>
            <a:custGeom>
              <a:avLst/>
              <a:gdLst/>
              <a:ahLst/>
              <a:cxnLst/>
              <a:rect l="l" t="t" r="r" b="b"/>
              <a:pathLst>
                <a:path w="127000" h="751839">
                  <a:moveTo>
                    <a:pt x="0" y="743069"/>
                  </a:moveTo>
                  <a:lnTo>
                    <a:pt x="0" y="751523"/>
                  </a:lnTo>
                </a:path>
                <a:path w="127000" h="751839">
                  <a:moveTo>
                    <a:pt x="0" y="0"/>
                  </a:moveTo>
                  <a:lnTo>
                    <a:pt x="0" y="652978"/>
                  </a:lnTo>
                </a:path>
                <a:path w="127000" h="751839">
                  <a:moveTo>
                    <a:pt x="43155" y="743069"/>
                  </a:moveTo>
                  <a:lnTo>
                    <a:pt x="43155" y="751523"/>
                  </a:lnTo>
                </a:path>
                <a:path w="127000" h="751839">
                  <a:moveTo>
                    <a:pt x="43155" y="0"/>
                  </a:moveTo>
                  <a:lnTo>
                    <a:pt x="43155" y="652978"/>
                  </a:lnTo>
                </a:path>
                <a:path w="127000" h="751839">
                  <a:moveTo>
                    <a:pt x="83641" y="743069"/>
                  </a:moveTo>
                  <a:lnTo>
                    <a:pt x="83641" y="751523"/>
                  </a:lnTo>
                </a:path>
                <a:path w="127000" h="751839">
                  <a:moveTo>
                    <a:pt x="83641" y="0"/>
                  </a:moveTo>
                  <a:lnTo>
                    <a:pt x="83641" y="652978"/>
                  </a:lnTo>
                </a:path>
                <a:path w="127000" h="751839">
                  <a:moveTo>
                    <a:pt x="126748" y="743069"/>
                  </a:moveTo>
                  <a:lnTo>
                    <a:pt x="126748" y="751523"/>
                  </a:lnTo>
                </a:path>
                <a:path w="127000" h="751839">
                  <a:moveTo>
                    <a:pt x="126748" y="0"/>
                  </a:moveTo>
                  <a:lnTo>
                    <a:pt x="126748" y="652978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/>
            <p:cNvSpPr/>
            <p:nvPr/>
          </p:nvSpPr>
          <p:spPr>
            <a:xfrm>
              <a:off x="1629967" y="1671314"/>
              <a:ext cx="329565" cy="751840"/>
            </a:xfrm>
            <a:custGeom>
              <a:avLst/>
              <a:gdLst/>
              <a:ahLst/>
              <a:cxnLst/>
              <a:rect l="l" t="t" r="r" b="b"/>
              <a:pathLst>
                <a:path w="329564" h="751839">
                  <a:moveTo>
                    <a:pt x="0" y="743069"/>
                  </a:moveTo>
                  <a:lnTo>
                    <a:pt x="0" y="751523"/>
                  </a:lnTo>
                </a:path>
                <a:path w="329564" h="751839">
                  <a:moveTo>
                    <a:pt x="0" y="0"/>
                  </a:moveTo>
                  <a:lnTo>
                    <a:pt x="0" y="652978"/>
                  </a:lnTo>
                </a:path>
                <a:path w="329564" h="751839">
                  <a:moveTo>
                    <a:pt x="40630" y="743069"/>
                  </a:moveTo>
                  <a:lnTo>
                    <a:pt x="40630" y="751523"/>
                  </a:lnTo>
                </a:path>
                <a:path w="329564" h="751839">
                  <a:moveTo>
                    <a:pt x="40630" y="0"/>
                  </a:moveTo>
                  <a:lnTo>
                    <a:pt x="40630" y="652978"/>
                  </a:lnTo>
                </a:path>
                <a:path w="329564" h="751839">
                  <a:moveTo>
                    <a:pt x="83689" y="743069"/>
                  </a:moveTo>
                  <a:lnTo>
                    <a:pt x="83689" y="751523"/>
                  </a:lnTo>
                </a:path>
                <a:path w="329564" h="751839">
                  <a:moveTo>
                    <a:pt x="83689" y="0"/>
                  </a:moveTo>
                  <a:lnTo>
                    <a:pt x="83689" y="652978"/>
                  </a:lnTo>
                </a:path>
                <a:path w="329564" h="751839">
                  <a:moveTo>
                    <a:pt x="121686" y="743069"/>
                  </a:moveTo>
                  <a:lnTo>
                    <a:pt x="121686" y="751523"/>
                  </a:lnTo>
                </a:path>
                <a:path w="329564" h="751839">
                  <a:moveTo>
                    <a:pt x="121686" y="87139"/>
                  </a:moveTo>
                  <a:lnTo>
                    <a:pt x="121686" y="652978"/>
                  </a:lnTo>
                </a:path>
                <a:path w="329564" h="751839">
                  <a:moveTo>
                    <a:pt x="121686" y="0"/>
                  </a:moveTo>
                  <a:lnTo>
                    <a:pt x="121686" y="25277"/>
                  </a:lnTo>
                </a:path>
                <a:path w="329564" h="751839">
                  <a:moveTo>
                    <a:pt x="162316" y="87139"/>
                  </a:moveTo>
                  <a:lnTo>
                    <a:pt x="162316" y="751523"/>
                  </a:lnTo>
                </a:path>
                <a:path w="329564" h="751839">
                  <a:moveTo>
                    <a:pt x="162316" y="0"/>
                  </a:moveTo>
                  <a:lnTo>
                    <a:pt x="162316" y="25277"/>
                  </a:lnTo>
                </a:path>
                <a:path w="329564" h="751839">
                  <a:moveTo>
                    <a:pt x="205387" y="87139"/>
                  </a:moveTo>
                  <a:lnTo>
                    <a:pt x="205387" y="751523"/>
                  </a:lnTo>
                </a:path>
                <a:path w="329564" h="751839">
                  <a:moveTo>
                    <a:pt x="205387" y="0"/>
                  </a:moveTo>
                  <a:lnTo>
                    <a:pt x="205387" y="25277"/>
                  </a:lnTo>
                </a:path>
                <a:path w="329564" h="751839">
                  <a:moveTo>
                    <a:pt x="245909" y="87139"/>
                  </a:moveTo>
                  <a:lnTo>
                    <a:pt x="245909" y="751523"/>
                  </a:lnTo>
                </a:path>
                <a:path w="329564" h="751839">
                  <a:moveTo>
                    <a:pt x="245909" y="0"/>
                  </a:moveTo>
                  <a:lnTo>
                    <a:pt x="245909" y="25277"/>
                  </a:lnTo>
                </a:path>
                <a:path w="329564" h="751839">
                  <a:moveTo>
                    <a:pt x="288968" y="87139"/>
                  </a:moveTo>
                  <a:lnTo>
                    <a:pt x="288968" y="751523"/>
                  </a:lnTo>
                </a:path>
                <a:path w="329564" h="751839">
                  <a:moveTo>
                    <a:pt x="288968" y="0"/>
                  </a:moveTo>
                  <a:lnTo>
                    <a:pt x="288968" y="25277"/>
                  </a:lnTo>
                </a:path>
                <a:path w="329564" h="751839">
                  <a:moveTo>
                    <a:pt x="329550" y="87139"/>
                  </a:moveTo>
                  <a:lnTo>
                    <a:pt x="329550" y="751523"/>
                  </a:lnTo>
                </a:path>
                <a:path w="329564" h="751839">
                  <a:moveTo>
                    <a:pt x="329550" y="0"/>
                  </a:moveTo>
                  <a:lnTo>
                    <a:pt x="329550" y="25277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/>
            <p:cNvSpPr/>
            <p:nvPr/>
          </p:nvSpPr>
          <p:spPr>
            <a:xfrm>
              <a:off x="2002576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0"/>
                  </a:moveTo>
                  <a:lnTo>
                    <a:pt x="0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/>
            <p:cNvSpPr/>
            <p:nvPr/>
          </p:nvSpPr>
          <p:spPr>
            <a:xfrm>
              <a:off x="2043110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743069"/>
                  </a:moveTo>
                  <a:lnTo>
                    <a:pt x="0" y="751523"/>
                  </a:lnTo>
                </a:path>
                <a:path w="0" h="751839">
                  <a:moveTo>
                    <a:pt x="0" y="0"/>
                  </a:moveTo>
                  <a:lnTo>
                    <a:pt x="0" y="652978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/>
            <p:cNvSpPr/>
            <p:nvPr/>
          </p:nvSpPr>
          <p:spPr>
            <a:xfrm>
              <a:off x="801290" y="1671314"/>
              <a:ext cx="1242060" cy="751840"/>
            </a:xfrm>
            <a:custGeom>
              <a:avLst/>
              <a:gdLst/>
              <a:ahLst/>
              <a:cxnLst/>
              <a:rect l="l" t="t" r="r" b="b"/>
              <a:pathLst>
                <a:path w="1242060" h="751839">
                  <a:moveTo>
                    <a:pt x="0" y="0"/>
                  </a:moveTo>
                  <a:lnTo>
                    <a:pt x="1241820" y="0"/>
                  </a:lnTo>
                  <a:lnTo>
                    <a:pt x="1241820" y="751523"/>
                  </a:lnTo>
                  <a:lnTo>
                    <a:pt x="0" y="75152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24211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/>
            <p:cNvSpPr/>
            <p:nvPr/>
          </p:nvSpPr>
          <p:spPr>
            <a:xfrm>
              <a:off x="801290" y="1671314"/>
              <a:ext cx="0" cy="751840"/>
            </a:xfrm>
            <a:custGeom>
              <a:avLst/>
              <a:gdLst/>
              <a:ahLst/>
              <a:cxnLst/>
              <a:rect l="l" t="t" r="r" b="b"/>
              <a:pathLst>
                <a:path w="0" h="751839">
                  <a:moveTo>
                    <a:pt x="0" y="509415"/>
                  </a:moveTo>
                  <a:lnTo>
                    <a:pt x="0" y="751523"/>
                  </a:lnTo>
                </a:path>
                <a:path w="0" h="751839">
                  <a:moveTo>
                    <a:pt x="0" y="0"/>
                  </a:moveTo>
                  <a:lnTo>
                    <a:pt x="0" y="40806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3" name="object 473"/>
            <p:cNvSpPr/>
            <p:nvPr/>
          </p:nvSpPr>
          <p:spPr>
            <a:xfrm>
              <a:off x="791170" y="1671314"/>
              <a:ext cx="1252220" cy="760095"/>
            </a:xfrm>
            <a:custGeom>
              <a:avLst/>
              <a:gdLst/>
              <a:ahLst/>
              <a:cxnLst/>
              <a:rect l="l" t="t" r="r" b="b"/>
              <a:pathLst>
                <a:path w="1252220" h="760094">
                  <a:moveTo>
                    <a:pt x="0" y="751523"/>
                  </a:moveTo>
                  <a:lnTo>
                    <a:pt x="10119" y="751523"/>
                  </a:lnTo>
                </a:path>
                <a:path w="1252220" h="760094">
                  <a:moveTo>
                    <a:pt x="0" y="644572"/>
                  </a:moveTo>
                  <a:lnTo>
                    <a:pt x="10119" y="644572"/>
                  </a:lnTo>
                </a:path>
                <a:path w="1252220" h="760094">
                  <a:moveTo>
                    <a:pt x="0" y="537566"/>
                  </a:moveTo>
                  <a:lnTo>
                    <a:pt x="10119" y="537566"/>
                  </a:lnTo>
                </a:path>
                <a:path w="1252220" h="760094">
                  <a:moveTo>
                    <a:pt x="0" y="320814"/>
                  </a:moveTo>
                  <a:lnTo>
                    <a:pt x="10119" y="320814"/>
                  </a:lnTo>
                </a:path>
                <a:path w="1252220" h="760094">
                  <a:moveTo>
                    <a:pt x="0" y="216645"/>
                  </a:moveTo>
                  <a:lnTo>
                    <a:pt x="10119" y="216645"/>
                  </a:lnTo>
                </a:path>
                <a:path w="1252220" h="760094">
                  <a:moveTo>
                    <a:pt x="0" y="106951"/>
                  </a:moveTo>
                  <a:lnTo>
                    <a:pt x="10119" y="106951"/>
                  </a:lnTo>
                </a:path>
                <a:path w="1252220" h="760094">
                  <a:moveTo>
                    <a:pt x="0" y="0"/>
                  </a:moveTo>
                  <a:lnTo>
                    <a:pt x="10119" y="0"/>
                  </a:lnTo>
                </a:path>
                <a:path w="1252220" h="760094">
                  <a:moveTo>
                    <a:pt x="10119" y="751523"/>
                  </a:moveTo>
                  <a:lnTo>
                    <a:pt x="1251939" y="751523"/>
                  </a:lnTo>
                </a:path>
                <a:path w="1252220" h="760094">
                  <a:moveTo>
                    <a:pt x="10119" y="759963"/>
                  </a:moveTo>
                  <a:lnTo>
                    <a:pt x="10119" y="751523"/>
                  </a:lnTo>
                </a:path>
                <a:path w="1252220" h="760094">
                  <a:moveTo>
                    <a:pt x="50651" y="759963"/>
                  </a:moveTo>
                  <a:lnTo>
                    <a:pt x="50651" y="751523"/>
                  </a:lnTo>
                </a:path>
                <a:path w="1252220" h="760094">
                  <a:moveTo>
                    <a:pt x="91181" y="759963"/>
                  </a:moveTo>
                  <a:lnTo>
                    <a:pt x="91181" y="751523"/>
                  </a:lnTo>
                </a:path>
                <a:path w="1252220" h="760094">
                  <a:moveTo>
                    <a:pt x="134341" y="759963"/>
                  </a:moveTo>
                  <a:lnTo>
                    <a:pt x="134341" y="751523"/>
                  </a:lnTo>
                </a:path>
                <a:path w="1252220" h="760094">
                  <a:moveTo>
                    <a:pt x="174873" y="759963"/>
                  </a:moveTo>
                  <a:lnTo>
                    <a:pt x="174873" y="751523"/>
                  </a:lnTo>
                </a:path>
                <a:path w="1252220" h="760094">
                  <a:moveTo>
                    <a:pt x="217933" y="759963"/>
                  </a:moveTo>
                  <a:lnTo>
                    <a:pt x="217933" y="751523"/>
                  </a:lnTo>
                </a:path>
                <a:path w="1252220" h="760094">
                  <a:moveTo>
                    <a:pt x="258514" y="759963"/>
                  </a:moveTo>
                  <a:lnTo>
                    <a:pt x="258514" y="751523"/>
                  </a:lnTo>
                </a:path>
                <a:path w="1252220" h="760094">
                  <a:moveTo>
                    <a:pt x="301575" y="759963"/>
                  </a:moveTo>
                  <a:lnTo>
                    <a:pt x="301575" y="751523"/>
                  </a:lnTo>
                </a:path>
                <a:path w="1252220" h="760094">
                  <a:moveTo>
                    <a:pt x="339576" y="759963"/>
                  </a:moveTo>
                  <a:lnTo>
                    <a:pt x="339576" y="751523"/>
                  </a:lnTo>
                </a:path>
                <a:path w="1252220" h="760094">
                  <a:moveTo>
                    <a:pt x="380106" y="759963"/>
                  </a:moveTo>
                  <a:lnTo>
                    <a:pt x="380106" y="751523"/>
                  </a:lnTo>
                </a:path>
                <a:path w="1252220" h="760094">
                  <a:moveTo>
                    <a:pt x="423212" y="759963"/>
                  </a:moveTo>
                  <a:lnTo>
                    <a:pt x="423212" y="751523"/>
                  </a:lnTo>
                </a:path>
                <a:path w="1252220" h="760094">
                  <a:moveTo>
                    <a:pt x="463794" y="759963"/>
                  </a:moveTo>
                  <a:lnTo>
                    <a:pt x="463794" y="751523"/>
                  </a:lnTo>
                </a:path>
                <a:path w="1252220" h="760094">
                  <a:moveTo>
                    <a:pt x="506853" y="759963"/>
                  </a:moveTo>
                  <a:lnTo>
                    <a:pt x="506853" y="751523"/>
                  </a:lnTo>
                </a:path>
                <a:path w="1252220" h="760094">
                  <a:moveTo>
                    <a:pt x="547339" y="759963"/>
                  </a:moveTo>
                  <a:lnTo>
                    <a:pt x="547339" y="751523"/>
                  </a:lnTo>
                </a:path>
                <a:path w="1252220" h="760094">
                  <a:moveTo>
                    <a:pt x="587969" y="759963"/>
                  </a:moveTo>
                  <a:lnTo>
                    <a:pt x="587969" y="751523"/>
                  </a:lnTo>
                </a:path>
                <a:path w="1252220" h="760094">
                  <a:moveTo>
                    <a:pt x="631028" y="759963"/>
                  </a:moveTo>
                  <a:lnTo>
                    <a:pt x="631028" y="751523"/>
                  </a:lnTo>
                </a:path>
                <a:path w="1252220" h="760094">
                  <a:moveTo>
                    <a:pt x="671562" y="759963"/>
                  </a:moveTo>
                  <a:lnTo>
                    <a:pt x="671562" y="751523"/>
                  </a:lnTo>
                </a:path>
                <a:path w="1252220" h="760094">
                  <a:moveTo>
                    <a:pt x="714717" y="759963"/>
                  </a:moveTo>
                  <a:lnTo>
                    <a:pt x="714717" y="751523"/>
                  </a:lnTo>
                </a:path>
                <a:path w="1252220" h="760094">
                  <a:moveTo>
                    <a:pt x="755203" y="759963"/>
                  </a:moveTo>
                  <a:lnTo>
                    <a:pt x="755203" y="751523"/>
                  </a:lnTo>
                </a:path>
                <a:path w="1252220" h="760094">
                  <a:moveTo>
                    <a:pt x="798310" y="759963"/>
                  </a:moveTo>
                  <a:lnTo>
                    <a:pt x="798310" y="751523"/>
                  </a:lnTo>
                </a:path>
                <a:path w="1252220" h="760094">
                  <a:moveTo>
                    <a:pt x="838796" y="759963"/>
                  </a:moveTo>
                  <a:lnTo>
                    <a:pt x="838796" y="751523"/>
                  </a:lnTo>
                </a:path>
                <a:path w="1252220" h="760094">
                  <a:moveTo>
                    <a:pt x="879426" y="759963"/>
                  </a:moveTo>
                  <a:lnTo>
                    <a:pt x="879426" y="751523"/>
                  </a:lnTo>
                </a:path>
                <a:path w="1252220" h="760094">
                  <a:moveTo>
                    <a:pt x="922485" y="759963"/>
                  </a:moveTo>
                  <a:lnTo>
                    <a:pt x="922485" y="751523"/>
                  </a:lnTo>
                </a:path>
                <a:path w="1252220" h="760094">
                  <a:moveTo>
                    <a:pt x="960482" y="759963"/>
                  </a:moveTo>
                  <a:lnTo>
                    <a:pt x="960482" y="751523"/>
                  </a:lnTo>
                </a:path>
                <a:path w="1252220" h="760094">
                  <a:moveTo>
                    <a:pt x="1001112" y="759963"/>
                  </a:moveTo>
                  <a:lnTo>
                    <a:pt x="1001112" y="751523"/>
                  </a:lnTo>
                </a:path>
                <a:path w="1252220" h="760094">
                  <a:moveTo>
                    <a:pt x="1044183" y="759963"/>
                  </a:moveTo>
                  <a:lnTo>
                    <a:pt x="1044183" y="751523"/>
                  </a:lnTo>
                </a:path>
                <a:path w="1252220" h="760094">
                  <a:moveTo>
                    <a:pt x="1084705" y="759963"/>
                  </a:moveTo>
                  <a:lnTo>
                    <a:pt x="1084705" y="751523"/>
                  </a:lnTo>
                </a:path>
                <a:path w="1252220" h="760094">
                  <a:moveTo>
                    <a:pt x="1127764" y="759963"/>
                  </a:moveTo>
                  <a:lnTo>
                    <a:pt x="1127764" y="751523"/>
                  </a:lnTo>
                </a:path>
                <a:path w="1252220" h="760094">
                  <a:moveTo>
                    <a:pt x="1168346" y="759963"/>
                  </a:moveTo>
                  <a:lnTo>
                    <a:pt x="1168346" y="751523"/>
                  </a:lnTo>
                </a:path>
                <a:path w="1252220" h="760094">
                  <a:moveTo>
                    <a:pt x="1211405" y="759963"/>
                  </a:moveTo>
                  <a:lnTo>
                    <a:pt x="1211405" y="751523"/>
                  </a:lnTo>
                </a:path>
                <a:path w="1252220" h="760094">
                  <a:moveTo>
                    <a:pt x="1251939" y="759963"/>
                  </a:moveTo>
                  <a:lnTo>
                    <a:pt x="1251939" y="75152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4" name="object 474"/>
            <p:cNvSpPr/>
            <p:nvPr/>
          </p:nvSpPr>
          <p:spPr>
            <a:xfrm>
              <a:off x="791170" y="23974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15180" y="0"/>
                  </a:moveTo>
                  <a:lnTo>
                    <a:pt x="2529" y="0"/>
                  </a:lnTo>
                  <a:lnTo>
                    <a:pt x="0" y="2782"/>
                  </a:lnTo>
                  <a:lnTo>
                    <a:pt x="0" y="14084"/>
                  </a:lnTo>
                  <a:lnTo>
                    <a:pt x="2529" y="19742"/>
                  </a:lnTo>
                  <a:lnTo>
                    <a:pt x="15180" y="19742"/>
                  </a:lnTo>
                  <a:lnTo>
                    <a:pt x="17710" y="14084"/>
                  </a:lnTo>
                  <a:lnTo>
                    <a:pt x="17710" y="8480"/>
                  </a:lnTo>
                  <a:lnTo>
                    <a:pt x="17710" y="278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5" name="object 475"/>
            <p:cNvSpPr/>
            <p:nvPr/>
          </p:nvSpPr>
          <p:spPr>
            <a:xfrm>
              <a:off x="791170" y="23974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17710" y="8480"/>
                  </a:moveTo>
                  <a:lnTo>
                    <a:pt x="17710" y="14084"/>
                  </a:lnTo>
                  <a:lnTo>
                    <a:pt x="15180" y="19742"/>
                  </a:lnTo>
                  <a:lnTo>
                    <a:pt x="10119" y="19742"/>
                  </a:lnTo>
                  <a:lnTo>
                    <a:pt x="2529" y="19742"/>
                  </a:lnTo>
                  <a:lnTo>
                    <a:pt x="0" y="14084"/>
                  </a:lnTo>
                  <a:lnTo>
                    <a:pt x="0" y="8480"/>
                  </a:lnTo>
                  <a:lnTo>
                    <a:pt x="0" y="2782"/>
                  </a:lnTo>
                  <a:lnTo>
                    <a:pt x="2529" y="0"/>
                  </a:lnTo>
                  <a:lnTo>
                    <a:pt x="10119" y="0"/>
                  </a:lnTo>
                  <a:lnTo>
                    <a:pt x="15180" y="0"/>
                  </a:lnTo>
                  <a:lnTo>
                    <a:pt x="17710" y="2782"/>
                  </a:lnTo>
                  <a:lnTo>
                    <a:pt x="17710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/>
            <p:cNvSpPr/>
            <p:nvPr/>
          </p:nvSpPr>
          <p:spPr>
            <a:xfrm>
              <a:off x="791170" y="23974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15180" y="0"/>
                  </a:moveTo>
                  <a:lnTo>
                    <a:pt x="2529" y="0"/>
                  </a:lnTo>
                  <a:lnTo>
                    <a:pt x="0" y="2782"/>
                  </a:lnTo>
                  <a:lnTo>
                    <a:pt x="0" y="14084"/>
                  </a:lnTo>
                  <a:lnTo>
                    <a:pt x="2529" y="19742"/>
                  </a:lnTo>
                  <a:lnTo>
                    <a:pt x="15180" y="19742"/>
                  </a:lnTo>
                  <a:lnTo>
                    <a:pt x="17710" y="14084"/>
                  </a:lnTo>
                  <a:lnTo>
                    <a:pt x="17710" y="8480"/>
                  </a:lnTo>
                  <a:lnTo>
                    <a:pt x="17710" y="278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/>
            <p:cNvSpPr/>
            <p:nvPr/>
          </p:nvSpPr>
          <p:spPr>
            <a:xfrm>
              <a:off x="791170" y="23974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17710" y="8480"/>
                  </a:moveTo>
                  <a:lnTo>
                    <a:pt x="17710" y="14084"/>
                  </a:lnTo>
                  <a:lnTo>
                    <a:pt x="15180" y="19742"/>
                  </a:lnTo>
                  <a:lnTo>
                    <a:pt x="10119" y="19742"/>
                  </a:lnTo>
                  <a:lnTo>
                    <a:pt x="2529" y="19742"/>
                  </a:lnTo>
                  <a:lnTo>
                    <a:pt x="0" y="14084"/>
                  </a:lnTo>
                  <a:lnTo>
                    <a:pt x="0" y="8480"/>
                  </a:lnTo>
                  <a:lnTo>
                    <a:pt x="0" y="2782"/>
                  </a:lnTo>
                  <a:lnTo>
                    <a:pt x="2529" y="0"/>
                  </a:lnTo>
                  <a:lnTo>
                    <a:pt x="10119" y="0"/>
                  </a:lnTo>
                  <a:lnTo>
                    <a:pt x="15180" y="0"/>
                  </a:lnTo>
                  <a:lnTo>
                    <a:pt x="17710" y="2782"/>
                  </a:lnTo>
                  <a:lnTo>
                    <a:pt x="17710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/>
            <p:cNvSpPr/>
            <p:nvPr/>
          </p:nvSpPr>
          <p:spPr>
            <a:xfrm>
              <a:off x="834230" y="239183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50" y="0"/>
                  </a:moveTo>
                  <a:lnTo>
                    <a:pt x="2531" y="0"/>
                  </a:lnTo>
                  <a:lnTo>
                    <a:pt x="0" y="5657"/>
                  </a:lnTo>
                  <a:lnTo>
                    <a:pt x="0" y="16920"/>
                  </a:lnTo>
                  <a:lnTo>
                    <a:pt x="2531" y="19742"/>
                  </a:lnTo>
                  <a:lnTo>
                    <a:pt x="12650" y="19742"/>
                  </a:lnTo>
                  <a:lnTo>
                    <a:pt x="17710" y="16920"/>
                  </a:lnTo>
                  <a:lnTo>
                    <a:pt x="17710" y="11262"/>
                  </a:lnTo>
                  <a:lnTo>
                    <a:pt x="17710" y="5657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/>
            <p:cNvSpPr/>
            <p:nvPr/>
          </p:nvSpPr>
          <p:spPr>
            <a:xfrm>
              <a:off x="834230" y="239183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11262"/>
                  </a:moveTo>
                  <a:lnTo>
                    <a:pt x="17710" y="16920"/>
                  </a:lnTo>
                  <a:lnTo>
                    <a:pt x="12650" y="19742"/>
                  </a:lnTo>
                  <a:lnTo>
                    <a:pt x="7590" y="19742"/>
                  </a:lnTo>
                  <a:lnTo>
                    <a:pt x="2531" y="19742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31" y="0"/>
                  </a:lnTo>
                  <a:lnTo>
                    <a:pt x="7590" y="0"/>
                  </a:lnTo>
                  <a:lnTo>
                    <a:pt x="12650" y="0"/>
                  </a:lnTo>
                  <a:lnTo>
                    <a:pt x="17710" y="5657"/>
                  </a:lnTo>
                  <a:lnTo>
                    <a:pt x="17710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/>
            <p:cNvSpPr/>
            <p:nvPr/>
          </p:nvSpPr>
          <p:spPr>
            <a:xfrm>
              <a:off x="834230" y="220888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2650" y="0"/>
                  </a:moveTo>
                  <a:lnTo>
                    <a:pt x="2531" y="0"/>
                  </a:lnTo>
                  <a:lnTo>
                    <a:pt x="0" y="2822"/>
                  </a:lnTo>
                  <a:lnTo>
                    <a:pt x="0" y="14084"/>
                  </a:lnTo>
                  <a:lnTo>
                    <a:pt x="2531" y="19688"/>
                  </a:lnTo>
                  <a:lnTo>
                    <a:pt x="12650" y="19688"/>
                  </a:lnTo>
                  <a:lnTo>
                    <a:pt x="17710" y="14084"/>
                  </a:lnTo>
                  <a:lnTo>
                    <a:pt x="17710" y="8480"/>
                  </a:lnTo>
                  <a:lnTo>
                    <a:pt x="17710" y="2822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/>
            <p:cNvSpPr/>
            <p:nvPr/>
          </p:nvSpPr>
          <p:spPr>
            <a:xfrm>
              <a:off x="834230" y="220888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0" y="8480"/>
                  </a:moveTo>
                  <a:lnTo>
                    <a:pt x="17710" y="14084"/>
                  </a:lnTo>
                  <a:lnTo>
                    <a:pt x="12650" y="19688"/>
                  </a:lnTo>
                  <a:lnTo>
                    <a:pt x="7590" y="19688"/>
                  </a:lnTo>
                  <a:lnTo>
                    <a:pt x="2531" y="19688"/>
                  </a:lnTo>
                  <a:lnTo>
                    <a:pt x="0" y="14084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531" y="0"/>
                  </a:lnTo>
                  <a:lnTo>
                    <a:pt x="7590" y="0"/>
                  </a:lnTo>
                  <a:lnTo>
                    <a:pt x="12650" y="0"/>
                  </a:lnTo>
                  <a:lnTo>
                    <a:pt x="17710" y="2822"/>
                  </a:lnTo>
                  <a:lnTo>
                    <a:pt x="17710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/>
            <p:cNvSpPr/>
            <p:nvPr/>
          </p:nvSpPr>
          <p:spPr>
            <a:xfrm>
              <a:off x="915292" y="228775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768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768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/>
            <p:cNvSpPr/>
            <p:nvPr/>
          </p:nvSpPr>
          <p:spPr>
            <a:xfrm>
              <a:off x="915292" y="228775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68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768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/>
            <p:cNvSpPr/>
            <p:nvPr/>
          </p:nvSpPr>
          <p:spPr>
            <a:xfrm>
              <a:off x="915292" y="225109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/>
            <p:cNvSpPr/>
            <p:nvPr/>
          </p:nvSpPr>
          <p:spPr>
            <a:xfrm>
              <a:off x="915292" y="225109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/>
            <p:cNvSpPr/>
            <p:nvPr/>
          </p:nvSpPr>
          <p:spPr>
            <a:xfrm>
              <a:off x="915292" y="2237050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5159" y="19648"/>
                  </a:lnTo>
                  <a:lnTo>
                    <a:pt x="15280" y="19648"/>
                  </a:lnTo>
                  <a:lnTo>
                    <a:pt x="17759" y="16866"/>
                  </a:lnTo>
                  <a:lnTo>
                    <a:pt x="17759" y="11208"/>
                  </a:lnTo>
                  <a:lnTo>
                    <a:pt x="17759" y="2835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/>
            <p:cNvSpPr/>
            <p:nvPr/>
          </p:nvSpPr>
          <p:spPr>
            <a:xfrm>
              <a:off x="915292" y="2237050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08"/>
                  </a:moveTo>
                  <a:lnTo>
                    <a:pt x="17759" y="16866"/>
                  </a:lnTo>
                  <a:lnTo>
                    <a:pt x="15280" y="19648"/>
                  </a:lnTo>
                  <a:lnTo>
                    <a:pt x="10219" y="19648"/>
                  </a:lnTo>
                  <a:lnTo>
                    <a:pt x="5159" y="19648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2835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35"/>
                  </a:lnTo>
                  <a:lnTo>
                    <a:pt x="17759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/>
            <p:cNvSpPr/>
            <p:nvPr/>
          </p:nvSpPr>
          <p:spPr>
            <a:xfrm>
              <a:off x="915292" y="2183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5657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5657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/>
            <p:cNvSpPr/>
            <p:nvPr/>
          </p:nvSpPr>
          <p:spPr>
            <a:xfrm>
              <a:off x="915292" y="2183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5657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0" name="object 490"/>
            <p:cNvSpPr/>
            <p:nvPr/>
          </p:nvSpPr>
          <p:spPr>
            <a:xfrm>
              <a:off x="915292" y="2155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920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920"/>
                  </a:lnTo>
                  <a:lnTo>
                    <a:pt x="17759" y="8440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1" name="object 491"/>
            <p:cNvSpPr/>
            <p:nvPr/>
          </p:nvSpPr>
          <p:spPr>
            <a:xfrm>
              <a:off x="915292" y="2155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40"/>
                  </a:moveTo>
                  <a:lnTo>
                    <a:pt x="17759" y="16920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2" name="object 492"/>
            <p:cNvSpPr/>
            <p:nvPr/>
          </p:nvSpPr>
          <p:spPr>
            <a:xfrm>
              <a:off x="915292" y="211317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782"/>
                  </a:lnTo>
                  <a:lnTo>
                    <a:pt x="0" y="14084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4084"/>
                  </a:lnTo>
                  <a:lnTo>
                    <a:pt x="17759" y="8440"/>
                  </a:lnTo>
                  <a:lnTo>
                    <a:pt x="17759" y="278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3" name="object 493"/>
            <p:cNvSpPr/>
            <p:nvPr/>
          </p:nvSpPr>
          <p:spPr>
            <a:xfrm>
              <a:off x="915292" y="211317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40"/>
                  </a:moveTo>
                  <a:lnTo>
                    <a:pt x="17759" y="14084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4084"/>
                  </a:lnTo>
                  <a:lnTo>
                    <a:pt x="0" y="8440"/>
                  </a:lnTo>
                  <a:lnTo>
                    <a:pt x="0" y="278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782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/>
            <p:cNvSpPr/>
            <p:nvPr/>
          </p:nvSpPr>
          <p:spPr>
            <a:xfrm>
              <a:off x="915292" y="2107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08"/>
                  </a:lnTo>
                  <a:lnTo>
                    <a:pt x="17759" y="5604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/>
            <p:cNvSpPr/>
            <p:nvPr/>
          </p:nvSpPr>
          <p:spPr>
            <a:xfrm>
              <a:off x="915292" y="2107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08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5604"/>
                  </a:lnTo>
                  <a:lnTo>
                    <a:pt x="17759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/>
            <p:cNvSpPr/>
            <p:nvPr/>
          </p:nvSpPr>
          <p:spPr>
            <a:xfrm>
              <a:off x="915292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4084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4084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/>
            <p:cNvSpPr/>
            <p:nvPr/>
          </p:nvSpPr>
          <p:spPr>
            <a:xfrm>
              <a:off x="915292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4084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4084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/>
            <p:cNvSpPr/>
            <p:nvPr/>
          </p:nvSpPr>
          <p:spPr>
            <a:xfrm>
              <a:off x="915292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/>
            <p:cNvSpPr/>
            <p:nvPr/>
          </p:nvSpPr>
          <p:spPr>
            <a:xfrm>
              <a:off x="915292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/>
            <p:cNvSpPr/>
            <p:nvPr/>
          </p:nvSpPr>
          <p:spPr>
            <a:xfrm>
              <a:off x="915292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1" name="object 501"/>
            <p:cNvSpPr/>
            <p:nvPr/>
          </p:nvSpPr>
          <p:spPr>
            <a:xfrm>
              <a:off x="915292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/>
            <p:cNvSpPr/>
            <p:nvPr/>
          </p:nvSpPr>
          <p:spPr>
            <a:xfrm>
              <a:off x="915292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5159" y="19648"/>
                  </a:lnTo>
                  <a:lnTo>
                    <a:pt x="15280" y="1964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78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/>
            <p:cNvSpPr/>
            <p:nvPr/>
          </p:nvSpPr>
          <p:spPr>
            <a:xfrm>
              <a:off x="915292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280" y="19648"/>
                  </a:lnTo>
                  <a:lnTo>
                    <a:pt x="10219" y="19648"/>
                  </a:lnTo>
                  <a:lnTo>
                    <a:pt x="5159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78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/>
            <p:cNvSpPr/>
            <p:nvPr/>
          </p:nvSpPr>
          <p:spPr>
            <a:xfrm>
              <a:off x="915292" y="207662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5" name="object 505"/>
            <p:cNvSpPr/>
            <p:nvPr/>
          </p:nvSpPr>
          <p:spPr>
            <a:xfrm>
              <a:off x="915292" y="207662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6" name="object 506"/>
            <p:cNvSpPr/>
            <p:nvPr/>
          </p:nvSpPr>
          <p:spPr>
            <a:xfrm>
              <a:off x="915292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/>
            <p:cNvSpPr/>
            <p:nvPr/>
          </p:nvSpPr>
          <p:spPr>
            <a:xfrm>
              <a:off x="915292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/>
            <p:cNvSpPr/>
            <p:nvPr/>
          </p:nvSpPr>
          <p:spPr>
            <a:xfrm>
              <a:off x="915292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/>
            <p:cNvSpPr/>
            <p:nvPr/>
          </p:nvSpPr>
          <p:spPr>
            <a:xfrm>
              <a:off x="915292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0" name="object 510"/>
            <p:cNvSpPr/>
            <p:nvPr/>
          </p:nvSpPr>
          <p:spPr>
            <a:xfrm>
              <a:off x="915292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4044"/>
                  </a:lnTo>
                  <a:lnTo>
                    <a:pt x="5159" y="19702"/>
                  </a:lnTo>
                  <a:lnTo>
                    <a:pt x="15280" y="19702"/>
                  </a:lnTo>
                  <a:lnTo>
                    <a:pt x="17759" y="14044"/>
                  </a:lnTo>
                  <a:lnTo>
                    <a:pt x="17759" y="8440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1" name="object 511"/>
            <p:cNvSpPr/>
            <p:nvPr/>
          </p:nvSpPr>
          <p:spPr>
            <a:xfrm>
              <a:off x="915292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440"/>
                  </a:moveTo>
                  <a:lnTo>
                    <a:pt x="17759" y="14044"/>
                  </a:lnTo>
                  <a:lnTo>
                    <a:pt x="15280" y="19702"/>
                  </a:lnTo>
                  <a:lnTo>
                    <a:pt x="10219" y="19702"/>
                  </a:lnTo>
                  <a:lnTo>
                    <a:pt x="5159" y="19702"/>
                  </a:lnTo>
                  <a:lnTo>
                    <a:pt x="0" y="14044"/>
                  </a:lnTo>
                  <a:lnTo>
                    <a:pt x="0" y="8440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2" name="object 512"/>
            <p:cNvSpPr/>
            <p:nvPr/>
          </p:nvSpPr>
          <p:spPr>
            <a:xfrm>
              <a:off x="915292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5159" y="19688"/>
                  </a:lnTo>
                  <a:lnTo>
                    <a:pt x="15280" y="19688"/>
                  </a:lnTo>
                  <a:lnTo>
                    <a:pt x="17759" y="16906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/>
            <p:cNvSpPr/>
            <p:nvPr/>
          </p:nvSpPr>
          <p:spPr>
            <a:xfrm>
              <a:off x="915292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906"/>
                  </a:lnTo>
                  <a:lnTo>
                    <a:pt x="15280" y="19688"/>
                  </a:lnTo>
                  <a:lnTo>
                    <a:pt x="10219" y="19688"/>
                  </a:lnTo>
                  <a:lnTo>
                    <a:pt x="5159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/>
            <p:cNvSpPr/>
            <p:nvPr/>
          </p:nvSpPr>
          <p:spPr>
            <a:xfrm>
              <a:off x="915292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80" y="0"/>
                  </a:moveTo>
                  <a:lnTo>
                    <a:pt x="5159" y="0"/>
                  </a:lnTo>
                  <a:lnTo>
                    <a:pt x="0" y="2782"/>
                  </a:lnTo>
                  <a:lnTo>
                    <a:pt x="0" y="14151"/>
                  </a:lnTo>
                  <a:lnTo>
                    <a:pt x="5159" y="19755"/>
                  </a:lnTo>
                  <a:lnTo>
                    <a:pt x="15280" y="19755"/>
                  </a:lnTo>
                  <a:lnTo>
                    <a:pt x="17759" y="14151"/>
                  </a:lnTo>
                  <a:lnTo>
                    <a:pt x="17759" y="8493"/>
                  </a:lnTo>
                  <a:lnTo>
                    <a:pt x="17759" y="2782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/>
            <p:cNvSpPr/>
            <p:nvPr/>
          </p:nvSpPr>
          <p:spPr>
            <a:xfrm>
              <a:off x="915292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493"/>
                  </a:moveTo>
                  <a:lnTo>
                    <a:pt x="17759" y="14151"/>
                  </a:lnTo>
                  <a:lnTo>
                    <a:pt x="15280" y="19755"/>
                  </a:lnTo>
                  <a:lnTo>
                    <a:pt x="10219" y="19755"/>
                  </a:lnTo>
                  <a:lnTo>
                    <a:pt x="5159" y="19755"/>
                  </a:lnTo>
                  <a:lnTo>
                    <a:pt x="0" y="14151"/>
                  </a:lnTo>
                  <a:lnTo>
                    <a:pt x="0" y="8493"/>
                  </a:lnTo>
                  <a:lnTo>
                    <a:pt x="0" y="2782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782"/>
                  </a:lnTo>
                  <a:lnTo>
                    <a:pt x="17759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/>
            <p:cNvSpPr/>
            <p:nvPr/>
          </p:nvSpPr>
          <p:spPr>
            <a:xfrm>
              <a:off x="915292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80" y="0"/>
                  </a:moveTo>
                  <a:lnTo>
                    <a:pt x="5159" y="0"/>
                  </a:lnTo>
                  <a:lnTo>
                    <a:pt x="0" y="5644"/>
                  </a:lnTo>
                  <a:lnTo>
                    <a:pt x="0" y="16960"/>
                  </a:lnTo>
                  <a:lnTo>
                    <a:pt x="5159" y="19795"/>
                  </a:lnTo>
                  <a:lnTo>
                    <a:pt x="15280" y="19795"/>
                  </a:lnTo>
                  <a:lnTo>
                    <a:pt x="17759" y="16960"/>
                  </a:lnTo>
                  <a:lnTo>
                    <a:pt x="17759" y="11302"/>
                  </a:lnTo>
                  <a:lnTo>
                    <a:pt x="17759" y="5644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/>
            <p:cNvSpPr/>
            <p:nvPr/>
          </p:nvSpPr>
          <p:spPr>
            <a:xfrm>
              <a:off x="915292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302"/>
                  </a:moveTo>
                  <a:lnTo>
                    <a:pt x="17759" y="16960"/>
                  </a:lnTo>
                  <a:lnTo>
                    <a:pt x="15280" y="19795"/>
                  </a:lnTo>
                  <a:lnTo>
                    <a:pt x="10219" y="19795"/>
                  </a:lnTo>
                  <a:lnTo>
                    <a:pt x="5159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5644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5644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/>
            <p:cNvSpPr/>
            <p:nvPr/>
          </p:nvSpPr>
          <p:spPr>
            <a:xfrm>
              <a:off x="915292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0" y="0"/>
                  </a:moveTo>
                  <a:lnTo>
                    <a:pt x="5159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5159" y="19648"/>
                  </a:lnTo>
                  <a:lnTo>
                    <a:pt x="15280" y="19648"/>
                  </a:lnTo>
                  <a:lnTo>
                    <a:pt x="17759" y="16866"/>
                  </a:lnTo>
                  <a:lnTo>
                    <a:pt x="17759" y="8440"/>
                  </a:lnTo>
                  <a:lnTo>
                    <a:pt x="17759" y="2835"/>
                  </a:lnTo>
                  <a:lnTo>
                    <a:pt x="152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/>
            <p:cNvSpPr/>
            <p:nvPr/>
          </p:nvSpPr>
          <p:spPr>
            <a:xfrm>
              <a:off x="915292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40"/>
                  </a:moveTo>
                  <a:lnTo>
                    <a:pt x="17759" y="16866"/>
                  </a:lnTo>
                  <a:lnTo>
                    <a:pt x="15280" y="19648"/>
                  </a:lnTo>
                  <a:lnTo>
                    <a:pt x="10219" y="19648"/>
                  </a:lnTo>
                  <a:lnTo>
                    <a:pt x="5159" y="19648"/>
                  </a:lnTo>
                  <a:lnTo>
                    <a:pt x="0" y="16866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5159" y="0"/>
                  </a:lnTo>
                  <a:lnTo>
                    <a:pt x="10219" y="0"/>
                  </a:lnTo>
                  <a:lnTo>
                    <a:pt x="15280" y="0"/>
                  </a:lnTo>
                  <a:lnTo>
                    <a:pt x="17759" y="2835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/>
            <p:cNvSpPr/>
            <p:nvPr/>
          </p:nvSpPr>
          <p:spPr>
            <a:xfrm>
              <a:off x="998984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0" y="0"/>
                  </a:moveTo>
                  <a:lnTo>
                    <a:pt x="2529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9" y="19648"/>
                  </a:lnTo>
                  <a:lnTo>
                    <a:pt x="15180" y="1964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78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/>
            <p:cNvSpPr/>
            <p:nvPr/>
          </p:nvSpPr>
          <p:spPr>
            <a:xfrm>
              <a:off x="998984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180" y="19648"/>
                  </a:lnTo>
                  <a:lnTo>
                    <a:pt x="10119" y="19648"/>
                  </a:lnTo>
                  <a:lnTo>
                    <a:pt x="2529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529" y="0"/>
                  </a:lnTo>
                  <a:lnTo>
                    <a:pt x="10119" y="0"/>
                  </a:lnTo>
                  <a:lnTo>
                    <a:pt x="15180" y="0"/>
                  </a:lnTo>
                  <a:lnTo>
                    <a:pt x="17759" y="278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/>
            <p:cNvSpPr/>
            <p:nvPr/>
          </p:nvSpPr>
          <p:spPr>
            <a:xfrm>
              <a:off x="998984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0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9" y="19688"/>
                  </a:lnTo>
                  <a:lnTo>
                    <a:pt x="1518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/>
            <p:cNvSpPr/>
            <p:nvPr/>
          </p:nvSpPr>
          <p:spPr>
            <a:xfrm>
              <a:off x="998984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180" y="19688"/>
                  </a:lnTo>
                  <a:lnTo>
                    <a:pt x="10119" y="19688"/>
                  </a:lnTo>
                  <a:lnTo>
                    <a:pt x="252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10119" y="0"/>
                  </a:lnTo>
                  <a:lnTo>
                    <a:pt x="1518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/>
            <p:cNvSpPr/>
            <p:nvPr/>
          </p:nvSpPr>
          <p:spPr>
            <a:xfrm>
              <a:off x="1042044" y="189931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9" y="0"/>
                  </a:moveTo>
                  <a:lnTo>
                    <a:pt x="2531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2531" y="19688"/>
                  </a:lnTo>
                  <a:lnTo>
                    <a:pt x="15229" y="19688"/>
                  </a:lnTo>
                  <a:lnTo>
                    <a:pt x="17761" y="16866"/>
                  </a:lnTo>
                  <a:lnTo>
                    <a:pt x="17761" y="11208"/>
                  </a:lnTo>
                  <a:lnTo>
                    <a:pt x="17761" y="5604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/>
            <p:cNvSpPr/>
            <p:nvPr/>
          </p:nvSpPr>
          <p:spPr>
            <a:xfrm>
              <a:off x="1042044" y="189931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61" y="11208"/>
                  </a:moveTo>
                  <a:lnTo>
                    <a:pt x="17761" y="16866"/>
                  </a:lnTo>
                  <a:lnTo>
                    <a:pt x="15229" y="19688"/>
                  </a:lnTo>
                  <a:lnTo>
                    <a:pt x="7640" y="19688"/>
                  </a:lnTo>
                  <a:lnTo>
                    <a:pt x="2531" y="19688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531" y="0"/>
                  </a:lnTo>
                  <a:lnTo>
                    <a:pt x="7640" y="0"/>
                  </a:lnTo>
                  <a:lnTo>
                    <a:pt x="15229" y="0"/>
                  </a:lnTo>
                  <a:lnTo>
                    <a:pt x="17761" y="5604"/>
                  </a:lnTo>
                  <a:lnTo>
                    <a:pt x="17761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/>
            <p:cNvSpPr/>
            <p:nvPr/>
          </p:nvSpPr>
          <p:spPr>
            <a:xfrm>
              <a:off x="1042044" y="18232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9" y="0"/>
                  </a:moveTo>
                  <a:lnTo>
                    <a:pt x="2531" y="0"/>
                  </a:lnTo>
                  <a:lnTo>
                    <a:pt x="0" y="5657"/>
                  </a:lnTo>
                  <a:lnTo>
                    <a:pt x="0" y="16866"/>
                  </a:lnTo>
                  <a:lnTo>
                    <a:pt x="2531" y="19702"/>
                  </a:lnTo>
                  <a:lnTo>
                    <a:pt x="15229" y="19702"/>
                  </a:lnTo>
                  <a:lnTo>
                    <a:pt x="17761" y="16866"/>
                  </a:lnTo>
                  <a:lnTo>
                    <a:pt x="17761" y="11262"/>
                  </a:lnTo>
                  <a:lnTo>
                    <a:pt x="17761" y="5657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/>
            <p:cNvSpPr/>
            <p:nvPr/>
          </p:nvSpPr>
          <p:spPr>
            <a:xfrm>
              <a:off x="1042044" y="18232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61" y="11262"/>
                  </a:moveTo>
                  <a:lnTo>
                    <a:pt x="17761" y="16866"/>
                  </a:lnTo>
                  <a:lnTo>
                    <a:pt x="15229" y="19702"/>
                  </a:lnTo>
                  <a:lnTo>
                    <a:pt x="7640" y="19702"/>
                  </a:lnTo>
                  <a:lnTo>
                    <a:pt x="2531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31" y="0"/>
                  </a:lnTo>
                  <a:lnTo>
                    <a:pt x="7640" y="0"/>
                  </a:lnTo>
                  <a:lnTo>
                    <a:pt x="15229" y="0"/>
                  </a:lnTo>
                  <a:lnTo>
                    <a:pt x="17761" y="5657"/>
                  </a:lnTo>
                  <a:lnTo>
                    <a:pt x="1776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/>
            <p:cNvSpPr/>
            <p:nvPr/>
          </p:nvSpPr>
          <p:spPr>
            <a:xfrm>
              <a:off x="1042044" y="1767003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229" y="0"/>
                  </a:moveTo>
                  <a:lnTo>
                    <a:pt x="2531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2531" y="22524"/>
                  </a:lnTo>
                  <a:lnTo>
                    <a:pt x="15229" y="22524"/>
                  </a:lnTo>
                  <a:lnTo>
                    <a:pt x="17761" y="16866"/>
                  </a:lnTo>
                  <a:lnTo>
                    <a:pt x="17761" y="11262"/>
                  </a:lnTo>
                  <a:lnTo>
                    <a:pt x="17761" y="5604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/>
            <p:cNvSpPr/>
            <p:nvPr/>
          </p:nvSpPr>
          <p:spPr>
            <a:xfrm>
              <a:off x="1042044" y="1767003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61" y="11262"/>
                  </a:moveTo>
                  <a:lnTo>
                    <a:pt x="17761" y="16866"/>
                  </a:lnTo>
                  <a:lnTo>
                    <a:pt x="15229" y="22524"/>
                  </a:lnTo>
                  <a:lnTo>
                    <a:pt x="7640" y="22524"/>
                  </a:lnTo>
                  <a:lnTo>
                    <a:pt x="2531" y="22524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5604"/>
                  </a:lnTo>
                  <a:lnTo>
                    <a:pt x="2531" y="0"/>
                  </a:lnTo>
                  <a:lnTo>
                    <a:pt x="7640" y="0"/>
                  </a:lnTo>
                  <a:lnTo>
                    <a:pt x="15229" y="0"/>
                  </a:lnTo>
                  <a:lnTo>
                    <a:pt x="17761" y="5604"/>
                  </a:lnTo>
                  <a:lnTo>
                    <a:pt x="1776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/>
            <p:cNvSpPr/>
            <p:nvPr/>
          </p:nvSpPr>
          <p:spPr>
            <a:xfrm>
              <a:off x="1082625" y="216953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0" y="0"/>
                  </a:moveTo>
                  <a:lnTo>
                    <a:pt x="2529" y="0"/>
                  </a:lnTo>
                  <a:lnTo>
                    <a:pt x="0" y="2835"/>
                  </a:lnTo>
                  <a:lnTo>
                    <a:pt x="0" y="14044"/>
                  </a:lnTo>
                  <a:lnTo>
                    <a:pt x="2529" y="19702"/>
                  </a:lnTo>
                  <a:lnTo>
                    <a:pt x="15180" y="19702"/>
                  </a:lnTo>
                  <a:lnTo>
                    <a:pt x="17710" y="14044"/>
                  </a:lnTo>
                  <a:lnTo>
                    <a:pt x="17710" y="8440"/>
                  </a:lnTo>
                  <a:lnTo>
                    <a:pt x="17710" y="2835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/>
            <p:cNvSpPr/>
            <p:nvPr/>
          </p:nvSpPr>
          <p:spPr>
            <a:xfrm>
              <a:off x="1082625" y="216953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8440"/>
                  </a:moveTo>
                  <a:lnTo>
                    <a:pt x="17710" y="14044"/>
                  </a:lnTo>
                  <a:lnTo>
                    <a:pt x="15180" y="19702"/>
                  </a:lnTo>
                  <a:lnTo>
                    <a:pt x="10120" y="19702"/>
                  </a:lnTo>
                  <a:lnTo>
                    <a:pt x="2529" y="19702"/>
                  </a:lnTo>
                  <a:lnTo>
                    <a:pt x="0" y="14044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35"/>
                  </a:lnTo>
                  <a:lnTo>
                    <a:pt x="17710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2" name="object 532"/>
            <p:cNvSpPr/>
            <p:nvPr/>
          </p:nvSpPr>
          <p:spPr>
            <a:xfrm>
              <a:off x="1082625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0" y="0"/>
                  </a:moveTo>
                  <a:lnTo>
                    <a:pt x="2529" y="0"/>
                  </a:lnTo>
                  <a:lnTo>
                    <a:pt x="0" y="5617"/>
                  </a:lnTo>
                  <a:lnTo>
                    <a:pt x="0" y="16866"/>
                  </a:lnTo>
                  <a:lnTo>
                    <a:pt x="2529" y="19702"/>
                  </a:lnTo>
                  <a:lnTo>
                    <a:pt x="15180" y="19702"/>
                  </a:lnTo>
                  <a:lnTo>
                    <a:pt x="17710" y="16866"/>
                  </a:lnTo>
                  <a:lnTo>
                    <a:pt x="17710" y="11222"/>
                  </a:lnTo>
                  <a:lnTo>
                    <a:pt x="17710" y="5617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3" name="object 533"/>
            <p:cNvSpPr/>
            <p:nvPr/>
          </p:nvSpPr>
          <p:spPr>
            <a:xfrm>
              <a:off x="1082625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11222"/>
                  </a:moveTo>
                  <a:lnTo>
                    <a:pt x="17710" y="16866"/>
                  </a:lnTo>
                  <a:lnTo>
                    <a:pt x="15180" y="19702"/>
                  </a:lnTo>
                  <a:lnTo>
                    <a:pt x="10120" y="19702"/>
                  </a:lnTo>
                  <a:lnTo>
                    <a:pt x="2529" y="19702"/>
                  </a:lnTo>
                  <a:lnTo>
                    <a:pt x="0" y="16866"/>
                  </a:lnTo>
                  <a:lnTo>
                    <a:pt x="0" y="11222"/>
                  </a:lnTo>
                  <a:lnTo>
                    <a:pt x="0" y="5617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5617"/>
                  </a:lnTo>
                  <a:lnTo>
                    <a:pt x="17710" y="1122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4" name="object 534"/>
            <p:cNvSpPr/>
            <p:nvPr/>
          </p:nvSpPr>
          <p:spPr>
            <a:xfrm>
              <a:off x="1082625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0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9" y="19688"/>
                  </a:lnTo>
                  <a:lnTo>
                    <a:pt x="15180" y="19688"/>
                  </a:lnTo>
                  <a:lnTo>
                    <a:pt x="17710" y="16866"/>
                  </a:lnTo>
                  <a:lnTo>
                    <a:pt x="17710" y="11262"/>
                  </a:lnTo>
                  <a:lnTo>
                    <a:pt x="17710" y="282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/>
            <p:cNvSpPr/>
            <p:nvPr/>
          </p:nvSpPr>
          <p:spPr>
            <a:xfrm>
              <a:off x="1082625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0" y="11262"/>
                  </a:moveTo>
                  <a:lnTo>
                    <a:pt x="17710" y="16866"/>
                  </a:lnTo>
                  <a:lnTo>
                    <a:pt x="15180" y="19688"/>
                  </a:lnTo>
                  <a:lnTo>
                    <a:pt x="10120" y="19688"/>
                  </a:lnTo>
                  <a:lnTo>
                    <a:pt x="252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22"/>
                  </a:lnTo>
                  <a:lnTo>
                    <a:pt x="17710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/>
            <p:cNvSpPr/>
            <p:nvPr/>
          </p:nvSpPr>
          <p:spPr>
            <a:xfrm>
              <a:off x="1082625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0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9" y="19688"/>
                  </a:lnTo>
                  <a:lnTo>
                    <a:pt x="15180" y="19688"/>
                  </a:lnTo>
                  <a:lnTo>
                    <a:pt x="17710" y="16866"/>
                  </a:lnTo>
                  <a:lnTo>
                    <a:pt x="17710" y="11262"/>
                  </a:lnTo>
                  <a:lnTo>
                    <a:pt x="17710" y="282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/>
            <p:cNvSpPr/>
            <p:nvPr/>
          </p:nvSpPr>
          <p:spPr>
            <a:xfrm>
              <a:off x="1082625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0" y="11262"/>
                  </a:moveTo>
                  <a:lnTo>
                    <a:pt x="17710" y="16866"/>
                  </a:lnTo>
                  <a:lnTo>
                    <a:pt x="15180" y="19688"/>
                  </a:lnTo>
                  <a:lnTo>
                    <a:pt x="10120" y="19688"/>
                  </a:lnTo>
                  <a:lnTo>
                    <a:pt x="252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22"/>
                  </a:lnTo>
                  <a:lnTo>
                    <a:pt x="17710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/>
            <p:cNvSpPr/>
            <p:nvPr/>
          </p:nvSpPr>
          <p:spPr>
            <a:xfrm>
              <a:off x="1082625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0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4044"/>
                  </a:lnTo>
                  <a:lnTo>
                    <a:pt x="2529" y="19702"/>
                  </a:lnTo>
                  <a:lnTo>
                    <a:pt x="15180" y="19702"/>
                  </a:lnTo>
                  <a:lnTo>
                    <a:pt x="17710" y="14044"/>
                  </a:lnTo>
                  <a:lnTo>
                    <a:pt x="17710" y="8440"/>
                  </a:lnTo>
                  <a:lnTo>
                    <a:pt x="17710" y="282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/>
            <p:cNvSpPr/>
            <p:nvPr/>
          </p:nvSpPr>
          <p:spPr>
            <a:xfrm>
              <a:off x="1082625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8440"/>
                  </a:moveTo>
                  <a:lnTo>
                    <a:pt x="17710" y="14044"/>
                  </a:lnTo>
                  <a:lnTo>
                    <a:pt x="15180" y="19702"/>
                  </a:lnTo>
                  <a:lnTo>
                    <a:pt x="10120" y="19702"/>
                  </a:lnTo>
                  <a:lnTo>
                    <a:pt x="2529" y="19702"/>
                  </a:lnTo>
                  <a:lnTo>
                    <a:pt x="0" y="14044"/>
                  </a:lnTo>
                  <a:lnTo>
                    <a:pt x="0" y="8440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22"/>
                  </a:lnTo>
                  <a:lnTo>
                    <a:pt x="17710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/>
            <p:cNvSpPr/>
            <p:nvPr/>
          </p:nvSpPr>
          <p:spPr>
            <a:xfrm>
              <a:off x="1082625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0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9" y="19688"/>
                  </a:lnTo>
                  <a:lnTo>
                    <a:pt x="15180" y="19688"/>
                  </a:lnTo>
                  <a:lnTo>
                    <a:pt x="17710" y="16866"/>
                  </a:lnTo>
                  <a:lnTo>
                    <a:pt x="17710" y="11262"/>
                  </a:lnTo>
                  <a:lnTo>
                    <a:pt x="17710" y="282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/>
            <p:cNvSpPr/>
            <p:nvPr/>
          </p:nvSpPr>
          <p:spPr>
            <a:xfrm>
              <a:off x="1082625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0" y="11262"/>
                  </a:moveTo>
                  <a:lnTo>
                    <a:pt x="17710" y="16866"/>
                  </a:lnTo>
                  <a:lnTo>
                    <a:pt x="15180" y="19688"/>
                  </a:lnTo>
                  <a:lnTo>
                    <a:pt x="10120" y="19688"/>
                  </a:lnTo>
                  <a:lnTo>
                    <a:pt x="252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22"/>
                  </a:lnTo>
                  <a:lnTo>
                    <a:pt x="17710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/>
            <p:cNvSpPr/>
            <p:nvPr/>
          </p:nvSpPr>
          <p:spPr>
            <a:xfrm>
              <a:off x="1082625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0" y="0"/>
                  </a:moveTo>
                  <a:lnTo>
                    <a:pt x="2529" y="0"/>
                  </a:lnTo>
                  <a:lnTo>
                    <a:pt x="0" y="2875"/>
                  </a:lnTo>
                  <a:lnTo>
                    <a:pt x="0" y="16973"/>
                  </a:lnTo>
                  <a:lnTo>
                    <a:pt x="2529" y="19795"/>
                  </a:lnTo>
                  <a:lnTo>
                    <a:pt x="15180" y="19795"/>
                  </a:lnTo>
                  <a:lnTo>
                    <a:pt x="17710" y="16973"/>
                  </a:lnTo>
                  <a:lnTo>
                    <a:pt x="17710" y="8533"/>
                  </a:lnTo>
                  <a:lnTo>
                    <a:pt x="17710" y="2875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/>
            <p:cNvSpPr/>
            <p:nvPr/>
          </p:nvSpPr>
          <p:spPr>
            <a:xfrm>
              <a:off x="1082625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8533"/>
                  </a:moveTo>
                  <a:lnTo>
                    <a:pt x="17710" y="16973"/>
                  </a:lnTo>
                  <a:lnTo>
                    <a:pt x="15180" y="19795"/>
                  </a:lnTo>
                  <a:lnTo>
                    <a:pt x="10120" y="19795"/>
                  </a:lnTo>
                  <a:lnTo>
                    <a:pt x="2529" y="19795"/>
                  </a:lnTo>
                  <a:lnTo>
                    <a:pt x="0" y="16973"/>
                  </a:lnTo>
                  <a:lnTo>
                    <a:pt x="0" y="8533"/>
                  </a:lnTo>
                  <a:lnTo>
                    <a:pt x="0" y="2875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875"/>
                  </a:lnTo>
                  <a:lnTo>
                    <a:pt x="17710" y="853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/>
            <p:cNvSpPr/>
            <p:nvPr/>
          </p:nvSpPr>
          <p:spPr>
            <a:xfrm>
              <a:off x="1082625" y="20033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0" y="0"/>
                  </a:moveTo>
                  <a:lnTo>
                    <a:pt x="2529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9" y="19742"/>
                  </a:lnTo>
                  <a:lnTo>
                    <a:pt x="15180" y="19742"/>
                  </a:lnTo>
                  <a:lnTo>
                    <a:pt x="17710" y="16866"/>
                  </a:lnTo>
                  <a:lnTo>
                    <a:pt x="17710" y="8440"/>
                  </a:lnTo>
                  <a:lnTo>
                    <a:pt x="17710" y="278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/>
            <p:cNvSpPr/>
            <p:nvPr/>
          </p:nvSpPr>
          <p:spPr>
            <a:xfrm>
              <a:off x="1082625" y="200339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8440"/>
                  </a:moveTo>
                  <a:lnTo>
                    <a:pt x="17710" y="16866"/>
                  </a:lnTo>
                  <a:lnTo>
                    <a:pt x="15180" y="19742"/>
                  </a:lnTo>
                  <a:lnTo>
                    <a:pt x="10120" y="19742"/>
                  </a:lnTo>
                  <a:lnTo>
                    <a:pt x="2529" y="19742"/>
                  </a:lnTo>
                  <a:lnTo>
                    <a:pt x="0" y="16866"/>
                  </a:lnTo>
                  <a:lnTo>
                    <a:pt x="0" y="8440"/>
                  </a:lnTo>
                  <a:lnTo>
                    <a:pt x="0" y="2782"/>
                  </a:lnTo>
                  <a:lnTo>
                    <a:pt x="2529" y="0"/>
                  </a:lnTo>
                  <a:lnTo>
                    <a:pt x="10120" y="0"/>
                  </a:lnTo>
                  <a:lnTo>
                    <a:pt x="15180" y="0"/>
                  </a:lnTo>
                  <a:lnTo>
                    <a:pt x="17710" y="2782"/>
                  </a:lnTo>
                  <a:lnTo>
                    <a:pt x="17710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/>
            <p:cNvSpPr/>
            <p:nvPr/>
          </p:nvSpPr>
          <p:spPr>
            <a:xfrm>
              <a:off x="1163687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79" y="0"/>
                  </a:moveTo>
                  <a:lnTo>
                    <a:pt x="2529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9" y="19702"/>
                  </a:lnTo>
                  <a:lnTo>
                    <a:pt x="15279" y="19702"/>
                  </a:lnTo>
                  <a:lnTo>
                    <a:pt x="17759" y="16920"/>
                  </a:lnTo>
                  <a:lnTo>
                    <a:pt x="17759" y="8440"/>
                  </a:lnTo>
                  <a:lnTo>
                    <a:pt x="17759" y="2835"/>
                  </a:lnTo>
                  <a:lnTo>
                    <a:pt x="1527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/>
            <p:cNvSpPr/>
            <p:nvPr/>
          </p:nvSpPr>
          <p:spPr>
            <a:xfrm>
              <a:off x="1163687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440"/>
                  </a:moveTo>
                  <a:lnTo>
                    <a:pt x="17759" y="16920"/>
                  </a:lnTo>
                  <a:lnTo>
                    <a:pt x="15279" y="19702"/>
                  </a:lnTo>
                  <a:lnTo>
                    <a:pt x="7589" y="19702"/>
                  </a:lnTo>
                  <a:lnTo>
                    <a:pt x="2529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9" y="0"/>
                  </a:lnTo>
                  <a:lnTo>
                    <a:pt x="7589" y="0"/>
                  </a:lnTo>
                  <a:lnTo>
                    <a:pt x="15279" y="0"/>
                  </a:lnTo>
                  <a:lnTo>
                    <a:pt x="17759" y="2835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/>
            <p:cNvSpPr/>
            <p:nvPr/>
          </p:nvSpPr>
          <p:spPr>
            <a:xfrm>
              <a:off x="1163687" y="204844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79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920"/>
                  </a:lnTo>
                  <a:lnTo>
                    <a:pt x="2529" y="19742"/>
                  </a:lnTo>
                  <a:lnTo>
                    <a:pt x="15279" y="19742"/>
                  </a:lnTo>
                  <a:lnTo>
                    <a:pt x="17759" y="16920"/>
                  </a:lnTo>
                  <a:lnTo>
                    <a:pt x="17759" y="11302"/>
                  </a:lnTo>
                  <a:lnTo>
                    <a:pt x="17759" y="2822"/>
                  </a:lnTo>
                  <a:lnTo>
                    <a:pt x="1527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/>
            <p:cNvSpPr/>
            <p:nvPr/>
          </p:nvSpPr>
          <p:spPr>
            <a:xfrm>
              <a:off x="1163687" y="204844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302"/>
                  </a:moveTo>
                  <a:lnTo>
                    <a:pt x="17759" y="16920"/>
                  </a:lnTo>
                  <a:lnTo>
                    <a:pt x="15279" y="19742"/>
                  </a:lnTo>
                  <a:lnTo>
                    <a:pt x="7589" y="19742"/>
                  </a:lnTo>
                  <a:lnTo>
                    <a:pt x="2529" y="19742"/>
                  </a:lnTo>
                  <a:lnTo>
                    <a:pt x="0" y="16920"/>
                  </a:lnTo>
                  <a:lnTo>
                    <a:pt x="0" y="1130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7589" y="0"/>
                  </a:lnTo>
                  <a:lnTo>
                    <a:pt x="15279" y="0"/>
                  </a:lnTo>
                  <a:lnTo>
                    <a:pt x="17759" y="2822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/>
            <p:cNvSpPr/>
            <p:nvPr/>
          </p:nvSpPr>
          <p:spPr>
            <a:xfrm>
              <a:off x="1163687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79" y="0"/>
                  </a:moveTo>
                  <a:lnTo>
                    <a:pt x="2529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9" y="19688"/>
                  </a:lnTo>
                  <a:lnTo>
                    <a:pt x="15279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7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/>
            <p:cNvSpPr/>
            <p:nvPr/>
          </p:nvSpPr>
          <p:spPr>
            <a:xfrm>
              <a:off x="1163687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79" y="19688"/>
                  </a:lnTo>
                  <a:lnTo>
                    <a:pt x="7589" y="19688"/>
                  </a:lnTo>
                  <a:lnTo>
                    <a:pt x="2529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9" y="0"/>
                  </a:lnTo>
                  <a:lnTo>
                    <a:pt x="7589" y="0"/>
                  </a:lnTo>
                  <a:lnTo>
                    <a:pt x="15279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2" name="object 552"/>
            <p:cNvSpPr/>
            <p:nvPr/>
          </p:nvSpPr>
          <p:spPr>
            <a:xfrm>
              <a:off x="1163687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79" y="0"/>
                  </a:moveTo>
                  <a:lnTo>
                    <a:pt x="2529" y="0"/>
                  </a:lnTo>
                  <a:lnTo>
                    <a:pt x="0" y="5644"/>
                  </a:lnTo>
                  <a:lnTo>
                    <a:pt x="0" y="16960"/>
                  </a:lnTo>
                  <a:lnTo>
                    <a:pt x="2529" y="19795"/>
                  </a:lnTo>
                  <a:lnTo>
                    <a:pt x="15279" y="19795"/>
                  </a:lnTo>
                  <a:lnTo>
                    <a:pt x="17759" y="16960"/>
                  </a:lnTo>
                  <a:lnTo>
                    <a:pt x="17759" y="11302"/>
                  </a:lnTo>
                  <a:lnTo>
                    <a:pt x="17759" y="5644"/>
                  </a:lnTo>
                  <a:lnTo>
                    <a:pt x="1527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3" name="object 553"/>
            <p:cNvSpPr/>
            <p:nvPr/>
          </p:nvSpPr>
          <p:spPr>
            <a:xfrm>
              <a:off x="1163687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302"/>
                  </a:moveTo>
                  <a:lnTo>
                    <a:pt x="17759" y="16960"/>
                  </a:lnTo>
                  <a:lnTo>
                    <a:pt x="15279" y="19795"/>
                  </a:lnTo>
                  <a:lnTo>
                    <a:pt x="7589" y="19795"/>
                  </a:lnTo>
                  <a:lnTo>
                    <a:pt x="2529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5644"/>
                  </a:lnTo>
                  <a:lnTo>
                    <a:pt x="2529" y="0"/>
                  </a:lnTo>
                  <a:lnTo>
                    <a:pt x="7589" y="0"/>
                  </a:lnTo>
                  <a:lnTo>
                    <a:pt x="15279" y="0"/>
                  </a:lnTo>
                  <a:lnTo>
                    <a:pt x="17759" y="5644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4" name="object 554"/>
            <p:cNvSpPr/>
            <p:nvPr/>
          </p:nvSpPr>
          <p:spPr>
            <a:xfrm>
              <a:off x="1204270" y="213570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782"/>
                  </a:lnTo>
                  <a:lnTo>
                    <a:pt x="0" y="16920"/>
                  </a:lnTo>
                  <a:lnTo>
                    <a:pt x="2477" y="19742"/>
                  </a:lnTo>
                  <a:lnTo>
                    <a:pt x="15222" y="19742"/>
                  </a:lnTo>
                  <a:lnTo>
                    <a:pt x="17711" y="16920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/>
            <p:cNvSpPr/>
            <p:nvPr/>
          </p:nvSpPr>
          <p:spPr>
            <a:xfrm>
              <a:off x="1204270" y="213570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26"/>
                  </a:moveTo>
                  <a:lnTo>
                    <a:pt x="17711" y="16920"/>
                  </a:lnTo>
                  <a:lnTo>
                    <a:pt x="15222" y="19742"/>
                  </a:lnTo>
                  <a:lnTo>
                    <a:pt x="10112" y="19742"/>
                  </a:lnTo>
                  <a:lnTo>
                    <a:pt x="2477" y="19742"/>
                  </a:lnTo>
                  <a:lnTo>
                    <a:pt x="0" y="16920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/>
            <p:cNvSpPr/>
            <p:nvPr/>
          </p:nvSpPr>
          <p:spPr>
            <a:xfrm>
              <a:off x="120427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477" y="19742"/>
                  </a:lnTo>
                  <a:lnTo>
                    <a:pt x="15222" y="19742"/>
                  </a:lnTo>
                  <a:lnTo>
                    <a:pt x="17711" y="16906"/>
                  </a:lnTo>
                  <a:lnTo>
                    <a:pt x="17711" y="8480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/>
            <p:cNvSpPr/>
            <p:nvPr/>
          </p:nvSpPr>
          <p:spPr>
            <a:xfrm>
              <a:off x="120427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80"/>
                  </a:moveTo>
                  <a:lnTo>
                    <a:pt x="17711" y="16906"/>
                  </a:lnTo>
                  <a:lnTo>
                    <a:pt x="15222" y="19742"/>
                  </a:lnTo>
                  <a:lnTo>
                    <a:pt x="10112" y="19742"/>
                  </a:lnTo>
                  <a:lnTo>
                    <a:pt x="2477" y="19742"/>
                  </a:lnTo>
                  <a:lnTo>
                    <a:pt x="0" y="16906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8" name="object 558"/>
            <p:cNvSpPr/>
            <p:nvPr/>
          </p:nvSpPr>
          <p:spPr>
            <a:xfrm>
              <a:off x="120427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477" y="19742"/>
                  </a:lnTo>
                  <a:lnTo>
                    <a:pt x="15222" y="19742"/>
                  </a:lnTo>
                  <a:lnTo>
                    <a:pt x="17711" y="16906"/>
                  </a:lnTo>
                  <a:lnTo>
                    <a:pt x="17711" y="8480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9" name="object 559"/>
            <p:cNvSpPr/>
            <p:nvPr/>
          </p:nvSpPr>
          <p:spPr>
            <a:xfrm>
              <a:off x="120427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80"/>
                  </a:moveTo>
                  <a:lnTo>
                    <a:pt x="17711" y="16906"/>
                  </a:lnTo>
                  <a:lnTo>
                    <a:pt x="15222" y="19742"/>
                  </a:lnTo>
                  <a:lnTo>
                    <a:pt x="10112" y="19742"/>
                  </a:lnTo>
                  <a:lnTo>
                    <a:pt x="2477" y="19742"/>
                  </a:lnTo>
                  <a:lnTo>
                    <a:pt x="0" y="16906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/>
            <p:cNvSpPr/>
            <p:nvPr/>
          </p:nvSpPr>
          <p:spPr>
            <a:xfrm>
              <a:off x="1204270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477" y="19648"/>
                  </a:lnTo>
                  <a:lnTo>
                    <a:pt x="15222" y="1964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/>
            <p:cNvSpPr/>
            <p:nvPr/>
          </p:nvSpPr>
          <p:spPr>
            <a:xfrm>
              <a:off x="1204270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222" y="19648"/>
                  </a:lnTo>
                  <a:lnTo>
                    <a:pt x="10112" y="19648"/>
                  </a:lnTo>
                  <a:lnTo>
                    <a:pt x="2477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/>
            <p:cNvSpPr/>
            <p:nvPr/>
          </p:nvSpPr>
          <p:spPr>
            <a:xfrm>
              <a:off x="1204270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4084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4084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3" name="object 563"/>
            <p:cNvSpPr/>
            <p:nvPr/>
          </p:nvSpPr>
          <p:spPr>
            <a:xfrm>
              <a:off x="1204270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4084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4084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4" name="object 564"/>
            <p:cNvSpPr/>
            <p:nvPr/>
          </p:nvSpPr>
          <p:spPr>
            <a:xfrm>
              <a:off x="1204270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5617"/>
                  </a:lnTo>
                  <a:lnTo>
                    <a:pt x="0" y="16866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866"/>
                  </a:lnTo>
                  <a:lnTo>
                    <a:pt x="17711" y="11222"/>
                  </a:lnTo>
                  <a:lnTo>
                    <a:pt x="17711" y="5617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5" name="object 565"/>
            <p:cNvSpPr/>
            <p:nvPr/>
          </p:nvSpPr>
          <p:spPr>
            <a:xfrm>
              <a:off x="1204270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22"/>
                  </a:moveTo>
                  <a:lnTo>
                    <a:pt x="17711" y="16866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866"/>
                  </a:lnTo>
                  <a:lnTo>
                    <a:pt x="0" y="11222"/>
                  </a:lnTo>
                  <a:lnTo>
                    <a:pt x="0" y="5617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5617"/>
                  </a:lnTo>
                  <a:lnTo>
                    <a:pt x="17711" y="1122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6" name="object 566"/>
            <p:cNvSpPr/>
            <p:nvPr/>
          </p:nvSpPr>
          <p:spPr>
            <a:xfrm>
              <a:off x="1204270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/>
            <p:cNvSpPr/>
            <p:nvPr/>
          </p:nvSpPr>
          <p:spPr>
            <a:xfrm>
              <a:off x="1204270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/>
            <p:cNvSpPr/>
            <p:nvPr/>
          </p:nvSpPr>
          <p:spPr>
            <a:xfrm>
              <a:off x="1204270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/>
            <p:cNvSpPr/>
            <p:nvPr/>
          </p:nvSpPr>
          <p:spPr>
            <a:xfrm>
              <a:off x="1204270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/>
            <p:cNvSpPr/>
            <p:nvPr/>
          </p:nvSpPr>
          <p:spPr>
            <a:xfrm>
              <a:off x="120427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/>
            <p:cNvSpPr/>
            <p:nvPr/>
          </p:nvSpPr>
          <p:spPr>
            <a:xfrm>
              <a:off x="120427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/>
            <p:cNvSpPr/>
            <p:nvPr/>
          </p:nvSpPr>
          <p:spPr>
            <a:xfrm>
              <a:off x="120427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/>
            <p:cNvSpPr/>
            <p:nvPr/>
          </p:nvSpPr>
          <p:spPr>
            <a:xfrm>
              <a:off x="120427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/>
            <p:cNvSpPr/>
            <p:nvPr/>
          </p:nvSpPr>
          <p:spPr>
            <a:xfrm>
              <a:off x="120427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920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/>
            <p:cNvSpPr/>
            <p:nvPr/>
          </p:nvSpPr>
          <p:spPr>
            <a:xfrm>
              <a:off x="120427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920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/>
            <p:cNvSpPr/>
            <p:nvPr/>
          </p:nvSpPr>
          <p:spPr>
            <a:xfrm>
              <a:off x="1204270" y="205974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782"/>
                  </a:lnTo>
                  <a:lnTo>
                    <a:pt x="0" y="16880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880"/>
                  </a:lnTo>
                  <a:lnTo>
                    <a:pt x="17711" y="8440"/>
                  </a:lnTo>
                  <a:lnTo>
                    <a:pt x="17711" y="278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/>
            <p:cNvSpPr/>
            <p:nvPr/>
          </p:nvSpPr>
          <p:spPr>
            <a:xfrm>
              <a:off x="1204270" y="205974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880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880"/>
                  </a:lnTo>
                  <a:lnTo>
                    <a:pt x="0" y="8440"/>
                  </a:lnTo>
                  <a:lnTo>
                    <a:pt x="0" y="278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782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/>
            <p:cNvSpPr/>
            <p:nvPr/>
          </p:nvSpPr>
          <p:spPr>
            <a:xfrm>
              <a:off x="1204270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4044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4044"/>
                  </a:lnTo>
                  <a:lnTo>
                    <a:pt x="17711" y="8440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/>
            <p:cNvSpPr/>
            <p:nvPr/>
          </p:nvSpPr>
          <p:spPr>
            <a:xfrm>
              <a:off x="1204270" y="205692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4044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4044"/>
                  </a:lnTo>
                  <a:lnTo>
                    <a:pt x="0" y="8440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/>
            <p:cNvSpPr/>
            <p:nvPr/>
          </p:nvSpPr>
          <p:spPr>
            <a:xfrm>
              <a:off x="1204270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5657"/>
                  </a:lnTo>
                  <a:lnTo>
                    <a:pt x="0" y="16920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920"/>
                  </a:lnTo>
                  <a:lnTo>
                    <a:pt x="17711" y="11262"/>
                  </a:lnTo>
                  <a:lnTo>
                    <a:pt x="17711" y="5657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1" name="object 581"/>
            <p:cNvSpPr/>
            <p:nvPr/>
          </p:nvSpPr>
          <p:spPr>
            <a:xfrm>
              <a:off x="1204270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62"/>
                  </a:moveTo>
                  <a:lnTo>
                    <a:pt x="17711" y="16920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5657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2" name="object 582"/>
            <p:cNvSpPr/>
            <p:nvPr/>
          </p:nvSpPr>
          <p:spPr>
            <a:xfrm>
              <a:off x="120427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/>
            <p:cNvSpPr/>
            <p:nvPr/>
          </p:nvSpPr>
          <p:spPr>
            <a:xfrm>
              <a:off x="120427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/>
            <p:cNvSpPr/>
            <p:nvPr/>
          </p:nvSpPr>
          <p:spPr>
            <a:xfrm>
              <a:off x="120427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/>
            <p:cNvSpPr/>
            <p:nvPr/>
          </p:nvSpPr>
          <p:spPr>
            <a:xfrm>
              <a:off x="120427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/>
            <p:cNvSpPr/>
            <p:nvPr/>
          </p:nvSpPr>
          <p:spPr>
            <a:xfrm>
              <a:off x="1204270" y="20316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5604"/>
                  </a:lnTo>
                  <a:lnTo>
                    <a:pt x="0" y="16813"/>
                  </a:lnTo>
                  <a:lnTo>
                    <a:pt x="2477" y="19635"/>
                  </a:lnTo>
                  <a:lnTo>
                    <a:pt x="15222" y="19635"/>
                  </a:lnTo>
                  <a:lnTo>
                    <a:pt x="17711" y="16813"/>
                  </a:lnTo>
                  <a:lnTo>
                    <a:pt x="17711" y="11208"/>
                  </a:lnTo>
                  <a:lnTo>
                    <a:pt x="17711" y="5604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/>
            <p:cNvSpPr/>
            <p:nvPr/>
          </p:nvSpPr>
          <p:spPr>
            <a:xfrm>
              <a:off x="1204270" y="20316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08"/>
                  </a:moveTo>
                  <a:lnTo>
                    <a:pt x="17711" y="16813"/>
                  </a:lnTo>
                  <a:lnTo>
                    <a:pt x="15222" y="19635"/>
                  </a:lnTo>
                  <a:lnTo>
                    <a:pt x="10112" y="19635"/>
                  </a:lnTo>
                  <a:lnTo>
                    <a:pt x="2477" y="19635"/>
                  </a:lnTo>
                  <a:lnTo>
                    <a:pt x="0" y="16813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5604"/>
                  </a:lnTo>
                  <a:lnTo>
                    <a:pt x="17711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8" name="object 588"/>
            <p:cNvSpPr/>
            <p:nvPr/>
          </p:nvSpPr>
          <p:spPr>
            <a:xfrm>
              <a:off x="1204270" y="2023134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920"/>
                  </a:lnTo>
                  <a:lnTo>
                    <a:pt x="17711" y="8493"/>
                  </a:lnTo>
                  <a:lnTo>
                    <a:pt x="17711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/>
            <p:cNvSpPr/>
            <p:nvPr/>
          </p:nvSpPr>
          <p:spPr>
            <a:xfrm>
              <a:off x="1204270" y="2023134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6920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920"/>
                  </a:lnTo>
                  <a:lnTo>
                    <a:pt x="0" y="8493"/>
                  </a:lnTo>
                  <a:lnTo>
                    <a:pt x="0" y="283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35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/>
            <p:cNvSpPr/>
            <p:nvPr/>
          </p:nvSpPr>
          <p:spPr>
            <a:xfrm>
              <a:off x="120427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75"/>
                  </a:lnTo>
                  <a:lnTo>
                    <a:pt x="0" y="16973"/>
                  </a:lnTo>
                  <a:lnTo>
                    <a:pt x="2477" y="19795"/>
                  </a:lnTo>
                  <a:lnTo>
                    <a:pt x="15222" y="19795"/>
                  </a:lnTo>
                  <a:lnTo>
                    <a:pt x="17711" y="16973"/>
                  </a:lnTo>
                  <a:lnTo>
                    <a:pt x="17711" y="8533"/>
                  </a:lnTo>
                  <a:lnTo>
                    <a:pt x="17711" y="287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/>
            <p:cNvSpPr/>
            <p:nvPr/>
          </p:nvSpPr>
          <p:spPr>
            <a:xfrm>
              <a:off x="120427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533"/>
                  </a:moveTo>
                  <a:lnTo>
                    <a:pt x="17711" y="16973"/>
                  </a:lnTo>
                  <a:lnTo>
                    <a:pt x="15222" y="19795"/>
                  </a:lnTo>
                  <a:lnTo>
                    <a:pt x="10112" y="19795"/>
                  </a:lnTo>
                  <a:lnTo>
                    <a:pt x="2477" y="19795"/>
                  </a:lnTo>
                  <a:lnTo>
                    <a:pt x="0" y="16973"/>
                  </a:lnTo>
                  <a:lnTo>
                    <a:pt x="0" y="8533"/>
                  </a:lnTo>
                  <a:lnTo>
                    <a:pt x="0" y="287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75"/>
                  </a:lnTo>
                  <a:lnTo>
                    <a:pt x="17711" y="853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/>
            <p:cNvSpPr/>
            <p:nvPr/>
          </p:nvSpPr>
          <p:spPr>
            <a:xfrm>
              <a:off x="120427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75"/>
                  </a:lnTo>
                  <a:lnTo>
                    <a:pt x="0" y="16973"/>
                  </a:lnTo>
                  <a:lnTo>
                    <a:pt x="2477" y="19795"/>
                  </a:lnTo>
                  <a:lnTo>
                    <a:pt x="15222" y="19795"/>
                  </a:lnTo>
                  <a:lnTo>
                    <a:pt x="17711" y="16973"/>
                  </a:lnTo>
                  <a:lnTo>
                    <a:pt x="17711" y="8533"/>
                  </a:lnTo>
                  <a:lnTo>
                    <a:pt x="17711" y="287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/>
            <p:cNvSpPr/>
            <p:nvPr/>
          </p:nvSpPr>
          <p:spPr>
            <a:xfrm>
              <a:off x="120427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533"/>
                  </a:moveTo>
                  <a:lnTo>
                    <a:pt x="17711" y="16973"/>
                  </a:lnTo>
                  <a:lnTo>
                    <a:pt x="15222" y="19795"/>
                  </a:lnTo>
                  <a:lnTo>
                    <a:pt x="10112" y="19795"/>
                  </a:lnTo>
                  <a:lnTo>
                    <a:pt x="2477" y="19795"/>
                  </a:lnTo>
                  <a:lnTo>
                    <a:pt x="0" y="16973"/>
                  </a:lnTo>
                  <a:lnTo>
                    <a:pt x="0" y="8533"/>
                  </a:lnTo>
                  <a:lnTo>
                    <a:pt x="0" y="287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75"/>
                  </a:lnTo>
                  <a:lnTo>
                    <a:pt x="17711" y="853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/>
            <p:cNvSpPr/>
            <p:nvPr/>
          </p:nvSpPr>
          <p:spPr>
            <a:xfrm>
              <a:off x="1204270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5644"/>
                  </a:lnTo>
                  <a:lnTo>
                    <a:pt x="0" y="16960"/>
                  </a:lnTo>
                  <a:lnTo>
                    <a:pt x="2477" y="19795"/>
                  </a:lnTo>
                  <a:lnTo>
                    <a:pt x="15222" y="19795"/>
                  </a:lnTo>
                  <a:lnTo>
                    <a:pt x="17711" y="16960"/>
                  </a:lnTo>
                  <a:lnTo>
                    <a:pt x="17711" y="11302"/>
                  </a:lnTo>
                  <a:lnTo>
                    <a:pt x="17711" y="5644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/>
            <p:cNvSpPr/>
            <p:nvPr/>
          </p:nvSpPr>
          <p:spPr>
            <a:xfrm>
              <a:off x="1204270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302"/>
                  </a:moveTo>
                  <a:lnTo>
                    <a:pt x="17711" y="16960"/>
                  </a:lnTo>
                  <a:lnTo>
                    <a:pt x="15222" y="19795"/>
                  </a:lnTo>
                  <a:lnTo>
                    <a:pt x="10112" y="19795"/>
                  </a:lnTo>
                  <a:lnTo>
                    <a:pt x="2477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5644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5644"/>
                  </a:lnTo>
                  <a:lnTo>
                    <a:pt x="17711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/>
            <p:cNvSpPr/>
            <p:nvPr/>
          </p:nvSpPr>
          <p:spPr>
            <a:xfrm>
              <a:off x="1204270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222" y="0"/>
                  </a:moveTo>
                  <a:lnTo>
                    <a:pt x="2477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2477" y="22511"/>
                  </a:lnTo>
                  <a:lnTo>
                    <a:pt x="15222" y="22511"/>
                  </a:lnTo>
                  <a:lnTo>
                    <a:pt x="17711" y="16866"/>
                  </a:lnTo>
                  <a:lnTo>
                    <a:pt x="17711" y="11208"/>
                  </a:lnTo>
                  <a:lnTo>
                    <a:pt x="17711" y="5604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/>
            <p:cNvSpPr/>
            <p:nvPr/>
          </p:nvSpPr>
          <p:spPr>
            <a:xfrm>
              <a:off x="1204270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11" y="11208"/>
                  </a:moveTo>
                  <a:lnTo>
                    <a:pt x="17711" y="16866"/>
                  </a:lnTo>
                  <a:lnTo>
                    <a:pt x="15222" y="22511"/>
                  </a:lnTo>
                  <a:lnTo>
                    <a:pt x="10112" y="22511"/>
                  </a:lnTo>
                  <a:lnTo>
                    <a:pt x="2477" y="22511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5604"/>
                  </a:lnTo>
                  <a:lnTo>
                    <a:pt x="17711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8" name="object 598"/>
            <p:cNvSpPr/>
            <p:nvPr/>
          </p:nvSpPr>
          <p:spPr>
            <a:xfrm>
              <a:off x="1204270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477" y="19648"/>
                  </a:lnTo>
                  <a:lnTo>
                    <a:pt x="15222" y="19648"/>
                  </a:lnTo>
                  <a:lnTo>
                    <a:pt x="17711" y="16866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9" name="object 599"/>
            <p:cNvSpPr/>
            <p:nvPr/>
          </p:nvSpPr>
          <p:spPr>
            <a:xfrm>
              <a:off x="1204270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40"/>
                  </a:moveTo>
                  <a:lnTo>
                    <a:pt x="17711" y="16866"/>
                  </a:lnTo>
                  <a:lnTo>
                    <a:pt x="15222" y="19648"/>
                  </a:lnTo>
                  <a:lnTo>
                    <a:pt x="10112" y="19648"/>
                  </a:lnTo>
                  <a:lnTo>
                    <a:pt x="2477" y="19648"/>
                  </a:lnTo>
                  <a:lnTo>
                    <a:pt x="0" y="16866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0" name="object 600"/>
            <p:cNvSpPr/>
            <p:nvPr/>
          </p:nvSpPr>
          <p:spPr>
            <a:xfrm>
              <a:off x="120427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1" name="object 601"/>
            <p:cNvSpPr/>
            <p:nvPr/>
          </p:nvSpPr>
          <p:spPr>
            <a:xfrm>
              <a:off x="120427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/>
            <p:cNvSpPr/>
            <p:nvPr/>
          </p:nvSpPr>
          <p:spPr>
            <a:xfrm>
              <a:off x="1204270" y="1972440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477" y="0"/>
                  </a:lnTo>
                  <a:lnTo>
                    <a:pt x="0" y="2822"/>
                  </a:lnTo>
                  <a:lnTo>
                    <a:pt x="0" y="16920"/>
                  </a:lnTo>
                  <a:lnTo>
                    <a:pt x="2477" y="19688"/>
                  </a:lnTo>
                  <a:lnTo>
                    <a:pt x="15222" y="19688"/>
                  </a:lnTo>
                  <a:lnTo>
                    <a:pt x="17711" y="16920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/>
            <p:cNvSpPr/>
            <p:nvPr/>
          </p:nvSpPr>
          <p:spPr>
            <a:xfrm>
              <a:off x="1204270" y="1972440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920"/>
                  </a:lnTo>
                  <a:lnTo>
                    <a:pt x="15222" y="19688"/>
                  </a:lnTo>
                  <a:lnTo>
                    <a:pt x="10112" y="19688"/>
                  </a:lnTo>
                  <a:lnTo>
                    <a:pt x="2477" y="19688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/>
            <p:cNvSpPr/>
            <p:nvPr/>
          </p:nvSpPr>
          <p:spPr>
            <a:xfrm>
              <a:off x="1204270" y="194713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477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477" y="19702"/>
                  </a:lnTo>
                  <a:lnTo>
                    <a:pt x="15222" y="19702"/>
                  </a:lnTo>
                  <a:lnTo>
                    <a:pt x="17711" y="16866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/>
            <p:cNvSpPr/>
            <p:nvPr/>
          </p:nvSpPr>
          <p:spPr>
            <a:xfrm>
              <a:off x="1204270" y="194713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866"/>
                  </a:lnTo>
                  <a:lnTo>
                    <a:pt x="15222" y="19702"/>
                  </a:lnTo>
                  <a:lnTo>
                    <a:pt x="10112" y="19702"/>
                  </a:lnTo>
                  <a:lnTo>
                    <a:pt x="2477" y="19702"/>
                  </a:lnTo>
                  <a:lnTo>
                    <a:pt x="0" y="16866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477" y="0"/>
                  </a:lnTo>
                  <a:lnTo>
                    <a:pt x="10112" y="0"/>
                  </a:lnTo>
                  <a:lnTo>
                    <a:pt x="15222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/>
            <p:cNvSpPr/>
            <p:nvPr/>
          </p:nvSpPr>
          <p:spPr>
            <a:xfrm>
              <a:off x="1287911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663" y="16866"/>
                  </a:lnTo>
                  <a:lnTo>
                    <a:pt x="17663" y="11262"/>
                  </a:lnTo>
                  <a:lnTo>
                    <a:pt x="17663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/>
            <p:cNvSpPr/>
            <p:nvPr/>
          </p:nvSpPr>
          <p:spPr>
            <a:xfrm>
              <a:off x="1287911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663" y="11262"/>
                  </a:moveTo>
                  <a:lnTo>
                    <a:pt x="17663" y="16866"/>
                  </a:lnTo>
                  <a:lnTo>
                    <a:pt x="15174" y="19688"/>
                  </a:lnTo>
                  <a:lnTo>
                    <a:pt x="10112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10112" y="0"/>
                  </a:lnTo>
                  <a:lnTo>
                    <a:pt x="15174" y="0"/>
                  </a:lnTo>
                  <a:lnTo>
                    <a:pt x="17663" y="2822"/>
                  </a:lnTo>
                  <a:lnTo>
                    <a:pt x="17663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/>
            <p:cNvSpPr/>
            <p:nvPr/>
          </p:nvSpPr>
          <p:spPr>
            <a:xfrm>
              <a:off x="1287911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663" y="16920"/>
                  </a:lnTo>
                  <a:lnTo>
                    <a:pt x="17663" y="8440"/>
                  </a:lnTo>
                  <a:lnTo>
                    <a:pt x="17663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/>
            <p:cNvSpPr/>
            <p:nvPr/>
          </p:nvSpPr>
          <p:spPr>
            <a:xfrm>
              <a:off x="1287911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663" y="8440"/>
                  </a:moveTo>
                  <a:lnTo>
                    <a:pt x="17663" y="16920"/>
                  </a:lnTo>
                  <a:lnTo>
                    <a:pt x="15174" y="19702"/>
                  </a:lnTo>
                  <a:lnTo>
                    <a:pt x="10112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10112" y="0"/>
                  </a:lnTo>
                  <a:lnTo>
                    <a:pt x="15174" y="0"/>
                  </a:lnTo>
                  <a:lnTo>
                    <a:pt x="17663" y="2835"/>
                  </a:lnTo>
                  <a:lnTo>
                    <a:pt x="17663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/>
            <p:cNvSpPr/>
            <p:nvPr/>
          </p:nvSpPr>
          <p:spPr>
            <a:xfrm>
              <a:off x="1287911" y="205974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8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663" y="16880"/>
                  </a:lnTo>
                  <a:lnTo>
                    <a:pt x="17663" y="8440"/>
                  </a:lnTo>
                  <a:lnTo>
                    <a:pt x="17663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/>
            <p:cNvSpPr/>
            <p:nvPr/>
          </p:nvSpPr>
          <p:spPr>
            <a:xfrm>
              <a:off x="1287911" y="205974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663" y="8440"/>
                  </a:moveTo>
                  <a:lnTo>
                    <a:pt x="17663" y="16880"/>
                  </a:lnTo>
                  <a:lnTo>
                    <a:pt x="15174" y="19702"/>
                  </a:lnTo>
                  <a:lnTo>
                    <a:pt x="10112" y="19702"/>
                  </a:lnTo>
                  <a:lnTo>
                    <a:pt x="2525" y="19702"/>
                  </a:lnTo>
                  <a:lnTo>
                    <a:pt x="0" y="16880"/>
                  </a:lnTo>
                  <a:lnTo>
                    <a:pt x="0" y="8440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10112" y="0"/>
                  </a:lnTo>
                  <a:lnTo>
                    <a:pt x="15174" y="0"/>
                  </a:lnTo>
                  <a:lnTo>
                    <a:pt x="17663" y="2782"/>
                  </a:lnTo>
                  <a:lnTo>
                    <a:pt x="17663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/>
            <p:cNvSpPr/>
            <p:nvPr/>
          </p:nvSpPr>
          <p:spPr>
            <a:xfrm>
              <a:off x="1287911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525" y="19648"/>
                  </a:lnTo>
                  <a:lnTo>
                    <a:pt x="15174" y="19648"/>
                  </a:lnTo>
                  <a:lnTo>
                    <a:pt x="17663" y="16866"/>
                  </a:lnTo>
                  <a:lnTo>
                    <a:pt x="17663" y="8440"/>
                  </a:lnTo>
                  <a:lnTo>
                    <a:pt x="17663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/>
            <p:cNvSpPr/>
            <p:nvPr/>
          </p:nvSpPr>
          <p:spPr>
            <a:xfrm>
              <a:off x="1287911" y="198652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663" y="8440"/>
                  </a:moveTo>
                  <a:lnTo>
                    <a:pt x="17663" y="16866"/>
                  </a:lnTo>
                  <a:lnTo>
                    <a:pt x="15174" y="19648"/>
                  </a:lnTo>
                  <a:lnTo>
                    <a:pt x="10112" y="19648"/>
                  </a:lnTo>
                  <a:lnTo>
                    <a:pt x="2525" y="19648"/>
                  </a:lnTo>
                  <a:lnTo>
                    <a:pt x="0" y="16866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10112" y="0"/>
                  </a:lnTo>
                  <a:lnTo>
                    <a:pt x="15174" y="0"/>
                  </a:lnTo>
                  <a:lnTo>
                    <a:pt x="17663" y="2835"/>
                  </a:lnTo>
                  <a:lnTo>
                    <a:pt x="17663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4" name="object 614"/>
            <p:cNvSpPr/>
            <p:nvPr/>
          </p:nvSpPr>
          <p:spPr>
            <a:xfrm>
              <a:off x="1328445" y="2037232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19" h="19685">
                  <a:moveTo>
                    <a:pt x="15222" y="0"/>
                  </a:moveTo>
                  <a:lnTo>
                    <a:pt x="5050" y="0"/>
                  </a:lnTo>
                  <a:lnTo>
                    <a:pt x="0" y="2822"/>
                  </a:lnTo>
                  <a:lnTo>
                    <a:pt x="0" y="14031"/>
                  </a:lnTo>
                  <a:lnTo>
                    <a:pt x="5050" y="19688"/>
                  </a:lnTo>
                  <a:lnTo>
                    <a:pt x="15222" y="19688"/>
                  </a:lnTo>
                  <a:lnTo>
                    <a:pt x="20285" y="14031"/>
                  </a:lnTo>
                  <a:lnTo>
                    <a:pt x="20285" y="8426"/>
                  </a:lnTo>
                  <a:lnTo>
                    <a:pt x="20285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5" name="object 615"/>
            <p:cNvSpPr/>
            <p:nvPr/>
          </p:nvSpPr>
          <p:spPr>
            <a:xfrm>
              <a:off x="1328445" y="2037232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19" h="19685">
                  <a:moveTo>
                    <a:pt x="20285" y="8426"/>
                  </a:moveTo>
                  <a:lnTo>
                    <a:pt x="20285" y="14031"/>
                  </a:lnTo>
                  <a:lnTo>
                    <a:pt x="15222" y="19688"/>
                  </a:lnTo>
                  <a:lnTo>
                    <a:pt x="10064" y="19688"/>
                  </a:lnTo>
                  <a:lnTo>
                    <a:pt x="5050" y="19688"/>
                  </a:lnTo>
                  <a:lnTo>
                    <a:pt x="0" y="14031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5050" y="0"/>
                  </a:lnTo>
                  <a:lnTo>
                    <a:pt x="10064" y="0"/>
                  </a:lnTo>
                  <a:lnTo>
                    <a:pt x="15222" y="0"/>
                  </a:lnTo>
                  <a:lnTo>
                    <a:pt x="20285" y="2822"/>
                  </a:lnTo>
                  <a:lnTo>
                    <a:pt x="20285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6" name="object 616"/>
            <p:cNvSpPr/>
            <p:nvPr/>
          </p:nvSpPr>
          <p:spPr>
            <a:xfrm>
              <a:off x="1328445" y="1972440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19" h="19685">
                  <a:moveTo>
                    <a:pt x="15222" y="0"/>
                  </a:moveTo>
                  <a:lnTo>
                    <a:pt x="5050" y="0"/>
                  </a:lnTo>
                  <a:lnTo>
                    <a:pt x="0" y="2822"/>
                  </a:lnTo>
                  <a:lnTo>
                    <a:pt x="0" y="16920"/>
                  </a:lnTo>
                  <a:lnTo>
                    <a:pt x="5050" y="19688"/>
                  </a:lnTo>
                  <a:lnTo>
                    <a:pt x="15222" y="19688"/>
                  </a:lnTo>
                  <a:lnTo>
                    <a:pt x="20285" y="16920"/>
                  </a:lnTo>
                  <a:lnTo>
                    <a:pt x="20285" y="11262"/>
                  </a:lnTo>
                  <a:lnTo>
                    <a:pt x="20285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7" name="object 617"/>
            <p:cNvSpPr/>
            <p:nvPr/>
          </p:nvSpPr>
          <p:spPr>
            <a:xfrm>
              <a:off x="1328445" y="1972440"/>
              <a:ext cx="20320" cy="19685"/>
            </a:xfrm>
            <a:custGeom>
              <a:avLst/>
              <a:gdLst/>
              <a:ahLst/>
              <a:cxnLst/>
              <a:rect l="l" t="t" r="r" b="b"/>
              <a:pathLst>
                <a:path w="20319" h="19685">
                  <a:moveTo>
                    <a:pt x="20285" y="11262"/>
                  </a:moveTo>
                  <a:lnTo>
                    <a:pt x="20285" y="16920"/>
                  </a:lnTo>
                  <a:lnTo>
                    <a:pt x="15222" y="19688"/>
                  </a:lnTo>
                  <a:lnTo>
                    <a:pt x="10064" y="19688"/>
                  </a:lnTo>
                  <a:lnTo>
                    <a:pt x="5050" y="19688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5050" y="0"/>
                  </a:lnTo>
                  <a:lnTo>
                    <a:pt x="10064" y="0"/>
                  </a:lnTo>
                  <a:lnTo>
                    <a:pt x="15222" y="0"/>
                  </a:lnTo>
                  <a:lnTo>
                    <a:pt x="20285" y="2822"/>
                  </a:lnTo>
                  <a:lnTo>
                    <a:pt x="20285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8" name="object 618"/>
            <p:cNvSpPr/>
            <p:nvPr/>
          </p:nvSpPr>
          <p:spPr>
            <a:xfrm>
              <a:off x="1371504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573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73" y="19688"/>
                  </a:lnTo>
                  <a:lnTo>
                    <a:pt x="15222" y="19688"/>
                  </a:lnTo>
                  <a:lnTo>
                    <a:pt x="17759" y="16906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9" name="object 619"/>
            <p:cNvSpPr/>
            <p:nvPr/>
          </p:nvSpPr>
          <p:spPr>
            <a:xfrm>
              <a:off x="1371504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906"/>
                  </a:lnTo>
                  <a:lnTo>
                    <a:pt x="15222" y="19688"/>
                  </a:lnTo>
                  <a:lnTo>
                    <a:pt x="7635" y="19688"/>
                  </a:lnTo>
                  <a:lnTo>
                    <a:pt x="2573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73" y="0"/>
                  </a:lnTo>
                  <a:lnTo>
                    <a:pt x="7635" y="0"/>
                  </a:lnTo>
                  <a:lnTo>
                    <a:pt x="15222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/>
            <p:cNvSpPr/>
            <p:nvPr/>
          </p:nvSpPr>
          <p:spPr>
            <a:xfrm>
              <a:off x="1371504" y="1992129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573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573" y="19702"/>
                  </a:lnTo>
                  <a:lnTo>
                    <a:pt x="15222" y="19702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1" name="object 621"/>
            <p:cNvSpPr/>
            <p:nvPr/>
          </p:nvSpPr>
          <p:spPr>
            <a:xfrm>
              <a:off x="1371504" y="1992129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62"/>
                  </a:moveTo>
                  <a:lnTo>
                    <a:pt x="17759" y="16866"/>
                  </a:lnTo>
                  <a:lnTo>
                    <a:pt x="15222" y="19702"/>
                  </a:lnTo>
                  <a:lnTo>
                    <a:pt x="7635" y="19702"/>
                  </a:lnTo>
                  <a:lnTo>
                    <a:pt x="2573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35"/>
                  </a:lnTo>
                  <a:lnTo>
                    <a:pt x="2573" y="0"/>
                  </a:lnTo>
                  <a:lnTo>
                    <a:pt x="7635" y="0"/>
                  </a:lnTo>
                  <a:lnTo>
                    <a:pt x="15222" y="0"/>
                  </a:lnTo>
                  <a:lnTo>
                    <a:pt x="17759" y="2835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/>
            <p:cNvSpPr/>
            <p:nvPr/>
          </p:nvSpPr>
          <p:spPr>
            <a:xfrm>
              <a:off x="1371504" y="1992129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573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573" y="19702"/>
                  </a:lnTo>
                  <a:lnTo>
                    <a:pt x="15222" y="19702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/>
            <p:cNvSpPr/>
            <p:nvPr/>
          </p:nvSpPr>
          <p:spPr>
            <a:xfrm>
              <a:off x="1371504" y="1992129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62"/>
                  </a:moveTo>
                  <a:lnTo>
                    <a:pt x="17759" y="16866"/>
                  </a:lnTo>
                  <a:lnTo>
                    <a:pt x="15222" y="19702"/>
                  </a:lnTo>
                  <a:lnTo>
                    <a:pt x="7635" y="19702"/>
                  </a:lnTo>
                  <a:lnTo>
                    <a:pt x="2573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35"/>
                  </a:lnTo>
                  <a:lnTo>
                    <a:pt x="2573" y="0"/>
                  </a:lnTo>
                  <a:lnTo>
                    <a:pt x="7635" y="0"/>
                  </a:lnTo>
                  <a:lnTo>
                    <a:pt x="15222" y="0"/>
                  </a:lnTo>
                  <a:lnTo>
                    <a:pt x="17759" y="2835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/>
            <p:cNvSpPr/>
            <p:nvPr/>
          </p:nvSpPr>
          <p:spPr>
            <a:xfrm>
              <a:off x="1371504" y="194147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22" y="0"/>
                  </a:moveTo>
                  <a:lnTo>
                    <a:pt x="2573" y="0"/>
                  </a:lnTo>
                  <a:lnTo>
                    <a:pt x="0" y="2835"/>
                  </a:lnTo>
                  <a:lnTo>
                    <a:pt x="0" y="14097"/>
                  </a:lnTo>
                  <a:lnTo>
                    <a:pt x="2573" y="19702"/>
                  </a:lnTo>
                  <a:lnTo>
                    <a:pt x="15222" y="19702"/>
                  </a:lnTo>
                  <a:lnTo>
                    <a:pt x="17759" y="14097"/>
                  </a:lnTo>
                  <a:lnTo>
                    <a:pt x="17759" y="8493"/>
                  </a:lnTo>
                  <a:lnTo>
                    <a:pt x="17759" y="283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/>
            <p:cNvSpPr/>
            <p:nvPr/>
          </p:nvSpPr>
          <p:spPr>
            <a:xfrm>
              <a:off x="1371504" y="194147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493"/>
                  </a:moveTo>
                  <a:lnTo>
                    <a:pt x="17759" y="14097"/>
                  </a:lnTo>
                  <a:lnTo>
                    <a:pt x="15222" y="19702"/>
                  </a:lnTo>
                  <a:lnTo>
                    <a:pt x="7635" y="19702"/>
                  </a:lnTo>
                  <a:lnTo>
                    <a:pt x="2573" y="19702"/>
                  </a:lnTo>
                  <a:lnTo>
                    <a:pt x="0" y="14097"/>
                  </a:lnTo>
                  <a:lnTo>
                    <a:pt x="0" y="8493"/>
                  </a:lnTo>
                  <a:lnTo>
                    <a:pt x="0" y="2835"/>
                  </a:lnTo>
                  <a:lnTo>
                    <a:pt x="2573" y="0"/>
                  </a:lnTo>
                  <a:lnTo>
                    <a:pt x="7635" y="0"/>
                  </a:lnTo>
                  <a:lnTo>
                    <a:pt x="15222" y="0"/>
                  </a:lnTo>
                  <a:lnTo>
                    <a:pt x="17759" y="2835"/>
                  </a:lnTo>
                  <a:lnTo>
                    <a:pt x="17759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/>
            <p:cNvSpPr/>
            <p:nvPr/>
          </p:nvSpPr>
          <p:spPr>
            <a:xfrm>
              <a:off x="1371504" y="182043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22" y="0"/>
                  </a:moveTo>
                  <a:lnTo>
                    <a:pt x="2573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73" y="19688"/>
                  </a:lnTo>
                  <a:lnTo>
                    <a:pt x="15222" y="19688"/>
                  </a:lnTo>
                  <a:lnTo>
                    <a:pt x="17759" y="16906"/>
                  </a:lnTo>
                  <a:lnTo>
                    <a:pt x="17759" y="11302"/>
                  </a:lnTo>
                  <a:lnTo>
                    <a:pt x="17759" y="2822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7" name="object 627"/>
            <p:cNvSpPr/>
            <p:nvPr/>
          </p:nvSpPr>
          <p:spPr>
            <a:xfrm>
              <a:off x="1371504" y="182043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302"/>
                  </a:moveTo>
                  <a:lnTo>
                    <a:pt x="17759" y="16906"/>
                  </a:lnTo>
                  <a:lnTo>
                    <a:pt x="15222" y="19688"/>
                  </a:lnTo>
                  <a:lnTo>
                    <a:pt x="7635" y="19688"/>
                  </a:lnTo>
                  <a:lnTo>
                    <a:pt x="2573" y="19688"/>
                  </a:lnTo>
                  <a:lnTo>
                    <a:pt x="0" y="16906"/>
                  </a:lnTo>
                  <a:lnTo>
                    <a:pt x="0" y="11302"/>
                  </a:lnTo>
                  <a:lnTo>
                    <a:pt x="0" y="2822"/>
                  </a:lnTo>
                  <a:lnTo>
                    <a:pt x="2573" y="0"/>
                  </a:lnTo>
                  <a:lnTo>
                    <a:pt x="7635" y="0"/>
                  </a:lnTo>
                  <a:lnTo>
                    <a:pt x="15222" y="0"/>
                  </a:lnTo>
                  <a:lnTo>
                    <a:pt x="17759" y="2822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/>
            <p:cNvSpPr/>
            <p:nvPr/>
          </p:nvSpPr>
          <p:spPr>
            <a:xfrm>
              <a:off x="1455145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70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270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22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/>
            <p:cNvSpPr/>
            <p:nvPr/>
          </p:nvSpPr>
          <p:spPr>
            <a:xfrm>
              <a:off x="1455145" y="208504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70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270" y="0"/>
                  </a:lnTo>
                  <a:lnTo>
                    <a:pt x="17759" y="282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/>
            <p:cNvSpPr/>
            <p:nvPr/>
          </p:nvSpPr>
          <p:spPr>
            <a:xfrm>
              <a:off x="1495667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82" y="0"/>
                  </a:moveTo>
                  <a:lnTo>
                    <a:pt x="2537" y="0"/>
                  </a:lnTo>
                  <a:lnTo>
                    <a:pt x="0" y="5617"/>
                  </a:lnTo>
                  <a:lnTo>
                    <a:pt x="0" y="16866"/>
                  </a:lnTo>
                  <a:lnTo>
                    <a:pt x="2537" y="19702"/>
                  </a:lnTo>
                  <a:lnTo>
                    <a:pt x="15282" y="19702"/>
                  </a:lnTo>
                  <a:lnTo>
                    <a:pt x="17759" y="16866"/>
                  </a:lnTo>
                  <a:lnTo>
                    <a:pt x="17759" y="11222"/>
                  </a:lnTo>
                  <a:lnTo>
                    <a:pt x="17759" y="5617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1" name="object 631"/>
            <p:cNvSpPr/>
            <p:nvPr/>
          </p:nvSpPr>
          <p:spPr>
            <a:xfrm>
              <a:off x="1495667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22"/>
                  </a:moveTo>
                  <a:lnTo>
                    <a:pt x="17759" y="16866"/>
                  </a:lnTo>
                  <a:lnTo>
                    <a:pt x="15282" y="19702"/>
                  </a:lnTo>
                  <a:lnTo>
                    <a:pt x="10220" y="19702"/>
                  </a:lnTo>
                  <a:lnTo>
                    <a:pt x="2537" y="19702"/>
                  </a:lnTo>
                  <a:lnTo>
                    <a:pt x="0" y="16866"/>
                  </a:lnTo>
                  <a:lnTo>
                    <a:pt x="0" y="11222"/>
                  </a:lnTo>
                  <a:lnTo>
                    <a:pt x="0" y="5617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5617"/>
                  </a:lnTo>
                  <a:lnTo>
                    <a:pt x="17759" y="1122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2" name="object 632"/>
            <p:cNvSpPr/>
            <p:nvPr/>
          </p:nvSpPr>
          <p:spPr>
            <a:xfrm>
              <a:off x="1495667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2" y="0"/>
                  </a:moveTo>
                  <a:lnTo>
                    <a:pt x="2537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37" y="19688"/>
                  </a:lnTo>
                  <a:lnTo>
                    <a:pt x="15282" y="19688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782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3" name="object 633"/>
            <p:cNvSpPr/>
            <p:nvPr/>
          </p:nvSpPr>
          <p:spPr>
            <a:xfrm>
              <a:off x="1495667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11262"/>
                  </a:moveTo>
                  <a:lnTo>
                    <a:pt x="17759" y="16866"/>
                  </a:lnTo>
                  <a:lnTo>
                    <a:pt x="15282" y="19688"/>
                  </a:lnTo>
                  <a:lnTo>
                    <a:pt x="10220" y="19688"/>
                  </a:lnTo>
                  <a:lnTo>
                    <a:pt x="253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278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4" name="object 634"/>
            <p:cNvSpPr/>
            <p:nvPr/>
          </p:nvSpPr>
          <p:spPr>
            <a:xfrm>
              <a:off x="1495667" y="200617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82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960"/>
                  </a:lnTo>
                  <a:lnTo>
                    <a:pt x="2537" y="19795"/>
                  </a:lnTo>
                  <a:lnTo>
                    <a:pt x="15282" y="19795"/>
                  </a:lnTo>
                  <a:lnTo>
                    <a:pt x="17759" y="16960"/>
                  </a:lnTo>
                  <a:lnTo>
                    <a:pt x="17759" y="11302"/>
                  </a:lnTo>
                  <a:lnTo>
                    <a:pt x="17759" y="2822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5" name="object 635"/>
            <p:cNvSpPr/>
            <p:nvPr/>
          </p:nvSpPr>
          <p:spPr>
            <a:xfrm>
              <a:off x="1495667" y="200617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302"/>
                  </a:moveTo>
                  <a:lnTo>
                    <a:pt x="17759" y="16960"/>
                  </a:lnTo>
                  <a:lnTo>
                    <a:pt x="15282" y="19795"/>
                  </a:lnTo>
                  <a:lnTo>
                    <a:pt x="10220" y="19795"/>
                  </a:lnTo>
                  <a:lnTo>
                    <a:pt x="2537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2822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6" name="object 636"/>
            <p:cNvSpPr/>
            <p:nvPr/>
          </p:nvSpPr>
          <p:spPr>
            <a:xfrm>
              <a:off x="1495667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282" y="0"/>
                  </a:moveTo>
                  <a:lnTo>
                    <a:pt x="2537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2537" y="22511"/>
                  </a:lnTo>
                  <a:lnTo>
                    <a:pt x="15282" y="22511"/>
                  </a:lnTo>
                  <a:lnTo>
                    <a:pt x="17759" y="16866"/>
                  </a:lnTo>
                  <a:lnTo>
                    <a:pt x="17759" y="11208"/>
                  </a:lnTo>
                  <a:lnTo>
                    <a:pt x="17759" y="5604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7" name="object 637"/>
            <p:cNvSpPr/>
            <p:nvPr/>
          </p:nvSpPr>
          <p:spPr>
            <a:xfrm>
              <a:off x="1495667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59" y="11208"/>
                  </a:moveTo>
                  <a:lnTo>
                    <a:pt x="17759" y="16866"/>
                  </a:lnTo>
                  <a:lnTo>
                    <a:pt x="15282" y="22511"/>
                  </a:lnTo>
                  <a:lnTo>
                    <a:pt x="10220" y="22511"/>
                  </a:lnTo>
                  <a:lnTo>
                    <a:pt x="2537" y="22511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5604"/>
                  </a:lnTo>
                  <a:lnTo>
                    <a:pt x="17759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/>
            <p:cNvSpPr/>
            <p:nvPr/>
          </p:nvSpPr>
          <p:spPr>
            <a:xfrm>
              <a:off x="1495667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282" y="0"/>
                  </a:moveTo>
                  <a:lnTo>
                    <a:pt x="2537" y="0"/>
                  </a:lnTo>
                  <a:lnTo>
                    <a:pt x="0" y="5604"/>
                  </a:lnTo>
                  <a:lnTo>
                    <a:pt x="0" y="16866"/>
                  </a:lnTo>
                  <a:lnTo>
                    <a:pt x="2537" y="22511"/>
                  </a:lnTo>
                  <a:lnTo>
                    <a:pt x="15282" y="22511"/>
                  </a:lnTo>
                  <a:lnTo>
                    <a:pt x="17759" y="16866"/>
                  </a:lnTo>
                  <a:lnTo>
                    <a:pt x="17759" y="11208"/>
                  </a:lnTo>
                  <a:lnTo>
                    <a:pt x="17759" y="5604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9" name="object 639"/>
            <p:cNvSpPr/>
            <p:nvPr/>
          </p:nvSpPr>
          <p:spPr>
            <a:xfrm>
              <a:off x="1495667" y="1994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59" y="11208"/>
                  </a:moveTo>
                  <a:lnTo>
                    <a:pt x="17759" y="16866"/>
                  </a:lnTo>
                  <a:lnTo>
                    <a:pt x="15282" y="22511"/>
                  </a:lnTo>
                  <a:lnTo>
                    <a:pt x="10220" y="22511"/>
                  </a:lnTo>
                  <a:lnTo>
                    <a:pt x="2537" y="22511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5604"/>
                  </a:lnTo>
                  <a:lnTo>
                    <a:pt x="17759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0" name="object 640"/>
            <p:cNvSpPr/>
            <p:nvPr/>
          </p:nvSpPr>
          <p:spPr>
            <a:xfrm>
              <a:off x="1495667" y="194431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282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37" y="19688"/>
                  </a:lnTo>
                  <a:lnTo>
                    <a:pt x="15282" y="19688"/>
                  </a:lnTo>
                  <a:lnTo>
                    <a:pt x="17759" y="16866"/>
                  </a:lnTo>
                  <a:lnTo>
                    <a:pt x="17759" y="8426"/>
                  </a:lnTo>
                  <a:lnTo>
                    <a:pt x="17759" y="2822"/>
                  </a:lnTo>
                  <a:lnTo>
                    <a:pt x="15282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/>
            <p:cNvSpPr/>
            <p:nvPr/>
          </p:nvSpPr>
          <p:spPr>
            <a:xfrm>
              <a:off x="1495667" y="194431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8426"/>
                  </a:moveTo>
                  <a:lnTo>
                    <a:pt x="17759" y="16866"/>
                  </a:lnTo>
                  <a:lnTo>
                    <a:pt x="15282" y="19688"/>
                  </a:lnTo>
                  <a:lnTo>
                    <a:pt x="10220" y="19688"/>
                  </a:lnTo>
                  <a:lnTo>
                    <a:pt x="2537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220" y="0"/>
                  </a:lnTo>
                  <a:lnTo>
                    <a:pt x="15282" y="0"/>
                  </a:lnTo>
                  <a:lnTo>
                    <a:pt x="17759" y="2822"/>
                  </a:lnTo>
                  <a:lnTo>
                    <a:pt x="17759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/>
            <p:cNvSpPr/>
            <p:nvPr/>
          </p:nvSpPr>
          <p:spPr>
            <a:xfrm>
              <a:off x="1538834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2601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4084"/>
                  </a:lnTo>
                  <a:lnTo>
                    <a:pt x="2525" y="19688"/>
                  </a:lnTo>
                  <a:lnTo>
                    <a:pt x="12601" y="19688"/>
                  </a:lnTo>
                  <a:lnTo>
                    <a:pt x="17711" y="14084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2601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3" name="object 643"/>
            <p:cNvSpPr/>
            <p:nvPr/>
          </p:nvSpPr>
          <p:spPr>
            <a:xfrm>
              <a:off x="1538834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4084"/>
                  </a:lnTo>
                  <a:lnTo>
                    <a:pt x="12601" y="19688"/>
                  </a:lnTo>
                  <a:lnTo>
                    <a:pt x="7539" y="19688"/>
                  </a:lnTo>
                  <a:lnTo>
                    <a:pt x="2525" y="19688"/>
                  </a:lnTo>
                  <a:lnTo>
                    <a:pt x="0" y="14084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39" y="0"/>
                  </a:lnTo>
                  <a:lnTo>
                    <a:pt x="12601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4" name="object 644"/>
            <p:cNvSpPr/>
            <p:nvPr/>
          </p:nvSpPr>
          <p:spPr>
            <a:xfrm>
              <a:off x="1579368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5657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651" y="16920"/>
                  </a:lnTo>
                  <a:lnTo>
                    <a:pt x="17651" y="11262"/>
                  </a:lnTo>
                  <a:lnTo>
                    <a:pt x="17651" y="5657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5" name="object 645"/>
            <p:cNvSpPr/>
            <p:nvPr/>
          </p:nvSpPr>
          <p:spPr>
            <a:xfrm>
              <a:off x="1579368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651" y="11262"/>
                  </a:moveTo>
                  <a:lnTo>
                    <a:pt x="17651" y="16920"/>
                  </a:lnTo>
                  <a:lnTo>
                    <a:pt x="15174" y="19702"/>
                  </a:lnTo>
                  <a:lnTo>
                    <a:pt x="10112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25" y="0"/>
                  </a:lnTo>
                  <a:lnTo>
                    <a:pt x="10112" y="0"/>
                  </a:lnTo>
                  <a:lnTo>
                    <a:pt x="15174" y="0"/>
                  </a:lnTo>
                  <a:lnTo>
                    <a:pt x="17651" y="5657"/>
                  </a:lnTo>
                  <a:lnTo>
                    <a:pt x="1765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6" name="object 646"/>
            <p:cNvSpPr/>
            <p:nvPr/>
          </p:nvSpPr>
          <p:spPr>
            <a:xfrm>
              <a:off x="161989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234" y="0"/>
                  </a:moveTo>
                  <a:lnTo>
                    <a:pt x="5062" y="0"/>
                  </a:lnTo>
                  <a:lnTo>
                    <a:pt x="0" y="2875"/>
                  </a:lnTo>
                  <a:lnTo>
                    <a:pt x="0" y="16973"/>
                  </a:lnTo>
                  <a:lnTo>
                    <a:pt x="5062" y="19795"/>
                  </a:lnTo>
                  <a:lnTo>
                    <a:pt x="15234" y="19795"/>
                  </a:lnTo>
                  <a:lnTo>
                    <a:pt x="17759" y="16973"/>
                  </a:lnTo>
                  <a:lnTo>
                    <a:pt x="17759" y="8533"/>
                  </a:lnTo>
                  <a:lnTo>
                    <a:pt x="17759" y="2875"/>
                  </a:lnTo>
                  <a:lnTo>
                    <a:pt x="1523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7" name="object 647"/>
            <p:cNvSpPr/>
            <p:nvPr/>
          </p:nvSpPr>
          <p:spPr>
            <a:xfrm>
              <a:off x="161989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533"/>
                  </a:moveTo>
                  <a:lnTo>
                    <a:pt x="17759" y="16973"/>
                  </a:lnTo>
                  <a:lnTo>
                    <a:pt x="15234" y="19795"/>
                  </a:lnTo>
                  <a:lnTo>
                    <a:pt x="10076" y="19795"/>
                  </a:lnTo>
                  <a:lnTo>
                    <a:pt x="5062" y="19795"/>
                  </a:lnTo>
                  <a:lnTo>
                    <a:pt x="0" y="16973"/>
                  </a:lnTo>
                  <a:lnTo>
                    <a:pt x="0" y="8533"/>
                  </a:lnTo>
                  <a:lnTo>
                    <a:pt x="0" y="2875"/>
                  </a:lnTo>
                  <a:lnTo>
                    <a:pt x="5062" y="0"/>
                  </a:lnTo>
                  <a:lnTo>
                    <a:pt x="10076" y="0"/>
                  </a:lnTo>
                  <a:lnTo>
                    <a:pt x="15234" y="0"/>
                  </a:lnTo>
                  <a:lnTo>
                    <a:pt x="17759" y="2875"/>
                  </a:lnTo>
                  <a:lnTo>
                    <a:pt x="17759" y="853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8" name="object 648"/>
            <p:cNvSpPr/>
            <p:nvPr/>
          </p:nvSpPr>
          <p:spPr>
            <a:xfrm>
              <a:off x="1663010" y="2146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174" y="0"/>
                  </a:moveTo>
                  <a:lnTo>
                    <a:pt x="2525" y="0"/>
                  </a:lnTo>
                  <a:lnTo>
                    <a:pt x="0" y="5657"/>
                  </a:lnTo>
                  <a:lnTo>
                    <a:pt x="0" y="16920"/>
                  </a:lnTo>
                  <a:lnTo>
                    <a:pt x="2525" y="22564"/>
                  </a:lnTo>
                  <a:lnTo>
                    <a:pt x="15174" y="22564"/>
                  </a:lnTo>
                  <a:lnTo>
                    <a:pt x="17711" y="16920"/>
                  </a:lnTo>
                  <a:lnTo>
                    <a:pt x="17711" y="11302"/>
                  </a:lnTo>
                  <a:lnTo>
                    <a:pt x="17711" y="5657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9" name="object 649"/>
            <p:cNvSpPr/>
            <p:nvPr/>
          </p:nvSpPr>
          <p:spPr>
            <a:xfrm>
              <a:off x="1663010" y="2146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11" y="11302"/>
                  </a:moveTo>
                  <a:lnTo>
                    <a:pt x="17711" y="16920"/>
                  </a:lnTo>
                  <a:lnTo>
                    <a:pt x="15174" y="22564"/>
                  </a:lnTo>
                  <a:lnTo>
                    <a:pt x="7587" y="22564"/>
                  </a:lnTo>
                  <a:lnTo>
                    <a:pt x="2525" y="22564"/>
                  </a:lnTo>
                  <a:lnTo>
                    <a:pt x="0" y="16920"/>
                  </a:lnTo>
                  <a:lnTo>
                    <a:pt x="0" y="11302"/>
                  </a:lnTo>
                  <a:lnTo>
                    <a:pt x="0" y="5657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5657"/>
                  </a:lnTo>
                  <a:lnTo>
                    <a:pt x="17711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0" name="object 650"/>
            <p:cNvSpPr/>
            <p:nvPr/>
          </p:nvSpPr>
          <p:spPr>
            <a:xfrm>
              <a:off x="1663010" y="212444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/>
            <p:cNvSpPr/>
            <p:nvPr/>
          </p:nvSpPr>
          <p:spPr>
            <a:xfrm>
              <a:off x="1663010" y="212444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/>
            <p:cNvSpPr/>
            <p:nvPr/>
          </p:nvSpPr>
          <p:spPr>
            <a:xfrm>
              <a:off x="1663010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48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/>
            <p:cNvSpPr/>
            <p:nvPr/>
          </p:nvSpPr>
          <p:spPr>
            <a:xfrm>
              <a:off x="1663010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48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48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4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4" name="object 654"/>
            <p:cNvSpPr/>
            <p:nvPr/>
          </p:nvSpPr>
          <p:spPr>
            <a:xfrm>
              <a:off x="1663010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48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5" name="object 655"/>
            <p:cNvSpPr/>
            <p:nvPr/>
          </p:nvSpPr>
          <p:spPr>
            <a:xfrm>
              <a:off x="1663010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48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48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4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6" name="object 656"/>
            <p:cNvSpPr/>
            <p:nvPr/>
          </p:nvSpPr>
          <p:spPr>
            <a:xfrm>
              <a:off x="166301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25" y="19742"/>
                  </a:lnTo>
                  <a:lnTo>
                    <a:pt x="15174" y="19742"/>
                  </a:lnTo>
                  <a:lnTo>
                    <a:pt x="17711" y="16906"/>
                  </a:lnTo>
                  <a:lnTo>
                    <a:pt x="17711" y="8480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7" name="object 657"/>
            <p:cNvSpPr/>
            <p:nvPr/>
          </p:nvSpPr>
          <p:spPr>
            <a:xfrm>
              <a:off x="166301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80"/>
                  </a:moveTo>
                  <a:lnTo>
                    <a:pt x="17711" y="16906"/>
                  </a:lnTo>
                  <a:lnTo>
                    <a:pt x="15174" y="19742"/>
                  </a:lnTo>
                  <a:lnTo>
                    <a:pt x="7587" y="19742"/>
                  </a:lnTo>
                  <a:lnTo>
                    <a:pt x="2525" y="19742"/>
                  </a:lnTo>
                  <a:lnTo>
                    <a:pt x="0" y="16906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/>
            <p:cNvSpPr/>
            <p:nvPr/>
          </p:nvSpPr>
          <p:spPr>
            <a:xfrm>
              <a:off x="166301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25" y="19742"/>
                  </a:lnTo>
                  <a:lnTo>
                    <a:pt x="15174" y="19742"/>
                  </a:lnTo>
                  <a:lnTo>
                    <a:pt x="17711" y="16906"/>
                  </a:lnTo>
                  <a:lnTo>
                    <a:pt x="17711" y="8480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/>
            <p:cNvSpPr/>
            <p:nvPr/>
          </p:nvSpPr>
          <p:spPr>
            <a:xfrm>
              <a:off x="1663010" y="21159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80"/>
                  </a:moveTo>
                  <a:lnTo>
                    <a:pt x="17711" y="16906"/>
                  </a:lnTo>
                  <a:lnTo>
                    <a:pt x="15174" y="19742"/>
                  </a:lnTo>
                  <a:lnTo>
                    <a:pt x="7587" y="19742"/>
                  </a:lnTo>
                  <a:lnTo>
                    <a:pt x="2525" y="19742"/>
                  </a:lnTo>
                  <a:lnTo>
                    <a:pt x="0" y="16906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/>
            <p:cNvSpPr/>
            <p:nvPr/>
          </p:nvSpPr>
          <p:spPr>
            <a:xfrm>
              <a:off x="1663010" y="21047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88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880"/>
                  </a:lnTo>
                  <a:lnTo>
                    <a:pt x="17711" y="11222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1" name="object 661"/>
            <p:cNvSpPr/>
            <p:nvPr/>
          </p:nvSpPr>
          <p:spPr>
            <a:xfrm>
              <a:off x="1663010" y="21047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22"/>
                  </a:moveTo>
                  <a:lnTo>
                    <a:pt x="17711" y="1688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80"/>
                  </a:lnTo>
                  <a:lnTo>
                    <a:pt x="0" y="11222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1122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2" name="object 662"/>
            <p:cNvSpPr/>
            <p:nvPr/>
          </p:nvSpPr>
          <p:spPr>
            <a:xfrm>
              <a:off x="1663010" y="210191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3" name="object 663"/>
            <p:cNvSpPr/>
            <p:nvPr/>
          </p:nvSpPr>
          <p:spPr>
            <a:xfrm>
              <a:off x="1663010" y="210191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4" name="object 664"/>
            <p:cNvSpPr/>
            <p:nvPr/>
          </p:nvSpPr>
          <p:spPr>
            <a:xfrm>
              <a:off x="1663010" y="20990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8480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/>
            <p:cNvSpPr/>
            <p:nvPr/>
          </p:nvSpPr>
          <p:spPr>
            <a:xfrm>
              <a:off x="1663010" y="20990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80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8480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8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/>
            <p:cNvSpPr/>
            <p:nvPr/>
          </p:nvSpPr>
          <p:spPr>
            <a:xfrm>
              <a:off x="1663010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48"/>
                  </a:lnTo>
                  <a:lnTo>
                    <a:pt x="15174" y="1964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7" name="object 667"/>
            <p:cNvSpPr/>
            <p:nvPr/>
          </p:nvSpPr>
          <p:spPr>
            <a:xfrm>
              <a:off x="1663010" y="209631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48"/>
                  </a:lnTo>
                  <a:lnTo>
                    <a:pt x="7587" y="19648"/>
                  </a:lnTo>
                  <a:lnTo>
                    <a:pt x="2525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/>
            <p:cNvSpPr/>
            <p:nvPr/>
          </p:nvSpPr>
          <p:spPr>
            <a:xfrm>
              <a:off x="1663010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/>
            <p:cNvSpPr/>
            <p:nvPr/>
          </p:nvSpPr>
          <p:spPr>
            <a:xfrm>
              <a:off x="1663010" y="20822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0" name="object 670"/>
            <p:cNvSpPr/>
            <p:nvPr/>
          </p:nvSpPr>
          <p:spPr>
            <a:xfrm>
              <a:off x="1663010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48"/>
                  </a:lnTo>
                  <a:lnTo>
                    <a:pt x="15174" y="1964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1" name="object 671"/>
            <p:cNvSpPr/>
            <p:nvPr/>
          </p:nvSpPr>
          <p:spPr>
            <a:xfrm>
              <a:off x="1663010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48"/>
                  </a:lnTo>
                  <a:lnTo>
                    <a:pt x="7587" y="19648"/>
                  </a:lnTo>
                  <a:lnTo>
                    <a:pt x="2525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2" name="object 672"/>
            <p:cNvSpPr/>
            <p:nvPr/>
          </p:nvSpPr>
          <p:spPr>
            <a:xfrm>
              <a:off x="1663010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48"/>
                  </a:lnTo>
                  <a:lnTo>
                    <a:pt x="15174" y="1964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3" name="object 673"/>
            <p:cNvSpPr/>
            <p:nvPr/>
          </p:nvSpPr>
          <p:spPr>
            <a:xfrm>
              <a:off x="1663010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48"/>
                  </a:lnTo>
                  <a:lnTo>
                    <a:pt x="7587" y="19648"/>
                  </a:lnTo>
                  <a:lnTo>
                    <a:pt x="2525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/>
            <p:cNvSpPr/>
            <p:nvPr/>
          </p:nvSpPr>
          <p:spPr>
            <a:xfrm>
              <a:off x="1663010" y="2070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5174" y="0"/>
                  </a:moveTo>
                  <a:lnTo>
                    <a:pt x="2525" y="0"/>
                  </a:lnTo>
                  <a:lnTo>
                    <a:pt x="0" y="5657"/>
                  </a:lnTo>
                  <a:lnTo>
                    <a:pt x="0" y="16906"/>
                  </a:lnTo>
                  <a:lnTo>
                    <a:pt x="2525" y="22524"/>
                  </a:lnTo>
                  <a:lnTo>
                    <a:pt x="15174" y="22524"/>
                  </a:lnTo>
                  <a:lnTo>
                    <a:pt x="17711" y="16906"/>
                  </a:lnTo>
                  <a:lnTo>
                    <a:pt x="17711" y="11262"/>
                  </a:lnTo>
                  <a:lnTo>
                    <a:pt x="17711" y="5657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/>
            <p:cNvSpPr/>
            <p:nvPr/>
          </p:nvSpPr>
          <p:spPr>
            <a:xfrm>
              <a:off x="1663010" y="2070965"/>
              <a:ext cx="17780" cy="22860"/>
            </a:xfrm>
            <a:custGeom>
              <a:avLst/>
              <a:gdLst/>
              <a:ahLst/>
              <a:cxnLst/>
              <a:rect l="l" t="t" r="r" b="b"/>
              <a:pathLst>
                <a:path w="17780" h="22860">
                  <a:moveTo>
                    <a:pt x="17711" y="11262"/>
                  </a:moveTo>
                  <a:lnTo>
                    <a:pt x="17711" y="16906"/>
                  </a:lnTo>
                  <a:lnTo>
                    <a:pt x="15174" y="22524"/>
                  </a:lnTo>
                  <a:lnTo>
                    <a:pt x="7587" y="22524"/>
                  </a:lnTo>
                  <a:lnTo>
                    <a:pt x="2525" y="22524"/>
                  </a:lnTo>
                  <a:lnTo>
                    <a:pt x="0" y="16906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5657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6" name="object 676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7" name="object 677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8" name="object 678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9" name="object 679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0" name="object 680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1" name="object 681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3" name="object 683"/>
            <p:cNvSpPr/>
            <p:nvPr/>
          </p:nvSpPr>
          <p:spPr>
            <a:xfrm>
              <a:off x="1663010" y="2068183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4" name="object 684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5" name="object 685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6" name="object 686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7" name="object 687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8" name="object 688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9" name="object 689"/>
            <p:cNvSpPr/>
            <p:nvPr/>
          </p:nvSpPr>
          <p:spPr>
            <a:xfrm>
              <a:off x="1663010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0" name="object 690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920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1" name="object 691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92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2" name="object 692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920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3" name="object 693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92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4" name="object 694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920"/>
                  </a:lnTo>
                  <a:lnTo>
                    <a:pt x="17711" y="8440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5" name="object 695"/>
            <p:cNvSpPr/>
            <p:nvPr/>
          </p:nvSpPr>
          <p:spPr>
            <a:xfrm>
              <a:off x="1663010" y="206252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40"/>
                  </a:moveTo>
                  <a:lnTo>
                    <a:pt x="17711" y="1692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8440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6" name="object 696"/>
            <p:cNvSpPr/>
            <p:nvPr/>
          </p:nvSpPr>
          <p:spPr>
            <a:xfrm>
              <a:off x="1663010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5657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920"/>
                  </a:lnTo>
                  <a:lnTo>
                    <a:pt x="17711" y="11262"/>
                  </a:lnTo>
                  <a:lnTo>
                    <a:pt x="17711" y="5657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7" name="object 697"/>
            <p:cNvSpPr/>
            <p:nvPr/>
          </p:nvSpPr>
          <p:spPr>
            <a:xfrm>
              <a:off x="1663010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62"/>
                  </a:moveTo>
                  <a:lnTo>
                    <a:pt x="17711" y="1692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5657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8" name="object 698"/>
            <p:cNvSpPr/>
            <p:nvPr/>
          </p:nvSpPr>
          <p:spPr>
            <a:xfrm>
              <a:off x="1663010" y="204844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20"/>
                  </a:lnTo>
                  <a:lnTo>
                    <a:pt x="2525" y="19742"/>
                  </a:lnTo>
                  <a:lnTo>
                    <a:pt x="15174" y="19742"/>
                  </a:lnTo>
                  <a:lnTo>
                    <a:pt x="17711" y="16920"/>
                  </a:lnTo>
                  <a:lnTo>
                    <a:pt x="17711" y="1130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9" name="object 699"/>
            <p:cNvSpPr/>
            <p:nvPr/>
          </p:nvSpPr>
          <p:spPr>
            <a:xfrm>
              <a:off x="1663010" y="2048440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302"/>
                  </a:moveTo>
                  <a:lnTo>
                    <a:pt x="17711" y="16920"/>
                  </a:lnTo>
                  <a:lnTo>
                    <a:pt x="15174" y="19742"/>
                  </a:lnTo>
                  <a:lnTo>
                    <a:pt x="7587" y="19742"/>
                  </a:lnTo>
                  <a:lnTo>
                    <a:pt x="2525" y="19742"/>
                  </a:lnTo>
                  <a:lnTo>
                    <a:pt x="0" y="16920"/>
                  </a:lnTo>
                  <a:lnTo>
                    <a:pt x="0" y="1130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0" name="object 700"/>
            <p:cNvSpPr/>
            <p:nvPr/>
          </p:nvSpPr>
          <p:spPr>
            <a:xfrm>
              <a:off x="1663010" y="20456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1" name="object 701"/>
            <p:cNvSpPr/>
            <p:nvPr/>
          </p:nvSpPr>
          <p:spPr>
            <a:xfrm>
              <a:off x="1663010" y="20456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2" name="object 702"/>
            <p:cNvSpPr/>
            <p:nvPr/>
          </p:nvSpPr>
          <p:spPr>
            <a:xfrm>
              <a:off x="166301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3" name="object 703"/>
            <p:cNvSpPr/>
            <p:nvPr/>
          </p:nvSpPr>
          <p:spPr>
            <a:xfrm>
              <a:off x="1663010" y="2042836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4" name="object 704"/>
            <p:cNvSpPr/>
            <p:nvPr/>
          </p:nvSpPr>
          <p:spPr>
            <a:xfrm>
              <a:off x="1663010" y="203723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4031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4031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5" name="object 705"/>
            <p:cNvSpPr/>
            <p:nvPr/>
          </p:nvSpPr>
          <p:spPr>
            <a:xfrm>
              <a:off x="1663010" y="203723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4031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4031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6" name="object 706"/>
            <p:cNvSpPr/>
            <p:nvPr/>
          </p:nvSpPr>
          <p:spPr>
            <a:xfrm>
              <a:off x="1663010" y="20316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5604"/>
                  </a:lnTo>
                  <a:lnTo>
                    <a:pt x="0" y="16813"/>
                  </a:lnTo>
                  <a:lnTo>
                    <a:pt x="2525" y="19635"/>
                  </a:lnTo>
                  <a:lnTo>
                    <a:pt x="15174" y="19635"/>
                  </a:lnTo>
                  <a:lnTo>
                    <a:pt x="17711" y="16813"/>
                  </a:lnTo>
                  <a:lnTo>
                    <a:pt x="17711" y="11208"/>
                  </a:lnTo>
                  <a:lnTo>
                    <a:pt x="17711" y="5604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7" name="object 707"/>
            <p:cNvSpPr/>
            <p:nvPr/>
          </p:nvSpPr>
          <p:spPr>
            <a:xfrm>
              <a:off x="1663010" y="2031627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08"/>
                  </a:moveTo>
                  <a:lnTo>
                    <a:pt x="17711" y="16813"/>
                  </a:lnTo>
                  <a:lnTo>
                    <a:pt x="15174" y="19635"/>
                  </a:lnTo>
                  <a:lnTo>
                    <a:pt x="7587" y="19635"/>
                  </a:lnTo>
                  <a:lnTo>
                    <a:pt x="2525" y="19635"/>
                  </a:lnTo>
                  <a:lnTo>
                    <a:pt x="0" y="16813"/>
                  </a:lnTo>
                  <a:lnTo>
                    <a:pt x="0" y="11208"/>
                  </a:lnTo>
                  <a:lnTo>
                    <a:pt x="0" y="5604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5604"/>
                  </a:lnTo>
                  <a:lnTo>
                    <a:pt x="17711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8" name="object 708"/>
            <p:cNvSpPr/>
            <p:nvPr/>
          </p:nvSpPr>
          <p:spPr>
            <a:xfrm>
              <a:off x="1663010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9" name="object 709"/>
            <p:cNvSpPr/>
            <p:nvPr/>
          </p:nvSpPr>
          <p:spPr>
            <a:xfrm>
              <a:off x="1663010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0" name="object 710"/>
            <p:cNvSpPr/>
            <p:nvPr/>
          </p:nvSpPr>
          <p:spPr>
            <a:xfrm>
              <a:off x="1663010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4151"/>
                  </a:lnTo>
                  <a:lnTo>
                    <a:pt x="2525" y="19755"/>
                  </a:lnTo>
                  <a:lnTo>
                    <a:pt x="15174" y="19755"/>
                  </a:lnTo>
                  <a:lnTo>
                    <a:pt x="17711" y="14151"/>
                  </a:lnTo>
                  <a:lnTo>
                    <a:pt x="17711" y="8493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1" name="object 711"/>
            <p:cNvSpPr/>
            <p:nvPr/>
          </p:nvSpPr>
          <p:spPr>
            <a:xfrm>
              <a:off x="1663010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4151"/>
                  </a:lnTo>
                  <a:lnTo>
                    <a:pt x="15174" y="19755"/>
                  </a:lnTo>
                  <a:lnTo>
                    <a:pt x="7587" y="19755"/>
                  </a:lnTo>
                  <a:lnTo>
                    <a:pt x="2525" y="19755"/>
                  </a:lnTo>
                  <a:lnTo>
                    <a:pt x="0" y="14151"/>
                  </a:lnTo>
                  <a:lnTo>
                    <a:pt x="0" y="8493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2" name="object 712"/>
            <p:cNvSpPr/>
            <p:nvPr/>
          </p:nvSpPr>
          <p:spPr>
            <a:xfrm>
              <a:off x="1663010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4151"/>
                  </a:lnTo>
                  <a:lnTo>
                    <a:pt x="2525" y="19755"/>
                  </a:lnTo>
                  <a:lnTo>
                    <a:pt x="15174" y="19755"/>
                  </a:lnTo>
                  <a:lnTo>
                    <a:pt x="17711" y="14151"/>
                  </a:lnTo>
                  <a:lnTo>
                    <a:pt x="17711" y="8493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3" name="object 713"/>
            <p:cNvSpPr/>
            <p:nvPr/>
          </p:nvSpPr>
          <p:spPr>
            <a:xfrm>
              <a:off x="1663010" y="2017476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4151"/>
                  </a:lnTo>
                  <a:lnTo>
                    <a:pt x="15174" y="19755"/>
                  </a:lnTo>
                  <a:lnTo>
                    <a:pt x="7587" y="19755"/>
                  </a:lnTo>
                  <a:lnTo>
                    <a:pt x="2525" y="19755"/>
                  </a:lnTo>
                  <a:lnTo>
                    <a:pt x="0" y="14151"/>
                  </a:lnTo>
                  <a:lnTo>
                    <a:pt x="0" y="8493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4" name="object 714"/>
            <p:cNvSpPr/>
            <p:nvPr/>
          </p:nvSpPr>
          <p:spPr>
            <a:xfrm>
              <a:off x="1663010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5644"/>
                  </a:lnTo>
                  <a:lnTo>
                    <a:pt x="0" y="16960"/>
                  </a:lnTo>
                  <a:lnTo>
                    <a:pt x="2525" y="19795"/>
                  </a:lnTo>
                  <a:lnTo>
                    <a:pt x="15174" y="19795"/>
                  </a:lnTo>
                  <a:lnTo>
                    <a:pt x="17711" y="16960"/>
                  </a:lnTo>
                  <a:lnTo>
                    <a:pt x="17711" y="11302"/>
                  </a:lnTo>
                  <a:lnTo>
                    <a:pt x="17711" y="5644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5" name="object 715"/>
            <p:cNvSpPr/>
            <p:nvPr/>
          </p:nvSpPr>
          <p:spPr>
            <a:xfrm>
              <a:off x="1663010" y="201183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302"/>
                  </a:moveTo>
                  <a:lnTo>
                    <a:pt x="17711" y="16960"/>
                  </a:lnTo>
                  <a:lnTo>
                    <a:pt x="15174" y="19795"/>
                  </a:lnTo>
                  <a:lnTo>
                    <a:pt x="7587" y="19795"/>
                  </a:lnTo>
                  <a:lnTo>
                    <a:pt x="2525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5644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5644"/>
                  </a:lnTo>
                  <a:lnTo>
                    <a:pt x="17711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6" name="object 716"/>
            <p:cNvSpPr/>
            <p:nvPr/>
          </p:nvSpPr>
          <p:spPr>
            <a:xfrm>
              <a:off x="1663010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7" name="object 717"/>
            <p:cNvSpPr/>
            <p:nvPr/>
          </p:nvSpPr>
          <p:spPr>
            <a:xfrm>
              <a:off x="1663010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8" name="object 718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9" name="object 719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0" name="object 720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1" name="object 721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2" name="object 722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74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25" y="19688"/>
                  </a:lnTo>
                  <a:lnTo>
                    <a:pt x="15174" y="1968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3" name="object 723"/>
            <p:cNvSpPr/>
            <p:nvPr/>
          </p:nvSpPr>
          <p:spPr>
            <a:xfrm>
              <a:off x="1663010" y="198370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5174" y="19688"/>
                  </a:lnTo>
                  <a:lnTo>
                    <a:pt x="7587" y="19688"/>
                  </a:lnTo>
                  <a:lnTo>
                    <a:pt x="2525" y="1968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4" name="object 724"/>
            <p:cNvSpPr/>
            <p:nvPr/>
          </p:nvSpPr>
          <p:spPr>
            <a:xfrm>
              <a:off x="1663010" y="198086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4097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4097"/>
                  </a:lnTo>
                  <a:lnTo>
                    <a:pt x="17711" y="8493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5" name="object 725"/>
            <p:cNvSpPr/>
            <p:nvPr/>
          </p:nvSpPr>
          <p:spPr>
            <a:xfrm>
              <a:off x="1663010" y="198086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4097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4097"/>
                  </a:lnTo>
                  <a:lnTo>
                    <a:pt x="0" y="8493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6" name="object 726"/>
            <p:cNvSpPr/>
            <p:nvPr/>
          </p:nvSpPr>
          <p:spPr>
            <a:xfrm>
              <a:off x="1663010" y="19696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866"/>
                  </a:lnTo>
                  <a:lnTo>
                    <a:pt x="17711" y="11208"/>
                  </a:lnTo>
                  <a:lnTo>
                    <a:pt x="17711" y="2782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7" name="object 727"/>
            <p:cNvSpPr/>
            <p:nvPr/>
          </p:nvSpPr>
          <p:spPr>
            <a:xfrm>
              <a:off x="1663010" y="19696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08"/>
                  </a:moveTo>
                  <a:lnTo>
                    <a:pt x="17711" y="16866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08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782"/>
                  </a:lnTo>
                  <a:lnTo>
                    <a:pt x="17711" y="1120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8" name="object 728"/>
            <p:cNvSpPr/>
            <p:nvPr/>
          </p:nvSpPr>
          <p:spPr>
            <a:xfrm>
              <a:off x="1663010" y="19527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6920"/>
                  </a:lnTo>
                  <a:lnTo>
                    <a:pt x="17711" y="11262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9" name="object 729"/>
            <p:cNvSpPr/>
            <p:nvPr/>
          </p:nvSpPr>
          <p:spPr>
            <a:xfrm>
              <a:off x="1663010" y="19527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62"/>
                  </a:moveTo>
                  <a:lnTo>
                    <a:pt x="17711" y="16920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920"/>
                  </a:lnTo>
                  <a:lnTo>
                    <a:pt x="0" y="11262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0" name="object 730"/>
            <p:cNvSpPr/>
            <p:nvPr/>
          </p:nvSpPr>
          <p:spPr>
            <a:xfrm>
              <a:off x="1663010" y="194147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4097"/>
                  </a:lnTo>
                  <a:lnTo>
                    <a:pt x="2525" y="19702"/>
                  </a:lnTo>
                  <a:lnTo>
                    <a:pt x="15174" y="19702"/>
                  </a:lnTo>
                  <a:lnTo>
                    <a:pt x="17711" y="14097"/>
                  </a:lnTo>
                  <a:lnTo>
                    <a:pt x="17711" y="8493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1" name="object 731"/>
            <p:cNvSpPr/>
            <p:nvPr/>
          </p:nvSpPr>
          <p:spPr>
            <a:xfrm>
              <a:off x="1663010" y="194147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4097"/>
                  </a:lnTo>
                  <a:lnTo>
                    <a:pt x="15174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4097"/>
                  </a:lnTo>
                  <a:lnTo>
                    <a:pt x="0" y="8493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2" name="object 732"/>
            <p:cNvSpPr/>
            <p:nvPr/>
          </p:nvSpPr>
          <p:spPr>
            <a:xfrm>
              <a:off x="1663010" y="187673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74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25" y="19742"/>
                  </a:lnTo>
                  <a:lnTo>
                    <a:pt x="15174" y="19742"/>
                  </a:lnTo>
                  <a:lnTo>
                    <a:pt x="17711" y="16920"/>
                  </a:lnTo>
                  <a:lnTo>
                    <a:pt x="17711" y="11222"/>
                  </a:lnTo>
                  <a:lnTo>
                    <a:pt x="17711" y="283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3" name="object 733"/>
            <p:cNvSpPr/>
            <p:nvPr/>
          </p:nvSpPr>
          <p:spPr>
            <a:xfrm>
              <a:off x="1663010" y="187673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222"/>
                  </a:moveTo>
                  <a:lnTo>
                    <a:pt x="17711" y="16920"/>
                  </a:lnTo>
                  <a:lnTo>
                    <a:pt x="15174" y="19742"/>
                  </a:lnTo>
                  <a:lnTo>
                    <a:pt x="7587" y="19742"/>
                  </a:lnTo>
                  <a:lnTo>
                    <a:pt x="2525" y="19742"/>
                  </a:lnTo>
                  <a:lnTo>
                    <a:pt x="0" y="16920"/>
                  </a:lnTo>
                  <a:lnTo>
                    <a:pt x="0" y="11222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5174" y="0"/>
                  </a:lnTo>
                  <a:lnTo>
                    <a:pt x="17711" y="2835"/>
                  </a:lnTo>
                  <a:lnTo>
                    <a:pt x="17711" y="1122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4" name="object 734"/>
            <p:cNvSpPr/>
            <p:nvPr/>
          </p:nvSpPr>
          <p:spPr>
            <a:xfrm>
              <a:off x="1703531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6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37" y="19688"/>
                  </a:lnTo>
                  <a:lnTo>
                    <a:pt x="15186" y="19688"/>
                  </a:lnTo>
                  <a:lnTo>
                    <a:pt x="17711" y="16866"/>
                  </a:lnTo>
                  <a:lnTo>
                    <a:pt x="17711" y="11248"/>
                  </a:lnTo>
                  <a:lnTo>
                    <a:pt x="17711" y="2822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5" name="object 735"/>
            <p:cNvSpPr/>
            <p:nvPr/>
          </p:nvSpPr>
          <p:spPr>
            <a:xfrm>
              <a:off x="1703531" y="212161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48"/>
                  </a:moveTo>
                  <a:lnTo>
                    <a:pt x="17711" y="16866"/>
                  </a:lnTo>
                  <a:lnTo>
                    <a:pt x="15186" y="19688"/>
                  </a:lnTo>
                  <a:lnTo>
                    <a:pt x="10124" y="19688"/>
                  </a:lnTo>
                  <a:lnTo>
                    <a:pt x="2537" y="19688"/>
                  </a:lnTo>
                  <a:lnTo>
                    <a:pt x="0" y="16866"/>
                  </a:lnTo>
                  <a:lnTo>
                    <a:pt x="0" y="11248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124" y="0"/>
                  </a:lnTo>
                  <a:lnTo>
                    <a:pt x="15186" y="0"/>
                  </a:lnTo>
                  <a:lnTo>
                    <a:pt x="17711" y="2822"/>
                  </a:lnTo>
                  <a:lnTo>
                    <a:pt x="17711" y="1124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6" name="object 736"/>
            <p:cNvSpPr/>
            <p:nvPr/>
          </p:nvSpPr>
          <p:spPr>
            <a:xfrm>
              <a:off x="1703531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6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866"/>
                  </a:lnTo>
                  <a:lnTo>
                    <a:pt x="2537" y="19688"/>
                  </a:lnTo>
                  <a:lnTo>
                    <a:pt x="15186" y="19688"/>
                  </a:lnTo>
                  <a:lnTo>
                    <a:pt x="17711" y="16866"/>
                  </a:lnTo>
                  <a:lnTo>
                    <a:pt x="17711" y="11262"/>
                  </a:lnTo>
                  <a:lnTo>
                    <a:pt x="17711" y="2822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7" name="object 737"/>
            <p:cNvSpPr/>
            <p:nvPr/>
          </p:nvSpPr>
          <p:spPr>
            <a:xfrm>
              <a:off x="1703531" y="2025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11262"/>
                  </a:moveTo>
                  <a:lnTo>
                    <a:pt x="17711" y="16866"/>
                  </a:lnTo>
                  <a:lnTo>
                    <a:pt x="15186" y="19688"/>
                  </a:lnTo>
                  <a:lnTo>
                    <a:pt x="10124" y="19688"/>
                  </a:lnTo>
                  <a:lnTo>
                    <a:pt x="2537" y="19688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124" y="0"/>
                  </a:lnTo>
                  <a:lnTo>
                    <a:pt x="15186" y="0"/>
                  </a:lnTo>
                  <a:lnTo>
                    <a:pt x="17711" y="2822"/>
                  </a:lnTo>
                  <a:lnTo>
                    <a:pt x="17711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8" name="object 738"/>
            <p:cNvSpPr/>
            <p:nvPr/>
          </p:nvSpPr>
          <p:spPr>
            <a:xfrm>
              <a:off x="1703531" y="2023134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5186" y="0"/>
                  </a:moveTo>
                  <a:lnTo>
                    <a:pt x="2537" y="0"/>
                  </a:lnTo>
                  <a:lnTo>
                    <a:pt x="0" y="2835"/>
                  </a:lnTo>
                  <a:lnTo>
                    <a:pt x="0" y="16920"/>
                  </a:lnTo>
                  <a:lnTo>
                    <a:pt x="2537" y="19702"/>
                  </a:lnTo>
                  <a:lnTo>
                    <a:pt x="15186" y="19702"/>
                  </a:lnTo>
                  <a:lnTo>
                    <a:pt x="17711" y="16920"/>
                  </a:lnTo>
                  <a:lnTo>
                    <a:pt x="17711" y="8493"/>
                  </a:lnTo>
                  <a:lnTo>
                    <a:pt x="17711" y="2835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9" name="object 739"/>
            <p:cNvSpPr/>
            <p:nvPr/>
          </p:nvSpPr>
          <p:spPr>
            <a:xfrm>
              <a:off x="1703531" y="2023134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8493"/>
                  </a:moveTo>
                  <a:lnTo>
                    <a:pt x="17711" y="16920"/>
                  </a:lnTo>
                  <a:lnTo>
                    <a:pt x="15186" y="19702"/>
                  </a:lnTo>
                  <a:lnTo>
                    <a:pt x="10124" y="19702"/>
                  </a:lnTo>
                  <a:lnTo>
                    <a:pt x="2537" y="19702"/>
                  </a:lnTo>
                  <a:lnTo>
                    <a:pt x="0" y="16920"/>
                  </a:lnTo>
                  <a:lnTo>
                    <a:pt x="0" y="8493"/>
                  </a:lnTo>
                  <a:lnTo>
                    <a:pt x="0" y="2835"/>
                  </a:lnTo>
                  <a:lnTo>
                    <a:pt x="2537" y="0"/>
                  </a:lnTo>
                  <a:lnTo>
                    <a:pt x="10124" y="0"/>
                  </a:lnTo>
                  <a:lnTo>
                    <a:pt x="15186" y="0"/>
                  </a:lnTo>
                  <a:lnTo>
                    <a:pt x="17711" y="2835"/>
                  </a:lnTo>
                  <a:lnTo>
                    <a:pt x="17711" y="8493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0" name="object 740"/>
            <p:cNvSpPr/>
            <p:nvPr/>
          </p:nvSpPr>
          <p:spPr>
            <a:xfrm>
              <a:off x="1703531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6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37" y="19688"/>
                  </a:lnTo>
                  <a:lnTo>
                    <a:pt x="15186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1" name="object 741"/>
            <p:cNvSpPr/>
            <p:nvPr/>
          </p:nvSpPr>
          <p:spPr>
            <a:xfrm>
              <a:off x="1703531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186" y="19688"/>
                  </a:lnTo>
                  <a:lnTo>
                    <a:pt x="10124" y="19688"/>
                  </a:lnTo>
                  <a:lnTo>
                    <a:pt x="2537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124" y="0"/>
                  </a:lnTo>
                  <a:lnTo>
                    <a:pt x="15186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2" name="object 742"/>
            <p:cNvSpPr/>
            <p:nvPr/>
          </p:nvSpPr>
          <p:spPr>
            <a:xfrm>
              <a:off x="1703531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5186" y="0"/>
                  </a:moveTo>
                  <a:lnTo>
                    <a:pt x="2537" y="0"/>
                  </a:lnTo>
                  <a:lnTo>
                    <a:pt x="0" y="2822"/>
                  </a:lnTo>
                  <a:lnTo>
                    <a:pt x="0" y="16906"/>
                  </a:lnTo>
                  <a:lnTo>
                    <a:pt x="2537" y="19688"/>
                  </a:lnTo>
                  <a:lnTo>
                    <a:pt x="15186" y="19688"/>
                  </a:lnTo>
                  <a:lnTo>
                    <a:pt x="17711" y="16906"/>
                  </a:lnTo>
                  <a:lnTo>
                    <a:pt x="17711" y="8426"/>
                  </a:lnTo>
                  <a:lnTo>
                    <a:pt x="17711" y="2822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3" name="object 743"/>
            <p:cNvSpPr/>
            <p:nvPr/>
          </p:nvSpPr>
          <p:spPr>
            <a:xfrm>
              <a:off x="1703531" y="20005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906"/>
                  </a:lnTo>
                  <a:lnTo>
                    <a:pt x="15186" y="19688"/>
                  </a:lnTo>
                  <a:lnTo>
                    <a:pt x="10124" y="19688"/>
                  </a:lnTo>
                  <a:lnTo>
                    <a:pt x="2537" y="19688"/>
                  </a:lnTo>
                  <a:lnTo>
                    <a:pt x="0" y="16906"/>
                  </a:lnTo>
                  <a:lnTo>
                    <a:pt x="0" y="8426"/>
                  </a:lnTo>
                  <a:lnTo>
                    <a:pt x="0" y="2822"/>
                  </a:lnTo>
                  <a:lnTo>
                    <a:pt x="2537" y="0"/>
                  </a:lnTo>
                  <a:lnTo>
                    <a:pt x="10124" y="0"/>
                  </a:lnTo>
                  <a:lnTo>
                    <a:pt x="15186" y="0"/>
                  </a:lnTo>
                  <a:lnTo>
                    <a:pt x="17711" y="282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4" name="object 744"/>
            <p:cNvSpPr/>
            <p:nvPr/>
          </p:nvSpPr>
          <p:spPr>
            <a:xfrm>
              <a:off x="1744113" y="214130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01" y="0"/>
                  </a:moveTo>
                  <a:lnTo>
                    <a:pt x="2489" y="0"/>
                  </a:lnTo>
                  <a:lnTo>
                    <a:pt x="0" y="2822"/>
                  </a:lnTo>
                  <a:lnTo>
                    <a:pt x="0" y="16960"/>
                  </a:lnTo>
                  <a:lnTo>
                    <a:pt x="2489" y="19742"/>
                  </a:lnTo>
                  <a:lnTo>
                    <a:pt x="12601" y="19742"/>
                  </a:lnTo>
                  <a:lnTo>
                    <a:pt x="17711" y="16960"/>
                  </a:lnTo>
                  <a:lnTo>
                    <a:pt x="17711" y="11315"/>
                  </a:lnTo>
                  <a:lnTo>
                    <a:pt x="17711" y="2822"/>
                  </a:lnTo>
                  <a:lnTo>
                    <a:pt x="12601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5" name="object 745"/>
            <p:cNvSpPr/>
            <p:nvPr/>
          </p:nvSpPr>
          <p:spPr>
            <a:xfrm>
              <a:off x="1744113" y="2141307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1" y="11315"/>
                  </a:moveTo>
                  <a:lnTo>
                    <a:pt x="17711" y="16960"/>
                  </a:lnTo>
                  <a:lnTo>
                    <a:pt x="12601" y="19742"/>
                  </a:lnTo>
                  <a:lnTo>
                    <a:pt x="7539" y="19742"/>
                  </a:lnTo>
                  <a:lnTo>
                    <a:pt x="2489" y="19742"/>
                  </a:lnTo>
                  <a:lnTo>
                    <a:pt x="0" y="16960"/>
                  </a:lnTo>
                  <a:lnTo>
                    <a:pt x="0" y="11315"/>
                  </a:lnTo>
                  <a:lnTo>
                    <a:pt x="0" y="2822"/>
                  </a:lnTo>
                  <a:lnTo>
                    <a:pt x="2489" y="0"/>
                  </a:lnTo>
                  <a:lnTo>
                    <a:pt x="7539" y="0"/>
                  </a:lnTo>
                  <a:lnTo>
                    <a:pt x="12601" y="0"/>
                  </a:lnTo>
                  <a:lnTo>
                    <a:pt x="17711" y="2822"/>
                  </a:lnTo>
                  <a:lnTo>
                    <a:pt x="17711" y="11315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6" name="object 746"/>
            <p:cNvSpPr/>
            <p:nvPr/>
          </p:nvSpPr>
          <p:spPr>
            <a:xfrm>
              <a:off x="1744113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2601" y="0"/>
                  </a:moveTo>
                  <a:lnTo>
                    <a:pt x="2489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489" y="19648"/>
                  </a:lnTo>
                  <a:lnTo>
                    <a:pt x="12601" y="19648"/>
                  </a:lnTo>
                  <a:lnTo>
                    <a:pt x="17711" y="16866"/>
                  </a:lnTo>
                  <a:lnTo>
                    <a:pt x="17711" y="8426"/>
                  </a:lnTo>
                  <a:lnTo>
                    <a:pt x="17711" y="2782"/>
                  </a:lnTo>
                  <a:lnTo>
                    <a:pt x="12601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7" name="object 747"/>
            <p:cNvSpPr/>
            <p:nvPr/>
          </p:nvSpPr>
          <p:spPr>
            <a:xfrm>
              <a:off x="1744113" y="2079445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8426"/>
                  </a:moveTo>
                  <a:lnTo>
                    <a:pt x="17711" y="16866"/>
                  </a:lnTo>
                  <a:lnTo>
                    <a:pt x="12601" y="19648"/>
                  </a:lnTo>
                  <a:lnTo>
                    <a:pt x="7539" y="19648"/>
                  </a:lnTo>
                  <a:lnTo>
                    <a:pt x="2489" y="19648"/>
                  </a:lnTo>
                  <a:lnTo>
                    <a:pt x="0" y="16866"/>
                  </a:lnTo>
                  <a:lnTo>
                    <a:pt x="0" y="8426"/>
                  </a:lnTo>
                  <a:lnTo>
                    <a:pt x="0" y="2782"/>
                  </a:lnTo>
                  <a:lnTo>
                    <a:pt x="2489" y="0"/>
                  </a:lnTo>
                  <a:lnTo>
                    <a:pt x="7539" y="0"/>
                  </a:lnTo>
                  <a:lnTo>
                    <a:pt x="12601" y="0"/>
                  </a:lnTo>
                  <a:lnTo>
                    <a:pt x="17711" y="2782"/>
                  </a:lnTo>
                  <a:lnTo>
                    <a:pt x="17711" y="8426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8" name="object 748"/>
            <p:cNvSpPr/>
            <p:nvPr/>
          </p:nvSpPr>
          <p:spPr>
            <a:xfrm>
              <a:off x="2035523" y="205692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49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4044"/>
                  </a:lnTo>
                  <a:lnTo>
                    <a:pt x="2525" y="19702"/>
                  </a:lnTo>
                  <a:lnTo>
                    <a:pt x="12649" y="19702"/>
                  </a:lnTo>
                  <a:lnTo>
                    <a:pt x="17759" y="14044"/>
                  </a:lnTo>
                  <a:lnTo>
                    <a:pt x="17759" y="8440"/>
                  </a:lnTo>
                  <a:lnTo>
                    <a:pt x="17759" y="2822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9" name="object 749"/>
            <p:cNvSpPr/>
            <p:nvPr/>
          </p:nvSpPr>
          <p:spPr>
            <a:xfrm>
              <a:off x="2035523" y="205692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8440"/>
                  </a:moveTo>
                  <a:lnTo>
                    <a:pt x="17759" y="14044"/>
                  </a:lnTo>
                  <a:lnTo>
                    <a:pt x="12649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4044"/>
                  </a:lnTo>
                  <a:lnTo>
                    <a:pt x="0" y="8440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2649" y="0"/>
                  </a:lnTo>
                  <a:lnTo>
                    <a:pt x="17759" y="2822"/>
                  </a:lnTo>
                  <a:lnTo>
                    <a:pt x="17759" y="8440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0" name="object 750"/>
            <p:cNvSpPr/>
            <p:nvPr/>
          </p:nvSpPr>
          <p:spPr>
            <a:xfrm>
              <a:off x="2035523" y="200617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49" y="0"/>
                  </a:moveTo>
                  <a:lnTo>
                    <a:pt x="2525" y="0"/>
                  </a:lnTo>
                  <a:lnTo>
                    <a:pt x="0" y="2822"/>
                  </a:lnTo>
                  <a:lnTo>
                    <a:pt x="0" y="16960"/>
                  </a:lnTo>
                  <a:lnTo>
                    <a:pt x="2525" y="19795"/>
                  </a:lnTo>
                  <a:lnTo>
                    <a:pt x="12649" y="19795"/>
                  </a:lnTo>
                  <a:lnTo>
                    <a:pt x="17759" y="16960"/>
                  </a:lnTo>
                  <a:lnTo>
                    <a:pt x="17759" y="11302"/>
                  </a:lnTo>
                  <a:lnTo>
                    <a:pt x="17759" y="2822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1" name="object 751"/>
            <p:cNvSpPr/>
            <p:nvPr/>
          </p:nvSpPr>
          <p:spPr>
            <a:xfrm>
              <a:off x="2035523" y="200617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302"/>
                  </a:moveTo>
                  <a:lnTo>
                    <a:pt x="17759" y="16960"/>
                  </a:lnTo>
                  <a:lnTo>
                    <a:pt x="12649" y="19795"/>
                  </a:lnTo>
                  <a:lnTo>
                    <a:pt x="7587" y="19795"/>
                  </a:lnTo>
                  <a:lnTo>
                    <a:pt x="2525" y="19795"/>
                  </a:lnTo>
                  <a:lnTo>
                    <a:pt x="0" y="16960"/>
                  </a:lnTo>
                  <a:lnTo>
                    <a:pt x="0" y="11302"/>
                  </a:lnTo>
                  <a:lnTo>
                    <a:pt x="0" y="282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2649" y="0"/>
                  </a:lnTo>
                  <a:lnTo>
                    <a:pt x="17759" y="2822"/>
                  </a:lnTo>
                  <a:lnTo>
                    <a:pt x="17759" y="113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2" name="object 752"/>
            <p:cNvSpPr/>
            <p:nvPr/>
          </p:nvSpPr>
          <p:spPr>
            <a:xfrm>
              <a:off x="2035523" y="185421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49" y="0"/>
                  </a:moveTo>
                  <a:lnTo>
                    <a:pt x="2525" y="0"/>
                  </a:lnTo>
                  <a:lnTo>
                    <a:pt x="0" y="2835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2649" y="19702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835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3" name="object 753"/>
            <p:cNvSpPr/>
            <p:nvPr/>
          </p:nvSpPr>
          <p:spPr>
            <a:xfrm>
              <a:off x="2035523" y="185421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62"/>
                  </a:moveTo>
                  <a:lnTo>
                    <a:pt x="17759" y="16866"/>
                  </a:lnTo>
                  <a:lnTo>
                    <a:pt x="12649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835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2649" y="0"/>
                  </a:lnTo>
                  <a:lnTo>
                    <a:pt x="17759" y="2835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4" name="object 754"/>
            <p:cNvSpPr/>
            <p:nvPr/>
          </p:nvSpPr>
          <p:spPr>
            <a:xfrm>
              <a:off x="2035523" y="18232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49" y="0"/>
                  </a:moveTo>
                  <a:lnTo>
                    <a:pt x="2525" y="0"/>
                  </a:lnTo>
                  <a:lnTo>
                    <a:pt x="0" y="5657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2649" y="19702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5657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5" name="object 755"/>
            <p:cNvSpPr/>
            <p:nvPr/>
          </p:nvSpPr>
          <p:spPr>
            <a:xfrm>
              <a:off x="2035523" y="1823261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62"/>
                  </a:moveTo>
                  <a:lnTo>
                    <a:pt x="17759" y="16866"/>
                  </a:lnTo>
                  <a:lnTo>
                    <a:pt x="12649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5657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2649" y="0"/>
                  </a:lnTo>
                  <a:lnTo>
                    <a:pt x="17759" y="5657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6" name="object 756"/>
            <p:cNvSpPr/>
            <p:nvPr/>
          </p:nvSpPr>
          <p:spPr>
            <a:xfrm>
              <a:off x="2035523" y="168534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2649" y="0"/>
                  </a:moveTo>
                  <a:lnTo>
                    <a:pt x="2525" y="0"/>
                  </a:lnTo>
                  <a:lnTo>
                    <a:pt x="0" y="2782"/>
                  </a:lnTo>
                  <a:lnTo>
                    <a:pt x="0" y="16866"/>
                  </a:lnTo>
                  <a:lnTo>
                    <a:pt x="2525" y="19702"/>
                  </a:lnTo>
                  <a:lnTo>
                    <a:pt x="12649" y="19702"/>
                  </a:lnTo>
                  <a:lnTo>
                    <a:pt x="17759" y="16866"/>
                  </a:lnTo>
                  <a:lnTo>
                    <a:pt x="17759" y="11262"/>
                  </a:lnTo>
                  <a:lnTo>
                    <a:pt x="17759" y="2782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E548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7" name="object 757"/>
            <p:cNvSpPr/>
            <p:nvPr/>
          </p:nvSpPr>
          <p:spPr>
            <a:xfrm>
              <a:off x="2035523" y="1685345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11262"/>
                  </a:moveTo>
                  <a:lnTo>
                    <a:pt x="17759" y="16866"/>
                  </a:lnTo>
                  <a:lnTo>
                    <a:pt x="12649" y="19702"/>
                  </a:lnTo>
                  <a:lnTo>
                    <a:pt x="7587" y="19702"/>
                  </a:lnTo>
                  <a:lnTo>
                    <a:pt x="2525" y="19702"/>
                  </a:lnTo>
                  <a:lnTo>
                    <a:pt x="0" y="16866"/>
                  </a:lnTo>
                  <a:lnTo>
                    <a:pt x="0" y="11262"/>
                  </a:lnTo>
                  <a:lnTo>
                    <a:pt x="0" y="2782"/>
                  </a:lnTo>
                  <a:lnTo>
                    <a:pt x="2525" y="0"/>
                  </a:lnTo>
                  <a:lnTo>
                    <a:pt x="7587" y="0"/>
                  </a:lnTo>
                  <a:lnTo>
                    <a:pt x="12649" y="0"/>
                  </a:lnTo>
                  <a:lnTo>
                    <a:pt x="17759" y="2782"/>
                  </a:lnTo>
                  <a:lnTo>
                    <a:pt x="17759" y="1126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8" name="object 758"/>
            <p:cNvSpPr/>
            <p:nvPr/>
          </p:nvSpPr>
          <p:spPr>
            <a:xfrm>
              <a:off x="791170" y="23974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17710" y="0"/>
                  </a:moveTo>
                  <a:lnTo>
                    <a:pt x="0" y="0"/>
                  </a:lnTo>
                  <a:lnTo>
                    <a:pt x="0" y="19795"/>
                  </a:lnTo>
                  <a:lnTo>
                    <a:pt x="17710" y="19795"/>
                  </a:lnTo>
                  <a:lnTo>
                    <a:pt x="17710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9" name="object 759"/>
            <p:cNvSpPr/>
            <p:nvPr/>
          </p:nvSpPr>
          <p:spPr>
            <a:xfrm>
              <a:off x="791170" y="239743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79" h="20319">
                  <a:moveTo>
                    <a:pt x="0" y="19795"/>
                  </a:moveTo>
                  <a:lnTo>
                    <a:pt x="17710" y="19795"/>
                  </a:lnTo>
                  <a:lnTo>
                    <a:pt x="17710" y="0"/>
                  </a:lnTo>
                  <a:lnTo>
                    <a:pt x="0" y="0"/>
                  </a:lnTo>
                  <a:lnTo>
                    <a:pt x="0" y="19795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0" name="object 760"/>
            <p:cNvSpPr/>
            <p:nvPr/>
          </p:nvSpPr>
          <p:spPr>
            <a:xfrm>
              <a:off x="834230" y="230178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10" y="0"/>
                  </a:moveTo>
                  <a:lnTo>
                    <a:pt x="0" y="0"/>
                  </a:lnTo>
                  <a:lnTo>
                    <a:pt x="0" y="19702"/>
                  </a:lnTo>
                  <a:lnTo>
                    <a:pt x="17710" y="19702"/>
                  </a:lnTo>
                  <a:lnTo>
                    <a:pt x="17710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1" name="object 761"/>
            <p:cNvSpPr/>
            <p:nvPr/>
          </p:nvSpPr>
          <p:spPr>
            <a:xfrm>
              <a:off x="834230" y="230178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0" y="19702"/>
                  </a:moveTo>
                  <a:lnTo>
                    <a:pt x="17710" y="19702"/>
                  </a:lnTo>
                  <a:lnTo>
                    <a:pt x="17710" y="0"/>
                  </a:lnTo>
                  <a:lnTo>
                    <a:pt x="0" y="0"/>
                  </a:lnTo>
                  <a:lnTo>
                    <a:pt x="0" y="197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2" name="object 762"/>
            <p:cNvSpPr/>
            <p:nvPr/>
          </p:nvSpPr>
          <p:spPr>
            <a:xfrm>
              <a:off x="915292" y="2104738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5" h="20319">
                  <a:moveTo>
                    <a:pt x="17810" y="0"/>
                  </a:moveTo>
                  <a:lnTo>
                    <a:pt x="0" y="0"/>
                  </a:lnTo>
                  <a:lnTo>
                    <a:pt x="0" y="19702"/>
                  </a:lnTo>
                  <a:lnTo>
                    <a:pt x="17810" y="19702"/>
                  </a:lnTo>
                  <a:lnTo>
                    <a:pt x="17810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3" name="object 763"/>
            <p:cNvSpPr/>
            <p:nvPr/>
          </p:nvSpPr>
          <p:spPr>
            <a:xfrm>
              <a:off x="915292" y="2104738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5" h="20319">
                  <a:moveTo>
                    <a:pt x="0" y="19702"/>
                  </a:moveTo>
                  <a:lnTo>
                    <a:pt x="17810" y="19702"/>
                  </a:lnTo>
                  <a:lnTo>
                    <a:pt x="17810" y="0"/>
                  </a:lnTo>
                  <a:lnTo>
                    <a:pt x="0" y="0"/>
                  </a:lnTo>
                  <a:lnTo>
                    <a:pt x="0" y="197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4" name="object 764"/>
            <p:cNvSpPr/>
            <p:nvPr/>
          </p:nvSpPr>
          <p:spPr>
            <a:xfrm>
              <a:off x="998984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0"/>
                  </a:moveTo>
                  <a:lnTo>
                    <a:pt x="0" y="0"/>
                  </a:lnTo>
                  <a:lnTo>
                    <a:pt x="0" y="19702"/>
                  </a:lnTo>
                  <a:lnTo>
                    <a:pt x="17759" y="19702"/>
                  </a:lnTo>
                  <a:lnTo>
                    <a:pt x="1775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5" name="object 765"/>
            <p:cNvSpPr/>
            <p:nvPr/>
          </p:nvSpPr>
          <p:spPr>
            <a:xfrm>
              <a:off x="998984" y="2087872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0" y="19702"/>
                  </a:moveTo>
                  <a:lnTo>
                    <a:pt x="17759" y="19702"/>
                  </a:lnTo>
                  <a:lnTo>
                    <a:pt x="17759" y="0"/>
                  </a:lnTo>
                  <a:lnTo>
                    <a:pt x="0" y="0"/>
                  </a:lnTo>
                  <a:lnTo>
                    <a:pt x="0" y="197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6" name="object 766"/>
            <p:cNvSpPr/>
            <p:nvPr/>
          </p:nvSpPr>
          <p:spPr>
            <a:xfrm>
              <a:off x="1042044" y="183170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61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61" y="19688"/>
                  </a:lnTo>
                  <a:lnTo>
                    <a:pt x="17761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7" name="object 767"/>
            <p:cNvSpPr/>
            <p:nvPr/>
          </p:nvSpPr>
          <p:spPr>
            <a:xfrm>
              <a:off x="1042044" y="183170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61" y="19688"/>
                  </a:lnTo>
                  <a:lnTo>
                    <a:pt x="17761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8" name="object 768"/>
            <p:cNvSpPr/>
            <p:nvPr/>
          </p:nvSpPr>
          <p:spPr>
            <a:xfrm>
              <a:off x="1082625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0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10" y="19688"/>
                  </a:lnTo>
                  <a:lnTo>
                    <a:pt x="17710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9" name="object 769"/>
            <p:cNvSpPr/>
            <p:nvPr/>
          </p:nvSpPr>
          <p:spPr>
            <a:xfrm>
              <a:off x="1082625" y="2065361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10" y="19688"/>
                  </a:lnTo>
                  <a:lnTo>
                    <a:pt x="17710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0" name="object 770"/>
            <p:cNvSpPr/>
            <p:nvPr/>
          </p:nvSpPr>
          <p:spPr>
            <a:xfrm>
              <a:off x="1163687" y="2040054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5">
                  <a:moveTo>
                    <a:pt x="17809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809" y="19688"/>
                  </a:lnTo>
                  <a:lnTo>
                    <a:pt x="1780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1" name="object 771"/>
            <p:cNvSpPr/>
            <p:nvPr/>
          </p:nvSpPr>
          <p:spPr>
            <a:xfrm>
              <a:off x="1163687" y="2040054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5">
                  <a:moveTo>
                    <a:pt x="0" y="19688"/>
                  </a:moveTo>
                  <a:lnTo>
                    <a:pt x="17809" y="19688"/>
                  </a:lnTo>
                  <a:lnTo>
                    <a:pt x="17809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2" name="object 772"/>
            <p:cNvSpPr/>
            <p:nvPr/>
          </p:nvSpPr>
          <p:spPr>
            <a:xfrm>
              <a:off x="1204270" y="203723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59" y="19688"/>
                  </a:lnTo>
                  <a:lnTo>
                    <a:pt x="1775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3" name="object 773"/>
            <p:cNvSpPr/>
            <p:nvPr/>
          </p:nvSpPr>
          <p:spPr>
            <a:xfrm>
              <a:off x="1204270" y="2037232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59" y="19688"/>
                  </a:lnTo>
                  <a:lnTo>
                    <a:pt x="17759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4" name="object 774"/>
            <p:cNvSpPr/>
            <p:nvPr/>
          </p:nvSpPr>
          <p:spPr>
            <a:xfrm>
              <a:off x="1287911" y="20484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663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663" y="19688"/>
                  </a:lnTo>
                  <a:lnTo>
                    <a:pt x="17663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5" name="object 775"/>
            <p:cNvSpPr/>
            <p:nvPr/>
          </p:nvSpPr>
          <p:spPr>
            <a:xfrm>
              <a:off x="1287911" y="20484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663" y="19688"/>
                  </a:lnTo>
                  <a:lnTo>
                    <a:pt x="17663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6" name="object 776"/>
            <p:cNvSpPr/>
            <p:nvPr/>
          </p:nvSpPr>
          <p:spPr>
            <a:xfrm>
              <a:off x="1328445" y="200622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20285" y="0"/>
                  </a:moveTo>
                  <a:lnTo>
                    <a:pt x="0" y="0"/>
                  </a:lnTo>
                  <a:lnTo>
                    <a:pt x="0" y="19742"/>
                  </a:lnTo>
                  <a:lnTo>
                    <a:pt x="20285" y="19742"/>
                  </a:lnTo>
                  <a:lnTo>
                    <a:pt x="20285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7" name="object 777"/>
            <p:cNvSpPr/>
            <p:nvPr/>
          </p:nvSpPr>
          <p:spPr>
            <a:xfrm>
              <a:off x="1328445" y="200622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19" h="20319">
                  <a:moveTo>
                    <a:pt x="0" y="19742"/>
                  </a:moveTo>
                  <a:lnTo>
                    <a:pt x="20285" y="19742"/>
                  </a:lnTo>
                  <a:lnTo>
                    <a:pt x="20285" y="0"/>
                  </a:lnTo>
                  <a:lnTo>
                    <a:pt x="0" y="0"/>
                  </a:lnTo>
                  <a:lnTo>
                    <a:pt x="0" y="1974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8" name="object 778"/>
            <p:cNvSpPr/>
            <p:nvPr/>
          </p:nvSpPr>
          <p:spPr>
            <a:xfrm>
              <a:off x="1371504" y="1949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59" y="19688"/>
                  </a:lnTo>
                  <a:lnTo>
                    <a:pt x="1775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9" name="object 779"/>
            <p:cNvSpPr/>
            <p:nvPr/>
          </p:nvSpPr>
          <p:spPr>
            <a:xfrm>
              <a:off x="1371504" y="194996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59" y="19688"/>
                  </a:lnTo>
                  <a:lnTo>
                    <a:pt x="17759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0" name="object 780"/>
            <p:cNvSpPr/>
            <p:nvPr/>
          </p:nvSpPr>
          <p:spPr>
            <a:xfrm>
              <a:off x="1455145" y="2085049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5">
                  <a:moveTo>
                    <a:pt x="17808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808" y="19688"/>
                  </a:lnTo>
                  <a:lnTo>
                    <a:pt x="17808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1" name="object 781"/>
            <p:cNvSpPr/>
            <p:nvPr/>
          </p:nvSpPr>
          <p:spPr>
            <a:xfrm>
              <a:off x="1455145" y="2085049"/>
              <a:ext cx="18415" cy="19685"/>
            </a:xfrm>
            <a:custGeom>
              <a:avLst/>
              <a:gdLst/>
              <a:ahLst/>
              <a:cxnLst/>
              <a:rect l="l" t="t" r="r" b="b"/>
              <a:pathLst>
                <a:path w="18415" h="19685">
                  <a:moveTo>
                    <a:pt x="0" y="19688"/>
                  </a:moveTo>
                  <a:lnTo>
                    <a:pt x="17808" y="19688"/>
                  </a:lnTo>
                  <a:lnTo>
                    <a:pt x="17808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2" name="object 782"/>
            <p:cNvSpPr/>
            <p:nvPr/>
          </p:nvSpPr>
          <p:spPr>
            <a:xfrm>
              <a:off x="1495667" y="2017436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5" h="20319">
                  <a:moveTo>
                    <a:pt x="17820" y="0"/>
                  </a:moveTo>
                  <a:lnTo>
                    <a:pt x="0" y="0"/>
                  </a:lnTo>
                  <a:lnTo>
                    <a:pt x="0" y="19795"/>
                  </a:lnTo>
                  <a:lnTo>
                    <a:pt x="17820" y="19795"/>
                  </a:lnTo>
                  <a:lnTo>
                    <a:pt x="17820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3" name="object 783"/>
            <p:cNvSpPr/>
            <p:nvPr/>
          </p:nvSpPr>
          <p:spPr>
            <a:xfrm>
              <a:off x="1495667" y="2017436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5" h="20319">
                  <a:moveTo>
                    <a:pt x="0" y="19795"/>
                  </a:moveTo>
                  <a:lnTo>
                    <a:pt x="17820" y="19795"/>
                  </a:lnTo>
                  <a:lnTo>
                    <a:pt x="17820" y="0"/>
                  </a:lnTo>
                  <a:lnTo>
                    <a:pt x="0" y="0"/>
                  </a:lnTo>
                  <a:lnTo>
                    <a:pt x="0" y="19795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4" name="object 784"/>
            <p:cNvSpPr/>
            <p:nvPr/>
          </p:nvSpPr>
          <p:spPr>
            <a:xfrm>
              <a:off x="1538834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11" y="19688"/>
                  </a:lnTo>
                  <a:lnTo>
                    <a:pt x="17711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5" name="object 785"/>
            <p:cNvSpPr/>
            <p:nvPr/>
          </p:nvSpPr>
          <p:spPr>
            <a:xfrm>
              <a:off x="1538834" y="2093489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11" y="19688"/>
                  </a:lnTo>
                  <a:lnTo>
                    <a:pt x="17711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6" name="object 786"/>
            <p:cNvSpPr/>
            <p:nvPr/>
          </p:nvSpPr>
          <p:spPr>
            <a:xfrm>
              <a:off x="1579368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651" y="0"/>
                  </a:moveTo>
                  <a:lnTo>
                    <a:pt x="0" y="0"/>
                  </a:lnTo>
                  <a:lnTo>
                    <a:pt x="0" y="19702"/>
                  </a:lnTo>
                  <a:lnTo>
                    <a:pt x="17651" y="19702"/>
                  </a:lnTo>
                  <a:lnTo>
                    <a:pt x="17651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7" name="object 787"/>
            <p:cNvSpPr/>
            <p:nvPr/>
          </p:nvSpPr>
          <p:spPr>
            <a:xfrm>
              <a:off x="1579368" y="2051263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0" y="19702"/>
                  </a:moveTo>
                  <a:lnTo>
                    <a:pt x="17651" y="19702"/>
                  </a:lnTo>
                  <a:lnTo>
                    <a:pt x="17651" y="0"/>
                  </a:lnTo>
                  <a:lnTo>
                    <a:pt x="0" y="0"/>
                  </a:lnTo>
                  <a:lnTo>
                    <a:pt x="0" y="1970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8" name="object 788"/>
            <p:cNvSpPr/>
            <p:nvPr/>
          </p:nvSpPr>
          <p:spPr>
            <a:xfrm>
              <a:off x="161989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17759" y="0"/>
                  </a:moveTo>
                  <a:lnTo>
                    <a:pt x="0" y="0"/>
                  </a:lnTo>
                  <a:lnTo>
                    <a:pt x="0" y="19795"/>
                  </a:lnTo>
                  <a:lnTo>
                    <a:pt x="17759" y="19795"/>
                  </a:lnTo>
                  <a:lnTo>
                    <a:pt x="1775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9" name="object 789"/>
            <p:cNvSpPr/>
            <p:nvPr/>
          </p:nvSpPr>
          <p:spPr>
            <a:xfrm>
              <a:off x="1619890" y="2020258"/>
              <a:ext cx="17780" cy="20320"/>
            </a:xfrm>
            <a:custGeom>
              <a:avLst/>
              <a:gdLst/>
              <a:ahLst/>
              <a:cxnLst/>
              <a:rect l="l" t="t" r="r" b="b"/>
              <a:pathLst>
                <a:path w="17780" h="20319">
                  <a:moveTo>
                    <a:pt x="0" y="19795"/>
                  </a:moveTo>
                  <a:lnTo>
                    <a:pt x="17759" y="19795"/>
                  </a:lnTo>
                  <a:lnTo>
                    <a:pt x="17759" y="0"/>
                  </a:lnTo>
                  <a:lnTo>
                    <a:pt x="0" y="0"/>
                  </a:lnTo>
                  <a:lnTo>
                    <a:pt x="0" y="19795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0" name="object 790"/>
            <p:cNvSpPr/>
            <p:nvPr/>
          </p:nvSpPr>
          <p:spPr>
            <a:xfrm>
              <a:off x="1663010" y="20484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11" y="19688"/>
                  </a:lnTo>
                  <a:lnTo>
                    <a:pt x="17711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1" name="object 791"/>
            <p:cNvSpPr/>
            <p:nvPr/>
          </p:nvSpPr>
          <p:spPr>
            <a:xfrm>
              <a:off x="1663010" y="204849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11" y="19688"/>
                  </a:lnTo>
                  <a:lnTo>
                    <a:pt x="17711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2" name="object 792"/>
            <p:cNvSpPr/>
            <p:nvPr/>
          </p:nvSpPr>
          <p:spPr>
            <a:xfrm>
              <a:off x="1703531" y="2031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11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11" y="19688"/>
                  </a:lnTo>
                  <a:lnTo>
                    <a:pt x="17711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3" name="object 793"/>
            <p:cNvSpPr/>
            <p:nvPr/>
          </p:nvSpPr>
          <p:spPr>
            <a:xfrm>
              <a:off x="1703531" y="2031574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11" y="19688"/>
                  </a:lnTo>
                  <a:lnTo>
                    <a:pt x="17711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4" name="object 794"/>
            <p:cNvSpPr/>
            <p:nvPr/>
          </p:nvSpPr>
          <p:spPr>
            <a:xfrm>
              <a:off x="1744113" y="211317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17759" y="0"/>
                  </a:moveTo>
                  <a:lnTo>
                    <a:pt x="0" y="0"/>
                  </a:lnTo>
                  <a:lnTo>
                    <a:pt x="0" y="19688"/>
                  </a:lnTo>
                  <a:lnTo>
                    <a:pt x="17759" y="19688"/>
                  </a:lnTo>
                  <a:lnTo>
                    <a:pt x="17759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5" name="object 795"/>
            <p:cNvSpPr/>
            <p:nvPr/>
          </p:nvSpPr>
          <p:spPr>
            <a:xfrm>
              <a:off x="1744113" y="2113178"/>
              <a:ext cx="17780" cy="19685"/>
            </a:xfrm>
            <a:custGeom>
              <a:avLst/>
              <a:gdLst/>
              <a:ahLst/>
              <a:cxnLst/>
              <a:rect l="l" t="t" r="r" b="b"/>
              <a:pathLst>
                <a:path w="17780" h="19685">
                  <a:moveTo>
                    <a:pt x="0" y="19688"/>
                  </a:moveTo>
                  <a:lnTo>
                    <a:pt x="17759" y="19688"/>
                  </a:lnTo>
                  <a:lnTo>
                    <a:pt x="17759" y="0"/>
                  </a:lnTo>
                  <a:lnTo>
                    <a:pt x="0" y="0"/>
                  </a:lnTo>
                  <a:lnTo>
                    <a:pt x="0" y="19688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6" name="object 796"/>
            <p:cNvSpPr/>
            <p:nvPr/>
          </p:nvSpPr>
          <p:spPr>
            <a:xfrm>
              <a:off x="2035523" y="1885177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19">
                  <a:moveTo>
                    <a:pt x="17808" y="0"/>
                  </a:moveTo>
                  <a:lnTo>
                    <a:pt x="0" y="0"/>
                  </a:lnTo>
                  <a:lnTo>
                    <a:pt x="0" y="19742"/>
                  </a:lnTo>
                  <a:lnTo>
                    <a:pt x="17808" y="19742"/>
                  </a:lnTo>
                  <a:lnTo>
                    <a:pt x="17808" y="0"/>
                  </a:lnTo>
                  <a:close/>
                </a:path>
              </a:pathLst>
            </a:custGeom>
            <a:solidFill>
              <a:srgbClr val="EAE3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7" name="object 797"/>
            <p:cNvSpPr/>
            <p:nvPr/>
          </p:nvSpPr>
          <p:spPr>
            <a:xfrm>
              <a:off x="2035523" y="1885177"/>
              <a:ext cx="18415" cy="20320"/>
            </a:xfrm>
            <a:custGeom>
              <a:avLst/>
              <a:gdLst/>
              <a:ahLst/>
              <a:cxnLst/>
              <a:rect l="l" t="t" r="r" b="b"/>
              <a:pathLst>
                <a:path w="18414" h="20319">
                  <a:moveTo>
                    <a:pt x="0" y="19742"/>
                  </a:moveTo>
                  <a:lnTo>
                    <a:pt x="17808" y="19742"/>
                  </a:lnTo>
                  <a:lnTo>
                    <a:pt x="17808" y="0"/>
                  </a:lnTo>
                  <a:lnTo>
                    <a:pt x="0" y="0"/>
                  </a:lnTo>
                  <a:lnTo>
                    <a:pt x="0" y="19742"/>
                  </a:lnTo>
                  <a:close/>
                </a:path>
              </a:pathLst>
            </a:custGeom>
            <a:ln w="3175">
              <a:solidFill>
                <a:srgbClr val="362B7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98" name="object 798"/>
          <p:cNvSpPr txBox="1"/>
          <p:nvPr/>
        </p:nvSpPr>
        <p:spPr>
          <a:xfrm>
            <a:off x="707033" y="2396052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799" name="object 799"/>
          <p:cNvSpPr txBox="1"/>
          <p:nvPr/>
        </p:nvSpPr>
        <p:spPr>
          <a:xfrm>
            <a:off x="707033" y="2287557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3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0" name="object 800"/>
          <p:cNvSpPr txBox="1"/>
          <p:nvPr/>
        </p:nvSpPr>
        <p:spPr>
          <a:xfrm>
            <a:off x="707033" y="2178593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3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1" name="object 801"/>
          <p:cNvSpPr txBox="1"/>
          <p:nvPr/>
        </p:nvSpPr>
        <p:spPr>
          <a:xfrm>
            <a:off x="707033" y="2072699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4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2" name="object 802"/>
          <p:cNvSpPr txBox="1"/>
          <p:nvPr/>
        </p:nvSpPr>
        <p:spPr>
          <a:xfrm>
            <a:off x="707033" y="1963608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4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3" name="object 803"/>
          <p:cNvSpPr txBox="1"/>
          <p:nvPr/>
        </p:nvSpPr>
        <p:spPr>
          <a:xfrm>
            <a:off x="707033" y="1855161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4" name="object 804"/>
          <p:cNvSpPr txBox="1"/>
          <p:nvPr/>
        </p:nvSpPr>
        <p:spPr>
          <a:xfrm>
            <a:off x="707033" y="1748849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5" name="object 805"/>
          <p:cNvSpPr txBox="1"/>
          <p:nvPr/>
        </p:nvSpPr>
        <p:spPr>
          <a:xfrm>
            <a:off x="707033" y="1640353"/>
            <a:ext cx="81915" cy="6159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6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06" name="object 806"/>
          <p:cNvSpPr txBox="1"/>
          <p:nvPr/>
        </p:nvSpPr>
        <p:spPr>
          <a:xfrm>
            <a:off x="1529889" y="2332038"/>
            <a:ext cx="35560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"/>
              </a:lnSpc>
            </a:pP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ts val="160"/>
              </a:lnSpc>
            </a:pP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ts val="150"/>
              </a:lnSpc>
            </a:pP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>
              <a:lnSpc>
                <a:spcPts val="175"/>
              </a:lnSpc>
            </a:pP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endParaRPr sz="250">
              <a:latin typeface="Arial"/>
              <a:cs typeface="Arial"/>
            </a:endParaRPr>
          </a:p>
        </p:txBody>
      </p:sp>
      <p:sp>
        <p:nvSpPr>
          <p:cNvPr id="807" name="object 807"/>
          <p:cNvSpPr/>
          <p:nvPr/>
        </p:nvSpPr>
        <p:spPr>
          <a:xfrm>
            <a:off x="1736470" y="1696591"/>
            <a:ext cx="238760" cy="62230"/>
          </a:xfrm>
          <a:custGeom>
            <a:avLst/>
            <a:gdLst/>
            <a:ahLst/>
            <a:cxnLst/>
            <a:rect l="l" t="t" r="r" b="b"/>
            <a:pathLst>
              <a:path w="238760" h="62230">
                <a:moveTo>
                  <a:pt x="238224" y="0"/>
                </a:moveTo>
                <a:lnTo>
                  <a:pt x="0" y="0"/>
                </a:lnTo>
                <a:lnTo>
                  <a:pt x="0" y="61862"/>
                </a:lnTo>
                <a:lnTo>
                  <a:pt x="238224" y="61862"/>
                </a:lnTo>
                <a:lnTo>
                  <a:pt x="238224" y="0"/>
                </a:lnTo>
                <a:close/>
              </a:path>
            </a:pathLst>
          </a:custGeom>
          <a:solidFill>
            <a:srgbClr val="BBB0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 txBox="1"/>
          <p:nvPr/>
        </p:nvSpPr>
        <p:spPr>
          <a:xfrm>
            <a:off x="1740293" y="1681226"/>
            <a:ext cx="232410" cy="736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0" spc="-15" i="1">
                <a:solidFill>
                  <a:srgbClr val="24211E"/>
                </a:solidFill>
                <a:latin typeface="Arial"/>
                <a:cs typeface="Arial"/>
              </a:rPr>
              <a:t>144</a:t>
            </a:r>
            <a:r>
              <a:rPr dirty="0" sz="300" spc="-2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300" spc="-15" i="1">
                <a:solidFill>
                  <a:srgbClr val="24211E"/>
                </a:solidFill>
                <a:latin typeface="Arial"/>
                <a:cs typeface="Arial"/>
              </a:rPr>
              <a:t>обр</a:t>
            </a:r>
            <a:r>
              <a:rPr dirty="0" sz="300" spc="-35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300" spc="-5" i="1">
                <a:solidFill>
                  <a:srgbClr val="24211E"/>
                </a:solidFill>
                <a:latin typeface="Arial"/>
                <a:cs typeface="Arial"/>
              </a:rPr>
              <a:t>з</a:t>
            </a:r>
            <a:r>
              <a:rPr dirty="0" sz="300" spc="-15" i="1">
                <a:solidFill>
                  <a:srgbClr val="24211E"/>
                </a:solidFill>
                <a:latin typeface="Arial"/>
                <a:cs typeface="Arial"/>
              </a:rPr>
              <a:t>ца</a:t>
            </a:r>
            <a:endParaRPr sz="300">
              <a:latin typeface="Arial"/>
              <a:cs typeface="Arial"/>
            </a:endParaRPr>
          </a:p>
        </p:txBody>
      </p:sp>
      <p:sp>
        <p:nvSpPr>
          <p:cNvPr id="809" name="object 809"/>
          <p:cNvSpPr/>
          <p:nvPr/>
        </p:nvSpPr>
        <p:spPr>
          <a:xfrm>
            <a:off x="1442491" y="2324302"/>
            <a:ext cx="623570" cy="90170"/>
          </a:xfrm>
          <a:custGeom>
            <a:avLst/>
            <a:gdLst/>
            <a:ahLst/>
            <a:cxnLst/>
            <a:rect l="l" t="t" r="r" b="b"/>
            <a:pathLst>
              <a:path w="623569" h="90169">
                <a:moveTo>
                  <a:pt x="324396" y="0"/>
                </a:moveTo>
                <a:lnTo>
                  <a:pt x="0" y="0"/>
                </a:lnTo>
                <a:lnTo>
                  <a:pt x="0" y="90081"/>
                </a:lnTo>
                <a:lnTo>
                  <a:pt x="324396" y="90081"/>
                </a:lnTo>
                <a:lnTo>
                  <a:pt x="324396" y="0"/>
                </a:lnTo>
                <a:close/>
              </a:path>
              <a:path w="623569" h="90169">
                <a:moveTo>
                  <a:pt x="623430" y="0"/>
                </a:moveTo>
                <a:lnTo>
                  <a:pt x="577850" y="0"/>
                </a:lnTo>
                <a:lnTo>
                  <a:pt x="577850" y="90081"/>
                </a:lnTo>
                <a:lnTo>
                  <a:pt x="623430" y="90081"/>
                </a:lnTo>
                <a:lnTo>
                  <a:pt x="623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 txBox="1"/>
          <p:nvPr/>
        </p:nvSpPr>
        <p:spPr>
          <a:xfrm>
            <a:off x="893445" y="2316608"/>
            <a:ext cx="60960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811" name="object 811"/>
          <p:cNvSpPr txBox="1"/>
          <p:nvPr/>
        </p:nvSpPr>
        <p:spPr>
          <a:xfrm>
            <a:off x="976838" y="2316608"/>
            <a:ext cx="147320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5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endParaRPr sz="250">
              <a:latin typeface="Arial"/>
              <a:cs typeface="Arial"/>
            </a:endParaRPr>
          </a:p>
        </p:txBody>
      </p:sp>
      <p:sp>
        <p:nvSpPr>
          <p:cNvPr id="812" name="object 812"/>
          <p:cNvSpPr txBox="1"/>
          <p:nvPr/>
        </p:nvSpPr>
        <p:spPr>
          <a:xfrm>
            <a:off x="1143922" y="2316608"/>
            <a:ext cx="98425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ts val="295"/>
              </a:lnSpc>
              <a:spcBef>
                <a:spcPts val="7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8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295"/>
              </a:lnSpc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endParaRPr sz="250">
              <a:latin typeface="Arial"/>
              <a:cs typeface="Arial"/>
            </a:endParaRPr>
          </a:p>
        </p:txBody>
      </p:sp>
      <p:sp>
        <p:nvSpPr>
          <p:cNvPr id="813" name="object 813"/>
          <p:cNvSpPr txBox="1"/>
          <p:nvPr/>
        </p:nvSpPr>
        <p:spPr>
          <a:xfrm>
            <a:off x="1268446" y="2316608"/>
            <a:ext cx="142875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ts val="300"/>
              </a:lnSpc>
              <a:spcBef>
                <a:spcPts val="7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8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300"/>
              </a:lnSpc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</p:txBody>
      </p:sp>
      <p:sp>
        <p:nvSpPr>
          <p:cNvPr id="814" name="object 814"/>
          <p:cNvSpPr txBox="1"/>
          <p:nvPr/>
        </p:nvSpPr>
        <p:spPr>
          <a:xfrm>
            <a:off x="1431612" y="2316608"/>
            <a:ext cx="351790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8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8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sp>
        <p:nvSpPr>
          <p:cNvPr id="815" name="object 815"/>
          <p:cNvSpPr txBox="1"/>
          <p:nvPr/>
        </p:nvSpPr>
        <p:spPr>
          <a:xfrm>
            <a:off x="2015373" y="2316652"/>
            <a:ext cx="60960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spc="35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endParaRPr sz="250">
              <a:latin typeface="Arial"/>
              <a:cs typeface="Arial"/>
            </a:endParaRPr>
          </a:p>
        </p:txBody>
      </p:sp>
      <p:sp>
        <p:nvSpPr>
          <p:cNvPr id="816" name="object 816"/>
          <p:cNvSpPr/>
          <p:nvPr/>
        </p:nvSpPr>
        <p:spPr>
          <a:xfrm>
            <a:off x="781000" y="2079377"/>
            <a:ext cx="78740" cy="101600"/>
          </a:xfrm>
          <a:custGeom>
            <a:avLst/>
            <a:gdLst/>
            <a:ahLst/>
            <a:cxnLst/>
            <a:rect l="l" t="t" r="r" b="b"/>
            <a:pathLst>
              <a:path w="78740" h="101600">
                <a:moveTo>
                  <a:pt x="78581" y="0"/>
                </a:moveTo>
                <a:lnTo>
                  <a:pt x="0" y="0"/>
                </a:lnTo>
                <a:lnTo>
                  <a:pt x="0" y="101351"/>
                </a:lnTo>
                <a:lnTo>
                  <a:pt x="78581" y="101351"/>
                </a:lnTo>
                <a:lnTo>
                  <a:pt x="78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 txBox="1"/>
          <p:nvPr/>
        </p:nvSpPr>
        <p:spPr>
          <a:xfrm>
            <a:off x="770676" y="2078682"/>
            <a:ext cx="99695" cy="104775"/>
          </a:xfrm>
          <a:prstGeom prst="rect">
            <a:avLst/>
          </a:prstGeom>
        </p:spPr>
        <p:txBody>
          <a:bodyPr wrap="square" lIns="0" tIns="952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58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0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3</a:t>
            </a:r>
            <a:r>
              <a:rPr dirty="0" sz="250" spc="15" i="1">
                <a:solidFill>
                  <a:srgbClr val="24211E"/>
                </a:solidFill>
                <a:latin typeface="Arial"/>
                <a:cs typeface="Arial"/>
              </a:rPr>
              <a:t>02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5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818" name="object 818"/>
          <p:cNvGrpSpPr/>
          <p:nvPr/>
        </p:nvGrpSpPr>
        <p:grpSpPr>
          <a:xfrm>
            <a:off x="1440908" y="2567593"/>
            <a:ext cx="606425" cy="459105"/>
            <a:chOff x="1440908" y="2567593"/>
            <a:chExt cx="606425" cy="459105"/>
          </a:xfrm>
        </p:grpSpPr>
        <p:sp>
          <p:nvSpPr>
            <p:cNvPr id="819" name="object 819"/>
            <p:cNvSpPr/>
            <p:nvPr/>
          </p:nvSpPr>
          <p:spPr>
            <a:xfrm>
              <a:off x="1450083" y="2569181"/>
              <a:ext cx="595630" cy="450850"/>
            </a:xfrm>
            <a:custGeom>
              <a:avLst/>
              <a:gdLst/>
              <a:ahLst/>
              <a:cxnLst/>
              <a:rect l="l" t="t" r="r" b="b"/>
              <a:pathLst>
                <a:path w="595630" h="450850">
                  <a:moveTo>
                    <a:pt x="0" y="0"/>
                  </a:moveTo>
                  <a:lnTo>
                    <a:pt x="595564" y="0"/>
                  </a:lnTo>
                  <a:lnTo>
                    <a:pt x="595564" y="450357"/>
                  </a:lnTo>
                  <a:lnTo>
                    <a:pt x="0" y="45035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78858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0" name="object 820"/>
            <p:cNvSpPr/>
            <p:nvPr/>
          </p:nvSpPr>
          <p:spPr>
            <a:xfrm>
              <a:off x="1460207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40" h="36830">
                  <a:moveTo>
                    <a:pt x="15222" y="0"/>
                  </a:moveTo>
                  <a:lnTo>
                    <a:pt x="0" y="0"/>
                  </a:lnTo>
                  <a:lnTo>
                    <a:pt x="0" y="36555"/>
                  </a:lnTo>
                  <a:lnTo>
                    <a:pt x="15222" y="36555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1" name="object 821"/>
            <p:cNvSpPr/>
            <p:nvPr/>
          </p:nvSpPr>
          <p:spPr>
            <a:xfrm>
              <a:off x="1460207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40" h="36830">
                  <a:moveTo>
                    <a:pt x="0" y="36555"/>
                  </a:moveTo>
                  <a:lnTo>
                    <a:pt x="15222" y="36555"/>
                  </a:lnTo>
                  <a:lnTo>
                    <a:pt x="15222" y="0"/>
                  </a:lnTo>
                  <a:lnTo>
                    <a:pt x="0" y="0"/>
                  </a:lnTo>
                  <a:lnTo>
                    <a:pt x="0" y="3655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2" name="object 822"/>
            <p:cNvSpPr/>
            <p:nvPr/>
          </p:nvSpPr>
          <p:spPr>
            <a:xfrm>
              <a:off x="1498204" y="2929547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69">
                  <a:moveTo>
                    <a:pt x="12697" y="0"/>
                  </a:moveTo>
                  <a:lnTo>
                    <a:pt x="0" y="0"/>
                  </a:lnTo>
                  <a:lnTo>
                    <a:pt x="0" y="89991"/>
                  </a:lnTo>
                  <a:lnTo>
                    <a:pt x="12697" y="89991"/>
                  </a:lnTo>
                  <a:lnTo>
                    <a:pt x="12697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3" name="object 823"/>
            <p:cNvSpPr/>
            <p:nvPr/>
          </p:nvSpPr>
          <p:spPr>
            <a:xfrm>
              <a:off x="1498204" y="2929547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69">
                  <a:moveTo>
                    <a:pt x="0" y="89991"/>
                  </a:moveTo>
                  <a:lnTo>
                    <a:pt x="12697" y="89991"/>
                  </a:lnTo>
                  <a:lnTo>
                    <a:pt x="12697" y="0"/>
                  </a:lnTo>
                  <a:lnTo>
                    <a:pt x="0" y="0"/>
                  </a:lnTo>
                  <a:lnTo>
                    <a:pt x="0" y="89991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4" name="object 824"/>
            <p:cNvSpPr/>
            <p:nvPr/>
          </p:nvSpPr>
          <p:spPr>
            <a:xfrm>
              <a:off x="1533772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40" h="36830">
                  <a:moveTo>
                    <a:pt x="15126" y="0"/>
                  </a:moveTo>
                  <a:lnTo>
                    <a:pt x="0" y="0"/>
                  </a:lnTo>
                  <a:lnTo>
                    <a:pt x="0" y="36555"/>
                  </a:lnTo>
                  <a:lnTo>
                    <a:pt x="15126" y="36555"/>
                  </a:lnTo>
                  <a:lnTo>
                    <a:pt x="15126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5" name="object 825"/>
            <p:cNvSpPr/>
            <p:nvPr/>
          </p:nvSpPr>
          <p:spPr>
            <a:xfrm>
              <a:off x="1533772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40" h="36830">
                  <a:moveTo>
                    <a:pt x="0" y="36555"/>
                  </a:moveTo>
                  <a:lnTo>
                    <a:pt x="15126" y="36555"/>
                  </a:lnTo>
                  <a:lnTo>
                    <a:pt x="15126" y="0"/>
                  </a:lnTo>
                  <a:lnTo>
                    <a:pt x="0" y="0"/>
                  </a:lnTo>
                  <a:lnTo>
                    <a:pt x="0" y="3655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6" name="object 826"/>
            <p:cNvSpPr/>
            <p:nvPr/>
          </p:nvSpPr>
          <p:spPr>
            <a:xfrm>
              <a:off x="1571769" y="2802840"/>
              <a:ext cx="15240" cy="217170"/>
            </a:xfrm>
            <a:custGeom>
              <a:avLst/>
              <a:gdLst/>
              <a:ahLst/>
              <a:cxnLst/>
              <a:rect l="l" t="t" r="r" b="b"/>
              <a:pathLst>
                <a:path w="15240" h="217169">
                  <a:moveTo>
                    <a:pt x="15186" y="0"/>
                  </a:moveTo>
                  <a:lnTo>
                    <a:pt x="0" y="0"/>
                  </a:lnTo>
                  <a:lnTo>
                    <a:pt x="0" y="216698"/>
                  </a:lnTo>
                  <a:lnTo>
                    <a:pt x="15186" y="216698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7" name="object 827"/>
            <p:cNvSpPr/>
            <p:nvPr/>
          </p:nvSpPr>
          <p:spPr>
            <a:xfrm>
              <a:off x="1571769" y="2802840"/>
              <a:ext cx="15240" cy="217170"/>
            </a:xfrm>
            <a:custGeom>
              <a:avLst/>
              <a:gdLst/>
              <a:ahLst/>
              <a:cxnLst/>
              <a:rect l="l" t="t" r="r" b="b"/>
              <a:pathLst>
                <a:path w="15240" h="217169">
                  <a:moveTo>
                    <a:pt x="0" y="216698"/>
                  </a:moveTo>
                  <a:lnTo>
                    <a:pt x="15186" y="216698"/>
                  </a:lnTo>
                  <a:lnTo>
                    <a:pt x="15186" y="0"/>
                  </a:lnTo>
                  <a:lnTo>
                    <a:pt x="0" y="0"/>
                  </a:lnTo>
                  <a:lnTo>
                    <a:pt x="0" y="21669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8" name="object 828"/>
            <p:cNvSpPr/>
            <p:nvPr/>
          </p:nvSpPr>
          <p:spPr>
            <a:xfrm>
              <a:off x="1609778" y="2588883"/>
              <a:ext cx="12700" cy="431165"/>
            </a:xfrm>
            <a:custGeom>
              <a:avLst/>
              <a:gdLst/>
              <a:ahLst/>
              <a:cxnLst/>
              <a:rect l="l" t="t" r="r" b="b"/>
              <a:pathLst>
                <a:path w="12700" h="431164">
                  <a:moveTo>
                    <a:pt x="12649" y="0"/>
                  </a:moveTo>
                  <a:lnTo>
                    <a:pt x="0" y="0"/>
                  </a:lnTo>
                  <a:lnTo>
                    <a:pt x="0" y="430655"/>
                  </a:lnTo>
                  <a:lnTo>
                    <a:pt x="12649" y="430655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9" name="object 829"/>
            <p:cNvSpPr/>
            <p:nvPr/>
          </p:nvSpPr>
          <p:spPr>
            <a:xfrm>
              <a:off x="1609778" y="2588883"/>
              <a:ext cx="12700" cy="431165"/>
            </a:xfrm>
            <a:custGeom>
              <a:avLst/>
              <a:gdLst/>
              <a:ahLst/>
              <a:cxnLst/>
              <a:rect l="l" t="t" r="r" b="b"/>
              <a:pathLst>
                <a:path w="12700" h="431164">
                  <a:moveTo>
                    <a:pt x="0" y="430655"/>
                  </a:moveTo>
                  <a:lnTo>
                    <a:pt x="12649" y="430655"/>
                  </a:lnTo>
                  <a:lnTo>
                    <a:pt x="12649" y="0"/>
                  </a:lnTo>
                  <a:lnTo>
                    <a:pt x="0" y="0"/>
                  </a:lnTo>
                  <a:lnTo>
                    <a:pt x="0" y="43065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0" name="object 830"/>
            <p:cNvSpPr/>
            <p:nvPr/>
          </p:nvSpPr>
          <p:spPr>
            <a:xfrm>
              <a:off x="1645250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39" h="180339">
                  <a:moveTo>
                    <a:pt x="15174" y="0"/>
                  </a:moveTo>
                  <a:lnTo>
                    <a:pt x="0" y="0"/>
                  </a:lnTo>
                  <a:lnTo>
                    <a:pt x="0" y="180129"/>
                  </a:lnTo>
                  <a:lnTo>
                    <a:pt x="15174" y="180129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1" name="object 831"/>
            <p:cNvSpPr/>
            <p:nvPr/>
          </p:nvSpPr>
          <p:spPr>
            <a:xfrm>
              <a:off x="1645250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39" h="180339">
                  <a:moveTo>
                    <a:pt x="0" y="180129"/>
                  </a:moveTo>
                  <a:lnTo>
                    <a:pt x="15174" y="180129"/>
                  </a:lnTo>
                  <a:lnTo>
                    <a:pt x="15174" y="0"/>
                  </a:lnTo>
                  <a:lnTo>
                    <a:pt x="0" y="0"/>
                  </a:lnTo>
                  <a:lnTo>
                    <a:pt x="0" y="180129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2" name="object 832"/>
            <p:cNvSpPr/>
            <p:nvPr/>
          </p:nvSpPr>
          <p:spPr>
            <a:xfrm>
              <a:off x="1683246" y="2766231"/>
              <a:ext cx="15240" cy="253365"/>
            </a:xfrm>
            <a:custGeom>
              <a:avLst/>
              <a:gdLst/>
              <a:ahLst/>
              <a:cxnLst/>
              <a:rect l="l" t="t" r="r" b="b"/>
              <a:pathLst>
                <a:path w="15239" h="253364">
                  <a:moveTo>
                    <a:pt x="15234" y="0"/>
                  </a:moveTo>
                  <a:lnTo>
                    <a:pt x="0" y="0"/>
                  </a:lnTo>
                  <a:lnTo>
                    <a:pt x="0" y="253307"/>
                  </a:lnTo>
                  <a:lnTo>
                    <a:pt x="15234" y="253307"/>
                  </a:lnTo>
                  <a:lnTo>
                    <a:pt x="15234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3" name="object 833"/>
            <p:cNvSpPr/>
            <p:nvPr/>
          </p:nvSpPr>
          <p:spPr>
            <a:xfrm>
              <a:off x="1683246" y="2766231"/>
              <a:ext cx="15240" cy="253365"/>
            </a:xfrm>
            <a:custGeom>
              <a:avLst/>
              <a:gdLst/>
              <a:ahLst/>
              <a:cxnLst/>
              <a:rect l="l" t="t" r="r" b="b"/>
              <a:pathLst>
                <a:path w="15239" h="253364">
                  <a:moveTo>
                    <a:pt x="0" y="253307"/>
                  </a:moveTo>
                  <a:lnTo>
                    <a:pt x="15234" y="253307"/>
                  </a:lnTo>
                  <a:lnTo>
                    <a:pt x="15234" y="0"/>
                  </a:lnTo>
                  <a:lnTo>
                    <a:pt x="0" y="0"/>
                  </a:lnTo>
                  <a:lnTo>
                    <a:pt x="0" y="253307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4" name="object 834"/>
            <p:cNvSpPr/>
            <p:nvPr/>
          </p:nvSpPr>
          <p:spPr>
            <a:xfrm>
              <a:off x="1721243" y="2766231"/>
              <a:ext cx="15240" cy="253365"/>
            </a:xfrm>
            <a:custGeom>
              <a:avLst/>
              <a:gdLst/>
              <a:ahLst/>
              <a:cxnLst/>
              <a:rect l="l" t="t" r="r" b="b"/>
              <a:pathLst>
                <a:path w="15239" h="253364">
                  <a:moveTo>
                    <a:pt x="15234" y="0"/>
                  </a:moveTo>
                  <a:lnTo>
                    <a:pt x="0" y="0"/>
                  </a:lnTo>
                  <a:lnTo>
                    <a:pt x="0" y="253307"/>
                  </a:lnTo>
                  <a:lnTo>
                    <a:pt x="15234" y="253307"/>
                  </a:lnTo>
                  <a:lnTo>
                    <a:pt x="15234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5" name="object 835"/>
            <p:cNvSpPr/>
            <p:nvPr/>
          </p:nvSpPr>
          <p:spPr>
            <a:xfrm>
              <a:off x="1721243" y="2766231"/>
              <a:ext cx="15240" cy="253365"/>
            </a:xfrm>
            <a:custGeom>
              <a:avLst/>
              <a:gdLst/>
              <a:ahLst/>
              <a:cxnLst/>
              <a:rect l="l" t="t" r="r" b="b"/>
              <a:pathLst>
                <a:path w="15239" h="253364">
                  <a:moveTo>
                    <a:pt x="0" y="253307"/>
                  </a:moveTo>
                  <a:lnTo>
                    <a:pt x="15234" y="253307"/>
                  </a:lnTo>
                  <a:lnTo>
                    <a:pt x="15234" y="0"/>
                  </a:lnTo>
                  <a:lnTo>
                    <a:pt x="0" y="0"/>
                  </a:lnTo>
                  <a:lnTo>
                    <a:pt x="0" y="253307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6" name="object 836"/>
            <p:cNvSpPr/>
            <p:nvPr/>
          </p:nvSpPr>
          <p:spPr>
            <a:xfrm>
              <a:off x="1759252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39" h="127000">
                  <a:moveTo>
                    <a:pt x="15222" y="0"/>
                  </a:moveTo>
                  <a:lnTo>
                    <a:pt x="0" y="0"/>
                  </a:lnTo>
                  <a:lnTo>
                    <a:pt x="0" y="126653"/>
                  </a:lnTo>
                  <a:lnTo>
                    <a:pt x="15222" y="126653"/>
                  </a:lnTo>
                  <a:lnTo>
                    <a:pt x="15222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7" name="object 837"/>
            <p:cNvSpPr/>
            <p:nvPr/>
          </p:nvSpPr>
          <p:spPr>
            <a:xfrm>
              <a:off x="1759252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39" h="127000">
                  <a:moveTo>
                    <a:pt x="0" y="126653"/>
                  </a:moveTo>
                  <a:lnTo>
                    <a:pt x="15222" y="126653"/>
                  </a:lnTo>
                  <a:lnTo>
                    <a:pt x="15222" y="0"/>
                  </a:lnTo>
                  <a:lnTo>
                    <a:pt x="0" y="0"/>
                  </a:lnTo>
                  <a:lnTo>
                    <a:pt x="0" y="12665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8" name="object 838"/>
            <p:cNvSpPr/>
            <p:nvPr/>
          </p:nvSpPr>
          <p:spPr>
            <a:xfrm>
              <a:off x="1797345" y="2982983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30">
                  <a:moveTo>
                    <a:pt x="12649" y="0"/>
                  </a:moveTo>
                  <a:lnTo>
                    <a:pt x="0" y="0"/>
                  </a:lnTo>
                  <a:lnTo>
                    <a:pt x="0" y="36555"/>
                  </a:lnTo>
                  <a:lnTo>
                    <a:pt x="12649" y="36555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9" name="object 839"/>
            <p:cNvSpPr/>
            <p:nvPr/>
          </p:nvSpPr>
          <p:spPr>
            <a:xfrm>
              <a:off x="1797345" y="2982983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30">
                  <a:moveTo>
                    <a:pt x="0" y="36555"/>
                  </a:moveTo>
                  <a:lnTo>
                    <a:pt x="12649" y="36555"/>
                  </a:lnTo>
                  <a:lnTo>
                    <a:pt x="12649" y="0"/>
                  </a:lnTo>
                  <a:lnTo>
                    <a:pt x="0" y="0"/>
                  </a:lnTo>
                  <a:lnTo>
                    <a:pt x="0" y="3655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0" name="object 840"/>
            <p:cNvSpPr/>
            <p:nvPr/>
          </p:nvSpPr>
          <p:spPr>
            <a:xfrm>
              <a:off x="1832769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39" h="36830">
                  <a:moveTo>
                    <a:pt x="15174" y="0"/>
                  </a:moveTo>
                  <a:lnTo>
                    <a:pt x="0" y="0"/>
                  </a:lnTo>
                  <a:lnTo>
                    <a:pt x="0" y="36555"/>
                  </a:lnTo>
                  <a:lnTo>
                    <a:pt x="15174" y="36555"/>
                  </a:lnTo>
                  <a:lnTo>
                    <a:pt x="15174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1" name="object 841"/>
            <p:cNvSpPr/>
            <p:nvPr/>
          </p:nvSpPr>
          <p:spPr>
            <a:xfrm>
              <a:off x="1832769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39" h="36830">
                  <a:moveTo>
                    <a:pt x="0" y="36555"/>
                  </a:moveTo>
                  <a:lnTo>
                    <a:pt x="15174" y="36555"/>
                  </a:lnTo>
                  <a:lnTo>
                    <a:pt x="15174" y="0"/>
                  </a:lnTo>
                  <a:lnTo>
                    <a:pt x="0" y="0"/>
                  </a:lnTo>
                  <a:lnTo>
                    <a:pt x="0" y="3655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2" name="object 842"/>
            <p:cNvSpPr/>
            <p:nvPr/>
          </p:nvSpPr>
          <p:spPr>
            <a:xfrm>
              <a:off x="2020336" y="2982983"/>
              <a:ext cx="15240" cy="36830"/>
            </a:xfrm>
            <a:custGeom>
              <a:avLst/>
              <a:gdLst/>
              <a:ahLst/>
              <a:cxnLst/>
              <a:rect l="l" t="t" r="r" b="b"/>
              <a:pathLst>
                <a:path w="15239" h="36830">
                  <a:moveTo>
                    <a:pt x="15186" y="0"/>
                  </a:moveTo>
                  <a:lnTo>
                    <a:pt x="0" y="0"/>
                  </a:lnTo>
                  <a:lnTo>
                    <a:pt x="0" y="36555"/>
                  </a:lnTo>
                  <a:lnTo>
                    <a:pt x="15186" y="36555"/>
                  </a:lnTo>
                  <a:lnTo>
                    <a:pt x="15186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3" name="object 843"/>
            <p:cNvSpPr/>
            <p:nvPr/>
          </p:nvSpPr>
          <p:spPr>
            <a:xfrm>
              <a:off x="1442496" y="2569181"/>
              <a:ext cx="603250" cy="456565"/>
            </a:xfrm>
            <a:custGeom>
              <a:avLst/>
              <a:gdLst/>
              <a:ahLst/>
              <a:cxnLst/>
              <a:rect l="l" t="t" r="r" b="b"/>
              <a:pathLst>
                <a:path w="603250" h="456564">
                  <a:moveTo>
                    <a:pt x="577840" y="450357"/>
                  </a:moveTo>
                  <a:lnTo>
                    <a:pt x="593026" y="450357"/>
                  </a:lnTo>
                  <a:lnTo>
                    <a:pt x="593026" y="413802"/>
                  </a:lnTo>
                  <a:lnTo>
                    <a:pt x="577840" y="413802"/>
                  </a:lnTo>
                  <a:lnTo>
                    <a:pt x="577840" y="450357"/>
                  </a:lnTo>
                  <a:close/>
                </a:path>
                <a:path w="603250" h="456564">
                  <a:moveTo>
                    <a:pt x="7587" y="0"/>
                  </a:moveTo>
                  <a:lnTo>
                    <a:pt x="7587" y="450357"/>
                  </a:lnTo>
                </a:path>
                <a:path w="603250" h="456564">
                  <a:moveTo>
                    <a:pt x="0" y="450357"/>
                  </a:moveTo>
                  <a:lnTo>
                    <a:pt x="12649" y="450357"/>
                  </a:lnTo>
                </a:path>
                <a:path w="603250" h="456564">
                  <a:moveTo>
                    <a:pt x="0" y="360312"/>
                  </a:moveTo>
                  <a:lnTo>
                    <a:pt x="12649" y="360312"/>
                  </a:lnTo>
                </a:path>
                <a:path w="603250" h="456564">
                  <a:moveTo>
                    <a:pt x="0" y="270228"/>
                  </a:moveTo>
                  <a:lnTo>
                    <a:pt x="12649" y="270228"/>
                  </a:lnTo>
                </a:path>
                <a:path w="603250" h="456564">
                  <a:moveTo>
                    <a:pt x="0" y="180129"/>
                  </a:moveTo>
                  <a:lnTo>
                    <a:pt x="12649" y="180129"/>
                  </a:lnTo>
                </a:path>
                <a:path w="603250" h="456564">
                  <a:moveTo>
                    <a:pt x="0" y="90151"/>
                  </a:moveTo>
                  <a:lnTo>
                    <a:pt x="12649" y="90151"/>
                  </a:lnTo>
                </a:path>
                <a:path w="603250" h="456564">
                  <a:moveTo>
                    <a:pt x="0" y="0"/>
                  </a:moveTo>
                  <a:lnTo>
                    <a:pt x="12649" y="0"/>
                  </a:lnTo>
                </a:path>
                <a:path w="603250" h="456564">
                  <a:moveTo>
                    <a:pt x="7587" y="450357"/>
                  </a:moveTo>
                  <a:lnTo>
                    <a:pt x="603151" y="450357"/>
                  </a:lnTo>
                </a:path>
                <a:path w="603250" h="456564">
                  <a:moveTo>
                    <a:pt x="7587" y="456015"/>
                  </a:moveTo>
                  <a:lnTo>
                    <a:pt x="7587" y="444753"/>
                  </a:lnTo>
                </a:path>
                <a:path w="603250" h="456564">
                  <a:moveTo>
                    <a:pt x="43059" y="456015"/>
                  </a:moveTo>
                  <a:lnTo>
                    <a:pt x="43059" y="444753"/>
                  </a:lnTo>
                </a:path>
                <a:path w="603250" h="456564">
                  <a:moveTo>
                    <a:pt x="81103" y="456015"/>
                  </a:moveTo>
                  <a:lnTo>
                    <a:pt x="81103" y="444753"/>
                  </a:lnTo>
                </a:path>
                <a:path w="603250" h="456564">
                  <a:moveTo>
                    <a:pt x="119112" y="456015"/>
                  </a:moveTo>
                  <a:lnTo>
                    <a:pt x="119112" y="444753"/>
                  </a:lnTo>
                </a:path>
                <a:path w="603250" h="456564">
                  <a:moveTo>
                    <a:pt x="154524" y="456015"/>
                  </a:moveTo>
                  <a:lnTo>
                    <a:pt x="154524" y="444753"/>
                  </a:lnTo>
                </a:path>
                <a:path w="603250" h="456564">
                  <a:moveTo>
                    <a:pt x="192629" y="456015"/>
                  </a:moveTo>
                  <a:lnTo>
                    <a:pt x="192629" y="444753"/>
                  </a:lnTo>
                </a:path>
                <a:path w="603250" h="456564">
                  <a:moveTo>
                    <a:pt x="230626" y="456015"/>
                  </a:moveTo>
                  <a:lnTo>
                    <a:pt x="230626" y="444753"/>
                  </a:lnTo>
                </a:path>
                <a:path w="603250" h="456564">
                  <a:moveTo>
                    <a:pt x="266097" y="456015"/>
                  </a:moveTo>
                  <a:lnTo>
                    <a:pt x="266097" y="444753"/>
                  </a:lnTo>
                </a:path>
                <a:path w="603250" h="456564">
                  <a:moveTo>
                    <a:pt x="306631" y="456015"/>
                  </a:moveTo>
                  <a:lnTo>
                    <a:pt x="306631" y="444753"/>
                  </a:lnTo>
                </a:path>
                <a:path w="603250" h="456564">
                  <a:moveTo>
                    <a:pt x="344628" y="456015"/>
                  </a:moveTo>
                  <a:lnTo>
                    <a:pt x="344628" y="444753"/>
                  </a:lnTo>
                </a:path>
                <a:path w="603250" h="456564">
                  <a:moveTo>
                    <a:pt x="380100" y="456015"/>
                  </a:moveTo>
                  <a:lnTo>
                    <a:pt x="380100" y="444753"/>
                  </a:lnTo>
                </a:path>
                <a:path w="603250" h="456564">
                  <a:moveTo>
                    <a:pt x="418205" y="456015"/>
                  </a:moveTo>
                  <a:lnTo>
                    <a:pt x="418205" y="444753"/>
                  </a:lnTo>
                </a:path>
                <a:path w="603250" h="456564">
                  <a:moveTo>
                    <a:pt x="456202" y="456015"/>
                  </a:moveTo>
                  <a:lnTo>
                    <a:pt x="456202" y="444753"/>
                  </a:lnTo>
                </a:path>
                <a:path w="603250" h="456564">
                  <a:moveTo>
                    <a:pt x="491674" y="456015"/>
                  </a:moveTo>
                  <a:lnTo>
                    <a:pt x="491674" y="444753"/>
                  </a:lnTo>
                </a:path>
                <a:path w="603250" h="456564">
                  <a:moveTo>
                    <a:pt x="529670" y="456015"/>
                  </a:moveTo>
                  <a:lnTo>
                    <a:pt x="529670" y="444753"/>
                  </a:lnTo>
                </a:path>
                <a:path w="603250" h="456564">
                  <a:moveTo>
                    <a:pt x="567679" y="456015"/>
                  </a:moveTo>
                  <a:lnTo>
                    <a:pt x="567679" y="444753"/>
                  </a:lnTo>
                </a:path>
                <a:path w="603250" h="456564">
                  <a:moveTo>
                    <a:pt x="603151" y="456015"/>
                  </a:moveTo>
                  <a:lnTo>
                    <a:pt x="603151" y="444753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4" name="object 844"/>
          <p:cNvSpPr txBox="1"/>
          <p:nvPr/>
        </p:nvSpPr>
        <p:spPr>
          <a:xfrm>
            <a:off x="1405280" y="2990600"/>
            <a:ext cx="3810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45" name="object 845"/>
          <p:cNvSpPr txBox="1"/>
          <p:nvPr/>
        </p:nvSpPr>
        <p:spPr>
          <a:xfrm>
            <a:off x="1405280" y="2900906"/>
            <a:ext cx="3810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46" name="object 846"/>
          <p:cNvSpPr txBox="1"/>
          <p:nvPr/>
        </p:nvSpPr>
        <p:spPr>
          <a:xfrm>
            <a:off x="1392927" y="2814189"/>
            <a:ext cx="51435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10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47" name="object 847"/>
          <p:cNvSpPr txBox="1"/>
          <p:nvPr/>
        </p:nvSpPr>
        <p:spPr>
          <a:xfrm>
            <a:off x="1392927" y="2719484"/>
            <a:ext cx="51435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15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48" name="object 848"/>
          <p:cNvSpPr txBox="1"/>
          <p:nvPr/>
        </p:nvSpPr>
        <p:spPr>
          <a:xfrm>
            <a:off x="1392936" y="2629765"/>
            <a:ext cx="51435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20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49" name="object 849"/>
          <p:cNvSpPr txBox="1"/>
          <p:nvPr/>
        </p:nvSpPr>
        <p:spPr>
          <a:xfrm>
            <a:off x="1736026" y="2574067"/>
            <a:ext cx="257810" cy="12827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180"/>
              </a:spcBef>
            </a:pP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об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ра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зе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ц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300" spc="-40">
                <a:solidFill>
                  <a:srgbClr val="EB3C00"/>
                </a:solidFill>
                <a:latin typeface="Microsoft Sans Serif"/>
                <a:cs typeface="Microsoft Sans Serif"/>
              </a:rPr>
              <a:t>Мо</a:t>
            </a:r>
            <a:r>
              <a:rPr dirty="0" sz="300" spc="-5">
                <a:solidFill>
                  <a:srgbClr val="EB3C00"/>
                </a:solidFill>
                <a:latin typeface="Microsoft Sans Serif"/>
                <a:cs typeface="Microsoft Sans Serif"/>
              </a:rPr>
              <a:t>д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а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4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1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5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0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5">
                <a:solidFill>
                  <a:srgbClr val="EB3C00"/>
                </a:solidFill>
                <a:latin typeface="Microsoft Sans Serif"/>
                <a:cs typeface="Microsoft Sans Serif"/>
              </a:rPr>
              <a:t>м</a:t>
            </a:r>
            <a:r>
              <a:rPr dirty="0" sz="300" spc="-15">
                <a:solidFill>
                  <a:srgbClr val="EB3C00"/>
                </a:solidFill>
                <a:latin typeface="Microsoft Sans Serif"/>
                <a:cs typeface="Microsoft Sans Serif"/>
              </a:rPr>
              <a:t>/с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50" name="object 850"/>
          <p:cNvSpPr txBox="1"/>
          <p:nvPr/>
        </p:nvSpPr>
        <p:spPr>
          <a:xfrm>
            <a:off x="1054047" y="2563211"/>
            <a:ext cx="269240" cy="1149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125"/>
              </a:spcBef>
            </a:pPr>
            <a:r>
              <a:rPr dirty="0" sz="250" spc="20" i="1">
                <a:solidFill>
                  <a:srgbClr val="24211E"/>
                </a:solidFill>
                <a:latin typeface="Arial"/>
                <a:cs typeface="Arial"/>
              </a:rPr>
              <a:t>5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8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4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б</a:t>
            </a:r>
            <a:r>
              <a:rPr dirty="0" sz="250" spc="20" i="1">
                <a:solidFill>
                  <a:srgbClr val="24211E"/>
                </a:solidFill>
                <a:latin typeface="Arial"/>
                <a:cs typeface="Arial"/>
              </a:rPr>
              <a:t>р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з</a:t>
            </a:r>
            <a:r>
              <a:rPr dirty="0" sz="250" spc="-25" i="1">
                <a:solidFill>
                  <a:srgbClr val="24211E"/>
                </a:solidFill>
                <a:latin typeface="Arial"/>
                <a:cs typeface="Arial"/>
              </a:rPr>
              <a:t>ц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М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о</a:t>
            </a: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д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а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41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5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0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м</a:t>
            </a:r>
            <a:r>
              <a:rPr dirty="0" sz="300" spc="-15">
                <a:solidFill>
                  <a:srgbClr val="EB3C00"/>
                </a:solidFill>
                <a:latin typeface="Microsoft Sans Serif"/>
                <a:cs typeface="Microsoft Sans Serif"/>
              </a:rPr>
              <a:t>/с</a:t>
            </a:r>
            <a:endParaRPr sz="300">
              <a:latin typeface="Microsoft Sans Serif"/>
              <a:cs typeface="Microsoft Sans Serif"/>
            </a:endParaRPr>
          </a:p>
        </p:txBody>
      </p:sp>
      <p:sp>
        <p:nvSpPr>
          <p:cNvPr id="851" name="object 851"/>
          <p:cNvSpPr txBox="1"/>
          <p:nvPr/>
        </p:nvSpPr>
        <p:spPr>
          <a:xfrm>
            <a:off x="1051467" y="3137189"/>
            <a:ext cx="257810" cy="1327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200"/>
              </a:spcBef>
            </a:pP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2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6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б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р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з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ц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М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о</a:t>
            </a: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д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а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40</a:t>
            </a:r>
            <a:r>
              <a:rPr dirty="0" sz="300" spc="-35">
                <a:solidFill>
                  <a:srgbClr val="EB3C00"/>
                </a:solidFill>
                <a:latin typeface="Microsoft Sans Serif"/>
                <a:cs typeface="Microsoft Sans Serif"/>
              </a:rPr>
              <a:t>5</a:t>
            </a:r>
            <a:r>
              <a:rPr dirty="0" sz="300" spc="-20">
                <a:solidFill>
                  <a:srgbClr val="EB3C00"/>
                </a:solidFill>
                <a:latin typeface="Microsoft Sans Serif"/>
                <a:cs typeface="Microsoft Sans Serif"/>
              </a:rPr>
              <a:t>0</a:t>
            </a:r>
            <a:r>
              <a:rPr dirty="0" sz="300">
                <a:solidFill>
                  <a:srgbClr val="EB3C00"/>
                </a:solidFill>
                <a:latin typeface="Microsoft Sans Serif"/>
                <a:cs typeface="Microsoft Sans Serif"/>
              </a:rPr>
              <a:t> </a:t>
            </a:r>
            <a:r>
              <a:rPr dirty="0" sz="300" spc="-25">
                <a:solidFill>
                  <a:srgbClr val="EB3C00"/>
                </a:solidFill>
                <a:latin typeface="Microsoft Sans Serif"/>
                <a:cs typeface="Microsoft Sans Serif"/>
              </a:rPr>
              <a:t>м</a:t>
            </a:r>
            <a:r>
              <a:rPr dirty="0" sz="300" spc="-15">
                <a:solidFill>
                  <a:srgbClr val="EB3C00"/>
                </a:solidFill>
                <a:latin typeface="Microsoft Sans Serif"/>
                <a:cs typeface="Microsoft Sans Serif"/>
              </a:rPr>
              <a:t>/с</a:t>
            </a:r>
            <a:endParaRPr sz="300">
              <a:latin typeface="Microsoft Sans Serif"/>
              <a:cs typeface="Microsoft Sans Serif"/>
            </a:endParaRPr>
          </a:p>
        </p:txBody>
      </p:sp>
      <p:grpSp>
        <p:nvGrpSpPr>
          <p:cNvPr id="852" name="object 852"/>
          <p:cNvGrpSpPr/>
          <p:nvPr/>
        </p:nvGrpSpPr>
        <p:grpSpPr>
          <a:xfrm>
            <a:off x="751532" y="3133396"/>
            <a:ext cx="603885" cy="459105"/>
            <a:chOff x="751532" y="3133396"/>
            <a:chExt cx="603885" cy="459105"/>
          </a:xfrm>
        </p:grpSpPr>
        <p:sp>
          <p:nvSpPr>
            <p:cNvPr id="853" name="object 853"/>
            <p:cNvSpPr/>
            <p:nvPr/>
          </p:nvSpPr>
          <p:spPr>
            <a:xfrm>
              <a:off x="755649" y="3134984"/>
              <a:ext cx="598170" cy="450850"/>
            </a:xfrm>
            <a:custGeom>
              <a:avLst/>
              <a:gdLst/>
              <a:ahLst/>
              <a:cxnLst/>
              <a:rect l="l" t="t" r="r" b="b"/>
              <a:pathLst>
                <a:path w="598169" h="450850">
                  <a:moveTo>
                    <a:pt x="0" y="0"/>
                  </a:moveTo>
                  <a:lnTo>
                    <a:pt x="598143" y="0"/>
                  </a:lnTo>
                  <a:lnTo>
                    <a:pt x="598143" y="450397"/>
                  </a:lnTo>
                  <a:lnTo>
                    <a:pt x="0" y="45039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78858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4" name="object 854"/>
            <p:cNvSpPr/>
            <p:nvPr/>
          </p:nvSpPr>
          <p:spPr>
            <a:xfrm>
              <a:off x="760759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180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180" y="90138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5" name="object 855"/>
            <p:cNvSpPr/>
            <p:nvPr/>
          </p:nvSpPr>
          <p:spPr>
            <a:xfrm>
              <a:off x="760759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180" y="90138"/>
                  </a:lnTo>
                  <a:lnTo>
                    <a:pt x="15180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6" name="object 856"/>
            <p:cNvSpPr/>
            <p:nvPr/>
          </p:nvSpPr>
          <p:spPr>
            <a:xfrm>
              <a:off x="806351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12649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2649" y="90138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7" name="object 857"/>
            <p:cNvSpPr/>
            <p:nvPr/>
          </p:nvSpPr>
          <p:spPr>
            <a:xfrm>
              <a:off x="806351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0" y="90138"/>
                  </a:moveTo>
                  <a:lnTo>
                    <a:pt x="12649" y="90138"/>
                  </a:lnTo>
                  <a:lnTo>
                    <a:pt x="12649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8" name="object 858"/>
            <p:cNvSpPr/>
            <p:nvPr/>
          </p:nvSpPr>
          <p:spPr>
            <a:xfrm>
              <a:off x="829171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180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180" y="90138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9" name="object 859"/>
            <p:cNvSpPr/>
            <p:nvPr/>
          </p:nvSpPr>
          <p:spPr>
            <a:xfrm>
              <a:off x="829171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180" y="90138"/>
                  </a:lnTo>
                  <a:lnTo>
                    <a:pt x="15180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0" name="object 860"/>
            <p:cNvSpPr/>
            <p:nvPr/>
          </p:nvSpPr>
          <p:spPr>
            <a:xfrm>
              <a:off x="854521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12649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2649" y="90138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1" name="object 861"/>
            <p:cNvSpPr/>
            <p:nvPr/>
          </p:nvSpPr>
          <p:spPr>
            <a:xfrm>
              <a:off x="854521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0" y="90138"/>
                  </a:moveTo>
                  <a:lnTo>
                    <a:pt x="12649" y="90138"/>
                  </a:lnTo>
                  <a:lnTo>
                    <a:pt x="12649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2" name="object 862"/>
            <p:cNvSpPr/>
            <p:nvPr/>
          </p:nvSpPr>
          <p:spPr>
            <a:xfrm>
              <a:off x="874762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229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229" y="90138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3" name="object 863"/>
            <p:cNvSpPr/>
            <p:nvPr/>
          </p:nvSpPr>
          <p:spPr>
            <a:xfrm>
              <a:off x="874762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229" y="90138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4" name="object 864"/>
            <p:cNvSpPr/>
            <p:nvPr/>
          </p:nvSpPr>
          <p:spPr>
            <a:xfrm>
              <a:off x="920452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131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131" y="90138"/>
                  </a:lnTo>
                  <a:lnTo>
                    <a:pt x="15131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5" name="object 865"/>
            <p:cNvSpPr/>
            <p:nvPr/>
          </p:nvSpPr>
          <p:spPr>
            <a:xfrm>
              <a:off x="920452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131" y="90138"/>
                  </a:lnTo>
                  <a:lnTo>
                    <a:pt x="15131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6" name="object 866"/>
            <p:cNvSpPr/>
            <p:nvPr/>
          </p:nvSpPr>
          <p:spPr>
            <a:xfrm>
              <a:off x="966043" y="3247540"/>
              <a:ext cx="15240" cy="338455"/>
            </a:xfrm>
            <a:custGeom>
              <a:avLst/>
              <a:gdLst/>
              <a:ahLst/>
              <a:cxnLst/>
              <a:rect l="l" t="t" r="r" b="b"/>
              <a:pathLst>
                <a:path w="15240" h="338454">
                  <a:moveTo>
                    <a:pt x="15180" y="0"/>
                  </a:moveTo>
                  <a:lnTo>
                    <a:pt x="0" y="0"/>
                  </a:lnTo>
                  <a:lnTo>
                    <a:pt x="0" y="337841"/>
                  </a:lnTo>
                  <a:lnTo>
                    <a:pt x="15180" y="337841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7" name="object 867"/>
            <p:cNvSpPr/>
            <p:nvPr/>
          </p:nvSpPr>
          <p:spPr>
            <a:xfrm>
              <a:off x="966043" y="3247540"/>
              <a:ext cx="15240" cy="338455"/>
            </a:xfrm>
            <a:custGeom>
              <a:avLst/>
              <a:gdLst/>
              <a:ahLst/>
              <a:cxnLst/>
              <a:rect l="l" t="t" r="r" b="b"/>
              <a:pathLst>
                <a:path w="15240" h="338454">
                  <a:moveTo>
                    <a:pt x="0" y="337841"/>
                  </a:moveTo>
                  <a:lnTo>
                    <a:pt x="15180" y="337841"/>
                  </a:lnTo>
                  <a:lnTo>
                    <a:pt x="15180" y="0"/>
                  </a:lnTo>
                  <a:lnTo>
                    <a:pt x="0" y="0"/>
                  </a:lnTo>
                  <a:lnTo>
                    <a:pt x="0" y="337841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8" name="object 868"/>
            <p:cNvSpPr/>
            <p:nvPr/>
          </p:nvSpPr>
          <p:spPr>
            <a:xfrm>
              <a:off x="988863" y="3154619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15180" y="0"/>
                  </a:moveTo>
                  <a:lnTo>
                    <a:pt x="0" y="0"/>
                  </a:lnTo>
                  <a:lnTo>
                    <a:pt x="0" y="430762"/>
                  </a:lnTo>
                  <a:lnTo>
                    <a:pt x="15180" y="430762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9" name="object 869"/>
            <p:cNvSpPr/>
            <p:nvPr/>
          </p:nvSpPr>
          <p:spPr>
            <a:xfrm>
              <a:off x="988863" y="3154619"/>
              <a:ext cx="15240" cy="431165"/>
            </a:xfrm>
            <a:custGeom>
              <a:avLst/>
              <a:gdLst/>
              <a:ahLst/>
              <a:cxnLst/>
              <a:rect l="l" t="t" r="r" b="b"/>
              <a:pathLst>
                <a:path w="15240" h="431164">
                  <a:moveTo>
                    <a:pt x="0" y="430762"/>
                  </a:moveTo>
                  <a:lnTo>
                    <a:pt x="15180" y="430762"/>
                  </a:lnTo>
                  <a:lnTo>
                    <a:pt x="15180" y="0"/>
                  </a:lnTo>
                  <a:lnTo>
                    <a:pt x="0" y="0"/>
                  </a:lnTo>
                  <a:lnTo>
                    <a:pt x="0" y="430762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0" name="object 870"/>
            <p:cNvSpPr/>
            <p:nvPr/>
          </p:nvSpPr>
          <p:spPr>
            <a:xfrm>
              <a:off x="1014165" y="3247540"/>
              <a:ext cx="12700" cy="338455"/>
            </a:xfrm>
            <a:custGeom>
              <a:avLst/>
              <a:gdLst/>
              <a:ahLst/>
              <a:cxnLst/>
              <a:rect l="l" t="t" r="r" b="b"/>
              <a:pathLst>
                <a:path w="12700" h="338454">
                  <a:moveTo>
                    <a:pt x="12700" y="0"/>
                  </a:moveTo>
                  <a:lnTo>
                    <a:pt x="0" y="0"/>
                  </a:lnTo>
                  <a:lnTo>
                    <a:pt x="0" y="337841"/>
                  </a:lnTo>
                  <a:lnTo>
                    <a:pt x="12700" y="337841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1" name="object 871"/>
            <p:cNvSpPr/>
            <p:nvPr/>
          </p:nvSpPr>
          <p:spPr>
            <a:xfrm>
              <a:off x="1014165" y="3247540"/>
              <a:ext cx="12700" cy="338455"/>
            </a:xfrm>
            <a:custGeom>
              <a:avLst/>
              <a:gdLst/>
              <a:ahLst/>
              <a:cxnLst/>
              <a:rect l="l" t="t" r="r" b="b"/>
              <a:pathLst>
                <a:path w="12700" h="338454">
                  <a:moveTo>
                    <a:pt x="0" y="337841"/>
                  </a:moveTo>
                  <a:lnTo>
                    <a:pt x="12700" y="337841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337841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2" name="object 872"/>
            <p:cNvSpPr/>
            <p:nvPr/>
          </p:nvSpPr>
          <p:spPr>
            <a:xfrm>
              <a:off x="1036984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229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229" y="90138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3" name="object 873"/>
            <p:cNvSpPr/>
            <p:nvPr/>
          </p:nvSpPr>
          <p:spPr>
            <a:xfrm>
              <a:off x="1036984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229" y="90138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4" name="object 874"/>
            <p:cNvSpPr/>
            <p:nvPr/>
          </p:nvSpPr>
          <p:spPr>
            <a:xfrm>
              <a:off x="1059805" y="3405145"/>
              <a:ext cx="12700" cy="180340"/>
            </a:xfrm>
            <a:custGeom>
              <a:avLst/>
              <a:gdLst/>
              <a:ahLst/>
              <a:cxnLst/>
              <a:rect l="l" t="t" r="r" b="b"/>
              <a:pathLst>
                <a:path w="12700" h="180339">
                  <a:moveTo>
                    <a:pt x="12649" y="0"/>
                  </a:moveTo>
                  <a:lnTo>
                    <a:pt x="0" y="0"/>
                  </a:lnTo>
                  <a:lnTo>
                    <a:pt x="0" y="180236"/>
                  </a:lnTo>
                  <a:lnTo>
                    <a:pt x="12649" y="180236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5" name="object 875"/>
            <p:cNvSpPr/>
            <p:nvPr/>
          </p:nvSpPr>
          <p:spPr>
            <a:xfrm>
              <a:off x="1059805" y="3405145"/>
              <a:ext cx="12700" cy="180340"/>
            </a:xfrm>
            <a:custGeom>
              <a:avLst/>
              <a:gdLst/>
              <a:ahLst/>
              <a:cxnLst/>
              <a:rect l="l" t="t" r="r" b="b"/>
              <a:pathLst>
                <a:path w="12700" h="180339">
                  <a:moveTo>
                    <a:pt x="0" y="180236"/>
                  </a:moveTo>
                  <a:lnTo>
                    <a:pt x="12649" y="180236"/>
                  </a:lnTo>
                  <a:lnTo>
                    <a:pt x="12649" y="0"/>
                  </a:lnTo>
                  <a:lnTo>
                    <a:pt x="0" y="0"/>
                  </a:lnTo>
                  <a:lnTo>
                    <a:pt x="0" y="180236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6" name="object 876"/>
            <p:cNvSpPr/>
            <p:nvPr/>
          </p:nvSpPr>
          <p:spPr>
            <a:xfrm>
              <a:off x="1082625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12650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2650" y="90138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7" name="object 877"/>
            <p:cNvSpPr/>
            <p:nvPr/>
          </p:nvSpPr>
          <p:spPr>
            <a:xfrm>
              <a:off x="1082625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0" y="90138"/>
                  </a:moveTo>
                  <a:lnTo>
                    <a:pt x="12650" y="90138"/>
                  </a:lnTo>
                  <a:lnTo>
                    <a:pt x="12650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8" name="object 878"/>
            <p:cNvSpPr/>
            <p:nvPr/>
          </p:nvSpPr>
          <p:spPr>
            <a:xfrm>
              <a:off x="1173806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15231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5231" y="90138"/>
                  </a:lnTo>
                  <a:lnTo>
                    <a:pt x="15231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9" name="object 879"/>
            <p:cNvSpPr/>
            <p:nvPr/>
          </p:nvSpPr>
          <p:spPr>
            <a:xfrm>
              <a:off x="1173806" y="3495243"/>
              <a:ext cx="15240" cy="90170"/>
            </a:xfrm>
            <a:custGeom>
              <a:avLst/>
              <a:gdLst/>
              <a:ahLst/>
              <a:cxnLst/>
              <a:rect l="l" t="t" r="r" b="b"/>
              <a:pathLst>
                <a:path w="15240" h="90170">
                  <a:moveTo>
                    <a:pt x="0" y="90138"/>
                  </a:moveTo>
                  <a:lnTo>
                    <a:pt x="15231" y="90138"/>
                  </a:lnTo>
                  <a:lnTo>
                    <a:pt x="15231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0" name="object 880"/>
            <p:cNvSpPr/>
            <p:nvPr/>
          </p:nvSpPr>
          <p:spPr>
            <a:xfrm>
              <a:off x="1267566" y="3495243"/>
              <a:ext cx="13335" cy="90170"/>
            </a:xfrm>
            <a:custGeom>
              <a:avLst/>
              <a:gdLst/>
              <a:ahLst/>
              <a:cxnLst/>
              <a:rect l="l" t="t" r="r" b="b"/>
              <a:pathLst>
                <a:path w="13334" h="90170">
                  <a:moveTo>
                    <a:pt x="12757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2757" y="90138"/>
                  </a:lnTo>
                  <a:lnTo>
                    <a:pt x="12757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1" name="object 881"/>
            <p:cNvSpPr/>
            <p:nvPr/>
          </p:nvSpPr>
          <p:spPr>
            <a:xfrm>
              <a:off x="1267566" y="3495243"/>
              <a:ext cx="13335" cy="90170"/>
            </a:xfrm>
            <a:custGeom>
              <a:avLst/>
              <a:gdLst/>
              <a:ahLst/>
              <a:cxnLst/>
              <a:rect l="l" t="t" r="r" b="b"/>
              <a:pathLst>
                <a:path w="13334" h="90170">
                  <a:moveTo>
                    <a:pt x="0" y="90138"/>
                  </a:moveTo>
                  <a:lnTo>
                    <a:pt x="12757" y="90138"/>
                  </a:lnTo>
                  <a:lnTo>
                    <a:pt x="12757" y="0"/>
                  </a:lnTo>
                  <a:lnTo>
                    <a:pt x="0" y="0"/>
                  </a:lnTo>
                  <a:lnTo>
                    <a:pt x="0" y="9013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2" name="object 882"/>
            <p:cNvSpPr/>
            <p:nvPr/>
          </p:nvSpPr>
          <p:spPr>
            <a:xfrm>
              <a:off x="1336032" y="3495243"/>
              <a:ext cx="12700" cy="90170"/>
            </a:xfrm>
            <a:custGeom>
              <a:avLst/>
              <a:gdLst/>
              <a:ahLst/>
              <a:cxnLst/>
              <a:rect l="l" t="t" r="r" b="b"/>
              <a:pathLst>
                <a:path w="12700" h="90170">
                  <a:moveTo>
                    <a:pt x="12697" y="0"/>
                  </a:moveTo>
                  <a:lnTo>
                    <a:pt x="0" y="0"/>
                  </a:lnTo>
                  <a:lnTo>
                    <a:pt x="0" y="90138"/>
                  </a:lnTo>
                  <a:lnTo>
                    <a:pt x="12697" y="90138"/>
                  </a:lnTo>
                  <a:lnTo>
                    <a:pt x="12697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3" name="object 883"/>
            <p:cNvSpPr/>
            <p:nvPr/>
          </p:nvSpPr>
          <p:spPr>
            <a:xfrm>
              <a:off x="753119" y="3134984"/>
              <a:ext cx="600710" cy="456565"/>
            </a:xfrm>
            <a:custGeom>
              <a:avLst/>
              <a:gdLst/>
              <a:ahLst/>
              <a:cxnLst/>
              <a:rect l="l" t="t" r="r" b="b"/>
              <a:pathLst>
                <a:path w="600710" h="456564">
                  <a:moveTo>
                    <a:pt x="582913" y="450397"/>
                  </a:moveTo>
                  <a:lnTo>
                    <a:pt x="595610" y="450397"/>
                  </a:lnTo>
                  <a:lnTo>
                    <a:pt x="595610" y="360259"/>
                  </a:lnTo>
                  <a:lnTo>
                    <a:pt x="582913" y="360259"/>
                  </a:lnTo>
                  <a:lnTo>
                    <a:pt x="582913" y="450397"/>
                  </a:lnTo>
                  <a:close/>
                </a:path>
                <a:path w="600710" h="456564">
                  <a:moveTo>
                    <a:pt x="2529" y="0"/>
                  </a:moveTo>
                  <a:lnTo>
                    <a:pt x="2529" y="450397"/>
                  </a:lnTo>
                </a:path>
                <a:path w="600710" h="456564">
                  <a:moveTo>
                    <a:pt x="0" y="450397"/>
                  </a:moveTo>
                  <a:lnTo>
                    <a:pt x="7640" y="450397"/>
                  </a:lnTo>
                </a:path>
                <a:path w="600710" h="456564">
                  <a:moveTo>
                    <a:pt x="0" y="337788"/>
                  </a:moveTo>
                  <a:lnTo>
                    <a:pt x="7640" y="337788"/>
                  </a:lnTo>
                </a:path>
                <a:path w="600710" h="456564">
                  <a:moveTo>
                    <a:pt x="0" y="225165"/>
                  </a:moveTo>
                  <a:lnTo>
                    <a:pt x="7640" y="225165"/>
                  </a:lnTo>
                </a:path>
                <a:path w="600710" h="456564">
                  <a:moveTo>
                    <a:pt x="0" y="112556"/>
                  </a:moveTo>
                  <a:lnTo>
                    <a:pt x="7640" y="112556"/>
                  </a:lnTo>
                </a:path>
                <a:path w="600710" h="456564">
                  <a:moveTo>
                    <a:pt x="0" y="0"/>
                  </a:moveTo>
                  <a:lnTo>
                    <a:pt x="7640" y="0"/>
                  </a:lnTo>
                </a:path>
                <a:path w="600710" h="456564">
                  <a:moveTo>
                    <a:pt x="2529" y="450397"/>
                  </a:moveTo>
                  <a:lnTo>
                    <a:pt x="600673" y="450397"/>
                  </a:lnTo>
                </a:path>
                <a:path w="600710" h="456564">
                  <a:moveTo>
                    <a:pt x="2529" y="456002"/>
                  </a:moveTo>
                  <a:lnTo>
                    <a:pt x="2529" y="444740"/>
                  </a:lnTo>
                </a:path>
                <a:path w="600710" h="456564">
                  <a:moveTo>
                    <a:pt x="25350" y="456002"/>
                  </a:moveTo>
                  <a:lnTo>
                    <a:pt x="25350" y="444740"/>
                  </a:lnTo>
                </a:path>
                <a:path w="600710" h="456564">
                  <a:moveTo>
                    <a:pt x="48170" y="456002"/>
                  </a:moveTo>
                  <a:lnTo>
                    <a:pt x="48170" y="444740"/>
                  </a:lnTo>
                </a:path>
                <a:path w="600710" h="456564">
                  <a:moveTo>
                    <a:pt x="70991" y="456002"/>
                  </a:moveTo>
                  <a:lnTo>
                    <a:pt x="70991" y="444740"/>
                  </a:lnTo>
                </a:path>
                <a:path w="600710" h="456564">
                  <a:moveTo>
                    <a:pt x="96291" y="456002"/>
                  </a:moveTo>
                  <a:lnTo>
                    <a:pt x="96291" y="444740"/>
                  </a:lnTo>
                </a:path>
                <a:path w="600710" h="456564">
                  <a:moveTo>
                    <a:pt x="119112" y="456002"/>
                  </a:moveTo>
                  <a:lnTo>
                    <a:pt x="119112" y="444740"/>
                  </a:lnTo>
                </a:path>
                <a:path w="600710" h="456564">
                  <a:moveTo>
                    <a:pt x="139402" y="456002"/>
                  </a:moveTo>
                  <a:lnTo>
                    <a:pt x="139402" y="444740"/>
                  </a:lnTo>
                </a:path>
                <a:path w="600710" h="456564">
                  <a:moveTo>
                    <a:pt x="164702" y="456002"/>
                  </a:moveTo>
                  <a:lnTo>
                    <a:pt x="164702" y="444740"/>
                  </a:lnTo>
                </a:path>
                <a:path w="600710" h="456564">
                  <a:moveTo>
                    <a:pt x="187523" y="456002"/>
                  </a:moveTo>
                  <a:lnTo>
                    <a:pt x="187523" y="444740"/>
                  </a:lnTo>
                </a:path>
                <a:path w="600710" h="456564">
                  <a:moveTo>
                    <a:pt x="210394" y="456002"/>
                  </a:moveTo>
                  <a:lnTo>
                    <a:pt x="210394" y="444740"/>
                  </a:lnTo>
                </a:path>
                <a:path w="600710" h="456564">
                  <a:moveTo>
                    <a:pt x="233213" y="456002"/>
                  </a:moveTo>
                  <a:lnTo>
                    <a:pt x="233213" y="444740"/>
                  </a:lnTo>
                </a:path>
                <a:path w="600710" h="456564">
                  <a:moveTo>
                    <a:pt x="255984" y="456002"/>
                  </a:moveTo>
                  <a:lnTo>
                    <a:pt x="255984" y="444740"/>
                  </a:lnTo>
                </a:path>
                <a:path w="600710" h="456564">
                  <a:moveTo>
                    <a:pt x="278805" y="456002"/>
                  </a:moveTo>
                  <a:lnTo>
                    <a:pt x="278805" y="444740"/>
                  </a:lnTo>
                </a:path>
                <a:path w="600710" h="456564">
                  <a:moveTo>
                    <a:pt x="301624" y="456002"/>
                  </a:moveTo>
                  <a:lnTo>
                    <a:pt x="301624" y="444740"/>
                  </a:lnTo>
                </a:path>
                <a:path w="600710" h="456564">
                  <a:moveTo>
                    <a:pt x="324395" y="456002"/>
                  </a:moveTo>
                  <a:lnTo>
                    <a:pt x="324395" y="444740"/>
                  </a:lnTo>
                </a:path>
                <a:path w="600710" h="456564">
                  <a:moveTo>
                    <a:pt x="347216" y="456002"/>
                  </a:moveTo>
                  <a:lnTo>
                    <a:pt x="347216" y="444740"/>
                  </a:lnTo>
                </a:path>
                <a:path w="600710" h="456564">
                  <a:moveTo>
                    <a:pt x="372567" y="456002"/>
                  </a:moveTo>
                  <a:lnTo>
                    <a:pt x="372567" y="444740"/>
                  </a:lnTo>
                </a:path>
                <a:path w="600710" h="456564">
                  <a:moveTo>
                    <a:pt x="392906" y="456002"/>
                  </a:moveTo>
                  <a:lnTo>
                    <a:pt x="392906" y="444740"/>
                  </a:lnTo>
                </a:path>
                <a:path w="600710" h="456564">
                  <a:moveTo>
                    <a:pt x="415627" y="456002"/>
                  </a:moveTo>
                  <a:lnTo>
                    <a:pt x="415627" y="444740"/>
                  </a:lnTo>
                </a:path>
                <a:path w="600710" h="456564">
                  <a:moveTo>
                    <a:pt x="440978" y="456002"/>
                  </a:moveTo>
                  <a:lnTo>
                    <a:pt x="440978" y="444740"/>
                  </a:lnTo>
                </a:path>
                <a:path w="600710" h="456564">
                  <a:moveTo>
                    <a:pt x="463848" y="456002"/>
                  </a:moveTo>
                  <a:lnTo>
                    <a:pt x="463848" y="444740"/>
                  </a:lnTo>
                </a:path>
                <a:path w="600710" h="456564">
                  <a:moveTo>
                    <a:pt x="486574" y="456002"/>
                  </a:moveTo>
                  <a:lnTo>
                    <a:pt x="486574" y="444740"/>
                  </a:lnTo>
                </a:path>
                <a:path w="600710" h="456564">
                  <a:moveTo>
                    <a:pt x="509444" y="456002"/>
                  </a:moveTo>
                  <a:lnTo>
                    <a:pt x="509444" y="444740"/>
                  </a:lnTo>
                </a:path>
                <a:path w="600710" h="456564">
                  <a:moveTo>
                    <a:pt x="532254" y="456002"/>
                  </a:moveTo>
                  <a:lnTo>
                    <a:pt x="532254" y="444740"/>
                  </a:lnTo>
                </a:path>
                <a:path w="600710" h="456564">
                  <a:moveTo>
                    <a:pt x="555076" y="456002"/>
                  </a:moveTo>
                  <a:lnTo>
                    <a:pt x="555076" y="444740"/>
                  </a:lnTo>
                </a:path>
                <a:path w="600710" h="456564">
                  <a:moveTo>
                    <a:pt x="577851" y="456002"/>
                  </a:moveTo>
                  <a:lnTo>
                    <a:pt x="577851" y="444740"/>
                  </a:lnTo>
                </a:path>
                <a:path w="600710" h="456564">
                  <a:moveTo>
                    <a:pt x="600673" y="456002"/>
                  </a:moveTo>
                  <a:lnTo>
                    <a:pt x="600673" y="444740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4" name="object 884"/>
          <p:cNvSpPr txBox="1"/>
          <p:nvPr/>
        </p:nvSpPr>
        <p:spPr>
          <a:xfrm>
            <a:off x="716657" y="3551474"/>
            <a:ext cx="38735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85" name="object 885"/>
          <p:cNvSpPr txBox="1"/>
          <p:nvPr/>
        </p:nvSpPr>
        <p:spPr>
          <a:xfrm>
            <a:off x="715069" y="3440448"/>
            <a:ext cx="38735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86" name="object 886"/>
          <p:cNvSpPr txBox="1"/>
          <p:nvPr/>
        </p:nvSpPr>
        <p:spPr>
          <a:xfrm>
            <a:off x="708372" y="3325801"/>
            <a:ext cx="51435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10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887" name="object 887"/>
          <p:cNvSpPr txBox="1"/>
          <p:nvPr/>
        </p:nvSpPr>
        <p:spPr>
          <a:xfrm>
            <a:off x="709166" y="3214776"/>
            <a:ext cx="51435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15</a:t>
            </a:r>
            <a:endParaRPr sz="200">
              <a:latin typeface="Microsoft Sans Serif"/>
              <a:cs typeface="Microsoft Sans Serif"/>
            </a:endParaRPr>
          </a:p>
        </p:txBody>
      </p:sp>
      <p:grpSp>
        <p:nvGrpSpPr>
          <p:cNvPr id="888" name="object 888"/>
          <p:cNvGrpSpPr/>
          <p:nvPr/>
        </p:nvGrpSpPr>
        <p:grpSpPr>
          <a:xfrm>
            <a:off x="751532" y="2567593"/>
            <a:ext cx="603885" cy="459105"/>
            <a:chOff x="751532" y="2567593"/>
            <a:chExt cx="603885" cy="459105"/>
          </a:xfrm>
        </p:grpSpPr>
        <p:sp>
          <p:nvSpPr>
            <p:cNvPr id="889" name="object 889"/>
            <p:cNvSpPr/>
            <p:nvPr/>
          </p:nvSpPr>
          <p:spPr>
            <a:xfrm>
              <a:off x="755649" y="2569181"/>
              <a:ext cx="598170" cy="450850"/>
            </a:xfrm>
            <a:custGeom>
              <a:avLst/>
              <a:gdLst/>
              <a:ahLst/>
              <a:cxnLst/>
              <a:rect l="l" t="t" r="r" b="b"/>
              <a:pathLst>
                <a:path w="598169" h="450850">
                  <a:moveTo>
                    <a:pt x="0" y="0"/>
                  </a:moveTo>
                  <a:lnTo>
                    <a:pt x="598143" y="0"/>
                  </a:lnTo>
                  <a:lnTo>
                    <a:pt x="598143" y="450357"/>
                  </a:lnTo>
                  <a:lnTo>
                    <a:pt x="0" y="450357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78858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0" name="object 890"/>
            <p:cNvSpPr/>
            <p:nvPr/>
          </p:nvSpPr>
          <p:spPr>
            <a:xfrm>
              <a:off x="763289" y="2966103"/>
              <a:ext cx="12700" cy="53975"/>
            </a:xfrm>
            <a:custGeom>
              <a:avLst/>
              <a:gdLst/>
              <a:ahLst/>
              <a:cxnLst/>
              <a:rect l="l" t="t" r="r" b="b"/>
              <a:pathLst>
                <a:path w="12700" h="53975">
                  <a:moveTo>
                    <a:pt x="0" y="53435"/>
                  </a:moveTo>
                  <a:lnTo>
                    <a:pt x="12650" y="53435"/>
                  </a:lnTo>
                  <a:lnTo>
                    <a:pt x="12650" y="0"/>
                  </a:lnTo>
                  <a:lnTo>
                    <a:pt x="0" y="0"/>
                  </a:lnTo>
                  <a:lnTo>
                    <a:pt x="0" y="53435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1" name="object 891"/>
            <p:cNvSpPr/>
            <p:nvPr/>
          </p:nvSpPr>
          <p:spPr>
            <a:xfrm>
              <a:off x="788590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40" h="180339">
                  <a:moveTo>
                    <a:pt x="15229" y="0"/>
                  </a:moveTo>
                  <a:lnTo>
                    <a:pt x="0" y="0"/>
                  </a:lnTo>
                  <a:lnTo>
                    <a:pt x="0" y="180129"/>
                  </a:lnTo>
                  <a:lnTo>
                    <a:pt x="15229" y="180129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2" name="object 892"/>
            <p:cNvSpPr/>
            <p:nvPr/>
          </p:nvSpPr>
          <p:spPr>
            <a:xfrm>
              <a:off x="788590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40" h="180339">
                  <a:moveTo>
                    <a:pt x="0" y="180129"/>
                  </a:moveTo>
                  <a:lnTo>
                    <a:pt x="15229" y="180129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180129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3" name="object 893"/>
            <p:cNvSpPr/>
            <p:nvPr/>
          </p:nvSpPr>
          <p:spPr>
            <a:xfrm>
              <a:off x="816470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40" h="127000">
                  <a:moveTo>
                    <a:pt x="15229" y="0"/>
                  </a:moveTo>
                  <a:lnTo>
                    <a:pt x="0" y="0"/>
                  </a:lnTo>
                  <a:lnTo>
                    <a:pt x="0" y="126653"/>
                  </a:lnTo>
                  <a:lnTo>
                    <a:pt x="15229" y="126653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4" name="object 894"/>
            <p:cNvSpPr/>
            <p:nvPr/>
          </p:nvSpPr>
          <p:spPr>
            <a:xfrm>
              <a:off x="816470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40" h="127000">
                  <a:moveTo>
                    <a:pt x="0" y="126653"/>
                  </a:moveTo>
                  <a:lnTo>
                    <a:pt x="15229" y="126653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12665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5" name="object 895"/>
            <p:cNvSpPr/>
            <p:nvPr/>
          </p:nvSpPr>
          <p:spPr>
            <a:xfrm>
              <a:off x="841821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40" h="180339">
                  <a:moveTo>
                    <a:pt x="15229" y="0"/>
                  </a:moveTo>
                  <a:lnTo>
                    <a:pt x="0" y="0"/>
                  </a:lnTo>
                  <a:lnTo>
                    <a:pt x="0" y="180129"/>
                  </a:lnTo>
                  <a:lnTo>
                    <a:pt x="15229" y="180129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6" name="object 896"/>
            <p:cNvSpPr/>
            <p:nvPr/>
          </p:nvSpPr>
          <p:spPr>
            <a:xfrm>
              <a:off x="841821" y="2839409"/>
              <a:ext cx="15240" cy="180340"/>
            </a:xfrm>
            <a:custGeom>
              <a:avLst/>
              <a:gdLst/>
              <a:ahLst/>
              <a:cxnLst/>
              <a:rect l="l" t="t" r="r" b="b"/>
              <a:pathLst>
                <a:path w="15240" h="180339">
                  <a:moveTo>
                    <a:pt x="0" y="180129"/>
                  </a:moveTo>
                  <a:lnTo>
                    <a:pt x="15229" y="180129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180129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7" name="object 897"/>
            <p:cNvSpPr/>
            <p:nvPr/>
          </p:nvSpPr>
          <p:spPr>
            <a:xfrm>
              <a:off x="869702" y="2586101"/>
              <a:ext cx="15240" cy="433705"/>
            </a:xfrm>
            <a:custGeom>
              <a:avLst/>
              <a:gdLst/>
              <a:ahLst/>
              <a:cxnLst/>
              <a:rect l="l" t="t" r="r" b="b"/>
              <a:pathLst>
                <a:path w="15240" h="433705">
                  <a:moveTo>
                    <a:pt x="15179" y="0"/>
                  </a:moveTo>
                  <a:lnTo>
                    <a:pt x="0" y="0"/>
                  </a:lnTo>
                  <a:lnTo>
                    <a:pt x="0" y="433437"/>
                  </a:lnTo>
                  <a:lnTo>
                    <a:pt x="15179" y="433437"/>
                  </a:lnTo>
                  <a:lnTo>
                    <a:pt x="1517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8" name="object 898"/>
            <p:cNvSpPr/>
            <p:nvPr/>
          </p:nvSpPr>
          <p:spPr>
            <a:xfrm>
              <a:off x="869702" y="2586101"/>
              <a:ext cx="15240" cy="433705"/>
            </a:xfrm>
            <a:custGeom>
              <a:avLst/>
              <a:gdLst/>
              <a:ahLst/>
              <a:cxnLst/>
              <a:rect l="l" t="t" r="r" b="b"/>
              <a:pathLst>
                <a:path w="15240" h="433705">
                  <a:moveTo>
                    <a:pt x="0" y="433437"/>
                  </a:moveTo>
                  <a:lnTo>
                    <a:pt x="15179" y="433437"/>
                  </a:lnTo>
                  <a:lnTo>
                    <a:pt x="15179" y="0"/>
                  </a:lnTo>
                  <a:lnTo>
                    <a:pt x="0" y="0"/>
                  </a:lnTo>
                  <a:lnTo>
                    <a:pt x="0" y="433437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9" name="object 899"/>
            <p:cNvSpPr/>
            <p:nvPr/>
          </p:nvSpPr>
          <p:spPr>
            <a:xfrm>
              <a:off x="897582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40" h="127000">
                  <a:moveTo>
                    <a:pt x="15180" y="0"/>
                  </a:moveTo>
                  <a:lnTo>
                    <a:pt x="0" y="0"/>
                  </a:lnTo>
                  <a:lnTo>
                    <a:pt x="0" y="126653"/>
                  </a:lnTo>
                  <a:lnTo>
                    <a:pt x="15180" y="126653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0" name="object 900"/>
            <p:cNvSpPr/>
            <p:nvPr/>
          </p:nvSpPr>
          <p:spPr>
            <a:xfrm>
              <a:off x="897582" y="2892885"/>
              <a:ext cx="15240" cy="127000"/>
            </a:xfrm>
            <a:custGeom>
              <a:avLst/>
              <a:gdLst/>
              <a:ahLst/>
              <a:cxnLst/>
              <a:rect l="l" t="t" r="r" b="b"/>
              <a:pathLst>
                <a:path w="15240" h="127000">
                  <a:moveTo>
                    <a:pt x="0" y="126653"/>
                  </a:moveTo>
                  <a:lnTo>
                    <a:pt x="15180" y="126653"/>
                  </a:lnTo>
                  <a:lnTo>
                    <a:pt x="15180" y="0"/>
                  </a:lnTo>
                  <a:lnTo>
                    <a:pt x="0" y="0"/>
                  </a:lnTo>
                  <a:lnTo>
                    <a:pt x="0" y="12665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1" name="object 901"/>
            <p:cNvSpPr/>
            <p:nvPr/>
          </p:nvSpPr>
          <p:spPr>
            <a:xfrm>
              <a:off x="925512" y="2802840"/>
              <a:ext cx="15240" cy="217170"/>
            </a:xfrm>
            <a:custGeom>
              <a:avLst/>
              <a:gdLst/>
              <a:ahLst/>
              <a:cxnLst/>
              <a:rect l="l" t="t" r="r" b="b"/>
              <a:pathLst>
                <a:path w="15240" h="217169">
                  <a:moveTo>
                    <a:pt x="15131" y="0"/>
                  </a:moveTo>
                  <a:lnTo>
                    <a:pt x="0" y="0"/>
                  </a:lnTo>
                  <a:lnTo>
                    <a:pt x="0" y="216698"/>
                  </a:lnTo>
                  <a:lnTo>
                    <a:pt x="15131" y="216698"/>
                  </a:lnTo>
                  <a:lnTo>
                    <a:pt x="15131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2" name="object 902"/>
            <p:cNvSpPr/>
            <p:nvPr/>
          </p:nvSpPr>
          <p:spPr>
            <a:xfrm>
              <a:off x="925512" y="2802840"/>
              <a:ext cx="15240" cy="217170"/>
            </a:xfrm>
            <a:custGeom>
              <a:avLst/>
              <a:gdLst/>
              <a:ahLst/>
              <a:cxnLst/>
              <a:rect l="l" t="t" r="r" b="b"/>
              <a:pathLst>
                <a:path w="15240" h="217169">
                  <a:moveTo>
                    <a:pt x="0" y="216698"/>
                  </a:moveTo>
                  <a:lnTo>
                    <a:pt x="15131" y="216698"/>
                  </a:lnTo>
                  <a:lnTo>
                    <a:pt x="15131" y="0"/>
                  </a:lnTo>
                  <a:lnTo>
                    <a:pt x="0" y="0"/>
                  </a:lnTo>
                  <a:lnTo>
                    <a:pt x="0" y="216698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3" name="object 903"/>
            <p:cNvSpPr/>
            <p:nvPr/>
          </p:nvSpPr>
          <p:spPr>
            <a:xfrm>
              <a:off x="953392" y="2892885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12650" y="0"/>
                  </a:moveTo>
                  <a:lnTo>
                    <a:pt x="0" y="0"/>
                  </a:lnTo>
                  <a:lnTo>
                    <a:pt x="0" y="126653"/>
                  </a:lnTo>
                  <a:lnTo>
                    <a:pt x="12650" y="126653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4" name="object 904"/>
            <p:cNvSpPr/>
            <p:nvPr/>
          </p:nvSpPr>
          <p:spPr>
            <a:xfrm>
              <a:off x="953392" y="2892885"/>
              <a:ext cx="12700" cy="127000"/>
            </a:xfrm>
            <a:custGeom>
              <a:avLst/>
              <a:gdLst/>
              <a:ahLst/>
              <a:cxnLst/>
              <a:rect l="l" t="t" r="r" b="b"/>
              <a:pathLst>
                <a:path w="12700" h="127000">
                  <a:moveTo>
                    <a:pt x="0" y="126653"/>
                  </a:moveTo>
                  <a:lnTo>
                    <a:pt x="12650" y="126653"/>
                  </a:lnTo>
                  <a:lnTo>
                    <a:pt x="12650" y="0"/>
                  </a:lnTo>
                  <a:lnTo>
                    <a:pt x="0" y="0"/>
                  </a:lnTo>
                  <a:lnTo>
                    <a:pt x="0" y="12665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5" name="object 905"/>
            <p:cNvSpPr/>
            <p:nvPr/>
          </p:nvSpPr>
          <p:spPr>
            <a:xfrm>
              <a:off x="978644" y="2859098"/>
              <a:ext cx="15240" cy="160655"/>
            </a:xfrm>
            <a:custGeom>
              <a:avLst/>
              <a:gdLst/>
              <a:ahLst/>
              <a:cxnLst/>
              <a:rect l="l" t="t" r="r" b="b"/>
              <a:pathLst>
                <a:path w="15240" h="160655">
                  <a:moveTo>
                    <a:pt x="15229" y="0"/>
                  </a:moveTo>
                  <a:lnTo>
                    <a:pt x="0" y="0"/>
                  </a:lnTo>
                  <a:lnTo>
                    <a:pt x="0" y="160440"/>
                  </a:lnTo>
                  <a:lnTo>
                    <a:pt x="15229" y="160440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6" name="object 906"/>
            <p:cNvSpPr/>
            <p:nvPr/>
          </p:nvSpPr>
          <p:spPr>
            <a:xfrm>
              <a:off x="978644" y="2859098"/>
              <a:ext cx="15240" cy="160655"/>
            </a:xfrm>
            <a:custGeom>
              <a:avLst/>
              <a:gdLst/>
              <a:ahLst/>
              <a:cxnLst/>
              <a:rect l="l" t="t" r="r" b="b"/>
              <a:pathLst>
                <a:path w="15240" h="160655">
                  <a:moveTo>
                    <a:pt x="0" y="160440"/>
                  </a:moveTo>
                  <a:lnTo>
                    <a:pt x="15229" y="160440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160440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7" name="object 907"/>
            <p:cNvSpPr/>
            <p:nvPr/>
          </p:nvSpPr>
          <p:spPr>
            <a:xfrm>
              <a:off x="1006524" y="2985805"/>
              <a:ext cx="15875" cy="34290"/>
            </a:xfrm>
            <a:custGeom>
              <a:avLst/>
              <a:gdLst/>
              <a:ahLst/>
              <a:cxnLst/>
              <a:rect l="l" t="t" r="r" b="b"/>
              <a:pathLst>
                <a:path w="15875" h="34289">
                  <a:moveTo>
                    <a:pt x="15279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5279" y="33733"/>
                  </a:lnTo>
                  <a:lnTo>
                    <a:pt x="1527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8" name="object 908"/>
            <p:cNvSpPr/>
            <p:nvPr/>
          </p:nvSpPr>
          <p:spPr>
            <a:xfrm>
              <a:off x="1006524" y="2985805"/>
              <a:ext cx="15875" cy="34290"/>
            </a:xfrm>
            <a:custGeom>
              <a:avLst/>
              <a:gdLst/>
              <a:ahLst/>
              <a:cxnLst/>
              <a:rect l="l" t="t" r="r" b="b"/>
              <a:pathLst>
                <a:path w="15875" h="34289">
                  <a:moveTo>
                    <a:pt x="0" y="33733"/>
                  </a:moveTo>
                  <a:lnTo>
                    <a:pt x="15279" y="33733"/>
                  </a:lnTo>
                  <a:lnTo>
                    <a:pt x="15279" y="0"/>
                  </a:lnTo>
                  <a:lnTo>
                    <a:pt x="0" y="0"/>
                  </a:lnTo>
                  <a:lnTo>
                    <a:pt x="0" y="3373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9" name="object 909"/>
            <p:cNvSpPr/>
            <p:nvPr/>
          </p:nvSpPr>
          <p:spPr>
            <a:xfrm>
              <a:off x="1034454" y="2985805"/>
              <a:ext cx="12700" cy="34290"/>
            </a:xfrm>
            <a:custGeom>
              <a:avLst/>
              <a:gdLst/>
              <a:ahLst/>
              <a:cxnLst/>
              <a:rect l="l" t="t" r="r" b="b"/>
              <a:pathLst>
                <a:path w="12700" h="34289">
                  <a:moveTo>
                    <a:pt x="12650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2650" y="33733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0" name="object 910"/>
            <p:cNvSpPr/>
            <p:nvPr/>
          </p:nvSpPr>
          <p:spPr>
            <a:xfrm>
              <a:off x="1034454" y="2985805"/>
              <a:ext cx="12700" cy="34290"/>
            </a:xfrm>
            <a:custGeom>
              <a:avLst/>
              <a:gdLst/>
              <a:ahLst/>
              <a:cxnLst/>
              <a:rect l="l" t="t" r="r" b="b"/>
              <a:pathLst>
                <a:path w="12700" h="34289">
                  <a:moveTo>
                    <a:pt x="0" y="33733"/>
                  </a:moveTo>
                  <a:lnTo>
                    <a:pt x="12650" y="33733"/>
                  </a:lnTo>
                  <a:lnTo>
                    <a:pt x="12650" y="0"/>
                  </a:lnTo>
                  <a:lnTo>
                    <a:pt x="0" y="0"/>
                  </a:lnTo>
                  <a:lnTo>
                    <a:pt x="0" y="3373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1" name="object 911"/>
            <p:cNvSpPr/>
            <p:nvPr/>
          </p:nvSpPr>
          <p:spPr>
            <a:xfrm>
              <a:off x="1115566" y="2985805"/>
              <a:ext cx="12700" cy="34290"/>
            </a:xfrm>
            <a:custGeom>
              <a:avLst/>
              <a:gdLst/>
              <a:ahLst/>
              <a:cxnLst/>
              <a:rect l="l" t="t" r="r" b="b"/>
              <a:pathLst>
                <a:path w="12700" h="34289">
                  <a:moveTo>
                    <a:pt x="12650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2650" y="33733"/>
                  </a:lnTo>
                  <a:lnTo>
                    <a:pt x="12650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2" name="object 912"/>
            <p:cNvSpPr/>
            <p:nvPr/>
          </p:nvSpPr>
          <p:spPr>
            <a:xfrm>
              <a:off x="1115566" y="2985805"/>
              <a:ext cx="12700" cy="34290"/>
            </a:xfrm>
            <a:custGeom>
              <a:avLst/>
              <a:gdLst/>
              <a:ahLst/>
              <a:cxnLst/>
              <a:rect l="l" t="t" r="r" b="b"/>
              <a:pathLst>
                <a:path w="12700" h="34289">
                  <a:moveTo>
                    <a:pt x="0" y="33733"/>
                  </a:moveTo>
                  <a:lnTo>
                    <a:pt x="12650" y="33733"/>
                  </a:lnTo>
                  <a:lnTo>
                    <a:pt x="12650" y="0"/>
                  </a:lnTo>
                  <a:lnTo>
                    <a:pt x="0" y="0"/>
                  </a:lnTo>
                  <a:lnTo>
                    <a:pt x="0" y="3373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3" name="object 913"/>
            <p:cNvSpPr/>
            <p:nvPr/>
          </p:nvSpPr>
          <p:spPr>
            <a:xfrm>
              <a:off x="1140866" y="2985805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40" h="34289">
                  <a:moveTo>
                    <a:pt x="15231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5231" y="33733"/>
                  </a:lnTo>
                  <a:lnTo>
                    <a:pt x="15231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4" name="object 914"/>
            <p:cNvSpPr/>
            <p:nvPr/>
          </p:nvSpPr>
          <p:spPr>
            <a:xfrm>
              <a:off x="1140866" y="2985805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40" h="34289">
                  <a:moveTo>
                    <a:pt x="0" y="33733"/>
                  </a:moveTo>
                  <a:lnTo>
                    <a:pt x="15231" y="33733"/>
                  </a:lnTo>
                  <a:lnTo>
                    <a:pt x="15231" y="0"/>
                  </a:lnTo>
                  <a:lnTo>
                    <a:pt x="0" y="0"/>
                  </a:lnTo>
                  <a:lnTo>
                    <a:pt x="0" y="3373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5" name="object 915"/>
            <p:cNvSpPr/>
            <p:nvPr/>
          </p:nvSpPr>
          <p:spPr>
            <a:xfrm>
              <a:off x="1168747" y="2985805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40" h="34289">
                  <a:moveTo>
                    <a:pt x="15229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5229" y="33733"/>
                  </a:lnTo>
                  <a:lnTo>
                    <a:pt x="1522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6" name="object 916"/>
            <p:cNvSpPr/>
            <p:nvPr/>
          </p:nvSpPr>
          <p:spPr>
            <a:xfrm>
              <a:off x="1168747" y="2985805"/>
              <a:ext cx="15240" cy="34290"/>
            </a:xfrm>
            <a:custGeom>
              <a:avLst/>
              <a:gdLst/>
              <a:ahLst/>
              <a:cxnLst/>
              <a:rect l="l" t="t" r="r" b="b"/>
              <a:pathLst>
                <a:path w="15240" h="34289">
                  <a:moveTo>
                    <a:pt x="0" y="33733"/>
                  </a:moveTo>
                  <a:lnTo>
                    <a:pt x="15229" y="33733"/>
                  </a:lnTo>
                  <a:lnTo>
                    <a:pt x="15229" y="0"/>
                  </a:lnTo>
                  <a:lnTo>
                    <a:pt x="0" y="0"/>
                  </a:lnTo>
                  <a:lnTo>
                    <a:pt x="0" y="33733"/>
                  </a:lnTo>
                  <a:close/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7" name="object 917"/>
            <p:cNvSpPr/>
            <p:nvPr/>
          </p:nvSpPr>
          <p:spPr>
            <a:xfrm>
              <a:off x="1333495" y="2985805"/>
              <a:ext cx="13335" cy="34290"/>
            </a:xfrm>
            <a:custGeom>
              <a:avLst/>
              <a:gdLst/>
              <a:ahLst/>
              <a:cxnLst/>
              <a:rect l="l" t="t" r="r" b="b"/>
              <a:pathLst>
                <a:path w="13334" h="34289">
                  <a:moveTo>
                    <a:pt x="12709" y="0"/>
                  </a:moveTo>
                  <a:lnTo>
                    <a:pt x="0" y="0"/>
                  </a:lnTo>
                  <a:lnTo>
                    <a:pt x="0" y="33733"/>
                  </a:lnTo>
                  <a:lnTo>
                    <a:pt x="12709" y="33733"/>
                  </a:lnTo>
                  <a:lnTo>
                    <a:pt x="12709" y="0"/>
                  </a:lnTo>
                  <a:close/>
                </a:path>
              </a:pathLst>
            </a:custGeom>
            <a:solidFill>
              <a:srgbClr val="5C81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8" name="object 918"/>
            <p:cNvSpPr/>
            <p:nvPr/>
          </p:nvSpPr>
          <p:spPr>
            <a:xfrm>
              <a:off x="753119" y="2569181"/>
              <a:ext cx="600710" cy="456565"/>
            </a:xfrm>
            <a:custGeom>
              <a:avLst/>
              <a:gdLst/>
              <a:ahLst/>
              <a:cxnLst/>
              <a:rect l="l" t="t" r="r" b="b"/>
              <a:pathLst>
                <a:path w="600710" h="456564">
                  <a:moveTo>
                    <a:pt x="580376" y="450357"/>
                  </a:moveTo>
                  <a:lnTo>
                    <a:pt x="593085" y="450357"/>
                  </a:lnTo>
                  <a:lnTo>
                    <a:pt x="593085" y="416624"/>
                  </a:lnTo>
                  <a:lnTo>
                    <a:pt x="580376" y="416624"/>
                  </a:lnTo>
                  <a:lnTo>
                    <a:pt x="580376" y="450357"/>
                  </a:lnTo>
                  <a:close/>
                </a:path>
                <a:path w="600710" h="456564">
                  <a:moveTo>
                    <a:pt x="2529" y="0"/>
                  </a:moveTo>
                  <a:lnTo>
                    <a:pt x="2529" y="450357"/>
                  </a:lnTo>
                </a:path>
                <a:path w="600710" h="456564">
                  <a:moveTo>
                    <a:pt x="0" y="450357"/>
                  </a:moveTo>
                  <a:lnTo>
                    <a:pt x="7640" y="450357"/>
                  </a:lnTo>
                </a:path>
                <a:path w="600710" h="456564">
                  <a:moveTo>
                    <a:pt x="0" y="363148"/>
                  </a:moveTo>
                  <a:lnTo>
                    <a:pt x="7640" y="363148"/>
                  </a:lnTo>
                </a:path>
                <a:path w="600710" h="456564">
                  <a:moveTo>
                    <a:pt x="0" y="270228"/>
                  </a:moveTo>
                  <a:lnTo>
                    <a:pt x="7640" y="270228"/>
                  </a:lnTo>
                </a:path>
                <a:path w="600710" h="456564">
                  <a:moveTo>
                    <a:pt x="0" y="180129"/>
                  </a:moveTo>
                  <a:lnTo>
                    <a:pt x="7640" y="180129"/>
                  </a:lnTo>
                </a:path>
                <a:path w="600710" h="456564">
                  <a:moveTo>
                    <a:pt x="0" y="90151"/>
                  </a:moveTo>
                  <a:lnTo>
                    <a:pt x="7640" y="90151"/>
                  </a:lnTo>
                </a:path>
                <a:path w="600710" h="456564">
                  <a:moveTo>
                    <a:pt x="0" y="0"/>
                  </a:moveTo>
                  <a:lnTo>
                    <a:pt x="7640" y="0"/>
                  </a:lnTo>
                </a:path>
                <a:path w="600710" h="456564">
                  <a:moveTo>
                    <a:pt x="2529" y="450357"/>
                  </a:moveTo>
                  <a:lnTo>
                    <a:pt x="600673" y="450357"/>
                  </a:lnTo>
                </a:path>
                <a:path w="600710" h="456564">
                  <a:moveTo>
                    <a:pt x="2529" y="456015"/>
                  </a:moveTo>
                  <a:lnTo>
                    <a:pt x="2529" y="447535"/>
                  </a:lnTo>
                </a:path>
                <a:path w="600710" h="456564">
                  <a:moveTo>
                    <a:pt x="30410" y="456015"/>
                  </a:moveTo>
                  <a:lnTo>
                    <a:pt x="30410" y="447535"/>
                  </a:lnTo>
                </a:path>
                <a:path w="600710" h="456564">
                  <a:moveTo>
                    <a:pt x="58291" y="456015"/>
                  </a:moveTo>
                  <a:lnTo>
                    <a:pt x="58291" y="447535"/>
                  </a:lnTo>
                </a:path>
                <a:path w="600710" h="456564">
                  <a:moveTo>
                    <a:pt x="83642" y="456015"/>
                  </a:moveTo>
                  <a:lnTo>
                    <a:pt x="83642" y="447535"/>
                  </a:lnTo>
                </a:path>
                <a:path w="600710" h="456564">
                  <a:moveTo>
                    <a:pt x="111521" y="456015"/>
                  </a:moveTo>
                  <a:lnTo>
                    <a:pt x="111521" y="447535"/>
                  </a:lnTo>
                </a:path>
                <a:path w="600710" h="456564">
                  <a:moveTo>
                    <a:pt x="139402" y="456015"/>
                  </a:moveTo>
                  <a:lnTo>
                    <a:pt x="139402" y="447535"/>
                  </a:lnTo>
                </a:path>
                <a:path w="600710" h="456564">
                  <a:moveTo>
                    <a:pt x="167332" y="456015"/>
                  </a:moveTo>
                  <a:lnTo>
                    <a:pt x="167332" y="447535"/>
                  </a:lnTo>
                </a:path>
                <a:path w="600710" h="456564">
                  <a:moveTo>
                    <a:pt x="195113" y="456015"/>
                  </a:moveTo>
                  <a:lnTo>
                    <a:pt x="195113" y="447535"/>
                  </a:lnTo>
                </a:path>
                <a:path w="600710" h="456564">
                  <a:moveTo>
                    <a:pt x="220464" y="456015"/>
                  </a:moveTo>
                  <a:lnTo>
                    <a:pt x="220464" y="447535"/>
                  </a:lnTo>
                </a:path>
                <a:path w="600710" h="456564">
                  <a:moveTo>
                    <a:pt x="248394" y="456015"/>
                  </a:moveTo>
                  <a:lnTo>
                    <a:pt x="248394" y="447535"/>
                  </a:lnTo>
                </a:path>
                <a:path w="600710" h="456564">
                  <a:moveTo>
                    <a:pt x="276275" y="456015"/>
                  </a:moveTo>
                  <a:lnTo>
                    <a:pt x="276275" y="447535"/>
                  </a:lnTo>
                </a:path>
                <a:path w="600710" h="456564">
                  <a:moveTo>
                    <a:pt x="301624" y="456015"/>
                  </a:moveTo>
                  <a:lnTo>
                    <a:pt x="301624" y="447535"/>
                  </a:lnTo>
                </a:path>
                <a:path w="600710" h="456564">
                  <a:moveTo>
                    <a:pt x="329505" y="456015"/>
                  </a:moveTo>
                  <a:lnTo>
                    <a:pt x="329505" y="447535"/>
                  </a:lnTo>
                </a:path>
                <a:path w="600710" h="456564">
                  <a:moveTo>
                    <a:pt x="357337" y="456015"/>
                  </a:moveTo>
                  <a:lnTo>
                    <a:pt x="357337" y="447535"/>
                  </a:lnTo>
                </a:path>
                <a:path w="600710" h="456564">
                  <a:moveTo>
                    <a:pt x="382686" y="456015"/>
                  </a:moveTo>
                  <a:lnTo>
                    <a:pt x="382686" y="447535"/>
                  </a:lnTo>
                </a:path>
                <a:path w="600710" h="456564">
                  <a:moveTo>
                    <a:pt x="410567" y="456015"/>
                  </a:moveTo>
                  <a:lnTo>
                    <a:pt x="410567" y="447535"/>
                  </a:lnTo>
                </a:path>
                <a:path w="600710" h="456564">
                  <a:moveTo>
                    <a:pt x="438497" y="456015"/>
                  </a:moveTo>
                  <a:lnTo>
                    <a:pt x="438497" y="447535"/>
                  </a:lnTo>
                </a:path>
                <a:path w="600710" h="456564">
                  <a:moveTo>
                    <a:pt x="466373" y="456015"/>
                  </a:moveTo>
                  <a:lnTo>
                    <a:pt x="466373" y="447535"/>
                  </a:lnTo>
                </a:path>
                <a:path w="600710" h="456564">
                  <a:moveTo>
                    <a:pt x="494209" y="456015"/>
                  </a:moveTo>
                  <a:lnTo>
                    <a:pt x="494209" y="447535"/>
                  </a:lnTo>
                </a:path>
                <a:path w="600710" h="456564">
                  <a:moveTo>
                    <a:pt x="519509" y="456015"/>
                  </a:moveTo>
                  <a:lnTo>
                    <a:pt x="519509" y="447535"/>
                  </a:lnTo>
                </a:path>
                <a:path w="600710" h="456564">
                  <a:moveTo>
                    <a:pt x="547441" y="456015"/>
                  </a:moveTo>
                  <a:lnTo>
                    <a:pt x="547441" y="447535"/>
                  </a:lnTo>
                </a:path>
                <a:path w="600710" h="456564">
                  <a:moveTo>
                    <a:pt x="575325" y="456015"/>
                  </a:moveTo>
                  <a:lnTo>
                    <a:pt x="575325" y="447535"/>
                  </a:lnTo>
                </a:path>
                <a:path w="600710" h="456564">
                  <a:moveTo>
                    <a:pt x="600673" y="456015"/>
                  </a:moveTo>
                  <a:lnTo>
                    <a:pt x="600673" y="447535"/>
                  </a:lnTo>
                </a:path>
              </a:pathLst>
            </a:custGeom>
            <a:ln w="3175">
              <a:solidFill>
                <a:srgbClr val="22282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9" name="object 919"/>
          <p:cNvSpPr txBox="1"/>
          <p:nvPr/>
        </p:nvSpPr>
        <p:spPr>
          <a:xfrm>
            <a:off x="713927" y="2986434"/>
            <a:ext cx="3810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920" name="object 920"/>
          <p:cNvSpPr txBox="1"/>
          <p:nvPr/>
        </p:nvSpPr>
        <p:spPr>
          <a:xfrm>
            <a:off x="713927" y="2896492"/>
            <a:ext cx="38100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921" name="object 921"/>
          <p:cNvSpPr txBox="1"/>
          <p:nvPr/>
        </p:nvSpPr>
        <p:spPr>
          <a:xfrm>
            <a:off x="706536" y="2806676"/>
            <a:ext cx="52069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10</a:t>
            </a:r>
            <a:endParaRPr sz="200">
              <a:latin typeface="Microsoft Sans Serif"/>
              <a:cs typeface="Microsoft Sans Serif"/>
            </a:endParaRPr>
          </a:p>
        </p:txBody>
      </p:sp>
      <p:sp>
        <p:nvSpPr>
          <p:cNvPr id="922" name="object 922"/>
          <p:cNvSpPr txBox="1"/>
          <p:nvPr/>
        </p:nvSpPr>
        <p:spPr>
          <a:xfrm>
            <a:off x="706536" y="2716864"/>
            <a:ext cx="52069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15</a:t>
            </a:r>
            <a:endParaRPr sz="200">
              <a:latin typeface="Microsoft Sans Serif"/>
              <a:cs typeface="Microsoft Sans Serif"/>
            </a:endParaRPr>
          </a:p>
        </p:txBody>
      </p:sp>
      <p:pic>
        <p:nvPicPr>
          <p:cNvPr id="923" name="object 9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135" y="1714974"/>
            <a:ext cx="68552" cy="75889"/>
          </a:xfrm>
          <a:prstGeom prst="rect">
            <a:avLst/>
          </a:prstGeom>
        </p:spPr>
      </p:pic>
      <p:sp>
        <p:nvSpPr>
          <p:cNvPr id="924" name="object 924"/>
          <p:cNvSpPr txBox="1"/>
          <p:nvPr/>
        </p:nvSpPr>
        <p:spPr>
          <a:xfrm>
            <a:off x="819844" y="1699300"/>
            <a:ext cx="58419" cy="97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" spc="-20" i="1">
                <a:solidFill>
                  <a:srgbClr val="24211E"/>
                </a:solidFill>
                <a:latin typeface="Times New Roman"/>
                <a:cs typeface="Times New Roman"/>
              </a:rPr>
              <a:t>А</a:t>
            </a:r>
            <a:endParaRPr sz="450">
              <a:latin typeface="Times New Roman"/>
              <a:cs typeface="Times New Roman"/>
            </a:endParaRPr>
          </a:p>
        </p:txBody>
      </p:sp>
      <p:pic>
        <p:nvPicPr>
          <p:cNvPr id="925" name="object 9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2075" y="2610072"/>
            <a:ext cx="66022" cy="73067"/>
          </a:xfrm>
          <a:prstGeom prst="rect">
            <a:avLst/>
          </a:prstGeom>
        </p:spPr>
      </p:pic>
      <p:sp>
        <p:nvSpPr>
          <p:cNvPr id="926" name="object 926"/>
          <p:cNvSpPr txBox="1"/>
          <p:nvPr/>
        </p:nvSpPr>
        <p:spPr>
          <a:xfrm>
            <a:off x="706536" y="2594003"/>
            <a:ext cx="124460" cy="93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20</a:t>
            </a:r>
            <a:r>
              <a:rPr dirty="0" sz="200" spc="-15">
                <a:solidFill>
                  <a:srgbClr val="22282B"/>
                </a:solidFill>
                <a:latin typeface="Times New Roman"/>
                <a:cs typeface="Times New Roman"/>
              </a:rPr>
              <a:t>      </a:t>
            </a:r>
            <a:r>
              <a:rPr dirty="0" sz="200" spc="-20">
                <a:solidFill>
                  <a:srgbClr val="22282B"/>
                </a:solidFill>
                <a:latin typeface="Times New Roman"/>
                <a:cs typeface="Times New Roman"/>
              </a:rPr>
              <a:t> </a:t>
            </a:r>
            <a:r>
              <a:rPr dirty="0" sz="450" spc="-30" i="1">
                <a:solidFill>
                  <a:srgbClr val="24211E"/>
                </a:solidFill>
                <a:latin typeface="Times New Roman"/>
                <a:cs typeface="Times New Roman"/>
              </a:rPr>
              <a:t>Б</a:t>
            </a:r>
            <a:endParaRPr sz="450">
              <a:latin typeface="Times New Roman"/>
              <a:cs typeface="Times New Roman"/>
            </a:endParaRPr>
          </a:p>
        </p:txBody>
      </p:sp>
      <p:pic>
        <p:nvPicPr>
          <p:cNvPr id="927" name="object 9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9083" y="2596031"/>
            <a:ext cx="66021" cy="75883"/>
          </a:xfrm>
          <a:prstGeom prst="rect">
            <a:avLst/>
          </a:prstGeom>
        </p:spPr>
      </p:pic>
      <p:sp>
        <p:nvSpPr>
          <p:cNvPr id="928" name="object 928"/>
          <p:cNvSpPr txBox="1"/>
          <p:nvPr/>
        </p:nvSpPr>
        <p:spPr>
          <a:xfrm>
            <a:off x="1472158" y="2581669"/>
            <a:ext cx="5715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30" i="1">
                <a:solidFill>
                  <a:srgbClr val="24211E"/>
                </a:solidFill>
                <a:latin typeface="Times New Roman"/>
                <a:cs typeface="Times New Roman"/>
              </a:rPr>
              <a:t>В</a:t>
            </a:r>
            <a:endParaRPr sz="450">
              <a:latin typeface="Times New Roman"/>
              <a:cs typeface="Times New Roman"/>
            </a:endParaRPr>
          </a:p>
        </p:txBody>
      </p:sp>
      <p:pic>
        <p:nvPicPr>
          <p:cNvPr id="929" name="object 9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4605" y="3158942"/>
            <a:ext cx="66022" cy="73067"/>
          </a:xfrm>
          <a:prstGeom prst="rect">
            <a:avLst/>
          </a:prstGeom>
        </p:spPr>
      </p:pic>
      <p:sp>
        <p:nvSpPr>
          <p:cNvPr id="930" name="object 930"/>
          <p:cNvSpPr txBox="1"/>
          <p:nvPr/>
        </p:nvSpPr>
        <p:spPr>
          <a:xfrm>
            <a:off x="777627" y="3143351"/>
            <a:ext cx="55244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30" i="1">
                <a:solidFill>
                  <a:srgbClr val="24211E"/>
                </a:solidFill>
                <a:latin typeface="Times New Roman"/>
                <a:cs typeface="Times New Roman"/>
              </a:rPr>
              <a:t>Г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31" name="object 931"/>
          <p:cNvSpPr txBox="1"/>
          <p:nvPr/>
        </p:nvSpPr>
        <p:spPr>
          <a:xfrm>
            <a:off x="778768" y="2424598"/>
            <a:ext cx="1289050" cy="116839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1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4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2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3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4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4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5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6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5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7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8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2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9</a:t>
            </a:r>
            <a:r>
              <a:rPr dirty="0" sz="200" spc="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10">
                <a:solidFill>
                  <a:srgbClr val="22282B"/>
                </a:solidFill>
                <a:latin typeface="Microsoft Sans Serif"/>
                <a:cs typeface="Microsoft Sans Serif"/>
              </a:rPr>
              <a:t> 10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11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12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13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14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15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16</a:t>
            </a:r>
            <a:r>
              <a:rPr dirty="0" sz="200" spc="4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17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18</a:t>
            </a:r>
            <a:r>
              <a:rPr dirty="0" sz="200" spc="4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19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20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10">
                <a:solidFill>
                  <a:srgbClr val="22282B"/>
                </a:solidFill>
                <a:latin typeface="Microsoft Sans Serif"/>
                <a:cs typeface="Microsoft Sans Serif"/>
              </a:rPr>
              <a:t>21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22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23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 24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25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26</a:t>
            </a:r>
            <a:r>
              <a:rPr dirty="0" sz="200" spc="2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27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28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10">
                <a:solidFill>
                  <a:srgbClr val="22282B"/>
                </a:solidFill>
                <a:latin typeface="Microsoft Sans Serif"/>
                <a:cs typeface="Microsoft Sans Serif"/>
              </a:rPr>
              <a:t>29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30</a:t>
            </a:r>
            <a:r>
              <a:rPr dirty="0" sz="200" spc="6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>
                <a:solidFill>
                  <a:srgbClr val="22282B"/>
                </a:solidFill>
                <a:latin typeface="Microsoft Sans Serif"/>
                <a:cs typeface="Microsoft Sans Serif"/>
              </a:rPr>
              <a:t>31</a:t>
            </a:r>
            <a:endParaRPr sz="200">
              <a:latin typeface="Microsoft Sans Serif"/>
              <a:cs typeface="Microsoft Sans Serif"/>
            </a:endParaRPr>
          </a:p>
          <a:p>
            <a:pPr algn="r" marR="41275">
              <a:lnSpc>
                <a:spcPct val="100000"/>
              </a:lnSpc>
              <a:spcBef>
                <a:spcPts val="75"/>
              </a:spcBef>
            </a:pPr>
            <a:r>
              <a:rPr dirty="0" sz="250" spc="-25" i="1">
                <a:solidFill>
                  <a:srgbClr val="24211E"/>
                </a:solidFill>
                <a:latin typeface="Arial"/>
                <a:cs typeface="Arial"/>
              </a:rPr>
              <a:t>Литология</a:t>
            </a:r>
            <a:endParaRPr sz="250">
              <a:latin typeface="Arial"/>
              <a:cs typeface="Arial"/>
            </a:endParaRPr>
          </a:p>
        </p:txBody>
      </p:sp>
      <p:sp>
        <p:nvSpPr>
          <p:cNvPr id="932" name="object 932"/>
          <p:cNvSpPr txBox="1"/>
          <p:nvPr/>
        </p:nvSpPr>
        <p:spPr>
          <a:xfrm>
            <a:off x="707033" y="1597303"/>
            <a:ext cx="368300" cy="63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" spc="-45" i="1">
                <a:solidFill>
                  <a:srgbClr val="24211E"/>
                </a:solidFill>
                <a:latin typeface="Arial"/>
                <a:cs typeface="Arial"/>
              </a:rPr>
              <a:t>П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ла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55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я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50" spc="-4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коро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50" spc="-3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ь</a:t>
            </a:r>
            <a:r>
              <a:rPr dirty="0" sz="250" spc="-5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,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м</a:t>
            </a:r>
            <a:r>
              <a:rPr dirty="0" sz="250" spc="-35" i="1">
                <a:solidFill>
                  <a:srgbClr val="24211E"/>
                </a:solidFill>
                <a:latin typeface="Arial"/>
                <a:cs typeface="Arial"/>
              </a:rPr>
              <a:t>/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endParaRPr sz="250">
              <a:latin typeface="Arial"/>
              <a:cs typeface="Arial"/>
            </a:endParaRPr>
          </a:p>
        </p:txBody>
      </p:sp>
      <p:sp>
        <p:nvSpPr>
          <p:cNvPr id="933" name="object 933"/>
          <p:cNvSpPr txBox="1"/>
          <p:nvPr/>
        </p:nvSpPr>
        <p:spPr>
          <a:xfrm>
            <a:off x="706090" y="3027233"/>
            <a:ext cx="1371600" cy="83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29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3750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  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4150</a:t>
            </a:r>
            <a:r>
              <a:rPr dirty="0" sz="200" spc="20">
                <a:solidFill>
                  <a:srgbClr val="22282B"/>
                </a:solidFill>
                <a:latin typeface="Microsoft Sans Serif"/>
                <a:cs typeface="Microsoft Sans Serif"/>
              </a:rPr>
              <a:t>     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455</a:t>
            </a:r>
            <a:r>
              <a:rPr dirty="0" sz="200" spc="-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0</a:t>
            </a:r>
            <a:r>
              <a:rPr dirty="0" sz="200" spc="30">
                <a:solidFill>
                  <a:srgbClr val="22282B"/>
                </a:solidFill>
                <a:latin typeface="Microsoft Sans Serif"/>
                <a:cs typeface="Microsoft Sans Serif"/>
              </a:rPr>
              <a:t>    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4950</a:t>
            </a:r>
            <a:r>
              <a:rPr dirty="0" sz="200" spc="20">
                <a:solidFill>
                  <a:srgbClr val="22282B"/>
                </a:solidFill>
                <a:latin typeface="Microsoft Sans Serif"/>
                <a:cs typeface="Microsoft Sans Serif"/>
              </a:rPr>
              <a:t>     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5350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  </a:t>
            </a:r>
            <a:r>
              <a:rPr dirty="0" sz="200" spc="5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5750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        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3750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3950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4150</a:t>
            </a:r>
            <a:r>
              <a:rPr dirty="0" sz="200" spc="2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3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4350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5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4550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4750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4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4950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3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5150</a:t>
            </a:r>
            <a:endParaRPr sz="200">
              <a:latin typeface="Microsoft Sans Serif"/>
              <a:cs typeface="Microsoft Sans Serif"/>
            </a:endParaRPr>
          </a:p>
          <a:p>
            <a:pPr marL="345440">
              <a:lnSpc>
                <a:spcPts val="229"/>
              </a:lnSpc>
              <a:tabLst>
                <a:tab pos="1044575" algn="l"/>
              </a:tabLst>
            </a:pP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П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л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ая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к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оро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ь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,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м</a:t>
            </a:r>
            <a:r>
              <a:rPr dirty="0" sz="200" spc="-25" i="1">
                <a:solidFill>
                  <a:srgbClr val="24211E"/>
                </a:solidFill>
                <a:latin typeface="Arial"/>
                <a:cs typeface="Arial"/>
              </a:rPr>
              <a:t>/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i="1">
                <a:solidFill>
                  <a:srgbClr val="24211E"/>
                </a:solidFill>
                <a:latin typeface="Arial"/>
                <a:cs typeface="Arial"/>
              </a:rPr>
              <a:t>	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П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л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00" spc="-2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ая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к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оро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ь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,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м</a:t>
            </a:r>
            <a:r>
              <a:rPr dirty="0" sz="200" spc="-25" i="1">
                <a:solidFill>
                  <a:srgbClr val="24211E"/>
                </a:solidFill>
                <a:latin typeface="Arial"/>
                <a:cs typeface="Arial"/>
              </a:rPr>
              <a:t>/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endParaRPr sz="200">
              <a:latin typeface="Arial"/>
              <a:cs typeface="Arial"/>
            </a:endParaRPr>
          </a:p>
        </p:txBody>
      </p:sp>
      <p:sp>
        <p:nvSpPr>
          <p:cNvPr id="934" name="object 934"/>
          <p:cNvSpPr txBox="1"/>
          <p:nvPr/>
        </p:nvSpPr>
        <p:spPr>
          <a:xfrm>
            <a:off x="775394" y="3592403"/>
            <a:ext cx="562610" cy="85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9"/>
              </a:lnSpc>
              <a:spcBef>
                <a:spcPts val="100"/>
              </a:spcBef>
            </a:pP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3250</a:t>
            </a:r>
            <a:r>
              <a:rPr dirty="0" sz="200" spc="15">
                <a:solidFill>
                  <a:srgbClr val="22282B"/>
                </a:solidFill>
                <a:latin typeface="Microsoft Sans Serif"/>
                <a:cs typeface="Microsoft Sans Serif"/>
              </a:rPr>
              <a:t>    </a:t>
            </a:r>
            <a:r>
              <a:rPr dirty="0" sz="200" spc="15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3650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4050</a:t>
            </a:r>
            <a:r>
              <a:rPr dirty="0" sz="200" spc="30">
                <a:solidFill>
                  <a:srgbClr val="22282B"/>
                </a:solidFill>
                <a:latin typeface="Microsoft Sans Serif"/>
                <a:cs typeface="Microsoft Sans Serif"/>
              </a:rPr>
              <a:t>   </a:t>
            </a:r>
            <a:r>
              <a:rPr dirty="0" sz="200" spc="3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20">
                <a:solidFill>
                  <a:srgbClr val="22282B"/>
                </a:solidFill>
                <a:latin typeface="Microsoft Sans Serif"/>
                <a:cs typeface="Microsoft Sans Serif"/>
              </a:rPr>
              <a:t>4450</a:t>
            </a:r>
            <a:r>
              <a:rPr dirty="0" sz="200" spc="15">
                <a:solidFill>
                  <a:srgbClr val="22282B"/>
                </a:solidFill>
                <a:latin typeface="Microsoft Sans Serif"/>
                <a:cs typeface="Microsoft Sans Serif"/>
              </a:rPr>
              <a:t>    </a:t>
            </a:r>
            <a:r>
              <a:rPr dirty="0" sz="200" spc="2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4850</a:t>
            </a:r>
            <a:r>
              <a:rPr dirty="0" sz="200" spc="45">
                <a:solidFill>
                  <a:srgbClr val="22282B"/>
                </a:solidFill>
                <a:latin typeface="Microsoft Sans Serif"/>
                <a:cs typeface="Microsoft Sans Serif"/>
              </a:rPr>
              <a:t>  </a:t>
            </a:r>
            <a:r>
              <a:rPr dirty="0" sz="200" spc="50">
                <a:solidFill>
                  <a:srgbClr val="22282B"/>
                </a:solidFill>
                <a:latin typeface="Microsoft Sans Serif"/>
                <a:cs typeface="Microsoft Sans Serif"/>
              </a:rPr>
              <a:t> </a:t>
            </a: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5250</a:t>
            </a:r>
            <a:endParaRPr sz="200">
              <a:latin typeface="Microsoft Sans Serif"/>
              <a:cs typeface="Microsoft Sans Serif"/>
            </a:endParaRPr>
          </a:p>
          <a:p>
            <a:pPr marL="276225">
              <a:lnSpc>
                <a:spcPts val="229"/>
              </a:lnSpc>
            </a:pP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П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л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00" spc="-2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ая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к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оро</a:t>
            </a:r>
            <a:r>
              <a:rPr dirty="0" sz="200" spc="-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00" spc="-3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ь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,</a:t>
            </a:r>
            <a:r>
              <a:rPr dirty="0" sz="200" spc="-10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00" spc="-20" i="1">
                <a:solidFill>
                  <a:srgbClr val="24211E"/>
                </a:solidFill>
                <a:latin typeface="Arial"/>
                <a:cs typeface="Arial"/>
              </a:rPr>
              <a:t>м</a:t>
            </a:r>
            <a:r>
              <a:rPr dirty="0" sz="200" spc="-40" i="1">
                <a:solidFill>
                  <a:srgbClr val="24211E"/>
                </a:solidFill>
                <a:latin typeface="Arial"/>
                <a:cs typeface="Arial"/>
              </a:rPr>
              <a:t>/</a:t>
            </a:r>
            <a:r>
              <a:rPr dirty="0" sz="200" spc="-15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endParaRPr sz="200">
              <a:latin typeface="Arial"/>
              <a:cs typeface="Arial"/>
            </a:endParaRPr>
          </a:p>
        </p:txBody>
      </p:sp>
      <p:sp>
        <p:nvSpPr>
          <p:cNvPr id="935" name="object 935"/>
          <p:cNvSpPr txBox="1"/>
          <p:nvPr/>
        </p:nvSpPr>
        <p:spPr>
          <a:xfrm>
            <a:off x="1367536" y="2540296"/>
            <a:ext cx="144145" cy="55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25</a:t>
            </a:r>
            <a:r>
              <a:rPr dirty="0" sz="200" spc="-15">
                <a:solidFill>
                  <a:srgbClr val="22282B"/>
                </a:solidFill>
                <a:latin typeface="Times New Roman"/>
                <a:cs typeface="Times New Roman"/>
              </a:rPr>
              <a:t>  </a:t>
            </a:r>
            <a:r>
              <a:rPr dirty="0" sz="200" spc="20">
                <a:solidFill>
                  <a:srgbClr val="22282B"/>
                </a:solidFill>
                <a:latin typeface="Times New Roman"/>
                <a:cs typeface="Times New Roman"/>
              </a:rPr>
              <a:t> </a:t>
            </a:r>
            <a:r>
              <a:rPr dirty="0" baseline="-27777" sz="300" spc="52">
                <a:solidFill>
                  <a:srgbClr val="24211E"/>
                </a:solidFill>
                <a:latin typeface="Trebuchet MS"/>
                <a:cs typeface="Trebuchet MS"/>
              </a:rPr>
              <a:t>%</a:t>
            </a:r>
            <a:endParaRPr baseline="-27777" sz="300">
              <a:latin typeface="Trebuchet MS"/>
              <a:cs typeface="Trebuchet MS"/>
            </a:endParaRPr>
          </a:p>
        </p:txBody>
      </p:sp>
      <p:sp>
        <p:nvSpPr>
          <p:cNvPr id="936" name="object 936"/>
          <p:cNvSpPr txBox="1"/>
          <p:nvPr/>
        </p:nvSpPr>
        <p:spPr>
          <a:xfrm>
            <a:off x="682972" y="3103799"/>
            <a:ext cx="140970" cy="5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" spc="-10">
                <a:solidFill>
                  <a:srgbClr val="22282B"/>
                </a:solidFill>
                <a:latin typeface="Microsoft Sans Serif"/>
                <a:cs typeface="Microsoft Sans Serif"/>
              </a:rPr>
              <a:t>20</a:t>
            </a:r>
            <a:r>
              <a:rPr dirty="0" sz="200" spc="-10">
                <a:solidFill>
                  <a:srgbClr val="22282B"/>
                </a:solidFill>
                <a:latin typeface="Times New Roman"/>
                <a:cs typeface="Times New Roman"/>
              </a:rPr>
              <a:t>  </a:t>
            </a:r>
            <a:r>
              <a:rPr dirty="0" sz="200" spc="-10">
                <a:solidFill>
                  <a:srgbClr val="22282B"/>
                </a:solidFill>
                <a:latin typeface="Times New Roman"/>
                <a:cs typeface="Times New Roman"/>
              </a:rPr>
              <a:t> </a:t>
            </a:r>
            <a:r>
              <a:rPr dirty="0" baseline="-27777" sz="300" spc="52">
                <a:solidFill>
                  <a:srgbClr val="24211E"/>
                </a:solidFill>
                <a:latin typeface="Trebuchet MS"/>
                <a:cs typeface="Trebuchet MS"/>
              </a:rPr>
              <a:t>%</a:t>
            </a:r>
            <a:endParaRPr baseline="-27777" sz="300">
              <a:latin typeface="Trebuchet MS"/>
              <a:cs typeface="Trebuchet MS"/>
            </a:endParaRPr>
          </a:p>
        </p:txBody>
      </p:sp>
      <p:sp>
        <p:nvSpPr>
          <p:cNvPr id="937" name="object 937"/>
          <p:cNvSpPr txBox="1"/>
          <p:nvPr/>
        </p:nvSpPr>
        <p:spPr>
          <a:xfrm>
            <a:off x="706536" y="2537179"/>
            <a:ext cx="97155" cy="80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"/>
              </a:lnSpc>
              <a:spcBef>
                <a:spcPts val="100"/>
              </a:spcBef>
            </a:pPr>
            <a:r>
              <a:rPr dirty="0" sz="200" spc="-15">
                <a:solidFill>
                  <a:srgbClr val="22282B"/>
                </a:solidFill>
                <a:latin typeface="Microsoft Sans Serif"/>
                <a:cs typeface="Microsoft Sans Serif"/>
              </a:rPr>
              <a:t>25</a:t>
            </a:r>
            <a:endParaRPr sz="200">
              <a:latin typeface="Microsoft Sans Serif"/>
              <a:cs typeface="Microsoft Sans Serif"/>
            </a:endParaRPr>
          </a:p>
          <a:p>
            <a:pPr marL="63500">
              <a:lnSpc>
                <a:spcPts val="215"/>
              </a:lnSpc>
            </a:pPr>
            <a:r>
              <a:rPr dirty="0" sz="200" spc="35">
                <a:solidFill>
                  <a:srgbClr val="24211E"/>
                </a:solidFill>
                <a:latin typeface="Trebuchet MS"/>
                <a:cs typeface="Trebuchet MS"/>
              </a:rPr>
              <a:t>%</a:t>
            </a:r>
            <a:endParaRPr sz="200">
              <a:latin typeface="Trebuchet MS"/>
              <a:cs typeface="Trebuchet MS"/>
            </a:endParaRPr>
          </a:p>
        </p:txBody>
      </p:sp>
      <p:sp>
        <p:nvSpPr>
          <p:cNvPr id="938" name="object 938"/>
          <p:cNvSpPr txBox="1"/>
          <p:nvPr/>
        </p:nvSpPr>
        <p:spPr>
          <a:xfrm>
            <a:off x="1397495" y="3209425"/>
            <a:ext cx="615950" cy="108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5745" marR="5080" indent="-233679">
              <a:lnSpc>
                <a:spcPct val="106900"/>
              </a:lnSpc>
              <a:spcBef>
                <a:spcPts val="105"/>
              </a:spcBef>
            </a:pP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К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од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ы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л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и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т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25" i="1">
                <a:solidFill>
                  <a:srgbClr val="24211E"/>
                </a:solidFill>
                <a:latin typeface="Arial"/>
                <a:cs typeface="Arial"/>
              </a:rPr>
              <a:t>л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о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г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и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и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п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р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и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в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ед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е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н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ы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н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а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р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и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с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.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.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1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3  (</a:t>
            </a:r>
            <a:r>
              <a:rPr dirty="0" sz="250" spc="-10" i="1">
                <a:solidFill>
                  <a:srgbClr val="24211E"/>
                </a:solidFill>
                <a:latin typeface="Arial"/>
                <a:cs typeface="Arial"/>
              </a:rPr>
              <a:t>ст</a:t>
            </a:r>
            <a:r>
              <a:rPr dirty="0" sz="250" i="1">
                <a:solidFill>
                  <a:srgbClr val="24211E"/>
                </a:solidFill>
                <a:latin typeface="Arial"/>
                <a:cs typeface="Arial"/>
              </a:rPr>
              <a:t>р</a:t>
            </a:r>
            <a:r>
              <a:rPr dirty="0" sz="250" spc="-15" i="1">
                <a:solidFill>
                  <a:srgbClr val="24211E"/>
                </a:solidFill>
                <a:latin typeface="Arial"/>
                <a:cs typeface="Arial"/>
              </a:rPr>
              <a:t>.</a:t>
            </a:r>
            <a:r>
              <a:rPr dirty="0" sz="250" spc="-20" i="1">
                <a:solidFill>
                  <a:srgbClr val="24211E"/>
                </a:solidFill>
                <a:latin typeface="Arial"/>
                <a:cs typeface="Arial"/>
              </a:rPr>
              <a:t>4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9</a:t>
            </a:r>
            <a:r>
              <a:rPr dirty="0" sz="250" spc="-45" i="1">
                <a:solidFill>
                  <a:srgbClr val="24211E"/>
                </a:solidFill>
                <a:latin typeface="Arial"/>
                <a:cs typeface="Arial"/>
              </a:rPr>
              <a:t> </a:t>
            </a:r>
            <a:r>
              <a:rPr dirty="0" sz="250" spc="-5" i="1">
                <a:solidFill>
                  <a:srgbClr val="24211E"/>
                </a:solidFill>
                <a:latin typeface="Arial"/>
                <a:cs typeface="Arial"/>
              </a:rPr>
              <a:t>)</a:t>
            </a:r>
            <a:endParaRPr sz="250">
              <a:latin typeface="Arial"/>
              <a:cs typeface="Arial"/>
            </a:endParaRPr>
          </a:p>
        </p:txBody>
      </p:sp>
      <p:grpSp>
        <p:nvGrpSpPr>
          <p:cNvPr id="939" name="object 939"/>
          <p:cNvGrpSpPr/>
          <p:nvPr/>
        </p:nvGrpSpPr>
        <p:grpSpPr>
          <a:xfrm>
            <a:off x="1684832" y="3513631"/>
            <a:ext cx="909319" cy="133985"/>
            <a:chOff x="1684832" y="3513631"/>
            <a:chExt cx="909319" cy="133985"/>
          </a:xfrm>
        </p:grpSpPr>
        <p:sp>
          <p:nvSpPr>
            <p:cNvPr id="940" name="object 940"/>
            <p:cNvSpPr/>
            <p:nvPr/>
          </p:nvSpPr>
          <p:spPr>
            <a:xfrm>
              <a:off x="1684832" y="3513631"/>
              <a:ext cx="900430" cy="123825"/>
            </a:xfrm>
            <a:custGeom>
              <a:avLst/>
              <a:gdLst/>
              <a:ahLst/>
              <a:cxnLst/>
              <a:rect l="l" t="t" r="r" b="b"/>
              <a:pathLst>
                <a:path w="900430" h="123825">
                  <a:moveTo>
                    <a:pt x="899914" y="0"/>
                  </a:moveTo>
                  <a:lnTo>
                    <a:pt x="0" y="0"/>
                  </a:lnTo>
                  <a:lnTo>
                    <a:pt x="0" y="123229"/>
                  </a:lnTo>
                  <a:lnTo>
                    <a:pt x="899914" y="123229"/>
                  </a:lnTo>
                  <a:lnTo>
                    <a:pt x="899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1" name="object 941"/>
            <p:cNvSpPr/>
            <p:nvPr/>
          </p:nvSpPr>
          <p:spPr>
            <a:xfrm>
              <a:off x="1688706" y="3521291"/>
              <a:ext cx="902335" cy="123189"/>
            </a:xfrm>
            <a:custGeom>
              <a:avLst/>
              <a:gdLst/>
              <a:ahLst/>
              <a:cxnLst/>
              <a:rect l="l" t="t" r="r" b="b"/>
              <a:pathLst>
                <a:path w="902335" h="123189">
                  <a:moveTo>
                    <a:pt x="-3875" y="115589"/>
                  </a:moveTo>
                  <a:lnTo>
                    <a:pt x="896046" y="115589"/>
                  </a:lnTo>
                  <a:lnTo>
                    <a:pt x="896046" y="-7641"/>
                  </a:lnTo>
                  <a:lnTo>
                    <a:pt x="-3875" y="-7641"/>
                  </a:lnTo>
                  <a:lnTo>
                    <a:pt x="-3875" y="115589"/>
                  </a:lnTo>
                  <a:close/>
                </a:path>
              </a:pathLst>
            </a:custGeom>
            <a:ln w="5960">
              <a:solidFill>
                <a:srgbClr val="0032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2" name="object 942"/>
          <p:cNvSpPr txBox="1"/>
          <p:nvPr/>
        </p:nvSpPr>
        <p:spPr>
          <a:xfrm>
            <a:off x="1691686" y="3524270"/>
            <a:ext cx="434340" cy="117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5080">
              <a:lnSpc>
                <a:spcPts val="919"/>
              </a:lnSpc>
            </a:pP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А</a:t>
            </a:r>
            <a:r>
              <a:rPr dirty="0" sz="1000" spc="-5">
                <a:solidFill>
                  <a:srgbClr val="983200"/>
                </a:solidFill>
                <a:latin typeface="Tahoma"/>
                <a:cs typeface="Tahoma"/>
              </a:rPr>
              <a:t>рг</a:t>
            </a:r>
            <a:r>
              <a:rPr dirty="0" sz="1000" spc="5">
                <a:solidFill>
                  <a:srgbClr val="983200"/>
                </a:solidFill>
                <a:latin typeface="Tahoma"/>
                <a:cs typeface="Tahoma"/>
              </a:rPr>
              <a:t>и</a:t>
            </a:r>
            <a:r>
              <a:rPr dirty="0" sz="1000" spc="-5">
                <a:solidFill>
                  <a:srgbClr val="983200"/>
                </a:solidFill>
                <a:latin typeface="Tahoma"/>
                <a:cs typeface="Tahoma"/>
              </a:rPr>
              <a:t>л</a:t>
            </a: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л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43" name="object 943"/>
          <p:cNvSpPr txBox="1"/>
          <p:nvPr/>
        </p:nvSpPr>
        <p:spPr>
          <a:xfrm>
            <a:off x="2090062" y="3524270"/>
            <a:ext cx="497840" cy="117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18415">
              <a:lnSpc>
                <a:spcPts val="919"/>
              </a:lnSpc>
            </a:pP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ит</a:t>
            </a:r>
            <a:r>
              <a:rPr dirty="0" sz="1000" spc="-70">
                <a:solidFill>
                  <a:srgbClr val="98320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4050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44" name="object 944"/>
          <p:cNvSpPr/>
          <p:nvPr/>
        </p:nvSpPr>
        <p:spPr>
          <a:xfrm>
            <a:off x="2125827" y="2872054"/>
            <a:ext cx="1029335" cy="147955"/>
          </a:xfrm>
          <a:custGeom>
            <a:avLst/>
            <a:gdLst/>
            <a:ahLst/>
            <a:cxnLst/>
            <a:rect l="l" t="t" r="r" b="b"/>
            <a:pathLst>
              <a:path w="1029335" h="147955">
                <a:moveTo>
                  <a:pt x="-4878" y="138911"/>
                </a:moveTo>
                <a:lnTo>
                  <a:pt x="1021637" y="138911"/>
                </a:lnTo>
                <a:lnTo>
                  <a:pt x="1021637" y="-9127"/>
                </a:lnTo>
                <a:lnTo>
                  <a:pt x="-4878" y="-9127"/>
                </a:lnTo>
                <a:lnTo>
                  <a:pt x="-4878" y="138911"/>
                </a:lnTo>
                <a:close/>
              </a:path>
            </a:pathLst>
          </a:custGeom>
          <a:ln w="5960">
            <a:solidFill>
              <a:srgbClr val="00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5" name="object 945"/>
          <p:cNvSpPr txBox="1"/>
          <p:nvPr/>
        </p:nvSpPr>
        <p:spPr>
          <a:xfrm>
            <a:off x="2167280" y="2831006"/>
            <a:ext cx="96266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">
                <a:solidFill>
                  <a:srgbClr val="983200"/>
                </a:solidFill>
                <a:latin typeface="Tahoma"/>
                <a:cs typeface="Tahoma"/>
              </a:rPr>
              <a:t>Алевролит</a:t>
            </a:r>
            <a:r>
              <a:rPr dirty="0" sz="1000" spc="-65">
                <a:solidFill>
                  <a:srgbClr val="98320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4150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46" name="object 946"/>
          <p:cNvSpPr/>
          <p:nvPr/>
        </p:nvSpPr>
        <p:spPr>
          <a:xfrm>
            <a:off x="2125827" y="2494445"/>
            <a:ext cx="970915" cy="123189"/>
          </a:xfrm>
          <a:custGeom>
            <a:avLst/>
            <a:gdLst/>
            <a:ahLst/>
            <a:cxnLst/>
            <a:rect l="l" t="t" r="r" b="b"/>
            <a:pathLst>
              <a:path w="970914" h="123189">
                <a:moveTo>
                  <a:pt x="-4878" y="113186"/>
                </a:moveTo>
                <a:lnTo>
                  <a:pt x="963301" y="113186"/>
                </a:lnTo>
                <a:lnTo>
                  <a:pt x="963301" y="-9992"/>
                </a:lnTo>
                <a:lnTo>
                  <a:pt x="-4878" y="-9992"/>
                </a:lnTo>
                <a:lnTo>
                  <a:pt x="-4878" y="113186"/>
                </a:lnTo>
                <a:close/>
              </a:path>
            </a:pathLst>
          </a:custGeom>
          <a:ln w="5960">
            <a:solidFill>
              <a:srgbClr val="00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7" name="object 947"/>
          <p:cNvSpPr txBox="1"/>
          <p:nvPr/>
        </p:nvSpPr>
        <p:spPr>
          <a:xfrm>
            <a:off x="2167280" y="2459023"/>
            <a:ext cx="89408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">
                <a:solidFill>
                  <a:srgbClr val="983200"/>
                </a:solidFill>
                <a:latin typeface="Tahoma"/>
                <a:cs typeface="Tahoma"/>
              </a:rPr>
              <a:t>Песчаник</a:t>
            </a:r>
            <a:r>
              <a:rPr dirty="0" sz="1000" spc="-70">
                <a:solidFill>
                  <a:srgbClr val="98320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983200"/>
                </a:solidFill>
                <a:latin typeface="Tahoma"/>
                <a:cs typeface="Tahoma"/>
              </a:rPr>
              <a:t>4150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948" name="object 948"/>
          <p:cNvGrpSpPr/>
          <p:nvPr/>
        </p:nvGrpSpPr>
        <p:grpSpPr>
          <a:xfrm>
            <a:off x="376452" y="816876"/>
            <a:ext cx="5737860" cy="3560445"/>
            <a:chOff x="376452" y="816876"/>
            <a:chExt cx="5737860" cy="3560445"/>
          </a:xfrm>
        </p:grpSpPr>
        <p:sp>
          <p:nvSpPr>
            <p:cNvPr id="949" name="object 949"/>
            <p:cNvSpPr/>
            <p:nvPr/>
          </p:nvSpPr>
          <p:spPr>
            <a:xfrm>
              <a:off x="1084554" y="2563609"/>
              <a:ext cx="1040130" cy="994410"/>
            </a:xfrm>
            <a:custGeom>
              <a:avLst/>
              <a:gdLst/>
              <a:ahLst/>
              <a:cxnLst/>
              <a:rect l="l" t="t" r="r" b="b"/>
              <a:pathLst>
                <a:path w="1040130" h="994410">
                  <a:moveTo>
                    <a:pt x="595718" y="990409"/>
                  </a:moveTo>
                  <a:lnTo>
                    <a:pt x="595020" y="988669"/>
                  </a:lnTo>
                  <a:lnTo>
                    <a:pt x="155587" y="801039"/>
                  </a:lnTo>
                  <a:lnTo>
                    <a:pt x="157187" y="797280"/>
                  </a:lnTo>
                  <a:lnTo>
                    <a:pt x="163715" y="781850"/>
                  </a:lnTo>
                  <a:lnTo>
                    <a:pt x="110731" y="785126"/>
                  </a:lnTo>
                  <a:lnTo>
                    <a:pt x="145161" y="825703"/>
                  </a:lnTo>
                  <a:lnTo>
                    <a:pt x="153263" y="806538"/>
                  </a:lnTo>
                  <a:lnTo>
                    <a:pt x="592683" y="994194"/>
                  </a:lnTo>
                  <a:lnTo>
                    <a:pt x="594474" y="993432"/>
                  </a:lnTo>
                  <a:lnTo>
                    <a:pt x="595071" y="991946"/>
                  </a:lnTo>
                  <a:lnTo>
                    <a:pt x="595718" y="990409"/>
                  </a:lnTo>
                  <a:close/>
                </a:path>
                <a:path w="1040130" h="994410">
                  <a:moveTo>
                    <a:pt x="1039571" y="4267"/>
                  </a:moveTo>
                  <a:lnTo>
                    <a:pt x="1039228" y="2679"/>
                  </a:lnTo>
                  <a:lnTo>
                    <a:pt x="1038923" y="1092"/>
                  </a:lnTo>
                  <a:lnTo>
                    <a:pt x="1037488" y="0"/>
                  </a:lnTo>
                  <a:lnTo>
                    <a:pt x="1035748" y="304"/>
                  </a:lnTo>
                  <a:lnTo>
                    <a:pt x="45935" y="196672"/>
                  </a:lnTo>
                  <a:lnTo>
                    <a:pt x="41922" y="176263"/>
                  </a:lnTo>
                  <a:lnTo>
                    <a:pt x="0" y="208915"/>
                  </a:lnTo>
                  <a:lnTo>
                    <a:pt x="51142" y="223050"/>
                  </a:lnTo>
                  <a:lnTo>
                    <a:pt x="47472" y="204444"/>
                  </a:lnTo>
                  <a:lnTo>
                    <a:pt x="47104" y="202565"/>
                  </a:lnTo>
                  <a:lnTo>
                    <a:pt x="1037043" y="6210"/>
                  </a:lnTo>
                  <a:lnTo>
                    <a:pt x="1038631" y="5854"/>
                  </a:lnTo>
                  <a:lnTo>
                    <a:pt x="1039571" y="4267"/>
                  </a:lnTo>
                  <a:close/>
                </a:path>
                <a:path w="1040130" h="994410">
                  <a:moveTo>
                    <a:pt x="1039723" y="331190"/>
                  </a:moveTo>
                  <a:lnTo>
                    <a:pt x="1038771" y="329603"/>
                  </a:lnTo>
                  <a:lnTo>
                    <a:pt x="1037043" y="329209"/>
                  </a:lnTo>
                  <a:lnTo>
                    <a:pt x="750925" y="259016"/>
                  </a:lnTo>
                  <a:lnTo>
                    <a:pt x="751471" y="256781"/>
                  </a:lnTo>
                  <a:lnTo>
                    <a:pt x="755853" y="238772"/>
                  </a:lnTo>
                  <a:lnTo>
                    <a:pt x="704113" y="250634"/>
                  </a:lnTo>
                  <a:lnTo>
                    <a:pt x="744588" y="285115"/>
                  </a:lnTo>
                  <a:lnTo>
                    <a:pt x="749515" y="264820"/>
                  </a:lnTo>
                  <a:lnTo>
                    <a:pt x="1035748" y="334962"/>
                  </a:lnTo>
                  <a:lnTo>
                    <a:pt x="1037336" y="335368"/>
                  </a:lnTo>
                  <a:lnTo>
                    <a:pt x="1038923" y="334416"/>
                  </a:lnTo>
                  <a:lnTo>
                    <a:pt x="1039228" y="332778"/>
                  </a:lnTo>
                  <a:lnTo>
                    <a:pt x="1039723" y="331190"/>
                  </a:lnTo>
                  <a:close/>
                </a:path>
              </a:pathLst>
            </a:custGeom>
            <a:solidFill>
              <a:srgbClr val="0032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0" name="object 950"/>
            <p:cNvSpPr/>
            <p:nvPr/>
          </p:nvSpPr>
          <p:spPr>
            <a:xfrm>
              <a:off x="386358" y="826782"/>
              <a:ext cx="5718175" cy="3540760"/>
            </a:xfrm>
            <a:custGeom>
              <a:avLst/>
              <a:gdLst/>
              <a:ahLst/>
              <a:cxnLst/>
              <a:rect l="l" t="t" r="r" b="b"/>
              <a:pathLst>
                <a:path w="5718175" h="3540760">
                  <a:moveTo>
                    <a:pt x="0" y="3540226"/>
                  </a:moveTo>
                  <a:lnTo>
                    <a:pt x="5718022" y="3540226"/>
                  </a:lnTo>
                  <a:lnTo>
                    <a:pt x="5718022" y="0"/>
                  </a:lnTo>
                  <a:lnTo>
                    <a:pt x="0" y="0"/>
                  </a:lnTo>
                  <a:lnTo>
                    <a:pt x="0" y="3540226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1" name="object 951"/>
          <p:cNvSpPr txBox="1"/>
          <p:nvPr/>
        </p:nvSpPr>
        <p:spPr>
          <a:xfrm>
            <a:off x="345728" y="4465053"/>
            <a:ext cx="8482330" cy="1976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6100" indent="-191135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546100" algn="l"/>
              </a:tabLst>
            </a:pPr>
            <a:r>
              <a:rPr dirty="0" sz="1600" spc="-10" i="1">
                <a:latin typeface="Times New Roman"/>
                <a:cs typeface="Times New Roman"/>
              </a:rPr>
              <a:t>Параметрический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анализ</a:t>
            </a:r>
            <a:endParaRPr sz="1600">
              <a:latin typeface="Times New Roman"/>
              <a:cs typeface="Times New Roman"/>
            </a:endParaRPr>
          </a:p>
          <a:p>
            <a:pPr marL="546100" indent="-191135">
              <a:lnSpc>
                <a:spcPct val="100000"/>
              </a:lnSpc>
              <a:buFont typeface="Times New Roman"/>
              <a:buChar char="•"/>
              <a:tabLst>
                <a:tab pos="546100" algn="l"/>
              </a:tabLst>
            </a:pPr>
            <a:r>
              <a:rPr dirty="0" sz="1600" spc="-5" i="1">
                <a:latin typeface="Times New Roman"/>
                <a:cs typeface="Times New Roman"/>
              </a:rPr>
              <a:t>Инверсия</a:t>
            </a:r>
            <a:endParaRPr sz="1600">
              <a:latin typeface="Times New Roman"/>
              <a:cs typeface="Times New Roman"/>
            </a:endParaRPr>
          </a:p>
          <a:p>
            <a:pPr marL="546100" indent="-191135">
              <a:lnSpc>
                <a:spcPct val="100000"/>
              </a:lnSpc>
              <a:buFont typeface="Times New Roman"/>
              <a:buChar char="•"/>
              <a:tabLst>
                <a:tab pos="546100" algn="l"/>
              </a:tabLst>
            </a:pPr>
            <a:r>
              <a:rPr dirty="0" sz="1600" spc="-55" i="1">
                <a:latin typeface="Times New Roman"/>
                <a:cs typeface="Times New Roman"/>
              </a:rPr>
              <a:t>AVO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54965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Первый, </a:t>
            </a:r>
            <a:r>
              <a:rPr dirty="0" sz="1600" spc="-20">
                <a:latin typeface="Times New Roman"/>
                <a:cs typeface="Times New Roman"/>
              </a:rPr>
              <a:t>широко </a:t>
            </a:r>
            <a:r>
              <a:rPr dirty="0" sz="1600">
                <a:latin typeface="Times New Roman"/>
                <a:cs typeface="Times New Roman"/>
              </a:rPr>
              <a:t>распространенный,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простой, быстрый, </a:t>
            </a:r>
            <a:r>
              <a:rPr dirty="0" sz="1600" spc="-5">
                <a:latin typeface="Times New Roman"/>
                <a:cs typeface="Times New Roman"/>
              </a:rPr>
              <a:t>но </a:t>
            </a:r>
            <a:r>
              <a:rPr dirty="0" sz="1600">
                <a:latin typeface="Times New Roman"/>
                <a:cs typeface="Times New Roman"/>
              </a:rPr>
              <a:t>физически менее обоснованный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параметрический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атрибутный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Обязательное </a:t>
            </a:r>
            <a:r>
              <a:rPr dirty="0" sz="1600" spc="-5">
                <a:latin typeface="Times New Roman"/>
                <a:cs typeface="Times New Roman"/>
              </a:rPr>
              <a:t>условие </a:t>
            </a:r>
            <a:r>
              <a:rPr dirty="0" sz="1600" spc="-15">
                <a:latin typeface="Times New Roman"/>
                <a:cs typeface="Times New Roman"/>
              </a:rPr>
              <a:t>его </a:t>
            </a:r>
            <a:r>
              <a:rPr dirty="0" sz="1600">
                <a:latin typeface="Times New Roman"/>
                <a:cs typeface="Times New Roman"/>
              </a:rPr>
              <a:t>применимости, </a:t>
            </a:r>
            <a:r>
              <a:rPr dirty="0" sz="1600" spc="-15">
                <a:latin typeface="Times New Roman"/>
                <a:cs typeface="Times New Roman"/>
              </a:rPr>
              <a:t>это </a:t>
            </a:r>
            <a:r>
              <a:rPr dirty="0" sz="1600">
                <a:latin typeface="Times New Roman"/>
                <a:cs typeface="Times New Roman"/>
              </a:rPr>
              <a:t>наличие </a:t>
            </a:r>
            <a:r>
              <a:rPr dirty="0" sz="1600" spc="-10">
                <a:latin typeface="Times New Roman"/>
                <a:cs typeface="Times New Roman"/>
              </a:rPr>
              <a:t>значимых </a:t>
            </a:r>
            <a:r>
              <a:rPr dirty="0" sz="1600" spc="-5">
                <a:latin typeface="Times New Roman"/>
                <a:cs typeface="Times New Roman"/>
              </a:rPr>
              <a:t>различий по литологии и </a:t>
            </a:r>
            <a:r>
              <a:rPr dirty="0" sz="1600">
                <a:latin typeface="Times New Roman"/>
                <a:cs typeface="Times New Roman"/>
              </a:rPr>
              <a:t> физическим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свойствам</a:t>
            </a:r>
            <a:r>
              <a:rPr dirty="0" sz="1600" spc="-5">
                <a:latin typeface="Times New Roman"/>
                <a:cs typeface="Times New Roman"/>
              </a:rPr>
              <a:t> 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пластовым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скоростям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плотностям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(следовательно,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акустической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жесткости).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52" name="object 95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53" name="object 95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54" name="object 954"/>
          <p:cNvSpPr txBox="1"/>
          <p:nvPr/>
        </p:nvSpPr>
        <p:spPr>
          <a:xfrm>
            <a:off x="8567940" y="6556176"/>
            <a:ext cx="1593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798258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Обоснование</a:t>
            </a:r>
            <a:r>
              <a:rPr dirty="0" spc="5"/>
              <a:t> </a:t>
            </a:r>
            <a:r>
              <a:rPr dirty="0" spc="-25"/>
              <a:t>атрибутного</a:t>
            </a:r>
            <a:r>
              <a:rPr dirty="0" spc="25"/>
              <a:t> </a:t>
            </a:r>
            <a:r>
              <a:rPr dirty="0" spc="-5"/>
              <a:t>анализа</a:t>
            </a:r>
            <a:r>
              <a:rPr dirty="0" spc="10"/>
              <a:t> </a:t>
            </a:r>
            <a:r>
              <a:rPr dirty="0"/>
              <a:t>в</a:t>
            </a:r>
            <a:r>
              <a:rPr dirty="0" spc="30"/>
              <a:t> </a:t>
            </a:r>
            <a:r>
              <a:rPr dirty="0" spc="-10"/>
              <a:t>сейсмостратиграфии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7940" y="6556176"/>
            <a:ext cx="1593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53" y="1223568"/>
            <a:ext cx="8702040" cy="51473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67665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Такую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информацию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получают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результатам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исследования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керна,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интерпретации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каротажа,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прежде </a:t>
            </a:r>
            <a:r>
              <a:rPr dirty="0" sz="1600" spc="-10">
                <a:latin typeface="Times New Roman"/>
                <a:cs typeface="Times New Roman"/>
              </a:rPr>
              <a:t>всего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ГГК-П.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549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На приведенных графиках,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полученных</a:t>
            </a:r>
            <a:r>
              <a:rPr dirty="0" sz="1600" spc="-5">
                <a:latin typeface="Times New Roman"/>
                <a:cs typeface="Times New Roman"/>
              </a:rPr>
              <a:t> при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изучении </a:t>
            </a:r>
            <a:r>
              <a:rPr dirty="0" sz="1600" spc="-15">
                <a:latin typeface="Times New Roman"/>
                <a:cs typeface="Times New Roman"/>
              </a:rPr>
              <a:t>отложений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васюганской </a:t>
            </a:r>
            <a:r>
              <a:rPr dirty="0" sz="1600">
                <a:latin typeface="Times New Roman"/>
                <a:cs typeface="Times New Roman"/>
              </a:rPr>
              <a:t>свиты, </a:t>
            </a:r>
            <a:r>
              <a:rPr dirty="0" sz="1600" spc="-5">
                <a:latin typeface="Times New Roman"/>
                <a:cs typeface="Times New Roman"/>
              </a:rPr>
              <a:t>видно,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среднее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-5">
                <a:latin typeface="Times New Roman"/>
                <a:cs typeface="Times New Roman"/>
              </a:rPr>
              <a:t> 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песчаников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</a:t>
            </a:r>
            <a:r>
              <a:rPr dirty="0" sz="1600" spc="-15">
                <a:latin typeface="Times New Roman"/>
                <a:cs typeface="Times New Roman"/>
              </a:rPr>
              <a:t> же,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алевролитов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для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неразличимы.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аргиллитах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несколько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ниже,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выделить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геологическом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сейсмическим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возможно.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интервалы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-5">
                <a:latin typeface="Times New Roman"/>
                <a:cs typeface="Times New Roman"/>
              </a:rPr>
              <a:t> существенно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совпадают</a:t>
            </a:r>
            <a:r>
              <a:rPr dirty="0" sz="1600" spc="-5">
                <a:latin typeface="Times New Roman"/>
                <a:cs typeface="Times New Roman"/>
              </a:rPr>
              <a:t> 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песчаников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алевролитов,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т.е.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литологическая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несет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большую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погрешность.</a:t>
            </a:r>
            <a:endParaRPr sz="1600">
              <a:latin typeface="Times New Roman"/>
              <a:cs typeface="Times New Roman"/>
            </a:endParaRPr>
          </a:p>
          <a:p>
            <a:pPr algn="just" marL="12700" indent="252729">
              <a:lnSpc>
                <a:spcPts val="1885"/>
              </a:lnSpc>
            </a:pPr>
            <a:r>
              <a:rPr dirty="0" sz="1600" spc="-10">
                <a:latin typeface="Times New Roman"/>
                <a:cs typeface="Times New Roman"/>
              </a:rPr>
              <a:t>Таким</a:t>
            </a:r>
            <a:r>
              <a:rPr dirty="0" sz="1600" spc="9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образом,</a:t>
            </a:r>
            <a:r>
              <a:rPr dirty="0" sz="1600" spc="9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должны</a:t>
            </a:r>
            <a:r>
              <a:rPr dirty="0" sz="1600" spc="9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быть  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графики</a:t>
            </a:r>
            <a:r>
              <a:rPr dirty="0" sz="1600" spc="9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9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обоснованию  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возможности</a:t>
            </a:r>
            <a:r>
              <a:rPr dirty="0" sz="1600" spc="9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количественной</a:t>
            </a:r>
            <a:endParaRPr sz="16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latin typeface="Times New Roman"/>
                <a:cs typeface="Times New Roman"/>
              </a:rPr>
              <a:t>интерпретации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Отсутствие</a:t>
            </a:r>
            <a:r>
              <a:rPr dirty="0" sz="1600">
                <a:latin typeface="Times New Roman"/>
                <a:cs typeface="Times New Roman"/>
              </a:rPr>
              <a:t> таким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графиков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делает</a:t>
            </a:r>
            <a:r>
              <a:rPr dirty="0" sz="1600">
                <a:latin typeface="Times New Roman"/>
                <a:cs typeface="Times New Roman"/>
              </a:rPr>
              <a:t> интерпретацию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абстракцией.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Важное </a:t>
            </a:r>
            <a:r>
              <a:rPr dirty="0" sz="1600" spc="-5">
                <a:latin typeface="Times New Roman"/>
                <a:cs typeface="Times New Roman"/>
              </a:rPr>
              <a:t>условие – </a:t>
            </a:r>
            <a:r>
              <a:rPr dirty="0" sz="1600" spc="-15">
                <a:latin typeface="Times New Roman"/>
                <a:cs typeface="Times New Roman"/>
              </a:rPr>
              <a:t>это </a:t>
            </a:r>
            <a:r>
              <a:rPr dirty="0" sz="1600" spc="-10">
                <a:latin typeface="Times New Roman"/>
                <a:cs typeface="Times New Roman"/>
              </a:rPr>
              <a:t>отбор керна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25">
                <a:latin typeface="Times New Roman"/>
                <a:cs typeface="Times New Roman"/>
              </a:rPr>
              <a:t>только </a:t>
            </a:r>
            <a:r>
              <a:rPr dirty="0" sz="1600" spc="-5">
                <a:latin typeface="Times New Roman"/>
                <a:cs typeface="Times New Roman"/>
              </a:rPr>
              <a:t>из </a:t>
            </a:r>
            <a:r>
              <a:rPr dirty="0" sz="1600" spc="-15">
                <a:latin typeface="Times New Roman"/>
                <a:cs typeface="Times New Roman"/>
              </a:rPr>
              <a:t>продуктивного </a:t>
            </a:r>
            <a:r>
              <a:rPr dirty="0" sz="1600">
                <a:latin typeface="Times New Roman"/>
                <a:cs typeface="Times New Roman"/>
              </a:rPr>
              <a:t>пласта, </a:t>
            </a:r>
            <a:r>
              <a:rPr dirty="0" sz="1600" spc="-5">
                <a:latin typeface="Times New Roman"/>
                <a:cs typeface="Times New Roman"/>
              </a:rPr>
              <a:t>но и </a:t>
            </a:r>
            <a:r>
              <a:rPr dirty="0" sz="1600">
                <a:latin typeface="Times New Roman"/>
                <a:cs typeface="Times New Roman"/>
              </a:rPr>
              <a:t>из </a:t>
            </a:r>
            <a:r>
              <a:rPr dirty="0" sz="1600" spc="-5">
                <a:latin typeface="Times New Roman"/>
                <a:cs typeface="Times New Roman"/>
              </a:rPr>
              <a:t>вмещающих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пород, </a:t>
            </a:r>
            <a:r>
              <a:rPr dirty="0" sz="1600" spc="-5">
                <a:latin typeface="Times New Roman"/>
                <a:cs typeface="Times New Roman"/>
              </a:rPr>
              <a:t>а </a:t>
            </a:r>
            <a:r>
              <a:rPr dirty="0" sz="1600">
                <a:latin typeface="Times New Roman"/>
                <a:cs typeface="Times New Roman"/>
              </a:rPr>
              <a:t>также </a:t>
            </a:r>
            <a:r>
              <a:rPr dirty="0" sz="1600" spc="-5">
                <a:latin typeface="Times New Roman"/>
                <a:cs typeface="Times New Roman"/>
              </a:rPr>
              <a:t>определение пластовых </a:t>
            </a:r>
            <a:r>
              <a:rPr dirty="0" sz="1600" spc="-10">
                <a:latin typeface="Times New Roman"/>
                <a:cs typeface="Times New Roman"/>
              </a:rPr>
              <a:t>скоростей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плотностей </a:t>
            </a:r>
            <a:r>
              <a:rPr dirty="0" sz="1600" spc="-10">
                <a:latin typeface="Times New Roman"/>
                <a:cs typeface="Times New Roman"/>
              </a:rPr>
              <a:t>во </a:t>
            </a:r>
            <a:r>
              <a:rPr dirty="0" sz="1600" spc="-5">
                <a:latin typeface="Times New Roman"/>
                <a:cs typeface="Times New Roman"/>
              </a:rPr>
              <a:t>всех скважинах по данным АК 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ГГК-П.</a:t>
            </a:r>
            <a:endParaRPr sz="1600">
              <a:latin typeface="Times New Roman"/>
              <a:cs typeface="Times New Roman"/>
            </a:endParaRPr>
          </a:p>
          <a:p>
            <a:pPr marL="370840">
              <a:lnSpc>
                <a:spcPts val="1885"/>
              </a:lnSpc>
              <a:tabLst>
                <a:tab pos="628015" algn="l"/>
                <a:tab pos="1344930" algn="l"/>
                <a:tab pos="2032000" algn="l"/>
                <a:tab pos="3378200" algn="l"/>
                <a:tab pos="4102100" algn="l"/>
                <a:tab pos="4914265" algn="l"/>
                <a:tab pos="5241925" algn="l"/>
                <a:tab pos="6319520" algn="l"/>
                <a:tab pos="7292340" algn="l"/>
                <a:tab pos="8496300" algn="l"/>
              </a:tabLst>
            </a:pPr>
            <a:r>
              <a:rPr dirty="0" sz="1600" spc="-5">
                <a:latin typeface="Constantia"/>
                <a:cs typeface="Constantia"/>
              </a:rPr>
              <a:t>В</a:t>
            </a:r>
            <a:r>
              <a:rPr dirty="0" sz="1600" spc="-5">
                <a:latin typeface="Constantia"/>
                <a:cs typeface="Constantia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ц</a:t>
            </a:r>
            <a:r>
              <a:rPr dirty="0" sz="1600" spc="-5">
                <a:latin typeface="Times New Roman"/>
                <a:cs typeface="Times New Roman"/>
              </a:rPr>
              <a:t>ел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фо</a:t>
            </a:r>
            <a:r>
              <a:rPr dirty="0" sz="1600" spc="-20">
                <a:latin typeface="Times New Roman"/>
                <a:cs typeface="Times New Roman"/>
              </a:rPr>
              <a:t>рм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ич</a:t>
            </a:r>
            <a:r>
              <a:rPr dirty="0" sz="1600" spc="3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з</a:t>
            </a:r>
            <a:r>
              <a:rPr dirty="0" sz="1600" spc="-20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10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45">
                <a:latin typeface="Times New Roman"/>
                <a:cs typeface="Times New Roman"/>
              </a:rPr>
              <a:t>о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г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1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лов,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ра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15">
                <a:latin typeface="Times New Roman"/>
                <a:cs typeface="Times New Roman"/>
              </a:rPr>
              <a:t>ы</a:t>
            </a:r>
            <a:r>
              <a:rPr dirty="0" sz="1600" spc="-5">
                <a:latin typeface="Times New Roman"/>
                <a:cs typeface="Times New Roman"/>
              </a:rPr>
              <a:t>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т</a:t>
            </a:r>
            <a:endParaRPr sz="16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  <a:spcBef>
                <a:spcPts val="35"/>
              </a:spcBef>
            </a:pPr>
            <a:r>
              <a:rPr dirty="0" sz="1600" spc="-20">
                <a:latin typeface="Times New Roman"/>
                <a:cs typeface="Times New Roman"/>
              </a:rPr>
              <a:t>контактов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акустически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контрастных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пластов.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Перепад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глине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песчанике,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определяет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знак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величину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коэффициентов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отражения.</a:t>
            </a:r>
            <a:endParaRPr sz="1600">
              <a:latin typeface="Times New Roman"/>
              <a:cs typeface="Times New Roman"/>
            </a:endParaRPr>
          </a:p>
          <a:p>
            <a:pPr marL="12700" marR="7620" indent="447675">
              <a:lnSpc>
                <a:spcPct val="100000"/>
              </a:lnSpc>
              <a:spcBef>
                <a:spcPts val="5"/>
              </a:spcBef>
              <a:tabLst>
                <a:tab pos="1065530" algn="l"/>
                <a:tab pos="2005964" algn="l"/>
                <a:tab pos="2282190" algn="l"/>
                <a:tab pos="3975100" algn="l"/>
                <a:tab pos="5042535" algn="l"/>
                <a:tab pos="5889625" algn="l"/>
                <a:tab pos="6847205" algn="l"/>
                <a:tab pos="7122795" algn="l"/>
                <a:tab pos="7940040" algn="l"/>
                <a:tab pos="8307705" algn="l"/>
              </a:tabLst>
            </a:pP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 spc="-5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ор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0">
                <a:latin typeface="Times New Roman"/>
                <a:cs typeface="Times New Roman"/>
              </a:rPr>
              <a:t>о</a:t>
            </a:r>
            <a:r>
              <a:rPr dirty="0" sz="1600" spc="-15">
                <a:latin typeface="Times New Roman"/>
                <a:cs typeface="Times New Roman"/>
              </a:rPr>
              <a:t>д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сы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40">
                <a:latin typeface="Times New Roman"/>
                <a:cs typeface="Times New Roman"/>
              </a:rPr>
              <a:t>е</a:t>
            </a:r>
            <a:r>
              <a:rPr dirty="0" sz="1600" spc="-4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ч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4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нь</a:t>
            </a:r>
            <a:r>
              <a:rPr dirty="0" sz="1600">
                <a:latin typeface="Times New Roman"/>
                <a:cs typeface="Times New Roman"/>
              </a:rPr>
              <a:t>ш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ор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85">
                <a:latin typeface="Times New Roman"/>
                <a:cs typeface="Times New Roman"/>
              </a:rPr>
              <a:t>г</a:t>
            </a:r>
            <a:r>
              <a:rPr dirty="0" sz="1600">
                <a:latin typeface="Times New Roman"/>
                <a:cs typeface="Times New Roman"/>
              </a:rPr>
              <a:t>ли</a:t>
            </a:r>
            <a:r>
              <a:rPr dirty="0" sz="1600" spc="-10">
                <a:latin typeface="Times New Roman"/>
                <a:cs typeface="Times New Roman"/>
              </a:rPr>
              <a:t>нах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ак  </a:t>
            </a:r>
            <a:r>
              <a:rPr dirty="0" sz="1600" spc="-15">
                <a:latin typeface="Times New Roman"/>
                <a:cs typeface="Times New Roman"/>
              </a:rPr>
              <a:t>коэффициента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кровле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песчаников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отрицательным.</a:t>
            </a:r>
            <a:endParaRPr sz="1600">
              <a:latin typeface="Times New Roman"/>
              <a:cs typeface="Times New Roman"/>
            </a:endParaRPr>
          </a:p>
          <a:p>
            <a:pPr marL="12700" marR="6985" indent="44767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Величина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знак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коэффициента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определяют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знак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интенсивность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элементарного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отраженного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каждой из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2940" y="275577"/>
            <a:ext cx="7982584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Обоснование</a:t>
            </a:r>
            <a:r>
              <a:rPr dirty="0" spc="5"/>
              <a:t> </a:t>
            </a:r>
            <a:r>
              <a:rPr dirty="0" spc="-25"/>
              <a:t>атрибутного</a:t>
            </a:r>
            <a:r>
              <a:rPr dirty="0" spc="25"/>
              <a:t> </a:t>
            </a:r>
            <a:r>
              <a:rPr dirty="0" spc="-5"/>
              <a:t>анализа</a:t>
            </a:r>
            <a:r>
              <a:rPr dirty="0" spc="10"/>
              <a:t> </a:t>
            </a:r>
            <a:r>
              <a:rPr dirty="0"/>
              <a:t>в</a:t>
            </a:r>
            <a:r>
              <a:rPr dirty="0" spc="25"/>
              <a:t> </a:t>
            </a:r>
            <a:r>
              <a:rPr dirty="0" spc="-10"/>
              <a:t>сейсмостратиграфии</a:t>
            </a:r>
          </a:p>
        </p:txBody>
      </p:sp>
      <p:sp>
        <p:nvSpPr>
          <p:cNvPr id="3" name="object 3"/>
          <p:cNvSpPr/>
          <p:nvPr/>
        </p:nvSpPr>
        <p:spPr>
          <a:xfrm>
            <a:off x="444996" y="902246"/>
            <a:ext cx="7287259" cy="4052570"/>
          </a:xfrm>
          <a:custGeom>
            <a:avLst/>
            <a:gdLst/>
            <a:ahLst/>
            <a:cxnLst/>
            <a:rect l="l" t="t" r="r" b="b"/>
            <a:pathLst>
              <a:path w="7287259" h="4052570">
                <a:moveTo>
                  <a:pt x="0" y="4052290"/>
                </a:moveTo>
                <a:lnTo>
                  <a:pt x="7286777" y="4052290"/>
                </a:lnTo>
                <a:lnTo>
                  <a:pt x="7286777" y="0"/>
                </a:lnTo>
                <a:lnTo>
                  <a:pt x="0" y="0"/>
                </a:lnTo>
                <a:lnTo>
                  <a:pt x="0" y="40522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35123" y="892314"/>
            <a:ext cx="7309484" cy="4072254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1153795" marR="248285" indent="-855980">
              <a:lnSpc>
                <a:spcPts val="2680"/>
              </a:lnSpc>
              <a:spcBef>
                <a:spcPts val="350"/>
              </a:spcBef>
            </a:pPr>
            <a:r>
              <a:rPr dirty="0" sz="2250" spc="-15" b="1">
                <a:solidFill>
                  <a:srgbClr val="326500"/>
                </a:solidFill>
                <a:latin typeface="Arial"/>
                <a:cs typeface="Arial"/>
              </a:rPr>
              <a:t>Схема</a:t>
            </a:r>
            <a:r>
              <a:rPr dirty="0" sz="2250" spc="1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326500"/>
                </a:solidFill>
                <a:latin typeface="Arial"/>
                <a:cs typeface="Arial"/>
              </a:rPr>
              <a:t>соответствия</a:t>
            </a:r>
            <a:r>
              <a:rPr dirty="0" sz="2250" spc="-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20" b="1">
                <a:solidFill>
                  <a:srgbClr val="326500"/>
                </a:solidFill>
                <a:latin typeface="Arial"/>
                <a:cs typeface="Arial"/>
              </a:rPr>
              <a:t>элементов</a:t>
            </a:r>
            <a:r>
              <a:rPr dirty="0" sz="225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15" b="1">
                <a:solidFill>
                  <a:srgbClr val="326500"/>
                </a:solidFill>
                <a:latin typeface="Arial"/>
                <a:cs typeface="Arial"/>
              </a:rPr>
              <a:t>геологического </a:t>
            </a:r>
            <a:r>
              <a:rPr dirty="0" sz="2250" spc="-61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15" b="1">
                <a:solidFill>
                  <a:srgbClr val="326500"/>
                </a:solidFill>
                <a:latin typeface="Arial"/>
                <a:cs typeface="Arial"/>
              </a:rPr>
              <a:t>разреза</a:t>
            </a:r>
            <a:r>
              <a:rPr dirty="0" sz="2250" spc="-1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15" b="1">
                <a:solidFill>
                  <a:srgbClr val="326500"/>
                </a:solidFill>
                <a:latin typeface="Arial"/>
                <a:cs typeface="Arial"/>
              </a:rPr>
              <a:t>динамическим</a:t>
            </a:r>
            <a:r>
              <a:rPr dirty="0" sz="2250" spc="-2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2250" spc="-10" b="1">
                <a:solidFill>
                  <a:srgbClr val="326500"/>
                </a:solidFill>
                <a:latin typeface="Arial"/>
                <a:cs typeface="Arial"/>
              </a:rPr>
              <a:t>параметрам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8193" y="1800072"/>
            <a:ext cx="5220157" cy="31544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1152" y="5060962"/>
            <a:ext cx="807021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данном</a:t>
            </a:r>
            <a:r>
              <a:rPr dirty="0" sz="1600" spc="-5">
                <a:latin typeface="Times New Roman"/>
                <a:cs typeface="Times New Roman"/>
              </a:rPr>
              <a:t> слайде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показана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схема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элементов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динамическим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параметрам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где: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А – литологическая </a:t>
            </a:r>
            <a:r>
              <a:rPr dirty="0" sz="1600" spc="-20">
                <a:latin typeface="Times New Roman"/>
                <a:cs typeface="Times New Roman"/>
              </a:rPr>
              <a:t>колонка; </a:t>
            </a:r>
            <a:r>
              <a:rPr dirty="0" sz="1600" spc="-5">
                <a:latin typeface="Times New Roman"/>
                <a:cs typeface="Times New Roman"/>
              </a:rPr>
              <a:t>б – график пластовых </a:t>
            </a:r>
            <a:r>
              <a:rPr dirty="0" sz="1600" spc="-10">
                <a:latin typeface="Times New Roman"/>
                <a:cs typeface="Times New Roman"/>
              </a:rPr>
              <a:t>скоростей; </a:t>
            </a:r>
            <a:r>
              <a:rPr dirty="0" sz="1600" spc="-5">
                <a:latin typeface="Times New Roman"/>
                <a:cs typeface="Times New Roman"/>
              </a:rPr>
              <a:t>в – </a:t>
            </a:r>
            <a:r>
              <a:rPr dirty="0" sz="1600">
                <a:latin typeface="Times New Roman"/>
                <a:cs typeface="Times New Roman"/>
              </a:rPr>
              <a:t>график </a:t>
            </a:r>
            <a:r>
              <a:rPr dirty="0" sz="1600" spc="-10">
                <a:latin typeface="Times New Roman"/>
                <a:cs typeface="Times New Roman"/>
              </a:rPr>
              <a:t>коэффициентов </a:t>
            </a:r>
            <a:r>
              <a:rPr dirty="0" sz="1600" spc="-5">
                <a:latin typeface="Times New Roman"/>
                <a:cs typeface="Times New Roman"/>
              </a:rPr>
              <a:t> отражений; г – </a:t>
            </a:r>
            <a:r>
              <a:rPr dirty="0" sz="1600">
                <a:latin typeface="Times New Roman"/>
                <a:cs typeface="Times New Roman"/>
              </a:rPr>
              <a:t>сейсмическая </a:t>
            </a:r>
            <a:r>
              <a:rPr dirty="0" sz="1600" spc="5">
                <a:latin typeface="Times New Roman"/>
                <a:cs typeface="Times New Roman"/>
              </a:rPr>
              <a:t>трасса; </a:t>
            </a:r>
            <a:r>
              <a:rPr dirty="0" sz="1600" spc="-5">
                <a:latin typeface="Times New Roman"/>
                <a:cs typeface="Times New Roman"/>
              </a:rPr>
              <a:t>д – мгновенная </a:t>
            </a:r>
            <a:r>
              <a:rPr dirty="0" sz="1600" spc="-15">
                <a:latin typeface="Times New Roman"/>
                <a:cs typeface="Times New Roman"/>
              </a:rPr>
              <a:t>амплитуда; </a:t>
            </a:r>
            <a:r>
              <a:rPr dirty="0" sz="1600" spc="-5">
                <a:latin typeface="Times New Roman"/>
                <a:cs typeface="Times New Roman"/>
              </a:rPr>
              <a:t>е – мгновенная </a:t>
            </a:r>
            <a:r>
              <a:rPr dirty="0" sz="1600">
                <a:latin typeface="Times New Roman"/>
                <a:cs typeface="Times New Roman"/>
              </a:rPr>
              <a:t>фаза; </a:t>
            </a:r>
            <a:r>
              <a:rPr dirty="0" sz="1600" spc="-5">
                <a:latin typeface="Times New Roman"/>
                <a:cs typeface="Times New Roman"/>
              </a:rPr>
              <a:t>ж –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частота;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псевдоинтервальная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скорость;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когерентность.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67940" y="6556176"/>
            <a:ext cx="1593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26681"/>
            <a:ext cx="45085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15"/>
              <a:t> </a:t>
            </a:r>
            <a:r>
              <a:rPr dirty="0"/>
              <a:t>сейсмических </a:t>
            </a:r>
            <a:r>
              <a:rPr dirty="0" spc="-30"/>
              <a:t>атрибутов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7940" y="6556176"/>
            <a:ext cx="1593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1" y="1256342"/>
            <a:ext cx="8484235" cy="519684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algn="just" marL="375285">
              <a:lnSpc>
                <a:spcPct val="100000"/>
              </a:lnSpc>
              <a:spcBef>
                <a:spcPts val="490"/>
              </a:spcBef>
            </a:pPr>
            <a:r>
              <a:rPr dirty="0" sz="1600" spc="-20" b="1" i="1">
                <a:latin typeface="Times New Roman"/>
                <a:cs typeface="Times New Roman"/>
              </a:rPr>
              <a:t>Что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такое</a:t>
            </a:r>
            <a:r>
              <a:rPr dirty="0" sz="1600" spc="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сейсмические</a:t>
            </a:r>
            <a:r>
              <a:rPr dirty="0" sz="1600" spc="2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атрибуты?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Times New Roman"/>
                <a:cs typeface="Times New Roman"/>
              </a:rPr>
              <a:t>Сейсмические </a:t>
            </a:r>
            <a:r>
              <a:rPr dirty="0" sz="1600" spc="-15">
                <a:latin typeface="Times New Roman"/>
                <a:cs typeface="Times New Roman"/>
              </a:rPr>
              <a:t>атрибуты </a:t>
            </a:r>
            <a:r>
              <a:rPr dirty="0" sz="1600" spc="-5">
                <a:latin typeface="Times New Roman"/>
                <a:cs typeface="Times New Roman"/>
              </a:rPr>
              <a:t>- вся информация, полученная из </a:t>
            </a:r>
            <a:r>
              <a:rPr dirty="0" sz="1600">
                <a:latin typeface="Times New Roman"/>
                <a:cs typeface="Times New Roman"/>
              </a:rPr>
              <a:t>сейсмических данных, </a:t>
            </a:r>
            <a:r>
              <a:rPr dirty="0" sz="1600" spc="-5">
                <a:latin typeface="Times New Roman"/>
                <a:cs typeface="Times New Roman"/>
              </a:rPr>
              <a:t>прямыми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измерениями,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логическим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опытным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путями.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 b="1" i="1">
                <a:latin typeface="Times New Roman"/>
                <a:cs typeface="Times New Roman"/>
              </a:rPr>
              <a:t>Для</a:t>
            </a:r>
            <a:r>
              <a:rPr dirty="0" sz="1600" spc="-2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чего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они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нужны?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-20">
                <a:latin typeface="Times New Roman"/>
                <a:cs typeface="Times New Roman"/>
              </a:rPr>
              <a:t>Главной </a:t>
            </a:r>
            <a:r>
              <a:rPr dirty="0" sz="1600" spc="-5">
                <a:latin typeface="Times New Roman"/>
                <a:cs typeface="Times New Roman"/>
              </a:rPr>
              <a:t>целью </a:t>
            </a:r>
            <a:r>
              <a:rPr dirty="0" sz="1600" spc="-15">
                <a:latin typeface="Times New Roman"/>
                <a:cs typeface="Times New Roman"/>
              </a:rPr>
              <a:t>атрибутивного </a:t>
            </a:r>
            <a:r>
              <a:rPr dirty="0" sz="1600">
                <a:latin typeface="Times New Roman"/>
                <a:cs typeface="Times New Roman"/>
              </a:rPr>
              <a:t>анализа </a:t>
            </a:r>
            <a:r>
              <a:rPr dirty="0" sz="1600" spc="5">
                <a:latin typeface="Times New Roman"/>
                <a:cs typeface="Times New Roman"/>
              </a:rPr>
              <a:t>сейсмических </a:t>
            </a:r>
            <a:r>
              <a:rPr dirty="0" sz="1600" spc="-5">
                <a:latin typeface="Times New Roman"/>
                <a:cs typeface="Times New Roman"/>
              </a:rPr>
              <a:t>данных является установление </a:t>
            </a:r>
            <a:r>
              <a:rPr dirty="0" sz="1600" spc="-10">
                <a:latin typeface="Times New Roman"/>
                <a:cs typeface="Times New Roman"/>
              </a:rPr>
              <a:t>связей </a:t>
            </a:r>
            <a:r>
              <a:rPr dirty="0" sz="1600" spc="-5">
                <a:latin typeface="Times New Roman"/>
                <a:cs typeface="Times New Roman"/>
              </a:rPr>
              <a:t> между</a:t>
            </a:r>
            <a:r>
              <a:rPr dirty="0" sz="1600">
                <a:latin typeface="Times New Roman"/>
                <a:cs typeface="Times New Roman"/>
              </a:rPr>
              <a:t> динамическими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параметрами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записи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геологическими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параметрами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среды.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Атрибуты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используются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прослеживании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разломов,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описании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резервуаров</a:t>
            </a:r>
            <a:r>
              <a:rPr dirty="0" sz="1600" spc="-5">
                <a:latin typeface="Times New Roman"/>
                <a:cs typeface="Times New Roman"/>
              </a:rPr>
              <a:t> 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прогнозировании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коллекторских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межскважинном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пространстве.</a:t>
            </a:r>
            <a:endParaRPr sz="1600">
              <a:latin typeface="Times New Roman"/>
              <a:cs typeface="Times New Roman"/>
            </a:endParaRPr>
          </a:p>
          <a:p>
            <a:pPr algn="just" marL="462280">
              <a:lnSpc>
                <a:spcPct val="100000"/>
              </a:lnSpc>
              <a:spcBef>
                <a:spcPts val="385"/>
              </a:spcBef>
            </a:pPr>
            <a:r>
              <a:rPr dirty="0" sz="1600" spc="-15" b="1">
                <a:latin typeface="Times New Roman"/>
                <a:cs typeface="Times New Roman"/>
              </a:rPr>
              <a:t>Типы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 </a:t>
            </a:r>
            <a:r>
              <a:rPr dirty="0" sz="1600" spc="-10" b="1">
                <a:latin typeface="Times New Roman"/>
                <a:cs typeface="Times New Roman"/>
              </a:rPr>
              <a:t>использование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атрибутов</a:t>
            </a:r>
            <a:endParaRPr sz="1600">
              <a:latin typeface="Times New Roman"/>
              <a:cs typeface="Times New Roman"/>
            </a:endParaRPr>
          </a:p>
          <a:p>
            <a:pPr algn="just" marL="370840">
              <a:lnSpc>
                <a:spcPct val="100000"/>
              </a:lnSpc>
              <a:spcBef>
                <a:spcPts val="385"/>
              </a:spcBef>
            </a:pPr>
            <a:r>
              <a:rPr dirty="0" sz="1600" spc="-25">
                <a:latin typeface="Times New Roman"/>
                <a:cs typeface="Times New Roman"/>
              </a:rPr>
              <a:t>Атрибуты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рассчитываются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исходных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амплитуд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либо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частотных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областях.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latin typeface="Times New Roman"/>
                <a:cs typeface="Times New Roman"/>
              </a:rPr>
              <a:t>Предлагаемая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Классификация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Сейсмических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Параметров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:</a:t>
            </a:r>
            <a:endParaRPr sz="16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385"/>
              </a:spcBef>
              <a:buSzPct val="93750"/>
              <a:buFont typeface="Segoe UI Symbol"/>
              <a:buChar char="⚫"/>
              <a:tabLst>
                <a:tab pos="555625" algn="l"/>
              </a:tabLst>
            </a:pPr>
            <a:r>
              <a:rPr dirty="0" sz="1600" spc="-10">
                <a:latin typeface="Times New Roman"/>
                <a:cs typeface="Times New Roman"/>
              </a:rPr>
              <a:t>Объемные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атрибуты</a:t>
            </a:r>
            <a:endParaRPr sz="16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384"/>
              </a:spcBef>
              <a:buSzPct val="93750"/>
              <a:buFont typeface="Segoe UI Symbol"/>
              <a:buChar char="⚫"/>
              <a:tabLst>
                <a:tab pos="555625" algn="l"/>
              </a:tabLst>
            </a:pPr>
            <a:r>
              <a:rPr dirty="0" sz="1600" spc="-25">
                <a:latin typeface="Times New Roman"/>
                <a:cs typeface="Times New Roman"/>
              </a:rPr>
              <a:t>Атрибуты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Горизонта</a:t>
            </a:r>
            <a:endParaRPr sz="16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380"/>
              </a:spcBef>
              <a:buSzPct val="93750"/>
              <a:buFont typeface="Segoe UI Symbol"/>
              <a:buChar char="⚫"/>
              <a:tabLst>
                <a:tab pos="555625" algn="l"/>
              </a:tabLst>
            </a:pPr>
            <a:r>
              <a:rPr dirty="0" sz="1600" spc="-25">
                <a:latin typeface="Times New Roman"/>
                <a:cs typeface="Times New Roman"/>
              </a:rPr>
              <a:t>Атрибуты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Интервала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58140">
              <a:lnSpc>
                <a:spcPct val="100000"/>
              </a:lnSpc>
              <a:spcBef>
                <a:spcPts val="390"/>
              </a:spcBef>
            </a:pPr>
            <a:r>
              <a:rPr dirty="0" sz="1600">
                <a:latin typeface="Times New Roman"/>
                <a:cs typeface="Times New Roman"/>
              </a:rPr>
              <a:t>Сейсмические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5">
                <a:latin typeface="Times New Roman"/>
                <a:cs typeface="Times New Roman"/>
              </a:rPr>
              <a:t> при</a:t>
            </a:r>
            <a:r>
              <a:rPr dirty="0" sz="1600">
                <a:latin typeface="Times New Roman"/>
                <a:cs typeface="Times New Roman"/>
              </a:rPr>
              <a:t> распространении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вглубь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осадочных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отражаются </a:t>
            </a:r>
            <a:r>
              <a:rPr dirty="0" sz="1600" spc="-10">
                <a:latin typeface="Times New Roman"/>
                <a:cs typeface="Times New Roman"/>
              </a:rPr>
              <a:t>от </a:t>
            </a:r>
            <a:r>
              <a:rPr dirty="0" sz="1600">
                <a:latin typeface="Times New Roman"/>
                <a:cs typeface="Times New Roman"/>
              </a:rPr>
              <a:t>границ слоев </a:t>
            </a:r>
            <a:r>
              <a:rPr dirty="0" sz="1600" spc="-5">
                <a:latin typeface="Times New Roman"/>
                <a:cs typeface="Times New Roman"/>
              </a:rPr>
              <a:t>с различными </a:t>
            </a:r>
            <a:r>
              <a:rPr dirty="0" sz="1600">
                <a:latin typeface="Times New Roman"/>
                <a:cs typeface="Times New Roman"/>
              </a:rPr>
              <a:t>акустическими </a:t>
            </a:r>
            <a:r>
              <a:rPr dirty="0" sz="1600" spc="-10">
                <a:latin typeface="Times New Roman"/>
                <a:cs typeface="Times New Roman"/>
              </a:rPr>
              <a:t>свойствами.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задачи </a:t>
            </a:r>
            <a:r>
              <a:rPr dirty="0" sz="1600" spc="-10">
                <a:latin typeface="Times New Roman"/>
                <a:cs typeface="Times New Roman"/>
              </a:rPr>
              <a:t>динамического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анализа </a:t>
            </a:r>
            <a:r>
              <a:rPr dirty="0" sz="1600" spc="-25">
                <a:latin typeface="Times New Roman"/>
                <a:cs typeface="Times New Roman"/>
              </a:rPr>
              <a:t>входит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изучение</a:t>
            </a:r>
            <a:r>
              <a:rPr dirty="0" sz="1600" spc="-5">
                <a:latin typeface="Times New Roman"/>
                <a:cs typeface="Times New Roman"/>
              </a:rPr>
              <a:t> оценок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параметров отражений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выявление аномалий, связанных с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конкретным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геологическим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объектом.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692" y="419493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7940" y="6556176"/>
            <a:ext cx="1593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894" y="818170"/>
            <a:ext cx="8653145" cy="539750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375285">
              <a:lnSpc>
                <a:spcPct val="100000"/>
              </a:lnSpc>
              <a:spcBef>
                <a:spcPts val="484"/>
              </a:spcBef>
            </a:pPr>
            <a:r>
              <a:rPr dirty="0" sz="1600">
                <a:latin typeface="Times New Roman"/>
                <a:cs typeface="Times New Roman"/>
              </a:rPr>
              <a:t>Все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программы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оценки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динамических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параметров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объединены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три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подхода.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2585">
              <a:lnSpc>
                <a:spcPct val="100000"/>
              </a:lnSpc>
              <a:spcBef>
                <a:spcPts val="380"/>
              </a:spcBef>
            </a:pPr>
            <a:r>
              <a:rPr dirty="0" sz="1600" spc="-5">
                <a:latin typeface="Times New Roman"/>
                <a:cs typeface="Times New Roman"/>
              </a:rPr>
              <a:t>Первый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подход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основан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Гилберта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позволяет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получать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мгновенные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параметры, </a:t>
            </a:r>
            <a:r>
              <a:rPr dirty="0" sz="1600" spc="-35">
                <a:latin typeface="Times New Roman"/>
                <a:cs typeface="Times New Roman"/>
              </a:rPr>
              <a:t>т.е. </a:t>
            </a:r>
            <a:r>
              <a:rPr dirty="0" sz="1600" spc="-5">
                <a:latin typeface="Times New Roman"/>
                <a:cs typeface="Times New Roman"/>
              </a:rPr>
              <a:t>непрерывные по времени и по </a:t>
            </a:r>
            <a:r>
              <a:rPr dirty="0" sz="1600" spc="-10">
                <a:latin typeface="Times New Roman"/>
                <a:cs typeface="Times New Roman"/>
              </a:rPr>
              <a:t>объему </a:t>
            </a:r>
            <a:r>
              <a:rPr dirty="0" sz="1600" spc="-5">
                <a:latin typeface="Times New Roman"/>
                <a:cs typeface="Times New Roman"/>
              </a:rPr>
              <a:t>изображения параметров </a:t>
            </a:r>
            <a:r>
              <a:rPr dirty="0" sz="1600">
                <a:latin typeface="Times New Roman"/>
                <a:cs typeface="Times New Roman"/>
              </a:rPr>
              <a:t>сейсмических </a:t>
            </a:r>
            <a:r>
              <a:rPr dirty="0" sz="1600" spc="-10">
                <a:latin typeface="Times New Roman"/>
                <a:cs typeface="Times New Roman"/>
              </a:rPr>
              <a:t>волн </a:t>
            </a:r>
            <a:r>
              <a:rPr dirty="0" sz="1600" spc="-5">
                <a:latin typeface="Times New Roman"/>
                <a:cs typeface="Times New Roman"/>
              </a:rPr>
              <a:t> для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каждого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временного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отсчета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записи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каждой </a:t>
            </a:r>
            <a:r>
              <a:rPr dirty="0" sz="1600" spc="-10">
                <a:latin typeface="Times New Roman"/>
                <a:cs typeface="Times New Roman"/>
              </a:rPr>
              <a:t>текущей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Второй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подход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использованием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преобразования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Фурье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расчета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энергетических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спектральных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параметров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частотной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96200"/>
              </a:lnSpc>
              <a:spcBef>
                <a:spcPts val="70"/>
              </a:spcBef>
            </a:pPr>
            <a:r>
              <a:rPr dirty="0" sz="1600" spc="-15">
                <a:latin typeface="Times New Roman"/>
                <a:cs typeface="Times New Roman"/>
              </a:rPr>
              <a:t>Третий </a:t>
            </a:r>
            <a:r>
              <a:rPr dirty="0" sz="1600" spc="-30">
                <a:latin typeface="Times New Roman"/>
                <a:cs typeface="Times New Roman"/>
              </a:rPr>
              <a:t>подход </a:t>
            </a:r>
            <a:r>
              <a:rPr dirty="0" sz="1600" spc="-10">
                <a:latin typeface="Times New Roman"/>
                <a:cs typeface="Times New Roman"/>
              </a:rPr>
              <a:t>расчет амплитудных </a:t>
            </a:r>
            <a:r>
              <a:rPr dirty="0" sz="1600" spc="-5">
                <a:latin typeface="Times New Roman"/>
                <a:cs typeface="Times New Roman"/>
              </a:rPr>
              <a:t>характеристик: </a:t>
            </a:r>
            <a:r>
              <a:rPr dirty="0" sz="1600" spc="-15">
                <a:latin typeface="Times New Roman"/>
                <a:cs typeface="Times New Roman"/>
              </a:rPr>
              <a:t>суммы амплитуд, суммы </a:t>
            </a:r>
            <a:r>
              <a:rPr dirty="0" sz="1600" spc="-10">
                <a:latin typeface="Times New Roman"/>
                <a:cs typeface="Times New Roman"/>
              </a:rPr>
              <a:t>положительных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отрицательных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амплитуд,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среднеквадратической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амплитуды</a:t>
            </a:r>
            <a:r>
              <a:rPr dirty="0" sz="2600" spc="-2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algn="just" marL="375285">
              <a:lnSpc>
                <a:spcPct val="100000"/>
              </a:lnSpc>
              <a:spcBef>
                <a:spcPts val="500"/>
              </a:spcBef>
            </a:pPr>
            <a:r>
              <a:rPr dirty="0" sz="1600" spc="-10" b="1">
                <a:latin typeface="Times New Roman"/>
                <a:cs typeface="Times New Roman"/>
              </a:rPr>
              <a:t>ОБЪЕМНЫЕ </a:t>
            </a:r>
            <a:r>
              <a:rPr dirty="0" sz="1600" spc="-30" b="1">
                <a:latin typeface="Times New Roman"/>
                <a:cs typeface="Times New Roman"/>
              </a:rPr>
              <a:t>АТРИБУТЫ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 b="1">
                <a:latin typeface="Times New Roman"/>
                <a:cs typeface="Times New Roman"/>
              </a:rPr>
              <a:t>Параметры,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рассчитываемые</a:t>
            </a:r>
            <a:r>
              <a:rPr dirty="0" sz="1600" spc="5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для </a:t>
            </a:r>
            <a:r>
              <a:rPr dirty="0" sz="1600" spc="-10" b="1">
                <a:latin typeface="Times New Roman"/>
                <a:cs typeface="Times New Roman"/>
              </a:rPr>
              <a:t>каждого</a:t>
            </a:r>
            <a:r>
              <a:rPr dirty="0" sz="1600" spc="2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сейсмического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отсчета:</a:t>
            </a:r>
            <a:endParaRPr sz="1600">
              <a:latin typeface="Times New Roman"/>
              <a:cs typeface="Times New Roman"/>
            </a:endParaRPr>
          </a:p>
          <a:p>
            <a:pPr marL="727710" indent="-173355">
              <a:lnSpc>
                <a:spcPct val="100000"/>
              </a:lnSpc>
              <a:spcBef>
                <a:spcPts val="384"/>
              </a:spcBef>
              <a:buSzPct val="93750"/>
              <a:buFont typeface="Segoe UI Symbol"/>
              <a:buChar char="⚫"/>
              <a:tabLst>
                <a:tab pos="728345" algn="l"/>
              </a:tabLst>
            </a:pPr>
            <a:r>
              <a:rPr dirty="0" sz="1600" spc="-20">
                <a:latin typeface="Times New Roman"/>
                <a:cs typeface="Times New Roman"/>
              </a:rPr>
              <a:t>Амплитуда;</a:t>
            </a:r>
            <a:endParaRPr sz="1600">
              <a:latin typeface="Times New Roman"/>
              <a:cs typeface="Times New Roman"/>
            </a:endParaRPr>
          </a:p>
          <a:p>
            <a:pPr marL="727710" indent="-173355">
              <a:lnSpc>
                <a:spcPct val="100000"/>
              </a:lnSpc>
              <a:spcBef>
                <a:spcPts val="380"/>
              </a:spcBef>
              <a:buSzPct val="93750"/>
              <a:buFont typeface="Segoe UI Symbol"/>
              <a:buChar char="⚫"/>
              <a:tabLst>
                <a:tab pos="728345" algn="l"/>
              </a:tabLst>
            </a:pPr>
            <a:r>
              <a:rPr dirty="0" sz="1600" spc="-10">
                <a:latin typeface="Times New Roman"/>
                <a:cs typeface="Times New Roman"/>
              </a:rPr>
              <a:t>Мгновенная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фаза;</a:t>
            </a:r>
            <a:endParaRPr sz="1600">
              <a:latin typeface="Times New Roman"/>
              <a:cs typeface="Times New Roman"/>
            </a:endParaRPr>
          </a:p>
          <a:p>
            <a:pPr marL="727710" indent="-173355">
              <a:lnSpc>
                <a:spcPct val="100000"/>
              </a:lnSpc>
              <a:spcBef>
                <a:spcPts val="385"/>
              </a:spcBef>
              <a:buSzPct val="93750"/>
              <a:buFont typeface="Segoe UI Symbol"/>
              <a:buChar char="⚫"/>
              <a:tabLst>
                <a:tab pos="728345" algn="l"/>
              </a:tabLst>
            </a:pPr>
            <a:r>
              <a:rPr dirty="0" sz="1600" spc="-10">
                <a:latin typeface="Times New Roman"/>
                <a:cs typeface="Times New Roman"/>
              </a:rPr>
              <a:t>Мгновенная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частота;</a:t>
            </a:r>
            <a:endParaRPr sz="1600">
              <a:latin typeface="Times New Roman"/>
              <a:cs typeface="Times New Roman"/>
            </a:endParaRPr>
          </a:p>
          <a:p>
            <a:pPr marL="727710" indent="-173355">
              <a:lnSpc>
                <a:spcPct val="100000"/>
              </a:lnSpc>
              <a:spcBef>
                <a:spcPts val="385"/>
              </a:spcBef>
              <a:buSzPct val="93750"/>
              <a:buFont typeface="Segoe UI Symbol"/>
              <a:buChar char="⚫"/>
              <a:tabLst>
                <a:tab pos="728345" algn="l"/>
              </a:tabLst>
            </a:pPr>
            <a:r>
              <a:rPr dirty="0" sz="1600" spc="-5">
                <a:latin typeface="Times New Roman"/>
                <a:cs typeface="Times New Roman"/>
              </a:rPr>
              <a:t>Акустический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импеданс;</a:t>
            </a:r>
            <a:endParaRPr sz="1600">
              <a:latin typeface="Times New Roman"/>
              <a:cs typeface="Times New Roman"/>
            </a:endParaRPr>
          </a:p>
          <a:p>
            <a:pPr marL="727710" indent="-173355">
              <a:lnSpc>
                <a:spcPct val="100000"/>
              </a:lnSpc>
              <a:spcBef>
                <a:spcPts val="385"/>
              </a:spcBef>
              <a:buSzPct val="93750"/>
              <a:buFont typeface="Segoe UI Symbol"/>
              <a:buChar char="⚫"/>
              <a:tabLst>
                <a:tab pos="728345" algn="l"/>
              </a:tabLst>
            </a:pPr>
            <a:r>
              <a:rPr dirty="0" sz="1600" spc="-10">
                <a:latin typeface="Times New Roman"/>
                <a:cs typeface="Times New Roman"/>
              </a:rPr>
              <a:t>Когерентность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подобие</a:t>
            </a:r>
            <a:endParaRPr sz="1600">
              <a:latin typeface="Times New Roman"/>
              <a:cs typeface="Times New Roman"/>
            </a:endParaRPr>
          </a:p>
          <a:p>
            <a:pPr marL="12700" marR="8255" indent="542290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Интерпретация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атрибутов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дает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качественную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информацию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геометрии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физических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параметрах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объектов</a:t>
            </a:r>
            <a:r>
              <a:rPr dirty="0" sz="1600" spc="-10">
                <a:latin typeface="Times New Roman"/>
                <a:cs typeface="Times New Roman"/>
              </a:rPr>
              <a:t> исследований.</a:t>
            </a:r>
            <a:endParaRPr sz="1600">
              <a:latin typeface="Times New Roman"/>
              <a:cs typeface="Times New Roman"/>
            </a:endParaRPr>
          </a:p>
          <a:p>
            <a:pPr marL="554990">
              <a:lnSpc>
                <a:spcPct val="100000"/>
              </a:lnSpc>
              <a:spcBef>
                <a:spcPts val="385"/>
              </a:spcBef>
              <a:tabLst>
                <a:tab pos="1539875" algn="l"/>
                <a:tab pos="2631440" algn="l"/>
                <a:tab pos="3989070" algn="l"/>
                <a:tab pos="4777105" algn="l"/>
                <a:tab pos="4982845" algn="l"/>
                <a:tab pos="5396230" algn="l"/>
                <a:tab pos="6357620" algn="l"/>
                <a:tab pos="7103109" algn="l"/>
                <a:tab pos="7537450" algn="l"/>
              </a:tabLst>
            </a:pPr>
            <a:r>
              <a:rPr dirty="0" sz="1600" spc="-5">
                <a:latin typeface="Times New Roman"/>
                <a:cs typeface="Times New Roman"/>
              </a:rPr>
              <a:t>Величина	</a:t>
            </a:r>
            <a:r>
              <a:rPr dirty="0" sz="1600" spc="-15">
                <a:latin typeface="Times New Roman"/>
                <a:cs typeface="Times New Roman"/>
              </a:rPr>
              <a:t>амплитуды	</a:t>
            </a:r>
            <a:r>
              <a:rPr dirty="0" sz="1600">
                <a:latin typeface="Times New Roman"/>
                <a:cs typeface="Times New Roman"/>
              </a:rPr>
              <a:t>сейсмических	данных	</a:t>
            </a:r>
            <a:r>
              <a:rPr dirty="0" sz="1600" spc="-5">
                <a:latin typeface="Times New Roman"/>
                <a:cs typeface="Times New Roman"/>
              </a:rPr>
              <a:t>-	</a:t>
            </a:r>
            <a:r>
              <a:rPr dirty="0" sz="1600" spc="-15">
                <a:latin typeface="Times New Roman"/>
                <a:cs typeface="Times New Roman"/>
              </a:rPr>
              <a:t>это	</a:t>
            </a:r>
            <a:r>
              <a:rPr dirty="0" sz="1600">
                <a:latin typeface="Times New Roman"/>
                <a:cs typeface="Times New Roman"/>
              </a:rPr>
              <a:t>основной	</a:t>
            </a:r>
            <a:r>
              <a:rPr dirty="0" sz="1600" spc="-10">
                <a:latin typeface="Times New Roman"/>
                <a:cs typeface="Times New Roman"/>
              </a:rPr>
              <a:t>фактор	</a:t>
            </a:r>
            <a:r>
              <a:rPr dirty="0" sz="1600" spc="-5">
                <a:latin typeface="Times New Roman"/>
                <a:cs typeface="Times New Roman"/>
              </a:rPr>
              <a:t>для	определения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5">
                <a:latin typeface="Times New Roman"/>
                <a:cs typeface="Times New Roman"/>
              </a:rPr>
              <a:t>акустического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импеданса,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коэффициентов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отражения,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поглощения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т.д.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356735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7254" y="6568876"/>
            <a:ext cx="602107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  <a:tabLst>
                <a:tab pos="5938520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НИ</a:t>
            </a:r>
            <a:r>
              <a:rPr dirty="0" sz="1200" spc="2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8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65962"/>
            <a:ext cx="5696585" cy="3168650"/>
          </a:xfrm>
          <a:custGeom>
            <a:avLst/>
            <a:gdLst/>
            <a:ahLst/>
            <a:cxnLst/>
            <a:rect l="l" t="t" r="r" b="b"/>
            <a:pathLst>
              <a:path w="5696585" h="3168650">
                <a:moveTo>
                  <a:pt x="0" y="3168446"/>
                </a:moveTo>
                <a:lnTo>
                  <a:pt x="5696242" y="3168446"/>
                </a:lnTo>
                <a:lnTo>
                  <a:pt x="5696242" y="0"/>
                </a:lnTo>
                <a:lnTo>
                  <a:pt x="0" y="0"/>
                </a:lnTo>
                <a:lnTo>
                  <a:pt x="0" y="3168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01860" y="704200"/>
            <a:ext cx="5073015" cy="21462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Основные</a:t>
            </a:r>
            <a:r>
              <a:rPr dirty="0" sz="1250" spc="1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5" b="1">
                <a:solidFill>
                  <a:srgbClr val="326500"/>
                </a:solidFill>
                <a:latin typeface="Arial"/>
                <a:cs typeface="Arial"/>
              </a:rPr>
              <a:t>признаки</a:t>
            </a:r>
            <a:r>
              <a:rPr dirty="0" sz="125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сейсмической</a:t>
            </a:r>
            <a:r>
              <a:rPr dirty="0" sz="125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записи</a:t>
            </a:r>
            <a:r>
              <a:rPr dirty="0" sz="1250" spc="2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5" b="1">
                <a:solidFill>
                  <a:srgbClr val="326500"/>
                </a:solidFill>
                <a:latin typeface="Arial"/>
                <a:cs typeface="Arial"/>
              </a:rPr>
              <a:t>-</a:t>
            </a:r>
            <a:r>
              <a:rPr dirty="0" sz="1250" spc="1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амплитуда</a:t>
            </a:r>
            <a:r>
              <a:rPr dirty="0" sz="125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и</a:t>
            </a:r>
            <a:r>
              <a:rPr dirty="0" sz="125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326500"/>
                </a:solidFill>
                <a:latin typeface="Arial"/>
                <a:cs typeface="Arial"/>
              </a:rPr>
              <a:t>время.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1769" y="2080868"/>
            <a:ext cx="2692400" cy="741680"/>
          </a:xfrm>
          <a:custGeom>
            <a:avLst/>
            <a:gdLst/>
            <a:ahLst/>
            <a:cxnLst/>
            <a:rect l="l" t="t" r="r" b="b"/>
            <a:pathLst>
              <a:path w="2692400" h="741680">
                <a:moveTo>
                  <a:pt x="2691803" y="0"/>
                </a:moveTo>
                <a:lnTo>
                  <a:pt x="0" y="0"/>
                </a:lnTo>
                <a:lnTo>
                  <a:pt x="0" y="741312"/>
                </a:lnTo>
                <a:lnTo>
                  <a:pt x="2691803" y="741312"/>
                </a:lnTo>
                <a:lnTo>
                  <a:pt x="2691803" y="0"/>
                </a:lnTo>
                <a:close/>
              </a:path>
            </a:pathLst>
          </a:custGeom>
          <a:solidFill>
            <a:srgbClr val="98FF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56269" y="2094057"/>
            <a:ext cx="2539365" cy="710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0"/>
              </a:spcBef>
            </a:pPr>
            <a:r>
              <a:rPr dirty="0" sz="1100" spc="5">
                <a:solidFill>
                  <a:srgbClr val="003200"/>
                </a:solidFill>
                <a:latin typeface="Trebuchet MS"/>
                <a:cs typeface="Trebuchet MS"/>
              </a:rPr>
              <a:t>"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Амплитуда"</a:t>
            </a:r>
            <a:r>
              <a:rPr dirty="0" sz="1100" spc="3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35">
                <a:solidFill>
                  <a:srgbClr val="326500"/>
                </a:solidFill>
                <a:latin typeface="Trebuchet MS"/>
                <a:cs typeface="Trebuchet MS"/>
              </a:rPr>
              <a:t>-</a:t>
            </a:r>
            <a:r>
              <a:rPr dirty="0" sz="1100" spc="-40">
                <a:solidFill>
                  <a:srgbClr val="326500"/>
                </a:solidFill>
                <a:latin typeface="Trebuchet MS"/>
                <a:cs typeface="Trebuchet MS"/>
              </a:rPr>
              <a:t> 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основной</a:t>
            </a:r>
            <a:r>
              <a:rPr dirty="0" sz="1100" spc="2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5">
                <a:solidFill>
                  <a:srgbClr val="326500"/>
                </a:solidFill>
                <a:latin typeface="Microsoft Sans Serif"/>
                <a:cs typeface="Microsoft Sans Serif"/>
              </a:rPr>
              <a:t>признак. </a:t>
            </a:r>
            <a:r>
              <a:rPr dirty="0" sz="1100" spc="-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26500"/>
                </a:solidFill>
                <a:latin typeface="Microsoft Sans Serif"/>
                <a:cs typeface="Microsoft Sans Serif"/>
              </a:rPr>
              <a:t>Большинство</a:t>
            </a:r>
            <a:r>
              <a:rPr dirty="0" sz="1100" spc="1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изображений 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5">
                <a:solidFill>
                  <a:srgbClr val="326500"/>
                </a:solidFill>
                <a:latin typeface="Microsoft Sans Serif"/>
                <a:cs typeface="Microsoft Sans Serif"/>
              </a:rPr>
              <a:t>сейсмических 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данных,</a:t>
            </a:r>
            <a:r>
              <a:rPr dirty="0" sz="1100" spc="2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на</a:t>
            </a:r>
            <a:r>
              <a:rPr dirty="0" sz="1100" spc="2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которые</a:t>
            </a:r>
            <a:r>
              <a:rPr dirty="0" sz="1100" spc="2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мы </a:t>
            </a:r>
            <a:r>
              <a:rPr dirty="0" sz="1100" spc="-27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смотрим.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9489" y="1089825"/>
            <a:ext cx="1381125" cy="1005205"/>
            <a:chOff x="199489" y="1089825"/>
            <a:chExt cx="1381125" cy="1005205"/>
          </a:xfrm>
        </p:grpSpPr>
        <p:sp>
          <p:nvSpPr>
            <p:cNvPr id="10" name="object 10"/>
            <p:cNvSpPr/>
            <p:nvPr/>
          </p:nvSpPr>
          <p:spPr>
            <a:xfrm>
              <a:off x="201711" y="1187104"/>
              <a:ext cx="1376680" cy="3175"/>
            </a:xfrm>
            <a:custGeom>
              <a:avLst/>
              <a:gdLst/>
              <a:ahLst/>
              <a:cxnLst/>
              <a:rect l="l" t="t" r="r" b="b"/>
              <a:pathLst>
                <a:path w="1376680" h="3175">
                  <a:moveTo>
                    <a:pt x="0" y="0"/>
                  </a:moveTo>
                  <a:lnTo>
                    <a:pt x="1376225" y="0"/>
                  </a:lnTo>
                </a:path>
                <a:path w="1376680" h="3175">
                  <a:moveTo>
                    <a:pt x="0" y="2965"/>
                  </a:moveTo>
                  <a:lnTo>
                    <a:pt x="1376225" y="2965"/>
                  </a:lnTo>
                </a:path>
              </a:pathLst>
            </a:custGeom>
            <a:ln w="4375">
              <a:solidFill>
                <a:srgbClr val="7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71376" y="1094438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4952" y="0"/>
                  </a:moveTo>
                  <a:lnTo>
                    <a:pt x="0" y="0"/>
                  </a:lnTo>
                  <a:lnTo>
                    <a:pt x="0" y="94853"/>
                  </a:lnTo>
                  <a:lnTo>
                    <a:pt x="94952" y="94853"/>
                  </a:lnTo>
                  <a:lnTo>
                    <a:pt x="94952" y="0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71184" y="1093000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192" y="96287"/>
                  </a:moveTo>
                  <a:lnTo>
                    <a:pt x="95145" y="96287"/>
                  </a:lnTo>
                  <a:lnTo>
                    <a:pt x="95145" y="1429"/>
                  </a:lnTo>
                  <a:lnTo>
                    <a:pt x="192" y="1429"/>
                  </a:lnTo>
                  <a:lnTo>
                    <a:pt x="192" y="96287"/>
                  </a:lnTo>
                  <a:close/>
                </a:path>
              </a:pathLst>
            </a:custGeom>
            <a:ln w="5932">
              <a:solidFill>
                <a:srgbClr val="0032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20005" y="1190167"/>
              <a:ext cx="199390" cy="904240"/>
            </a:xfrm>
            <a:custGeom>
              <a:avLst/>
              <a:gdLst/>
              <a:ahLst/>
              <a:cxnLst/>
              <a:rect l="l" t="t" r="r" b="b"/>
              <a:pathLst>
                <a:path w="199390" h="904239">
                  <a:moveTo>
                    <a:pt x="191035" y="794024"/>
                  </a:moveTo>
                  <a:lnTo>
                    <a:pt x="188689" y="798829"/>
                  </a:lnTo>
                  <a:lnTo>
                    <a:pt x="189184" y="798829"/>
                  </a:lnTo>
                  <a:lnTo>
                    <a:pt x="184918" y="803910"/>
                  </a:lnTo>
                  <a:lnTo>
                    <a:pt x="179362" y="808989"/>
                  </a:lnTo>
                  <a:lnTo>
                    <a:pt x="172020" y="814069"/>
                  </a:lnTo>
                  <a:lnTo>
                    <a:pt x="163190" y="820419"/>
                  </a:lnTo>
                  <a:lnTo>
                    <a:pt x="152921" y="826769"/>
                  </a:lnTo>
                  <a:lnTo>
                    <a:pt x="141411" y="833119"/>
                  </a:lnTo>
                  <a:lnTo>
                    <a:pt x="128760" y="839469"/>
                  </a:lnTo>
                  <a:lnTo>
                    <a:pt x="115217" y="847089"/>
                  </a:lnTo>
                  <a:lnTo>
                    <a:pt x="100682" y="853439"/>
                  </a:lnTo>
                  <a:lnTo>
                    <a:pt x="85403" y="861060"/>
                  </a:lnTo>
                  <a:lnTo>
                    <a:pt x="69528" y="867410"/>
                  </a:lnTo>
                  <a:lnTo>
                    <a:pt x="36438" y="882650"/>
                  </a:lnTo>
                  <a:lnTo>
                    <a:pt x="2306" y="897889"/>
                  </a:lnTo>
                  <a:lnTo>
                    <a:pt x="5481" y="904239"/>
                  </a:lnTo>
                  <a:lnTo>
                    <a:pt x="39662" y="890269"/>
                  </a:lnTo>
                  <a:lnTo>
                    <a:pt x="72802" y="875029"/>
                  </a:lnTo>
                  <a:lnTo>
                    <a:pt x="88776" y="867410"/>
                  </a:lnTo>
                  <a:lnTo>
                    <a:pt x="104105" y="861060"/>
                  </a:lnTo>
                  <a:lnTo>
                    <a:pt x="118790" y="853439"/>
                  </a:lnTo>
                  <a:lnTo>
                    <a:pt x="132481" y="847089"/>
                  </a:lnTo>
                  <a:lnTo>
                    <a:pt x="145281" y="839469"/>
                  </a:lnTo>
                  <a:lnTo>
                    <a:pt x="191021" y="808989"/>
                  </a:lnTo>
                  <a:lnTo>
                    <a:pt x="195287" y="803910"/>
                  </a:lnTo>
                  <a:lnTo>
                    <a:pt x="195485" y="803910"/>
                  </a:lnTo>
                  <a:lnTo>
                    <a:pt x="195734" y="802639"/>
                  </a:lnTo>
                  <a:lnTo>
                    <a:pt x="198264" y="797560"/>
                  </a:lnTo>
                  <a:lnTo>
                    <a:pt x="198561" y="797560"/>
                  </a:lnTo>
                  <a:lnTo>
                    <a:pt x="198610" y="796289"/>
                  </a:lnTo>
                  <a:lnTo>
                    <a:pt x="198809" y="795019"/>
                  </a:lnTo>
                  <a:lnTo>
                    <a:pt x="190823" y="795019"/>
                  </a:lnTo>
                  <a:lnTo>
                    <a:pt x="191063" y="794141"/>
                  </a:lnTo>
                  <a:close/>
                </a:path>
                <a:path w="199390" h="904239">
                  <a:moveTo>
                    <a:pt x="191063" y="794141"/>
                  </a:moveTo>
                  <a:lnTo>
                    <a:pt x="190823" y="795019"/>
                  </a:lnTo>
                  <a:lnTo>
                    <a:pt x="191268" y="795019"/>
                  </a:lnTo>
                  <a:lnTo>
                    <a:pt x="191063" y="794141"/>
                  </a:lnTo>
                  <a:close/>
                </a:path>
                <a:path w="199390" h="904239">
                  <a:moveTo>
                    <a:pt x="191169" y="793750"/>
                  </a:moveTo>
                  <a:lnTo>
                    <a:pt x="191063" y="794141"/>
                  </a:lnTo>
                  <a:lnTo>
                    <a:pt x="191268" y="795019"/>
                  </a:lnTo>
                  <a:lnTo>
                    <a:pt x="191169" y="793750"/>
                  </a:lnTo>
                  <a:close/>
                </a:path>
                <a:path w="199390" h="904239">
                  <a:moveTo>
                    <a:pt x="199008" y="793750"/>
                  </a:moveTo>
                  <a:lnTo>
                    <a:pt x="191169" y="793750"/>
                  </a:lnTo>
                  <a:lnTo>
                    <a:pt x="191268" y="795019"/>
                  </a:lnTo>
                  <a:lnTo>
                    <a:pt x="198809" y="795019"/>
                  </a:lnTo>
                  <a:lnTo>
                    <a:pt x="199008" y="793750"/>
                  </a:lnTo>
                  <a:close/>
                </a:path>
                <a:path w="199390" h="904239">
                  <a:moveTo>
                    <a:pt x="190851" y="793240"/>
                  </a:moveTo>
                  <a:lnTo>
                    <a:pt x="191035" y="794024"/>
                  </a:lnTo>
                  <a:lnTo>
                    <a:pt x="191120" y="793750"/>
                  </a:lnTo>
                  <a:lnTo>
                    <a:pt x="190851" y="793240"/>
                  </a:lnTo>
                  <a:close/>
                </a:path>
                <a:path w="199390" h="904239">
                  <a:moveTo>
                    <a:pt x="190673" y="792479"/>
                  </a:moveTo>
                  <a:lnTo>
                    <a:pt x="190851" y="793240"/>
                  </a:lnTo>
                  <a:lnTo>
                    <a:pt x="191120" y="793750"/>
                  </a:lnTo>
                  <a:lnTo>
                    <a:pt x="190673" y="792479"/>
                  </a:lnTo>
                  <a:close/>
                </a:path>
                <a:path w="199390" h="904239">
                  <a:moveTo>
                    <a:pt x="198859" y="792479"/>
                  </a:moveTo>
                  <a:lnTo>
                    <a:pt x="190673" y="792479"/>
                  </a:lnTo>
                  <a:lnTo>
                    <a:pt x="191120" y="793750"/>
                  </a:lnTo>
                  <a:lnTo>
                    <a:pt x="199057" y="793750"/>
                  </a:lnTo>
                  <a:lnTo>
                    <a:pt x="198859" y="792479"/>
                  </a:lnTo>
                  <a:close/>
                </a:path>
                <a:path w="199390" h="904239">
                  <a:moveTo>
                    <a:pt x="198586" y="791210"/>
                  </a:moveTo>
                  <a:lnTo>
                    <a:pt x="189780" y="791210"/>
                  </a:lnTo>
                  <a:lnTo>
                    <a:pt x="190851" y="793240"/>
                  </a:lnTo>
                  <a:lnTo>
                    <a:pt x="190673" y="792479"/>
                  </a:lnTo>
                  <a:lnTo>
                    <a:pt x="198859" y="792479"/>
                  </a:lnTo>
                  <a:lnTo>
                    <a:pt x="198586" y="791210"/>
                  </a:lnTo>
                  <a:close/>
                </a:path>
                <a:path w="199390" h="904239">
                  <a:moveTo>
                    <a:pt x="198313" y="789939"/>
                  </a:moveTo>
                  <a:lnTo>
                    <a:pt x="188292" y="789939"/>
                  </a:lnTo>
                  <a:lnTo>
                    <a:pt x="190326" y="792479"/>
                  </a:lnTo>
                  <a:lnTo>
                    <a:pt x="189780" y="791210"/>
                  </a:lnTo>
                  <a:lnTo>
                    <a:pt x="198586" y="791210"/>
                  </a:lnTo>
                  <a:lnTo>
                    <a:pt x="198313" y="789939"/>
                  </a:lnTo>
                  <a:close/>
                </a:path>
                <a:path w="199390" h="904239">
                  <a:moveTo>
                    <a:pt x="158824" y="740410"/>
                  </a:moveTo>
                  <a:lnTo>
                    <a:pt x="73546" y="740410"/>
                  </a:lnTo>
                  <a:lnTo>
                    <a:pt x="65410" y="741679"/>
                  </a:lnTo>
                  <a:lnTo>
                    <a:pt x="58663" y="742950"/>
                  </a:lnTo>
                  <a:lnTo>
                    <a:pt x="53504" y="744219"/>
                  </a:lnTo>
                  <a:lnTo>
                    <a:pt x="53007" y="744219"/>
                  </a:lnTo>
                  <a:lnTo>
                    <a:pt x="49981" y="745489"/>
                  </a:lnTo>
                  <a:lnTo>
                    <a:pt x="48841" y="746760"/>
                  </a:lnTo>
                  <a:lnTo>
                    <a:pt x="48096" y="748029"/>
                  </a:lnTo>
                  <a:lnTo>
                    <a:pt x="47501" y="751839"/>
                  </a:lnTo>
                  <a:lnTo>
                    <a:pt x="47948" y="753110"/>
                  </a:lnTo>
                  <a:lnTo>
                    <a:pt x="48791" y="754379"/>
                  </a:lnTo>
                  <a:lnTo>
                    <a:pt x="50031" y="755650"/>
                  </a:lnTo>
                  <a:lnTo>
                    <a:pt x="50676" y="755650"/>
                  </a:lnTo>
                  <a:lnTo>
                    <a:pt x="52461" y="756919"/>
                  </a:lnTo>
                  <a:lnTo>
                    <a:pt x="53007" y="756919"/>
                  </a:lnTo>
                  <a:lnTo>
                    <a:pt x="58465" y="758189"/>
                  </a:lnTo>
                  <a:lnTo>
                    <a:pt x="66798" y="760729"/>
                  </a:lnTo>
                  <a:lnTo>
                    <a:pt x="76770" y="763269"/>
                  </a:lnTo>
                  <a:lnTo>
                    <a:pt x="141015" y="774700"/>
                  </a:lnTo>
                  <a:lnTo>
                    <a:pt x="183430" y="787400"/>
                  </a:lnTo>
                  <a:lnTo>
                    <a:pt x="189085" y="791210"/>
                  </a:lnTo>
                  <a:lnTo>
                    <a:pt x="188292" y="789939"/>
                  </a:lnTo>
                  <a:lnTo>
                    <a:pt x="197866" y="789939"/>
                  </a:lnTo>
                  <a:lnTo>
                    <a:pt x="196577" y="787400"/>
                  </a:lnTo>
                  <a:lnTo>
                    <a:pt x="196229" y="787400"/>
                  </a:lnTo>
                  <a:lnTo>
                    <a:pt x="196031" y="786129"/>
                  </a:lnTo>
                  <a:lnTo>
                    <a:pt x="194047" y="784860"/>
                  </a:lnTo>
                  <a:lnTo>
                    <a:pt x="193798" y="784860"/>
                  </a:lnTo>
                  <a:lnTo>
                    <a:pt x="193551" y="783589"/>
                  </a:lnTo>
                  <a:lnTo>
                    <a:pt x="193253" y="783589"/>
                  </a:lnTo>
                  <a:lnTo>
                    <a:pt x="186556" y="779779"/>
                  </a:lnTo>
                  <a:lnTo>
                    <a:pt x="177775" y="775969"/>
                  </a:lnTo>
                  <a:lnTo>
                    <a:pt x="167258" y="773429"/>
                  </a:lnTo>
                  <a:lnTo>
                    <a:pt x="155352" y="769619"/>
                  </a:lnTo>
                  <a:lnTo>
                    <a:pt x="142602" y="767079"/>
                  </a:lnTo>
                  <a:lnTo>
                    <a:pt x="102368" y="759460"/>
                  </a:lnTo>
                  <a:lnTo>
                    <a:pt x="78407" y="754379"/>
                  </a:lnTo>
                  <a:lnTo>
                    <a:pt x="68635" y="753110"/>
                  </a:lnTo>
                  <a:lnTo>
                    <a:pt x="53653" y="753110"/>
                  </a:lnTo>
                  <a:lnTo>
                    <a:pt x="55074" y="750569"/>
                  </a:lnTo>
                  <a:lnTo>
                    <a:pt x="54397" y="748029"/>
                  </a:lnTo>
                  <a:lnTo>
                    <a:pt x="83219" y="748029"/>
                  </a:lnTo>
                  <a:lnTo>
                    <a:pt x="92992" y="746760"/>
                  </a:lnTo>
                  <a:lnTo>
                    <a:pt x="103360" y="746760"/>
                  </a:lnTo>
                  <a:lnTo>
                    <a:pt x="141808" y="744219"/>
                  </a:lnTo>
                  <a:lnTo>
                    <a:pt x="149200" y="742950"/>
                  </a:lnTo>
                  <a:lnTo>
                    <a:pt x="155253" y="741679"/>
                  </a:lnTo>
                  <a:lnTo>
                    <a:pt x="158824" y="740410"/>
                  </a:lnTo>
                  <a:close/>
                </a:path>
                <a:path w="199390" h="904239">
                  <a:moveTo>
                    <a:pt x="55128" y="750473"/>
                  </a:moveTo>
                  <a:lnTo>
                    <a:pt x="53653" y="753110"/>
                  </a:lnTo>
                  <a:lnTo>
                    <a:pt x="56381" y="751839"/>
                  </a:lnTo>
                  <a:lnTo>
                    <a:pt x="55537" y="751839"/>
                  </a:lnTo>
                  <a:lnTo>
                    <a:pt x="55128" y="750473"/>
                  </a:lnTo>
                  <a:close/>
                </a:path>
                <a:path w="199390" h="904239">
                  <a:moveTo>
                    <a:pt x="60564" y="750446"/>
                  </a:moveTo>
                  <a:lnTo>
                    <a:pt x="59953" y="750569"/>
                  </a:lnTo>
                  <a:lnTo>
                    <a:pt x="55636" y="751839"/>
                  </a:lnTo>
                  <a:lnTo>
                    <a:pt x="56381" y="751839"/>
                  </a:lnTo>
                  <a:lnTo>
                    <a:pt x="53653" y="753110"/>
                  </a:lnTo>
                  <a:lnTo>
                    <a:pt x="68635" y="753110"/>
                  </a:lnTo>
                  <a:lnTo>
                    <a:pt x="61093" y="750569"/>
                  </a:lnTo>
                  <a:lnTo>
                    <a:pt x="60564" y="750446"/>
                  </a:lnTo>
                  <a:close/>
                </a:path>
                <a:path w="199390" h="904239">
                  <a:moveTo>
                    <a:pt x="55768" y="749330"/>
                  </a:moveTo>
                  <a:lnTo>
                    <a:pt x="55143" y="750446"/>
                  </a:lnTo>
                  <a:lnTo>
                    <a:pt x="55537" y="751839"/>
                  </a:lnTo>
                  <a:lnTo>
                    <a:pt x="55768" y="749330"/>
                  </a:lnTo>
                  <a:close/>
                </a:path>
                <a:path w="199390" h="904239">
                  <a:moveTo>
                    <a:pt x="55782" y="749333"/>
                  </a:moveTo>
                  <a:lnTo>
                    <a:pt x="55537" y="751839"/>
                  </a:lnTo>
                  <a:lnTo>
                    <a:pt x="59953" y="750569"/>
                  </a:lnTo>
                  <a:lnTo>
                    <a:pt x="60564" y="750446"/>
                  </a:lnTo>
                  <a:lnTo>
                    <a:pt x="55782" y="749333"/>
                  </a:lnTo>
                  <a:close/>
                </a:path>
                <a:path w="199390" h="904239">
                  <a:moveTo>
                    <a:pt x="54397" y="748029"/>
                  </a:moveTo>
                  <a:lnTo>
                    <a:pt x="55128" y="750473"/>
                  </a:lnTo>
                  <a:lnTo>
                    <a:pt x="55768" y="749330"/>
                  </a:lnTo>
                  <a:lnTo>
                    <a:pt x="55636" y="749300"/>
                  </a:lnTo>
                  <a:lnTo>
                    <a:pt x="55339" y="749300"/>
                  </a:lnTo>
                  <a:lnTo>
                    <a:pt x="54397" y="748029"/>
                  </a:lnTo>
                  <a:close/>
                </a:path>
                <a:path w="199390" h="904239">
                  <a:moveTo>
                    <a:pt x="74290" y="748029"/>
                  </a:moveTo>
                  <a:lnTo>
                    <a:pt x="54397" y="748029"/>
                  </a:lnTo>
                  <a:lnTo>
                    <a:pt x="56182" y="749300"/>
                  </a:lnTo>
                  <a:lnTo>
                    <a:pt x="55785" y="749300"/>
                  </a:lnTo>
                  <a:lnTo>
                    <a:pt x="60564" y="750446"/>
                  </a:lnTo>
                  <a:lnTo>
                    <a:pt x="66253" y="749300"/>
                  </a:lnTo>
                  <a:lnTo>
                    <a:pt x="74290" y="748029"/>
                  </a:lnTo>
                  <a:close/>
                </a:path>
                <a:path w="199390" h="904239">
                  <a:moveTo>
                    <a:pt x="55785" y="749300"/>
                  </a:moveTo>
                  <a:lnTo>
                    <a:pt x="55636" y="749300"/>
                  </a:lnTo>
                  <a:lnTo>
                    <a:pt x="55768" y="749330"/>
                  </a:lnTo>
                  <a:close/>
                </a:path>
                <a:path w="199390" h="904239">
                  <a:moveTo>
                    <a:pt x="54397" y="748029"/>
                  </a:moveTo>
                  <a:lnTo>
                    <a:pt x="55339" y="749300"/>
                  </a:lnTo>
                  <a:lnTo>
                    <a:pt x="56182" y="749300"/>
                  </a:lnTo>
                  <a:lnTo>
                    <a:pt x="54397" y="748029"/>
                  </a:lnTo>
                  <a:close/>
                </a:path>
                <a:path w="199390" h="904239">
                  <a:moveTo>
                    <a:pt x="154806" y="737869"/>
                  </a:moveTo>
                  <a:lnTo>
                    <a:pt x="102865" y="737869"/>
                  </a:lnTo>
                  <a:lnTo>
                    <a:pt x="82624" y="740410"/>
                  </a:lnTo>
                  <a:lnTo>
                    <a:pt x="160510" y="740410"/>
                  </a:lnTo>
                  <a:lnTo>
                    <a:pt x="161801" y="739139"/>
                  </a:lnTo>
                  <a:lnTo>
                    <a:pt x="156096" y="739139"/>
                  </a:lnTo>
                  <a:lnTo>
                    <a:pt x="154806" y="737869"/>
                  </a:lnTo>
                  <a:close/>
                </a:path>
                <a:path w="199390" h="904239">
                  <a:moveTo>
                    <a:pt x="147798" y="735350"/>
                  </a:moveTo>
                  <a:lnTo>
                    <a:pt x="141064" y="736600"/>
                  </a:lnTo>
                  <a:lnTo>
                    <a:pt x="132581" y="736600"/>
                  </a:lnTo>
                  <a:lnTo>
                    <a:pt x="123155" y="737869"/>
                  </a:lnTo>
                  <a:lnTo>
                    <a:pt x="154806" y="737869"/>
                  </a:lnTo>
                  <a:lnTo>
                    <a:pt x="156096" y="739139"/>
                  </a:lnTo>
                  <a:lnTo>
                    <a:pt x="156116" y="737857"/>
                  </a:lnTo>
                  <a:lnTo>
                    <a:pt x="153069" y="736600"/>
                  </a:lnTo>
                  <a:lnTo>
                    <a:pt x="147798" y="735350"/>
                  </a:lnTo>
                  <a:close/>
                </a:path>
                <a:path w="199390" h="904239">
                  <a:moveTo>
                    <a:pt x="161519" y="732789"/>
                  </a:moveTo>
                  <a:lnTo>
                    <a:pt x="156542" y="732789"/>
                  </a:lnTo>
                  <a:lnTo>
                    <a:pt x="156191" y="733062"/>
                  </a:lnTo>
                  <a:lnTo>
                    <a:pt x="156145" y="737869"/>
                  </a:lnTo>
                  <a:lnTo>
                    <a:pt x="156096" y="739139"/>
                  </a:lnTo>
                  <a:lnTo>
                    <a:pt x="161801" y="739139"/>
                  </a:lnTo>
                  <a:lnTo>
                    <a:pt x="163289" y="737869"/>
                  </a:lnTo>
                  <a:lnTo>
                    <a:pt x="163339" y="735329"/>
                  </a:lnTo>
                  <a:lnTo>
                    <a:pt x="161519" y="732789"/>
                  </a:lnTo>
                  <a:close/>
                </a:path>
                <a:path w="199390" h="904239">
                  <a:moveTo>
                    <a:pt x="155994" y="732987"/>
                  </a:moveTo>
                  <a:lnTo>
                    <a:pt x="153020" y="734060"/>
                  </a:lnTo>
                  <a:lnTo>
                    <a:pt x="147798" y="735350"/>
                  </a:lnTo>
                  <a:lnTo>
                    <a:pt x="153069" y="736600"/>
                  </a:lnTo>
                  <a:lnTo>
                    <a:pt x="156116" y="737857"/>
                  </a:lnTo>
                  <a:lnTo>
                    <a:pt x="156175" y="734060"/>
                  </a:lnTo>
                  <a:lnTo>
                    <a:pt x="154905" y="734060"/>
                  </a:lnTo>
                  <a:lnTo>
                    <a:pt x="155994" y="732987"/>
                  </a:lnTo>
                  <a:close/>
                </a:path>
                <a:path w="199390" h="904239">
                  <a:moveTo>
                    <a:pt x="54347" y="704850"/>
                  </a:moveTo>
                  <a:lnTo>
                    <a:pt x="47550" y="704850"/>
                  </a:lnTo>
                  <a:lnTo>
                    <a:pt x="47997" y="709929"/>
                  </a:lnTo>
                  <a:lnTo>
                    <a:pt x="48493" y="711200"/>
                  </a:lnTo>
                  <a:lnTo>
                    <a:pt x="49336" y="711200"/>
                  </a:lnTo>
                  <a:lnTo>
                    <a:pt x="52065" y="713739"/>
                  </a:lnTo>
                  <a:lnTo>
                    <a:pt x="52560" y="713739"/>
                  </a:lnTo>
                  <a:lnTo>
                    <a:pt x="57621" y="716279"/>
                  </a:lnTo>
                  <a:lnTo>
                    <a:pt x="64616" y="718819"/>
                  </a:lnTo>
                  <a:lnTo>
                    <a:pt x="72901" y="721360"/>
                  </a:lnTo>
                  <a:lnTo>
                    <a:pt x="82079" y="722629"/>
                  </a:lnTo>
                  <a:lnTo>
                    <a:pt x="92050" y="725169"/>
                  </a:lnTo>
                  <a:lnTo>
                    <a:pt x="102368" y="726439"/>
                  </a:lnTo>
                  <a:lnTo>
                    <a:pt x="122709" y="730250"/>
                  </a:lnTo>
                  <a:lnTo>
                    <a:pt x="140667" y="734060"/>
                  </a:lnTo>
                  <a:lnTo>
                    <a:pt x="147798" y="735350"/>
                  </a:lnTo>
                  <a:lnTo>
                    <a:pt x="153020" y="734060"/>
                  </a:lnTo>
                  <a:lnTo>
                    <a:pt x="155994" y="732987"/>
                  </a:lnTo>
                  <a:lnTo>
                    <a:pt x="156195" y="732789"/>
                  </a:lnTo>
                  <a:lnTo>
                    <a:pt x="161519" y="732789"/>
                  </a:lnTo>
                  <a:lnTo>
                    <a:pt x="160609" y="731519"/>
                  </a:lnTo>
                  <a:lnTo>
                    <a:pt x="159271" y="731519"/>
                  </a:lnTo>
                  <a:lnTo>
                    <a:pt x="155203" y="728979"/>
                  </a:lnTo>
                  <a:lnTo>
                    <a:pt x="149398" y="727710"/>
                  </a:lnTo>
                  <a:lnTo>
                    <a:pt x="142205" y="726439"/>
                  </a:lnTo>
                  <a:lnTo>
                    <a:pt x="124097" y="722629"/>
                  </a:lnTo>
                  <a:lnTo>
                    <a:pt x="93538" y="717550"/>
                  </a:lnTo>
                  <a:lnTo>
                    <a:pt x="83815" y="715010"/>
                  </a:lnTo>
                  <a:lnTo>
                    <a:pt x="74935" y="713739"/>
                  </a:lnTo>
                  <a:lnTo>
                    <a:pt x="67097" y="711200"/>
                  </a:lnTo>
                  <a:lnTo>
                    <a:pt x="60994" y="708660"/>
                  </a:lnTo>
                  <a:lnTo>
                    <a:pt x="54694" y="708660"/>
                  </a:lnTo>
                  <a:lnTo>
                    <a:pt x="55116" y="707389"/>
                  </a:lnTo>
                  <a:lnTo>
                    <a:pt x="54892" y="707389"/>
                  </a:lnTo>
                  <a:lnTo>
                    <a:pt x="55185" y="707182"/>
                  </a:lnTo>
                  <a:lnTo>
                    <a:pt x="55301" y="706832"/>
                  </a:lnTo>
                  <a:lnTo>
                    <a:pt x="55287" y="706510"/>
                  </a:lnTo>
                  <a:lnTo>
                    <a:pt x="54347" y="704850"/>
                  </a:lnTo>
                  <a:close/>
                </a:path>
                <a:path w="199390" h="904239">
                  <a:moveTo>
                    <a:pt x="156193" y="732915"/>
                  </a:moveTo>
                  <a:lnTo>
                    <a:pt x="155994" y="732987"/>
                  </a:lnTo>
                  <a:lnTo>
                    <a:pt x="154905" y="734060"/>
                  </a:lnTo>
                  <a:lnTo>
                    <a:pt x="156191" y="733062"/>
                  </a:lnTo>
                  <a:lnTo>
                    <a:pt x="156193" y="732915"/>
                  </a:lnTo>
                  <a:close/>
                </a:path>
                <a:path w="199390" h="904239">
                  <a:moveTo>
                    <a:pt x="156191" y="733062"/>
                  </a:moveTo>
                  <a:lnTo>
                    <a:pt x="154905" y="734060"/>
                  </a:lnTo>
                  <a:lnTo>
                    <a:pt x="156175" y="734060"/>
                  </a:lnTo>
                  <a:lnTo>
                    <a:pt x="156191" y="733062"/>
                  </a:lnTo>
                  <a:close/>
                </a:path>
                <a:path w="199390" h="904239">
                  <a:moveTo>
                    <a:pt x="156542" y="732789"/>
                  </a:moveTo>
                  <a:lnTo>
                    <a:pt x="156193" y="732915"/>
                  </a:lnTo>
                  <a:lnTo>
                    <a:pt x="156191" y="733062"/>
                  </a:lnTo>
                  <a:lnTo>
                    <a:pt x="156542" y="732789"/>
                  </a:lnTo>
                  <a:close/>
                </a:path>
                <a:path w="199390" h="904239">
                  <a:moveTo>
                    <a:pt x="156195" y="732789"/>
                  </a:moveTo>
                  <a:lnTo>
                    <a:pt x="155994" y="732987"/>
                  </a:lnTo>
                  <a:lnTo>
                    <a:pt x="156193" y="732915"/>
                  </a:lnTo>
                  <a:close/>
                </a:path>
                <a:path w="199390" h="904239">
                  <a:moveTo>
                    <a:pt x="156542" y="732789"/>
                  </a:moveTo>
                  <a:lnTo>
                    <a:pt x="156195" y="732789"/>
                  </a:lnTo>
                  <a:lnTo>
                    <a:pt x="156542" y="732789"/>
                  </a:lnTo>
                  <a:close/>
                </a:path>
                <a:path w="199390" h="904239">
                  <a:moveTo>
                    <a:pt x="55529" y="706937"/>
                  </a:moveTo>
                  <a:lnTo>
                    <a:pt x="55185" y="707182"/>
                  </a:lnTo>
                  <a:lnTo>
                    <a:pt x="54694" y="708660"/>
                  </a:lnTo>
                  <a:lnTo>
                    <a:pt x="55636" y="707389"/>
                  </a:lnTo>
                  <a:lnTo>
                    <a:pt x="55785" y="707389"/>
                  </a:lnTo>
                  <a:lnTo>
                    <a:pt x="55529" y="706937"/>
                  </a:lnTo>
                  <a:close/>
                </a:path>
                <a:path w="199390" h="904239">
                  <a:moveTo>
                    <a:pt x="56281" y="707389"/>
                  </a:moveTo>
                  <a:lnTo>
                    <a:pt x="55636" y="707389"/>
                  </a:lnTo>
                  <a:lnTo>
                    <a:pt x="54694" y="708660"/>
                  </a:lnTo>
                  <a:lnTo>
                    <a:pt x="60994" y="708660"/>
                  </a:lnTo>
                  <a:lnTo>
                    <a:pt x="56281" y="707389"/>
                  </a:lnTo>
                  <a:close/>
                </a:path>
                <a:path w="199390" h="904239">
                  <a:moveTo>
                    <a:pt x="55676" y="706832"/>
                  </a:moveTo>
                  <a:lnTo>
                    <a:pt x="55593" y="707050"/>
                  </a:lnTo>
                  <a:lnTo>
                    <a:pt x="55785" y="707389"/>
                  </a:lnTo>
                  <a:lnTo>
                    <a:pt x="55676" y="706832"/>
                  </a:lnTo>
                  <a:close/>
                </a:path>
                <a:path w="199390" h="904239">
                  <a:moveTo>
                    <a:pt x="56130" y="706510"/>
                  </a:moveTo>
                  <a:lnTo>
                    <a:pt x="55818" y="706731"/>
                  </a:lnTo>
                  <a:lnTo>
                    <a:pt x="55785" y="707389"/>
                  </a:lnTo>
                  <a:lnTo>
                    <a:pt x="56034" y="707389"/>
                  </a:lnTo>
                  <a:lnTo>
                    <a:pt x="56264" y="706937"/>
                  </a:lnTo>
                  <a:lnTo>
                    <a:pt x="56275" y="706644"/>
                  </a:lnTo>
                  <a:lnTo>
                    <a:pt x="56130" y="706510"/>
                  </a:lnTo>
                  <a:close/>
                </a:path>
                <a:path w="199390" h="904239">
                  <a:moveTo>
                    <a:pt x="56368" y="706731"/>
                  </a:moveTo>
                  <a:lnTo>
                    <a:pt x="56034" y="707389"/>
                  </a:lnTo>
                  <a:lnTo>
                    <a:pt x="56710" y="707050"/>
                  </a:lnTo>
                  <a:lnTo>
                    <a:pt x="56368" y="706731"/>
                  </a:lnTo>
                  <a:close/>
                </a:path>
                <a:path w="199390" h="904239">
                  <a:moveTo>
                    <a:pt x="56710" y="707050"/>
                  </a:moveTo>
                  <a:lnTo>
                    <a:pt x="56034" y="707389"/>
                  </a:lnTo>
                  <a:lnTo>
                    <a:pt x="57075" y="707389"/>
                  </a:lnTo>
                  <a:lnTo>
                    <a:pt x="56710" y="707050"/>
                  </a:lnTo>
                  <a:close/>
                </a:path>
                <a:path w="199390" h="904239">
                  <a:moveTo>
                    <a:pt x="55363" y="706644"/>
                  </a:moveTo>
                  <a:lnTo>
                    <a:pt x="55185" y="707182"/>
                  </a:lnTo>
                  <a:lnTo>
                    <a:pt x="55529" y="706937"/>
                  </a:lnTo>
                  <a:lnTo>
                    <a:pt x="55363" y="706644"/>
                  </a:lnTo>
                  <a:close/>
                </a:path>
                <a:path w="199390" h="904239">
                  <a:moveTo>
                    <a:pt x="58564" y="706119"/>
                  </a:moveTo>
                  <a:lnTo>
                    <a:pt x="56679" y="706119"/>
                  </a:lnTo>
                  <a:lnTo>
                    <a:pt x="56481" y="706510"/>
                  </a:lnTo>
                  <a:lnTo>
                    <a:pt x="56477" y="706832"/>
                  </a:lnTo>
                  <a:lnTo>
                    <a:pt x="56710" y="707050"/>
                  </a:lnTo>
                  <a:lnTo>
                    <a:pt x="58564" y="706119"/>
                  </a:lnTo>
                  <a:close/>
                </a:path>
                <a:path w="199390" h="904239">
                  <a:moveTo>
                    <a:pt x="55537" y="706119"/>
                  </a:moveTo>
                  <a:lnTo>
                    <a:pt x="55412" y="706731"/>
                  </a:lnTo>
                  <a:lnTo>
                    <a:pt x="55529" y="706937"/>
                  </a:lnTo>
                  <a:lnTo>
                    <a:pt x="55676" y="706832"/>
                  </a:lnTo>
                  <a:lnTo>
                    <a:pt x="55537" y="706119"/>
                  </a:lnTo>
                  <a:close/>
                </a:path>
                <a:path w="199390" h="904239">
                  <a:moveTo>
                    <a:pt x="55711" y="706119"/>
                  </a:moveTo>
                  <a:lnTo>
                    <a:pt x="55537" y="706119"/>
                  </a:lnTo>
                  <a:lnTo>
                    <a:pt x="55676" y="706832"/>
                  </a:lnTo>
                  <a:lnTo>
                    <a:pt x="56130" y="706510"/>
                  </a:lnTo>
                  <a:lnTo>
                    <a:pt x="55711" y="706119"/>
                  </a:lnTo>
                  <a:close/>
                </a:path>
                <a:path w="199390" h="904239">
                  <a:moveTo>
                    <a:pt x="54347" y="704850"/>
                  </a:moveTo>
                  <a:lnTo>
                    <a:pt x="55363" y="706644"/>
                  </a:lnTo>
                  <a:lnTo>
                    <a:pt x="55537" y="706119"/>
                  </a:lnTo>
                  <a:lnTo>
                    <a:pt x="55711" y="706119"/>
                  </a:lnTo>
                  <a:lnTo>
                    <a:pt x="54347" y="704850"/>
                  </a:lnTo>
                  <a:close/>
                </a:path>
                <a:path w="199390" h="904239">
                  <a:moveTo>
                    <a:pt x="188588" y="662280"/>
                  </a:moveTo>
                  <a:lnTo>
                    <a:pt x="183381" y="665479"/>
                  </a:lnTo>
                  <a:lnTo>
                    <a:pt x="175294" y="668019"/>
                  </a:lnTo>
                  <a:lnTo>
                    <a:pt x="165174" y="670560"/>
                  </a:lnTo>
                  <a:lnTo>
                    <a:pt x="153516" y="673100"/>
                  </a:lnTo>
                  <a:lnTo>
                    <a:pt x="100831" y="685800"/>
                  </a:lnTo>
                  <a:lnTo>
                    <a:pt x="88180" y="688339"/>
                  </a:lnTo>
                  <a:lnTo>
                    <a:pt x="76622" y="690879"/>
                  </a:lnTo>
                  <a:lnTo>
                    <a:pt x="66699" y="694689"/>
                  </a:lnTo>
                  <a:lnTo>
                    <a:pt x="58514" y="697229"/>
                  </a:lnTo>
                  <a:lnTo>
                    <a:pt x="52610" y="699769"/>
                  </a:lnTo>
                  <a:lnTo>
                    <a:pt x="52016" y="699769"/>
                  </a:lnTo>
                  <a:lnTo>
                    <a:pt x="49931" y="702310"/>
                  </a:lnTo>
                  <a:lnTo>
                    <a:pt x="49484" y="702310"/>
                  </a:lnTo>
                  <a:lnTo>
                    <a:pt x="48493" y="703579"/>
                  </a:lnTo>
                  <a:lnTo>
                    <a:pt x="47847" y="704850"/>
                  </a:lnTo>
                  <a:lnTo>
                    <a:pt x="54347" y="704850"/>
                  </a:lnTo>
                  <a:lnTo>
                    <a:pt x="56130" y="706510"/>
                  </a:lnTo>
                  <a:lnTo>
                    <a:pt x="56679" y="706119"/>
                  </a:lnTo>
                  <a:lnTo>
                    <a:pt x="58564" y="706119"/>
                  </a:lnTo>
                  <a:lnTo>
                    <a:pt x="61093" y="704850"/>
                  </a:lnTo>
                  <a:lnTo>
                    <a:pt x="68783" y="702310"/>
                  </a:lnTo>
                  <a:lnTo>
                    <a:pt x="78556" y="699769"/>
                  </a:lnTo>
                  <a:lnTo>
                    <a:pt x="90016" y="695960"/>
                  </a:lnTo>
                  <a:lnTo>
                    <a:pt x="102567" y="693419"/>
                  </a:lnTo>
                  <a:lnTo>
                    <a:pt x="129257" y="687069"/>
                  </a:lnTo>
                  <a:lnTo>
                    <a:pt x="142751" y="684529"/>
                  </a:lnTo>
                  <a:lnTo>
                    <a:pt x="155451" y="680719"/>
                  </a:lnTo>
                  <a:lnTo>
                    <a:pt x="167307" y="678179"/>
                  </a:lnTo>
                  <a:lnTo>
                    <a:pt x="177824" y="675639"/>
                  </a:lnTo>
                  <a:lnTo>
                    <a:pt x="186605" y="671829"/>
                  </a:lnTo>
                  <a:lnTo>
                    <a:pt x="192757" y="669289"/>
                  </a:lnTo>
                  <a:lnTo>
                    <a:pt x="193303" y="669289"/>
                  </a:lnTo>
                  <a:lnTo>
                    <a:pt x="195336" y="668019"/>
                  </a:lnTo>
                  <a:lnTo>
                    <a:pt x="195783" y="668019"/>
                  </a:lnTo>
                  <a:lnTo>
                    <a:pt x="195981" y="666750"/>
                  </a:lnTo>
                  <a:lnTo>
                    <a:pt x="197569" y="665479"/>
                  </a:lnTo>
                  <a:lnTo>
                    <a:pt x="198016" y="665479"/>
                  </a:lnTo>
                  <a:lnTo>
                    <a:pt x="198537" y="664210"/>
                  </a:lnTo>
                  <a:lnTo>
                    <a:pt x="192062" y="664210"/>
                  </a:lnTo>
                  <a:lnTo>
                    <a:pt x="190772" y="662939"/>
                  </a:lnTo>
                  <a:lnTo>
                    <a:pt x="188986" y="662939"/>
                  </a:lnTo>
                  <a:lnTo>
                    <a:pt x="189112" y="662672"/>
                  </a:lnTo>
                  <a:lnTo>
                    <a:pt x="189116" y="662530"/>
                  </a:lnTo>
                  <a:lnTo>
                    <a:pt x="188588" y="662280"/>
                  </a:lnTo>
                  <a:close/>
                </a:path>
                <a:path w="199390" h="904239">
                  <a:moveTo>
                    <a:pt x="191308" y="662530"/>
                  </a:moveTo>
                  <a:lnTo>
                    <a:pt x="191268" y="662939"/>
                  </a:lnTo>
                  <a:lnTo>
                    <a:pt x="190772" y="662939"/>
                  </a:lnTo>
                  <a:lnTo>
                    <a:pt x="192062" y="664210"/>
                  </a:lnTo>
                  <a:lnTo>
                    <a:pt x="191308" y="662530"/>
                  </a:lnTo>
                  <a:close/>
                </a:path>
                <a:path w="199390" h="904239">
                  <a:moveTo>
                    <a:pt x="198859" y="660400"/>
                  </a:moveTo>
                  <a:lnTo>
                    <a:pt x="191666" y="660400"/>
                  </a:lnTo>
                  <a:lnTo>
                    <a:pt x="191486" y="660706"/>
                  </a:lnTo>
                  <a:lnTo>
                    <a:pt x="191372" y="662672"/>
                  </a:lnTo>
                  <a:lnTo>
                    <a:pt x="192062" y="664210"/>
                  </a:lnTo>
                  <a:lnTo>
                    <a:pt x="198537" y="664210"/>
                  </a:lnTo>
                  <a:lnTo>
                    <a:pt x="199057" y="662939"/>
                  </a:lnTo>
                  <a:lnTo>
                    <a:pt x="199156" y="661669"/>
                  </a:lnTo>
                  <a:lnTo>
                    <a:pt x="198859" y="660400"/>
                  </a:lnTo>
                  <a:close/>
                </a:path>
                <a:path w="199390" h="904239">
                  <a:moveTo>
                    <a:pt x="189414" y="662672"/>
                  </a:moveTo>
                  <a:lnTo>
                    <a:pt x="188986" y="662939"/>
                  </a:lnTo>
                  <a:lnTo>
                    <a:pt x="189978" y="662939"/>
                  </a:lnTo>
                  <a:lnTo>
                    <a:pt x="189414" y="662672"/>
                  </a:lnTo>
                  <a:close/>
                </a:path>
                <a:path w="199390" h="904239">
                  <a:moveTo>
                    <a:pt x="190936" y="661722"/>
                  </a:moveTo>
                  <a:lnTo>
                    <a:pt x="189414" y="662672"/>
                  </a:lnTo>
                  <a:lnTo>
                    <a:pt x="189978" y="662939"/>
                  </a:lnTo>
                  <a:lnTo>
                    <a:pt x="191268" y="662939"/>
                  </a:lnTo>
                  <a:lnTo>
                    <a:pt x="190936" y="661722"/>
                  </a:lnTo>
                  <a:close/>
                </a:path>
                <a:path w="199390" h="904239">
                  <a:moveTo>
                    <a:pt x="190943" y="661718"/>
                  </a:moveTo>
                  <a:lnTo>
                    <a:pt x="191268" y="662939"/>
                  </a:lnTo>
                  <a:lnTo>
                    <a:pt x="191196" y="662280"/>
                  </a:lnTo>
                  <a:lnTo>
                    <a:pt x="190943" y="661718"/>
                  </a:lnTo>
                  <a:close/>
                </a:path>
                <a:path w="199390" h="904239">
                  <a:moveTo>
                    <a:pt x="191388" y="660673"/>
                  </a:moveTo>
                  <a:lnTo>
                    <a:pt x="190376" y="661669"/>
                  </a:lnTo>
                  <a:lnTo>
                    <a:pt x="189582" y="661669"/>
                  </a:lnTo>
                  <a:lnTo>
                    <a:pt x="189167" y="662555"/>
                  </a:lnTo>
                  <a:lnTo>
                    <a:pt x="189414" y="662672"/>
                  </a:lnTo>
                  <a:lnTo>
                    <a:pt x="190936" y="661722"/>
                  </a:lnTo>
                  <a:lnTo>
                    <a:pt x="191388" y="660673"/>
                  </a:lnTo>
                  <a:close/>
                </a:path>
                <a:path w="199390" h="904239">
                  <a:moveTo>
                    <a:pt x="189582" y="661669"/>
                  </a:moveTo>
                  <a:lnTo>
                    <a:pt x="188588" y="662280"/>
                  </a:lnTo>
                  <a:lnTo>
                    <a:pt x="189167" y="662555"/>
                  </a:lnTo>
                  <a:lnTo>
                    <a:pt x="189582" y="661669"/>
                  </a:lnTo>
                  <a:close/>
                </a:path>
                <a:path w="199390" h="904239">
                  <a:moveTo>
                    <a:pt x="191392" y="661669"/>
                  </a:moveTo>
                  <a:lnTo>
                    <a:pt x="191021" y="661669"/>
                  </a:lnTo>
                  <a:lnTo>
                    <a:pt x="191308" y="662530"/>
                  </a:lnTo>
                  <a:lnTo>
                    <a:pt x="191392" y="661669"/>
                  </a:lnTo>
                  <a:close/>
                </a:path>
                <a:path w="199390" h="904239">
                  <a:moveTo>
                    <a:pt x="21754" y="633729"/>
                  </a:moveTo>
                  <a:lnTo>
                    <a:pt x="818" y="633729"/>
                  </a:lnTo>
                  <a:lnTo>
                    <a:pt x="1265" y="635000"/>
                  </a:lnTo>
                  <a:lnTo>
                    <a:pt x="3348" y="636269"/>
                  </a:lnTo>
                  <a:lnTo>
                    <a:pt x="3597" y="636269"/>
                  </a:lnTo>
                  <a:lnTo>
                    <a:pt x="3894" y="637539"/>
                  </a:lnTo>
                  <a:lnTo>
                    <a:pt x="4191" y="637539"/>
                  </a:lnTo>
                  <a:lnTo>
                    <a:pt x="6722" y="638810"/>
                  </a:lnTo>
                  <a:lnTo>
                    <a:pt x="10393" y="640079"/>
                  </a:lnTo>
                  <a:lnTo>
                    <a:pt x="14907" y="641350"/>
                  </a:lnTo>
                  <a:lnTo>
                    <a:pt x="19967" y="642619"/>
                  </a:lnTo>
                  <a:lnTo>
                    <a:pt x="31972" y="643889"/>
                  </a:lnTo>
                  <a:lnTo>
                    <a:pt x="45963" y="646429"/>
                  </a:lnTo>
                  <a:lnTo>
                    <a:pt x="78506" y="648969"/>
                  </a:lnTo>
                  <a:lnTo>
                    <a:pt x="113431" y="652779"/>
                  </a:lnTo>
                  <a:lnTo>
                    <a:pt x="161056" y="656589"/>
                  </a:lnTo>
                  <a:lnTo>
                    <a:pt x="173657" y="659129"/>
                  </a:lnTo>
                  <a:lnTo>
                    <a:pt x="178816" y="659129"/>
                  </a:lnTo>
                  <a:lnTo>
                    <a:pt x="183381" y="660400"/>
                  </a:lnTo>
                  <a:lnTo>
                    <a:pt x="187300" y="661669"/>
                  </a:lnTo>
                  <a:lnTo>
                    <a:pt x="188588" y="662280"/>
                  </a:lnTo>
                  <a:lnTo>
                    <a:pt x="189582" y="661669"/>
                  </a:lnTo>
                  <a:lnTo>
                    <a:pt x="190376" y="661669"/>
                  </a:lnTo>
                  <a:lnTo>
                    <a:pt x="191354" y="660706"/>
                  </a:lnTo>
                  <a:lnTo>
                    <a:pt x="191516" y="660400"/>
                  </a:lnTo>
                  <a:lnTo>
                    <a:pt x="198859" y="660400"/>
                  </a:lnTo>
                  <a:lnTo>
                    <a:pt x="198313" y="659129"/>
                  </a:lnTo>
                  <a:lnTo>
                    <a:pt x="197916" y="657860"/>
                  </a:lnTo>
                  <a:lnTo>
                    <a:pt x="197371" y="657860"/>
                  </a:lnTo>
                  <a:lnTo>
                    <a:pt x="196081" y="656589"/>
                  </a:lnTo>
                  <a:lnTo>
                    <a:pt x="195188" y="656589"/>
                  </a:lnTo>
                  <a:lnTo>
                    <a:pt x="192559" y="655319"/>
                  </a:lnTo>
                  <a:lnTo>
                    <a:pt x="131191" y="646429"/>
                  </a:lnTo>
                  <a:lnTo>
                    <a:pt x="114126" y="643889"/>
                  </a:lnTo>
                  <a:lnTo>
                    <a:pt x="62582" y="640079"/>
                  </a:lnTo>
                  <a:lnTo>
                    <a:pt x="47004" y="637539"/>
                  </a:lnTo>
                  <a:lnTo>
                    <a:pt x="33263" y="636269"/>
                  </a:lnTo>
                  <a:lnTo>
                    <a:pt x="21754" y="633729"/>
                  </a:lnTo>
                  <a:close/>
                </a:path>
                <a:path w="199390" h="904239">
                  <a:moveTo>
                    <a:pt x="191486" y="660706"/>
                  </a:moveTo>
                  <a:lnTo>
                    <a:pt x="190922" y="661669"/>
                  </a:lnTo>
                  <a:lnTo>
                    <a:pt x="191392" y="661669"/>
                  </a:lnTo>
                  <a:lnTo>
                    <a:pt x="191486" y="660706"/>
                  </a:lnTo>
                  <a:close/>
                </a:path>
                <a:path w="199390" h="904239">
                  <a:moveTo>
                    <a:pt x="191500" y="660563"/>
                  </a:moveTo>
                  <a:lnTo>
                    <a:pt x="191373" y="660706"/>
                  </a:lnTo>
                  <a:lnTo>
                    <a:pt x="190922" y="661669"/>
                  </a:lnTo>
                  <a:lnTo>
                    <a:pt x="191486" y="660706"/>
                  </a:lnTo>
                  <a:lnTo>
                    <a:pt x="191500" y="660563"/>
                  </a:lnTo>
                  <a:close/>
                </a:path>
                <a:path w="199390" h="904239">
                  <a:moveTo>
                    <a:pt x="191666" y="660400"/>
                  </a:moveTo>
                  <a:lnTo>
                    <a:pt x="191500" y="660563"/>
                  </a:lnTo>
                  <a:lnTo>
                    <a:pt x="191486" y="660706"/>
                  </a:lnTo>
                  <a:lnTo>
                    <a:pt x="191666" y="660400"/>
                  </a:lnTo>
                  <a:close/>
                </a:path>
                <a:path w="199390" h="904239">
                  <a:moveTo>
                    <a:pt x="191516" y="660400"/>
                  </a:moveTo>
                  <a:lnTo>
                    <a:pt x="191388" y="660673"/>
                  </a:lnTo>
                  <a:lnTo>
                    <a:pt x="191516" y="660400"/>
                  </a:lnTo>
                  <a:close/>
                </a:path>
                <a:path w="199390" h="904239">
                  <a:moveTo>
                    <a:pt x="191666" y="660400"/>
                  </a:moveTo>
                  <a:lnTo>
                    <a:pt x="191516" y="660400"/>
                  </a:lnTo>
                  <a:lnTo>
                    <a:pt x="191500" y="660563"/>
                  </a:lnTo>
                  <a:lnTo>
                    <a:pt x="191666" y="660400"/>
                  </a:lnTo>
                  <a:close/>
                </a:path>
                <a:path w="199390" h="904239">
                  <a:moveTo>
                    <a:pt x="190029" y="570229"/>
                  </a:moveTo>
                  <a:lnTo>
                    <a:pt x="189681" y="570229"/>
                  </a:lnTo>
                  <a:lnTo>
                    <a:pt x="186754" y="571500"/>
                  </a:lnTo>
                  <a:lnTo>
                    <a:pt x="183281" y="572769"/>
                  </a:lnTo>
                  <a:lnTo>
                    <a:pt x="178916" y="575310"/>
                  </a:lnTo>
                  <a:lnTo>
                    <a:pt x="173558" y="576579"/>
                  </a:lnTo>
                  <a:lnTo>
                    <a:pt x="161304" y="580389"/>
                  </a:lnTo>
                  <a:lnTo>
                    <a:pt x="146818" y="584200"/>
                  </a:lnTo>
                  <a:lnTo>
                    <a:pt x="130745" y="588010"/>
                  </a:lnTo>
                  <a:lnTo>
                    <a:pt x="113679" y="593089"/>
                  </a:lnTo>
                  <a:lnTo>
                    <a:pt x="96118" y="596900"/>
                  </a:lnTo>
                  <a:lnTo>
                    <a:pt x="61788" y="605789"/>
                  </a:lnTo>
                  <a:lnTo>
                    <a:pt x="46012" y="609600"/>
                  </a:lnTo>
                  <a:lnTo>
                    <a:pt x="31774" y="613410"/>
                  </a:lnTo>
                  <a:lnTo>
                    <a:pt x="19818" y="617219"/>
                  </a:lnTo>
                  <a:lnTo>
                    <a:pt x="14610" y="618489"/>
                  </a:lnTo>
                  <a:lnTo>
                    <a:pt x="10393" y="621029"/>
                  </a:lnTo>
                  <a:lnTo>
                    <a:pt x="6772" y="622300"/>
                  </a:lnTo>
                  <a:lnTo>
                    <a:pt x="3844" y="624839"/>
                  </a:lnTo>
                  <a:lnTo>
                    <a:pt x="3646" y="624839"/>
                  </a:lnTo>
                  <a:lnTo>
                    <a:pt x="1661" y="626110"/>
                  </a:lnTo>
                  <a:lnTo>
                    <a:pt x="1166" y="627379"/>
                  </a:lnTo>
                  <a:lnTo>
                    <a:pt x="818" y="627379"/>
                  </a:lnTo>
                  <a:lnTo>
                    <a:pt x="620" y="628650"/>
                  </a:lnTo>
                  <a:lnTo>
                    <a:pt x="123" y="629919"/>
                  </a:lnTo>
                  <a:lnTo>
                    <a:pt x="0" y="631825"/>
                  </a:lnTo>
                  <a:lnTo>
                    <a:pt x="123" y="632460"/>
                  </a:lnTo>
                  <a:lnTo>
                    <a:pt x="620" y="633729"/>
                  </a:lnTo>
                  <a:lnTo>
                    <a:pt x="16891" y="633729"/>
                  </a:lnTo>
                  <a:lnTo>
                    <a:pt x="13072" y="632460"/>
                  </a:lnTo>
                  <a:lnTo>
                    <a:pt x="7069" y="632460"/>
                  </a:lnTo>
                  <a:lnTo>
                    <a:pt x="7590" y="631825"/>
                  </a:lnTo>
                  <a:lnTo>
                    <a:pt x="7665" y="630238"/>
                  </a:lnTo>
                  <a:lnTo>
                    <a:pt x="6920" y="628650"/>
                  </a:lnTo>
                  <a:lnTo>
                    <a:pt x="13320" y="628650"/>
                  </a:lnTo>
                  <a:lnTo>
                    <a:pt x="17388" y="626110"/>
                  </a:lnTo>
                  <a:lnTo>
                    <a:pt x="22150" y="624839"/>
                  </a:lnTo>
                  <a:lnTo>
                    <a:pt x="33957" y="621029"/>
                  </a:lnTo>
                  <a:lnTo>
                    <a:pt x="80541" y="608329"/>
                  </a:lnTo>
                  <a:lnTo>
                    <a:pt x="115565" y="600710"/>
                  </a:lnTo>
                  <a:lnTo>
                    <a:pt x="132680" y="595629"/>
                  </a:lnTo>
                  <a:lnTo>
                    <a:pt x="148853" y="591819"/>
                  </a:lnTo>
                  <a:lnTo>
                    <a:pt x="163586" y="588010"/>
                  </a:lnTo>
                  <a:lnTo>
                    <a:pt x="176237" y="584200"/>
                  </a:lnTo>
                  <a:lnTo>
                    <a:pt x="186456" y="580389"/>
                  </a:lnTo>
                  <a:lnTo>
                    <a:pt x="190623" y="579119"/>
                  </a:lnTo>
                  <a:lnTo>
                    <a:pt x="193551" y="576579"/>
                  </a:lnTo>
                  <a:lnTo>
                    <a:pt x="194047" y="576579"/>
                  </a:lnTo>
                  <a:lnTo>
                    <a:pt x="196031" y="575310"/>
                  </a:lnTo>
                  <a:lnTo>
                    <a:pt x="196627" y="575310"/>
                  </a:lnTo>
                  <a:lnTo>
                    <a:pt x="196825" y="574039"/>
                  </a:lnTo>
                  <a:lnTo>
                    <a:pt x="197866" y="572769"/>
                  </a:lnTo>
                  <a:lnTo>
                    <a:pt x="198313" y="572769"/>
                  </a:lnTo>
                  <a:lnTo>
                    <a:pt x="198610" y="571500"/>
                  </a:lnTo>
                  <a:lnTo>
                    <a:pt x="191516" y="571500"/>
                  </a:lnTo>
                  <a:lnTo>
                    <a:pt x="191402" y="571328"/>
                  </a:lnTo>
                  <a:lnTo>
                    <a:pt x="190029" y="570229"/>
                  </a:lnTo>
                  <a:close/>
                </a:path>
                <a:path w="199390" h="904239">
                  <a:moveTo>
                    <a:pt x="7665" y="631733"/>
                  </a:moveTo>
                  <a:lnTo>
                    <a:pt x="7069" y="632460"/>
                  </a:lnTo>
                  <a:lnTo>
                    <a:pt x="7665" y="631997"/>
                  </a:lnTo>
                  <a:lnTo>
                    <a:pt x="7665" y="631733"/>
                  </a:lnTo>
                  <a:close/>
                </a:path>
                <a:path w="199390" h="904239">
                  <a:moveTo>
                    <a:pt x="7665" y="631997"/>
                  </a:moveTo>
                  <a:lnTo>
                    <a:pt x="7069" y="632460"/>
                  </a:lnTo>
                  <a:lnTo>
                    <a:pt x="7665" y="632460"/>
                  </a:lnTo>
                  <a:lnTo>
                    <a:pt x="7665" y="631997"/>
                  </a:lnTo>
                  <a:close/>
                </a:path>
                <a:path w="199390" h="904239">
                  <a:moveTo>
                    <a:pt x="7887" y="631825"/>
                  </a:moveTo>
                  <a:lnTo>
                    <a:pt x="7665" y="631997"/>
                  </a:lnTo>
                  <a:lnTo>
                    <a:pt x="7665" y="632460"/>
                  </a:lnTo>
                  <a:lnTo>
                    <a:pt x="7887" y="631825"/>
                  </a:lnTo>
                  <a:close/>
                </a:path>
                <a:path w="199390" h="904239">
                  <a:moveTo>
                    <a:pt x="9071" y="630665"/>
                  </a:moveTo>
                  <a:lnTo>
                    <a:pt x="8209" y="631189"/>
                  </a:lnTo>
                  <a:lnTo>
                    <a:pt x="8706" y="631189"/>
                  </a:lnTo>
                  <a:lnTo>
                    <a:pt x="7887" y="631825"/>
                  </a:lnTo>
                  <a:lnTo>
                    <a:pt x="7665" y="632460"/>
                  </a:lnTo>
                  <a:lnTo>
                    <a:pt x="13072" y="632460"/>
                  </a:lnTo>
                  <a:lnTo>
                    <a:pt x="10095" y="631189"/>
                  </a:lnTo>
                  <a:lnTo>
                    <a:pt x="9071" y="630665"/>
                  </a:lnTo>
                  <a:close/>
                </a:path>
                <a:path w="199390" h="904239">
                  <a:moveTo>
                    <a:pt x="8110" y="631189"/>
                  </a:moveTo>
                  <a:lnTo>
                    <a:pt x="7665" y="631733"/>
                  </a:lnTo>
                  <a:lnTo>
                    <a:pt x="7665" y="631997"/>
                  </a:lnTo>
                  <a:lnTo>
                    <a:pt x="7887" y="631825"/>
                  </a:lnTo>
                  <a:lnTo>
                    <a:pt x="8110" y="631189"/>
                  </a:lnTo>
                  <a:close/>
                </a:path>
                <a:path w="199390" h="904239">
                  <a:moveTo>
                    <a:pt x="8706" y="631189"/>
                  </a:moveTo>
                  <a:lnTo>
                    <a:pt x="8110" y="631189"/>
                  </a:lnTo>
                  <a:lnTo>
                    <a:pt x="7887" y="631825"/>
                  </a:lnTo>
                  <a:lnTo>
                    <a:pt x="8706" y="631189"/>
                  </a:lnTo>
                  <a:close/>
                </a:path>
                <a:path w="199390" h="904239">
                  <a:moveTo>
                    <a:pt x="7665" y="630238"/>
                  </a:moveTo>
                  <a:lnTo>
                    <a:pt x="7665" y="631733"/>
                  </a:lnTo>
                  <a:lnTo>
                    <a:pt x="8110" y="631189"/>
                  </a:lnTo>
                  <a:lnTo>
                    <a:pt x="7665" y="630238"/>
                  </a:lnTo>
                  <a:close/>
                </a:path>
                <a:path w="199390" h="904239">
                  <a:moveTo>
                    <a:pt x="7665" y="629945"/>
                  </a:moveTo>
                  <a:lnTo>
                    <a:pt x="7665" y="630238"/>
                  </a:lnTo>
                  <a:lnTo>
                    <a:pt x="8110" y="631189"/>
                  </a:lnTo>
                  <a:lnTo>
                    <a:pt x="7665" y="629945"/>
                  </a:lnTo>
                  <a:close/>
                </a:path>
                <a:path w="199390" h="904239">
                  <a:moveTo>
                    <a:pt x="7675" y="629950"/>
                  </a:moveTo>
                  <a:lnTo>
                    <a:pt x="8110" y="631189"/>
                  </a:lnTo>
                  <a:lnTo>
                    <a:pt x="9071" y="630665"/>
                  </a:lnTo>
                  <a:lnTo>
                    <a:pt x="7675" y="629950"/>
                  </a:lnTo>
                  <a:close/>
                </a:path>
                <a:path w="199390" h="904239">
                  <a:moveTo>
                    <a:pt x="13320" y="628650"/>
                  </a:moveTo>
                  <a:lnTo>
                    <a:pt x="6920" y="628650"/>
                  </a:lnTo>
                  <a:lnTo>
                    <a:pt x="8458" y="629919"/>
                  </a:lnTo>
                  <a:lnTo>
                    <a:pt x="7665" y="629919"/>
                  </a:lnTo>
                  <a:lnTo>
                    <a:pt x="9071" y="630665"/>
                  </a:lnTo>
                  <a:lnTo>
                    <a:pt x="10293" y="629919"/>
                  </a:lnTo>
                  <a:lnTo>
                    <a:pt x="13320" y="628650"/>
                  </a:lnTo>
                  <a:close/>
                </a:path>
                <a:path w="199390" h="904239">
                  <a:moveTo>
                    <a:pt x="6920" y="628650"/>
                  </a:moveTo>
                  <a:lnTo>
                    <a:pt x="7665" y="630238"/>
                  </a:lnTo>
                  <a:lnTo>
                    <a:pt x="7615" y="629919"/>
                  </a:lnTo>
                  <a:lnTo>
                    <a:pt x="8458" y="629919"/>
                  </a:lnTo>
                  <a:lnTo>
                    <a:pt x="6920" y="628650"/>
                  </a:lnTo>
                  <a:close/>
                </a:path>
                <a:path w="199390" h="904239">
                  <a:moveTo>
                    <a:pt x="7665" y="629919"/>
                  </a:moveTo>
                  <a:close/>
                </a:path>
                <a:path w="199390" h="904239">
                  <a:moveTo>
                    <a:pt x="191491" y="571399"/>
                  </a:moveTo>
                  <a:close/>
                </a:path>
                <a:path w="199390" h="904239">
                  <a:moveTo>
                    <a:pt x="191464" y="571295"/>
                  </a:moveTo>
                  <a:lnTo>
                    <a:pt x="191616" y="571500"/>
                  </a:lnTo>
                  <a:lnTo>
                    <a:pt x="191464" y="571295"/>
                  </a:lnTo>
                  <a:close/>
                </a:path>
                <a:path w="199390" h="904239">
                  <a:moveTo>
                    <a:pt x="198859" y="568960"/>
                  </a:moveTo>
                  <a:lnTo>
                    <a:pt x="191268" y="568960"/>
                  </a:lnTo>
                  <a:lnTo>
                    <a:pt x="191136" y="569171"/>
                  </a:lnTo>
                  <a:lnTo>
                    <a:pt x="191089" y="569816"/>
                  </a:lnTo>
                  <a:lnTo>
                    <a:pt x="191464" y="571295"/>
                  </a:lnTo>
                  <a:lnTo>
                    <a:pt x="191616" y="571500"/>
                  </a:lnTo>
                  <a:lnTo>
                    <a:pt x="198660" y="571500"/>
                  </a:lnTo>
                  <a:lnTo>
                    <a:pt x="198810" y="570229"/>
                  </a:lnTo>
                  <a:lnTo>
                    <a:pt x="198859" y="568960"/>
                  </a:lnTo>
                  <a:close/>
                </a:path>
                <a:path w="199390" h="904239">
                  <a:moveTo>
                    <a:pt x="190673" y="570229"/>
                  </a:moveTo>
                  <a:lnTo>
                    <a:pt x="191380" y="571295"/>
                  </a:lnTo>
                  <a:lnTo>
                    <a:pt x="190673" y="570229"/>
                  </a:lnTo>
                  <a:close/>
                </a:path>
                <a:path w="199390" h="904239">
                  <a:moveTo>
                    <a:pt x="190673" y="570229"/>
                  </a:moveTo>
                  <a:lnTo>
                    <a:pt x="190029" y="570229"/>
                  </a:lnTo>
                  <a:lnTo>
                    <a:pt x="191402" y="571328"/>
                  </a:lnTo>
                  <a:lnTo>
                    <a:pt x="190673" y="570229"/>
                  </a:lnTo>
                  <a:close/>
                </a:path>
                <a:path w="199390" h="904239">
                  <a:moveTo>
                    <a:pt x="191005" y="569483"/>
                  </a:moveTo>
                  <a:lnTo>
                    <a:pt x="190772" y="570229"/>
                  </a:lnTo>
                  <a:lnTo>
                    <a:pt x="191464" y="571295"/>
                  </a:lnTo>
                  <a:lnTo>
                    <a:pt x="191005" y="569483"/>
                  </a:lnTo>
                  <a:close/>
                </a:path>
                <a:path w="199390" h="904239">
                  <a:moveTo>
                    <a:pt x="189897" y="569816"/>
                  </a:moveTo>
                  <a:lnTo>
                    <a:pt x="189235" y="570229"/>
                  </a:lnTo>
                  <a:lnTo>
                    <a:pt x="190475" y="570229"/>
                  </a:lnTo>
                  <a:lnTo>
                    <a:pt x="189897" y="569816"/>
                  </a:lnTo>
                  <a:close/>
                </a:path>
                <a:path w="199390" h="904239">
                  <a:moveTo>
                    <a:pt x="190514" y="570167"/>
                  </a:moveTo>
                  <a:close/>
                </a:path>
                <a:path w="199390" h="904239">
                  <a:moveTo>
                    <a:pt x="190815" y="569685"/>
                  </a:moveTo>
                  <a:lnTo>
                    <a:pt x="190733" y="569816"/>
                  </a:lnTo>
                  <a:lnTo>
                    <a:pt x="190623" y="570229"/>
                  </a:lnTo>
                  <a:lnTo>
                    <a:pt x="190772" y="570229"/>
                  </a:lnTo>
                  <a:lnTo>
                    <a:pt x="190815" y="569685"/>
                  </a:lnTo>
                  <a:close/>
                </a:path>
                <a:path w="199390" h="904239">
                  <a:moveTo>
                    <a:pt x="190987" y="569411"/>
                  </a:moveTo>
                  <a:lnTo>
                    <a:pt x="190815" y="569685"/>
                  </a:lnTo>
                  <a:lnTo>
                    <a:pt x="190772" y="570229"/>
                  </a:lnTo>
                  <a:lnTo>
                    <a:pt x="190901" y="569816"/>
                  </a:lnTo>
                  <a:lnTo>
                    <a:pt x="190987" y="569411"/>
                  </a:lnTo>
                  <a:close/>
                </a:path>
                <a:path w="199390" h="904239">
                  <a:moveTo>
                    <a:pt x="190839" y="569382"/>
                  </a:moveTo>
                  <a:lnTo>
                    <a:pt x="190514" y="570167"/>
                  </a:lnTo>
                  <a:lnTo>
                    <a:pt x="190733" y="569816"/>
                  </a:lnTo>
                  <a:lnTo>
                    <a:pt x="190839" y="569382"/>
                  </a:lnTo>
                  <a:close/>
                </a:path>
                <a:path w="199390" h="904239">
                  <a:moveTo>
                    <a:pt x="190852" y="569220"/>
                  </a:moveTo>
                  <a:lnTo>
                    <a:pt x="189897" y="569816"/>
                  </a:lnTo>
                  <a:lnTo>
                    <a:pt x="190504" y="570162"/>
                  </a:lnTo>
                  <a:lnTo>
                    <a:pt x="190826" y="569411"/>
                  </a:lnTo>
                  <a:lnTo>
                    <a:pt x="190852" y="569220"/>
                  </a:lnTo>
                  <a:close/>
                </a:path>
                <a:path w="199390" h="904239">
                  <a:moveTo>
                    <a:pt x="190872" y="568960"/>
                  </a:moveTo>
                  <a:lnTo>
                    <a:pt x="188391" y="568960"/>
                  </a:lnTo>
                  <a:lnTo>
                    <a:pt x="189897" y="569816"/>
                  </a:lnTo>
                  <a:lnTo>
                    <a:pt x="190758" y="569279"/>
                  </a:lnTo>
                  <a:lnTo>
                    <a:pt x="190872" y="568960"/>
                  </a:lnTo>
                  <a:close/>
                </a:path>
                <a:path w="199390" h="904239">
                  <a:moveTo>
                    <a:pt x="190927" y="569176"/>
                  </a:moveTo>
                  <a:lnTo>
                    <a:pt x="190815" y="569685"/>
                  </a:lnTo>
                  <a:lnTo>
                    <a:pt x="190941" y="569483"/>
                  </a:lnTo>
                  <a:lnTo>
                    <a:pt x="190927" y="569176"/>
                  </a:lnTo>
                  <a:close/>
                </a:path>
                <a:path w="199390" h="904239">
                  <a:moveTo>
                    <a:pt x="191145" y="569037"/>
                  </a:moveTo>
                  <a:lnTo>
                    <a:pt x="190929" y="569171"/>
                  </a:lnTo>
                  <a:lnTo>
                    <a:pt x="190987" y="569411"/>
                  </a:lnTo>
                  <a:lnTo>
                    <a:pt x="191103" y="569171"/>
                  </a:lnTo>
                  <a:lnTo>
                    <a:pt x="191145" y="569037"/>
                  </a:lnTo>
                  <a:close/>
                </a:path>
                <a:path w="199390" h="904239">
                  <a:moveTo>
                    <a:pt x="191268" y="568960"/>
                  </a:moveTo>
                  <a:lnTo>
                    <a:pt x="191069" y="569279"/>
                  </a:lnTo>
                  <a:lnTo>
                    <a:pt x="191268" y="568960"/>
                  </a:lnTo>
                  <a:close/>
                </a:path>
                <a:path w="199390" h="904239">
                  <a:moveTo>
                    <a:pt x="130621" y="497245"/>
                  </a:moveTo>
                  <a:lnTo>
                    <a:pt x="128364" y="499110"/>
                  </a:lnTo>
                  <a:lnTo>
                    <a:pt x="129158" y="499110"/>
                  </a:lnTo>
                  <a:lnTo>
                    <a:pt x="124148" y="501650"/>
                  </a:lnTo>
                  <a:lnTo>
                    <a:pt x="118045" y="504189"/>
                  </a:lnTo>
                  <a:lnTo>
                    <a:pt x="110455" y="508000"/>
                  </a:lnTo>
                  <a:lnTo>
                    <a:pt x="101972" y="510539"/>
                  </a:lnTo>
                  <a:lnTo>
                    <a:pt x="73942" y="519429"/>
                  </a:lnTo>
                  <a:lnTo>
                    <a:pt x="64963" y="521969"/>
                  </a:lnTo>
                  <a:lnTo>
                    <a:pt x="56679" y="524510"/>
                  </a:lnTo>
                  <a:lnTo>
                    <a:pt x="49385" y="527050"/>
                  </a:lnTo>
                  <a:lnTo>
                    <a:pt x="43334" y="529589"/>
                  </a:lnTo>
                  <a:lnTo>
                    <a:pt x="42837" y="529589"/>
                  </a:lnTo>
                  <a:lnTo>
                    <a:pt x="38918" y="532129"/>
                  </a:lnTo>
                  <a:lnTo>
                    <a:pt x="38571" y="532129"/>
                  </a:lnTo>
                  <a:lnTo>
                    <a:pt x="37926" y="533400"/>
                  </a:lnTo>
                  <a:lnTo>
                    <a:pt x="35297" y="537210"/>
                  </a:lnTo>
                  <a:lnTo>
                    <a:pt x="35127" y="537935"/>
                  </a:lnTo>
                  <a:lnTo>
                    <a:pt x="35046" y="538644"/>
                  </a:lnTo>
                  <a:lnTo>
                    <a:pt x="36091" y="542289"/>
                  </a:lnTo>
                  <a:lnTo>
                    <a:pt x="36487" y="543560"/>
                  </a:lnTo>
                  <a:lnTo>
                    <a:pt x="37083" y="543560"/>
                  </a:lnTo>
                  <a:lnTo>
                    <a:pt x="38372" y="544829"/>
                  </a:lnTo>
                  <a:lnTo>
                    <a:pt x="38968" y="544829"/>
                  </a:lnTo>
                  <a:lnTo>
                    <a:pt x="41398" y="546100"/>
                  </a:lnTo>
                  <a:lnTo>
                    <a:pt x="44623" y="547369"/>
                  </a:lnTo>
                  <a:lnTo>
                    <a:pt x="48443" y="548639"/>
                  </a:lnTo>
                  <a:lnTo>
                    <a:pt x="57422" y="551179"/>
                  </a:lnTo>
                  <a:lnTo>
                    <a:pt x="68386" y="552450"/>
                  </a:lnTo>
                  <a:lnTo>
                    <a:pt x="80789" y="553719"/>
                  </a:lnTo>
                  <a:lnTo>
                    <a:pt x="94332" y="556260"/>
                  </a:lnTo>
                  <a:lnTo>
                    <a:pt x="150441" y="561339"/>
                  </a:lnTo>
                  <a:lnTo>
                    <a:pt x="162991" y="563879"/>
                  </a:lnTo>
                  <a:lnTo>
                    <a:pt x="173756" y="565150"/>
                  </a:lnTo>
                  <a:lnTo>
                    <a:pt x="182636" y="567689"/>
                  </a:lnTo>
                  <a:lnTo>
                    <a:pt x="188937" y="568960"/>
                  </a:lnTo>
                  <a:lnTo>
                    <a:pt x="190872" y="568960"/>
                  </a:lnTo>
                  <a:lnTo>
                    <a:pt x="190926" y="569173"/>
                  </a:lnTo>
                  <a:lnTo>
                    <a:pt x="191566" y="567689"/>
                  </a:lnTo>
                  <a:lnTo>
                    <a:pt x="198660" y="567689"/>
                  </a:lnTo>
                  <a:lnTo>
                    <a:pt x="197072" y="565150"/>
                  </a:lnTo>
                  <a:lnTo>
                    <a:pt x="196428" y="565150"/>
                  </a:lnTo>
                  <a:lnTo>
                    <a:pt x="194891" y="563879"/>
                  </a:lnTo>
                  <a:lnTo>
                    <a:pt x="194295" y="563879"/>
                  </a:lnTo>
                  <a:lnTo>
                    <a:pt x="192062" y="562610"/>
                  </a:lnTo>
                  <a:lnTo>
                    <a:pt x="191864" y="561339"/>
                  </a:lnTo>
                  <a:lnTo>
                    <a:pt x="191467" y="561339"/>
                  </a:lnTo>
                  <a:lnTo>
                    <a:pt x="184273" y="560069"/>
                  </a:lnTo>
                  <a:lnTo>
                    <a:pt x="175096" y="557529"/>
                  </a:lnTo>
                  <a:lnTo>
                    <a:pt x="164033" y="556260"/>
                  </a:lnTo>
                  <a:lnTo>
                    <a:pt x="151432" y="553719"/>
                  </a:lnTo>
                  <a:lnTo>
                    <a:pt x="123701" y="551179"/>
                  </a:lnTo>
                  <a:lnTo>
                    <a:pt x="95225" y="547369"/>
                  </a:lnTo>
                  <a:lnTo>
                    <a:pt x="69676" y="544829"/>
                  </a:lnTo>
                  <a:lnTo>
                    <a:pt x="59110" y="542289"/>
                  </a:lnTo>
                  <a:lnTo>
                    <a:pt x="50527" y="541019"/>
                  </a:lnTo>
                  <a:lnTo>
                    <a:pt x="42242" y="541019"/>
                  </a:lnTo>
                  <a:lnTo>
                    <a:pt x="42706" y="538644"/>
                  </a:lnTo>
                  <a:lnTo>
                    <a:pt x="42614" y="537685"/>
                  </a:lnTo>
                  <a:lnTo>
                    <a:pt x="42391" y="537210"/>
                  </a:lnTo>
                  <a:lnTo>
                    <a:pt x="46558" y="537210"/>
                  </a:lnTo>
                  <a:lnTo>
                    <a:pt x="52164" y="534669"/>
                  </a:lnTo>
                  <a:lnTo>
                    <a:pt x="59110" y="532129"/>
                  </a:lnTo>
                  <a:lnTo>
                    <a:pt x="67196" y="529589"/>
                  </a:lnTo>
                  <a:lnTo>
                    <a:pt x="76274" y="527050"/>
                  </a:lnTo>
                  <a:lnTo>
                    <a:pt x="104502" y="518160"/>
                  </a:lnTo>
                  <a:lnTo>
                    <a:pt x="113332" y="515619"/>
                  </a:lnTo>
                  <a:lnTo>
                    <a:pt x="121418" y="511810"/>
                  </a:lnTo>
                  <a:lnTo>
                    <a:pt x="128315" y="508000"/>
                  </a:lnTo>
                  <a:lnTo>
                    <a:pt x="133572" y="505460"/>
                  </a:lnTo>
                  <a:lnTo>
                    <a:pt x="134069" y="505460"/>
                  </a:lnTo>
                  <a:lnTo>
                    <a:pt x="137641" y="501650"/>
                  </a:lnTo>
                  <a:lnTo>
                    <a:pt x="137988" y="500379"/>
                  </a:lnTo>
                  <a:lnTo>
                    <a:pt x="138609" y="497839"/>
                  </a:lnTo>
                  <a:lnTo>
                    <a:pt x="130498" y="497839"/>
                  </a:lnTo>
                  <a:lnTo>
                    <a:pt x="130621" y="497245"/>
                  </a:lnTo>
                  <a:close/>
                </a:path>
                <a:path w="199390" h="904239">
                  <a:moveTo>
                    <a:pt x="191566" y="567689"/>
                  </a:moveTo>
                  <a:lnTo>
                    <a:pt x="190929" y="569171"/>
                  </a:lnTo>
                  <a:lnTo>
                    <a:pt x="191145" y="569037"/>
                  </a:lnTo>
                  <a:lnTo>
                    <a:pt x="191566" y="567689"/>
                  </a:lnTo>
                  <a:close/>
                </a:path>
                <a:path w="199390" h="904239">
                  <a:moveTo>
                    <a:pt x="198660" y="567689"/>
                  </a:moveTo>
                  <a:lnTo>
                    <a:pt x="191566" y="567689"/>
                  </a:lnTo>
                  <a:lnTo>
                    <a:pt x="191145" y="569037"/>
                  </a:lnTo>
                  <a:lnTo>
                    <a:pt x="198859" y="568960"/>
                  </a:lnTo>
                  <a:lnTo>
                    <a:pt x="198660" y="567689"/>
                  </a:lnTo>
                  <a:close/>
                </a:path>
                <a:path w="199390" h="904239">
                  <a:moveTo>
                    <a:pt x="42811" y="538105"/>
                  </a:moveTo>
                  <a:lnTo>
                    <a:pt x="42242" y="541019"/>
                  </a:lnTo>
                  <a:lnTo>
                    <a:pt x="43332" y="539551"/>
                  </a:lnTo>
                  <a:lnTo>
                    <a:pt x="43246" y="539033"/>
                  </a:lnTo>
                  <a:lnTo>
                    <a:pt x="43063" y="538644"/>
                  </a:lnTo>
                  <a:lnTo>
                    <a:pt x="42788" y="538479"/>
                  </a:lnTo>
                  <a:lnTo>
                    <a:pt x="42986" y="538479"/>
                  </a:lnTo>
                  <a:lnTo>
                    <a:pt x="42811" y="538105"/>
                  </a:lnTo>
                  <a:close/>
                </a:path>
                <a:path w="199390" h="904239">
                  <a:moveTo>
                    <a:pt x="47402" y="539750"/>
                  </a:moveTo>
                  <a:lnTo>
                    <a:pt x="43185" y="539750"/>
                  </a:lnTo>
                  <a:lnTo>
                    <a:pt x="42242" y="541019"/>
                  </a:lnTo>
                  <a:lnTo>
                    <a:pt x="50527" y="541019"/>
                  </a:lnTo>
                  <a:lnTo>
                    <a:pt x="47402" y="539750"/>
                  </a:lnTo>
                  <a:close/>
                </a:path>
                <a:path w="199390" h="904239">
                  <a:moveTo>
                    <a:pt x="43428" y="539422"/>
                  </a:moveTo>
                  <a:lnTo>
                    <a:pt x="43185" y="539750"/>
                  </a:lnTo>
                  <a:lnTo>
                    <a:pt x="43488" y="539551"/>
                  </a:lnTo>
                  <a:lnTo>
                    <a:pt x="43428" y="539422"/>
                  </a:lnTo>
                  <a:close/>
                </a:path>
                <a:path w="199390" h="904239">
                  <a:moveTo>
                    <a:pt x="43488" y="539551"/>
                  </a:moveTo>
                  <a:lnTo>
                    <a:pt x="43185" y="539750"/>
                  </a:lnTo>
                  <a:lnTo>
                    <a:pt x="43581" y="539750"/>
                  </a:lnTo>
                  <a:lnTo>
                    <a:pt x="43488" y="539551"/>
                  </a:lnTo>
                  <a:close/>
                </a:path>
                <a:path w="199390" h="904239">
                  <a:moveTo>
                    <a:pt x="44011" y="539207"/>
                  </a:moveTo>
                  <a:lnTo>
                    <a:pt x="43684" y="539422"/>
                  </a:lnTo>
                  <a:lnTo>
                    <a:pt x="43581" y="539750"/>
                  </a:lnTo>
                  <a:lnTo>
                    <a:pt x="44921" y="539750"/>
                  </a:lnTo>
                  <a:lnTo>
                    <a:pt x="44011" y="539207"/>
                  </a:lnTo>
                  <a:close/>
                </a:path>
                <a:path w="199390" h="904239">
                  <a:moveTo>
                    <a:pt x="43717" y="539033"/>
                  </a:moveTo>
                  <a:lnTo>
                    <a:pt x="43587" y="539207"/>
                  </a:lnTo>
                  <a:lnTo>
                    <a:pt x="43529" y="539524"/>
                  </a:lnTo>
                  <a:lnTo>
                    <a:pt x="44011" y="539207"/>
                  </a:lnTo>
                  <a:lnTo>
                    <a:pt x="43717" y="539033"/>
                  </a:lnTo>
                  <a:close/>
                </a:path>
                <a:path w="199390" h="904239">
                  <a:moveTo>
                    <a:pt x="43063" y="538644"/>
                  </a:moveTo>
                  <a:lnTo>
                    <a:pt x="43428" y="539422"/>
                  </a:lnTo>
                  <a:lnTo>
                    <a:pt x="43364" y="538823"/>
                  </a:lnTo>
                  <a:lnTo>
                    <a:pt x="43063" y="538644"/>
                  </a:lnTo>
                  <a:close/>
                </a:path>
                <a:path w="199390" h="904239">
                  <a:moveTo>
                    <a:pt x="43717" y="539033"/>
                  </a:moveTo>
                  <a:lnTo>
                    <a:pt x="43486" y="539344"/>
                  </a:lnTo>
                  <a:lnTo>
                    <a:pt x="43717" y="539033"/>
                  </a:lnTo>
                  <a:close/>
                </a:path>
                <a:path w="199390" h="904239">
                  <a:moveTo>
                    <a:pt x="43364" y="538823"/>
                  </a:moveTo>
                  <a:lnTo>
                    <a:pt x="43486" y="539343"/>
                  </a:lnTo>
                  <a:lnTo>
                    <a:pt x="43717" y="539033"/>
                  </a:lnTo>
                  <a:lnTo>
                    <a:pt x="43364" y="538823"/>
                  </a:lnTo>
                  <a:close/>
                </a:path>
                <a:path w="199390" h="904239">
                  <a:moveTo>
                    <a:pt x="47054" y="537210"/>
                  </a:moveTo>
                  <a:lnTo>
                    <a:pt x="42986" y="537210"/>
                  </a:lnTo>
                  <a:lnTo>
                    <a:pt x="43156" y="537935"/>
                  </a:lnTo>
                  <a:lnTo>
                    <a:pt x="43730" y="538479"/>
                  </a:lnTo>
                  <a:lnTo>
                    <a:pt x="44128" y="538479"/>
                  </a:lnTo>
                  <a:lnTo>
                    <a:pt x="43717" y="539033"/>
                  </a:lnTo>
                  <a:lnTo>
                    <a:pt x="44011" y="539207"/>
                  </a:lnTo>
                  <a:lnTo>
                    <a:pt x="47054" y="537210"/>
                  </a:lnTo>
                  <a:close/>
                </a:path>
                <a:path w="199390" h="904239">
                  <a:moveTo>
                    <a:pt x="43156" y="537935"/>
                  </a:moveTo>
                  <a:lnTo>
                    <a:pt x="43364" y="538823"/>
                  </a:lnTo>
                  <a:lnTo>
                    <a:pt x="43717" y="539033"/>
                  </a:lnTo>
                  <a:lnTo>
                    <a:pt x="44128" y="538479"/>
                  </a:lnTo>
                  <a:lnTo>
                    <a:pt x="43730" y="538479"/>
                  </a:lnTo>
                  <a:lnTo>
                    <a:pt x="43156" y="537935"/>
                  </a:lnTo>
                  <a:close/>
                </a:path>
                <a:path w="199390" h="904239">
                  <a:moveTo>
                    <a:pt x="42893" y="537685"/>
                  </a:moveTo>
                  <a:lnTo>
                    <a:pt x="42811" y="538105"/>
                  </a:lnTo>
                  <a:lnTo>
                    <a:pt x="43063" y="538644"/>
                  </a:lnTo>
                  <a:lnTo>
                    <a:pt x="43364" y="538823"/>
                  </a:lnTo>
                  <a:lnTo>
                    <a:pt x="43156" y="537935"/>
                  </a:lnTo>
                  <a:lnTo>
                    <a:pt x="42893" y="537685"/>
                  </a:lnTo>
                  <a:close/>
                </a:path>
                <a:path w="199390" h="904239">
                  <a:moveTo>
                    <a:pt x="42986" y="538479"/>
                  </a:moveTo>
                  <a:lnTo>
                    <a:pt x="42788" y="538479"/>
                  </a:lnTo>
                  <a:lnTo>
                    <a:pt x="43063" y="538644"/>
                  </a:lnTo>
                  <a:lnTo>
                    <a:pt x="42986" y="538479"/>
                  </a:lnTo>
                  <a:close/>
                </a:path>
                <a:path w="199390" h="904239">
                  <a:moveTo>
                    <a:pt x="42391" y="537210"/>
                  </a:moveTo>
                  <a:lnTo>
                    <a:pt x="42811" y="538105"/>
                  </a:lnTo>
                  <a:lnTo>
                    <a:pt x="42893" y="537685"/>
                  </a:lnTo>
                  <a:lnTo>
                    <a:pt x="42391" y="537210"/>
                  </a:lnTo>
                  <a:close/>
                </a:path>
                <a:path w="199390" h="904239">
                  <a:moveTo>
                    <a:pt x="42986" y="537210"/>
                  </a:moveTo>
                  <a:lnTo>
                    <a:pt x="42893" y="537685"/>
                  </a:lnTo>
                  <a:lnTo>
                    <a:pt x="43156" y="537935"/>
                  </a:lnTo>
                  <a:lnTo>
                    <a:pt x="42986" y="537210"/>
                  </a:lnTo>
                  <a:close/>
                </a:path>
                <a:path w="199390" h="904239">
                  <a:moveTo>
                    <a:pt x="42986" y="537210"/>
                  </a:moveTo>
                  <a:lnTo>
                    <a:pt x="42391" y="537210"/>
                  </a:lnTo>
                  <a:lnTo>
                    <a:pt x="42893" y="537685"/>
                  </a:lnTo>
                  <a:lnTo>
                    <a:pt x="42986" y="537210"/>
                  </a:lnTo>
                  <a:close/>
                </a:path>
                <a:path w="199390" h="904239">
                  <a:moveTo>
                    <a:pt x="131147" y="496812"/>
                  </a:moveTo>
                  <a:lnTo>
                    <a:pt x="130621" y="497245"/>
                  </a:lnTo>
                  <a:lnTo>
                    <a:pt x="130498" y="497839"/>
                  </a:lnTo>
                  <a:lnTo>
                    <a:pt x="131189" y="496908"/>
                  </a:lnTo>
                  <a:close/>
                </a:path>
                <a:path w="199390" h="904239">
                  <a:moveTo>
                    <a:pt x="131189" y="496908"/>
                  </a:moveTo>
                  <a:lnTo>
                    <a:pt x="130498" y="497839"/>
                  </a:lnTo>
                  <a:lnTo>
                    <a:pt x="131589" y="497839"/>
                  </a:lnTo>
                  <a:lnTo>
                    <a:pt x="131189" y="496908"/>
                  </a:lnTo>
                  <a:close/>
                </a:path>
                <a:path w="199390" h="904239">
                  <a:moveTo>
                    <a:pt x="131490" y="496569"/>
                  </a:moveTo>
                  <a:lnTo>
                    <a:pt x="131189" y="496908"/>
                  </a:lnTo>
                  <a:lnTo>
                    <a:pt x="131589" y="497839"/>
                  </a:lnTo>
                  <a:lnTo>
                    <a:pt x="131490" y="496569"/>
                  </a:lnTo>
                  <a:close/>
                </a:path>
                <a:path w="199390" h="904239">
                  <a:moveTo>
                    <a:pt x="139079" y="494029"/>
                  </a:moveTo>
                  <a:lnTo>
                    <a:pt x="131291" y="494029"/>
                  </a:lnTo>
                  <a:lnTo>
                    <a:pt x="131589" y="497839"/>
                  </a:lnTo>
                  <a:lnTo>
                    <a:pt x="138609" y="497839"/>
                  </a:lnTo>
                  <a:lnTo>
                    <a:pt x="139026" y="496130"/>
                  </a:lnTo>
                  <a:lnTo>
                    <a:pt x="139079" y="494029"/>
                  </a:lnTo>
                  <a:close/>
                </a:path>
                <a:path w="199390" h="904239">
                  <a:moveTo>
                    <a:pt x="130854" y="496130"/>
                  </a:moveTo>
                  <a:lnTo>
                    <a:pt x="130621" y="497245"/>
                  </a:lnTo>
                  <a:lnTo>
                    <a:pt x="131030" y="496908"/>
                  </a:lnTo>
                  <a:lnTo>
                    <a:pt x="131043" y="496569"/>
                  </a:lnTo>
                  <a:lnTo>
                    <a:pt x="130854" y="496130"/>
                  </a:lnTo>
                  <a:close/>
                </a:path>
                <a:path w="199390" h="904239">
                  <a:moveTo>
                    <a:pt x="131440" y="496569"/>
                  </a:moveTo>
                  <a:lnTo>
                    <a:pt x="131147" y="496812"/>
                  </a:lnTo>
                  <a:lnTo>
                    <a:pt x="131440" y="496569"/>
                  </a:lnTo>
                  <a:close/>
                </a:path>
                <a:path w="199390" h="904239">
                  <a:moveTo>
                    <a:pt x="131291" y="494029"/>
                  </a:moveTo>
                  <a:lnTo>
                    <a:pt x="130854" y="496130"/>
                  </a:lnTo>
                  <a:lnTo>
                    <a:pt x="131147" y="496812"/>
                  </a:lnTo>
                  <a:lnTo>
                    <a:pt x="131440" y="496569"/>
                  </a:lnTo>
                  <a:lnTo>
                    <a:pt x="131291" y="494029"/>
                  </a:lnTo>
                  <a:close/>
                </a:path>
                <a:path w="199390" h="904239">
                  <a:moveTo>
                    <a:pt x="130142" y="494472"/>
                  </a:moveTo>
                  <a:lnTo>
                    <a:pt x="130854" y="496130"/>
                  </a:lnTo>
                  <a:lnTo>
                    <a:pt x="131027" y="495300"/>
                  </a:lnTo>
                  <a:lnTo>
                    <a:pt x="130142" y="494472"/>
                  </a:lnTo>
                  <a:close/>
                </a:path>
                <a:path w="199390" h="904239">
                  <a:moveTo>
                    <a:pt x="129952" y="494029"/>
                  </a:moveTo>
                  <a:lnTo>
                    <a:pt x="130142" y="494472"/>
                  </a:lnTo>
                  <a:lnTo>
                    <a:pt x="130993" y="495300"/>
                  </a:lnTo>
                  <a:lnTo>
                    <a:pt x="129952" y="494029"/>
                  </a:lnTo>
                  <a:close/>
                </a:path>
                <a:path w="199390" h="904239">
                  <a:moveTo>
                    <a:pt x="131291" y="494029"/>
                  </a:moveTo>
                  <a:lnTo>
                    <a:pt x="129952" y="494029"/>
                  </a:lnTo>
                  <a:lnTo>
                    <a:pt x="130993" y="495300"/>
                  </a:lnTo>
                  <a:lnTo>
                    <a:pt x="131291" y="494029"/>
                  </a:lnTo>
                  <a:close/>
                </a:path>
                <a:path w="199390" h="904239">
                  <a:moveTo>
                    <a:pt x="137724" y="491489"/>
                  </a:moveTo>
                  <a:lnTo>
                    <a:pt x="127074" y="491489"/>
                  </a:lnTo>
                  <a:lnTo>
                    <a:pt x="130142" y="494472"/>
                  </a:lnTo>
                  <a:lnTo>
                    <a:pt x="129952" y="494029"/>
                  </a:lnTo>
                  <a:lnTo>
                    <a:pt x="139079" y="494029"/>
                  </a:lnTo>
                  <a:lnTo>
                    <a:pt x="137724" y="491489"/>
                  </a:lnTo>
                  <a:close/>
                </a:path>
                <a:path w="199390" h="904239">
                  <a:moveTo>
                    <a:pt x="31576" y="436879"/>
                  </a:moveTo>
                  <a:lnTo>
                    <a:pt x="23192" y="436879"/>
                  </a:lnTo>
                  <a:lnTo>
                    <a:pt x="23220" y="438627"/>
                  </a:lnTo>
                  <a:lnTo>
                    <a:pt x="23341" y="440689"/>
                  </a:lnTo>
                  <a:lnTo>
                    <a:pt x="23490" y="441960"/>
                  </a:lnTo>
                  <a:lnTo>
                    <a:pt x="25871" y="445769"/>
                  </a:lnTo>
                  <a:lnTo>
                    <a:pt x="26069" y="447039"/>
                  </a:lnTo>
                  <a:lnTo>
                    <a:pt x="26665" y="447039"/>
                  </a:lnTo>
                  <a:lnTo>
                    <a:pt x="31030" y="452119"/>
                  </a:lnTo>
                  <a:lnTo>
                    <a:pt x="31626" y="452119"/>
                  </a:lnTo>
                  <a:lnTo>
                    <a:pt x="37926" y="455929"/>
                  </a:lnTo>
                  <a:lnTo>
                    <a:pt x="46111" y="461010"/>
                  </a:lnTo>
                  <a:lnTo>
                    <a:pt x="55240" y="464819"/>
                  </a:lnTo>
                  <a:lnTo>
                    <a:pt x="65260" y="468629"/>
                  </a:lnTo>
                  <a:lnTo>
                    <a:pt x="75678" y="472439"/>
                  </a:lnTo>
                  <a:lnTo>
                    <a:pt x="106040" y="482600"/>
                  </a:lnTo>
                  <a:lnTo>
                    <a:pt x="114722" y="486410"/>
                  </a:lnTo>
                  <a:lnTo>
                    <a:pt x="122014" y="488950"/>
                  </a:lnTo>
                  <a:lnTo>
                    <a:pt x="127620" y="492760"/>
                  </a:lnTo>
                  <a:lnTo>
                    <a:pt x="127074" y="491489"/>
                  </a:lnTo>
                  <a:lnTo>
                    <a:pt x="137724" y="491489"/>
                  </a:lnTo>
                  <a:lnTo>
                    <a:pt x="137046" y="490219"/>
                  </a:lnTo>
                  <a:lnTo>
                    <a:pt x="136797" y="490219"/>
                  </a:lnTo>
                  <a:lnTo>
                    <a:pt x="136450" y="488950"/>
                  </a:lnTo>
                  <a:lnTo>
                    <a:pt x="136003" y="488950"/>
                  </a:lnTo>
                  <a:lnTo>
                    <a:pt x="131886" y="485139"/>
                  </a:lnTo>
                  <a:lnTo>
                    <a:pt x="131490" y="485139"/>
                  </a:lnTo>
                  <a:lnTo>
                    <a:pt x="125239" y="482600"/>
                  </a:lnTo>
                  <a:lnTo>
                    <a:pt x="117598" y="478789"/>
                  </a:lnTo>
                  <a:lnTo>
                    <a:pt x="108669" y="474979"/>
                  </a:lnTo>
                  <a:lnTo>
                    <a:pt x="68089" y="461010"/>
                  </a:lnTo>
                  <a:lnTo>
                    <a:pt x="35991" y="445769"/>
                  </a:lnTo>
                  <a:lnTo>
                    <a:pt x="36537" y="445769"/>
                  </a:lnTo>
                  <a:lnTo>
                    <a:pt x="33627" y="443229"/>
                  </a:lnTo>
                  <a:lnTo>
                    <a:pt x="32966" y="443229"/>
                  </a:lnTo>
                  <a:lnTo>
                    <a:pt x="32172" y="441960"/>
                  </a:lnTo>
                  <a:lnTo>
                    <a:pt x="32432" y="441960"/>
                  </a:lnTo>
                  <a:lnTo>
                    <a:pt x="31365" y="439419"/>
                  </a:lnTo>
                  <a:lnTo>
                    <a:pt x="30981" y="439419"/>
                  </a:lnTo>
                  <a:lnTo>
                    <a:pt x="30981" y="438627"/>
                  </a:lnTo>
                  <a:lnTo>
                    <a:pt x="30832" y="438150"/>
                  </a:lnTo>
                  <a:lnTo>
                    <a:pt x="31278" y="438150"/>
                  </a:lnTo>
                  <a:lnTo>
                    <a:pt x="31576" y="436879"/>
                  </a:lnTo>
                  <a:close/>
                </a:path>
                <a:path w="199390" h="904239">
                  <a:moveTo>
                    <a:pt x="32172" y="441960"/>
                  </a:moveTo>
                  <a:lnTo>
                    <a:pt x="32966" y="443229"/>
                  </a:lnTo>
                  <a:lnTo>
                    <a:pt x="32583" y="442318"/>
                  </a:lnTo>
                  <a:lnTo>
                    <a:pt x="32172" y="441960"/>
                  </a:lnTo>
                  <a:close/>
                </a:path>
                <a:path w="199390" h="904239">
                  <a:moveTo>
                    <a:pt x="32583" y="442318"/>
                  </a:moveTo>
                  <a:lnTo>
                    <a:pt x="32966" y="443229"/>
                  </a:lnTo>
                  <a:lnTo>
                    <a:pt x="33627" y="443229"/>
                  </a:lnTo>
                  <a:lnTo>
                    <a:pt x="32583" y="442318"/>
                  </a:lnTo>
                  <a:close/>
                </a:path>
                <a:path w="199390" h="904239">
                  <a:moveTo>
                    <a:pt x="32432" y="441960"/>
                  </a:moveTo>
                  <a:lnTo>
                    <a:pt x="32172" y="441960"/>
                  </a:lnTo>
                  <a:lnTo>
                    <a:pt x="32583" y="442318"/>
                  </a:lnTo>
                  <a:lnTo>
                    <a:pt x="32432" y="441960"/>
                  </a:lnTo>
                  <a:close/>
                </a:path>
                <a:path w="199390" h="904239">
                  <a:moveTo>
                    <a:pt x="31087" y="438966"/>
                  </a:moveTo>
                  <a:lnTo>
                    <a:pt x="30981" y="439419"/>
                  </a:lnTo>
                  <a:lnTo>
                    <a:pt x="31228" y="439419"/>
                  </a:lnTo>
                  <a:lnTo>
                    <a:pt x="31087" y="438966"/>
                  </a:lnTo>
                  <a:close/>
                </a:path>
                <a:path w="199390" h="904239">
                  <a:moveTo>
                    <a:pt x="31118" y="438832"/>
                  </a:moveTo>
                  <a:lnTo>
                    <a:pt x="31103" y="439018"/>
                  </a:lnTo>
                  <a:lnTo>
                    <a:pt x="31228" y="439419"/>
                  </a:lnTo>
                  <a:lnTo>
                    <a:pt x="31118" y="438832"/>
                  </a:lnTo>
                  <a:close/>
                </a:path>
                <a:path w="199390" h="904239">
                  <a:moveTo>
                    <a:pt x="31197" y="439018"/>
                  </a:moveTo>
                  <a:lnTo>
                    <a:pt x="31228" y="439419"/>
                  </a:lnTo>
                  <a:lnTo>
                    <a:pt x="31365" y="439419"/>
                  </a:lnTo>
                  <a:lnTo>
                    <a:pt x="31197" y="439018"/>
                  </a:lnTo>
                  <a:close/>
                </a:path>
                <a:path w="199390" h="904239">
                  <a:moveTo>
                    <a:pt x="30832" y="438150"/>
                  </a:moveTo>
                  <a:lnTo>
                    <a:pt x="31048" y="438842"/>
                  </a:lnTo>
                  <a:lnTo>
                    <a:pt x="31032" y="438627"/>
                  </a:lnTo>
                  <a:lnTo>
                    <a:pt x="30832" y="438150"/>
                  </a:lnTo>
                  <a:close/>
                </a:path>
                <a:path w="199390" h="904239">
                  <a:moveTo>
                    <a:pt x="31129" y="438150"/>
                  </a:moveTo>
                  <a:lnTo>
                    <a:pt x="30832" y="438150"/>
                  </a:lnTo>
                  <a:lnTo>
                    <a:pt x="31064" y="438703"/>
                  </a:lnTo>
                  <a:lnTo>
                    <a:pt x="31129" y="438150"/>
                  </a:lnTo>
                  <a:close/>
                </a:path>
                <a:path w="199390" h="904239">
                  <a:moveTo>
                    <a:pt x="31278" y="438150"/>
                  </a:moveTo>
                  <a:lnTo>
                    <a:pt x="31129" y="438150"/>
                  </a:lnTo>
                  <a:lnTo>
                    <a:pt x="31166" y="438627"/>
                  </a:lnTo>
                  <a:lnTo>
                    <a:pt x="31278" y="438150"/>
                  </a:lnTo>
                  <a:close/>
                </a:path>
                <a:path w="199390" h="904239">
                  <a:moveTo>
                    <a:pt x="190432" y="347166"/>
                  </a:moveTo>
                  <a:lnTo>
                    <a:pt x="189334" y="349250"/>
                  </a:lnTo>
                  <a:lnTo>
                    <a:pt x="189780" y="349250"/>
                  </a:lnTo>
                  <a:lnTo>
                    <a:pt x="187648" y="351789"/>
                  </a:lnTo>
                  <a:lnTo>
                    <a:pt x="185117" y="354329"/>
                  </a:lnTo>
                  <a:lnTo>
                    <a:pt x="185613" y="354329"/>
                  </a:lnTo>
                  <a:lnTo>
                    <a:pt x="168052" y="365760"/>
                  </a:lnTo>
                  <a:lnTo>
                    <a:pt x="156294" y="370839"/>
                  </a:lnTo>
                  <a:lnTo>
                    <a:pt x="142949" y="377189"/>
                  </a:lnTo>
                  <a:lnTo>
                    <a:pt x="128562" y="382269"/>
                  </a:lnTo>
                  <a:lnTo>
                    <a:pt x="98350" y="394969"/>
                  </a:lnTo>
                  <a:lnTo>
                    <a:pt x="83517" y="400050"/>
                  </a:lnTo>
                  <a:lnTo>
                    <a:pt x="69478" y="406400"/>
                  </a:lnTo>
                  <a:lnTo>
                    <a:pt x="56430" y="411479"/>
                  </a:lnTo>
                  <a:lnTo>
                    <a:pt x="45169" y="416560"/>
                  </a:lnTo>
                  <a:lnTo>
                    <a:pt x="35842" y="422910"/>
                  </a:lnTo>
                  <a:lnTo>
                    <a:pt x="31873" y="425450"/>
                  </a:lnTo>
                  <a:lnTo>
                    <a:pt x="28748" y="427989"/>
                  </a:lnTo>
                  <a:lnTo>
                    <a:pt x="26119" y="430529"/>
                  </a:lnTo>
                  <a:lnTo>
                    <a:pt x="25723" y="430529"/>
                  </a:lnTo>
                  <a:lnTo>
                    <a:pt x="25573" y="431800"/>
                  </a:lnTo>
                  <a:lnTo>
                    <a:pt x="24284" y="433069"/>
                  </a:lnTo>
                  <a:lnTo>
                    <a:pt x="23985" y="434339"/>
                  </a:lnTo>
                  <a:lnTo>
                    <a:pt x="23291" y="436879"/>
                  </a:lnTo>
                  <a:lnTo>
                    <a:pt x="31228" y="436879"/>
                  </a:lnTo>
                  <a:lnTo>
                    <a:pt x="32518" y="435610"/>
                  </a:lnTo>
                  <a:lnTo>
                    <a:pt x="31972" y="435610"/>
                  </a:lnTo>
                  <a:lnTo>
                    <a:pt x="33858" y="434339"/>
                  </a:lnTo>
                  <a:lnTo>
                    <a:pt x="36438" y="431800"/>
                  </a:lnTo>
                  <a:lnTo>
                    <a:pt x="39811" y="429260"/>
                  </a:lnTo>
                  <a:lnTo>
                    <a:pt x="48542" y="424179"/>
                  </a:lnTo>
                  <a:lnTo>
                    <a:pt x="59556" y="419100"/>
                  </a:lnTo>
                  <a:lnTo>
                    <a:pt x="72404" y="412750"/>
                  </a:lnTo>
                  <a:lnTo>
                    <a:pt x="86394" y="407669"/>
                  </a:lnTo>
                  <a:lnTo>
                    <a:pt x="101178" y="401319"/>
                  </a:lnTo>
                  <a:lnTo>
                    <a:pt x="116408" y="396239"/>
                  </a:lnTo>
                  <a:lnTo>
                    <a:pt x="131539" y="389889"/>
                  </a:lnTo>
                  <a:lnTo>
                    <a:pt x="146124" y="383539"/>
                  </a:lnTo>
                  <a:lnTo>
                    <a:pt x="159816" y="378460"/>
                  </a:lnTo>
                  <a:lnTo>
                    <a:pt x="172070" y="372110"/>
                  </a:lnTo>
                  <a:lnTo>
                    <a:pt x="182488" y="365760"/>
                  </a:lnTo>
                  <a:lnTo>
                    <a:pt x="190326" y="359410"/>
                  </a:lnTo>
                  <a:lnTo>
                    <a:pt x="190673" y="359410"/>
                  </a:lnTo>
                  <a:lnTo>
                    <a:pt x="193998" y="356869"/>
                  </a:lnTo>
                  <a:lnTo>
                    <a:pt x="196279" y="353060"/>
                  </a:lnTo>
                  <a:lnTo>
                    <a:pt x="196528" y="353060"/>
                  </a:lnTo>
                  <a:lnTo>
                    <a:pt x="197817" y="350519"/>
                  </a:lnTo>
                  <a:lnTo>
                    <a:pt x="198115" y="349250"/>
                  </a:lnTo>
                  <a:lnTo>
                    <a:pt x="198363" y="347979"/>
                  </a:lnTo>
                  <a:lnTo>
                    <a:pt x="190326" y="347979"/>
                  </a:lnTo>
                  <a:lnTo>
                    <a:pt x="190432" y="347166"/>
                  </a:lnTo>
                  <a:close/>
                </a:path>
                <a:path w="199390" h="904239">
                  <a:moveTo>
                    <a:pt x="190673" y="346710"/>
                  </a:moveTo>
                  <a:lnTo>
                    <a:pt x="190432" y="347166"/>
                  </a:lnTo>
                  <a:lnTo>
                    <a:pt x="190326" y="347979"/>
                  </a:lnTo>
                  <a:lnTo>
                    <a:pt x="190673" y="346710"/>
                  </a:lnTo>
                  <a:close/>
                </a:path>
                <a:path w="199390" h="904239">
                  <a:moveTo>
                    <a:pt x="198363" y="342900"/>
                  </a:moveTo>
                  <a:lnTo>
                    <a:pt x="190326" y="342900"/>
                  </a:lnTo>
                  <a:lnTo>
                    <a:pt x="190673" y="344169"/>
                  </a:lnTo>
                  <a:lnTo>
                    <a:pt x="190823" y="344169"/>
                  </a:lnTo>
                  <a:lnTo>
                    <a:pt x="190823" y="346710"/>
                  </a:lnTo>
                  <a:lnTo>
                    <a:pt x="190673" y="346710"/>
                  </a:lnTo>
                  <a:lnTo>
                    <a:pt x="190326" y="347979"/>
                  </a:lnTo>
                  <a:lnTo>
                    <a:pt x="198363" y="347979"/>
                  </a:lnTo>
                  <a:lnTo>
                    <a:pt x="198610" y="346710"/>
                  </a:lnTo>
                  <a:lnTo>
                    <a:pt x="198517" y="343689"/>
                  </a:lnTo>
                  <a:lnTo>
                    <a:pt x="198363" y="342900"/>
                  </a:lnTo>
                  <a:close/>
                </a:path>
                <a:path w="199390" h="904239">
                  <a:moveTo>
                    <a:pt x="190657" y="345439"/>
                  </a:moveTo>
                  <a:lnTo>
                    <a:pt x="190432" y="347166"/>
                  </a:lnTo>
                  <a:lnTo>
                    <a:pt x="190673" y="346710"/>
                  </a:lnTo>
                  <a:lnTo>
                    <a:pt x="190823" y="346710"/>
                  </a:lnTo>
                  <a:lnTo>
                    <a:pt x="190657" y="345439"/>
                  </a:lnTo>
                  <a:close/>
                </a:path>
                <a:path w="199390" h="904239">
                  <a:moveTo>
                    <a:pt x="190823" y="344169"/>
                  </a:moveTo>
                  <a:lnTo>
                    <a:pt x="190657" y="345439"/>
                  </a:lnTo>
                  <a:lnTo>
                    <a:pt x="190823" y="346710"/>
                  </a:lnTo>
                  <a:lnTo>
                    <a:pt x="190823" y="344169"/>
                  </a:lnTo>
                  <a:close/>
                </a:path>
                <a:path w="199390" h="904239">
                  <a:moveTo>
                    <a:pt x="190429" y="343689"/>
                  </a:moveTo>
                  <a:lnTo>
                    <a:pt x="190657" y="345439"/>
                  </a:lnTo>
                  <a:lnTo>
                    <a:pt x="190823" y="344169"/>
                  </a:lnTo>
                  <a:lnTo>
                    <a:pt x="190673" y="344169"/>
                  </a:lnTo>
                  <a:lnTo>
                    <a:pt x="190429" y="343689"/>
                  </a:lnTo>
                  <a:close/>
                </a:path>
                <a:path w="199390" h="904239">
                  <a:moveTo>
                    <a:pt x="190326" y="342900"/>
                  </a:moveTo>
                  <a:lnTo>
                    <a:pt x="190429" y="343689"/>
                  </a:lnTo>
                  <a:lnTo>
                    <a:pt x="190673" y="344169"/>
                  </a:lnTo>
                  <a:lnTo>
                    <a:pt x="190326" y="342900"/>
                  </a:lnTo>
                  <a:close/>
                </a:path>
                <a:path w="199390" h="904239">
                  <a:moveTo>
                    <a:pt x="197172" y="339089"/>
                  </a:moveTo>
                  <a:lnTo>
                    <a:pt x="187648" y="339089"/>
                  </a:lnTo>
                  <a:lnTo>
                    <a:pt x="189780" y="341629"/>
                  </a:lnTo>
                  <a:lnTo>
                    <a:pt x="189384" y="341629"/>
                  </a:lnTo>
                  <a:lnTo>
                    <a:pt x="190429" y="343689"/>
                  </a:lnTo>
                  <a:lnTo>
                    <a:pt x="190326" y="342900"/>
                  </a:lnTo>
                  <a:lnTo>
                    <a:pt x="198363" y="342900"/>
                  </a:lnTo>
                  <a:lnTo>
                    <a:pt x="198115" y="341629"/>
                  </a:lnTo>
                  <a:lnTo>
                    <a:pt x="197817" y="340360"/>
                  </a:lnTo>
                  <a:lnTo>
                    <a:pt x="197172" y="339089"/>
                  </a:lnTo>
                  <a:close/>
                </a:path>
                <a:path w="199390" h="904239">
                  <a:moveTo>
                    <a:pt x="195419" y="336550"/>
                  </a:moveTo>
                  <a:lnTo>
                    <a:pt x="185216" y="336550"/>
                  </a:lnTo>
                  <a:lnTo>
                    <a:pt x="188093" y="340360"/>
                  </a:lnTo>
                  <a:lnTo>
                    <a:pt x="187648" y="339089"/>
                  </a:lnTo>
                  <a:lnTo>
                    <a:pt x="197172" y="339089"/>
                  </a:lnTo>
                  <a:lnTo>
                    <a:pt x="196528" y="337819"/>
                  </a:lnTo>
                  <a:lnTo>
                    <a:pt x="196130" y="337819"/>
                  </a:lnTo>
                  <a:lnTo>
                    <a:pt x="195419" y="336550"/>
                  </a:lnTo>
                  <a:close/>
                </a:path>
                <a:path w="199390" h="904239">
                  <a:moveTo>
                    <a:pt x="32271" y="256539"/>
                  </a:moveTo>
                  <a:lnTo>
                    <a:pt x="23936" y="256539"/>
                  </a:lnTo>
                  <a:lnTo>
                    <a:pt x="25375" y="260350"/>
                  </a:lnTo>
                  <a:lnTo>
                    <a:pt x="25822" y="260350"/>
                  </a:lnTo>
                  <a:lnTo>
                    <a:pt x="28053" y="264160"/>
                  </a:lnTo>
                  <a:lnTo>
                    <a:pt x="31228" y="267969"/>
                  </a:lnTo>
                  <a:lnTo>
                    <a:pt x="31626" y="267969"/>
                  </a:lnTo>
                  <a:lnTo>
                    <a:pt x="35297" y="270510"/>
                  </a:lnTo>
                  <a:lnTo>
                    <a:pt x="44672" y="276860"/>
                  </a:lnTo>
                  <a:lnTo>
                    <a:pt x="56182" y="283210"/>
                  </a:lnTo>
                  <a:lnTo>
                    <a:pt x="69328" y="289560"/>
                  </a:lnTo>
                  <a:lnTo>
                    <a:pt x="83467" y="294639"/>
                  </a:lnTo>
                  <a:lnTo>
                    <a:pt x="98400" y="300989"/>
                  </a:lnTo>
                  <a:lnTo>
                    <a:pt x="128711" y="311150"/>
                  </a:lnTo>
                  <a:lnTo>
                    <a:pt x="143147" y="316229"/>
                  </a:lnTo>
                  <a:lnTo>
                    <a:pt x="156641" y="321310"/>
                  </a:lnTo>
                  <a:lnTo>
                    <a:pt x="168398" y="327660"/>
                  </a:lnTo>
                  <a:lnTo>
                    <a:pt x="178271" y="332739"/>
                  </a:lnTo>
                  <a:lnTo>
                    <a:pt x="185712" y="337819"/>
                  </a:lnTo>
                  <a:lnTo>
                    <a:pt x="185216" y="336550"/>
                  </a:lnTo>
                  <a:lnTo>
                    <a:pt x="195419" y="336550"/>
                  </a:lnTo>
                  <a:lnTo>
                    <a:pt x="193998" y="334010"/>
                  </a:lnTo>
                  <a:lnTo>
                    <a:pt x="190673" y="331469"/>
                  </a:lnTo>
                  <a:lnTo>
                    <a:pt x="190376" y="331469"/>
                  </a:lnTo>
                  <a:lnTo>
                    <a:pt x="181991" y="325119"/>
                  </a:lnTo>
                  <a:lnTo>
                    <a:pt x="171672" y="320039"/>
                  </a:lnTo>
                  <a:lnTo>
                    <a:pt x="159469" y="314960"/>
                  </a:lnTo>
                  <a:lnTo>
                    <a:pt x="145876" y="308610"/>
                  </a:lnTo>
                  <a:lnTo>
                    <a:pt x="131391" y="303529"/>
                  </a:lnTo>
                  <a:lnTo>
                    <a:pt x="101178" y="293369"/>
                  </a:lnTo>
                  <a:lnTo>
                    <a:pt x="59854" y="276860"/>
                  </a:lnTo>
                  <a:lnTo>
                    <a:pt x="40406" y="265429"/>
                  </a:lnTo>
                  <a:lnTo>
                    <a:pt x="37926" y="262889"/>
                  </a:lnTo>
                  <a:lnTo>
                    <a:pt x="37132" y="262889"/>
                  </a:lnTo>
                  <a:lnTo>
                    <a:pt x="34553" y="259079"/>
                  </a:lnTo>
                  <a:lnTo>
                    <a:pt x="32271" y="256539"/>
                  </a:lnTo>
                  <a:close/>
                </a:path>
                <a:path w="199390" h="904239">
                  <a:moveTo>
                    <a:pt x="36685" y="261619"/>
                  </a:moveTo>
                  <a:lnTo>
                    <a:pt x="37132" y="262889"/>
                  </a:lnTo>
                  <a:lnTo>
                    <a:pt x="37926" y="262889"/>
                  </a:lnTo>
                  <a:lnTo>
                    <a:pt x="36685" y="261619"/>
                  </a:lnTo>
                  <a:close/>
                </a:path>
                <a:path w="199390" h="904239">
                  <a:moveTo>
                    <a:pt x="31080" y="247650"/>
                  </a:moveTo>
                  <a:lnTo>
                    <a:pt x="23192" y="247650"/>
                  </a:lnTo>
                  <a:lnTo>
                    <a:pt x="23311" y="250189"/>
                  </a:lnTo>
                  <a:lnTo>
                    <a:pt x="23787" y="255269"/>
                  </a:lnTo>
                  <a:lnTo>
                    <a:pt x="23837" y="256539"/>
                  </a:lnTo>
                  <a:lnTo>
                    <a:pt x="32717" y="256539"/>
                  </a:lnTo>
                  <a:lnTo>
                    <a:pt x="32072" y="255269"/>
                  </a:lnTo>
                  <a:lnTo>
                    <a:pt x="31675" y="255269"/>
                  </a:lnTo>
                  <a:lnTo>
                    <a:pt x="31428" y="254000"/>
                  </a:lnTo>
                  <a:lnTo>
                    <a:pt x="31576" y="254000"/>
                  </a:lnTo>
                  <a:lnTo>
                    <a:pt x="31278" y="250189"/>
                  </a:lnTo>
                  <a:lnTo>
                    <a:pt x="30981" y="250189"/>
                  </a:lnTo>
                  <a:lnTo>
                    <a:pt x="31080" y="247650"/>
                  </a:lnTo>
                  <a:close/>
                </a:path>
                <a:path w="199390" h="904239">
                  <a:moveTo>
                    <a:pt x="31428" y="254000"/>
                  </a:moveTo>
                  <a:lnTo>
                    <a:pt x="31675" y="255269"/>
                  </a:lnTo>
                  <a:lnTo>
                    <a:pt x="31603" y="254345"/>
                  </a:lnTo>
                  <a:lnTo>
                    <a:pt x="31428" y="254000"/>
                  </a:lnTo>
                  <a:close/>
                </a:path>
                <a:path w="199390" h="904239">
                  <a:moveTo>
                    <a:pt x="31603" y="254345"/>
                  </a:moveTo>
                  <a:lnTo>
                    <a:pt x="31675" y="255269"/>
                  </a:lnTo>
                  <a:lnTo>
                    <a:pt x="32072" y="255269"/>
                  </a:lnTo>
                  <a:lnTo>
                    <a:pt x="31603" y="254345"/>
                  </a:lnTo>
                  <a:close/>
                </a:path>
                <a:path w="199390" h="904239">
                  <a:moveTo>
                    <a:pt x="31576" y="254000"/>
                  </a:moveTo>
                  <a:lnTo>
                    <a:pt x="31428" y="254000"/>
                  </a:lnTo>
                  <a:lnTo>
                    <a:pt x="31603" y="254345"/>
                  </a:lnTo>
                  <a:lnTo>
                    <a:pt x="31576" y="254000"/>
                  </a:lnTo>
                  <a:close/>
                </a:path>
                <a:path w="199390" h="904239">
                  <a:moveTo>
                    <a:pt x="31080" y="247650"/>
                  </a:moveTo>
                  <a:lnTo>
                    <a:pt x="30981" y="250189"/>
                  </a:lnTo>
                  <a:lnTo>
                    <a:pt x="31207" y="249276"/>
                  </a:lnTo>
                  <a:lnTo>
                    <a:pt x="31080" y="247650"/>
                  </a:lnTo>
                  <a:close/>
                </a:path>
                <a:path w="199390" h="904239">
                  <a:moveTo>
                    <a:pt x="31207" y="249276"/>
                  </a:moveTo>
                  <a:lnTo>
                    <a:pt x="30981" y="250189"/>
                  </a:lnTo>
                  <a:lnTo>
                    <a:pt x="31278" y="250189"/>
                  </a:lnTo>
                  <a:lnTo>
                    <a:pt x="31207" y="249276"/>
                  </a:lnTo>
                  <a:close/>
                </a:path>
                <a:path w="199390" h="904239">
                  <a:moveTo>
                    <a:pt x="131490" y="133350"/>
                  </a:moveTo>
                  <a:lnTo>
                    <a:pt x="128166" y="140969"/>
                  </a:lnTo>
                  <a:lnTo>
                    <a:pt x="128463" y="140969"/>
                  </a:lnTo>
                  <a:lnTo>
                    <a:pt x="123354" y="148589"/>
                  </a:lnTo>
                  <a:lnTo>
                    <a:pt x="90759" y="179069"/>
                  </a:lnTo>
                  <a:lnTo>
                    <a:pt x="61044" y="201929"/>
                  </a:lnTo>
                  <a:lnTo>
                    <a:pt x="51717" y="209550"/>
                  </a:lnTo>
                  <a:lnTo>
                    <a:pt x="43284" y="217169"/>
                  </a:lnTo>
                  <a:lnTo>
                    <a:pt x="35892" y="224789"/>
                  </a:lnTo>
                  <a:lnTo>
                    <a:pt x="29890" y="232410"/>
                  </a:lnTo>
                  <a:lnTo>
                    <a:pt x="29492" y="232410"/>
                  </a:lnTo>
                  <a:lnTo>
                    <a:pt x="25622" y="240029"/>
                  </a:lnTo>
                  <a:lnTo>
                    <a:pt x="25325" y="240029"/>
                  </a:lnTo>
                  <a:lnTo>
                    <a:pt x="23341" y="247650"/>
                  </a:lnTo>
                  <a:lnTo>
                    <a:pt x="31080" y="247650"/>
                  </a:lnTo>
                  <a:lnTo>
                    <a:pt x="31207" y="249276"/>
                  </a:lnTo>
                  <a:lnTo>
                    <a:pt x="32552" y="243839"/>
                  </a:lnTo>
                  <a:lnTo>
                    <a:pt x="32866" y="242569"/>
                  </a:lnTo>
                  <a:lnTo>
                    <a:pt x="33172" y="242569"/>
                  </a:lnTo>
                  <a:lnTo>
                    <a:pt x="36438" y="236219"/>
                  </a:lnTo>
                  <a:lnTo>
                    <a:pt x="36943" y="236219"/>
                  </a:lnTo>
                  <a:lnTo>
                    <a:pt x="41448" y="229869"/>
                  </a:lnTo>
                  <a:lnTo>
                    <a:pt x="48542" y="223519"/>
                  </a:lnTo>
                  <a:lnTo>
                    <a:pt x="56679" y="215900"/>
                  </a:lnTo>
                  <a:lnTo>
                    <a:pt x="65906" y="208279"/>
                  </a:lnTo>
                  <a:lnTo>
                    <a:pt x="75729" y="200660"/>
                  </a:lnTo>
                  <a:lnTo>
                    <a:pt x="105643" y="177800"/>
                  </a:lnTo>
                  <a:lnTo>
                    <a:pt x="114623" y="170179"/>
                  </a:lnTo>
                  <a:lnTo>
                    <a:pt x="130051" y="153669"/>
                  </a:lnTo>
                  <a:lnTo>
                    <a:pt x="135160" y="144779"/>
                  </a:lnTo>
                  <a:lnTo>
                    <a:pt x="135458" y="144779"/>
                  </a:lnTo>
                  <a:lnTo>
                    <a:pt x="138782" y="137160"/>
                  </a:lnTo>
                  <a:lnTo>
                    <a:pt x="138881" y="135889"/>
                  </a:lnTo>
                  <a:lnTo>
                    <a:pt x="139030" y="135889"/>
                  </a:lnTo>
                  <a:lnTo>
                    <a:pt x="139292" y="134619"/>
                  </a:lnTo>
                  <a:lnTo>
                    <a:pt x="131291" y="134619"/>
                  </a:lnTo>
                  <a:lnTo>
                    <a:pt x="131490" y="133350"/>
                  </a:lnTo>
                  <a:close/>
                </a:path>
                <a:path w="199390" h="904239">
                  <a:moveTo>
                    <a:pt x="32866" y="242569"/>
                  </a:moveTo>
                  <a:lnTo>
                    <a:pt x="32518" y="243839"/>
                  </a:lnTo>
                  <a:lnTo>
                    <a:pt x="32866" y="242569"/>
                  </a:lnTo>
                  <a:close/>
                </a:path>
                <a:path w="199390" h="904239">
                  <a:moveTo>
                    <a:pt x="32583" y="243713"/>
                  </a:moveTo>
                  <a:close/>
                </a:path>
                <a:path w="199390" h="904239">
                  <a:moveTo>
                    <a:pt x="33172" y="242569"/>
                  </a:moveTo>
                  <a:lnTo>
                    <a:pt x="32866" y="242569"/>
                  </a:lnTo>
                  <a:lnTo>
                    <a:pt x="32583" y="243713"/>
                  </a:lnTo>
                  <a:lnTo>
                    <a:pt x="33172" y="242569"/>
                  </a:lnTo>
                  <a:close/>
                </a:path>
                <a:path w="199390" h="904239">
                  <a:moveTo>
                    <a:pt x="36943" y="236219"/>
                  </a:moveTo>
                  <a:lnTo>
                    <a:pt x="36438" y="236219"/>
                  </a:lnTo>
                  <a:lnTo>
                    <a:pt x="36041" y="237489"/>
                  </a:lnTo>
                  <a:lnTo>
                    <a:pt x="36943" y="236219"/>
                  </a:lnTo>
                  <a:close/>
                </a:path>
                <a:path w="199390" h="904239">
                  <a:moveTo>
                    <a:pt x="113481" y="27940"/>
                  </a:moveTo>
                  <a:lnTo>
                    <a:pt x="111136" y="32152"/>
                  </a:lnTo>
                  <a:lnTo>
                    <a:pt x="113085" y="36829"/>
                  </a:lnTo>
                  <a:lnTo>
                    <a:pt x="120625" y="53339"/>
                  </a:lnTo>
                  <a:lnTo>
                    <a:pt x="126925" y="69850"/>
                  </a:lnTo>
                  <a:lnTo>
                    <a:pt x="131440" y="86360"/>
                  </a:lnTo>
                  <a:lnTo>
                    <a:pt x="133970" y="102869"/>
                  </a:lnTo>
                  <a:lnTo>
                    <a:pt x="134267" y="110489"/>
                  </a:lnTo>
                  <a:lnTo>
                    <a:pt x="134019" y="118110"/>
                  </a:lnTo>
                  <a:lnTo>
                    <a:pt x="133028" y="127000"/>
                  </a:lnTo>
                  <a:lnTo>
                    <a:pt x="131291" y="134619"/>
                  </a:lnTo>
                  <a:lnTo>
                    <a:pt x="139292" y="134619"/>
                  </a:lnTo>
                  <a:lnTo>
                    <a:pt x="140866" y="127000"/>
                  </a:lnTo>
                  <a:lnTo>
                    <a:pt x="141957" y="119379"/>
                  </a:lnTo>
                  <a:lnTo>
                    <a:pt x="142205" y="110489"/>
                  </a:lnTo>
                  <a:lnTo>
                    <a:pt x="141808" y="101600"/>
                  </a:lnTo>
                  <a:lnTo>
                    <a:pt x="127868" y="49529"/>
                  </a:lnTo>
                  <a:lnTo>
                    <a:pt x="117976" y="28544"/>
                  </a:lnTo>
                  <a:lnTo>
                    <a:pt x="113481" y="27940"/>
                  </a:lnTo>
                  <a:close/>
                </a:path>
                <a:path w="199390" h="904239">
                  <a:moveTo>
                    <a:pt x="99293" y="0"/>
                  </a:moveTo>
                  <a:lnTo>
                    <a:pt x="99342" y="53339"/>
                  </a:lnTo>
                  <a:lnTo>
                    <a:pt x="111136" y="32152"/>
                  </a:lnTo>
                  <a:lnTo>
                    <a:pt x="109910" y="29210"/>
                  </a:lnTo>
                  <a:lnTo>
                    <a:pt x="117053" y="26669"/>
                  </a:lnTo>
                  <a:lnTo>
                    <a:pt x="135006" y="26669"/>
                  </a:lnTo>
                  <a:lnTo>
                    <a:pt x="99293" y="0"/>
                  </a:lnTo>
                  <a:close/>
                </a:path>
                <a:path w="199390" h="904239">
                  <a:moveTo>
                    <a:pt x="113481" y="27940"/>
                  </a:moveTo>
                  <a:lnTo>
                    <a:pt x="109910" y="29210"/>
                  </a:lnTo>
                  <a:lnTo>
                    <a:pt x="111136" y="32152"/>
                  </a:lnTo>
                  <a:lnTo>
                    <a:pt x="113481" y="27940"/>
                  </a:lnTo>
                  <a:close/>
                </a:path>
                <a:path w="199390" h="904239">
                  <a:moveTo>
                    <a:pt x="135006" y="26669"/>
                  </a:moveTo>
                  <a:lnTo>
                    <a:pt x="117053" y="26669"/>
                  </a:lnTo>
                  <a:lnTo>
                    <a:pt x="117976" y="28544"/>
                  </a:lnTo>
                  <a:lnTo>
                    <a:pt x="141808" y="31750"/>
                  </a:lnTo>
                  <a:lnTo>
                    <a:pt x="135006" y="26669"/>
                  </a:lnTo>
                  <a:close/>
                </a:path>
                <a:path w="199390" h="904239">
                  <a:moveTo>
                    <a:pt x="117053" y="26669"/>
                  </a:moveTo>
                  <a:lnTo>
                    <a:pt x="113482" y="27939"/>
                  </a:lnTo>
                  <a:lnTo>
                    <a:pt x="117976" y="28544"/>
                  </a:lnTo>
                  <a:lnTo>
                    <a:pt x="117053" y="26669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01860" y="1376321"/>
            <a:ext cx="1522730" cy="687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5"/>
              </a:spcBef>
            </a:pPr>
            <a:r>
              <a:rPr dirty="0" sz="850">
                <a:solidFill>
                  <a:srgbClr val="326500"/>
                </a:solidFill>
                <a:latin typeface="Microsoft Sans Serif"/>
                <a:cs typeface="Microsoft Sans Serif"/>
              </a:rPr>
              <a:t>сейсмоприемник</a:t>
            </a:r>
            <a:r>
              <a:rPr dirty="0" sz="850" spc="-4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5">
                <a:solidFill>
                  <a:srgbClr val="326500"/>
                </a:solidFill>
                <a:latin typeface="Microsoft Sans Serif"/>
                <a:cs typeface="Microsoft Sans Serif"/>
              </a:rPr>
              <a:t>записывает </a:t>
            </a:r>
            <a:r>
              <a:rPr dirty="0" sz="850" spc="-2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>
                <a:solidFill>
                  <a:srgbClr val="326500"/>
                </a:solidFill>
                <a:latin typeface="Microsoft Sans Serif"/>
                <a:cs typeface="Microsoft Sans Serif"/>
              </a:rPr>
              <a:t>скорость</a:t>
            </a:r>
            <a:r>
              <a:rPr dirty="0" sz="850" spc="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-30">
                <a:solidFill>
                  <a:srgbClr val="326500"/>
                </a:solidFill>
                <a:latin typeface="Microsoft Sans Serif"/>
                <a:cs typeface="Microsoft Sans Serif"/>
              </a:rPr>
              <a:t>как</a:t>
            </a:r>
            <a:r>
              <a:rPr dirty="0" sz="850">
                <a:solidFill>
                  <a:srgbClr val="326500"/>
                </a:solidFill>
                <a:latin typeface="Microsoft Sans Serif"/>
                <a:cs typeface="Microsoft Sans Serif"/>
              </a:rPr>
              <a:t> функцию </a:t>
            </a:r>
            <a:r>
              <a:rPr dirty="0" sz="850" spc="5">
                <a:solidFill>
                  <a:srgbClr val="326500"/>
                </a:solidFill>
                <a:latin typeface="Microsoft Sans Serif"/>
                <a:cs typeface="Microsoft Sans Serif"/>
              </a:rPr>
              <a:t> времени</a:t>
            </a:r>
            <a:r>
              <a:rPr dirty="0" sz="850" spc="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 spc="5">
                <a:solidFill>
                  <a:srgbClr val="326500"/>
                </a:solidFill>
                <a:latin typeface="Microsoft Sans Serif"/>
                <a:cs typeface="Microsoft Sans Serif"/>
              </a:rPr>
              <a:t>прохождения </a:t>
            </a:r>
            <a:r>
              <a:rPr dirty="0" sz="850" spc="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>
                <a:solidFill>
                  <a:srgbClr val="326500"/>
                </a:solidFill>
                <a:latin typeface="Microsoft Sans Serif"/>
                <a:cs typeface="Microsoft Sans Serif"/>
              </a:rPr>
              <a:t>сейсмической </a:t>
            </a:r>
            <a:r>
              <a:rPr dirty="0" sz="850" spc="10">
                <a:solidFill>
                  <a:srgbClr val="326500"/>
                </a:solidFill>
                <a:latin typeface="Microsoft Sans Serif"/>
                <a:cs typeface="Microsoft Sans Serif"/>
              </a:rPr>
              <a:t>волны </a:t>
            </a:r>
            <a:r>
              <a:rPr dirty="0" sz="850" spc="-10">
                <a:solidFill>
                  <a:srgbClr val="326500"/>
                </a:solidFill>
                <a:latin typeface="Microsoft Sans Serif"/>
                <a:cs typeface="Microsoft Sans Serif"/>
              </a:rPr>
              <a:t>сквозь </a:t>
            </a:r>
            <a:r>
              <a:rPr dirty="0" sz="850" spc="-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850">
                <a:solidFill>
                  <a:srgbClr val="326500"/>
                </a:solidFill>
                <a:latin typeface="Microsoft Sans Serif"/>
                <a:cs typeface="Microsoft Sans Serif"/>
              </a:rPr>
              <a:t>землю</a:t>
            </a:r>
            <a:endParaRPr sz="8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00462" y="1917247"/>
            <a:ext cx="394970" cy="1962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100" spc="15" b="1" i="1">
                <a:solidFill>
                  <a:srgbClr val="003200"/>
                </a:solidFill>
                <a:latin typeface="Times New Roman"/>
                <a:cs typeface="Times New Roman"/>
              </a:rPr>
              <a:t>вр</a:t>
            </a:r>
            <a:r>
              <a:rPr dirty="0" sz="1100" b="1" i="1">
                <a:solidFill>
                  <a:srgbClr val="003200"/>
                </a:solidFill>
                <a:latin typeface="Times New Roman"/>
                <a:cs typeface="Times New Roman"/>
              </a:rPr>
              <a:t>е</a:t>
            </a:r>
            <a:r>
              <a:rPr dirty="0" sz="1100" b="1" i="1">
                <a:solidFill>
                  <a:srgbClr val="003200"/>
                </a:solidFill>
                <a:latin typeface="Times New Roman"/>
                <a:cs typeface="Times New Roman"/>
              </a:rPr>
              <a:t>м</a:t>
            </a:r>
            <a:r>
              <a:rPr dirty="0" sz="1100" spc="10" b="1" i="1">
                <a:solidFill>
                  <a:srgbClr val="003200"/>
                </a:solidFill>
                <a:latin typeface="Times New Roman"/>
                <a:cs typeface="Times New Roman"/>
              </a:rPr>
              <a:t>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16935" y="1090696"/>
            <a:ext cx="183515" cy="7423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 i="1">
                <a:solidFill>
                  <a:srgbClr val="003200"/>
                </a:solidFill>
                <a:latin typeface="Times New Roman"/>
                <a:cs typeface="Times New Roman"/>
              </a:rPr>
              <a:t>амплитуда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21265" y="1336522"/>
            <a:ext cx="1021080" cy="735965"/>
          </a:xfrm>
          <a:custGeom>
            <a:avLst/>
            <a:gdLst/>
            <a:ahLst/>
            <a:cxnLst/>
            <a:rect l="l" t="t" r="r" b="b"/>
            <a:pathLst>
              <a:path w="1021079" h="735964">
                <a:moveTo>
                  <a:pt x="47472" y="47485"/>
                </a:moveTo>
                <a:lnTo>
                  <a:pt x="41998" y="36563"/>
                </a:lnTo>
                <a:lnTo>
                  <a:pt x="23710" y="0"/>
                </a:lnTo>
                <a:lnTo>
                  <a:pt x="0" y="47485"/>
                </a:lnTo>
                <a:lnTo>
                  <a:pt x="20739" y="47485"/>
                </a:lnTo>
                <a:lnTo>
                  <a:pt x="20739" y="332143"/>
                </a:lnTo>
                <a:lnTo>
                  <a:pt x="0" y="332143"/>
                </a:lnTo>
                <a:lnTo>
                  <a:pt x="23710" y="379564"/>
                </a:lnTo>
                <a:lnTo>
                  <a:pt x="41998" y="343052"/>
                </a:lnTo>
                <a:lnTo>
                  <a:pt x="47472" y="332143"/>
                </a:lnTo>
                <a:lnTo>
                  <a:pt x="26733" y="332143"/>
                </a:lnTo>
                <a:lnTo>
                  <a:pt x="26733" y="47485"/>
                </a:lnTo>
                <a:lnTo>
                  <a:pt x="47472" y="47485"/>
                </a:lnTo>
                <a:close/>
              </a:path>
              <a:path w="1021079" h="735964">
                <a:moveTo>
                  <a:pt x="1020559" y="711695"/>
                </a:moveTo>
                <a:lnTo>
                  <a:pt x="1014501" y="708672"/>
                </a:lnTo>
                <a:lnTo>
                  <a:pt x="973086" y="687984"/>
                </a:lnTo>
                <a:lnTo>
                  <a:pt x="986891" y="708672"/>
                </a:lnTo>
                <a:lnTo>
                  <a:pt x="259499" y="708672"/>
                </a:lnTo>
                <a:lnTo>
                  <a:pt x="258064" y="710107"/>
                </a:lnTo>
                <a:lnTo>
                  <a:pt x="258064" y="713435"/>
                </a:lnTo>
                <a:lnTo>
                  <a:pt x="259499" y="714730"/>
                </a:lnTo>
                <a:lnTo>
                  <a:pt x="986878" y="714730"/>
                </a:lnTo>
                <a:lnTo>
                  <a:pt x="973086" y="735418"/>
                </a:lnTo>
                <a:lnTo>
                  <a:pt x="1014476" y="714730"/>
                </a:lnTo>
                <a:lnTo>
                  <a:pt x="1020559" y="711695"/>
                </a:lnTo>
                <a:close/>
              </a:path>
            </a:pathLst>
          </a:custGeom>
          <a:solidFill>
            <a:srgbClr val="00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420340" y="1002995"/>
            <a:ext cx="2942590" cy="854710"/>
          </a:xfrm>
          <a:prstGeom prst="rect">
            <a:avLst/>
          </a:prstGeom>
          <a:ln w="5930">
            <a:solidFill>
              <a:srgbClr val="003200"/>
            </a:solidFill>
          </a:ln>
        </p:spPr>
        <p:txBody>
          <a:bodyPr wrap="square" lIns="0" tIns="71120" rIns="0" bIns="0" rtlCol="0" vert="horz">
            <a:spAutoFit/>
          </a:bodyPr>
          <a:lstStyle/>
          <a:p>
            <a:pPr marL="105410">
              <a:lnSpc>
                <a:spcPct val="100000"/>
              </a:lnSpc>
              <a:spcBef>
                <a:spcPts val="560"/>
              </a:spcBef>
            </a:pPr>
            <a:r>
              <a:rPr dirty="0" sz="1250" spc="-5">
                <a:solidFill>
                  <a:srgbClr val="003200"/>
                </a:solidFill>
                <a:latin typeface="Times New Roman"/>
                <a:cs typeface="Times New Roman"/>
              </a:rPr>
              <a:t>Амплитуда</a:t>
            </a:r>
            <a:r>
              <a:rPr dirty="0" sz="1250" spc="-20">
                <a:solidFill>
                  <a:srgbClr val="003200"/>
                </a:solidFill>
                <a:latin typeface="Times New Roman"/>
                <a:cs typeface="Times New Roman"/>
              </a:rPr>
              <a:t> </a:t>
            </a:r>
            <a:r>
              <a:rPr dirty="0" sz="1250" spc="-10">
                <a:solidFill>
                  <a:srgbClr val="003200"/>
                </a:solidFill>
                <a:latin typeface="Times New Roman"/>
                <a:cs typeface="Times New Roman"/>
              </a:rPr>
              <a:t>=</a:t>
            </a:r>
            <a:r>
              <a:rPr dirty="0" sz="1250" spc="-25">
                <a:solidFill>
                  <a:srgbClr val="003200"/>
                </a:solidFill>
                <a:latin typeface="Times New Roman"/>
                <a:cs typeface="Times New Roman"/>
              </a:rPr>
              <a:t> </a:t>
            </a:r>
            <a:r>
              <a:rPr dirty="0" sz="1250" spc="-5">
                <a:solidFill>
                  <a:srgbClr val="003200"/>
                </a:solidFill>
                <a:latin typeface="Times New Roman"/>
                <a:cs typeface="Times New Roman"/>
              </a:rPr>
              <a:t>a(t)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520825">
              <a:lnSpc>
                <a:spcPct val="100000"/>
              </a:lnSpc>
            </a:pPr>
            <a:r>
              <a:rPr dirty="0" sz="1100" spc="5">
                <a:solidFill>
                  <a:srgbClr val="003200"/>
                </a:solidFill>
                <a:latin typeface="Times New Roman"/>
                <a:cs typeface="Times New Roman"/>
              </a:rPr>
              <a:t>амплитуда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-9905" y="646176"/>
            <a:ext cx="9151620" cy="6212205"/>
            <a:chOff x="-9905" y="646176"/>
            <a:chExt cx="9151620" cy="6212205"/>
          </a:xfrm>
        </p:grpSpPr>
        <p:sp>
          <p:nvSpPr>
            <p:cNvPr id="20" name="object 20"/>
            <p:cNvSpPr/>
            <p:nvPr/>
          </p:nvSpPr>
          <p:spPr>
            <a:xfrm>
              <a:off x="2467749" y="1082090"/>
              <a:ext cx="2847975" cy="759460"/>
            </a:xfrm>
            <a:custGeom>
              <a:avLst/>
              <a:gdLst/>
              <a:ahLst/>
              <a:cxnLst/>
              <a:rect l="l" t="t" r="r" b="b"/>
              <a:pathLst>
                <a:path w="2847975" h="759460">
                  <a:moveTo>
                    <a:pt x="616" y="380992"/>
                  </a:moveTo>
                  <a:lnTo>
                    <a:pt x="44524" y="352662"/>
                  </a:lnTo>
                  <a:lnTo>
                    <a:pt x="88357" y="325187"/>
                  </a:lnTo>
                  <a:lnTo>
                    <a:pt x="132045" y="299421"/>
                  </a:lnTo>
                  <a:lnTo>
                    <a:pt x="175517" y="276218"/>
                  </a:lnTo>
                  <a:lnTo>
                    <a:pt x="218703" y="256432"/>
                  </a:lnTo>
                  <a:lnTo>
                    <a:pt x="261532" y="240918"/>
                  </a:lnTo>
                  <a:lnTo>
                    <a:pt x="303932" y="230530"/>
                  </a:lnTo>
                  <a:lnTo>
                    <a:pt x="345835" y="226121"/>
                  </a:lnTo>
                  <a:lnTo>
                    <a:pt x="387169" y="228547"/>
                  </a:lnTo>
                  <a:lnTo>
                    <a:pt x="427862" y="238660"/>
                  </a:lnTo>
                  <a:lnTo>
                    <a:pt x="485431" y="279319"/>
                  </a:lnTo>
                  <a:lnTo>
                    <a:pt x="514086" y="312176"/>
                  </a:lnTo>
                  <a:lnTo>
                    <a:pt x="542585" y="350965"/>
                  </a:lnTo>
                  <a:lnTo>
                    <a:pt x="570877" y="393869"/>
                  </a:lnTo>
                  <a:lnTo>
                    <a:pt x="598909" y="439073"/>
                  </a:lnTo>
                  <a:lnTo>
                    <a:pt x="626630" y="484761"/>
                  </a:lnTo>
                  <a:lnTo>
                    <a:pt x="653989" y="529119"/>
                  </a:lnTo>
                  <a:lnTo>
                    <a:pt x="680932" y="570330"/>
                  </a:lnTo>
                  <a:lnTo>
                    <a:pt x="707409" y="606579"/>
                  </a:lnTo>
                  <a:lnTo>
                    <a:pt x="733367" y="636050"/>
                  </a:lnTo>
                  <a:lnTo>
                    <a:pt x="783520" y="667397"/>
                  </a:lnTo>
                  <a:lnTo>
                    <a:pt x="807611" y="665642"/>
                  </a:lnTo>
                  <a:lnTo>
                    <a:pt x="845472" y="629361"/>
                  </a:lnTo>
                  <a:lnTo>
                    <a:pt x="881165" y="556308"/>
                  </a:lnTo>
                  <a:lnTo>
                    <a:pt x="898344" y="509685"/>
                  </a:lnTo>
                  <a:lnTo>
                    <a:pt x="915155" y="458302"/>
                  </a:lnTo>
                  <a:lnTo>
                    <a:pt x="931657" y="403635"/>
                  </a:lnTo>
                  <a:lnTo>
                    <a:pt x="947907" y="347162"/>
                  </a:lnTo>
                  <a:lnTo>
                    <a:pt x="963963" y="290361"/>
                  </a:lnTo>
                  <a:lnTo>
                    <a:pt x="979885" y="234710"/>
                  </a:lnTo>
                  <a:lnTo>
                    <a:pt x="995729" y="181684"/>
                  </a:lnTo>
                  <a:lnTo>
                    <a:pt x="1011554" y="132763"/>
                  </a:lnTo>
                  <a:lnTo>
                    <a:pt x="1027418" y="89424"/>
                  </a:lnTo>
                  <a:lnTo>
                    <a:pt x="1043380" y="53144"/>
                  </a:lnTo>
                  <a:lnTo>
                    <a:pt x="1075827" y="7670"/>
                  </a:lnTo>
                  <a:lnTo>
                    <a:pt x="1092429" y="1432"/>
                  </a:lnTo>
                  <a:lnTo>
                    <a:pt x="1110404" y="8457"/>
                  </a:lnTo>
                  <a:lnTo>
                    <a:pt x="1147188" y="59341"/>
                  </a:lnTo>
                  <a:lnTo>
                    <a:pt x="1165857" y="99655"/>
                  </a:lnTo>
                  <a:lnTo>
                    <a:pt x="1184618" y="147521"/>
                  </a:lnTo>
                  <a:lnTo>
                    <a:pt x="1203402" y="201167"/>
                  </a:lnTo>
                  <a:lnTo>
                    <a:pt x="1222140" y="258821"/>
                  </a:lnTo>
                  <a:lnTo>
                    <a:pt x="1240762" y="318710"/>
                  </a:lnTo>
                  <a:lnTo>
                    <a:pt x="1259199" y="379063"/>
                  </a:lnTo>
                  <a:lnTo>
                    <a:pt x="1277381" y="438107"/>
                  </a:lnTo>
                  <a:lnTo>
                    <a:pt x="1295238" y="494070"/>
                  </a:lnTo>
                  <a:lnTo>
                    <a:pt x="1312703" y="545179"/>
                  </a:lnTo>
                  <a:lnTo>
                    <a:pt x="1329704" y="589664"/>
                  </a:lnTo>
                  <a:lnTo>
                    <a:pt x="1346172" y="625750"/>
                  </a:lnTo>
                  <a:lnTo>
                    <a:pt x="1377234" y="665642"/>
                  </a:lnTo>
                  <a:lnTo>
                    <a:pt x="1396535" y="665697"/>
                  </a:lnTo>
                  <a:lnTo>
                    <a:pt x="1414928" y="648290"/>
                  </a:lnTo>
                  <a:lnTo>
                    <a:pt x="1449322" y="574268"/>
                  </a:lnTo>
                  <a:lnTo>
                    <a:pt x="1465488" y="524243"/>
                  </a:lnTo>
                  <a:lnTo>
                    <a:pt x="1481078" y="469935"/>
                  </a:lnTo>
                  <a:lnTo>
                    <a:pt x="1496173" y="414639"/>
                  </a:lnTo>
                  <a:lnTo>
                    <a:pt x="1510857" y="361650"/>
                  </a:lnTo>
                  <a:lnTo>
                    <a:pt x="1525213" y="314262"/>
                  </a:lnTo>
                  <a:lnTo>
                    <a:pt x="1539322" y="275772"/>
                  </a:lnTo>
                  <a:lnTo>
                    <a:pt x="1553268" y="249473"/>
                  </a:lnTo>
                  <a:lnTo>
                    <a:pt x="1567134" y="238660"/>
                  </a:lnTo>
                  <a:lnTo>
                    <a:pt x="1582040" y="246603"/>
                  </a:lnTo>
                  <a:lnTo>
                    <a:pt x="1610675" y="310938"/>
                  </a:lnTo>
                  <a:lnTo>
                    <a:pt x="1624405" y="359203"/>
                  </a:lnTo>
                  <a:lnTo>
                    <a:pt x="1637741" y="412780"/>
                  </a:lnTo>
                  <a:lnTo>
                    <a:pt x="1650686" y="467606"/>
                  </a:lnTo>
                  <a:lnTo>
                    <a:pt x="1663237" y="519616"/>
                  </a:lnTo>
                  <a:lnTo>
                    <a:pt x="1675396" y="564746"/>
                  </a:lnTo>
                  <a:lnTo>
                    <a:pt x="1687161" y="598933"/>
                  </a:lnTo>
                  <a:lnTo>
                    <a:pt x="1698533" y="618112"/>
                  </a:lnTo>
                  <a:lnTo>
                    <a:pt x="1709511" y="618220"/>
                  </a:lnTo>
                  <a:lnTo>
                    <a:pt x="1717536" y="601585"/>
                  </a:lnTo>
                  <a:lnTo>
                    <a:pt x="1731299" y="527128"/>
                  </a:lnTo>
                  <a:lnTo>
                    <a:pt x="1737348" y="474493"/>
                  </a:lnTo>
                  <a:lnTo>
                    <a:pt x="1743050" y="415045"/>
                  </a:lnTo>
                  <a:lnTo>
                    <a:pt x="1748560" y="351378"/>
                  </a:lnTo>
                  <a:lnTo>
                    <a:pt x="1754036" y="286086"/>
                  </a:lnTo>
                  <a:lnTo>
                    <a:pt x="1759631" y="221763"/>
                  </a:lnTo>
                  <a:lnTo>
                    <a:pt x="1765504" y="161003"/>
                  </a:lnTo>
                  <a:lnTo>
                    <a:pt x="1771808" y="106400"/>
                  </a:lnTo>
                  <a:lnTo>
                    <a:pt x="1778701" y="60547"/>
                  </a:lnTo>
                  <a:lnTo>
                    <a:pt x="1794875" y="5470"/>
                  </a:lnTo>
                  <a:lnTo>
                    <a:pt x="1804467" y="1432"/>
                  </a:lnTo>
                  <a:lnTo>
                    <a:pt x="1813320" y="12709"/>
                  </a:lnTo>
                  <a:lnTo>
                    <a:pt x="1833514" y="72521"/>
                  </a:lnTo>
                  <a:lnTo>
                    <a:pt x="1844625" y="117522"/>
                  </a:lnTo>
                  <a:lnTo>
                    <a:pt x="1856256" y="170229"/>
                  </a:lnTo>
                  <a:lnTo>
                    <a:pt x="1868293" y="228876"/>
                  </a:lnTo>
                  <a:lnTo>
                    <a:pt x="1880619" y="291695"/>
                  </a:lnTo>
                  <a:lnTo>
                    <a:pt x="1893119" y="356919"/>
                  </a:lnTo>
                  <a:lnTo>
                    <a:pt x="1905677" y="422781"/>
                  </a:lnTo>
                  <a:lnTo>
                    <a:pt x="1918177" y="487513"/>
                  </a:lnTo>
                  <a:lnTo>
                    <a:pt x="1930503" y="549348"/>
                  </a:lnTo>
                  <a:lnTo>
                    <a:pt x="1942540" y="606519"/>
                  </a:lnTo>
                  <a:lnTo>
                    <a:pt x="1954172" y="657258"/>
                  </a:lnTo>
                  <a:lnTo>
                    <a:pt x="1965282" y="699798"/>
                  </a:lnTo>
                  <a:lnTo>
                    <a:pt x="1985476" y="753212"/>
                  </a:lnTo>
                  <a:lnTo>
                    <a:pt x="1994329" y="760551"/>
                  </a:lnTo>
                  <a:lnTo>
                    <a:pt x="2002784" y="752373"/>
                  </a:lnTo>
                  <a:lnTo>
                    <a:pt x="2017331" y="693204"/>
                  </a:lnTo>
                  <a:lnTo>
                    <a:pt x="2023632" y="646383"/>
                  </a:lnTo>
                  <a:lnTo>
                    <a:pt x="2029422" y="590851"/>
                  </a:lnTo>
                  <a:lnTo>
                    <a:pt x="2034808" y="528694"/>
                  </a:lnTo>
                  <a:lnTo>
                    <a:pt x="2039891" y="461996"/>
                  </a:lnTo>
                  <a:lnTo>
                    <a:pt x="2044778" y="392843"/>
                  </a:lnTo>
                  <a:lnTo>
                    <a:pt x="2049571" y="323319"/>
                  </a:lnTo>
                  <a:lnTo>
                    <a:pt x="2054376" y="255510"/>
                  </a:lnTo>
                  <a:lnTo>
                    <a:pt x="2059296" y="191501"/>
                  </a:lnTo>
                  <a:lnTo>
                    <a:pt x="2064435" y="133377"/>
                  </a:lnTo>
                  <a:lnTo>
                    <a:pt x="2069899" y="83223"/>
                  </a:lnTo>
                  <a:lnTo>
                    <a:pt x="2075790" y="43124"/>
                  </a:lnTo>
                  <a:lnTo>
                    <a:pt x="2089272" y="1432"/>
                  </a:lnTo>
                  <a:lnTo>
                    <a:pt x="2098798" y="4407"/>
                  </a:lnTo>
                  <a:lnTo>
                    <a:pt x="2119861" y="62513"/>
                  </a:lnTo>
                  <a:lnTo>
                    <a:pt x="2131140" y="111294"/>
                  </a:lnTo>
                  <a:lnTo>
                    <a:pt x="2142742" y="168995"/>
                  </a:lnTo>
                  <a:lnTo>
                    <a:pt x="2154540" y="232440"/>
                  </a:lnTo>
                  <a:lnTo>
                    <a:pt x="2166404" y="298456"/>
                  </a:lnTo>
                  <a:lnTo>
                    <a:pt x="2178203" y="363867"/>
                  </a:lnTo>
                  <a:lnTo>
                    <a:pt x="2189809" y="425499"/>
                  </a:lnTo>
                  <a:lnTo>
                    <a:pt x="2201091" y="480178"/>
                  </a:lnTo>
                  <a:lnTo>
                    <a:pt x="2211920" y="524728"/>
                  </a:lnTo>
                  <a:lnTo>
                    <a:pt x="2231700" y="570746"/>
                  </a:lnTo>
                  <a:lnTo>
                    <a:pt x="2243327" y="564554"/>
                  </a:lnTo>
                  <a:lnTo>
                    <a:pt x="2265159" y="488977"/>
                  </a:lnTo>
                  <a:lnTo>
                    <a:pt x="2275364" y="430694"/>
                  </a:lnTo>
                  <a:lnTo>
                    <a:pt x="2285093" y="366149"/>
                  </a:lnTo>
                  <a:lnTo>
                    <a:pt x="2294348" y="300892"/>
                  </a:lnTo>
                  <a:lnTo>
                    <a:pt x="2303127" y="240475"/>
                  </a:lnTo>
                  <a:lnTo>
                    <a:pt x="2311430" y="190447"/>
                  </a:lnTo>
                  <a:lnTo>
                    <a:pt x="2319256" y="156360"/>
                  </a:lnTo>
                  <a:lnTo>
                    <a:pt x="2326606" y="143764"/>
                  </a:lnTo>
                  <a:lnTo>
                    <a:pt x="2332856" y="156360"/>
                  </a:lnTo>
                  <a:lnTo>
                    <a:pt x="2337632" y="190447"/>
                  </a:lnTo>
                  <a:lnTo>
                    <a:pt x="2341361" y="240475"/>
                  </a:lnTo>
                  <a:lnTo>
                    <a:pt x="2344471" y="300892"/>
                  </a:lnTo>
                  <a:lnTo>
                    <a:pt x="2347390" y="366149"/>
                  </a:lnTo>
                  <a:lnTo>
                    <a:pt x="2350545" y="430694"/>
                  </a:lnTo>
                  <a:lnTo>
                    <a:pt x="2354365" y="488977"/>
                  </a:lnTo>
                  <a:lnTo>
                    <a:pt x="2359278" y="535448"/>
                  </a:lnTo>
                  <a:lnTo>
                    <a:pt x="2365710" y="564554"/>
                  </a:lnTo>
                  <a:lnTo>
                    <a:pt x="2374090" y="570746"/>
                  </a:lnTo>
                  <a:lnTo>
                    <a:pt x="2380889" y="557615"/>
                  </a:lnTo>
                  <a:lnTo>
                    <a:pt x="2394901" y="490685"/>
                  </a:lnTo>
                  <a:lnTo>
                    <a:pt x="2402323" y="441970"/>
                  </a:lnTo>
                  <a:lnTo>
                    <a:pt x="2410161" y="386477"/>
                  </a:lnTo>
                  <a:lnTo>
                    <a:pt x="2418518" y="326748"/>
                  </a:lnTo>
                  <a:lnTo>
                    <a:pt x="2427498" y="265325"/>
                  </a:lnTo>
                  <a:lnTo>
                    <a:pt x="2437204" y="204749"/>
                  </a:lnTo>
                  <a:lnTo>
                    <a:pt x="2447741" y="147563"/>
                  </a:lnTo>
                  <a:lnTo>
                    <a:pt x="2459213" y="96308"/>
                  </a:lnTo>
                  <a:lnTo>
                    <a:pt x="2471723" y="53525"/>
                  </a:lnTo>
                  <a:lnTo>
                    <a:pt x="2500272" y="3545"/>
                  </a:lnTo>
                  <a:lnTo>
                    <a:pt x="2516518" y="1432"/>
                  </a:lnTo>
                  <a:lnTo>
                    <a:pt x="2530957" y="10389"/>
                  </a:lnTo>
                  <a:lnTo>
                    <a:pt x="2562561" y="47367"/>
                  </a:lnTo>
                  <a:lnTo>
                    <a:pt x="2597416" y="107059"/>
                  </a:lnTo>
                  <a:lnTo>
                    <a:pt x="2615917" y="144410"/>
                  </a:lnTo>
                  <a:lnTo>
                    <a:pt x="2635057" y="186223"/>
                  </a:lnTo>
                  <a:lnTo>
                    <a:pt x="2654776" y="232092"/>
                  </a:lnTo>
                  <a:lnTo>
                    <a:pt x="2675019" y="281613"/>
                  </a:lnTo>
                  <a:lnTo>
                    <a:pt x="2695725" y="334378"/>
                  </a:lnTo>
                  <a:lnTo>
                    <a:pt x="2716838" y="389984"/>
                  </a:lnTo>
                  <a:lnTo>
                    <a:pt x="2738299" y="448025"/>
                  </a:lnTo>
                  <a:lnTo>
                    <a:pt x="2760050" y="508094"/>
                  </a:lnTo>
                  <a:lnTo>
                    <a:pt x="2782033" y="569787"/>
                  </a:lnTo>
                  <a:lnTo>
                    <a:pt x="2804190" y="632698"/>
                  </a:lnTo>
                  <a:lnTo>
                    <a:pt x="2826464" y="696421"/>
                  </a:lnTo>
                  <a:lnTo>
                    <a:pt x="2848795" y="760551"/>
                  </a:lnTo>
                </a:path>
              </a:pathLst>
            </a:custGeom>
            <a:ln w="7907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219566" y="2304122"/>
              <a:ext cx="1435100" cy="582930"/>
            </a:xfrm>
            <a:custGeom>
              <a:avLst/>
              <a:gdLst/>
              <a:ahLst/>
              <a:cxnLst/>
              <a:rect l="l" t="t" r="r" b="b"/>
              <a:pathLst>
                <a:path w="1435100" h="582930">
                  <a:moveTo>
                    <a:pt x="554" y="583292"/>
                  </a:moveTo>
                  <a:lnTo>
                    <a:pt x="1435556" y="1129"/>
                  </a:lnTo>
                </a:path>
              </a:pathLst>
            </a:custGeom>
            <a:ln w="5931">
              <a:solidFill>
                <a:srgbClr val="0032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658" y="2827148"/>
              <a:ext cx="1700974" cy="100726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5110" y="2305253"/>
              <a:ext cx="1686102" cy="152915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19566" y="3066402"/>
              <a:ext cx="1169670" cy="767715"/>
            </a:xfrm>
            <a:custGeom>
              <a:avLst/>
              <a:gdLst/>
              <a:ahLst/>
              <a:cxnLst/>
              <a:rect l="l" t="t" r="r" b="b"/>
              <a:pathLst>
                <a:path w="1169670" h="767714">
                  <a:moveTo>
                    <a:pt x="554" y="940"/>
                  </a:moveTo>
                  <a:lnTo>
                    <a:pt x="1170310" y="768007"/>
                  </a:lnTo>
                </a:path>
              </a:pathLst>
            </a:custGeom>
            <a:ln w="5931">
              <a:solidFill>
                <a:srgbClr val="0032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1618" y="2529637"/>
              <a:ext cx="277898" cy="78383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040674" y="2886430"/>
              <a:ext cx="179070" cy="180340"/>
            </a:xfrm>
            <a:custGeom>
              <a:avLst/>
              <a:gdLst/>
              <a:ahLst/>
              <a:cxnLst/>
              <a:rect l="l" t="t" r="r" b="b"/>
              <a:pathLst>
                <a:path w="179069" h="180339">
                  <a:moveTo>
                    <a:pt x="510" y="180912"/>
                  </a:moveTo>
                  <a:lnTo>
                    <a:pt x="179497" y="180912"/>
                  </a:lnTo>
                  <a:lnTo>
                    <a:pt x="179497" y="985"/>
                  </a:lnTo>
                  <a:lnTo>
                    <a:pt x="510" y="985"/>
                  </a:lnTo>
                  <a:lnTo>
                    <a:pt x="510" y="180912"/>
                  </a:lnTo>
                  <a:close/>
                </a:path>
              </a:pathLst>
            </a:custGeom>
            <a:ln w="5932">
              <a:solidFill>
                <a:srgbClr val="0032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0" y="656082"/>
              <a:ext cx="5708650" cy="3188335"/>
            </a:xfrm>
            <a:custGeom>
              <a:avLst/>
              <a:gdLst/>
              <a:ahLst/>
              <a:cxnLst/>
              <a:rect l="l" t="t" r="r" b="b"/>
              <a:pathLst>
                <a:path w="5708650" h="3188335">
                  <a:moveTo>
                    <a:pt x="0" y="3188195"/>
                  </a:moveTo>
                  <a:lnTo>
                    <a:pt x="5708151" y="3188195"/>
                  </a:lnTo>
                  <a:lnTo>
                    <a:pt x="5708151" y="0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426195" y="3834358"/>
              <a:ext cx="6715759" cy="3023870"/>
            </a:xfrm>
            <a:custGeom>
              <a:avLst/>
              <a:gdLst/>
              <a:ahLst/>
              <a:cxnLst/>
              <a:rect l="l" t="t" r="r" b="b"/>
              <a:pathLst>
                <a:path w="6715759" h="3023870">
                  <a:moveTo>
                    <a:pt x="0" y="3023641"/>
                  </a:moveTo>
                  <a:lnTo>
                    <a:pt x="6715467" y="3023641"/>
                  </a:lnTo>
                  <a:lnTo>
                    <a:pt x="6715467" y="0"/>
                  </a:lnTo>
                  <a:lnTo>
                    <a:pt x="0" y="0"/>
                  </a:lnTo>
                  <a:lnTo>
                    <a:pt x="0" y="30236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4906" y="3851093"/>
              <a:ext cx="6213487" cy="299081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944349" y="3349878"/>
            <a:ext cx="29235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Временной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развез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амплитуд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901" y="347611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31466" y="961644"/>
            <a:ext cx="5748655" cy="2992120"/>
            <a:chOff x="2031466" y="961644"/>
            <a:chExt cx="5748655" cy="2992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303" y="981468"/>
              <a:ext cx="5708904" cy="29519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41372" y="971550"/>
              <a:ext cx="5728970" cy="2971800"/>
            </a:xfrm>
            <a:custGeom>
              <a:avLst/>
              <a:gdLst/>
              <a:ahLst/>
              <a:cxnLst/>
              <a:rect l="l" t="t" r="r" b="b"/>
              <a:pathLst>
                <a:path w="5728970" h="2971800">
                  <a:moveTo>
                    <a:pt x="0" y="2971800"/>
                  </a:moveTo>
                  <a:lnTo>
                    <a:pt x="5728741" y="2971800"/>
                  </a:lnTo>
                  <a:lnTo>
                    <a:pt x="5728741" y="0"/>
                  </a:lnTo>
                  <a:lnTo>
                    <a:pt x="0" y="0"/>
                  </a:lnTo>
                  <a:lnTo>
                    <a:pt x="0" y="29718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05531" y="4173105"/>
            <a:ext cx="868235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362585">
              <a:lnSpc>
                <a:spcPct val="99800"/>
              </a:lnSpc>
              <a:spcBef>
                <a:spcPts val="100"/>
              </a:spcBef>
              <a:tabLst>
                <a:tab pos="981710" algn="l"/>
                <a:tab pos="1309370" algn="l"/>
                <a:tab pos="2378075" algn="l"/>
                <a:tab pos="2606675" algn="l"/>
                <a:tab pos="3242310" algn="l"/>
                <a:tab pos="3466465" algn="l"/>
                <a:tab pos="4436745" algn="l"/>
                <a:tab pos="5302885" algn="l"/>
                <a:tab pos="6488430" algn="l"/>
                <a:tab pos="7371080" algn="l"/>
                <a:tab pos="8571230" algn="l"/>
              </a:tabLst>
            </a:pPr>
            <a:r>
              <a:rPr dirty="0" sz="1600" spc="-5" i="1">
                <a:latin typeface="Times New Roman"/>
                <a:cs typeface="Times New Roman"/>
              </a:rPr>
              <a:t>Мгновенные</a:t>
            </a:r>
            <a:r>
              <a:rPr dirty="0" sz="1600" spc="25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Атрибуты	</a:t>
            </a:r>
            <a:r>
              <a:rPr dirty="0" sz="1600">
                <a:latin typeface="Times New Roman"/>
                <a:cs typeface="Times New Roman"/>
              </a:rPr>
              <a:t>были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впервые</a:t>
            </a:r>
            <a:r>
              <a:rPr dirty="0" sz="1600" spc="1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описаны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Taner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др.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(1979).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были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вычислены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комплексной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q(t),</a:t>
            </a:r>
            <a:r>
              <a:rPr dirty="0" sz="1600" spc="20" i="1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которая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получена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r(t),</a:t>
            </a:r>
            <a:r>
              <a:rPr dirty="0" sz="1600" spc="35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Hilbert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преобразования,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h(t),</a:t>
            </a:r>
            <a:r>
              <a:rPr dirty="0" sz="1600" spc="75" i="1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которое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похоже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сдвинутую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90°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трассу.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Написание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комплексной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полярной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дает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признака: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мгновенную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амплитуду,A(t)</a:t>
            </a:r>
            <a:r>
              <a:rPr dirty="0" sz="1600" spc="-25" i="1">
                <a:latin typeface="Times New Roman"/>
                <a:cs typeface="Times New Roman"/>
              </a:rPr>
              <a:t>,</a:t>
            </a:r>
            <a:r>
              <a:rPr dirty="0" sz="1600" spc="55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мгновенную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фазу,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f(t). </a:t>
            </a:r>
            <a:r>
              <a:rPr dirty="0" sz="1600" spc="-385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Сущность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алгоритмов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Гильберта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записей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состоит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том,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я</a:t>
            </a:r>
            <a:r>
              <a:rPr dirty="0" sz="1600" spc="-5">
                <a:latin typeface="Times New Roman"/>
                <a:cs typeface="Times New Roman"/>
              </a:rPr>
              <a:t>сь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-5">
                <a:latin typeface="Times New Roman"/>
                <a:cs typeface="Times New Roman"/>
              </a:rPr>
              <a:t>ем</a:t>
            </a:r>
            <a:r>
              <a:rPr dirty="0" sz="1600">
                <a:latin typeface="Times New Roman"/>
                <a:cs typeface="Times New Roman"/>
              </a:rPr>
              <a:t>ен</a:t>
            </a:r>
            <a:r>
              <a:rPr dirty="0" sz="1600" spc="-10">
                <a:latin typeface="Times New Roman"/>
                <a:cs typeface="Times New Roman"/>
              </a:rPr>
              <a:t>но</a:t>
            </a:r>
            <a:r>
              <a:rPr dirty="0" sz="1600" spc="-5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40">
                <a:latin typeface="Times New Roman"/>
                <a:cs typeface="Times New Roman"/>
              </a:rPr>
              <a:t>б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5">
                <a:latin typeface="Times New Roman"/>
                <a:cs typeface="Times New Roman"/>
              </a:rPr>
              <a:t>ь</a:t>
            </a:r>
            <a:r>
              <a:rPr dirty="0" sz="1600" spc="-5">
                <a:latin typeface="Times New Roman"/>
                <a:cs typeface="Times New Roman"/>
              </a:rPr>
              <a:t>ю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</a:t>
            </a:r>
            <a:r>
              <a:rPr dirty="0" sz="1600" spc="-15">
                <a:latin typeface="Times New Roman"/>
                <a:cs typeface="Times New Roman"/>
              </a:rPr>
              <a:t>ы</a:t>
            </a:r>
            <a:r>
              <a:rPr dirty="0" sz="1600" spc="-5">
                <a:latin typeface="Times New Roman"/>
                <a:cs typeface="Times New Roman"/>
              </a:rPr>
              <a:t>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ле</a:t>
            </a:r>
            <a:r>
              <a:rPr dirty="0" sz="1600">
                <a:latin typeface="Times New Roman"/>
                <a:cs typeface="Times New Roman"/>
              </a:rPr>
              <a:t>ни</a:t>
            </a:r>
            <a:r>
              <a:rPr dirty="0" sz="1600" spc="-5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35">
                <a:latin typeface="Times New Roman"/>
                <a:cs typeface="Times New Roman"/>
              </a:rPr>
              <a:t>ф</a:t>
            </a:r>
            <a:r>
              <a:rPr dirty="0" sz="1600" spc="-5">
                <a:latin typeface="Times New Roman"/>
                <a:cs typeface="Times New Roman"/>
              </a:rPr>
              <a:t>у</a:t>
            </a:r>
            <a:r>
              <a:rPr dirty="0" sz="1600" spc="-10">
                <a:latin typeface="Times New Roman"/>
                <a:cs typeface="Times New Roman"/>
              </a:rPr>
              <a:t>нк</a:t>
            </a:r>
            <a:r>
              <a:rPr dirty="0" sz="1600" spc="5">
                <a:latin typeface="Times New Roman"/>
                <a:cs typeface="Times New Roman"/>
              </a:rPr>
              <a:t>ц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ре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ся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в  </a:t>
            </a:r>
            <a:r>
              <a:rPr dirty="0" sz="1600" spc="-20">
                <a:latin typeface="Times New Roman"/>
                <a:cs typeface="Times New Roman"/>
              </a:rPr>
              <a:t>комплексный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вид,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позволяет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оценить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ее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мгновенные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параметры: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текущих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амплитуд,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частот.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Физического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смысла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преобразовании</a:t>
            </a:r>
            <a:r>
              <a:rPr dirty="0" sz="1600" spc="254">
                <a:latin typeface="Constantia"/>
                <a:cs typeface="Constantia"/>
              </a:rPr>
              <a:t> </a:t>
            </a:r>
            <a:r>
              <a:rPr dirty="0" sz="1600" spc="-20">
                <a:latin typeface="Constantia"/>
                <a:cs typeface="Constantia"/>
              </a:rPr>
              <a:t>Гильберта</a:t>
            </a:r>
            <a:r>
              <a:rPr dirty="0" sz="1600" spc="270">
                <a:latin typeface="Constantia"/>
                <a:cs typeface="Constantia"/>
              </a:rPr>
              <a:t> </a:t>
            </a:r>
            <a:r>
              <a:rPr dirty="0" sz="1600" spc="-30">
                <a:latin typeface="Constantia"/>
                <a:cs typeface="Constantia"/>
              </a:rPr>
              <a:t>нет.</a:t>
            </a:r>
            <a:r>
              <a:rPr dirty="0" sz="1600" spc="305">
                <a:latin typeface="Constantia"/>
                <a:cs typeface="Constantia"/>
              </a:rPr>
              <a:t> </a:t>
            </a:r>
            <a:r>
              <a:rPr dirty="0" sz="1600" spc="-15">
                <a:latin typeface="Constantia"/>
                <a:cs typeface="Constantia"/>
              </a:rPr>
              <a:t>Это</a:t>
            </a:r>
            <a:r>
              <a:rPr dirty="0" sz="1600" spc="265">
                <a:latin typeface="Constantia"/>
                <a:cs typeface="Constantia"/>
              </a:rPr>
              <a:t> </a:t>
            </a:r>
            <a:r>
              <a:rPr dirty="0" sz="1600" spc="-20">
                <a:latin typeface="Constantia"/>
                <a:cs typeface="Constantia"/>
              </a:rPr>
              <a:t>всего</a:t>
            </a:r>
            <a:r>
              <a:rPr dirty="0" sz="1600" spc="26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лишь</a:t>
            </a:r>
            <a:r>
              <a:rPr dirty="0" sz="1600" spc="27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формальный</a:t>
            </a:r>
            <a:endParaRPr sz="1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latin typeface="Times New Roman"/>
                <a:cs typeface="Times New Roman"/>
              </a:rPr>
              <a:t>способ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трансформации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обеспечивает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доступ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удобному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305" y="419493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26" y="967243"/>
            <a:ext cx="8629650" cy="1805939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5">
                <a:latin typeface="Times New Roman"/>
                <a:cs typeface="Times New Roman"/>
              </a:rPr>
              <a:t>новому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представлению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функции.</a:t>
            </a:r>
            <a:endParaRPr sz="1600">
              <a:latin typeface="Times New Roman"/>
              <a:cs typeface="Times New Roman"/>
            </a:endParaRPr>
          </a:p>
          <a:p>
            <a:pPr marL="425450">
              <a:lnSpc>
                <a:spcPts val="1825"/>
              </a:lnSpc>
              <a:spcBef>
                <a:spcPts val="195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Мгновенная</a:t>
            </a:r>
            <a:r>
              <a:rPr dirty="0" sz="1600" spc="1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фаза-это</a:t>
            </a:r>
            <a:r>
              <a:rPr dirty="0" sz="1600" spc="4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характеристика</a:t>
            </a:r>
            <a:r>
              <a:rPr dirty="0" sz="1600" spc="5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угла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фазы</a:t>
            </a:r>
            <a:r>
              <a:rPr dirty="0" sz="1600" spc="2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в </a:t>
            </a:r>
            <a:r>
              <a:rPr dirty="0" sz="1600" spc="-20" b="1" i="1">
                <a:latin typeface="Times New Roman"/>
                <a:cs typeface="Times New Roman"/>
              </a:rPr>
              <a:t>любой</a:t>
            </a:r>
            <a:r>
              <a:rPr dirty="0" sz="1600" spc="20" b="1" i="1">
                <a:latin typeface="Times New Roman"/>
                <a:cs typeface="Times New Roman"/>
              </a:rPr>
              <a:t> </a:t>
            </a:r>
            <a:r>
              <a:rPr dirty="0" sz="1600" spc="-30" b="1" i="1">
                <a:latin typeface="Times New Roman"/>
                <a:cs typeface="Times New Roman"/>
              </a:rPr>
              <a:t>точке</a:t>
            </a:r>
            <a:r>
              <a:rPr dirty="0" sz="1600" spc="25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вдоль</a:t>
            </a:r>
            <a:r>
              <a:rPr dirty="0" sz="1600" spc="2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сейсмической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825"/>
              </a:lnSpc>
            </a:pPr>
            <a:r>
              <a:rPr dirty="0" sz="1600" spc="-5" b="1" i="1">
                <a:latin typeface="Times New Roman"/>
                <a:cs typeface="Times New Roman"/>
              </a:rPr>
              <a:t>трассы,</a:t>
            </a:r>
            <a:r>
              <a:rPr dirty="0" sz="1600" spc="3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рассчитанная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для</a:t>
            </a:r>
            <a:r>
              <a:rPr dirty="0" sz="1600" spc="2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каждого</a:t>
            </a:r>
            <a:r>
              <a:rPr dirty="0" sz="1600" spc="3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дискретного</a:t>
            </a:r>
            <a:r>
              <a:rPr dirty="0" sz="1600" spc="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горизонта.</a:t>
            </a:r>
            <a:endParaRPr sz="1600">
              <a:latin typeface="Times New Roman"/>
              <a:cs typeface="Times New Roman"/>
            </a:endParaRPr>
          </a:p>
          <a:p>
            <a:pPr marL="12700" marR="5080" indent="362585">
              <a:lnSpc>
                <a:spcPts val="1730"/>
              </a:lnSpc>
              <a:spcBef>
                <a:spcPts val="409"/>
              </a:spcBef>
            </a:pPr>
            <a:r>
              <a:rPr dirty="0" sz="1600" spc="-10">
                <a:latin typeface="Times New Roman"/>
                <a:cs typeface="Times New Roman"/>
              </a:rPr>
              <a:t>Мгновенная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подчеркивает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пространственную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неоднородность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амплитуды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поэтому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мгновенных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слабые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становятся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отчетливыми.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165"/>
              </a:spcBef>
            </a:pPr>
            <a:r>
              <a:rPr dirty="0" sz="1600" spc="-10">
                <a:latin typeface="Times New Roman"/>
                <a:cs typeface="Times New Roman"/>
              </a:rPr>
              <a:t>Мгновенная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наиболее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информативна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картировании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зон:</a:t>
            </a:r>
            <a:endParaRPr sz="1600">
              <a:latin typeface="Times New Roman"/>
              <a:cs typeface="Times New Roman"/>
            </a:endParaRPr>
          </a:p>
          <a:p>
            <a:pPr marL="5728335" indent="-72390">
              <a:lnSpc>
                <a:spcPct val="100000"/>
              </a:lnSpc>
              <a:spcBef>
                <a:spcPts val="190"/>
              </a:spcBef>
              <a:buSzPct val="93750"/>
              <a:buChar char="•"/>
              <a:tabLst>
                <a:tab pos="5728970" algn="l"/>
              </a:tabLst>
            </a:pPr>
            <a:r>
              <a:rPr dirty="0" sz="1600" spc="-5">
                <a:latin typeface="Times New Roman"/>
                <a:cs typeface="Times New Roman"/>
              </a:rPr>
              <a:t>выклиниваний;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32724" y="2746847"/>
            <a:ext cx="3006090" cy="224599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203200" indent="-72390">
              <a:lnSpc>
                <a:spcPct val="100000"/>
              </a:lnSpc>
              <a:spcBef>
                <a:spcPts val="295"/>
              </a:spcBef>
              <a:buSzPct val="93750"/>
              <a:buChar char="•"/>
              <a:tabLst>
                <a:tab pos="203835" algn="l"/>
              </a:tabLst>
            </a:pPr>
            <a:r>
              <a:rPr dirty="0" sz="1600" spc="-20">
                <a:latin typeface="Times New Roman"/>
                <a:cs typeface="Times New Roman"/>
              </a:rPr>
              <a:t>угловых</a:t>
            </a:r>
            <a:r>
              <a:rPr dirty="0" sz="1600" spc="-10">
                <a:latin typeface="Times New Roman"/>
                <a:cs typeface="Times New Roman"/>
              </a:rPr>
              <a:t> несогласий;</a:t>
            </a:r>
            <a:endParaRPr sz="1600">
              <a:latin typeface="Times New Roman"/>
              <a:cs typeface="Times New Roman"/>
            </a:endParaRPr>
          </a:p>
          <a:p>
            <a:pPr marL="202565" indent="-71755">
              <a:lnSpc>
                <a:spcPct val="100000"/>
              </a:lnSpc>
              <a:spcBef>
                <a:spcPts val="195"/>
              </a:spcBef>
              <a:buSzPct val="93750"/>
              <a:buChar char="•"/>
              <a:tabLst>
                <a:tab pos="203200" algn="l"/>
              </a:tabLst>
            </a:pPr>
            <a:r>
              <a:rPr dirty="0" sz="1600" spc="-10">
                <a:latin typeface="Times New Roman"/>
                <a:cs typeface="Times New Roman"/>
              </a:rPr>
              <a:t>разломов;</a:t>
            </a:r>
            <a:endParaRPr sz="1600">
              <a:latin typeface="Times New Roman"/>
              <a:cs typeface="Times New Roman"/>
            </a:endParaRPr>
          </a:p>
          <a:p>
            <a:pPr marL="228600" marR="561975" indent="-97790">
              <a:lnSpc>
                <a:spcPct val="110000"/>
              </a:lnSpc>
              <a:buSzPct val="93750"/>
              <a:buChar char="•"/>
              <a:tabLst>
                <a:tab pos="203200" algn="l"/>
              </a:tabLst>
            </a:pPr>
            <a:r>
              <a:rPr dirty="0" sz="1600" spc="-5">
                <a:latin typeface="Times New Roman"/>
                <a:cs typeface="Times New Roman"/>
              </a:rPr>
              <a:t>литологических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ловушек;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др.</a:t>
            </a:r>
            <a:endParaRPr sz="1600">
              <a:latin typeface="Times New Roman"/>
              <a:cs typeface="Times New Roman"/>
            </a:endParaRPr>
          </a:p>
          <a:p>
            <a:pPr marL="50800" marR="5080" indent="-38100">
              <a:lnSpc>
                <a:spcPct val="90000"/>
              </a:lnSpc>
              <a:spcBef>
                <a:spcPts val="385"/>
              </a:spcBef>
            </a:pPr>
            <a:r>
              <a:rPr dirty="0" sz="1600" spc="-10">
                <a:latin typeface="Times New Roman"/>
                <a:cs typeface="Times New Roman"/>
              </a:rPr>
              <a:t>Фазовая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составляющая,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 </a:t>
            </a:r>
            <a:r>
              <a:rPr dirty="0" sz="1600">
                <a:latin typeface="Times New Roman"/>
                <a:cs typeface="Times New Roman"/>
              </a:rPr>
              <a:t> основным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фактором</a:t>
            </a:r>
            <a:r>
              <a:rPr dirty="0" sz="1600" spc="-5">
                <a:latin typeface="Times New Roman"/>
                <a:cs typeface="Times New Roman"/>
              </a:rPr>
              <a:t> 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определении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формы</a:t>
            </a:r>
            <a:r>
              <a:rPr dirty="0" sz="1600" spc="-5">
                <a:latin typeface="Times New Roman"/>
                <a:cs typeface="Times New Roman"/>
              </a:rPr>
              <a:t> отражающих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геометрической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конфигурации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.д.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9905" y="2918440"/>
            <a:ext cx="5744845" cy="3822700"/>
            <a:chOff x="-9905" y="2918440"/>
            <a:chExt cx="5744845" cy="38227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938271"/>
              <a:ext cx="5715000" cy="37825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928346"/>
              <a:ext cx="5725160" cy="3803015"/>
            </a:xfrm>
            <a:custGeom>
              <a:avLst/>
              <a:gdLst/>
              <a:ahLst/>
              <a:cxnLst/>
              <a:rect l="l" t="t" r="r" b="b"/>
              <a:pathLst>
                <a:path w="5725160" h="3803015">
                  <a:moveTo>
                    <a:pt x="0" y="3802405"/>
                  </a:moveTo>
                  <a:lnTo>
                    <a:pt x="5724928" y="3802405"/>
                  </a:lnTo>
                  <a:lnTo>
                    <a:pt x="5724928" y="0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602981" y="2562212"/>
            <a:ext cx="20478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Times New Roman"/>
                <a:cs typeface="Times New Roman"/>
              </a:rPr>
              <a:t>Мгновенная</a:t>
            </a:r>
            <a:r>
              <a:rPr dirty="0" sz="2000" spc="-7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фаза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347611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1445" y="1306080"/>
            <a:ext cx="5151120" cy="3020695"/>
            <a:chOff x="91445" y="1306080"/>
            <a:chExt cx="5151120" cy="30206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73" y="1325880"/>
              <a:ext cx="5111457" cy="29809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1351" y="1315986"/>
              <a:ext cx="5131435" cy="3001010"/>
            </a:xfrm>
            <a:custGeom>
              <a:avLst/>
              <a:gdLst/>
              <a:ahLst/>
              <a:cxnLst/>
              <a:rect l="l" t="t" r="r" b="b"/>
              <a:pathLst>
                <a:path w="5131435" h="3001010">
                  <a:moveTo>
                    <a:pt x="0" y="3000717"/>
                  </a:moveTo>
                  <a:lnTo>
                    <a:pt x="5131295" y="3000717"/>
                  </a:lnTo>
                  <a:lnTo>
                    <a:pt x="5131295" y="0"/>
                  </a:lnTo>
                  <a:lnTo>
                    <a:pt x="0" y="0"/>
                  </a:lnTo>
                  <a:lnTo>
                    <a:pt x="0" y="300071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89359" y="4335526"/>
            <a:ext cx="8590280" cy="19704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76555" indent="-63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Мгновенная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частота-</a:t>
            </a:r>
            <a:r>
              <a:rPr dirty="0" sz="1600" spc="5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Times New Roman"/>
                <a:cs typeface="Times New Roman"/>
              </a:rPr>
              <a:t>это</a:t>
            </a:r>
            <a:r>
              <a:rPr dirty="0" sz="1600" spc="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первая</a:t>
            </a:r>
            <a:r>
              <a:rPr dirty="0" sz="1600" spc="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производная</a:t>
            </a:r>
            <a:r>
              <a:rPr dirty="0" sz="1600" spc="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мгновенной</a:t>
            </a:r>
            <a:r>
              <a:rPr dirty="0" sz="1600" spc="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фазы,</a:t>
            </a:r>
            <a:r>
              <a:rPr dirty="0" sz="1600" spc="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C00000"/>
                </a:solidFill>
                <a:latin typeface="Times New Roman"/>
                <a:cs typeface="Times New Roman"/>
              </a:rPr>
              <a:t>которая</a:t>
            </a:r>
            <a:r>
              <a:rPr dirty="0" sz="1600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описывает</a:t>
            </a:r>
            <a:r>
              <a:rPr dirty="0" sz="1600" spc="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скорость </a:t>
            </a:r>
            <a:r>
              <a:rPr dirty="0" sz="1600" spc="-38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C00000"/>
                </a:solidFill>
                <a:latin typeface="Times New Roman"/>
                <a:cs typeface="Times New Roman"/>
              </a:rPr>
              <a:t>изменения</a:t>
            </a:r>
            <a:r>
              <a:rPr dirty="0" sz="1600" spc="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фазы</a:t>
            </a:r>
            <a:r>
              <a:rPr dirty="0" sz="1600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C00000"/>
                </a:solidFill>
                <a:latin typeface="Times New Roman"/>
                <a:cs typeface="Times New Roman"/>
              </a:rPr>
              <a:t>комплексной</a:t>
            </a:r>
            <a:r>
              <a:rPr dirty="0" sz="1600" spc="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C00000"/>
                </a:solidFill>
                <a:latin typeface="Times New Roman"/>
                <a:cs typeface="Times New Roman"/>
              </a:rPr>
              <a:t>трассы.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Мгновенная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частота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информативна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как:</a:t>
            </a:r>
            <a:endParaRPr sz="1600">
              <a:latin typeface="Times New Roman"/>
              <a:cs typeface="Times New Roman"/>
            </a:endParaRPr>
          </a:p>
          <a:p>
            <a:pPr marL="634365" indent="-267335">
              <a:lnSpc>
                <a:spcPct val="100000"/>
              </a:lnSpc>
              <a:buChar char="•"/>
              <a:tabLst>
                <a:tab pos="634365" algn="l"/>
                <a:tab pos="635000" algn="l"/>
              </a:tabLst>
            </a:pPr>
            <a:r>
              <a:rPr dirty="0" sz="1600" spc="-15">
                <a:latin typeface="Times New Roman"/>
                <a:cs typeface="Times New Roman"/>
              </a:rPr>
              <a:t>Индикатор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углеводорода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низкочастотная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аномалия.</a:t>
            </a:r>
            <a:endParaRPr sz="1600">
              <a:latin typeface="Times New Roman"/>
              <a:cs typeface="Times New Roman"/>
            </a:endParaRPr>
          </a:p>
          <a:p>
            <a:pPr marL="634365" indent="-267335">
              <a:lnSpc>
                <a:spcPct val="100000"/>
              </a:lnSpc>
              <a:buFont typeface="Microsoft Sans Serif"/>
              <a:buChar char="•"/>
              <a:tabLst>
                <a:tab pos="634365" algn="l"/>
                <a:tab pos="635000" algn="l"/>
              </a:tabLst>
            </a:pPr>
            <a:r>
              <a:rPr dirty="0" sz="1600" spc="-15">
                <a:latin typeface="Times New Roman"/>
                <a:cs typeface="Times New Roman"/>
              </a:rPr>
              <a:t>Индикатор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зоны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трещиноватости,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проявляется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низкочастотные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зоны,</a:t>
            </a:r>
            <a:endParaRPr sz="1600">
              <a:latin typeface="Times New Roman"/>
              <a:cs typeface="Times New Roman"/>
            </a:endParaRPr>
          </a:p>
          <a:p>
            <a:pPr marL="634365" marR="5080" indent="-266700">
              <a:lnSpc>
                <a:spcPct val="100000"/>
              </a:lnSpc>
              <a:buFont typeface="Microsoft Sans Serif"/>
              <a:buChar char="•"/>
              <a:tabLst>
                <a:tab pos="634365" algn="l"/>
                <a:tab pos="635000" algn="l"/>
              </a:tabLst>
            </a:pPr>
            <a:r>
              <a:rPr dirty="0" sz="1600" spc="-15">
                <a:latin typeface="Times New Roman"/>
                <a:cs typeface="Times New Roman"/>
              </a:rPr>
              <a:t>Индикатор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толщины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пласта.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указывают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четкие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тонкие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глинистые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пропластки,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низкие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указывают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богатые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песчаные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пропластки,</a:t>
            </a:r>
            <a:endParaRPr sz="1600">
              <a:latin typeface="Times New Roman"/>
              <a:cs typeface="Times New Roman"/>
            </a:endParaRPr>
          </a:p>
          <a:p>
            <a:pPr marL="634365" indent="-267335">
              <a:lnSpc>
                <a:spcPts val="1870"/>
              </a:lnSpc>
              <a:buFont typeface="Microsoft Sans Serif"/>
              <a:buChar char="•"/>
              <a:tabLst>
                <a:tab pos="634365" algn="l"/>
                <a:tab pos="635000" algn="l"/>
              </a:tabLst>
            </a:pPr>
            <a:r>
              <a:rPr dirty="0" sz="1600" spc="-15">
                <a:latin typeface="Constantia"/>
                <a:cs typeface="Constantia"/>
              </a:rPr>
              <a:t>Индикатор</a:t>
            </a:r>
            <a:r>
              <a:rPr dirty="0" sz="1600" spc="-60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отношения</a:t>
            </a:r>
            <a:r>
              <a:rPr dirty="0" sz="1600" spc="-40">
                <a:latin typeface="Constantia"/>
                <a:cs typeface="Constantia"/>
              </a:rPr>
              <a:t> </a:t>
            </a:r>
            <a:r>
              <a:rPr dirty="0" sz="1600" spc="-20">
                <a:latin typeface="Constantia"/>
                <a:cs typeface="Constantia"/>
              </a:rPr>
              <a:t>песок/глина.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602971" y="875230"/>
            <a:ext cx="24009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Times New Roman"/>
                <a:cs typeface="Times New Roman"/>
              </a:rPr>
              <a:t>Мгновенная</a:t>
            </a:r>
            <a:r>
              <a:rPr dirty="0" sz="2000" spc="-11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частота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36" y="347611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6303" y="1033272"/>
            <a:ext cx="5744210" cy="3279775"/>
            <a:chOff x="306303" y="1033272"/>
            <a:chExt cx="5744210" cy="3279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136" y="1053109"/>
              <a:ext cx="5704328" cy="32399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6209" y="1043178"/>
              <a:ext cx="5724525" cy="3260090"/>
            </a:xfrm>
            <a:custGeom>
              <a:avLst/>
              <a:gdLst/>
              <a:ahLst/>
              <a:cxnLst/>
              <a:rect l="l" t="t" r="r" b="b"/>
              <a:pathLst>
                <a:path w="5724525" h="3260090">
                  <a:moveTo>
                    <a:pt x="0" y="3259836"/>
                  </a:moveTo>
                  <a:lnTo>
                    <a:pt x="5724182" y="3259836"/>
                  </a:lnTo>
                  <a:lnTo>
                    <a:pt x="5724182" y="0"/>
                  </a:lnTo>
                  <a:lnTo>
                    <a:pt x="0" y="0"/>
                  </a:lnTo>
                  <a:lnTo>
                    <a:pt x="0" y="3259836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58265" y="4320933"/>
            <a:ext cx="8286750" cy="19069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5496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Самый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общий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расчета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коэффициента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инверсии,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выглядит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следующим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образом.</a:t>
            </a:r>
            <a:endParaRPr sz="1600">
              <a:latin typeface="Times New Roman"/>
              <a:cs typeface="Times New Roman"/>
            </a:endParaRPr>
          </a:p>
          <a:p>
            <a:pPr marL="512445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Times New Roman"/>
                <a:cs typeface="Times New Roman"/>
              </a:rPr>
              <a:t>Rc =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(Z2-Z1)/(Z2+Z1);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где,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Z1,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Z2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значения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акустического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импеданса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средах.</a:t>
            </a:r>
            <a:endParaRPr sz="1600">
              <a:latin typeface="Times New Roman"/>
              <a:cs typeface="Times New Roman"/>
            </a:endParaRPr>
          </a:p>
          <a:p>
            <a:pPr marL="12700" marR="269875" indent="362585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знаем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плотность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скважин),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возможен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пересчет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акустический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импеданс.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ts val="1885"/>
              </a:lnSpc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данном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видно,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после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расчета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акустического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импеданса,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стало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возможным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125"/>
              </a:lnSpc>
            </a:pPr>
            <a:r>
              <a:rPr dirty="0" sz="1600" spc="-5">
                <a:latin typeface="Times New Roman"/>
                <a:cs typeface="Times New Roman"/>
              </a:rPr>
              <a:t>проследить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руслового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канала</a:t>
            </a:r>
            <a:r>
              <a:rPr dirty="0" sz="1800" spc="-5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419493"/>
            <a:ext cx="45085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15"/>
              <a:t> </a:t>
            </a:r>
            <a:r>
              <a:rPr dirty="0"/>
              <a:t>сейсмических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0698" y="1078991"/>
            <a:ext cx="5722620" cy="3260090"/>
            <a:chOff x="170698" y="1078991"/>
            <a:chExt cx="5722620" cy="3260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1088135"/>
              <a:ext cx="5704329" cy="32415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5270" y="1083563"/>
              <a:ext cx="5713730" cy="3251200"/>
            </a:xfrm>
            <a:custGeom>
              <a:avLst/>
              <a:gdLst/>
              <a:ahLst/>
              <a:cxnLst/>
              <a:rect l="l" t="t" r="r" b="b"/>
              <a:pathLst>
                <a:path w="5713730" h="3251200">
                  <a:moveTo>
                    <a:pt x="0" y="3250704"/>
                  </a:moveTo>
                  <a:lnTo>
                    <a:pt x="5713463" y="3250704"/>
                  </a:lnTo>
                  <a:lnTo>
                    <a:pt x="5713463" y="0"/>
                  </a:lnTo>
                  <a:lnTo>
                    <a:pt x="0" y="0"/>
                  </a:lnTo>
                  <a:lnTo>
                    <a:pt x="0" y="3250704"/>
                  </a:lnTo>
                  <a:close/>
                </a:path>
              </a:pathLst>
            </a:custGeom>
            <a:ln w="914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58267" y="2540660"/>
            <a:ext cx="8801735" cy="4088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741035" marR="31115">
              <a:lnSpc>
                <a:spcPct val="100000"/>
              </a:lnSpc>
              <a:spcBef>
                <a:spcPts val="95"/>
              </a:spcBef>
            </a:pPr>
            <a:r>
              <a:rPr dirty="0" sz="1600" spc="-55">
                <a:latin typeface="Times New Roman"/>
                <a:cs typeface="Times New Roman"/>
              </a:rPr>
              <a:t>Куб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когерентности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служит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определения меры </a:t>
            </a:r>
            <a:r>
              <a:rPr dirty="0" sz="1600" spc="-10">
                <a:latin typeface="Times New Roman"/>
                <a:cs typeface="Times New Roman"/>
              </a:rPr>
              <a:t>подобия </a:t>
            </a:r>
            <a:r>
              <a:rPr dirty="0" sz="1600" spc="-5">
                <a:latin typeface="Times New Roman"/>
                <a:cs typeface="Times New Roman"/>
              </a:rPr>
              <a:t>формы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сигналов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соседних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трасс.</a:t>
            </a:r>
            <a:endParaRPr sz="1600">
              <a:latin typeface="Times New Roman"/>
              <a:cs typeface="Times New Roman"/>
            </a:endParaRPr>
          </a:p>
          <a:p>
            <a:pPr marL="5741035" marR="50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Предполагается,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формы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резко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различаются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15">
                <a:latin typeface="Times New Roman"/>
                <a:cs typeface="Times New Roman"/>
              </a:rPr>
              <a:t>обе</a:t>
            </a:r>
            <a:r>
              <a:rPr dirty="0" sz="1600" spc="-10">
                <a:latin typeface="Times New Roman"/>
                <a:cs typeface="Times New Roman"/>
              </a:rPr>
              <a:t> стороны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тектонического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разрыва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стратиграфической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границы.</a:t>
            </a:r>
            <a:endParaRPr sz="1600">
              <a:latin typeface="Times New Roman"/>
              <a:cs typeface="Times New Roman"/>
            </a:endParaRPr>
          </a:p>
          <a:p>
            <a:pPr algn="just" marL="12700" marR="325120" indent="519430">
              <a:lnSpc>
                <a:spcPct val="98400"/>
              </a:lnSpc>
              <a:spcBef>
                <a:spcPts val="890"/>
              </a:spcBef>
            </a:pP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позиции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истолкования,</a:t>
            </a:r>
            <a:r>
              <a:rPr dirty="0" sz="1600" spc="-10">
                <a:latin typeface="Times New Roman"/>
                <a:cs typeface="Times New Roman"/>
              </a:rPr>
              <a:t> коэффициент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когерентности</a:t>
            </a:r>
            <a:r>
              <a:rPr dirty="0" sz="1600" spc="-5">
                <a:latin typeface="Times New Roman"/>
                <a:cs typeface="Times New Roman"/>
              </a:rPr>
              <a:t> отражений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количественно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характеризует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гладкость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отражающих</a:t>
            </a:r>
            <a:r>
              <a:rPr dirty="0" sz="1600">
                <a:latin typeface="Times New Roman"/>
                <a:cs typeface="Times New Roman"/>
              </a:rPr>
              <a:t> границ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</a:t>
            </a:r>
            <a:r>
              <a:rPr dirty="0" sz="1600" spc="-5">
                <a:latin typeface="Times New Roman"/>
                <a:cs typeface="Times New Roman"/>
              </a:rPr>
              <a:t> частых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толщины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латерали</a:t>
            </a:r>
            <a:r>
              <a:rPr dirty="0" sz="1800" spc="-10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  <a:p>
            <a:pPr algn="just" marL="12700" marR="321945" indent="266065">
              <a:lnSpc>
                <a:spcPct val="100000"/>
              </a:lnSpc>
              <a:spcBef>
                <a:spcPts val="70"/>
              </a:spcBef>
            </a:pPr>
            <a:r>
              <a:rPr dirty="0" sz="1600" spc="-10">
                <a:latin typeface="Times New Roman"/>
                <a:cs typeface="Times New Roman"/>
              </a:rPr>
              <a:t>Максимальные</a:t>
            </a:r>
            <a:r>
              <a:rPr dirty="0" sz="1600" spc="-5">
                <a:latin typeface="Times New Roman"/>
                <a:cs typeface="Times New Roman"/>
              </a:rPr>
              <a:t> оценки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коэффициента</a:t>
            </a:r>
            <a:r>
              <a:rPr dirty="0" sz="1600" spc="-5">
                <a:latin typeface="Times New Roman"/>
                <a:cs typeface="Times New Roman"/>
              </a:rPr>
              <a:t> когерентности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ожидать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гладких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выдержанных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например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III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Прикаспийской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впадине.</a:t>
            </a:r>
            <a:endParaRPr sz="1600">
              <a:latin typeface="Times New Roman"/>
              <a:cs typeface="Times New Roman"/>
            </a:endParaRPr>
          </a:p>
          <a:p>
            <a:pPr algn="just" marL="12700" marR="323850" indent="266700">
              <a:lnSpc>
                <a:spcPct val="98900"/>
              </a:lnSpc>
              <a:spcBef>
                <a:spcPts val="20"/>
              </a:spcBef>
            </a:pPr>
            <a:r>
              <a:rPr dirty="0" sz="1600" spc="-5">
                <a:latin typeface="Times New Roman"/>
                <a:cs typeface="Times New Roman"/>
              </a:rPr>
              <a:t>Минимальные </a:t>
            </a:r>
            <a:r>
              <a:rPr dirty="0" sz="1600">
                <a:latin typeface="Times New Roman"/>
                <a:cs typeface="Times New Roman"/>
              </a:rPr>
              <a:t>оценки </a:t>
            </a:r>
            <a:r>
              <a:rPr dirty="0" sz="1600" spc="-5">
                <a:latin typeface="Times New Roman"/>
                <a:cs typeface="Times New Roman"/>
              </a:rPr>
              <a:t>связаны с границами массивных </a:t>
            </a:r>
            <a:r>
              <a:rPr dirty="0" sz="1600" spc="-15">
                <a:latin typeface="Times New Roman"/>
                <a:cs typeface="Times New Roman"/>
              </a:rPr>
              <a:t>однородных </a:t>
            </a:r>
            <a:r>
              <a:rPr dirty="0" sz="1600">
                <a:latin typeface="Times New Roman"/>
                <a:cs typeface="Times New Roman"/>
              </a:rPr>
              <a:t>тел </a:t>
            </a:r>
            <a:r>
              <a:rPr dirty="0" sz="1600" spc="-5">
                <a:latin typeface="Times New Roman"/>
                <a:cs typeface="Times New Roman"/>
              </a:rPr>
              <a:t>типа </a:t>
            </a:r>
            <a:r>
              <a:rPr dirty="0" sz="1600" spc="-10">
                <a:latin typeface="Times New Roman"/>
                <a:cs typeface="Times New Roman"/>
              </a:rPr>
              <a:t>крупных </a:t>
            </a:r>
            <a:r>
              <a:rPr dirty="0" sz="1600" spc="-5">
                <a:latin typeface="Times New Roman"/>
                <a:cs typeface="Times New Roman"/>
              </a:rPr>
              <a:t>рифов,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диапиров,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магматических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штоков,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соляных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куполов.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резкая</a:t>
            </a:r>
            <a:r>
              <a:rPr dirty="0" sz="1600">
                <a:latin typeface="Times New Roman"/>
                <a:cs typeface="Times New Roman"/>
              </a:rPr>
              <a:t> граница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смены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коэффициента </a:t>
            </a:r>
            <a:r>
              <a:rPr dirty="0" sz="1600" spc="-5">
                <a:latin typeface="Times New Roman"/>
                <a:cs typeface="Times New Roman"/>
              </a:rPr>
              <a:t>когерентности </a:t>
            </a:r>
            <a:r>
              <a:rPr dirty="0" sz="1600" spc="-10">
                <a:latin typeface="Times New Roman"/>
                <a:cs typeface="Times New Roman"/>
              </a:rPr>
              <a:t>обрисует </a:t>
            </a:r>
            <a:r>
              <a:rPr dirty="0" sz="1600" spc="-5">
                <a:latin typeface="Times New Roman"/>
                <a:cs typeface="Times New Roman"/>
              </a:rPr>
              <a:t>зону </a:t>
            </a:r>
            <a:r>
              <a:rPr dirty="0" sz="1600" spc="-10">
                <a:latin typeface="Times New Roman"/>
                <a:cs typeface="Times New Roman"/>
              </a:rPr>
              <a:t>контакта облекающих </a:t>
            </a:r>
            <a:r>
              <a:rPr dirty="0" sz="1600" spc="-5">
                <a:latin typeface="Times New Roman"/>
                <a:cs typeface="Times New Roman"/>
              </a:rPr>
              <a:t>слоистых осадочных </a:t>
            </a:r>
            <a:r>
              <a:rPr dirty="0" sz="1600" spc="-15">
                <a:latin typeface="Times New Roman"/>
                <a:cs typeface="Times New Roman"/>
              </a:rPr>
              <a:t>толщ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этими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телами</a:t>
            </a:r>
            <a:r>
              <a:rPr dirty="0" sz="1800" spc="-5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2900" y="437756"/>
            <a:ext cx="45065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Анализ</a:t>
            </a: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232852"/>
                </a:solidFill>
                <a:latin typeface="Times New Roman"/>
                <a:cs typeface="Times New Roman"/>
              </a:rPr>
              <a:t>сейсмических</a:t>
            </a:r>
            <a:r>
              <a:rPr dirty="0" sz="2400" spc="-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30" b="1">
                <a:solidFill>
                  <a:srgbClr val="232852"/>
                </a:solidFill>
                <a:latin typeface="Times New Roman"/>
                <a:cs typeface="Times New Roman"/>
              </a:rPr>
              <a:t>атрибутов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6706" y="1542268"/>
            <a:ext cx="8280400" cy="4767580"/>
            <a:chOff x="426706" y="1542268"/>
            <a:chExt cx="8280400" cy="47675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534" y="1562103"/>
              <a:ext cx="8240265" cy="47274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612" y="1552174"/>
              <a:ext cx="8260715" cy="4747895"/>
            </a:xfrm>
            <a:custGeom>
              <a:avLst/>
              <a:gdLst/>
              <a:ahLst/>
              <a:cxnLst/>
              <a:rect l="l" t="t" r="r" b="b"/>
              <a:pathLst>
                <a:path w="8260715" h="4747895">
                  <a:moveTo>
                    <a:pt x="0" y="4747272"/>
                  </a:moveTo>
                  <a:lnTo>
                    <a:pt x="8260105" y="4747272"/>
                  </a:lnTo>
                  <a:lnTo>
                    <a:pt x="8260105" y="0"/>
                  </a:lnTo>
                  <a:lnTo>
                    <a:pt x="0" y="0"/>
                  </a:lnTo>
                  <a:lnTo>
                    <a:pt x="0" y="4747272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090140" y="996835"/>
            <a:ext cx="44621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Times New Roman"/>
                <a:cs typeface="Times New Roman"/>
              </a:rPr>
              <a:t>Пример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использования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когерентности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626122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0006" y="1897376"/>
            <a:ext cx="5485130" cy="3855720"/>
            <a:chOff x="160006" y="1897376"/>
            <a:chExt cx="5485130" cy="3855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1917209"/>
              <a:ext cx="5445249" cy="381607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9912" y="1907282"/>
              <a:ext cx="5465445" cy="3836035"/>
            </a:xfrm>
            <a:custGeom>
              <a:avLst/>
              <a:gdLst/>
              <a:ahLst/>
              <a:cxnLst/>
              <a:rect l="l" t="t" r="r" b="b"/>
              <a:pathLst>
                <a:path w="5465445" h="3836035">
                  <a:moveTo>
                    <a:pt x="0" y="3835895"/>
                  </a:moveTo>
                  <a:lnTo>
                    <a:pt x="5465064" y="3835895"/>
                  </a:lnTo>
                  <a:lnTo>
                    <a:pt x="5465064" y="0"/>
                  </a:lnTo>
                  <a:lnTo>
                    <a:pt x="0" y="0"/>
                  </a:lnTo>
                  <a:lnTo>
                    <a:pt x="0" y="383589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718428" y="2084285"/>
            <a:ext cx="3176905" cy="2487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latin typeface="Times New Roman"/>
                <a:cs typeface="Times New Roman"/>
              </a:rPr>
              <a:t>ПАРАМЕТРЫ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ГОРИЗОНТОВ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7366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Параметры,</a:t>
            </a:r>
            <a:r>
              <a:rPr dirty="0" sz="1800" spc="-80">
                <a:latin typeface="Constantia"/>
                <a:cs typeface="Constantia"/>
              </a:rPr>
              <a:t> </a:t>
            </a:r>
            <a:r>
              <a:rPr dirty="0" sz="1800" spc="-10">
                <a:latin typeface="Constantia"/>
                <a:cs typeface="Constantia"/>
              </a:rPr>
              <a:t>рассчитанные</a:t>
            </a:r>
            <a:r>
              <a:rPr dirty="0" sz="1800" spc="-80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по </a:t>
            </a:r>
            <a:r>
              <a:rPr dirty="0" sz="1800" spc="-440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горизонту </a:t>
            </a:r>
            <a:r>
              <a:rPr dirty="0" sz="1800">
                <a:latin typeface="Constantia"/>
                <a:cs typeface="Constantia"/>
              </a:rPr>
              <a:t>и </a:t>
            </a:r>
            <a:r>
              <a:rPr dirty="0" sz="1800" spc="-5">
                <a:latin typeface="Constantia"/>
                <a:cs typeface="Constantia"/>
              </a:rPr>
              <a:t>связанные </a:t>
            </a:r>
            <a:r>
              <a:rPr dirty="0" sz="1800">
                <a:latin typeface="Constantia"/>
                <a:cs typeface="Constantia"/>
              </a:rPr>
              <a:t>с </a:t>
            </a:r>
            <a:r>
              <a:rPr dirty="0" sz="1800" spc="5">
                <a:latin typeface="Constantia"/>
                <a:cs typeface="Constantia"/>
              </a:rPr>
              <a:t> </a:t>
            </a:r>
            <a:r>
              <a:rPr dirty="0" sz="1800" spc="-10">
                <a:latin typeface="Constantia"/>
                <a:cs typeface="Constantia"/>
              </a:rPr>
              <a:t>горизонтом:</a:t>
            </a:r>
            <a:endParaRPr sz="1800">
              <a:latin typeface="Constantia"/>
              <a:cs typeface="Constantia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latin typeface="Constantia"/>
                <a:cs typeface="Constantia"/>
              </a:rPr>
              <a:t>Наклон,</a:t>
            </a:r>
            <a:endParaRPr sz="1800">
              <a:latin typeface="Constantia"/>
              <a:cs typeface="Constantia"/>
            </a:endParaRPr>
          </a:p>
          <a:p>
            <a:pPr marL="352425" indent="-340360">
              <a:lnSpc>
                <a:spcPct val="100000"/>
              </a:lnSpc>
              <a:buFont typeface="Microsoft Sans Serif"/>
              <a:buChar char="•"/>
              <a:tabLst>
                <a:tab pos="352425" algn="l"/>
                <a:tab pos="353060" algn="l"/>
              </a:tabLst>
            </a:pPr>
            <a:r>
              <a:rPr dirty="0" sz="1800">
                <a:latin typeface="Constantia"/>
                <a:cs typeface="Constantia"/>
              </a:rPr>
              <a:t>Азимут</a:t>
            </a:r>
            <a:endParaRPr sz="1800">
              <a:latin typeface="Constantia"/>
              <a:cs typeface="Constantia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dirty="0" sz="1800" spc="-10">
                <a:latin typeface="Constantia"/>
                <a:cs typeface="Constantia"/>
              </a:rPr>
              <a:t>Производные</a:t>
            </a:r>
            <a:endParaRPr sz="1800">
              <a:latin typeface="Constantia"/>
              <a:cs typeface="Constantia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latin typeface="Constantia"/>
                <a:cs typeface="Constantia"/>
              </a:rPr>
              <a:t>И</a:t>
            </a:r>
            <a:r>
              <a:rPr dirty="0" sz="1800" spc="-40">
                <a:latin typeface="Constantia"/>
                <a:cs typeface="Constantia"/>
              </a:rPr>
              <a:t> </a:t>
            </a:r>
            <a:r>
              <a:rPr dirty="0" sz="1800" spc="-20">
                <a:latin typeface="Constantia"/>
                <a:cs typeface="Constantia"/>
              </a:rPr>
              <a:t>т</a:t>
            </a:r>
            <a:r>
              <a:rPr dirty="0" sz="1800">
                <a:latin typeface="Constantia"/>
                <a:cs typeface="Constantia"/>
              </a:rPr>
              <a:t>ак</a:t>
            </a:r>
            <a:r>
              <a:rPr dirty="0" sz="1800" spc="-125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да</a:t>
            </a:r>
            <a:r>
              <a:rPr dirty="0" sz="1800" spc="-5">
                <a:latin typeface="Constantia"/>
                <a:cs typeface="Constantia"/>
              </a:rPr>
              <a:t>ле</a:t>
            </a:r>
            <a:r>
              <a:rPr dirty="0" sz="1800">
                <a:latin typeface="Constantia"/>
                <a:cs typeface="Constantia"/>
              </a:rPr>
              <a:t>е</a:t>
            </a:r>
            <a:r>
              <a:rPr dirty="0" sz="1800" spc="-35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…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620394" y="1383565"/>
            <a:ext cx="2699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onstantia"/>
                <a:cs typeface="Constantia"/>
              </a:rPr>
              <a:t>«НАКЛОН</a:t>
            </a:r>
            <a:r>
              <a:rPr dirty="0" sz="1800" spc="-60" b="1">
                <a:latin typeface="Constantia"/>
                <a:cs typeface="Constantia"/>
              </a:rPr>
              <a:t> </a:t>
            </a:r>
            <a:r>
              <a:rPr dirty="0" sz="1800" b="1">
                <a:latin typeface="Constantia"/>
                <a:cs typeface="Constantia"/>
              </a:rPr>
              <a:t>&amp;</a:t>
            </a:r>
            <a:r>
              <a:rPr dirty="0" sz="1800" spc="-35" b="1">
                <a:latin typeface="Constantia"/>
                <a:cs typeface="Constantia"/>
              </a:rPr>
              <a:t> </a:t>
            </a:r>
            <a:r>
              <a:rPr dirty="0" sz="1800" spc="-5" b="1">
                <a:latin typeface="Constantia"/>
                <a:cs typeface="Constantia"/>
              </a:rPr>
              <a:t>«АЗИМУТ»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037" y="319532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91227" y="2388552"/>
            <a:ext cx="422783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2517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Примеры </a:t>
            </a:r>
            <a:r>
              <a:rPr dirty="0" sz="1600" spc="-10">
                <a:latin typeface="Times New Roman"/>
                <a:cs typeface="Times New Roman"/>
              </a:rPr>
              <a:t>использования </a:t>
            </a:r>
            <a:r>
              <a:rPr dirty="0" sz="1600" spc="-15">
                <a:latin typeface="Times New Roman"/>
                <a:cs typeface="Times New Roman"/>
              </a:rPr>
              <a:t>карт </a:t>
            </a:r>
            <a:r>
              <a:rPr dirty="0" sz="1600" spc="-20">
                <a:latin typeface="Times New Roman"/>
                <a:cs typeface="Times New Roman"/>
              </a:rPr>
              <a:t>амплитуд,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наклонов, наклонов для идентификации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разломов.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10">
                <a:latin typeface="Times New Roman"/>
                <a:cs typeface="Times New Roman"/>
              </a:rPr>
              <a:t>данном </a:t>
            </a:r>
            <a:r>
              <a:rPr dirty="0" sz="1600" spc="-5">
                <a:latin typeface="Times New Roman"/>
                <a:cs typeface="Times New Roman"/>
              </a:rPr>
              <a:t>слайде </a:t>
            </a:r>
            <a:r>
              <a:rPr dirty="0" sz="1600" spc="-10">
                <a:latin typeface="Times New Roman"/>
                <a:cs typeface="Times New Roman"/>
              </a:rPr>
              <a:t>представлена карта </a:t>
            </a:r>
            <a:r>
              <a:rPr dirty="0" sz="1600" spc="-25">
                <a:latin typeface="Times New Roman"/>
                <a:cs typeface="Times New Roman"/>
              </a:rPr>
              <a:t>амплитуд,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которой</a:t>
            </a:r>
            <a:r>
              <a:rPr dirty="0" sz="1600" spc="-10">
                <a:latin typeface="Times New Roman"/>
                <a:cs typeface="Times New Roman"/>
              </a:rPr>
              <a:t> видны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аномалии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(красным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цветом).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2981" y="848109"/>
            <a:ext cx="24726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 b="1">
                <a:latin typeface="Times New Roman"/>
                <a:cs typeface="Times New Roman"/>
              </a:rPr>
              <a:t>КАРТА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30" b="1">
                <a:latin typeface="Times New Roman"/>
                <a:cs typeface="Times New Roman"/>
              </a:rPr>
              <a:t>АМПЛИТУД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4444" y="1271007"/>
            <a:ext cx="4159250" cy="5597525"/>
            <a:chOff x="504444" y="1271007"/>
            <a:chExt cx="4159250" cy="55975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72" y="1290840"/>
              <a:ext cx="4119355" cy="55671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4350" y="1280913"/>
              <a:ext cx="4139565" cy="5577205"/>
            </a:xfrm>
            <a:custGeom>
              <a:avLst/>
              <a:gdLst/>
              <a:ahLst/>
              <a:cxnLst/>
              <a:rect l="l" t="t" r="r" b="b"/>
              <a:pathLst>
                <a:path w="4139565" h="5577205">
                  <a:moveTo>
                    <a:pt x="4139209" y="5577086"/>
                  </a:moveTo>
                  <a:lnTo>
                    <a:pt x="4139209" y="0"/>
                  </a:lnTo>
                  <a:lnTo>
                    <a:pt x="0" y="0"/>
                  </a:lnTo>
                  <a:lnTo>
                    <a:pt x="0" y="5577086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1435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347611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6452" y="1427974"/>
            <a:ext cx="3884929" cy="4924425"/>
            <a:chOff x="376452" y="1427974"/>
            <a:chExt cx="3884929" cy="49244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" y="1447800"/>
              <a:ext cx="3845052" cy="48844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6358" y="1437880"/>
              <a:ext cx="3865245" cy="4904740"/>
            </a:xfrm>
            <a:custGeom>
              <a:avLst/>
              <a:gdLst/>
              <a:ahLst/>
              <a:cxnLst/>
              <a:rect l="l" t="t" r="r" b="b"/>
              <a:pathLst>
                <a:path w="3865245" h="4904740">
                  <a:moveTo>
                    <a:pt x="0" y="4904232"/>
                  </a:moveTo>
                  <a:lnTo>
                    <a:pt x="3864813" y="4904232"/>
                  </a:lnTo>
                  <a:lnTo>
                    <a:pt x="3864813" y="0"/>
                  </a:lnTo>
                  <a:lnTo>
                    <a:pt x="0" y="0"/>
                  </a:lnTo>
                  <a:lnTo>
                    <a:pt x="0" y="4904232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8569477" y="6568876"/>
            <a:ext cx="11747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17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56644" y="2023877"/>
            <a:ext cx="4097654" cy="4741545"/>
            <a:chOff x="5056644" y="2023877"/>
            <a:chExt cx="4097654" cy="47415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6444" y="2043681"/>
              <a:ext cx="4067555" cy="47015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66550" y="2033783"/>
              <a:ext cx="4077970" cy="4721860"/>
            </a:xfrm>
            <a:custGeom>
              <a:avLst/>
              <a:gdLst/>
              <a:ahLst/>
              <a:cxnLst/>
              <a:rect l="l" t="t" r="r" b="b"/>
              <a:pathLst>
                <a:path w="4077970" h="4721859">
                  <a:moveTo>
                    <a:pt x="0" y="4721326"/>
                  </a:moveTo>
                  <a:lnTo>
                    <a:pt x="4077449" y="4721326"/>
                  </a:lnTo>
                </a:path>
                <a:path w="4077970" h="4721859">
                  <a:moveTo>
                    <a:pt x="4077449" y="0"/>
                  </a:moveTo>
                  <a:lnTo>
                    <a:pt x="0" y="0"/>
                  </a:lnTo>
                  <a:lnTo>
                    <a:pt x="0" y="4721326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87102" y="1042530"/>
            <a:ext cx="35718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 b="1">
                <a:latin typeface="Times New Roman"/>
                <a:cs typeface="Times New Roman"/>
              </a:rPr>
              <a:t>КАРТА </a:t>
            </a:r>
            <a:r>
              <a:rPr dirty="0" sz="2000" spc="-45" b="1">
                <a:latin typeface="Times New Roman"/>
                <a:cs typeface="Times New Roman"/>
              </a:rPr>
              <a:t>(УГЛОВ) </a:t>
            </a:r>
            <a:r>
              <a:rPr dirty="0" sz="2000" spc="-5" b="1">
                <a:latin typeface="Times New Roman"/>
                <a:cs typeface="Times New Roman"/>
              </a:rPr>
              <a:t>НАКЛОНОВ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875789" y="1663056"/>
            <a:ext cx="21824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Times New Roman"/>
                <a:cs typeface="Times New Roman"/>
              </a:rPr>
              <a:t>КАРТА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АЗИМУТОВ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203" y="419493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2970" y="6568876"/>
            <a:ext cx="584454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  <a:tabLst>
                <a:tab pos="5715635" algn="l"/>
              </a:tabLst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НИ</a:t>
            </a:r>
            <a:r>
              <a:rPr dirty="0" sz="1200" spc="2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18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977900"/>
            <a:ext cx="9154160" cy="5890260"/>
            <a:chOff x="0" y="977900"/>
            <a:chExt cx="9154160" cy="5890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2104" y="3633213"/>
              <a:ext cx="6271895" cy="32247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11386" y="3623314"/>
              <a:ext cx="6532880" cy="3234690"/>
            </a:xfrm>
            <a:custGeom>
              <a:avLst/>
              <a:gdLst/>
              <a:ahLst/>
              <a:cxnLst/>
              <a:rect l="l" t="t" r="r" b="b"/>
              <a:pathLst>
                <a:path w="6532880" h="3234690">
                  <a:moveTo>
                    <a:pt x="6532613" y="0"/>
                  </a:moveTo>
                  <a:lnTo>
                    <a:pt x="0" y="0"/>
                  </a:lnTo>
                  <a:lnTo>
                    <a:pt x="0" y="3234685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977900"/>
              <a:ext cx="5680075" cy="3251200"/>
            </a:xfrm>
            <a:custGeom>
              <a:avLst/>
              <a:gdLst/>
              <a:ahLst/>
              <a:cxnLst/>
              <a:rect l="l" t="t" r="r" b="b"/>
              <a:pathLst>
                <a:path w="5680075" h="3251200">
                  <a:moveTo>
                    <a:pt x="0" y="3251200"/>
                  </a:moveTo>
                  <a:lnTo>
                    <a:pt x="5679528" y="3251200"/>
                  </a:lnTo>
                  <a:lnTo>
                    <a:pt x="5679528" y="0"/>
                  </a:lnTo>
                  <a:lnTo>
                    <a:pt x="0" y="0"/>
                  </a:lnTo>
                  <a:lnTo>
                    <a:pt x="0" y="3251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676" y="4166306"/>
              <a:ext cx="1306202" cy="6279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39501" y="957016"/>
            <a:ext cx="5507355" cy="253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00" spc="-10" b="1">
                <a:solidFill>
                  <a:srgbClr val="326500"/>
                </a:solidFill>
                <a:latin typeface="Arial"/>
                <a:cs typeface="Arial"/>
              </a:rPr>
              <a:t>Использование</a:t>
            </a:r>
            <a:r>
              <a:rPr dirty="0" sz="1500" spc="20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26500"/>
                </a:solidFill>
                <a:latin typeface="Arial"/>
                <a:cs typeface="Arial"/>
              </a:rPr>
              <a:t>множества</a:t>
            </a:r>
            <a:r>
              <a:rPr dirty="0" sz="1500" spc="5" b="1">
                <a:solidFill>
                  <a:srgbClr val="326500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326500"/>
                </a:solidFill>
                <a:latin typeface="Arial"/>
                <a:cs typeface="Arial"/>
              </a:rPr>
              <a:t>атрибутов </a:t>
            </a:r>
            <a:r>
              <a:rPr dirty="0" sz="1500" b="1">
                <a:solidFill>
                  <a:srgbClr val="326500"/>
                </a:solidFill>
                <a:latin typeface="Arial"/>
                <a:cs typeface="Arial"/>
              </a:rPr>
              <a:t>для </a:t>
            </a:r>
            <a:r>
              <a:rPr dirty="0" sz="1500" spc="-10" b="1">
                <a:solidFill>
                  <a:srgbClr val="326500"/>
                </a:solidFill>
                <a:latin typeface="Arial"/>
                <a:cs typeface="Arial"/>
              </a:rPr>
              <a:t>интерпретации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0581" y="1185506"/>
            <a:ext cx="4683760" cy="2912745"/>
            <a:chOff x="220581" y="1185506"/>
            <a:chExt cx="4683760" cy="291274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581" y="1185506"/>
              <a:ext cx="1727238" cy="29124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1333" y="1319999"/>
              <a:ext cx="2162848" cy="214360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382734" y="3709657"/>
            <a:ext cx="2816860" cy="56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dirty="0" sz="1100">
                <a:solidFill>
                  <a:srgbClr val="326500"/>
                </a:solidFill>
                <a:latin typeface="Microsoft Sans Serif"/>
                <a:cs typeface="Microsoft Sans Serif"/>
              </a:rPr>
              <a:t>Знание </a:t>
            </a:r>
            <a:r>
              <a:rPr dirty="0" sz="1100" spc="15">
                <a:solidFill>
                  <a:srgbClr val="326500"/>
                </a:solidFill>
                <a:latin typeface="Microsoft Sans Serif"/>
                <a:cs typeface="Microsoft Sans Serif"/>
              </a:rPr>
              <a:t>слабых </a:t>
            </a:r>
            <a:r>
              <a:rPr dirty="0" sz="1100" spc="10">
                <a:solidFill>
                  <a:srgbClr val="326500"/>
                </a:solidFill>
                <a:latin typeface="Microsoft Sans Serif"/>
                <a:cs typeface="Microsoft Sans Serif"/>
              </a:rPr>
              <a:t>и сильных сторон </a:t>
            </a:r>
            <a:r>
              <a:rPr dirty="0" sz="1100" spc="-15">
                <a:solidFill>
                  <a:srgbClr val="326500"/>
                </a:solidFill>
                <a:latin typeface="Microsoft Sans Serif"/>
                <a:cs typeface="Microsoft Sans Serif"/>
              </a:rPr>
              <a:t>каждого </a:t>
            </a:r>
            <a:r>
              <a:rPr dirty="0" sz="1100" spc="-28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метода</a:t>
            </a:r>
            <a:r>
              <a:rPr dirty="0" sz="1100" spc="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10">
                <a:solidFill>
                  <a:srgbClr val="326500"/>
                </a:solidFill>
                <a:latin typeface="Microsoft Sans Serif"/>
                <a:cs typeface="Microsoft Sans Serif"/>
              </a:rPr>
              <a:t>может</a:t>
            </a:r>
            <a:r>
              <a:rPr dirty="0" sz="1100" spc="15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10">
                <a:solidFill>
                  <a:srgbClr val="326500"/>
                </a:solidFill>
                <a:latin typeface="Microsoft Sans Serif"/>
                <a:cs typeface="Microsoft Sans Serif"/>
              </a:rPr>
              <a:t>вести</a:t>
            </a:r>
            <a:r>
              <a:rPr dirty="0" sz="1100" spc="2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-60">
                <a:solidFill>
                  <a:srgbClr val="326500"/>
                </a:solidFill>
                <a:latin typeface="Microsoft Sans Serif"/>
                <a:cs typeface="Microsoft Sans Serif"/>
              </a:rPr>
              <a:t>к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 объединенной </a:t>
            </a:r>
            <a:r>
              <a:rPr dirty="0" sz="1100" spc="10">
                <a:solidFill>
                  <a:srgbClr val="326500"/>
                </a:solidFill>
                <a:latin typeface="Microsoft Sans Serif"/>
                <a:cs typeface="Microsoft Sans Serif"/>
              </a:rPr>
              <a:t> </a:t>
            </a:r>
            <a:r>
              <a:rPr dirty="0" sz="1100" spc="5">
                <a:solidFill>
                  <a:srgbClr val="326500"/>
                </a:solidFill>
                <a:latin typeface="Microsoft Sans Serif"/>
                <a:cs typeface="Microsoft Sans Serif"/>
              </a:rPr>
              <a:t>интерпретации</a:t>
            </a:r>
            <a:r>
              <a:rPr dirty="0" sz="1250" spc="5">
                <a:solidFill>
                  <a:srgbClr val="326500"/>
                </a:solidFill>
                <a:latin typeface="Verdana"/>
                <a:cs typeface="Verdana"/>
              </a:rPr>
              <a:t>.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971550"/>
            <a:ext cx="5691505" cy="3260090"/>
          </a:xfrm>
          <a:custGeom>
            <a:avLst/>
            <a:gdLst/>
            <a:ahLst/>
            <a:cxnLst/>
            <a:rect l="l" t="t" r="r" b="b"/>
            <a:pathLst>
              <a:path w="5691505" h="3260090">
                <a:moveTo>
                  <a:pt x="0" y="3259836"/>
                </a:moveTo>
                <a:lnTo>
                  <a:pt x="5691386" y="3259836"/>
                </a:lnTo>
                <a:lnTo>
                  <a:pt x="5691386" y="0"/>
                </a:lnTo>
                <a:lnTo>
                  <a:pt x="0" y="0"/>
                </a:lnTo>
              </a:path>
            </a:pathLst>
          </a:custGeom>
          <a:ln w="19812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654554" y="6556176"/>
            <a:ext cx="2012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001" y="556615"/>
            <a:ext cx="4506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Анализ</a:t>
            </a:r>
            <a:r>
              <a:rPr dirty="0" spc="-20"/>
              <a:t> </a:t>
            </a:r>
            <a:r>
              <a:rPr dirty="0"/>
              <a:t>сейсмических</a:t>
            </a:r>
            <a:r>
              <a:rPr dirty="0" spc="-10"/>
              <a:t> </a:t>
            </a:r>
            <a:r>
              <a:rPr dirty="0" spc="-30"/>
              <a:t>атрибутов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449" y="1072921"/>
            <a:ext cx="9126855" cy="5795010"/>
            <a:chOff x="27449" y="1072921"/>
            <a:chExt cx="9126855" cy="57950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9377" y="3717036"/>
              <a:ext cx="5184622" cy="31409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49446" y="3707108"/>
              <a:ext cx="5194935" cy="3151505"/>
            </a:xfrm>
            <a:custGeom>
              <a:avLst/>
              <a:gdLst/>
              <a:ahLst/>
              <a:cxnLst/>
              <a:rect l="l" t="t" r="r" b="b"/>
              <a:pathLst>
                <a:path w="5194934" h="3151504">
                  <a:moveTo>
                    <a:pt x="5194554" y="0"/>
                  </a:moveTo>
                  <a:lnTo>
                    <a:pt x="0" y="0"/>
                  </a:lnTo>
                  <a:lnTo>
                    <a:pt x="0" y="3150891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" y="1092708"/>
              <a:ext cx="5705852" cy="31683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355" y="1082827"/>
              <a:ext cx="5725795" cy="3188335"/>
            </a:xfrm>
            <a:custGeom>
              <a:avLst/>
              <a:gdLst/>
              <a:ahLst/>
              <a:cxnLst/>
              <a:rect l="l" t="t" r="r" b="b"/>
              <a:pathLst>
                <a:path w="5725795" h="3188335">
                  <a:moveTo>
                    <a:pt x="0" y="3188195"/>
                  </a:moveTo>
                  <a:lnTo>
                    <a:pt x="5725668" y="3188195"/>
                  </a:lnTo>
                  <a:lnTo>
                    <a:pt x="5725668" y="0"/>
                  </a:lnTo>
                  <a:lnTo>
                    <a:pt x="0" y="0"/>
                  </a:lnTo>
                  <a:lnTo>
                    <a:pt x="0" y="318819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04095" y="1955444"/>
            <a:ext cx="473837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5"/>
              </a:spcBef>
            </a:pP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4763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2023-11-06T03:49:32Z</dcterms:created>
  <dcterms:modified xsi:type="dcterms:W3CDTF">2023-11-06T03:49:32Z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