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18745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18745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18745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18745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18745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33"/>
            <a:ext cx="9144000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1422" y="0"/>
            <a:ext cx="4742578" cy="5999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088164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843" y="52336"/>
            <a:ext cx="9145592" cy="9018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1099" y="234454"/>
            <a:ext cx="8381801" cy="749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7334" y="2358646"/>
            <a:ext cx="8435975" cy="3456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54554" y="6556176"/>
            <a:ext cx="191007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44500" y="6556176"/>
            <a:ext cx="71691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487181" y="6556176"/>
            <a:ext cx="24002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18745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9079" y="1088136"/>
            <a:ext cx="8427720" cy="3672840"/>
            <a:chOff x="259079" y="1088136"/>
            <a:chExt cx="8427720" cy="36728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079" y="1088136"/>
              <a:ext cx="8427720" cy="36728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9371" y="1088136"/>
              <a:ext cx="8329422" cy="3574541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555" y="5196840"/>
            <a:ext cx="8069580" cy="93271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31899" y="5257291"/>
            <a:ext cx="7687945" cy="62865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2682875" marR="5080" indent="-2670810">
              <a:lnSpc>
                <a:spcPts val="2340"/>
              </a:lnSpc>
              <a:spcBef>
                <a:spcPts val="229"/>
              </a:spcBef>
            </a:pPr>
            <a:r>
              <a:rPr dirty="0" sz="2000" spc="-210" b="1">
                <a:solidFill>
                  <a:srgbClr val="001F5F"/>
                </a:solidFill>
                <a:latin typeface="Cambria"/>
                <a:cs typeface="Cambria"/>
              </a:rPr>
              <a:t>Казахский</a:t>
            </a:r>
            <a:r>
              <a:rPr dirty="0" sz="2000" spc="10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95" b="1">
                <a:solidFill>
                  <a:srgbClr val="001F5F"/>
                </a:solidFill>
                <a:latin typeface="Cambria"/>
                <a:cs typeface="Cambria"/>
              </a:rPr>
              <a:t>Национальный</a:t>
            </a:r>
            <a:r>
              <a:rPr dirty="0" sz="2000" spc="-1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65" b="1">
                <a:solidFill>
                  <a:srgbClr val="001F5F"/>
                </a:solidFill>
                <a:latin typeface="Cambria"/>
                <a:cs typeface="Cambria"/>
              </a:rPr>
              <a:t>Исследовательский</a:t>
            </a:r>
            <a:r>
              <a:rPr dirty="0" sz="2000" spc="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220" b="1">
                <a:solidFill>
                  <a:srgbClr val="001F5F"/>
                </a:solidFill>
                <a:latin typeface="Cambria"/>
                <a:cs typeface="Cambria"/>
              </a:rPr>
              <a:t>Технический</a:t>
            </a:r>
            <a:r>
              <a:rPr dirty="0" sz="2000" spc="-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75" b="1">
                <a:solidFill>
                  <a:srgbClr val="001F5F"/>
                </a:solidFill>
                <a:latin typeface="Cambria"/>
                <a:cs typeface="Cambria"/>
              </a:rPr>
              <a:t>Университет, </a:t>
            </a:r>
            <a:r>
              <a:rPr dirty="0" sz="2000" spc="-42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350" b="1">
                <a:solidFill>
                  <a:srgbClr val="001F5F"/>
                </a:solidFill>
                <a:latin typeface="Cambria"/>
                <a:cs typeface="Cambria"/>
              </a:rPr>
              <a:t>К</a:t>
            </a:r>
            <a:r>
              <a:rPr dirty="0" sz="2000" spc="-165" b="1">
                <a:solidFill>
                  <a:srgbClr val="001F5F"/>
                </a:solidFill>
                <a:latin typeface="Cambria"/>
                <a:cs typeface="Cambria"/>
              </a:rPr>
              <a:t>а</a:t>
            </a:r>
            <a:r>
              <a:rPr dirty="0" sz="2000" spc="-65" b="1">
                <a:solidFill>
                  <a:srgbClr val="001F5F"/>
                </a:solidFill>
                <a:latin typeface="Cambria"/>
                <a:cs typeface="Cambria"/>
              </a:rPr>
              <a:t>ф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е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д</a:t>
            </a:r>
            <a:r>
              <a:rPr dirty="0" sz="2000" spc="-190" b="1">
                <a:solidFill>
                  <a:srgbClr val="001F5F"/>
                </a:solidFill>
                <a:latin typeface="Cambria"/>
                <a:cs typeface="Cambria"/>
              </a:rPr>
              <a:t>р</a:t>
            </a:r>
            <a:r>
              <a:rPr dirty="0" sz="2000" spc="-160" b="1">
                <a:solidFill>
                  <a:srgbClr val="001F5F"/>
                </a:solidFill>
                <a:latin typeface="Cambria"/>
                <a:cs typeface="Cambria"/>
              </a:rPr>
              <a:t>а</a:t>
            </a:r>
            <a:r>
              <a:rPr dirty="0" sz="2000" spc="-10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20" b="1">
                <a:solidFill>
                  <a:srgbClr val="001F5F"/>
                </a:solidFill>
                <a:latin typeface="Cambria"/>
                <a:cs typeface="Cambria"/>
              </a:rPr>
              <a:t>“</a:t>
            </a:r>
            <a:r>
              <a:rPr dirty="0" sz="2000" spc="-120" b="1">
                <a:solidFill>
                  <a:srgbClr val="001F5F"/>
                </a:solidFill>
                <a:latin typeface="Cambria"/>
                <a:cs typeface="Cambria"/>
              </a:rPr>
              <a:t>Г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е</a:t>
            </a:r>
            <a:r>
              <a:rPr dirty="0" sz="2000" spc="-140" b="1">
                <a:solidFill>
                  <a:srgbClr val="001F5F"/>
                </a:solidFill>
                <a:latin typeface="Cambria"/>
                <a:cs typeface="Cambria"/>
              </a:rPr>
              <a:t>о</a:t>
            </a:r>
            <a:r>
              <a:rPr dirty="0" sz="2000" spc="-65" b="1">
                <a:solidFill>
                  <a:srgbClr val="001F5F"/>
                </a:solidFill>
                <a:latin typeface="Cambria"/>
                <a:cs typeface="Cambria"/>
              </a:rPr>
              <a:t>ф</a:t>
            </a:r>
            <a:r>
              <a:rPr dirty="0" sz="2000" spc="-254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-150" b="1">
                <a:solidFill>
                  <a:srgbClr val="001F5F"/>
                </a:solidFill>
                <a:latin typeface="Cambria"/>
                <a:cs typeface="Cambria"/>
              </a:rPr>
              <a:t>з</a:t>
            </a:r>
            <a:r>
              <a:rPr dirty="0" sz="2000" spc="-254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-370" b="1">
                <a:solidFill>
                  <a:srgbClr val="001F5F"/>
                </a:solidFill>
                <a:latin typeface="Cambria"/>
                <a:cs typeface="Cambria"/>
              </a:rPr>
              <a:t>к</a:t>
            </a:r>
            <a:r>
              <a:rPr dirty="0" sz="2000" spc="-260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25" b="1">
                <a:latin typeface="Cambria"/>
                <a:cs typeface="Cambria"/>
              </a:rPr>
              <a:t>”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3793" y="563613"/>
            <a:ext cx="59328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Длина</a:t>
            </a:r>
            <a:r>
              <a:rPr dirty="0" spc="-10"/>
              <a:t> </a:t>
            </a:r>
            <a:r>
              <a:rPr dirty="0" spc="-15"/>
              <a:t>волны</a:t>
            </a:r>
            <a:r>
              <a:rPr dirty="0"/>
              <a:t> и</a:t>
            </a:r>
            <a:r>
              <a:rPr dirty="0" spc="-10"/>
              <a:t> </a:t>
            </a:r>
            <a:r>
              <a:rPr dirty="0" spc="-5"/>
              <a:t>разрешающая</a:t>
            </a:r>
            <a:r>
              <a:rPr dirty="0" spc="-10"/>
              <a:t> </a:t>
            </a:r>
            <a:r>
              <a:rPr dirty="0"/>
              <a:t>способность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8238" y="1150378"/>
            <a:ext cx="8580755" cy="51955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444500">
              <a:lnSpc>
                <a:spcPct val="100000"/>
              </a:lnSpc>
              <a:spcBef>
                <a:spcPts val="105"/>
              </a:spcBef>
            </a:pPr>
            <a:r>
              <a:rPr dirty="0" sz="1700" spc="-5">
                <a:latin typeface="Times New Roman"/>
                <a:cs typeface="Times New Roman"/>
              </a:rPr>
              <a:t>Длина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сейсмической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волны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-</a:t>
            </a:r>
            <a:r>
              <a:rPr dirty="0" sz="1700" spc="5">
                <a:latin typeface="Times New Roman"/>
                <a:cs typeface="Times New Roman"/>
              </a:rPr>
              <a:t> основная</a:t>
            </a:r>
            <a:r>
              <a:rPr dirty="0" sz="1700" spc="1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единица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измерения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сейсморазведке. </a:t>
            </a:r>
            <a:r>
              <a:rPr dirty="0" sz="1700" spc="-5">
                <a:latin typeface="Times New Roman"/>
                <a:cs typeface="Times New Roman"/>
              </a:rPr>
              <a:t> Возможность </a:t>
            </a:r>
            <a:r>
              <a:rPr dirty="0" sz="1700" spc="-10">
                <a:latin typeface="Times New Roman"/>
                <a:cs typeface="Times New Roman"/>
              </a:rPr>
              <a:t>обнаружения </a:t>
            </a:r>
            <a:r>
              <a:rPr dirty="0" sz="1700" spc="-15">
                <a:latin typeface="Times New Roman"/>
                <a:cs typeface="Times New Roman"/>
              </a:rPr>
              <a:t>исследуемого объекта </a:t>
            </a:r>
            <a:r>
              <a:rPr dirty="0" sz="1700" spc="-5">
                <a:latin typeface="Times New Roman"/>
                <a:cs typeface="Times New Roman"/>
              </a:rPr>
              <a:t>зависит </a:t>
            </a:r>
            <a:r>
              <a:rPr dirty="0" sz="1700" spc="-15">
                <a:latin typeface="Times New Roman"/>
                <a:cs typeface="Times New Roman"/>
              </a:rPr>
              <a:t>от </a:t>
            </a:r>
            <a:r>
              <a:rPr dirty="0" sz="1700" spc="-20">
                <a:latin typeface="Times New Roman"/>
                <a:cs typeface="Times New Roman"/>
              </a:rPr>
              <a:t>того,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25">
                <a:latin typeface="Times New Roman"/>
                <a:cs typeface="Times New Roman"/>
              </a:rPr>
              <a:t>каковы </a:t>
            </a:r>
            <a:r>
              <a:rPr dirty="0" sz="1700" spc="-20">
                <a:latin typeface="Times New Roman"/>
                <a:cs typeface="Times New Roman"/>
              </a:rPr>
              <a:t>его </a:t>
            </a:r>
            <a:r>
              <a:rPr dirty="0" sz="1700" spc="-5">
                <a:latin typeface="Times New Roman"/>
                <a:cs typeface="Times New Roman"/>
              </a:rPr>
              <a:t>размеры </a:t>
            </a:r>
            <a:r>
              <a:rPr dirty="0" sz="1700">
                <a:latin typeface="Times New Roman"/>
                <a:cs typeface="Times New Roman"/>
              </a:rPr>
              <a:t>в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сравнении </a:t>
            </a:r>
            <a:r>
              <a:rPr dirty="0" sz="1700">
                <a:latin typeface="Times New Roman"/>
                <a:cs typeface="Times New Roman"/>
              </a:rPr>
              <a:t>с </a:t>
            </a:r>
            <a:r>
              <a:rPr dirty="0" sz="1700" spc="-5">
                <a:latin typeface="Times New Roman"/>
                <a:cs typeface="Times New Roman"/>
              </a:rPr>
              <a:t>длиной </a:t>
            </a:r>
            <a:r>
              <a:rPr dirty="0" sz="1700" spc="-10">
                <a:latin typeface="Times New Roman"/>
                <a:cs typeface="Times New Roman"/>
              </a:rPr>
              <a:t>волны. </a:t>
            </a:r>
            <a:r>
              <a:rPr dirty="0" sz="1700">
                <a:latin typeface="Times New Roman"/>
                <a:cs typeface="Times New Roman"/>
              </a:rPr>
              <a:t>Основная </a:t>
            </a:r>
            <a:r>
              <a:rPr dirty="0" sz="1700" spc="-10">
                <a:latin typeface="Times New Roman"/>
                <a:cs typeface="Times New Roman"/>
              </a:rPr>
              <a:t>часть </a:t>
            </a:r>
            <a:r>
              <a:rPr dirty="0" sz="1700" spc="-5">
                <a:latin typeface="Times New Roman"/>
                <a:cs typeface="Times New Roman"/>
              </a:rPr>
              <a:t>энергии </a:t>
            </a:r>
            <a:r>
              <a:rPr dirty="0" sz="1700" spc="-10">
                <a:latin typeface="Times New Roman"/>
                <a:cs typeface="Times New Roman"/>
              </a:rPr>
              <a:t>сейсмического импульса </a:t>
            </a:r>
            <a:r>
              <a:rPr dirty="0" sz="1700" spc="-15">
                <a:latin typeface="Times New Roman"/>
                <a:cs typeface="Times New Roman"/>
              </a:rPr>
              <a:t>приходится на 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полосу </a:t>
            </a:r>
            <a:r>
              <a:rPr dirty="0" sz="1700" spc="-35">
                <a:latin typeface="Times New Roman"/>
                <a:cs typeface="Times New Roman"/>
              </a:rPr>
              <a:t>частот, </a:t>
            </a:r>
            <a:r>
              <a:rPr dirty="0" sz="1700">
                <a:latin typeface="Times New Roman"/>
                <a:cs typeface="Times New Roman"/>
              </a:rPr>
              <a:t>в центре </a:t>
            </a:r>
            <a:r>
              <a:rPr dirty="0" sz="1700" spc="-20">
                <a:latin typeface="Times New Roman"/>
                <a:cs typeface="Times New Roman"/>
              </a:rPr>
              <a:t>которой </a:t>
            </a:r>
            <a:r>
              <a:rPr dirty="0" sz="1700" spc="-5">
                <a:latin typeface="Times New Roman"/>
                <a:cs typeface="Times New Roman"/>
              </a:rPr>
              <a:t>располагается </a:t>
            </a:r>
            <a:r>
              <a:rPr dirty="0" sz="1700" spc="-10">
                <a:latin typeface="Times New Roman"/>
                <a:cs typeface="Times New Roman"/>
              </a:rPr>
              <a:t>преобладающая частота </a:t>
            </a:r>
            <a:r>
              <a:rPr dirty="0" sz="1700" spc="-5">
                <a:latin typeface="Times New Roman"/>
                <a:cs typeface="Times New Roman"/>
              </a:rPr>
              <a:t>(величина, </a:t>
            </a:r>
            <a:r>
              <a:rPr dirty="0" sz="1700" spc="-10">
                <a:latin typeface="Times New Roman"/>
                <a:cs typeface="Times New Roman"/>
              </a:rPr>
              <a:t>обратная 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главному</a:t>
            </a:r>
            <a:r>
              <a:rPr dirty="0" sz="1700" spc="-10">
                <a:latin typeface="Times New Roman"/>
                <a:cs typeface="Times New Roman"/>
              </a:rPr>
              <a:t> периоду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колебания,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70">
                <a:latin typeface="Times New Roman"/>
                <a:cs typeface="Times New Roman"/>
              </a:rPr>
              <a:t>т.</a:t>
            </a:r>
            <a:r>
              <a:rPr dirty="0" sz="1700" spc="29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е.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времени</a:t>
            </a:r>
            <a:r>
              <a:rPr dirty="0" sz="1700">
                <a:latin typeface="Times New Roman"/>
                <a:cs typeface="Times New Roman"/>
              </a:rPr>
              <a:t> между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соседними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точками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синусоиды, </a:t>
            </a:r>
            <a:r>
              <a:rPr dirty="0" sz="1700">
                <a:latin typeface="Times New Roman"/>
                <a:cs typeface="Times New Roman"/>
              </a:rPr>
              <a:t> имеющими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одинаковую </a:t>
            </a:r>
            <a:r>
              <a:rPr dirty="0" sz="1700" spc="-10">
                <a:latin typeface="Times New Roman"/>
                <a:cs typeface="Times New Roman"/>
              </a:rPr>
              <a:t>фазу). </a:t>
            </a:r>
            <a:r>
              <a:rPr dirty="0" sz="1700" spc="-20">
                <a:latin typeface="Times New Roman"/>
                <a:cs typeface="Times New Roman"/>
              </a:rPr>
              <a:t>Указанные</a:t>
            </a:r>
            <a:r>
              <a:rPr dirty="0" sz="1700" spc="-4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величины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связаны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5">
                <a:latin typeface="Times New Roman"/>
                <a:cs typeface="Times New Roman"/>
              </a:rPr>
              <a:t>простым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соотношением:</a:t>
            </a:r>
            <a:endParaRPr sz="1700">
              <a:latin typeface="Times New Roman"/>
              <a:cs typeface="Times New Roman"/>
            </a:endParaRPr>
          </a:p>
          <a:p>
            <a:pPr algn="just" marL="457200">
              <a:lnSpc>
                <a:spcPct val="100000"/>
              </a:lnSpc>
              <a:spcBef>
                <a:spcPts val="409"/>
              </a:spcBef>
            </a:pPr>
            <a:r>
              <a:rPr dirty="0" sz="1700">
                <a:latin typeface="Times New Roman"/>
                <a:cs typeface="Times New Roman"/>
              </a:rPr>
              <a:t>длина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волны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= </a:t>
            </a:r>
            <a:r>
              <a:rPr dirty="0" sz="1700" spc="-5">
                <a:latin typeface="Times New Roman"/>
                <a:cs typeface="Times New Roman"/>
              </a:rPr>
              <a:t>скорость</a:t>
            </a:r>
            <a:r>
              <a:rPr dirty="0" sz="1700" spc="-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х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период </a:t>
            </a:r>
            <a:r>
              <a:rPr dirty="0" sz="1700">
                <a:latin typeface="Times New Roman"/>
                <a:cs typeface="Times New Roman"/>
              </a:rPr>
              <a:t>=</a:t>
            </a:r>
            <a:r>
              <a:rPr dirty="0" sz="1700" spc="-10">
                <a:latin typeface="Times New Roman"/>
                <a:cs typeface="Times New Roman"/>
              </a:rPr>
              <a:t> скорость/частота.</a:t>
            </a:r>
            <a:endParaRPr sz="1700">
              <a:latin typeface="Times New Roman"/>
              <a:cs typeface="Times New Roman"/>
            </a:endParaRPr>
          </a:p>
          <a:p>
            <a:pPr algn="just" marL="12700" marR="5080" indent="444500">
              <a:lnSpc>
                <a:spcPct val="100000"/>
              </a:lnSpc>
              <a:spcBef>
                <a:spcPts val="710"/>
              </a:spcBef>
            </a:pPr>
            <a:r>
              <a:rPr dirty="0" sz="1700" spc="-10">
                <a:latin typeface="Times New Roman"/>
                <a:cs typeface="Times New Roman"/>
              </a:rPr>
              <a:t>Скорости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сейсмических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волн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25">
                <a:latin typeface="Times New Roman"/>
                <a:cs typeface="Times New Roman"/>
              </a:rPr>
              <a:t>неглубоко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залегающих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породах</a:t>
            </a:r>
            <a:r>
              <a:rPr dirty="0" sz="1700" spc="409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(ниже</a:t>
            </a:r>
            <a:r>
              <a:rPr dirty="0" sz="1700" spc="409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уровня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грунтовых </a:t>
            </a:r>
            <a:r>
              <a:rPr dirty="0" sz="1700" spc="-15">
                <a:latin typeface="Times New Roman"/>
                <a:cs typeface="Times New Roman"/>
              </a:rPr>
              <a:t>вод) </a:t>
            </a:r>
            <a:r>
              <a:rPr dirty="0" sz="1700" spc="-5">
                <a:latin typeface="Times New Roman"/>
                <a:cs typeface="Times New Roman"/>
              </a:rPr>
              <a:t>обычно составляют</a:t>
            </a:r>
            <a:r>
              <a:rPr dirty="0" sz="1700">
                <a:latin typeface="Times New Roman"/>
                <a:cs typeface="Times New Roman"/>
              </a:rPr>
              <a:t> 1500 — </a:t>
            </a:r>
            <a:r>
              <a:rPr dirty="0" sz="1700" spc="-5">
                <a:latin typeface="Times New Roman"/>
                <a:cs typeface="Times New Roman"/>
              </a:rPr>
              <a:t>2000</a:t>
            </a:r>
            <a:r>
              <a:rPr dirty="0" sz="1700">
                <a:latin typeface="Times New Roman"/>
                <a:cs typeface="Times New Roman"/>
              </a:rPr>
              <a:t> м/с, а </a:t>
            </a:r>
            <a:r>
              <a:rPr dirty="0" sz="1700" spc="-10">
                <a:latin typeface="Times New Roman"/>
                <a:cs typeface="Times New Roman"/>
              </a:rPr>
              <a:t>преобладающая</a:t>
            </a:r>
            <a:r>
              <a:rPr dirty="0" sz="1700" spc="40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частота отражений 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из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этой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зоны </a:t>
            </a:r>
            <a:r>
              <a:rPr dirty="0" sz="1700" spc="-15">
                <a:latin typeface="Times New Roman"/>
                <a:cs typeface="Times New Roman"/>
              </a:rPr>
              <a:t>близка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к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50</a:t>
            </a:r>
            <a:r>
              <a:rPr dirty="0" sz="1700" spc="-5">
                <a:latin typeface="Times New Roman"/>
                <a:cs typeface="Times New Roman"/>
              </a:rPr>
              <a:t> Гц,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70">
                <a:latin typeface="Times New Roman"/>
                <a:cs typeface="Times New Roman"/>
              </a:rPr>
              <a:t>т.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е.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длина</a:t>
            </a:r>
            <a:r>
              <a:rPr dirty="0" sz="1700" spc="-10">
                <a:latin typeface="Times New Roman"/>
                <a:cs typeface="Times New Roman"/>
              </a:rPr>
              <a:t> волны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варьирует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пределах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от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30</a:t>
            </a:r>
            <a:r>
              <a:rPr dirty="0" sz="1700" spc="-5">
                <a:latin typeface="Times New Roman"/>
                <a:cs typeface="Times New Roman"/>
              </a:rPr>
              <a:t> до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40 м*.</a:t>
            </a:r>
            <a:endParaRPr sz="1700">
              <a:latin typeface="Times New Roman"/>
              <a:cs typeface="Times New Roman"/>
            </a:endParaRPr>
          </a:p>
          <a:p>
            <a:pPr algn="just" marL="12700" marR="5715" indent="444500">
              <a:lnSpc>
                <a:spcPct val="100000"/>
              </a:lnSpc>
              <a:spcBef>
                <a:spcPts val="405"/>
              </a:spcBef>
            </a:pP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глубоких</a:t>
            </a:r>
            <a:r>
              <a:rPr dirty="0" sz="1700" spc="-10">
                <a:latin typeface="Times New Roman"/>
                <a:cs typeface="Times New Roman"/>
              </a:rPr>
              <a:t> областях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земной </a:t>
            </a:r>
            <a:r>
              <a:rPr dirty="0" sz="1700" spc="-25">
                <a:latin typeface="Times New Roman"/>
                <a:cs typeface="Times New Roman"/>
              </a:rPr>
              <a:t>коры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скорости</a:t>
            </a:r>
            <a:r>
              <a:rPr dirty="0" sz="1700" spc="-5">
                <a:latin typeface="Times New Roman"/>
                <a:cs typeface="Times New Roman"/>
              </a:rPr>
              <a:t> достигают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значений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5000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—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6000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м/с,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причем </a:t>
            </a:r>
            <a:r>
              <a:rPr dirty="0" sz="1700" spc="-10">
                <a:latin typeface="Times New Roman"/>
                <a:cs typeface="Times New Roman"/>
              </a:rPr>
              <a:t>преобладающие </a:t>
            </a:r>
            <a:r>
              <a:rPr dirty="0" sz="1700" spc="-15">
                <a:latin typeface="Times New Roman"/>
                <a:cs typeface="Times New Roman"/>
              </a:rPr>
              <a:t>частоты </a:t>
            </a:r>
            <a:r>
              <a:rPr dirty="0" sz="1700" spc="-10">
                <a:latin typeface="Times New Roman"/>
                <a:cs typeface="Times New Roman"/>
              </a:rPr>
              <a:t>отражений </a:t>
            </a:r>
            <a:r>
              <a:rPr dirty="0" sz="1700" spc="-15">
                <a:latin typeface="Times New Roman"/>
                <a:cs typeface="Times New Roman"/>
              </a:rPr>
              <a:t>от глубоких </a:t>
            </a:r>
            <a:r>
              <a:rPr dirty="0" sz="1700" spc="-5">
                <a:latin typeface="Times New Roman"/>
                <a:cs typeface="Times New Roman"/>
              </a:rPr>
              <a:t>границ обычно низкие, </a:t>
            </a:r>
            <a:r>
              <a:rPr dirty="0" sz="1700" spc="-10">
                <a:latin typeface="Times New Roman"/>
                <a:cs typeface="Times New Roman"/>
              </a:rPr>
              <a:t>порядка </a:t>
            </a:r>
            <a:r>
              <a:rPr dirty="0" sz="1700" spc="-5">
                <a:latin typeface="Times New Roman"/>
                <a:cs typeface="Times New Roman"/>
              </a:rPr>
              <a:t>20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Гц, </a:t>
            </a:r>
            <a:r>
              <a:rPr dirty="0" sz="1700" spc="-10">
                <a:latin typeface="Times New Roman"/>
                <a:cs typeface="Times New Roman"/>
              </a:rPr>
              <a:t>что </a:t>
            </a:r>
            <a:r>
              <a:rPr dirty="0" sz="1700" spc="-15">
                <a:latin typeface="Times New Roman"/>
                <a:cs typeface="Times New Roman"/>
              </a:rPr>
              <a:t>соответствует </a:t>
            </a:r>
            <a:r>
              <a:rPr dirty="0" sz="1700" spc="-5">
                <a:latin typeface="Times New Roman"/>
                <a:cs typeface="Times New Roman"/>
              </a:rPr>
              <a:t>длинам </a:t>
            </a:r>
            <a:r>
              <a:rPr dirty="0" sz="1700" spc="-15">
                <a:latin typeface="Times New Roman"/>
                <a:cs typeface="Times New Roman"/>
              </a:rPr>
              <a:t>волн </a:t>
            </a:r>
            <a:r>
              <a:rPr dirty="0" sz="1700">
                <a:latin typeface="Times New Roman"/>
                <a:cs typeface="Times New Roman"/>
              </a:rPr>
              <a:t>в 250 - </a:t>
            </a:r>
            <a:r>
              <a:rPr dirty="0" sz="1700" spc="-5">
                <a:latin typeface="Times New Roman"/>
                <a:cs typeface="Times New Roman"/>
              </a:rPr>
              <a:t>300 м. </a:t>
            </a:r>
            <a:r>
              <a:rPr dirty="0" sz="1700" spc="-10">
                <a:latin typeface="Times New Roman"/>
                <a:cs typeface="Times New Roman"/>
              </a:rPr>
              <a:t>Таким образом, </a:t>
            </a:r>
            <a:r>
              <a:rPr dirty="0" sz="1700">
                <a:latin typeface="Times New Roman"/>
                <a:cs typeface="Times New Roman"/>
              </a:rPr>
              <a:t>в </a:t>
            </a:r>
            <a:r>
              <a:rPr dirty="0" sz="1700" spc="-10">
                <a:latin typeface="Times New Roman"/>
                <a:cs typeface="Times New Roman"/>
              </a:rPr>
              <a:t>повседневной </a:t>
            </a:r>
            <a:r>
              <a:rPr dirty="0" sz="1700" spc="-15">
                <a:latin typeface="Times New Roman"/>
                <a:cs typeface="Times New Roman"/>
              </a:rPr>
              <a:t>практике 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сейсморазведки </a:t>
            </a:r>
            <a:r>
              <a:rPr dirty="0" sz="1700">
                <a:latin typeface="Times New Roman"/>
                <a:cs typeface="Times New Roman"/>
              </a:rPr>
              <a:t>мы </a:t>
            </a:r>
            <a:r>
              <a:rPr dirty="0" sz="1700" spc="-5">
                <a:latin typeface="Times New Roman"/>
                <a:cs typeface="Times New Roman"/>
              </a:rPr>
              <a:t>имеем </a:t>
            </a:r>
            <a:r>
              <a:rPr dirty="0" sz="1700">
                <a:latin typeface="Times New Roman"/>
                <a:cs typeface="Times New Roman"/>
              </a:rPr>
              <a:t>дело с </a:t>
            </a:r>
            <a:r>
              <a:rPr dirty="0" sz="1700" spc="-10">
                <a:latin typeface="Times New Roman"/>
                <a:cs typeface="Times New Roman"/>
              </a:rPr>
              <a:t>волнами, </a:t>
            </a:r>
            <a:r>
              <a:rPr dirty="0" sz="1700" spc="-5">
                <a:latin typeface="Times New Roman"/>
                <a:cs typeface="Times New Roman"/>
              </a:rPr>
              <a:t>длина </a:t>
            </a:r>
            <a:r>
              <a:rPr dirty="0" sz="1700" spc="-20">
                <a:latin typeface="Times New Roman"/>
                <a:cs typeface="Times New Roman"/>
              </a:rPr>
              <a:t>которых </a:t>
            </a:r>
            <a:r>
              <a:rPr dirty="0" sz="1700" spc="-15">
                <a:latin typeface="Times New Roman"/>
                <a:cs typeface="Times New Roman"/>
              </a:rPr>
              <a:t>варьирует </a:t>
            </a:r>
            <a:r>
              <a:rPr dirty="0" sz="1700">
                <a:latin typeface="Times New Roman"/>
                <a:cs typeface="Times New Roman"/>
              </a:rPr>
              <a:t>в </a:t>
            </a:r>
            <a:r>
              <a:rPr dirty="0" sz="1700" spc="-10">
                <a:latin typeface="Times New Roman"/>
                <a:cs typeface="Times New Roman"/>
              </a:rPr>
              <a:t>пределах </a:t>
            </a:r>
            <a:r>
              <a:rPr dirty="0" sz="1700">
                <a:latin typeface="Times New Roman"/>
                <a:cs typeface="Times New Roman"/>
              </a:rPr>
              <a:t>— </a:t>
            </a:r>
            <a:r>
              <a:rPr dirty="0" sz="1700" spc="-15">
                <a:latin typeface="Times New Roman"/>
                <a:cs typeface="Times New Roman"/>
              </a:rPr>
              <a:t>от </a:t>
            </a:r>
            <a:r>
              <a:rPr dirty="0" sz="1700">
                <a:latin typeface="Times New Roman"/>
                <a:cs typeface="Times New Roman"/>
              </a:rPr>
              <a:t>30 </a:t>
            </a:r>
            <a:r>
              <a:rPr dirty="0" sz="1700" spc="-10">
                <a:latin typeface="Times New Roman"/>
                <a:cs typeface="Times New Roman"/>
              </a:rPr>
              <a:t>до 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300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м.</a:t>
            </a:r>
            <a:endParaRPr sz="1700">
              <a:latin typeface="Times New Roman"/>
              <a:cs typeface="Times New Roman"/>
            </a:endParaRPr>
          </a:p>
          <a:p>
            <a:pPr algn="just" marL="457200">
              <a:lnSpc>
                <a:spcPct val="100000"/>
              </a:lnSpc>
              <a:spcBef>
                <a:spcPts val="409"/>
              </a:spcBef>
            </a:pP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5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общем</a:t>
            </a:r>
            <a:r>
              <a:rPr dirty="0" sz="1700" spc="3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случае</a:t>
            </a:r>
            <a:r>
              <a:rPr dirty="0" sz="1700" spc="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длина</a:t>
            </a:r>
            <a:r>
              <a:rPr dirty="0" sz="1700" spc="4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волны</a:t>
            </a:r>
            <a:r>
              <a:rPr dirty="0" sz="1700" spc="3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увеличивается</a:t>
            </a:r>
            <a:r>
              <a:rPr dirty="0" sz="1700" spc="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</a:t>
            </a:r>
            <a:r>
              <a:rPr dirty="0" sz="1700" spc="3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глубиной:</a:t>
            </a:r>
            <a:r>
              <a:rPr dirty="0" sz="1700" spc="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1)</a:t>
            </a:r>
            <a:r>
              <a:rPr dirty="0" sz="1700" spc="4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из-за</a:t>
            </a:r>
            <a:r>
              <a:rPr dirty="0" sz="1700" spc="3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возрастания</a:t>
            </a:r>
            <a:r>
              <a:rPr dirty="0" sz="1700" spc="3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скорости;</a:t>
            </a:r>
            <a:endParaRPr sz="1700">
              <a:latin typeface="Times New Roman"/>
              <a:cs typeface="Times New Roman"/>
            </a:endParaRPr>
          </a:p>
          <a:p>
            <a:pPr algn="just" marL="12700" marR="5715">
              <a:lnSpc>
                <a:spcPct val="100000"/>
              </a:lnSpc>
            </a:pPr>
            <a:r>
              <a:rPr dirty="0" sz="1700">
                <a:latin typeface="Times New Roman"/>
                <a:cs typeface="Times New Roman"/>
              </a:rPr>
              <a:t>2) </a:t>
            </a:r>
            <a:r>
              <a:rPr dirty="0" sz="1700" spc="-5">
                <a:latin typeface="Times New Roman"/>
                <a:cs typeface="Times New Roman"/>
              </a:rPr>
              <a:t>из-за уменьшения </a:t>
            </a:r>
            <a:r>
              <a:rPr dirty="0" sz="1700" spc="-35">
                <a:latin typeface="Times New Roman"/>
                <a:cs typeface="Times New Roman"/>
              </a:rPr>
              <a:t>частот. </a:t>
            </a:r>
            <a:r>
              <a:rPr dirty="0" sz="1700" spc="-15">
                <a:latin typeface="Times New Roman"/>
                <a:cs typeface="Times New Roman"/>
              </a:rPr>
              <a:t>Таким </a:t>
            </a:r>
            <a:r>
              <a:rPr dirty="0" sz="1700" spc="-10">
                <a:latin typeface="Times New Roman"/>
                <a:cs typeface="Times New Roman"/>
              </a:rPr>
              <a:t>образом, чтобы </a:t>
            </a:r>
            <a:r>
              <a:rPr dirty="0" sz="1700" spc="-5">
                <a:latin typeface="Times New Roman"/>
                <a:cs typeface="Times New Roman"/>
              </a:rPr>
              <a:t>найти </a:t>
            </a:r>
            <a:r>
              <a:rPr dirty="0" sz="1700" spc="-10">
                <a:latin typeface="Times New Roman"/>
                <a:cs typeface="Times New Roman"/>
              </a:rPr>
              <a:t>соответствующее </a:t>
            </a:r>
            <a:r>
              <a:rPr dirty="0" sz="1700" spc="-15">
                <a:latin typeface="Times New Roman"/>
                <a:cs typeface="Times New Roman"/>
              </a:rPr>
              <a:t>отображение на 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сейсморазрезах, </a:t>
            </a:r>
            <a:r>
              <a:rPr dirty="0" sz="1700" spc="-15">
                <a:latin typeface="Times New Roman"/>
                <a:cs typeface="Times New Roman"/>
              </a:rPr>
              <a:t>глубинные </a:t>
            </a:r>
            <a:r>
              <a:rPr dirty="0" sz="1700" spc="-20">
                <a:latin typeface="Times New Roman"/>
                <a:cs typeface="Times New Roman"/>
              </a:rPr>
              <a:t>объекты </a:t>
            </a:r>
            <a:r>
              <a:rPr dirty="0" sz="1700" spc="-10">
                <a:latin typeface="Times New Roman"/>
                <a:cs typeface="Times New Roman"/>
              </a:rPr>
              <a:t>должны быть значительно </a:t>
            </a:r>
            <a:r>
              <a:rPr dirty="0" sz="1700" spc="-5">
                <a:latin typeface="Times New Roman"/>
                <a:cs typeface="Times New Roman"/>
              </a:rPr>
              <a:t>крупнее близповерхностных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объектов.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436" y="6399670"/>
            <a:ext cx="9417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21254E"/>
                </a:solidFill>
                <a:latin typeface="Times New Roman"/>
                <a:cs typeface="Times New Roman"/>
              </a:rPr>
              <a:t>28.04.2023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4550" y="6518225"/>
            <a:ext cx="60477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60110" algn="l"/>
              </a:tabLst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з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НИ</a:t>
            </a:r>
            <a:r>
              <a:rPr dirty="0" sz="1200" spc="2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3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им.К.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в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	2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3033" y="563613"/>
            <a:ext cx="59328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Длина</a:t>
            </a:r>
            <a:r>
              <a:rPr dirty="0" spc="-10"/>
              <a:t> </a:t>
            </a:r>
            <a:r>
              <a:rPr dirty="0" spc="-15"/>
              <a:t>волны</a:t>
            </a:r>
            <a:r>
              <a:rPr dirty="0"/>
              <a:t> и</a:t>
            </a:r>
            <a:r>
              <a:rPr dirty="0" spc="-10"/>
              <a:t> </a:t>
            </a:r>
            <a:r>
              <a:rPr dirty="0" spc="-5"/>
              <a:t>разрешающая</a:t>
            </a:r>
            <a:r>
              <a:rPr dirty="0" spc="-10"/>
              <a:t> </a:t>
            </a:r>
            <a:r>
              <a:rPr dirty="0"/>
              <a:t>способность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569477" y="6556176"/>
            <a:ext cx="1574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4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1199" y="1070635"/>
            <a:ext cx="8581390" cy="3469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8890" indent="362585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latin typeface="Times New Roman"/>
                <a:cs typeface="Times New Roman"/>
              </a:rPr>
              <a:t>Под </a:t>
            </a:r>
            <a:r>
              <a:rPr dirty="0" sz="1600" spc="-5" b="1" i="1">
                <a:latin typeface="Times New Roman"/>
                <a:cs typeface="Times New Roman"/>
              </a:rPr>
              <a:t>разрешающей способностью понимается </a:t>
            </a:r>
            <a:r>
              <a:rPr dirty="0" sz="1600" spc="-10" b="1" i="1">
                <a:latin typeface="Times New Roman"/>
                <a:cs typeface="Times New Roman"/>
              </a:rPr>
              <a:t>способность </a:t>
            </a:r>
            <a:r>
              <a:rPr dirty="0" sz="1600" spc="-5" b="1" i="1">
                <a:latin typeface="Times New Roman"/>
                <a:cs typeface="Times New Roman"/>
              </a:rPr>
              <a:t>различать </a:t>
            </a:r>
            <a:r>
              <a:rPr dirty="0" sz="1600" spc="-15" b="1" i="1">
                <a:latin typeface="Times New Roman"/>
                <a:cs typeface="Times New Roman"/>
              </a:rPr>
              <a:t>соседние </a:t>
            </a:r>
            <a:r>
              <a:rPr dirty="0" sz="1600" spc="-10" b="1" i="1">
                <a:latin typeface="Times New Roman"/>
                <a:cs typeface="Times New Roman"/>
              </a:rPr>
              <a:t>объекты. 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Обычно </a:t>
            </a:r>
            <a:r>
              <a:rPr dirty="0" sz="1600">
                <a:latin typeface="Times New Roman"/>
                <a:cs typeface="Times New Roman"/>
              </a:rPr>
              <a:t>она </a:t>
            </a:r>
            <a:r>
              <a:rPr dirty="0" sz="1600" spc="-5">
                <a:latin typeface="Times New Roman"/>
                <a:cs typeface="Times New Roman"/>
              </a:rPr>
              <a:t>определяется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>
                <a:latin typeface="Times New Roman"/>
                <a:cs typeface="Times New Roman"/>
              </a:rPr>
              <a:t>минимальное </a:t>
            </a:r>
            <a:r>
              <a:rPr dirty="0" sz="1600" spc="-5">
                <a:latin typeface="Times New Roman"/>
                <a:cs typeface="Times New Roman"/>
              </a:rPr>
              <a:t>расстояние между </a:t>
            </a:r>
            <a:r>
              <a:rPr dirty="0" sz="1600" spc="-20">
                <a:latin typeface="Times New Roman"/>
                <a:cs typeface="Times New Roman"/>
              </a:rPr>
              <a:t>двумя </a:t>
            </a:r>
            <a:r>
              <a:rPr dirty="0" sz="1600" spc="-10">
                <a:latin typeface="Times New Roman"/>
                <a:cs typeface="Times New Roman"/>
              </a:rPr>
              <a:t>объектами, </a:t>
            </a:r>
            <a:r>
              <a:rPr dirty="0" sz="1600">
                <a:latin typeface="Times New Roman"/>
                <a:cs typeface="Times New Roman"/>
              </a:rPr>
              <a:t>на </a:t>
            </a:r>
            <a:r>
              <a:rPr dirty="0" sz="1600" spc="-25">
                <a:latin typeface="Times New Roman"/>
                <a:cs typeface="Times New Roman"/>
              </a:rPr>
              <a:t>котором </a:t>
            </a:r>
            <a:r>
              <a:rPr dirty="0" sz="1600">
                <a:latin typeface="Times New Roman"/>
                <a:cs typeface="Times New Roman"/>
              </a:rPr>
              <a:t>они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еще различимы, а </a:t>
            </a:r>
            <a:r>
              <a:rPr dirty="0" sz="1600">
                <a:latin typeface="Times New Roman"/>
                <a:cs typeface="Times New Roman"/>
              </a:rPr>
              <a:t>не </a:t>
            </a:r>
            <a:r>
              <a:rPr dirty="0" sz="1600" spc="-5">
                <a:latin typeface="Times New Roman"/>
                <a:cs typeface="Times New Roman"/>
              </a:rPr>
              <a:t>сливаются в </a:t>
            </a:r>
            <a:r>
              <a:rPr dirty="0" sz="1600" spc="-10">
                <a:latin typeface="Times New Roman"/>
                <a:cs typeface="Times New Roman"/>
              </a:rPr>
              <a:t>один. </a:t>
            </a:r>
            <a:r>
              <a:rPr dirty="0" sz="1600" spc="-5">
                <a:latin typeface="Times New Roman"/>
                <a:cs typeface="Times New Roman"/>
              </a:rPr>
              <a:t>При </a:t>
            </a:r>
            <a:r>
              <a:rPr dirty="0" sz="1600">
                <a:latin typeface="Times New Roman"/>
                <a:cs typeface="Times New Roman"/>
              </a:rPr>
              <a:t>интерпретации </a:t>
            </a:r>
            <a:r>
              <a:rPr dirty="0" sz="1600" spc="-5">
                <a:latin typeface="Times New Roman"/>
                <a:cs typeface="Times New Roman"/>
              </a:rPr>
              <a:t>данных сейсморазведки различают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разрешающую </a:t>
            </a:r>
            <a:r>
              <a:rPr dirty="0" sz="1600" spc="5">
                <a:latin typeface="Times New Roman"/>
                <a:cs typeface="Times New Roman"/>
              </a:rPr>
              <a:t>способность </a:t>
            </a:r>
            <a:r>
              <a:rPr dirty="0" sz="1600" spc="-5">
                <a:latin typeface="Times New Roman"/>
                <a:cs typeface="Times New Roman"/>
              </a:rPr>
              <a:t>но </a:t>
            </a:r>
            <a:r>
              <a:rPr dirty="0" sz="1600" spc="-25">
                <a:latin typeface="Times New Roman"/>
                <a:cs typeface="Times New Roman"/>
              </a:rPr>
              <a:t>двум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направлениям: по </a:t>
            </a:r>
            <a:r>
              <a:rPr dirty="0" sz="1600" spc="-10">
                <a:latin typeface="Times New Roman"/>
                <a:cs typeface="Times New Roman"/>
              </a:rPr>
              <a:t>вертикали </a:t>
            </a:r>
            <a:r>
              <a:rPr dirty="0" sz="1600" spc="-5">
                <a:latin typeface="Times New Roman"/>
                <a:cs typeface="Times New Roman"/>
              </a:rPr>
              <a:t>(по времени </a:t>
            </a:r>
            <a:r>
              <a:rPr dirty="0" sz="1600">
                <a:latin typeface="Times New Roman"/>
                <a:cs typeface="Times New Roman"/>
              </a:rPr>
              <a:t>или </a:t>
            </a:r>
            <a:r>
              <a:rPr dirty="0" sz="1600" spc="-5">
                <a:latin typeface="Times New Roman"/>
                <a:cs typeface="Times New Roman"/>
              </a:rPr>
              <a:t>по </a:t>
            </a:r>
            <a:r>
              <a:rPr dirty="0" sz="1600" spc="-15">
                <a:latin typeface="Times New Roman"/>
                <a:cs typeface="Times New Roman"/>
              </a:rPr>
              <a:t>глубине)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горизонтали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(от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трассе).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595"/>
              </a:spcBef>
            </a:pPr>
            <a:r>
              <a:rPr dirty="0" u="heavy" sz="17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Единственно </a:t>
            </a:r>
            <a:r>
              <a:rPr dirty="0" u="heavy" sz="1700" spc="-1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возможным способом повлиять </a:t>
            </a:r>
            <a:r>
              <a:rPr dirty="0" u="heavy" sz="17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 </a:t>
            </a:r>
            <a:r>
              <a:rPr dirty="0" u="heavy" sz="17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длину </a:t>
            </a:r>
            <a:r>
              <a:rPr dirty="0" u="heavy" sz="1700" spc="-1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волны </a:t>
            </a:r>
            <a:r>
              <a:rPr dirty="0" u="heavy" sz="17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является </a:t>
            </a:r>
            <a:r>
              <a:rPr dirty="0" u="heavy" sz="17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управление </a:t>
            </a:r>
            <a:r>
              <a:rPr dirty="0" sz="1700" spc="-5" b="1">
                <a:latin typeface="Times New Roman"/>
                <a:cs typeface="Times New Roman"/>
              </a:rPr>
              <a:t> </a:t>
            </a:r>
            <a:r>
              <a:rPr dirty="0" u="heavy" sz="17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частотой </a:t>
            </a:r>
            <a:r>
              <a:rPr dirty="0" u="heavy" sz="1700" spc="-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сейсмических </a:t>
            </a:r>
            <a:r>
              <a:rPr dirty="0" u="heavy" sz="17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колебаний</a:t>
            </a:r>
            <a:r>
              <a:rPr dirty="0" sz="1700" spc="-10">
                <a:latin typeface="Times New Roman"/>
                <a:cs typeface="Times New Roman"/>
              </a:rPr>
              <a:t>.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Можно</a:t>
            </a:r>
            <a:r>
              <a:rPr dirty="0" sz="1700" spc="38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улучшить</a:t>
            </a:r>
            <a:r>
              <a:rPr dirty="0" sz="1700" spc="39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разрешающую </a:t>
            </a:r>
            <a:r>
              <a:rPr dirty="0" sz="1700" spc="5">
                <a:latin typeface="Times New Roman"/>
                <a:cs typeface="Times New Roman"/>
              </a:rPr>
              <a:t>способность </a:t>
            </a:r>
            <a:r>
              <a:rPr dirty="0" sz="1700" spc="-10">
                <a:latin typeface="Times New Roman"/>
                <a:cs typeface="Times New Roman"/>
              </a:rPr>
              <a:t>МОГТ </a:t>
            </a:r>
            <a:r>
              <a:rPr dirty="0" sz="1700" spc="-5">
                <a:latin typeface="Times New Roman"/>
                <a:cs typeface="Times New Roman"/>
              </a:rPr>
              <a:t> за </a:t>
            </a:r>
            <a:r>
              <a:rPr dirty="0" sz="1700" spc="-15">
                <a:latin typeface="Times New Roman"/>
                <a:cs typeface="Times New Roman"/>
              </a:rPr>
              <a:t>счет </a:t>
            </a:r>
            <a:r>
              <a:rPr dirty="0" sz="1700" spc="-10">
                <a:latin typeface="Times New Roman"/>
                <a:cs typeface="Times New Roman"/>
              </a:rPr>
              <a:t>записи более </a:t>
            </a:r>
            <a:r>
              <a:rPr dirty="0" sz="1700" spc="-5">
                <a:latin typeface="Times New Roman"/>
                <a:cs typeface="Times New Roman"/>
              </a:rPr>
              <a:t>высоких </a:t>
            </a:r>
            <a:r>
              <a:rPr dirty="0" sz="1700" spc="-20">
                <a:latin typeface="Times New Roman"/>
                <a:cs typeface="Times New Roman"/>
              </a:rPr>
              <a:t>частот </a:t>
            </a:r>
            <a:r>
              <a:rPr dirty="0" sz="1700">
                <a:latin typeface="Times New Roman"/>
                <a:cs typeface="Times New Roman"/>
              </a:rPr>
              <a:t>и </a:t>
            </a:r>
            <a:r>
              <a:rPr dirty="0" sz="1700" spc="-10">
                <a:latin typeface="Times New Roman"/>
                <a:cs typeface="Times New Roman"/>
              </a:rPr>
              <a:t>более </a:t>
            </a:r>
            <a:r>
              <a:rPr dirty="0" sz="1700" spc="-15">
                <a:latin typeface="Times New Roman"/>
                <a:cs typeface="Times New Roman"/>
              </a:rPr>
              <a:t>широкой </a:t>
            </a:r>
            <a:r>
              <a:rPr dirty="0" sz="1700">
                <a:latin typeface="Times New Roman"/>
                <a:cs typeface="Times New Roman"/>
              </a:rPr>
              <a:t>полосы </a:t>
            </a:r>
            <a:r>
              <a:rPr dirty="0" sz="1700" spc="-30">
                <a:latin typeface="Times New Roman"/>
                <a:cs typeface="Times New Roman"/>
              </a:rPr>
              <a:t>частот. </a:t>
            </a:r>
            <a:r>
              <a:rPr dirty="0" sz="1700" spc="-15">
                <a:latin typeface="Times New Roman"/>
                <a:cs typeface="Times New Roman"/>
              </a:rPr>
              <a:t>Этого </a:t>
            </a:r>
            <a:r>
              <a:rPr dirty="0" sz="1700" spc="-10">
                <a:latin typeface="Times New Roman"/>
                <a:cs typeface="Times New Roman"/>
              </a:rPr>
              <a:t>можно </a:t>
            </a:r>
            <a:r>
              <a:rPr dirty="0" sz="1700">
                <a:latin typeface="Times New Roman"/>
                <a:cs typeface="Times New Roman"/>
              </a:rPr>
              <a:t>было </a:t>
            </a:r>
            <a:r>
              <a:rPr dirty="0" sz="1700" spc="-10">
                <a:latin typeface="Times New Roman"/>
                <a:cs typeface="Times New Roman"/>
              </a:rPr>
              <a:t>бы </a:t>
            </a:r>
            <a:r>
              <a:rPr dirty="0" sz="1700" spc="-5">
                <a:latin typeface="Times New Roman"/>
                <a:cs typeface="Times New Roman"/>
              </a:rPr>
              <a:t> добиться </a:t>
            </a:r>
            <a:r>
              <a:rPr dirty="0" sz="1700" spc="-10">
                <a:latin typeface="Times New Roman"/>
                <a:cs typeface="Times New Roman"/>
              </a:rPr>
              <a:t>использованием </a:t>
            </a:r>
            <a:r>
              <a:rPr dirty="0" sz="1700" spc="-20">
                <a:latin typeface="Times New Roman"/>
                <a:cs typeface="Times New Roman"/>
              </a:rPr>
              <a:t>источников </a:t>
            </a:r>
            <a:r>
              <a:rPr dirty="0" sz="1700">
                <a:latin typeface="Times New Roman"/>
                <a:cs typeface="Times New Roman"/>
              </a:rPr>
              <a:t>сейсмических </a:t>
            </a:r>
            <a:r>
              <a:rPr dirty="0" sz="1700" spc="-15">
                <a:latin typeface="Times New Roman"/>
                <a:cs typeface="Times New Roman"/>
              </a:rPr>
              <a:t>волн, </a:t>
            </a:r>
            <a:r>
              <a:rPr dirty="0" sz="1700" spc="-5">
                <a:latin typeface="Times New Roman"/>
                <a:cs typeface="Times New Roman"/>
              </a:rPr>
              <a:t>обогащенных </a:t>
            </a:r>
            <a:r>
              <a:rPr dirty="0" sz="1700" spc="-20">
                <a:latin typeface="Times New Roman"/>
                <a:cs typeface="Times New Roman"/>
              </a:rPr>
              <a:t>высокочастотными </a:t>
            </a:r>
            <a:r>
              <a:rPr dirty="0" sz="1700" spc="-15">
                <a:latin typeface="Times New Roman"/>
                <a:cs typeface="Times New Roman"/>
              </a:rPr>
              <a:t> колебаниями,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принятием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мер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против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подавления</a:t>
            </a:r>
            <a:r>
              <a:rPr dirty="0" sz="1700" spc="-5">
                <a:latin typeface="Times New Roman"/>
                <a:cs typeface="Times New Roman"/>
              </a:rPr>
              <a:t> высоких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частот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при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регистрации</a:t>
            </a:r>
            <a:r>
              <a:rPr dirty="0" sz="1700">
                <a:latin typeface="Times New Roman"/>
                <a:cs typeface="Times New Roman"/>
              </a:rPr>
              <a:t> и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обработке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сигналов.</a:t>
            </a:r>
            <a:endParaRPr sz="17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605"/>
              </a:spcBef>
            </a:pPr>
            <a:r>
              <a:rPr dirty="0" sz="1700">
                <a:latin typeface="Times New Roman"/>
                <a:cs typeface="Times New Roman"/>
              </a:rPr>
              <a:t>Для </a:t>
            </a:r>
            <a:r>
              <a:rPr dirty="0" sz="1700" spc="-5">
                <a:latin typeface="Times New Roman"/>
                <a:cs typeface="Times New Roman"/>
              </a:rPr>
              <a:t>достижения наилучшей разрешающей </a:t>
            </a:r>
            <a:r>
              <a:rPr dirty="0" sz="1700">
                <a:latin typeface="Times New Roman"/>
                <a:cs typeface="Times New Roman"/>
              </a:rPr>
              <a:t>способности </a:t>
            </a:r>
            <a:r>
              <a:rPr dirty="0" sz="1700" spc="-25">
                <a:latin typeface="Times New Roman"/>
                <a:cs typeface="Times New Roman"/>
              </a:rPr>
              <a:t>необходимо </a:t>
            </a:r>
            <a:r>
              <a:rPr dirty="0" sz="1700">
                <a:latin typeface="Times New Roman"/>
                <a:cs typeface="Times New Roman"/>
              </a:rPr>
              <a:t>принять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интервал </a:t>
            </a:r>
            <a:r>
              <a:rPr dirty="0" sz="1700" spc="-5">
                <a:latin typeface="Times New Roman"/>
                <a:cs typeface="Times New Roman"/>
              </a:rPr>
              <a:t> дискретизации</a:t>
            </a:r>
            <a:r>
              <a:rPr dirty="0" sz="1700" spc="29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сигналов</a:t>
            </a:r>
            <a:r>
              <a:rPr dirty="0" sz="1700" spc="32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меньше,</a:t>
            </a:r>
            <a:r>
              <a:rPr dirty="0" sz="1700" spc="32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чем</a:t>
            </a:r>
            <a:r>
              <a:rPr dirty="0" sz="1700" spc="315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широко</a:t>
            </a:r>
            <a:r>
              <a:rPr dirty="0" sz="1700" spc="31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используемый</a:t>
            </a:r>
            <a:r>
              <a:rPr dirty="0" sz="1700" spc="30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интервал</a:t>
            </a:r>
            <a:r>
              <a:rPr dirty="0" sz="1700" spc="30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4</a:t>
            </a:r>
            <a:r>
              <a:rPr dirty="0" sz="1700" spc="3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мс,</a:t>
            </a:r>
            <a:r>
              <a:rPr dirty="0" sz="1700" spc="3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при</a:t>
            </a:r>
            <a:r>
              <a:rPr dirty="0" sz="1700" spc="310">
                <a:latin typeface="Times New Roman"/>
                <a:cs typeface="Times New Roman"/>
              </a:rPr>
              <a:t> </a:t>
            </a:r>
            <a:r>
              <a:rPr dirty="0" sz="1700" spc="-30">
                <a:latin typeface="Times New Roman"/>
                <a:cs typeface="Times New Roman"/>
              </a:rPr>
              <a:t>котором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6371" y="4513848"/>
            <a:ext cx="2873375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1250" algn="l"/>
                <a:tab pos="2566035" algn="l"/>
              </a:tabLst>
            </a:pPr>
            <a:r>
              <a:rPr dirty="0" sz="1700">
                <a:latin typeface="Times New Roman"/>
                <a:cs typeface="Times New Roman"/>
              </a:rPr>
              <a:t>ф</a:t>
            </a:r>
            <a:r>
              <a:rPr dirty="0" sz="1700" spc="-5">
                <a:latin typeface="Times New Roman"/>
                <a:cs typeface="Times New Roman"/>
              </a:rPr>
              <a:t>и</a:t>
            </a:r>
            <a:r>
              <a:rPr dirty="0" sz="1700" spc="-15">
                <a:latin typeface="Times New Roman"/>
                <a:cs typeface="Times New Roman"/>
              </a:rPr>
              <a:t>л</a:t>
            </a:r>
            <a:r>
              <a:rPr dirty="0" sz="1700" spc="-75">
                <a:latin typeface="Times New Roman"/>
                <a:cs typeface="Times New Roman"/>
              </a:rPr>
              <a:t>ь</a:t>
            </a:r>
            <a:r>
              <a:rPr dirty="0" sz="1700" spc="20">
                <a:latin typeface="Times New Roman"/>
                <a:cs typeface="Times New Roman"/>
              </a:rPr>
              <a:t>т</a:t>
            </a:r>
            <a:r>
              <a:rPr dirty="0" sz="1700">
                <a:latin typeface="Times New Roman"/>
                <a:cs typeface="Times New Roman"/>
              </a:rPr>
              <a:t>р</a:t>
            </a:r>
            <a:r>
              <a:rPr dirty="0" sz="1700" spc="-40">
                <a:latin typeface="Times New Roman"/>
                <a:cs typeface="Times New Roman"/>
              </a:rPr>
              <a:t>о</a:t>
            </a:r>
            <a:r>
              <a:rPr dirty="0" sz="1700" spc="-10">
                <a:latin typeface="Times New Roman"/>
                <a:cs typeface="Times New Roman"/>
              </a:rPr>
              <a:t>м</a:t>
            </a:r>
            <a:r>
              <a:rPr dirty="0" sz="1700">
                <a:latin typeface="Times New Roman"/>
                <a:cs typeface="Times New Roman"/>
              </a:rPr>
              <a:t>,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-5">
                <a:latin typeface="Times New Roman"/>
                <a:cs typeface="Times New Roman"/>
              </a:rPr>
              <a:t>п</a:t>
            </a:r>
            <a:r>
              <a:rPr dirty="0" sz="1700" spc="-50">
                <a:latin typeface="Times New Roman"/>
                <a:cs typeface="Times New Roman"/>
              </a:rPr>
              <a:t>о</a:t>
            </a:r>
            <a:r>
              <a:rPr dirty="0" sz="1700" spc="-15">
                <a:latin typeface="Times New Roman"/>
                <a:cs typeface="Times New Roman"/>
              </a:rPr>
              <a:t>д</a:t>
            </a:r>
            <a:r>
              <a:rPr dirty="0" sz="1700">
                <a:latin typeface="Times New Roman"/>
                <a:cs typeface="Times New Roman"/>
              </a:rPr>
              <a:t>а</a:t>
            </a:r>
            <a:r>
              <a:rPr dirty="0" sz="1700" spc="-30">
                <a:latin typeface="Times New Roman"/>
                <a:cs typeface="Times New Roman"/>
              </a:rPr>
              <a:t>в</a:t>
            </a:r>
            <a:r>
              <a:rPr dirty="0" sz="1700">
                <a:latin typeface="Times New Roman"/>
                <a:cs typeface="Times New Roman"/>
              </a:rPr>
              <a:t>л</a:t>
            </a:r>
            <a:r>
              <a:rPr dirty="0" sz="1700" spc="-15">
                <a:latin typeface="Times New Roman"/>
                <a:cs typeface="Times New Roman"/>
              </a:rPr>
              <a:t>я</a:t>
            </a:r>
            <a:r>
              <a:rPr dirty="0" sz="1700">
                <a:latin typeface="Times New Roman"/>
                <a:cs typeface="Times New Roman"/>
              </a:rPr>
              <a:t>ющим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-15">
                <a:latin typeface="Times New Roman"/>
                <a:cs typeface="Times New Roman"/>
              </a:rPr>
              <a:t>в</a:t>
            </a:r>
            <a:r>
              <a:rPr dirty="0" sz="1700" spc="10">
                <a:latin typeface="Times New Roman"/>
                <a:cs typeface="Times New Roman"/>
              </a:rPr>
              <a:t>с</a:t>
            </a:r>
            <a:r>
              <a:rPr dirty="0" sz="1700">
                <a:latin typeface="Times New Roman"/>
                <a:cs typeface="Times New Roman"/>
              </a:rPr>
              <a:t>е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1204" y="4513848"/>
            <a:ext cx="5586095" cy="8648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37615" algn="l"/>
                <a:tab pos="2933065" algn="l"/>
                <a:tab pos="4164329" algn="l"/>
              </a:tabLst>
            </a:pPr>
            <a:r>
              <a:rPr dirty="0" sz="1700" spc="-25">
                <a:latin typeface="Times New Roman"/>
                <a:cs typeface="Times New Roman"/>
              </a:rPr>
              <a:t>необходима	</a:t>
            </a:r>
            <a:r>
              <a:rPr dirty="0" sz="1700" spc="-10">
                <a:latin typeface="Times New Roman"/>
                <a:cs typeface="Times New Roman"/>
              </a:rPr>
              <a:t>предварительная	фильтрация	</a:t>
            </a:r>
            <a:r>
              <a:rPr dirty="0" sz="1700" spc="-5">
                <a:latin typeface="Times New Roman"/>
                <a:cs typeface="Times New Roman"/>
              </a:rPr>
              <a:t>заграждающим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700" spc="-10">
                <a:latin typeface="Times New Roman"/>
                <a:cs typeface="Times New Roman"/>
              </a:rPr>
              <a:t>частоты,</a:t>
            </a:r>
            <a:r>
              <a:rPr dirty="0" sz="1700" spc="-4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превышающие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70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Гц.</a:t>
            </a:r>
            <a:endParaRPr sz="1700">
              <a:latin typeface="Times New Roman"/>
              <a:cs typeface="Times New Roman"/>
            </a:endParaRPr>
          </a:p>
          <a:p>
            <a:pPr marL="461009">
              <a:lnSpc>
                <a:spcPct val="100000"/>
              </a:lnSpc>
              <a:spcBef>
                <a:spcPts val="610"/>
              </a:spcBef>
            </a:pP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Разрешающая</a:t>
            </a:r>
            <a:r>
              <a:rPr dirty="0" sz="1600" spc="-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способность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по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 вертикали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58468" y="5430104"/>
            <a:ext cx="4464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бы</a:t>
            </a: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51300" y="5430104"/>
            <a:ext cx="10121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определена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11276" y="5430104"/>
            <a:ext cx="165671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9265" algn="l"/>
              </a:tabLst>
            </a:pPr>
            <a:r>
              <a:rPr dirty="0" sz="1600" spc="-10">
                <a:latin typeface="Times New Roman"/>
                <a:cs typeface="Times New Roman"/>
              </a:rPr>
              <a:t>как	</a:t>
            </a:r>
            <a:r>
              <a:rPr dirty="0" sz="1600">
                <a:latin typeface="Times New Roman"/>
                <a:cs typeface="Times New Roman"/>
              </a:rPr>
              <a:t>минимальное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1198" y="5430104"/>
            <a:ext cx="502094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62585">
              <a:lnSpc>
                <a:spcPct val="100000"/>
              </a:lnSpc>
              <a:spcBef>
                <a:spcPts val="95"/>
              </a:spcBef>
              <a:tabLst>
                <a:tab pos="1128395" algn="l"/>
                <a:tab pos="1765300" algn="l"/>
                <a:tab pos="1847214" algn="l"/>
                <a:tab pos="3028950" algn="l"/>
                <a:tab pos="3272790" algn="l"/>
                <a:tab pos="3413125" algn="l"/>
                <a:tab pos="4414520" algn="l"/>
                <a:tab pos="4466590" algn="l"/>
              </a:tabLst>
            </a:pPr>
            <a:r>
              <a:rPr dirty="0" sz="1600" spc="-10">
                <a:latin typeface="Times New Roman"/>
                <a:cs typeface="Times New Roman"/>
              </a:rPr>
              <a:t>Р</a:t>
            </a:r>
            <a:r>
              <a:rPr dirty="0" sz="1600" spc="-5">
                <a:latin typeface="Times New Roman"/>
                <a:cs typeface="Times New Roman"/>
              </a:rPr>
              <a:t>азр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 spc="-10">
                <a:latin typeface="Times New Roman"/>
                <a:cs typeface="Times New Roman"/>
              </a:rPr>
              <a:t>ш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ю</a:t>
            </a:r>
            <a:r>
              <a:rPr dirty="0" sz="1600" spc="-10">
                <a:latin typeface="Times New Roman"/>
                <a:cs typeface="Times New Roman"/>
              </a:rPr>
              <a:t>щ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 spc="3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соб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4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сть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		</a:t>
            </a:r>
            <a:r>
              <a:rPr dirty="0" sz="1600" spc="-15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 spc="-25">
                <a:latin typeface="Times New Roman"/>
                <a:cs typeface="Times New Roman"/>
              </a:rPr>
              <a:t>р</a:t>
            </a:r>
            <a:r>
              <a:rPr dirty="0" sz="1600" spc="-10">
                <a:latin typeface="Times New Roman"/>
                <a:cs typeface="Times New Roman"/>
              </a:rPr>
              <a:t>ти</a:t>
            </a:r>
            <a:r>
              <a:rPr dirty="0" sz="1600" spc="-30">
                <a:latin typeface="Times New Roman"/>
                <a:cs typeface="Times New Roman"/>
              </a:rPr>
              <a:t>к</a:t>
            </a:r>
            <a:r>
              <a:rPr dirty="0" sz="1600" spc="1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л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	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 spc="-40">
                <a:latin typeface="Times New Roman"/>
                <a:cs typeface="Times New Roman"/>
              </a:rPr>
              <a:t>о</a:t>
            </a:r>
            <a:r>
              <a:rPr dirty="0" sz="1600" spc="-30">
                <a:latin typeface="Times New Roman"/>
                <a:cs typeface="Times New Roman"/>
              </a:rPr>
              <a:t>ж</a:t>
            </a:r>
            <a:r>
              <a:rPr dirty="0" sz="1600" spc="-5">
                <a:latin typeface="Times New Roman"/>
                <a:cs typeface="Times New Roman"/>
              </a:rPr>
              <a:t>ет  </a:t>
            </a:r>
            <a:r>
              <a:rPr dirty="0" sz="1600" spc="-10">
                <a:latin typeface="Times New Roman"/>
                <a:cs typeface="Times New Roman"/>
              </a:rPr>
              <a:t>расстояние	</a:t>
            </a:r>
            <a:r>
              <a:rPr dirty="0" sz="1600" spc="-5">
                <a:latin typeface="Times New Roman"/>
                <a:cs typeface="Times New Roman"/>
              </a:rPr>
              <a:t>между		отражающими	</a:t>
            </a:r>
            <a:r>
              <a:rPr dirty="0" sz="1600">
                <a:latin typeface="Times New Roman"/>
                <a:cs typeface="Times New Roman"/>
              </a:rPr>
              <a:t>границами,	</a:t>
            </a:r>
            <a:r>
              <a:rPr dirty="0" sz="1600" spc="-5">
                <a:latin typeface="Times New Roman"/>
                <a:cs typeface="Times New Roman"/>
              </a:rPr>
              <a:t>при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68721" y="5673934"/>
            <a:ext cx="370077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71855" algn="l"/>
                <a:tab pos="1349375" algn="l"/>
                <a:tab pos="1841500" algn="l"/>
                <a:tab pos="2958465" algn="l"/>
                <a:tab pos="3399790" algn="l"/>
              </a:tabLst>
            </a:pPr>
            <a:r>
              <a:rPr dirty="0" sz="1600" spc="-85">
                <a:latin typeface="Times New Roman"/>
                <a:cs typeface="Times New Roman"/>
              </a:rPr>
              <a:t>к</a:t>
            </a:r>
            <a:r>
              <a:rPr dirty="0" sz="1600" spc="-25">
                <a:latin typeface="Times New Roman"/>
                <a:cs typeface="Times New Roman"/>
              </a:rPr>
              <a:t>о</a:t>
            </a:r>
            <a:r>
              <a:rPr dirty="0" sz="1600" spc="-35">
                <a:latin typeface="Times New Roman"/>
                <a:cs typeface="Times New Roman"/>
              </a:rPr>
              <a:t>т</a:t>
            </a:r>
            <a:r>
              <a:rPr dirty="0" sz="1600" spc="1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р</a:t>
            </a:r>
            <a:r>
              <a:rPr dirty="0" sz="1600" spc="-4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 spc="-10">
                <a:latin typeface="Times New Roman"/>
                <a:cs typeface="Times New Roman"/>
              </a:rPr>
              <a:t>щ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р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з</a:t>
            </a:r>
            <a:r>
              <a:rPr dirty="0" sz="1600">
                <a:latin typeface="Times New Roman"/>
                <a:cs typeface="Times New Roman"/>
              </a:rPr>
              <a:t>л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ч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м</a:t>
            </a:r>
            <a:r>
              <a:rPr dirty="0" sz="1600" spc="-5">
                <a:latin typeface="Times New Roman"/>
                <a:cs typeface="Times New Roman"/>
              </a:rPr>
              <a:t>ы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20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ак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д</a:t>
            </a:r>
            <a:r>
              <a:rPr dirty="0" sz="1600" spc="-15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1198" y="5917813"/>
            <a:ext cx="38766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поверхности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раздела,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сливаются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45">
                <a:latin typeface="Times New Roman"/>
                <a:cs typeface="Times New Roman"/>
              </a:rPr>
              <a:t>одну.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563613"/>
            <a:ext cx="59328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Длина</a:t>
            </a:r>
            <a:r>
              <a:rPr dirty="0" spc="-10"/>
              <a:t> </a:t>
            </a:r>
            <a:r>
              <a:rPr dirty="0" spc="-15"/>
              <a:t>волны</a:t>
            </a:r>
            <a:r>
              <a:rPr dirty="0"/>
              <a:t> и</a:t>
            </a:r>
            <a:r>
              <a:rPr dirty="0" spc="-10"/>
              <a:t> </a:t>
            </a:r>
            <a:r>
              <a:rPr dirty="0" spc="-5"/>
              <a:t>разрешающая</a:t>
            </a:r>
            <a:r>
              <a:rPr dirty="0" spc="-10"/>
              <a:t> </a:t>
            </a:r>
            <a:r>
              <a:rPr dirty="0"/>
              <a:t>способность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680" y="1059218"/>
            <a:ext cx="4289044" cy="173767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89421" y="2786868"/>
            <a:ext cx="66040" cy="1454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20"/>
              </a:lnSpc>
            </a:pPr>
            <a:r>
              <a:rPr dirty="0" sz="1000" spc="15" i="1">
                <a:latin typeface="Times New Roman"/>
                <a:cs typeface="Times New Roman"/>
              </a:rPr>
              <a:t>а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24035" y="1525498"/>
            <a:ext cx="4436745" cy="3249295"/>
            <a:chOff x="224035" y="1525498"/>
            <a:chExt cx="4436745" cy="324929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035" y="2785871"/>
              <a:ext cx="4436356" cy="19888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73087" y="1535404"/>
              <a:ext cx="3646170" cy="2449830"/>
            </a:xfrm>
            <a:custGeom>
              <a:avLst/>
              <a:gdLst/>
              <a:ahLst/>
              <a:cxnLst/>
              <a:rect l="l" t="t" r="r" b="b"/>
              <a:pathLst>
                <a:path w="3646170" h="2449829">
                  <a:moveTo>
                    <a:pt x="3599661" y="472986"/>
                  </a:moveTo>
                  <a:lnTo>
                    <a:pt x="1871458" y="216446"/>
                  </a:lnTo>
                </a:path>
                <a:path w="3646170" h="2449829">
                  <a:moveTo>
                    <a:pt x="3528071" y="2449614"/>
                  </a:moveTo>
                  <a:lnTo>
                    <a:pt x="1799830" y="2193035"/>
                  </a:lnTo>
                </a:path>
                <a:path w="3646170" h="2449829">
                  <a:moveTo>
                    <a:pt x="3645648" y="1994801"/>
                  </a:moveTo>
                  <a:lnTo>
                    <a:pt x="1876030" y="1946186"/>
                  </a:lnTo>
                </a:path>
                <a:path w="3646170" h="2449829">
                  <a:moveTo>
                    <a:pt x="1800223" y="2193836"/>
                  </a:moveTo>
                  <a:lnTo>
                    <a:pt x="0" y="1918741"/>
                  </a:lnTo>
                </a:path>
                <a:path w="3646170" h="2449829">
                  <a:moveTo>
                    <a:pt x="3436987" y="48031"/>
                  </a:moveTo>
                  <a:lnTo>
                    <a:pt x="0" y="0"/>
                  </a:lnTo>
                </a:path>
                <a:path w="3646170" h="2449829">
                  <a:moveTo>
                    <a:pt x="1966314" y="235102"/>
                  </a:moveTo>
                  <a:lnTo>
                    <a:pt x="1470671" y="137172"/>
                  </a:lnTo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843809" y="3480790"/>
              <a:ext cx="19050" cy="5715"/>
            </a:xfrm>
            <a:custGeom>
              <a:avLst/>
              <a:gdLst/>
              <a:ahLst/>
              <a:cxnLst/>
              <a:rect l="l" t="t" r="r" b="b"/>
              <a:pathLst>
                <a:path w="19050" h="5714">
                  <a:moveTo>
                    <a:pt x="0" y="0"/>
                  </a:moveTo>
                  <a:lnTo>
                    <a:pt x="13690" y="5105"/>
                  </a:lnTo>
                </a:path>
                <a:path w="19050" h="5714">
                  <a:moveTo>
                    <a:pt x="13690" y="0"/>
                  </a:moveTo>
                  <a:lnTo>
                    <a:pt x="18503" y="393"/>
                  </a:lnTo>
                </a:path>
              </a:pathLst>
            </a:custGeom>
            <a:ln w="9144">
              <a:solidFill>
                <a:srgbClr val="619CD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356840" y="1754885"/>
              <a:ext cx="2216150" cy="1723389"/>
            </a:xfrm>
            <a:custGeom>
              <a:avLst/>
              <a:gdLst/>
              <a:ahLst/>
              <a:cxnLst/>
              <a:rect l="l" t="t" r="r" b="b"/>
              <a:pathLst>
                <a:path w="2216150" h="1723389">
                  <a:moveTo>
                    <a:pt x="2215908" y="256527"/>
                  </a:moveTo>
                  <a:lnTo>
                    <a:pt x="487705" y="0"/>
                  </a:lnTo>
                </a:path>
                <a:path w="2216150" h="1723389">
                  <a:moveTo>
                    <a:pt x="576110" y="1723275"/>
                  </a:moveTo>
                  <a:lnTo>
                    <a:pt x="0" y="1699260"/>
                  </a:lnTo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939652" y="1872221"/>
            <a:ext cx="4069079" cy="2463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1.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колебаний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тонкого</a:t>
            </a:r>
            <a:r>
              <a:rPr dirty="0" sz="1600" spc="-5">
                <a:latin typeface="Times New Roman"/>
                <a:cs typeface="Times New Roman"/>
              </a:rPr>
              <a:t> пласта,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когда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подстилающие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перекрывающие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породы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имеют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одинаковую 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литологию.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Скорость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пласте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принята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равной 2500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м/с;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импульса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50'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Гц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длина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волны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составляет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50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м*.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Цифрами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обозначена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мощность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пласта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метрах;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марки </a:t>
            </a:r>
            <a:r>
              <a:rPr dirty="0" sz="1600" spc="-5">
                <a:latin typeface="Times New Roman"/>
                <a:cs typeface="Times New Roman"/>
              </a:rPr>
              <a:t> времени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нанесены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через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10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мс.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 —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импульс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минимально-фазовый;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импульс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нуль-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фазовый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тем </a:t>
            </a:r>
            <a:r>
              <a:rPr dirty="0" sz="1600" spc="-15">
                <a:latin typeface="Times New Roman"/>
                <a:cs typeface="Times New Roman"/>
              </a:rPr>
              <a:t>же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частотным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спектром.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569477" y="6556176"/>
            <a:ext cx="15748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4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9571" y="4989418"/>
            <a:ext cx="8588375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5016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Разрешающая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способность </a:t>
            </a:r>
            <a:r>
              <a:rPr dirty="0" sz="1600">
                <a:latin typeface="Times New Roman"/>
                <a:cs typeface="Times New Roman"/>
              </a:rPr>
              <a:t>зависит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уровня </a:t>
            </a:r>
            <a:r>
              <a:rPr dirty="0" sz="1600" spc="-15">
                <a:latin typeface="Times New Roman"/>
                <a:cs typeface="Times New Roman"/>
              </a:rPr>
              <a:t>помех,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способности </a:t>
            </a:r>
            <a:r>
              <a:rPr dirty="0" sz="1600" spc="-5">
                <a:latin typeface="Times New Roman"/>
                <a:cs typeface="Times New Roman"/>
              </a:rPr>
              <a:t>интерпретатора </a:t>
            </a:r>
            <a:r>
              <a:rPr dirty="0" sz="1600" spc="-20">
                <a:latin typeface="Times New Roman"/>
                <a:cs typeface="Times New Roman"/>
              </a:rPr>
              <a:t>улавливать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незначительные изменения формы </a:t>
            </a:r>
            <a:r>
              <a:rPr dirty="0" sz="1600">
                <a:latin typeface="Times New Roman"/>
                <a:cs typeface="Times New Roman"/>
              </a:rPr>
              <a:t>сигнала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60">
                <a:latin typeface="Times New Roman"/>
                <a:cs typeface="Times New Roman"/>
              </a:rPr>
              <a:t>т. </a:t>
            </a:r>
            <a:r>
              <a:rPr dirty="0" sz="1600" spc="-5">
                <a:latin typeface="Times New Roman"/>
                <a:cs typeface="Times New Roman"/>
              </a:rPr>
              <a:t>п. В общем считается, </a:t>
            </a:r>
            <a:r>
              <a:rPr dirty="0" sz="1600" spc="-15">
                <a:latin typeface="Times New Roman"/>
                <a:cs typeface="Times New Roman"/>
              </a:rPr>
              <a:t>что </a:t>
            </a:r>
            <a:r>
              <a:rPr dirty="0" sz="1600">
                <a:latin typeface="Times New Roman"/>
                <a:cs typeface="Times New Roman"/>
              </a:rPr>
              <a:t>разрешающая способ- </a:t>
            </a:r>
            <a:r>
              <a:rPr dirty="0" sz="1600" spc="5">
                <a:latin typeface="Times New Roman"/>
                <a:cs typeface="Times New Roman"/>
              </a:rPr>
              <a:t> ность </a:t>
            </a:r>
            <a:r>
              <a:rPr dirty="0" sz="1600" spc="-5">
                <a:latin typeface="Times New Roman"/>
                <a:cs typeface="Times New Roman"/>
              </a:rPr>
              <a:t>равна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примерно</a:t>
            </a:r>
            <a:r>
              <a:rPr dirty="0" sz="1600">
                <a:latin typeface="Times New Roman"/>
                <a:cs typeface="Times New Roman"/>
              </a:rPr>
              <a:t> 1/8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—1/4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длины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волны.</a:t>
            </a:r>
            <a:r>
              <a:rPr dirty="0" sz="1600" spc="-5">
                <a:latin typeface="Times New Roman"/>
                <a:cs typeface="Times New Roman"/>
              </a:rPr>
              <a:t> В</a:t>
            </a:r>
            <a:r>
              <a:rPr dirty="0" sz="1600">
                <a:latin typeface="Times New Roman"/>
                <a:cs typeface="Times New Roman"/>
              </a:rPr>
              <a:t> идеальных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случаях,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например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простом </a:t>
            </a:r>
            <a:r>
              <a:rPr dirty="0" sz="1600">
                <a:latin typeface="Times New Roman"/>
                <a:cs typeface="Times New Roman"/>
              </a:rPr>
              <a:t> строении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среды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условиях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отсутствия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помех,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наличии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четкого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опорного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горизонта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возможно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различать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более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близко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расположенные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границы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раздела.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332" y="419493"/>
            <a:ext cx="59328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Длина</a:t>
            </a:r>
            <a:r>
              <a:rPr dirty="0" spc="-10"/>
              <a:t> </a:t>
            </a:r>
            <a:r>
              <a:rPr dirty="0" spc="-15"/>
              <a:t>волны</a:t>
            </a:r>
            <a:r>
              <a:rPr dirty="0"/>
              <a:t> и</a:t>
            </a:r>
            <a:r>
              <a:rPr dirty="0" spc="-10"/>
              <a:t> </a:t>
            </a:r>
            <a:r>
              <a:rPr dirty="0" spc="-5"/>
              <a:t>разрешающая</a:t>
            </a:r>
            <a:r>
              <a:rPr dirty="0" spc="-10"/>
              <a:t> </a:t>
            </a:r>
            <a:r>
              <a:rPr dirty="0"/>
              <a:t>способность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88135"/>
            <a:ext cx="5510022" cy="576757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4500" y="6518225"/>
            <a:ext cx="7169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28.04.2023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02459" y="6518225"/>
            <a:ext cx="984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5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18424" y="1386992"/>
            <a:ext cx="3430904" cy="4902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302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2.</a:t>
            </a:r>
            <a:r>
              <a:rPr dirty="0" sz="1600" spc="-10">
                <a:latin typeface="Times New Roman"/>
                <a:cs typeface="Times New Roman"/>
              </a:rPr>
              <a:t> Профиль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вкрест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простирания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пластов.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Восточный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Техас.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Основные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отражения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общем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соответствуют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границам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между </a:t>
            </a:r>
            <a:r>
              <a:rPr dirty="0" sz="1600" spc="-10">
                <a:latin typeface="Times New Roman"/>
                <a:cs typeface="Times New Roman"/>
              </a:rPr>
              <a:t>крупными </a:t>
            </a:r>
            <a:r>
              <a:rPr dirty="0" sz="1600" spc="-5">
                <a:latin typeface="Times New Roman"/>
                <a:cs typeface="Times New Roman"/>
              </a:rPr>
              <a:t> стратиграфическими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подразделениями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разреза.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Формации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Мидуэй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(М)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Вудбайн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(W) </a:t>
            </a:r>
            <a:r>
              <a:rPr dirty="0" sz="1600" spc="-5">
                <a:latin typeface="Times New Roman"/>
                <a:cs typeface="Times New Roman"/>
              </a:rPr>
              <a:t> представлены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отложениями,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которые 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наращивались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сторону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моря. </a:t>
            </a:r>
            <a:r>
              <a:rPr dirty="0" sz="1600" spc="-15">
                <a:latin typeface="Times New Roman"/>
                <a:cs typeface="Times New Roman"/>
              </a:rPr>
              <a:t>Кромка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рифа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Эдвардз обозначена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стрелкой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(R)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— </a:t>
            </a:r>
            <a:r>
              <a:rPr dirty="0" sz="1600">
                <a:latin typeface="Times New Roman"/>
                <a:cs typeface="Times New Roman"/>
              </a:rPr>
              <a:t>разрез, </a:t>
            </a:r>
            <a:r>
              <a:rPr dirty="0" sz="1600" spc="-10">
                <a:latin typeface="Times New Roman"/>
                <a:cs typeface="Times New Roman"/>
              </a:rPr>
              <a:t>полученный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25">
                <a:latin typeface="Times New Roman"/>
                <a:cs typeface="Times New Roman"/>
              </a:rPr>
              <a:t>результате 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обычной обработки. </a:t>
            </a:r>
            <a:r>
              <a:rPr dirty="0" sz="1600" spc="5">
                <a:latin typeface="Times New Roman"/>
                <a:cs typeface="Times New Roman"/>
              </a:rPr>
              <a:t>6- </a:t>
            </a:r>
            <a:r>
              <a:rPr dirty="0" sz="1600">
                <a:latin typeface="Times New Roman"/>
                <a:cs typeface="Times New Roman"/>
              </a:rPr>
              <a:t>разрез </a:t>
            </a:r>
            <a:r>
              <a:rPr dirty="0" sz="1600" spc="-10">
                <a:latin typeface="Times New Roman"/>
                <a:cs typeface="Times New Roman"/>
              </a:rPr>
              <a:t>получен </a:t>
            </a:r>
            <a:r>
              <a:rPr dirty="0" sz="1600" spc="-5">
                <a:latin typeface="Times New Roman"/>
                <a:cs typeface="Times New Roman"/>
              </a:rPr>
              <a:t> с </a:t>
            </a:r>
            <a:r>
              <a:rPr dirty="0" sz="1600" spc="-10">
                <a:latin typeface="Times New Roman"/>
                <a:cs typeface="Times New Roman"/>
              </a:rPr>
              <a:t>использованием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программы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PULSE,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позволяющей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заменить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импульс </a:t>
            </a:r>
            <a:r>
              <a:rPr dirty="0" sz="1600" spc="-15">
                <a:latin typeface="Times New Roman"/>
                <a:cs typeface="Times New Roman"/>
              </a:rPr>
              <a:t> источника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эквивалентным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ему </a:t>
            </a:r>
            <a:r>
              <a:rPr dirty="0" sz="1600" spc="-15">
                <a:latin typeface="Times New Roman"/>
                <a:cs typeface="Times New Roman"/>
              </a:rPr>
              <a:t>сжатым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импульсом,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постоянным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форме.</a:t>
            </a:r>
            <a:endParaRPr sz="1600">
              <a:latin typeface="Times New Roman"/>
              <a:cs typeface="Times New Roman"/>
            </a:endParaRPr>
          </a:p>
          <a:p>
            <a:pPr marL="12700" marR="85090">
              <a:lnSpc>
                <a:spcPct val="100000"/>
              </a:lnSpc>
              <a:spcBef>
                <a:spcPts val="5"/>
              </a:spcBef>
            </a:pPr>
            <a:r>
              <a:rPr dirty="0" sz="1600" spc="-15">
                <a:latin typeface="Times New Roman"/>
                <a:cs typeface="Times New Roman"/>
              </a:rPr>
              <a:t>Такая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обработка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позволила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повысить </a:t>
            </a:r>
            <a:r>
              <a:rPr dirty="0" sz="1600" spc="-5">
                <a:latin typeface="Times New Roman"/>
                <a:cs typeface="Times New Roman"/>
              </a:rPr>
              <a:t> разрешающую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способность,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более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четко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выделить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выклинивания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слоев</a:t>
            </a:r>
            <a:r>
              <a:rPr dirty="0" sz="1600" spc="-5">
                <a:latin typeface="Times New Roman"/>
                <a:cs typeface="Times New Roman"/>
              </a:rPr>
              <a:t> в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формации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Вудбайн.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594410"/>
            <a:ext cx="720534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Акустическая</a:t>
            </a:r>
            <a:r>
              <a:rPr dirty="0"/>
              <a:t> </a:t>
            </a:r>
            <a:r>
              <a:rPr dirty="0" spc="-10"/>
              <a:t>жесткость</a:t>
            </a:r>
            <a:r>
              <a:rPr dirty="0" spc="5"/>
              <a:t> </a:t>
            </a:r>
            <a:r>
              <a:rPr dirty="0"/>
              <a:t>и</a:t>
            </a:r>
            <a:r>
              <a:rPr dirty="0" spc="5"/>
              <a:t> </a:t>
            </a:r>
            <a:r>
              <a:rPr dirty="0" spc="-10"/>
              <a:t>коэффициент</a:t>
            </a:r>
            <a:r>
              <a:rPr dirty="0" spc="50"/>
              <a:t> </a:t>
            </a:r>
            <a:r>
              <a:rPr dirty="0" spc="-10"/>
              <a:t>отражения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1639" y="5157215"/>
            <a:ext cx="1075944" cy="6080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94226" y="1267180"/>
            <a:ext cx="8556625" cy="4987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445134">
              <a:lnSpc>
                <a:spcPct val="100000"/>
              </a:lnSpc>
              <a:spcBef>
                <a:spcPts val="95"/>
              </a:spcBef>
            </a:pPr>
            <a:r>
              <a:rPr dirty="0" sz="1600" spc="-20">
                <a:latin typeface="Times New Roman"/>
                <a:cs typeface="Times New Roman"/>
              </a:rPr>
              <a:t>Амплитуда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(и,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соответственно,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проходящей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волны)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зависит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разницы</a:t>
            </a:r>
            <a:r>
              <a:rPr dirty="0" sz="1600" spc="4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плотности </a:t>
            </a:r>
            <a:r>
              <a:rPr dirty="0" sz="1600" spc="-20">
                <a:latin typeface="Times New Roman"/>
                <a:cs typeface="Times New Roman"/>
              </a:rPr>
              <a:t>двух </a:t>
            </a:r>
            <a:r>
              <a:rPr dirty="0" sz="1600" spc="-5">
                <a:latin typeface="Times New Roman"/>
                <a:cs typeface="Times New Roman"/>
              </a:rPr>
              <a:t>соседствующих </a:t>
            </a:r>
            <a:r>
              <a:rPr dirty="0" sz="1600">
                <a:latin typeface="Times New Roman"/>
                <a:cs typeface="Times New Roman"/>
              </a:rPr>
              <a:t>слоев</a:t>
            </a:r>
            <a:r>
              <a:rPr dirty="0" sz="1600" i="1">
                <a:latin typeface="Times New Roman"/>
                <a:cs typeface="Times New Roman"/>
              </a:rPr>
              <a:t>.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Произведение </a:t>
            </a:r>
            <a:r>
              <a:rPr dirty="0" sz="1600" spc="-10" i="1">
                <a:latin typeface="Times New Roman"/>
                <a:cs typeface="Times New Roman"/>
              </a:rPr>
              <a:t>этих двух </a:t>
            </a:r>
            <a:r>
              <a:rPr dirty="0" sz="1600" spc="-5" i="1">
                <a:latin typeface="Times New Roman"/>
                <a:cs typeface="Times New Roman"/>
              </a:rPr>
              <a:t>параметров </a:t>
            </a:r>
            <a:r>
              <a:rPr dirty="0" sz="1600" spc="-15" i="1">
                <a:latin typeface="Times New Roman"/>
                <a:cs typeface="Times New Roman"/>
              </a:rPr>
              <a:t>среды </a:t>
            </a:r>
            <a:r>
              <a:rPr dirty="0" sz="1600" spc="-10" i="1">
                <a:latin typeface="Times New Roman"/>
                <a:cs typeface="Times New Roman"/>
              </a:rPr>
              <a:t> называется</a:t>
            </a:r>
            <a:r>
              <a:rPr dirty="0" sz="1600" spc="30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акустической</a:t>
            </a:r>
            <a:r>
              <a:rPr dirty="0" sz="1600" spc="25" i="1">
                <a:latin typeface="Times New Roman"/>
                <a:cs typeface="Times New Roman"/>
              </a:rPr>
              <a:t> </a:t>
            </a:r>
            <a:r>
              <a:rPr dirty="0" sz="1600" spc="-15" i="1">
                <a:latin typeface="Times New Roman"/>
                <a:cs typeface="Times New Roman"/>
              </a:rPr>
              <a:t>жесткостью:</a:t>
            </a:r>
            <a:endParaRPr sz="1600">
              <a:latin typeface="Times New Roman"/>
              <a:cs typeface="Times New Roman"/>
            </a:endParaRPr>
          </a:p>
          <a:p>
            <a:pPr marL="457834">
              <a:lnSpc>
                <a:spcPct val="100000"/>
              </a:lnSpc>
              <a:spcBef>
                <a:spcPts val="600"/>
              </a:spcBef>
            </a:pPr>
            <a:r>
              <a:rPr dirty="0" sz="1600" spc="-5" b="1">
                <a:latin typeface="Times New Roman"/>
                <a:cs typeface="Times New Roman"/>
              </a:rPr>
              <a:t>Z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=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ρV</a:t>
            </a:r>
            <a:endParaRPr sz="1600">
              <a:latin typeface="Times New Roman"/>
              <a:cs typeface="Times New Roman"/>
            </a:endParaRPr>
          </a:p>
          <a:p>
            <a:pPr marL="457834">
              <a:lnSpc>
                <a:spcPct val="100000"/>
              </a:lnSpc>
              <a:spcBef>
                <a:spcPts val="600"/>
              </a:spcBef>
            </a:pPr>
            <a:r>
              <a:rPr dirty="0" sz="1600" spc="-30">
                <a:latin typeface="Times New Roman"/>
                <a:cs typeface="Times New Roman"/>
              </a:rPr>
              <a:t>где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Z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акустическая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жесткость;</a:t>
            </a:r>
            <a:endParaRPr sz="1600">
              <a:latin typeface="Times New Roman"/>
              <a:cs typeface="Times New Roman"/>
            </a:endParaRPr>
          </a:p>
          <a:p>
            <a:pPr marL="457834">
              <a:lnSpc>
                <a:spcPct val="100000"/>
              </a:lnSpc>
              <a:spcBef>
                <a:spcPts val="600"/>
              </a:spcBef>
            </a:pPr>
            <a:r>
              <a:rPr dirty="0" sz="1600" spc="-5" b="1">
                <a:latin typeface="Times New Roman"/>
                <a:cs typeface="Times New Roman"/>
              </a:rPr>
              <a:t>V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пластовая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скорость;</a:t>
            </a:r>
            <a:endParaRPr sz="1600">
              <a:latin typeface="Times New Roman"/>
              <a:cs typeface="Times New Roman"/>
            </a:endParaRPr>
          </a:p>
          <a:p>
            <a:pPr marL="457834">
              <a:lnSpc>
                <a:spcPct val="100000"/>
              </a:lnSpc>
              <a:spcBef>
                <a:spcPts val="600"/>
              </a:spcBef>
            </a:pPr>
            <a:r>
              <a:rPr dirty="0" sz="1600" spc="-5" b="1">
                <a:latin typeface="Times New Roman"/>
                <a:cs typeface="Times New Roman"/>
              </a:rPr>
              <a:t>ρ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плотность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пород.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445134">
              <a:lnSpc>
                <a:spcPct val="100000"/>
              </a:lnSpc>
              <a:spcBef>
                <a:spcPts val="600"/>
              </a:spcBef>
            </a:pPr>
            <a:r>
              <a:rPr dirty="0" sz="1600" spc="-5">
                <a:latin typeface="Times New Roman"/>
                <a:cs typeface="Times New Roman"/>
              </a:rPr>
              <a:t>Акустическую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жесткость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называют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еще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акустическим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сопротивлением</a:t>
            </a:r>
            <a:r>
              <a:rPr dirty="0" sz="1600">
                <a:latin typeface="Times New Roman"/>
                <a:cs typeface="Times New Roman"/>
              </a:rPr>
              <a:t> или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импедансом.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реально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измеряемое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лабораторных</a:t>
            </a:r>
            <a:r>
              <a:rPr dirty="0" sz="1600" spc="-5">
                <a:latin typeface="Times New Roman"/>
                <a:cs typeface="Times New Roman"/>
              </a:rPr>
              <a:t> условиях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свойство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горных</a:t>
            </a:r>
            <a:r>
              <a:rPr dirty="0" sz="1600" spc="-10">
                <a:latin typeface="Times New Roman"/>
                <a:cs typeface="Times New Roman"/>
              </a:rPr>
              <a:t> пород,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измеряемое в </a:t>
            </a:r>
            <a:r>
              <a:rPr dirty="0" sz="1600">
                <a:latin typeface="Times New Roman"/>
                <a:cs typeface="Times New Roman"/>
              </a:rPr>
              <a:t>любой </a:t>
            </a:r>
            <a:r>
              <a:rPr dirty="0" sz="1600" spc="-20">
                <a:latin typeface="Times New Roman"/>
                <a:cs typeface="Times New Roman"/>
              </a:rPr>
              <a:t>точке. </a:t>
            </a:r>
            <a:r>
              <a:rPr dirty="0" sz="1600" spc="-5">
                <a:latin typeface="Times New Roman"/>
                <a:cs typeface="Times New Roman"/>
              </a:rPr>
              <a:t>Важно, </a:t>
            </a:r>
            <a:r>
              <a:rPr dirty="0" sz="1600" spc="-15">
                <a:latin typeface="Times New Roman"/>
                <a:cs typeface="Times New Roman"/>
              </a:rPr>
              <a:t>что </a:t>
            </a:r>
            <a:r>
              <a:rPr dirty="0" sz="1600" spc="-5">
                <a:latin typeface="Times New Roman"/>
                <a:cs typeface="Times New Roman"/>
              </a:rPr>
              <a:t>для </a:t>
            </a:r>
            <a:r>
              <a:rPr dirty="0" sz="1600" spc="-10">
                <a:latin typeface="Times New Roman"/>
                <a:cs typeface="Times New Roman"/>
              </a:rPr>
              <a:t>волн </a:t>
            </a:r>
            <a:r>
              <a:rPr dirty="0" sz="1600" spc="-5">
                <a:latin typeface="Times New Roman"/>
                <a:cs typeface="Times New Roman"/>
              </a:rPr>
              <a:t>разной </a:t>
            </a:r>
            <a:r>
              <a:rPr dirty="0" sz="1600" spc="-10">
                <a:latin typeface="Times New Roman"/>
                <a:cs typeface="Times New Roman"/>
              </a:rPr>
              <a:t>природы: продольных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10">
                <a:latin typeface="Times New Roman"/>
                <a:cs typeface="Times New Roman"/>
              </a:rPr>
              <a:t>поперечных,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вследствие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разной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прохождения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ним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акустическая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жесткость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разная.</a:t>
            </a:r>
            <a:endParaRPr sz="1600">
              <a:latin typeface="Times New Roman"/>
              <a:cs typeface="Times New Roman"/>
            </a:endParaRPr>
          </a:p>
          <a:p>
            <a:pPr algn="just" marL="457834">
              <a:lnSpc>
                <a:spcPct val="100000"/>
              </a:lnSpc>
              <a:spcBef>
                <a:spcPts val="605"/>
              </a:spcBef>
            </a:pPr>
            <a:r>
              <a:rPr dirty="0" sz="1600" spc="-10" i="1">
                <a:latin typeface="Times New Roman"/>
                <a:cs typeface="Times New Roman"/>
              </a:rPr>
              <a:t>Примечание:</a:t>
            </a:r>
            <a:r>
              <a:rPr dirty="0" sz="1600" spc="2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Основной</a:t>
            </a:r>
            <a:r>
              <a:rPr dirty="0" sz="1600" spc="30" i="1">
                <a:latin typeface="Times New Roman"/>
                <a:cs typeface="Times New Roman"/>
              </a:rPr>
              <a:t> </a:t>
            </a:r>
            <a:r>
              <a:rPr dirty="0" sz="1600" spc="5" i="1">
                <a:latin typeface="Times New Roman"/>
                <a:cs typeface="Times New Roman"/>
              </a:rPr>
              <a:t>вклад</a:t>
            </a:r>
            <a:r>
              <a:rPr dirty="0" sz="1600" spc="3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в</a:t>
            </a:r>
            <a:r>
              <a:rPr dirty="0" sz="1600" spc="5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значение</a:t>
            </a:r>
            <a:r>
              <a:rPr dirty="0" sz="1600" spc="40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акустического</a:t>
            </a:r>
            <a:r>
              <a:rPr dirty="0" sz="1600" spc="40" i="1">
                <a:latin typeface="Times New Roman"/>
                <a:cs typeface="Times New Roman"/>
              </a:rPr>
              <a:t> </a:t>
            </a:r>
            <a:r>
              <a:rPr dirty="0" sz="1600" spc="-15" i="1">
                <a:latin typeface="Times New Roman"/>
                <a:cs typeface="Times New Roman"/>
              </a:rPr>
              <a:t>импеданса</a:t>
            </a:r>
            <a:r>
              <a:rPr dirty="0" sz="1600" spc="25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вносит</a:t>
            </a:r>
            <a:r>
              <a:rPr dirty="0" sz="1600" spc="20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скорость.</a:t>
            </a:r>
            <a:endParaRPr sz="1600">
              <a:latin typeface="Times New Roman"/>
              <a:cs typeface="Times New Roman"/>
            </a:endParaRPr>
          </a:p>
          <a:p>
            <a:pPr algn="just" marL="376555">
              <a:lnSpc>
                <a:spcPct val="100000"/>
              </a:lnSpc>
              <a:spcBef>
                <a:spcPts val="685"/>
              </a:spcBef>
            </a:pPr>
            <a:r>
              <a:rPr dirty="0" sz="1600" spc="-10">
                <a:latin typeface="Times New Roman"/>
                <a:cs typeface="Times New Roman"/>
              </a:rPr>
              <a:t>Коэффициент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определяется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формулой: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437007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(5.1)</a:t>
            </a:r>
            <a:endParaRPr sz="1800">
              <a:latin typeface="Times New Roman"/>
              <a:cs typeface="Times New Roman"/>
            </a:endParaRPr>
          </a:p>
          <a:p>
            <a:pPr marL="376555">
              <a:lnSpc>
                <a:spcPct val="100000"/>
              </a:lnSpc>
              <a:spcBef>
                <a:spcPts val="615"/>
              </a:spcBef>
            </a:pPr>
            <a:r>
              <a:rPr dirty="0" sz="1600" spc="-30">
                <a:latin typeface="Times New Roman"/>
                <a:cs typeface="Times New Roman"/>
              </a:rPr>
              <a:t>где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R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коэффициент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endParaRPr sz="1600">
              <a:latin typeface="Times New Roman"/>
              <a:cs typeface="Times New Roman"/>
            </a:endParaRPr>
          </a:p>
          <a:p>
            <a:pPr marL="376555">
              <a:lnSpc>
                <a:spcPct val="100000"/>
              </a:lnSpc>
              <a:spcBef>
                <a:spcPts val="685"/>
              </a:spcBef>
            </a:pPr>
            <a:r>
              <a:rPr dirty="0" sz="1600" spc="-5">
                <a:latin typeface="Times New Roman"/>
                <a:cs typeface="Times New Roman"/>
              </a:rPr>
              <a:t>Z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акустическая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жесткость.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54554" y="6556176"/>
            <a:ext cx="190563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8745">
              <a:lnSpc>
                <a:spcPts val="1240"/>
              </a:lnSpc>
            </a:pPr>
            <a:fld id="{81D60167-4931-47E6-BA6A-407CBD079E47}" type="slidenum">
              <a:rPr dirty="0"/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91731"/>
            <a:ext cx="720407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Акустическая</a:t>
            </a:r>
            <a:r>
              <a:rPr dirty="0"/>
              <a:t> </a:t>
            </a:r>
            <a:r>
              <a:rPr dirty="0" spc="-10"/>
              <a:t>жесткость</a:t>
            </a:r>
            <a:r>
              <a:rPr dirty="0" spc="10"/>
              <a:t> </a:t>
            </a:r>
            <a:r>
              <a:rPr dirty="0"/>
              <a:t>и</a:t>
            </a:r>
            <a:r>
              <a:rPr dirty="0" spc="-10"/>
              <a:t> коэффициент</a:t>
            </a:r>
            <a:r>
              <a:rPr dirty="0" spc="50"/>
              <a:t> </a:t>
            </a:r>
            <a:r>
              <a:rPr dirty="0" spc="-10"/>
              <a:t>отражения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2434" y="1208695"/>
            <a:ext cx="8079740" cy="687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600"/>
              </a:lnSpc>
              <a:spcBef>
                <a:spcPts val="100"/>
              </a:spcBef>
            </a:pP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5">
                <a:latin typeface="Times New Roman"/>
                <a:cs typeface="Times New Roman"/>
              </a:rPr>
              <a:t>формулу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входят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только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акустические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жесткости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выше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ниже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лежащего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слоев.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Коэффициент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лежит</a:t>
            </a:r>
            <a:r>
              <a:rPr dirty="0" sz="1600" spc="3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пределах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3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-1.</a:t>
            </a:r>
            <a:r>
              <a:rPr dirty="0" sz="1600" spc="3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Если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нижележащий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пласт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имеет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34" y="1870737"/>
            <a:ext cx="347980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038225" algn="l"/>
                <a:tab pos="1623695" algn="l"/>
                <a:tab pos="2223770" algn="l"/>
                <a:tab pos="2471420" algn="l"/>
              </a:tabLst>
            </a:pPr>
            <a:r>
              <a:rPr dirty="0" sz="1600" spc="-10">
                <a:latin typeface="Times New Roman"/>
                <a:cs typeface="Times New Roman"/>
              </a:rPr>
              <a:t>большую	</a:t>
            </a:r>
            <a:r>
              <a:rPr dirty="0" sz="1600" spc="-5">
                <a:latin typeface="Times New Roman"/>
                <a:cs typeface="Times New Roman"/>
              </a:rPr>
              <a:t>акустическую	жесткость,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 spc="-2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л</a:t>
            </a:r>
            <a:r>
              <a:rPr dirty="0" sz="1600" spc="-4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ж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60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л</a:t>
            </a:r>
            <a:r>
              <a:rPr dirty="0" sz="1600" spc="-10">
                <a:latin typeface="Times New Roman"/>
                <a:cs typeface="Times New Roman"/>
              </a:rPr>
              <a:t>ь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5">
                <a:latin typeface="Times New Roman"/>
                <a:cs typeface="Times New Roman"/>
              </a:rPr>
              <a:t>ы</a:t>
            </a:r>
            <a:r>
              <a:rPr dirty="0" sz="1600" spc="5">
                <a:latin typeface="Times New Roman"/>
                <a:cs typeface="Times New Roman"/>
              </a:rPr>
              <a:t>й</a:t>
            </a:r>
            <a:r>
              <a:rPr dirty="0" sz="1600" spc="-5">
                <a:latin typeface="Times New Roman"/>
                <a:cs typeface="Times New Roman"/>
              </a:rPr>
              <a:t>.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Если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20">
                <a:latin typeface="Times New Roman"/>
                <a:cs typeface="Times New Roman"/>
              </a:rPr>
              <a:t>ж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л</a:t>
            </a:r>
            <a:r>
              <a:rPr dirty="0" sz="1600" spc="-5">
                <a:latin typeface="Times New Roman"/>
                <a:cs typeface="Times New Roman"/>
              </a:rPr>
              <a:t>ежащ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16833" y="1870737"/>
            <a:ext cx="482600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" marR="5080" indent="-23495">
              <a:lnSpc>
                <a:spcPct val="100000"/>
              </a:lnSpc>
              <a:spcBef>
                <a:spcPts val="95"/>
              </a:spcBef>
              <a:tabLst>
                <a:tab pos="553085" algn="l"/>
                <a:tab pos="692150" algn="l"/>
                <a:tab pos="1375410" algn="l"/>
                <a:tab pos="2103755" algn="l"/>
                <a:tab pos="2510155" algn="l"/>
                <a:tab pos="2763520" algn="l"/>
                <a:tab pos="3818254" algn="l"/>
                <a:tab pos="3888104" algn="l"/>
                <a:tab pos="4490720" algn="l"/>
              </a:tabLst>
            </a:pPr>
            <a:r>
              <a:rPr dirty="0" sz="1600" spc="-5">
                <a:latin typeface="Times New Roman"/>
                <a:cs typeface="Times New Roman"/>
              </a:rPr>
              <a:t>чем</a:t>
            </a:r>
            <a:r>
              <a:rPr dirty="0" sz="1600" spc="-5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ы</a:t>
            </a:r>
            <a:r>
              <a:rPr dirty="0" sz="1600" spc="-10">
                <a:latin typeface="Times New Roman"/>
                <a:cs typeface="Times New Roman"/>
              </a:rPr>
              <a:t>ш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л</a:t>
            </a:r>
            <a:r>
              <a:rPr dirty="0" sz="1600" spc="-5">
                <a:latin typeface="Times New Roman"/>
                <a:cs typeface="Times New Roman"/>
              </a:rPr>
              <a:t>еж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щ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й</a:t>
            </a:r>
            <a:r>
              <a:rPr dirty="0" sz="1600" spc="-5">
                <a:latin typeface="Times New Roman"/>
                <a:cs typeface="Times New Roman"/>
              </a:rPr>
              <a:t>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35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85">
                <a:latin typeface="Times New Roman"/>
                <a:cs typeface="Times New Roman"/>
              </a:rPr>
              <a:t>к</a:t>
            </a:r>
            <a:r>
              <a:rPr dirty="0" sz="1600" spc="25">
                <a:latin typeface="Times New Roman"/>
                <a:cs typeface="Times New Roman"/>
              </a:rPr>
              <a:t>о</a:t>
            </a:r>
            <a:r>
              <a:rPr dirty="0" sz="1600" spc="-15">
                <a:latin typeface="Times New Roman"/>
                <a:cs typeface="Times New Roman"/>
              </a:rPr>
              <a:t>э</a:t>
            </a:r>
            <a:r>
              <a:rPr dirty="0" sz="1600" spc="-20">
                <a:latin typeface="Times New Roman"/>
                <a:cs typeface="Times New Roman"/>
              </a:rPr>
              <a:t>ф</a:t>
            </a:r>
            <a:r>
              <a:rPr dirty="0" sz="1600" spc="5">
                <a:latin typeface="Times New Roman"/>
                <a:cs typeface="Times New Roman"/>
              </a:rPr>
              <a:t>фиц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-5">
                <a:latin typeface="Times New Roman"/>
                <a:cs typeface="Times New Roman"/>
              </a:rPr>
              <a:t>т</a:t>
            </a:r>
            <a:r>
              <a:rPr dirty="0" sz="1600">
                <a:latin typeface="Times New Roman"/>
                <a:cs typeface="Times New Roman"/>
              </a:rPr>
              <a:t>		</a:t>
            </a:r>
            <a:r>
              <a:rPr dirty="0" sz="1600" spc="-25">
                <a:latin typeface="Times New Roman"/>
                <a:cs typeface="Times New Roman"/>
              </a:rPr>
              <a:t>о</a:t>
            </a:r>
            <a:r>
              <a:rPr dirty="0" sz="1600" spc="15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ра</a:t>
            </a:r>
            <a:r>
              <a:rPr dirty="0" sz="1600" spc="-30">
                <a:latin typeface="Times New Roman"/>
                <a:cs typeface="Times New Roman"/>
              </a:rPr>
              <a:t>ж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1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я  </a:t>
            </a:r>
            <a:r>
              <a:rPr dirty="0" sz="1600">
                <a:latin typeface="Times New Roman"/>
                <a:cs typeface="Times New Roman"/>
              </a:rPr>
              <a:t>п</a:t>
            </a:r>
            <a:r>
              <a:rPr dirty="0" sz="1600" spc="-5">
                <a:latin typeface="Times New Roman"/>
                <a:cs typeface="Times New Roman"/>
              </a:rPr>
              <a:t>ласт</a:t>
            </a:r>
            <a:r>
              <a:rPr dirty="0" sz="1600">
                <a:latin typeface="Times New Roman"/>
                <a:cs typeface="Times New Roman"/>
              </a:rPr>
              <a:t>		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м</a:t>
            </a:r>
            <a:r>
              <a:rPr dirty="0" sz="1600" spc="-5">
                <a:latin typeface="Times New Roman"/>
                <a:cs typeface="Times New Roman"/>
              </a:rPr>
              <a:t>еет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-30">
                <a:latin typeface="Times New Roman"/>
                <a:cs typeface="Times New Roman"/>
              </a:rPr>
              <a:t>к</a:t>
            </a:r>
            <a:r>
              <a:rPr dirty="0" sz="1600" spc="-15">
                <a:latin typeface="Times New Roman"/>
                <a:cs typeface="Times New Roman"/>
              </a:rPr>
              <a:t>у</a:t>
            </a: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т</a:t>
            </a:r>
            <a:r>
              <a:rPr dirty="0" sz="1600" spc="-10">
                <a:latin typeface="Times New Roman"/>
                <a:cs typeface="Times New Roman"/>
              </a:rPr>
              <a:t>ич</a:t>
            </a:r>
            <a:r>
              <a:rPr dirty="0" sz="1600" spc="25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-15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ую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20">
                <a:latin typeface="Times New Roman"/>
                <a:cs typeface="Times New Roman"/>
              </a:rPr>
              <a:t>ж</a:t>
            </a:r>
            <a:r>
              <a:rPr dirty="0" sz="1600" spc="25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ст</a:t>
            </a:r>
            <a:r>
              <a:rPr dirty="0" sz="1600" spc="-90">
                <a:latin typeface="Times New Roman"/>
                <a:cs typeface="Times New Roman"/>
              </a:rPr>
              <a:t>к</a:t>
            </a:r>
            <a:r>
              <a:rPr dirty="0" sz="1600" spc="4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сть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30">
                <a:latin typeface="Times New Roman"/>
                <a:cs typeface="Times New Roman"/>
              </a:rPr>
              <a:t>ж</a:t>
            </a:r>
            <a:r>
              <a:rPr dirty="0" sz="1600" spc="-5">
                <a:latin typeface="Times New Roman"/>
                <a:cs typeface="Times New Roman"/>
              </a:rPr>
              <a:t>е,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ч</a:t>
            </a:r>
            <a:r>
              <a:rPr dirty="0" sz="1600" spc="1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just" marL="12700" marR="5715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вышележащий</a:t>
            </a:r>
            <a:r>
              <a:rPr dirty="0"/>
              <a:t> </a:t>
            </a:r>
            <a:r>
              <a:rPr dirty="0" spc="-5"/>
              <a:t>(например,</a:t>
            </a:r>
            <a:r>
              <a:rPr dirty="0"/>
              <a:t> </a:t>
            </a:r>
            <a:r>
              <a:rPr dirty="0" spc="-5"/>
              <a:t>кровля</a:t>
            </a:r>
            <a:r>
              <a:rPr dirty="0"/>
              <a:t> </a:t>
            </a:r>
            <a:r>
              <a:rPr dirty="0" spc="-15"/>
              <a:t>угольного</a:t>
            </a:r>
            <a:r>
              <a:rPr dirty="0" spc="-10"/>
              <a:t> </a:t>
            </a:r>
            <a:r>
              <a:rPr dirty="0"/>
              <a:t>пласта,</a:t>
            </a:r>
            <a:r>
              <a:rPr dirty="0" spc="5"/>
              <a:t> </a:t>
            </a:r>
            <a:r>
              <a:rPr dirty="0" spc="-5"/>
              <a:t>или</a:t>
            </a:r>
            <a:r>
              <a:rPr dirty="0"/>
              <a:t> </a:t>
            </a:r>
            <a:r>
              <a:rPr dirty="0" spc="-10"/>
              <a:t>кровля</a:t>
            </a:r>
            <a:r>
              <a:rPr dirty="0" spc="-5"/>
              <a:t> битуминозных</a:t>
            </a:r>
            <a:r>
              <a:rPr dirty="0"/>
              <a:t> </a:t>
            </a:r>
            <a:r>
              <a:rPr dirty="0" spc="-15"/>
              <a:t>отложений </a:t>
            </a:r>
            <a:r>
              <a:rPr dirty="0" spc="-10"/>
              <a:t> </a:t>
            </a:r>
            <a:r>
              <a:rPr dirty="0" spc="-15"/>
              <a:t>баженовской </a:t>
            </a:r>
            <a:r>
              <a:rPr dirty="0" spc="-5"/>
              <a:t>свиты), </a:t>
            </a:r>
            <a:r>
              <a:rPr dirty="0" spc="-20"/>
              <a:t>то </a:t>
            </a:r>
            <a:r>
              <a:rPr dirty="0" spc="-10"/>
              <a:t>коэффициент </a:t>
            </a:r>
            <a:r>
              <a:rPr dirty="0" spc="-5"/>
              <a:t>отражения отрицательный. </a:t>
            </a:r>
            <a:r>
              <a:rPr dirty="0" spc="-10"/>
              <a:t>Это </a:t>
            </a:r>
            <a:r>
              <a:rPr dirty="0" spc="-20"/>
              <a:t>означает, </a:t>
            </a:r>
            <a:r>
              <a:rPr dirty="0" spc="-15"/>
              <a:t>что </a:t>
            </a:r>
            <a:r>
              <a:rPr dirty="0" spc="-5"/>
              <a:t>отраженный </a:t>
            </a:r>
            <a:r>
              <a:rPr dirty="0"/>
              <a:t> </a:t>
            </a:r>
            <a:r>
              <a:rPr dirty="0" spc="-5"/>
              <a:t>сигнал</a:t>
            </a:r>
            <a:r>
              <a:rPr dirty="0" spc="40"/>
              <a:t> </a:t>
            </a:r>
            <a:r>
              <a:rPr dirty="0" spc="-5"/>
              <a:t>имеет</a:t>
            </a:r>
            <a:r>
              <a:rPr dirty="0" spc="25"/>
              <a:t> </a:t>
            </a:r>
            <a:r>
              <a:rPr dirty="0" spc="-5"/>
              <a:t>полярность,</a:t>
            </a:r>
            <a:r>
              <a:rPr dirty="0" spc="30"/>
              <a:t> </a:t>
            </a:r>
            <a:r>
              <a:rPr dirty="0" spc="-15"/>
              <a:t>противоположную</a:t>
            </a:r>
            <a:r>
              <a:rPr dirty="0" spc="40"/>
              <a:t> </a:t>
            </a:r>
            <a:r>
              <a:rPr dirty="0" spc="-25"/>
              <a:t>падающему.</a:t>
            </a:r>
          </a:p>
          <a:p>
            <a:pPr algn="just" marL="12700" marR="7620" indent="354965">
              <a:lnSpc>
                <a:spcPct val="100000"/>
              </a:lnSpc>
              <a:spcBef>
                <a:spcPts val="685"/>
              </a:spcBef>
            </a:pPr>
            <a:r>
              <a:rPr dirty="0" spc="-5"/>
              <a:t>Заметим, </a:t>
            </a:r>
            <a:r>
              <a:rPr dirty="0" spc="-15"/>
              <a:t>что </a:t>
            </a:r>
            <a:r>
              <a:rPr dirty="0"/>
              <a:t>эта </a:t>
            </a:r>
            <a:r>
              <a:rPr dirty="0" spc="-15"/>
              <a:t>формула </a:t>
            </a:r>
            <a:r>
              <a:rPr dirty="0" spc="-5"/>
              <a:t>является </a:t>
            </a:r>
            <a:r>
              <a:rPr dirty="0" spc="-10"/>
              <a:t>приближением, </a:t>
            </a:r>
            <a:r>
              <a:rPr dirty="0" spc="-20"/>
              <a:t>которое </a:t>
            </a:r>
            <a:r>
              <a:rPr dirty="0" spc="-15"/>
              <a:t>удовлетворительно </a:t>
            </a:r>
            <a:r>
              <a:rPr dirty="0" spc="-10"/>
              <a:t>действует </a:t>
            </a:r>
            <a:r>
              <a:rPr dirty="0" spc="-5"/>
              <a:t> </a:t>
            </a:r>
            <a:r>
              <a:rPr dirty="0" spc="-25"/>
              <a:t>только</a:t>
            </a:r>
            <a:r>
              <a:rPr dirty="0" spc="-5"/>
              <a:t> </a:t>
            </a:r>
            <a:r>
              <a:rPr dirty="0" spc="-10"/>
              <a:t>при</a:t>
            </a:r>
            <a:r>
              <a:rPr dirty="0" spc="20"/>
              <a:t> </a:t>
            </a:r>
            <a:r>
              <a:rPr dirty="0" spc="-25"/>
              <a:t>углах</a:t>
            </a:r>
            <a:r>
              <a:rPr dirty="0" spc="25"/>
              <a:t> </a:t>
            </a:r>
            <a:r>
              <a:rPr dirty="0" spc="-5"/>
              <a:t>падения,</a:t>
            </a:r>
            <a:r>
              <a:rPr dirty="0" spc="40"/>
              <a:t> </a:t>
            </a:r>
            <a:r>
              <a:rPr dirty="0" spc="-10"/>
              <a:t>близких</a:t>
            </a:r>
            <a:r>
              <a:rPr dirty="0" spc="30"/>
              <a:t> </a:t>
            </a:r>
            <a:r>
              <a:rPr dirty="0" spc="-5"/>
              <a:t>к</a:t>
            </a:r>
            <a:r>
              <a:rPr dirty="0"/>
              <a:t> </a:t>
            </a:r>
            <a:r>
              <a:rPr dirty="0" spc="-25"/>
              <a:t>нормальному.</a:t>
            </a:r>
          </a:p>
          <a:p>
            <a:pPr algn="just" marL="12700" marR="5080" indent="354965">
              <a:lnSpc>
                <a:spcPct val="100000"/>
              </a:lnSpc>
              <a:spcBef>
                <a:spcPts val="685"/>
              </a:spcBef>
            </a:pPr>
            <a:r>
              <a:rPr dirty="0" spc="-5"/>
              <a:t>В </a:t>
            </a:r>
            <a:r>
              <a:rPr dirty="0" spc="-10"/>
              <a:t>этой </a:t>
            </a:r>
            <a:r>
              <a:rPr dirty="0" spc="-15"/>
              <a:t>формуле </a:t>
            </a:r>
            <a:r>
              <a:rPr dirty="0" spc="-10"/>
              <a:t>важно</a:t>
            </a:r>
            <a:r>
              <a:rPr dirty="0" spc="-5"/>
              <a:t> </a:t>
            </a:r>
            <a:r>
              <a:rPr dirty="0" spc="-10"/>
              <a:t>то, </a:t>
            </a:r>
            <a:r>
              <a:rPr dirty="0" spc="-15"/>
              <a:t>что</a:t>
            </a:r>
            <a:r>
              <a:rPr dirty="0" spc="-10"/>
              <a:t> </a:t>
            </a:r>
            <a:r>
              <a:rPr dirty="0" spc="-15"/>
              <a:t>амплитуды </a:t>
            </a:r>
            <a:r>
              <a:rPr dirty="0" spc="-5"/>
              <a:t>отражений зависят </a:t>
            </a:r>
            <a:r>
              <a:rPr dirty="0" spc="-15"/>
              <a:t>от</a:t>
            </a:r>
            <a:r>
              <a:rPr dirty="0" spc="370"/>
              <a:t> </a:t>
            </a:r>
            <a:r>
              <a:rPr dirty="0" spc="-10"/>
              <a:t>акустической</a:t>
            </a:r>
            <a:r>
              <a:rPr dirty="0" spc="380"/>
              <a:t> </a:t>
            </a:r>
            <a:r>
              <a:rPr dirty="0" spc="-5"/>
              <a:t>жесткости, а </a:t>
            </a:r>
            <a:r>
              <a:rPr dirty="0" spc="-385"/>
              <a:t> </a:t>
            </a:r>
            <a:r>
              <a:rPr dirty="0" spc="-5"/>
              <a:t>не</a:t>
            </a:r>
            <a:r>
              <a:rPr dirty="0"/>
              <a:t> </a:t>
            </a:r>
            <a:r>
              <a:rPr dirty="0" spc="-15"/>
              <a:t>от</a:t>
            </a:r>
            <a:r>
              <a:rPr dirty="0" spc="-10"/>
              <a:t> скорости</a:t>
            </a:r>
            <a:r>
              <a:rPr dirty="0" spc="-5"/>
              <a:t> или</a:t>
            </a:r>
            <a:r>
              <a:rPr dirty="0"/>
              <a:t> </a:t>
            </a:r>
            <a:r>
              <a:rPr dirty="0" spc="-5"/>
              <a:t>плотности</a:t>
            </a:r>
            <a:r>
              <a:rPr dirty="0"/>
              <a:t> по</a:t>
            </a:r>
            <a:r>
              <a:rPr dirty="0" spc="5"/>
              <a:t> </a:t>
            </a:r>
            <a:r>
              <a:rPr dirty="0" spc="-5"/>
              <a:t>отдельности.</a:t>
            </a:r>
            <a:r>
              <a:rPr dirty="0"/>
              <a:t> </a:t>
            </a:r>
            <a:r>
              <a:rPr dirty="0" spc="-30"/>
              <a:t>Поэтому,</a:t>
            </a:r>
            <a:r>
              <a:rPr dirty="0" spc="-25"/>
              <a:t> </a:t>
            </a:r>
            <a:r>
              <a:rPr dirty="0" spc="-5"/>
              <a:t>наиболее</a:t>
            </a:r>
            <a:r>
              <a:rPr dirty="0"/>
              <a:t> </a:t>
            </a:r>
            <a:r>
              <a:rPr dirty="0" spc="-15"/>
              <a:t>корректно</a:t>
            </a:r>
            <a:r>
              <a:rPr dirty="0" spc="-10"/>
              <a:t> получить</a:t>
            </a:r>
            <a:r>
              <a:rPr dirty="0" spc="-5"/>
              <a:t> </a:t>
            </a:r>
            <a:r>
              <a:rPr dirty="0" spc="-10"/>
              <a:t>из </a:t>
            </a:r>
            <a:r>
              <a:rPr dirty="0" spc="-5"/>
              <a:t> </a:t>
            </a:r>
            <a:r>
              <a:rPr dirty="0"/>
              <a:t>сейсмических </a:t>
            </a:r>
            <a:r>
              <a:rPr dirty="0" spc="-5"/>
              <a:t>данных </a:t>
            </a:r>
            <a:r>
              <a:rPr dirty="0" spc="-10"/>
              <a:t>вначале коэффициенты </a:t>
            </a:r>
            <a:r>
              <a:rPr dirty="0" spc="-5"/>
              <a:t>отражения, а </a:t>
            </a:r>
            <a:r>
              <a:rPr dirty="0" spc="-25"/>
              <a:t>уже </a:t>
            </a:r>
            <a:r>
              <a:rPr dirty="0" spc="-5"/>
              <a:t>из них постараться вычислить </a:t>
            </a:r>
            <a:r>
              <a:rPr dirty="0"/>
              <a:t> </a:t>
            </a:r>
            <a:r>
              <a:rPr dirty="0" spc="-5"/>
              <a:t>акустические жесткости. Выделить из </a:t>
            </a:r>
            <a:r>
              <a:rPr dirty="0"/>
              <a:t>последних </a:t>
            </a:r>
            <a:r>
              <a:rPr dirty="0" spc="-10"/>
              <a:t>скорости </a:t>
            </a:r>
            <a:r>
              <a:rPr dirty="0" spc="-5"/>
              <a:t>и </a:t>
            </a:r>
            <a:r>
              <a:rPr dirty="0"/>
              <a:t>плотности </a:t>
            </a:r>
            <a:r>
              <a:rPr dirty="0" spc="-5"/>
              <a:t>по отдельности </a:t>
            </a:r>
            <a:r>
              <a:rPr dirty="0" spc="-25"/>
              <a:t>уже </a:t>
            </a:r>
            <a:r>
              <a:rPr dirty="0" spc="-20"/>
              <a:t> </a:t>
            </a:r>
            <a:r>
              <a:rPr dirty="0" spc="-10"/>
              <a:t>сложнее,</a:t>
            </a:r>
            <a:r>
              <a:rPr dirty="0" spc="15"/>
              <a:t> </a:t>
            </a:r>
            <a:r>
              <a:rPr dirty="0" spc="-30"/>
              <a:t>хотя</a:t>
            </a:r>
            <a:r>
              <a:rPr dirty="0" spc="5"/>
              <a:t> </a:t>
            </a:r>
            <a:r>
              <a:rPr dirty="0" spc="-5"/>
              <a:t>и</a:t>
            </a:r>
            <a:r>
              <a:rPr dirty="0" spc="5"/>
              <a:t> </a:t>
            </a:r>
            <a:r>
              <a:rPr dirty="0" spc="-10"/>
              <a:t>возможно,</a:t>
            </a:r>
            <a:r>
              <a:rPr dirty="0" spc="10"/>
              <a:t> </a:t>
            </a:r>
            <a:r>
              <a:rPr dirty="0" spc="-5"/>
              <a:t>но</a:t>
            </a:r>
            <a:r>
              <a:rPr dirty="0"/>
              <a:t> </a:t>
            </a:r>
            <a:r>
              <a:rPr dirty="0" spc="-10"/>
              <a:t>точность</a:t>
            </a:r>
            <a:r>
              <a:rPr dirty="0" spc="10"/>
              <a:t> </a:t>
            </a:r>
            <a:r>
              <a:rPr dirty="0" spc="-10"/>
              <a:t>определения</a:t>
            </a:r>
            <a:r>
              <a:rPr dirty="0" spc="55"/>
              <a:t> </a:t>
            </a:r>
            <a:r>
              <a:rPr dirty="0" spc="-10"/>
              <a:t>при</a:t>
            </a:r>
            <a:r>
              <a:rPr dirty="0" spc="15"/>
              <a:t> </a:t>
            </a:r>
            <a:r>
              <a:rPr dirty="0" spc="-20"/>
              <a:t>этом</a:t>
            </a:r>
            <a:r>
              <a:rPr dirty="0" spc="15"/>
              <a:t> </a:t>
            </a:r>
            <a:r>
              <a:rPr dirty="0" spc="-5"/>
              <a:t>уменьшается.</a:t>
            </a:r>
          </a:p>
          <a:p>
            <a:pPr algn="just" marL="12700" marR="6350" indent="354965">
              <a:lnSpc>
                <a:spcPct val="100000"/>
              </a:lnSpc>
              <a:spcBef>
                <a:spcPts val="685"/>
              </a:spcBef>
            </a:pPr>
            <a:r>
              <a:rPr dirty="0" spc="-30"/>
              <a:t>Условно</a:t>
            </a:r>
            <a:r>
              <a:rPr dirty="0" spc="-25"/>
              <a:t> </a:t>
            </a:r>
            <a:r>
              <a:rPr dirty="0" spc="-5"/>
              <a:t>приняв</a:t>
            </a:r>
            <a:r>
              <a:rPr dirty="0"/>
              <a:t> </a:t>
            </a:r>
            <a:r>
              <a:rPr dirty="0" spc="-20"/>
              <a:t>амплитуду</a:t>
            </a:r>
            <a:r>
              <a:rPr dirty="0" spc="-15"/>
              <a:t> </a:t>
            </a:r>
            <a:r>
              <a:rPr dirty="0"/>
              <a:t>падающей</a:t>
            </a:r>
            <a:r>
              <a:rPr dirty="0" spc="5"/>
              <a:t> </a:t>
            </a:r>
            <a:r>
              <a:rPr dirty="0" spc="-10"/>
              <a:t>волны</a:t>
            </a:r>
            <a:r>
              <a:rPr dirty="0" spc="-5"/>
              <a:t> </a:t>
            </a:r>
            <a:r>
              <a:rPr dirty="0"/>
              <a:t>за</a:t>
            </a:r>
            <a:r>
              <a:rPr dirty="0" spc="5"/>
              <a:t> </a:t>
            </a:r>
            <a:r>
              <a:rPr dirty="0"/>
              <a:t>1,</a:t>
            </a:r>
            <a:r>
              <a:rPr dirty="0" spc="5"/>
              <a:t> </a:t>
            </a:r>
            <a:r>
              <a:rPr dirty="0" spc="-5"/>
              <a:t>с</a:t>
            </a:r>
            <a:r>
              <a:rPr dirty="0"/>
              <a:t> </a:t>
            </a:r>
            <a:r>
              <a:rPr dirty="0" spc="-10"/>
              <a:t>помощью</a:t>
            </a:r>
            <a:r>
              <a:rPr dirty="0" spc="-5"/>
              <a:t> </a:t>
            </a:r>
            <a:r>
              <a:rPr dirty="0" spc="-20"/>
              <a:t>формулы</a:t>
            </a:r>
            <a:r>
              <a:rPr dirty="0" spc="-15"/>
              <a:t> </a:t>
            </a:r>
            <a:r>
              <a:rPr dirty="0" spc="-10"/>
              <a:t>коэффициента </a:t>
            </a:r>
            <a:r>
              <a:rPr dirty="0" spc="-5"/>
              <a:t> отражения</a:t>
            </a:r>
            <a:r>
              <a:rPr dirty="0"/>
              <a:t> мы</a:t>
            </a:r>
            <a:r>
              <a:rPr dirty="0" spc="5"/>
              <a:t> </a:t>
            </a:r>
            <a:r>
              <a:rPr dirty="0" spc="-15"/>
              <a:t>можем</a:t>
            </a:r>
            <a:r>
              <a:rPr dirty="0" spc="-10"/>
              <a:t> рассчитать</a:t>
            </a:r>
            <a:r>
              <a:rPr dirty="0" spc="-5"/>
              <a:t> </a:t>
            </a:r>
            <a:r>
              <a:rPr dirty="0" spc="-10"/>
              <a:t>как</a:t>
            </a:r>
            <a:r>
              <a:rPr dirty="0" spc="-5"/>
              <a:t> </a:t>
            </a:r>
            <a:r>
              <a:rPr dirty="0" spc="-15"/>
              <a:t>амплитуду</a:t>
            </a:r>
            <a:r>
              <a:rPr dirty="0" spc="-10"/>
              <a:t> </a:t>
            </a:r>
            <a:r>
              <a:rPr dirty="0" spc="-5"/>
              <a:t>отраженной</a:t>
            </a:r>
            <a:r>
              <a:rPr dirty="0"/>
              <a:t> </a:t>
            </a:r>
            <a:r>
              <a:rPr dirty="0" spc="-10"/>
              <a:t>волны,</a:t>
            </a:r>
            <a:r>
              <a:rPr dirty="0" spc="-5"/>
              <a:t> </a:t>
            </a:r>
            <a:r>
              <a:rPr dirty="0"/>
              <a:t>так</a:t>
            </a:r>
            <a:r>
              <a:rPr dirty="0" spc="5"/>
              <a:t> </a:t>
            </a:r>
            <a:r>
              <a:rPr dirty="0" spc="-5"/>
              <a:t>и</a:t>
            </a:r>
            <a:r>
              <a:rPr dirty="0" spc="395"/>
              <a:t> </a:t>
            </a:r>
            <a:r>
              <a:rPr dirty="0" spc="-15"/>
              <a:t>амплитуду </a:t>
            </a:r>
            <a:r>
              <a:rPr dirty="0" spc="-10"/>
              <a:t> </a:t>
            </a:r>
            <a:r>
              <a:rPr dirty="0" spc="-20"/>
              <a:t>проходящей</a:t>
            </a:r>
            <a:r>
              <a:rPr dirty="0" spc="10"/>
              <a:t> </a:t>
            </a:r>
            <a:r>
              <a:rPr dirty="0" spc="-10"/>
              <a:t>волны.</a:t>
            </a:r>
          </a:p>
        </p:txBody>
      </p:sp>
      <p:sp>
        <p:nvSpPr>
          <p:cNvPr id="7" name="object 7"/>
          <p:cNvSpPr/>
          <p:nvPr/>
        </p:nvSpPr>
        <p:spPr>
          <a:xfrm>
            <a:off x="1771553" y="6169618"/>
            <a:ext cx="557530" cy="0"/>
          </a:xfrm>
          <a:custGeom>
            <a:avLst/>
            <a:gdLst/>
            <a:ahLst/>
            <a:cxnLst/>
            <a:rect l="l" t="t" r="r" b="b"/>
            <a:pathLst>
              <a:path w="557530" h="0">
                <a:moveTo>
                  <a:pt x="0" y="0"/>
                </a:moveTo>
                <a:lnTo>
                  <a:pt x="556956" y="0"/>
                </a:lnTo>
              </a:path>
            </a:pathLst>
          </a:custGeom>
          <a:ln w="843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881581" y="5871165"/>
            <a:ext cx="32702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600" spc="-60">
                <a:latin typeface="Times New Roman"/>
                <a:cs typeface="Times New Roman"/>
              </a:rPr>
              <a:t>2</a:t>
            </a:r>
            <a:r>
              <a:rPr dirty="0" sz="1600" spc="-60" i="1">
                <a:latin typeface="Times New Roman"/>
                <a:cs typeface="Times New Roman"/>
              </a:rPr>
              <a:t>Z</a:t>
            </a:r>
            <a:r>
              <a:rPr dirty="0" baseline="-24691" sz="1350" spc="-89">
                <a:latin typeface="Times New Roman"/>
                <a:cs typeface="Times New Roman"/>
              </a:rPr>
              <a:t>1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654554" y="6556176"/>
            <a:ext cx="190563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8745">
              <a:lnSpc>
                <a:spcPts val="1240"/>
              </a:lnSpc>
            </a:pPr>
            <a:fld id="{81D60167-4931-47E6-BA6A-407CBD079E47}" type="slidenum">
              <a:rPr dirty="0"/>
              <a:t>6</a:t>
            </a:fld>
          </a:p>
        </p:txBody>
      </p:sp>
      <p:sp>
        <p:nvSpPr>
          <p:cNvPr id="9" name="object 9"/>
          <p:cNvSpPr txBox="1"/>
          <p:nvPr/>
        </p:nvSpPr>
        <p:spPr>
          <a:xfrm>
            <a:off x="1748033" y="6163909"/>
            <a:ext cx="58801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600" spc="-75" i="1">
                <a:latin typeface="Times New Roman"/>
                <a:cs typeface="Times New Roman"/>
              </a:rPr>
              <a:t>Z</a:t>
            </a:r>
            <a:r>
              <a:rPr dirty="0" baseline="-24691" sz="1350" spc="-60">
                <a:latin typeface="Times New Roman"/>
                <a:cs typeface="Times New Roman"/>
              </a:rPr>
              <a:t>1</a:t>
            </a:r>
            <a:r>
              <a:rPr dirty="0" baseline="-24691" sz="1350">
                <a:latin typeface="Times New Roman"/>
                <a:cs typeface="Times New Roman"/>
              </a:rPr>
              <a:t> </a:t>
            </a:r>
            <a:r>
              <a:rPr dirty="0" baseline="-24691" sz="1350" spc="-89">
                <a:latin typeface="Times New Roman"/>
                <a:cs typeface="Times New Roman"/>
              </a:rPr>
              <a:t> </a:t>
            </a:r>
            <a:r>
              <a:rPr dirty="0" sz="1600" spc="-105">
                <a:latin typeface="Symbol"/>
                <a:cs typeface="Symbol"/>
              </a:rPr>
              <a:t></a:t>
            </a:r>
            <a:r>
              <a:rPr dirty="0" sz="1600" spc="-95">
                <a:latin typeface="Times New Roman"/>
                <a:cs typeface="Times New Roman"/>
              </a:rPr>
              <a:t> </a:t>
            </a:r>
            <a:r>
              <a:rPr dirty="0" sz="1600" spc="15" i="1">
                <a:latin typeface="Times New Roman"/>
                <a:cs typeface="Times New Roman"/>
              </a:rPr>
              <a:t>Z</a:t>
            </a:r>
            <a:r>
              <a:rPr dirty="0" baseline="-24691" sz="1350" spc="-60">
                <a:latin typeface="Times New Roman"/>
                <a:cs typeface="Times New Roman"/>
              </a:rPr>
              <a:t>2</a:t>
            </a:r>
            <a:endParaRPr baseline="-24691"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11160" y="6004862"/>
            <a:ext cx="52578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40">
                <a:latin typeface="Times New Roman"/>
                <a:cs typeface="Times New Roman"/>
              </a:rPr>
              <a:t>1</a:t>
            </a:r>
            <a:r>
              <a:rPr dirty="0" sz="1600" spc="-105">
                <a:latin typeface="Symbol"/>
                <a:cs typeface="Symbol"/>
              </a:rPr>
              <a:t></a:t>
            </a:r>
            <a:r>
              <a:rPr dirty="0" sz="1600" spc="-95">
                <a:latin typeface="Times New Roman"/>
                <a:cs typeface="Times New Roman"/>
              </a:rPr>
              <a:t> </a:t>
            </a:r>
            <a:r>
              <a:rPr dirty="0" sz="1600" spc="-114" i="1">
                <a:latin typeface="Times New Roman"/>
                <a:cs typeface="Times New Roman"/>
              </a:rPr>
              <a:t>R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5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93898" y="6001520"/>
            <a:ext cx="2413635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75">
                <a:latin typeface="Times New Roman"/>
                <a:cs typeface="Times New Roman"/>
              </a:rPr>
              <a:t>-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 spc="-90">
                <a:latin typeface="Times New Roman"/>
                <a:cs typeface="Times New Roman"/>
              </a:rPr>
              <a:t>а</a:t>
            </a:r>
            <a:r>
              <a:rPr dirty="0" sz="1600" spc="-140">
                <a:latin typeface="Times New Roman"/>
                <a:cs typeface="Times New Roman"/>
              </a:rPr>
              <a:t>м</a:t>
            </a:r>
            <a:r>
              <a:rPr dirty="0" sz="1600" spc="-110">
                <a:latin typeface="Times New Roman"/>
                <a:cs typeface="Times New Roman"/>
              </a:rPr>
              <a:t>п</a:t>
            </a:r>
            <a:r>
              <a:rPr dirty="0" sz="1600" spc="-135">
                <a:latin typeface="Times New Roman"/>
                <a:cs typeface="Times New Roman"/>
              </a:rPr>
              <a:t>л</a:t>
            </a:r>
            <a:r>
              <a:rPr dirty="0" sz="1600" spc="-70">
                <a:latin typeface="Times New Roman"/>
                <a:cs typeface="Times New Roman"/>
              </a:rPr>
              <a:t>и</a:t>
            </a:r>
            <a:r>
              <a:rPr dirty="0" sz="1600" spc="-120">
                <a:latin typeface="Times New Roman"/>
                <a:cs typeface="Times New Roman"/>
              </a:rPr>
              <a:t>т</a:t>
            </a:r>
            <a:r>
              <a:rPr dirty="0" sz="1600" spc="-140">
                <a:latin typeface="Times New Roman"/>
                <a:cs typeface="Times New Roman"/>
              </a:rPr>
              <a:t>у</a:t>
            </a:r>
            <a:r>
              <a:rPr dirty="0" sz="1600" spc="-105">
                <a:latin typeface="Times New Roman"/>
                <a:cs typeface="Times New Roman"/>
              </a:rPr>
              <a:t>да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70">
                <a:latin typeface="Times New Roman"/>
                <a:cs typeface="Times New Roman"/>
              </a:rPr>
              <a:t>п</a:t>
            </a:r>
            <a:r>
              <a:rPr dirty="0" sz="1600" spc="-140">
                <a:latin typeface="Times New Roman"/>
                <a:cs typeface="Times New Roman"/>
              </a:rPr>
              <a:t>р</a:t>
            </a:r>
            <a:r>
              <a:rPr dirty="0" sz="1600" spc="-100">
                <a:latin typeface="Times New Roman"/>
                <a:cs typeface="Times New Roman"/>
              </a:rPr>
              <a:t>ох</a:t>
            </a:r>
            <a:r>
              <a:rPr dirty="0" sz="1600" spc="-140">
                <a:latin typeface="Times New Roman"/>
                <a:cs typeface="Times New Roman"/>
              </a:rPr>
              <a:t>о</a:t>
            </a:r>
            <a:r>
              <a:rPr dirty="0" sz="1600" spc="-110">
                <a:latin typeface="Times New Roman"/>
                <a:cs typeface="Times New Roman"/>
              </a:rPr>
              <a:t>д</a:t>
            </a:r>
            <a:r>
              <a:rPr dirty="0" sz="1600" spc="-75">
                <a:latin typeface="Times New Roman"/>
                <a:cs typeface="Times New Roman"/>
              </a:rPr>
              <a:t>я</a:t>
            </a:r>
            <a:r>
              <a:rPr dirty="0" sz="1600" spc="-195">
                <a:latin typeface="Times New Roman"/>
                <a:cs typeface="Times New Roman"/>
              </a:rPr>
              <a:t>щ</a:t>
            </a:r>
            <a:r>
              <a:rPr dirty="0" sz="1600" spc="-130">
                <a:latin typeface="Times New Roman"/>
                <a:cs typeface="Times New Roman"/>
              </a:rPr>
              <a:t>е</a:t>
            </a:r>
            <a:r>
              <a:rPr dirty="0" sz="1600" spc="-114">
                <a:latin typeface="Times New Roman"/>
                <a:cs typeface="Times New Roman"/>
              </a:rPr>
              <a:t>й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95">
                <a:latin typeface="Times New Roman"/>
                <a:cs typeface="Times New Roman"/>
              </a:rPr>
              <a:t>в</a:t>
            </a:r>
            <a:r>
              <a:rPr dirty="0" sz="1600" spc="-100">
                <a:latin typeface="Times New Roman"/>
                <a:cs typeface="Times New Roman"/>
              </a:rPr>
              <a:t>о</a:t>
            </a:r>
            <a:r>
              <a:rPr dirty="0" sz="1600" spc="-135">
                <a:latin typeface="Times New Roman"/>
                <a:cs typeface="Times New Roman"/>
              </a:rPr>
              <a:t>л</a:t>
            </a:r>
            <a:r>
              <a:rPr dirty="0" sz="1600" spc="-110">
                <a:latin typeface="Times New Roman"/>
                <a:cs typeface="Times New Roman"/>
              </a:rPr>
              <a:t>н</a:t>
            </a:r>
            <a:r>
              <a:rPr dirty="0" sz="1600" spc="-145">
                <a:latin typeface="Times New Roman"/>
                <a:cs typeface="Times New Roman"/>
              </a:rPr>
              <a:t>ы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22681" y="5942806"/>
            <a:ext cx="46418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(5</a:t>
            </a:r>
            <a:r>
              <a:rPr dirty="0" sz="1800" spc="5" b="1">
                <a:latin typeface="Times New Roman"/>
                <a:cs typeface="Times New Roman"/>
              </a:rPr>
              <a:t>.</a:t>
            </a:r>
            <a:r>
              <a:rPr dirty="0" sz="1800" b="1">
                <a:latin typeface="Times New Roman"/>
                <a:cs typeface="Times New Roman"/>
              </a:rPr>
              <a:t>2)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001" y="563613"/>
            <a:ext cx="720407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Акустическая</a:t>
            </a:r>
            <a:r>
              <a:rPr dirty="0"/>
              <a:t> </a:t>
            </a:r>
            <a:r>
              <a:rPr dirty="0" spc="-10"/>
              <a:t>жесткость</a:t>
            </a:r>
            <a:r>
              <a:rPr dirty="0" spc="10"/>
              <a:t> </a:t>
            </a:r>
            <a:r>
              <a:rPr dirty="0"/>
              <a:t>и</a:t>
            </a:r>
            <a:r>
              <a:rPr dirty="0" spc="-10"/>
              <a:t> коэффициент</a:t>
            </a:r>
            <a:r>
              <a:rPr dirty="0" spc="50"/>
              <a:t> </a:t>
            </a:r>
            <a:r>
              <a:rPr dirty="0" spc="-10"/>
              <a:t>отражения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18" y="1091360"/>
            <a:ext cx="8579485" cy="158623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484"/>
              </a:spcBef>
            </a:pPr>
            <a:r>
              <a:rPr dirty="0" sz="1600" spc="-10">
                <a:latin typeface="Times New Roman"/>
                <a:cs typeface="Times New Roman"/>
              </a:rPr>
              <a:t>Она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также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применима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только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случаев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падения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близкого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нормальному.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414020">
              <a:lnSpc>
                <a:spcPct val="100000"/>
              </a:lnSpc>
              <a:spcBef>
                <a:spcPts val="380"/>
              </a:spcBef>
            </a:pP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таблице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5.1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приведены</a:t>
            </a:r>
            <a:r>
              <a:rPr dirty="0" sz="1600" spc="-5">
                <a:latin typeface="Times New Roman"/>
                <a:cs typeface="Times New Roman"/>
              </a:rPr>
              <a:t> величины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типичных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коэффициентов</a:t>
            </a:r>
            <a:r>
              <a:rPr dirty="0" sz="1600" spc="-5">
                <a:latin typeface="Times New Roman"/>
                <a:cs typeface="Times New Roman"/>
              </a:rPr>
              <a:t> отражения.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сильным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границам </a:t>
            </a:r>
            <a:r>
              <a:rPr dirty="0" sz="1600">
                <a:latin typeface="Times New Roman"/>
                <a:cs typeface="Times New Roman"/>
              </a:rPr>
              <a:t>относятся те, </a:t>
            </a: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 spc="-20">
                <a:latin typeface="Times New Roman"/>
                <a:cs typeface="Times New Roman"/>
              </a:rPr>
              <a:t>которых </a:t>
            </a:r>
            <a:r>
              <a:rPr dirty="0" sz="1600" spc="-10">
                <a:latin typeface="Times New Roman"/>
                <a:cs typeface="Times New Roman"/>
              </a:rPr>
              <a:t>коэффициент </a:t>
            </a:r>
            <a:r>
              <a:rPr dirty="0" sz="1600" spc="-5">
                <a:latin typeface="Times New Roman"/>
                <a:cs typeface="Times New Roman"/>
              </a:rPr>
              <a:t>отражения </a:t>
            </a:r>
            <a:r>
              <a:rPr dirty="0" sz="1600" spc="-10">
                <a:latin typeface="Times New Roman"/>
                <a:cs typeface="Times New Roman"/>
              </a:rPr>
              <a:t>близок </a:t>
            </a:r>
            <a:r>
              <a:rPr dirty="0" sz="1600" spc="-5">
                <a:latin typeface="Times New Roman"/>
                <a:cs typeface="Times New Roman"/>
              </a:rPr>
              <a:t>к 0,2. </a:t>
            </a:r>
            <a:r>
              <a:rPr dirty="0" sz="1600" spc="-15">
                <a:latin typeface="Times New Roman"/>
                <a:cs typeface="Times New Roman"/>
              </a:rPr>
              <a:t>Такие </a:t>
            </a:r>
            <a:r>
              <a:rPr dirty="0" sz="1600">
                <a:latin typeface="Times New Roman"/>
                <a:cs typeface="Times New Roman"/>
              </a:rPr>
              <a:t>границы </a:t>
            </a:r>
            <a:r>
              <a:rPr dirty="0" sz="1600" spc="-20">
                <a:latin typeface="Times New Roman"/>
                <a:cs typeface="Times New Roman"/>
              </a:rPr>
              <a:t>редко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встречаются в </a:t>
            </a:r>
            <a:r>
              <a:rPr dirty="0" sz="1600" spc="-10">
                <a:latin typeface="Times New Roman"/>
                <a:cs typeface="Times New Roman"/>
              </a:rPr>
              <a:t>терригенном </a:t>
            </a:r>
            <a:r>
              <a:rPr dirty="0" sz="1600" spc="5">
                <a:latin typeface="Times New Roman"/>
                <a:cs typeface="Times New Roman"/>
              </a:rPr>
              <a:t>разрезе </a:t>
            </a:r>
            <a:r>
              <a:rPr dirty="0" sz="1600" spc="-5">
                <a:latin typeface="Times New Roman"/>
                <a:cs typeface="Times New Roman"/>
              </a:rPr>
              <a:t>(не считая </a:t>
            </a:r>
            <a:r>
              <a:rPr dirty="0" sz="1600" spc="-10">
                <a:latin typeface="Times New Roman"/>
                <a:cs typeface="Times New Roman"/>
              </a:rPr>
              <a:t>тонких контрастных </a:t>
            </a:r>
            <a:r>
              <a:rPr dirty="0" sz="1600" spc="-5">
                <a:latin typeface="Times New Roman"/>
                <a:cs typeface="Times New Roman"/>
              </a:rPr>
              <a:t>пластов – </a:t>
            </a:r>
            <a:r>
              <a:rPr dirty="0" sz="1600" spc="-15">
                <a:latin typeface="Times New Roman"/>
                <a:cs typeface="Times New Roman"/>
              </a:rPr>
              <a:t>углей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10">
                <a:latin typeface="Times New Roman"/>
                <a:cs typeface="Times New Roman"/>
              </a:rPr>
              <a:t>карбонатов).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Кровля</a:t>
            </a:r>
            <a:r>
              <a:rPr dirty="0" sz="1600" spc="-5">
                <a:latin typeface="Times New Roman"/>
                <a:cs typeface="Times New Roman"/>
              </a:rPr>
              <a:t> верхнеюрских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отложений</a:t>
            </a:r>
            <a:r>
              <a:rPr dirty="0" sz="1600" spc="-10">
                <a:latin typeface="Times New Roman"/>
                <a:cs typeface="Times New Roman"/>
              </a:rPr>
              <a:t> Прикаспийской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впадины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типичный</a:t>
            </a:r>
            <a:r>
              <a:rPr dirty="0" sz="1600">
                <a:latin typeface="Times New Roman"/>
                <a:cs typeface="Times New Roman"/>
              </a:rPr>
              <a:t> пример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границы,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создающей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сильное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отражение.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7258" y="6159206"/>
            <a:ext cx="8315959" cy="5676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5" b="1">
                <a:solidFill>
                  <a:srgbClr val="21254E"/>
                </a:solidFill>
                <a:latin typeface="Times New Roman"/>
                <a:cs typeface="Times New Roman"/>
              </a:rPr>
              <a:t>Таблица</a:t>
            </a:r>
            <a:r>
              <a:rPr dirty="0" sz="1600" spc="-20" b="1">
                <a:solidFill>
                  <a:srgbClr val="21254E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21254E"/>
                </a:solidFill>
                <a:latin typeface="Times New Roman"/>
                <a:cs typeface="Times New Roman"/>
              </a:rPr>
              <a:t>5.1:</a:t>
            </a:r>
            <a:r>
              <a:rPr dirty="0" sz="1600" spc="20" b="1">
                <a:solidFill>
                  <a:srgbClr val="21254E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21254E"/>
                </a:solidFill>
                <a:latin typeface="Times New Roman"/>
                <a:cs typeface="Times New Roman"/>
              </a:rPr>
              <a:t>Примеры</a:t>
            </a:r>
            <a:r>
              <a:rPr dirty="0" sz="1600" spc="20">
                <a:solidFill>
                  <a:srgbClr val="21254E"/>
                </a:solidFill>
                <a:latin typeface="Times New Roman"/>
                <a:cs typeface="Times New Roman"/>
              </a:rPr>
              <a:t> </a:t>
            </a:r>
            <a:r>
              <a:rPr dirty="0" sz="1600" spc="-15">
                <a:solidFill>
                  <a:srgbClr val="21254E"/>
                </a:solidFill>
                <a:latin typeface="Times New Roman"/>
                <a:cs typeface="Times New Roman"/>
              </a:rPr>
              <a:t>коэффициентов</a:t>
            </a:r>
            <a:r>
              <a:rPr dirty="0" sz="1600" spc="65">
                <a:solidFill>
                  <a:srgbClr val="21254E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1254E"/>
                </a:solidFill>
                <a:latin typeface="Times New Roman"/>
                <a:cs typeface="Times New Roman"/>
              </a:rPr>
              <a:t>отражения</a:t>
            </a:r>
            <a:r>
              <a:rPr dirty="0" sz="1600" spc="20">
                <a:solidFill>
                  <a:srgbClr val="21254E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21254E"/>
                </a:solidFill>
                <a:latin typeface="Times New Roman"/>
                <a:cs typeface="Times New Roman"/>
              </a:rPr>
              <a:t>(по</a:t>
            </a:r>
            <a:r>
              <a:rPr dirty="0" sz="1600" spc="30">
                <a:solidFill>
                  <a:srgbClr val="21254E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21254E"/>
                </a:solidFill>
                <a:latin typeface="Times New Roman"/>
                <a:cs typeface="Times New Roman"/>
              </a:rPr>
              <a:t>данным</a:t>
            </a:r>
            <a:r>
              <a:rPr dirty="0" sz="1600" spc="40">
                <a:solidFill>
                  <a:srgbClr val="21254E"/>
                </a:solidFill>
                <a:latin typeface="Times New Roman"/>
                <a:cs typeface="Times New Roman"/>
              </a:rPr>
              <a:t> </a:t>
            </a:r>
            <a:r>
              <a:rPr dirty="0" sz="1600" spc="-15">
                <a:solidFill>
                  <a:srgbClr val="21254E"/>
                </a:solidFill>
                <a:latin typeface="Times New Roman"/>
                <a:cs typeface="Times New Roman"/>
              </a:rPr>
              <a:t>Французского</a:t>
            </a:r>
            <a:r>
              <a:rPr dirty="0" sz="1600" spc="40">
                <a:solidFill>
                  <a:srgbClr val="21254E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21254E"/>
                </a:solidFill>
                <a:latin typeface="Times New Roman"/>
                <a:cs typeface="Times New Roman"/>
              </a:rPr>
              <a:t>института</a:t>
            </a:r>
            <a:r>
              <a:rPr dirty="0" sz="1600" spc="60">
                <a:solidFill>
                  <a:srgbClr val="21254E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21254E"/>
                </a:solidFill>
                <a:latin typeface="Times New Roman"/>
                <a:cs typeface="Times New Roman"/>
              </a:rPr>
              <a:t>нефти)</a:t>
            </a:r>
            <a:endParaRPr sz="1600">
              <a:latin typeface="Times New Roman"/>
              <a:cs typeface="Times New Roman"/>
            </a:endParaRPr>
          </a:p>
          <a:p>
            <a:pPr marL="159385">
              <a:lnSpc>
                <a:spcPct val="100000"/>
              </a:lnSpc>
              <a:spcBef>
                <a:spcPts val="91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28.04.2023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93332" y="6518225"/>
            <a:ext cx="1073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8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740" y="2781300"/>
            <a:ext cx="6522694" cy="32872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719086"/>
            <a:ext cx="720407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Акустическая</a:t>
            </a:r>
            <a:r>
              <a:rPr dirty="0"/>
              <a:t> </a:t>
            </a:r>
            <a:r>
              <a:rPr dirty="0" spc="-10"/>
              <a:t>жесткость</a:t>
            </a:r>
            <a:r>
              <a:rPr dirty="0" spc="10"/>
              <a:t> </a:t>
            </a:r>
            <a:r>
              <a:rPr dirty="0"/>
              <a:t>и</a:t>
            </a:r>
            <a:r>
              <a:rPr dirty="0" spc="-10"/>
              <a:t> коэффициент</a:t>
            </a:r>
            <a:r>
              <a:rPr dirty="0" spc="50"/>
              <a:t> </a:t>
            </a:r>
            <a:r>
              <a:rPr dirty="0" spc="-10"/>
              <a:t>отражения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112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307338" y="1439925"/>
            <a:ext cx="8578850" cy="1575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715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Наиболее </a:t>
            </a:r>
            <a:r>
              <a:rPr dirty="0" sz="1600" spc="-5">
                <a:latin typeface="Times New Roman"/>
                <a:cs typeface="Times New Roman"/>
              </a:rPr>
              <a:t>типичными для </a:t>
            </a:r>
            <a:r>
              <a:rPr dirty="0" sz="1600">
                <a:latin typeface="Times New Roman"/>
                <a:cs typeface="Times New Roman"/>
              </a:rPr>
              <a:t>разреза </a:t>
            </a:r>
            <a:r>
              <a:rPr dirty="0" sz="1600" spc="-10">
                <a:latin typeface="Times New Roman"/>
                <a:cs typeface="Times New Roman"/>
              </a:rPr>
              <a:t>являются </a:t>
            </a:r>
            <a:r>
              <a:rPr dirty="0" sz="1600">
                <a:latin typeface="Times New Roman"/>
                <a:cs typeface="Times New Roman"/>
              </a:rPr>
              <a:t>границы </a:t>
            </a:r>
            <a:r>
              <a:rPr dirty="0" sz="1600" spc="-5">
                <a:latin typeface="Times New Roman"/>
                <a:cs typeface="Times New Roman"/>
              </a:rPr>
              <a:t>с </a:t>
            </a:r>
            <a:r>
              <a:rPr dirty="0" sz="1600" spc="-15">
                <a:latin typeface="Times New Roman"/>
                <a:cs typeface="Times New Roman"/>
              </a:rPr>
              <a:t>коэффициентом </a:t>
            </a:r>
            <a:r>
              <a:rPr dirty="0" sz="1600" spc="-5">
                <a:latin typeface="Times New Roman"/>
                <a:cs typeface="Times New Roman"/>
              </a:rPr>
              <a:t>отражения, меньшими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практически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порядок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0,03.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100000"/>
              </a:lnSpc>
              <a:spcBef>
                <a:spcPts val="685"/>
              </a:spcBef>
            </a:pP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качестве </a:t>
            </a:r>
            <a:r>
              <a:rPr dirty="0" sz="1600" spc="-5">
                <a:latin typeface="Times New Roman"/>
                <a:cs typeface="Times New Roman"/>
              </a:rPr>
              <a:t>примеров приведены также </a:t>
            </a:r>
            <a:r>
              <a:rPr dirty="0" sz="1600" spc="-10">
                <a:latin typeface="Times New Roman"/>
                <a:cs typeface="Times New Roman"/>
              </a:rPr>
              <a:t>морское </a:t>
            </a:r>
            <a:r>
              <a:rPr dirty="0" sz="1600" spc="-5">
                <a:latin typeface="Times New Roman"/>
                <a:cs typeface="Times New Roman"/>
              </a:rPr>
              <a:t>дно, </a:t>
            </a:r>
            <a:r>
              <a:rPr dirty="0" sz="1600" spc="-15">
                <a:latin typeface="Times New Roman"/>
                <a:cs typeface="Times New Roman"/>
              </a:rPr>
              <a:t>подошва </a:t>
            </a:r>
            <a:r>
              <a:rPr dirty="0" sz="1600" spc="-25">
                <a:latin typeface="Times New Roman"/>
                <a:cs typeface="Times New Roman"/>
              </a:rPr>
              <a:t>коры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выветривания, </a:t>
            </a:r>
            <a:r>
              <a:rPr dirty="0" sz="1600" spc="-10">
                <a:latin typeface="Times New Roman"/>
                <a:cs typeface="Times New Roman"/>
              </a:rPr>
              <a:t>кровля </a:t>
            </a:r>
            <a:r>
              <a:rPr dirty="0" sz="1600" spc="-5">
                <a:latin typeface="Times New Roman"/>
                <a:cs typeface="Times New Roman"/>
              </a:rPr>
              <a:t> газонасыщенного песчаника. Цифры могут изменяться в </a:t>
            </a:r>
            <a:r>
              <a:rPr dirty="0" sz="1600">
                <a:latin typeface="Times New Roman"/>
                <a:cs typeface="Times New Roman"/>
              </a:rPr>
              <a:t>зависимости </a:t>
            </a:r>
            <a:r>
              <a:rPr dirty="0" sz="1600" spc="-15">
                <a:latin typeface="Times New Roman"/>
                <a:cs typeface="Times New Roman"/>
              </a:rPr>
              <a:t>от </a:t>
            </a:r>
            <a:r>
              <a:rPr dirty="0" sz="1600" spc="-10">
                <a:latin typeface="Times New Roman"/>
                <a:cs typeface="Times New Roman"/>
              </a:rPr>
              <a:t>конкретной </a:t>
            </a:r>
            <a:r>
              <a:rPr dirty="0" sz="1600" spc="-5">
                <a:latin typeface="Times New Roman"/>
                <a:cs typeface="Times New Roman"/>
              </a:rPr>
              <a:t>ситуации.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Однако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эти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объекты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являются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весьма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сильными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отражающими</a:t>
            </a:r>
            <a:r>
              <a:rPr dirty="0" sz="1600">
                <a:latin typeface="Times New Roman"/>
                <a:cs typeface="Times New Roman"/>
              </a:rPr>
              <a:t> границами,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которые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могут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создавать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кратные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волны-помехи,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которые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будут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рассмотрены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ниже.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55436" y="3077333"/>
            <a:ext cx="43268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7850" algn="l"/>
                <a:tab pos="1983105" algn="l"/>
                <a:tab pos="3150870" algn="l"/>
              </a:tabLst>
            </a:pPr>
            <a:r>
              <a:rPr dirty="0" sz="1600">
                <a:latin typeface="Times New Roman"/>
                <a:cs typeface="Times New Roman"/>
              </a:rPr>
              <a:t>или	</a:t>
            </a:r>
            <a:r>
              <a:rPr dirty="0" sz="1600" spc="-10">
                <a:latin typeface="Times New Roman"/>
                <a:cs typeface="Times New Roman"/>
              </a:rPr>
              <a:t>коэффициент	</a:t>
            </a:r>
            <a:r>
              <a:rPr dirty="0" sz="1600" spc="-5">
                <a:latin typeface="Times New Roman"/>
                <a:cs typeface="Times New Roman"/>
              </a:rPr>
              <a:t>отражения	общепринято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59" y="3077333"/>
            <a:ext cx="4026535" cy="1504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14020">
              <a:lnSpc>
                <a:spcPct val="100000"/>
              </a:lnSpc>
              <a:spcBef>
                <a:spcPts val="95"/>
              </a:spcBef>
              <a:tabLst>
                <a:tab pos="1029335" algn="l"/>
                <a:tab pos="1675130" algn="l"/>
                <a:tab pos="3135630" algn="l"/>
              </a:tabLst>
            </a:pP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 spc="-5">
                <a:latin typeface="Times New Roman"/>
                <a:cs typeface="Times New Roman"/>
              </a:rPr>
              <a:t>ри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э</a:t>
            </a:r>
            <a:r>
              <a:rPr dirty="0" sz="1600" spc="-35">
                <a:latin typeface="Times New Roman"/>
                <a:cs typeface="Times New Roman"/>
              </a:rPr>
              <a:t>т</a:t>
            </a:r>
            <a:r>
              <a:rPr dirty="0" sz="1600" spc="-2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-15">
                <a:latin typeface="Times New Roman"/>
                <a:cs typeface="Times New Roman"/>
              </a:rPr>
              <a:t>ку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т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ч</a:t>
            </a:r>
            <a:r>
              <a:rPr dirty="0" sz="1600" spc="25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-30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ую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30">
                <a:latin typeface="Times New Roman"/>
                <a:cs typeface="Times New Roman"/>
              </a:rPr>
              <a:t>ж</a:t>
            </a:r>
            <a:r>
              <a:rPr dirty="0" sz="1600" spc="4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ст</a:t>
            </a:r>
            <a:r>
              <a:rPr dirty="0" sz="1600" spc="-90">
                <a:latin typeface="Times New Roman"/>
                <a:cs typeface="Times New Roman"/>
              </a:rPr>
              <a:t>к</a:t>
            </a:r>
            <a:r>
              <a:rPr dirty="0" sz="1600" spc="3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сть  </a:t>
            </a:r>
            <a:r>
              <a:rPr dirty="0" sz="1600" spc="-10">
                <a:latin typeface="Times New Roman"/>
                <a:cs typeface="Times New Roman"/>
              </a:rPr>
              <a:t>классифицировать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следующим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образом:</a:t>
            </a:r>
            <a:endParaRPr sz="1600">
              <a:latin typeface="Times New Roman"/>
              <a:cs typeface="Times New Roman"/>
            </a:endParaRPr>
          </a:p>
          <a:p>
            <a:pPr marL="495300" indent="-119380">
              <a:lnSpc>
                <a:spcPct val="100000"/>
              </a:lnSpc>
              <a:spcBef>
                <a:spcPts val="685"/>
              </a:spcBef>
              <a:buChar char="-"/>
              <a:tabLst>
                <a:tab pos="495934" algn="l"/>
              </a:tabLst>
            </a:pPr>
            <a:r>
              <a:rPr dirty="0" sz="1600" spc="-5">
                <a:latin typeface="Times New Roman"/>
                <a:cs typeface="Times New Roman"/>
              </a:rPr>
              <a:t>сильные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акуст.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границы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Арр&gt;0.5</a:t>
            </a:r>
            <a:endParaRPr sz="1600">
              <a:latin typeface="Times New Roman"/>
              <a:cs typeface="Times New Roman"/>
            </a:endParaRPr>
          </a:p>
          <a:p>
            <a:pPr marL="495300" indent="-119380">
              <a:lnSpc>
                <a:spcPct val="100000"/>
              </a:lnSpc>
              <a:spcBef>
                <a:spcPts val="685"/>
              </a:spcBef>
              <a:buChar char="-"/>
              <a:tabLst>
                <a:tab pos="495934" algn="l"/>
              </a:tabLst>
            </a:pPr>
            <a:r>
              <a:rPr dirty="0" sz="1600" spc="-10">
                <a:latin typeface="Times New Roman"/>
                <a:cs typeface="Times New Roman"/>
              </a:rPr>
              <a:t>средние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акуст.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границы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- 0.1&lt;Арр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&lt;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0.5</a:t>
            </a:r>
            <a:endParaRPr sz="1600">
              <a:latin typeface="Times New Roman"/>
              <a:cs typeface="Times New Roman"/>
            </a:endParaRPr>
          </a:p>
          <a:p>
            <a:pPr marL="495300" indent="-119380">
              <a:lnSpc>
                <a:spcPct val="100000"/>
              </a:lnSpc>
              <a:spcBef>
                <a:spcPts val="680"/>
              </a:spcBef>
              <a:buChar char="-"/>
              <a:tabLst>
                <a:tab pos="495934" algn="l"/>
              </a:tabLst>
            </a:pPr>
            <a:r>
              <a:rPr dirty="0" sz="1600" spc="-5">
                <a:latin typeface="Times New Roman"/>
                <a:cs typeface="Times New Roman"/>
              </a:rPr>
              <a:t>слабые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акуст.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границы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Арр &lt;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0.1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0098" y="244627"/>
            <a:ext cx="602361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Разрешающая </a:t>
            </a:r>
            <a:r>
              <a:rPr dirty="0"/>
              <a:t>способность </a:t>
            </a:r>
            <a:r>
              <a:rPr dirty="0" spc="-10"/>
              <a:t>сейсморазведки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112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308268" y="707287"/>
            <a:ext cx="8578215" cy="4877435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461645">
              <a:lnSpc>
                <a:spcPct val="100000"/>
              </a:lnSpc>
              <a:spcBef>
                <a:spcPts val="785"/>
              </a:spcBef>
            </a:pPr>
            <a:r>
              <a:rPr dirty="0" sz="1600" spc="-15">
                <a:latin typeface="Times New Roman"/>
                <a:cs typeface="Times New Roman"/>
              </a:rPr>
              <a:t>Существует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два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понятия.</a:t>
            </a:r>
            <a:endParaRPr sz="1600">
              <a:latin typeface="Times New Roman"/>
              <a:cs typeface="Times New Roman"/>
            </a:endParaRPr>
          </a:p>
          <a:p>
            <a:pPr marL="12700" marR="5080" indent="448945">
              <a:lnSpc>
                <a:spcPct val="100000"/>
              </a:lnSpc>
              <a:spcBef>
                <a:spcPts val="680"/>
              </a:spcBef>
              <a:tabLst>
                <a:tab pos="1308100" algn="l"/>
                <a:tab pos="2797175" algn="l"/>
                <a:tab pos="4107815" algn="l"/>
                <a:tab pos="4356100" algn="l"/>
                <a:tab pos="4812030" algn="l"/>
                <a:tab pos="6167120" algn="l"/>
                <a:tab pos="7308850" algn="l"/>
                <a:tab pos="8053705" algn="l"/>
              </a:tabLst>
            </a:pPr>
            <a:r>
              <a:rPr dirty="0" sz="1600" spc="-15" b="1">
                <a:latin typeface="Times New Roman"/>
                <a:cs typeface="Times New Roman"/>
              </a:rPr>
              <a:t>П</a:t>
            </a:r>
            <a:r>
              <a:rPr dirty="0" sz="1600" spc="5" b="1">
                <a:latin typeface="Times New Roman"/>
                <a:cs typeface="Times New Roman"/>
              </a:rPr>
              <a:t>р</a:t>
            </a:r>
            <a:r>
              <a:rPr dirty="0" sz="1600" spc="-30" b="1">
                <a:latin typeface="Times New Roman"/>
                <a:cs typeface="Times New Roman"/>
              </a:rPr>
              <a:t>е</a:t>
            </a:r>
            <a:r>
              <a:rPr dirty="0" sz="1600" b="1">
                <a:latin typeface="Times New Roman"/>
                <a:cs typeface="Times New Roman"/>
              </a:rPr>
              <a:t>д</a:t>
            </a:r>
            <a:r>
              <a:rPr dirty="0" sz="1600" spc="-5" b="1">
                <a:latin typeface="Times New Roman"/>
                <a:cs typeface="Times New Roman"/>
              </a:rPr>
              <a:t>ел</a:t>
            </a:r>
            <a:r>
              <a:rPr dirty="0" sz="1600" b="1">
                <a:latin typeface="Times New Roman"/>
                <a:cs typeface="Times New Roman"/>
              </a:rPr>
              <a:t>	</a:t>
            </a:r>
            <a:r>
              <a:rPr dirty="0" sz="1600" spc="-10" b="1">
                <a:latin typeface="Times New Roman"/>
                <a:cs typeface="Times New Roman"/>
              </a:rPr>
              <a:t>р</a:t>
            </a:r>
            <a:r>
              <a:rPr dirty="0" sz="1600" spc="-5" b="1">
                <a:latin typeface="Times New Roman"/>
                <a:cs typeface="Times New Roman"/>
              </a:rPr>
              <a:t>а</a:t>
            </a:r>
            <a:r>
              <a:rPr dirty="0" sz="1600" spc="-15" b="1">
                <a:latin typeface="Times New Roman"/>
                <a:cs typeface="Times New Roman"/>
              </a:rPr>
              <a:t>з</a:t>
            </a:r>
            <a:r>
              <a:rPr dirty="0" sz="1600" spc="-10" b="1">
                <a:latin typeface="Times New Roman"/>
                <a:cs typeface="Times New Roman"/>
              </a:rPr>
              <a:t>р</a:t>
            </a:r>
            <a:r>
              <a:rPr dirty="0" sz="1600" spc="5" b="1">
                <a:latin typeface="Times New Roman"/>
                <a:cs typeface="Times New Roman"/>
              </a:rPr>
              <a:t>е</a:t>
            </a:r>
            <a:r>
              <a:rPr dirty="0" sz="1600" b="1">
                <a:latin typeface="Times New Roman"/>
                <a:cs typeface="Times New Roman"/>
              </a:rPr>
              <a:t>ш</a:t>
            </a:r>
            <a:r>
              <a:rPr dirty="0" sz="1600" spc="-5" b="1">
                <a:latin typeface="Times New Roman"/>
                <a:cs typeface="Times New Roman"/>
              </a:rPr>
              <a:t>а</a:t>
            </a:r>
            <a:r>
              <a:rPr dirty="0" sz="1600" spc="-10" b="1">
                <a:latin typeface="Times New Roman"/>
                <a:cs typeface="Times New Roman"/>
              </a:rPr>
              <a:t>ющ</a:t>
            </a:r>
            <a:r>
              <a:rPr dirty="0" sz="1600" spc="-5" b="1">
                <a:latin typeface="Times New Roman"/>
                <a:cs typeface="Times New Roman"/>
              </a:rPr>
              <a:t>ей</a:t>
            </a:r>
            <a:r>
              <a:rPr dirty="0" sz="1600" b="1">
                <a:latin typeface="Times New Roman"/>
                <a:cs typeface="Times New Roman"/>
              </a:rPr>
              <a:t>	</a:t>
            </a:r>
            <a:r>
              <a:rPr dirty="0" sz="1600" spc="-5" b="1">
                <a:latin typeface="Times New Roman"/>
                <a:cs typeface="Times New Roman"/>
              </a:rPr>
              <a:t>сп</a:t>
            </a:r>
            <a:r>
              <a:rPr dirty="0" sz="1600" b="1">
                <a:latin typeface="Times New Roman"/>
                <a:cs typeface="Times New Roman"/>
              </a:rPr>
              <a:t>о</a:t>
            </a:r>
            <a:r>
              <a:rPr dirty="0" sz="1600" spc="-5" b="1">
                <a:latin typeface="Times New Roman"/>
                <a:cs typeface="Times New Roman"/>
              </a:rPr>
              <a:t>соб</a:t>
            </a:r>
            <a:r>
              <a:rPr dirty="0" sz="1600" spc="-10" b="1">
                <a:latin typeface="Times New Roman"/>
                <a:cs typeface="Times New Roman"/>
              </a:rPr>
              <a:t>н</a:t>
            </a:r>
            <a:r>
              <a:rPr dirty="0" sz="1600" b="1">
                <a:latin typeface="Times New Roman"/>
                <a:cs typeface="Times New Roman"/>
              </a:rPr>
              <a:t>о</a:t>
            </a:r>
            <a:r>
              <a:rPr dirty="0" sz="1600" spc="5" b="1">
                <a:latin typeface="Times New Roman"/>
                <a:cs typeface="Times New Roman"/>
              </a:rPr>
              <a:t>с</a:t>
            </a:r>
            <a:r>
              <a:rPr dirty="0" sz="1600" spc="-25" b="1">
                <a:latin typeface="Times New Roman"/>
                <a:cs typeface="Times New Roman"/>
              </a:rPr>
              <a:t>т</a:t>
            </a:r>
            <a:r>
              <a:rPr dirty="0" sz="1600" spc="-5" b="1">
                <a:latin typeface="Times New Roman"/>
                <a:cs typeface="Times New Roman"/>
              </a:rPr>
              <a:t>и</a:t>
            </a:r>
            <a:r>
              <a:rPr dirty="0" sz="1600" b="1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э</a:t>
            </a:r>
            <a:r>
              <a:rPr dirty="0" sz="1600" spc="-35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5">
                <a:latin typeface="Times New Roman"/>
                <a:cs typeface="Times New Roman"/>
              </a:rPr>
              <a:t>мин</a:t>
            </a:r>
            <a:r>
              <a:rPr dirty="0" sz="1600" spc="-10">
                <a:latin typeface="Times New Roman"/>
                <a:cs typeface="Times New Roman"/>
              </a:rPr>
              <a:t>им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л</a:t>
            </a:r>
            <a:r>
              <a:rPr dirty="0" sz="1600" spc="5">
                <a:latin typeface="Times New Roman"/>
                <a:cs typeface="Times New Roman"/>
              </a:rPr>
              <a:t>ь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2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ра</a:t>
            </a:r>
            <a:r>
              <a:rPr dirty="0" sz="1600" spc="5">
                <a:latin typeface="Times New Roman"/>
                <a:cs typeface="Times New Roman"/>
              </a:rPr>
              <a:t>сс</a:t>
            </a:r>
            <a:r>
              <a:rPr dirty="0" sz="1600" spc="-35">
                <a:latin typeface="Times New Roman"/>
                <a:cs typeface="Times New Roman"/>
              </a:rPr>
              <a:t>т</a:t>
            </a:r>
            <a:r>
              <a:rPr dirty="0" sz="1600" spc="-40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ян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между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д</a:t>
            </a:r>
            <a:r>
              <a:rPr dirty="0" sz="1600" spc="-60">
                <a:latin typeface="Times New Roman"/>
                <a:cs typeface="Times New Roman"/>
              </a:rPr>
              <a:t>в</a:t>
            </a:r>
            <a:r>
              <a:rPr dirty="0" sz="1600" spc="-40">
                <a:latin typeface="Times New Roman"/>
                <a:cs typeface="Times New Roman"/>
              </a:rPr>
              <a:t>у</a:t>
            </a:r>
            <a:r>
              <a:rPr dirty="0" sz="1600" spc="-5">
                <a:latin typeface="Times New Roman"/>
                <a:cs typeface="Times New Roman"/>
              </a:rPr>
              <a:t>мя  </a:t>
            </a:r>
            <a:r>
              <a:rPr dirty="0" sz="1600" spc="-10">
                <a:latin typeface="Times New Roman"/>
                <a:cs typeface="Times New Roman"/>
              </a:rPr>
              <a:t>рефлекторами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временном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разрезе,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которые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могут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опознаны.</a:t>
            </a:r>
            <a:endParaRPr sz="16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650"/>
              </a:spcBef>
            </a:pPr>
            <a:r>
              <a:rPr dirty="0" sz="1600" spc="-10" b="1">
                <a:latin typeface="Times New Roman"/>
                <a:cs typeface="Times New Roman"/>
              </a:rPr>
              <a:t>Предел</a:t>
            </a:r>
            <a:r>
              <a:rPr dirty="0" sz="1600" spc="24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способности</a:t>
            </a:r>
            <a:r>
              <a:rPr dirty="0" sz="1600" spc="2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обнаружения</a:t>
            </a:r>
            <a:r>
              <a:rPr dirty="0" sz="1600" spc="235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(чувствительности</a:t>
            </a:r>
            <a:r>
              <a:rPr dirty="0" sz="1600" spc="254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0000"/>
                </a:solidFill>
                <a:latin typeface="Constantia"/>
                <a:cs typeface="Constantia"/>
              </a:rPr>
              <a:t>сезімталды</a:t>
            </a:r>
            <a:r>
              <a:rPr dirty="0" sz="1600" spc="-10">
                <a:solidFill>
                  <a:srgbClr val="FF0000"/>
                </a:solidFill>
                <a:latin typeface="Cambria"/>
                <a:cs typeface="Cambria"/>
              </a:rPr>
              <a:t>қ</a:t>
            </a:r>
            <a:r>
              <a:rPr dirty="0" sz="1600" spc="-10">
                <a:latin typeface="Times New Roman"/>
                <a:cs typeface="Times New Roman"/>
              </a:rPr>
              <a:t>)</a:t>
            </a:r>
            <a:r>
              <a:rPr dirty="0" sz="1600" spc="2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229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это</a:t>
            </a:r>
            <a:r>
              <a:rPr dirty="0" sz="1600" spc="2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минимальные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600" spc="-5">
                <a:latin typeface="Times New Roman"/>
                <a:cs typeface="Times New Roman"/>
              </a:rPr>
              <a:t>размеры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элемента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или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различия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свойстве,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которые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могут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выявлены.</a:t>
            </a:r>
            <a:endParaRPr sz="1600">
              <a:latin typeface="Times New Roman"/>
              <a:cs typeface="Times New Roman"/>
            </a:endParaRPr>
          </a:p>
          <a:p>
            <a:pPr marL="12700" marR="7620" indent="448945">
              <a:lnSpc>
                <a:spcPct val="100000"/>
              </a:lnSpc>
              <a:spcBef>
                <a:spcPts val="680"/>
              </a:spcBef>
            </a:pPr>
            <a:r>
              <a:rPr dirty="0" sz="1600" spc="-5">
                <a:latin typeface="Times New Roman"/>
                <a:cs typeface="Times New Roman"/>
              </a:rPr>
              <a:t>Понятия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разрешающей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способности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чувствительности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относятся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вертикальным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размерам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объектов, </a:t>
            </a:r>
            <a:r>
              <a:rPr dirty="0" sz="1600">
                <a:latin typeface="Times New Roman"/>
                <a:cs typeface="Times New Roman"/>
              </a:rPr>
              <a:t>так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горизонтальным.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Рассмотрим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сначала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вертикальную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разрешенность.</a:t>
            </a:r>
            <a:endParaRPr sz="1600">
              <a:latin typeface="Times New Roman"/>
              <a:cs typeface="Times New Roman"/>
            </a:endParaRPr>
          </a:p>
          <a:p>
            <a:pPr marL="12700" marR="7620" indent="499745">
              <a:lnSpc>
                <a:spcPct val="102000"/>
              </a:lnSpc>
              <a:spcBef>
                <a:spcPts val="610"/>
              </a:spcBef>
            </a:pPr>
            <a:r>
              <a:rPr dirty="0" sz="1600" spc="-10" b="1">
                <a:latin typeface="Times New Roman"/>
                <a:cs typeface="Times New Roman"/>
              </a:rPr>
              <a:t>Вертикальная</a:t>
            </a:r>
            <a:r>
              <a:rPr dirty="0" sz="1600" spc="8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разрешающая</a:t>
            </a:r>
            <a:r>
              <a:rPr dirty="0" sz="1600" spc="8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способность</a:t>
            </a:r>
            <a:r>
              <a:rPr dirty="0" sz="1600" spc="-5">
                <a:latin typeface="Times New Roman"/>
                <a:cs typeface="Times New Roman"/>
              </a:rPr>
              <a:t>: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составляет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около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½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¼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длины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сейсмической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волны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зависит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геологического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строения,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параметров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съемки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качества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обработки.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449580">
              <a:lnSpc>
                <a:spcPct val="100000"/>
              </a:lnSpc>
              <a:spcBef>
                <a:spcPts val="685"/>
              </a:spcBef>
            </a:pPr>
            <a:r>
              <a:rPr dirty="0" sz="1600" spc="-10" b="1">
                <a:latin typeface="Times New Roman"/>
                <a:cs typeface="Times New Roman"/>
              </a:rPr>
              <a:t>Вертикальная </a:t>
            </a:r>
            <a:r>
              <a:rPr dirty="0" sz="1600" spc="-5" b="1">
                <a:latin typeface="Times New Roman"/>
                <a:cs typeface="Times New Roman"/>
              </a:rPr>
              <a:t>способность </a:t>
            </a:r>
            <a:r>
              <a:rPr dirty="0" sz="1600" spc="-10" b="1">
                <a:latin typeface="Times New Roman"/>
                <a:cs typeface="Times New Roman"/>
              </a:rPr>
              <a:t>обнаружения: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геологические </a:t>
            </a:r>
            <a:r>
              <a:rPr dirty="0" sz="1600" spc="-15">
                <a:latin typeface="Times New Roman"/>
                <a:cs typeface="Times New Roman"/>
              </a:rPr>
              <a:t>объекты </a:t>
            </a:r>
            <a:r>
              <a:rPr dirty="0" sz="1600" spc="-5">
                <a:latin typeface="Times New Roman"/>
                <a:cs typeface="Times New Roman"/>
              </a:rPr>
              <a:t>толщиной </a:t>
            </a:r>
            <a:r>
              <a:rPr dirty="0" sz="1600">
                <a:latin typeface="Times New Roman"/>
                <a:cs typeface="Times New Roman"/>
              </a:rPr>
              <a:t>1/10 </a:t>
            </a:r>
            <a:r>
              <a:rPr dirty="0" sz="1600" spc="-5">
                <a:latin typeface="Times New Roman"/>
                <a:cs typeface="Times New Roman"/>
              </a:rPr>
              <a:t>длины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сейсмической </a:t>
            </a:r>
            <a:r>
              <a:rPr dirty="0" sz="1600" spc="-10">
                <a:latin typeface="Times New Roman"/>
                <a:cs typeface="Times New Roman"/>
              </a:rPr>
              <a:t>волны </a:t>
            </a:r>
            <a:r>
              <a:rPr dirty="0" sz="1600" spc="-35">
                <a:latin typeface="Times New Roman"/>
                <a:cs typeface="Times New Roman"/>
              </a:rPr>
              <a:t>будут </a:t>
            </a:r>
            <a:r>
              <a:rPr dirty="0" sz="1600" spc="-10">
                <a:latin typeface="Times New Roman"/>
                <a:cs typeface="Times New Roman"/>
              </a:rPr>
              <a:t>влиять </a:t>
            </a: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 spc="-10">
                <a:latin typeface="Times New Roman"/>
                <a:cs typeface="Times New Roman"/>
              </a:rPr>
              <a:t>форму сейсмического </a:t>
            </a:r>
            <a:r>
              <a:rPr dirty="0" sz="1600" spc="-5">
                <a:latin typeface="Times New Roman"/>
                <a:cs typeface="Times New Roman"/>
              </a:rPr>
              <a:t>отражения, не </a:t>
            </a:r>
            <a:r>
              <a:rPr dirty="0" sz="1600" spc="-30">
                <a:latin typeface="Times New Roman"/>
                <a:cs typeface="Times New Roman"/>
              </a:rPr>
              <a:t>будучи </a:t>
            </a:r>
            <a:r>
              <a:rPr dirty="0" sz="1600" spc="-5">
                <a:latin typeface="Times New Roman"/>
                <a:cs typeface="Times New Roman"/>
              </a:rPr>
              <a:t>разрешенными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данным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сейсморазведки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(по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мнению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некоторых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авторов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</a:t>
            </a:r>
            <a:r>
              <a:rPr dirty="0" sz="1600">
                <a:latin typeface="Times New Roman"/>
                <a:cs typeface="Times New Roman"/>
              </a:rPr>
              <a:t> 1/30).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685"/>
              </a:spcBef>
            </a:pP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475">
                <a:latin typeface="Times New Roman"/>
                <a:cs typeface="Times New Roman"/>
              </a:rPr>
              <a:t> </a:t>
            </a:r>
            <a:r>
              <a:rPr dirty="0" sz="1600" spc="4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вертикальную</a:t>
            </a:r>
            <a:r>
              <a:rPr dirty="0" sz="1600" spc="475">
                <a:latin typeface="Times New Roman"/>
                <a:cs typeface="Times New Roman"/>
              </a:rPr>
              <a:t> </a:t>
            </a:r>
            <a:r>
              <a:rPr dirty="0" sz="1600" spc="4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разрешающую</a:t>
            </a:r>
            <a:r>
              <a:rPr dirty="0" sz="1600" spc="484">
                <a:latin typeface="Times New Roman"/>
                <a:cs typeface="Times New Roman"/>
              </a:rPr>
              <a:t> </a:t>
            </a:r>
            <a:r>
              <a:rPr dirty="0" sz="1600" spc="484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способность   </a:t>
            </a:r>
            <a:r>
              <a:rPr dirty="0" sz="1600" spc="1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480">
                <a:latin typeface="Times New Roman"/>
                <a:cs typeface="Times New Roman"/>
              </a:rPr>
              <a:t> </a:t>
            </a:r>
            <a:r>
              <a:rPr dirty="0" sz="1600" spc="4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чувствительность</a:t>
            </a:r>
            <a:r>
              <a:rPr dirty="0" sz="1600" spc="480">
                <a:latin typeface="Times New Roman"/>
                <a:cs typeface="Times New Roman"/>
              </a:rPr>
              <a:t> </a:t>
            </a:r>
            <a:r>
              <a:rPr dirty="0" sz="1600" spc="484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сейсморазведки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600" spc="-10">
                <a:latin typeface="Times New Roman"/>
                <a:cs typeface="Times New Roman"/>
              </a:rPr>
              <a:t>объективно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влияют: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0680">
              <a:lnSpc>
                <a:spcPct val="100000"/>
              </a:lnSpc>
              <a:spcBef>
                <a:spcPts val="380"/>
              </a:spcBef>
            </a:pPr>
            <a:r>
              <a:rPr dirty="0" sz="1600" spc="-5">
                <a:latin typeface="Times New Roman"/>
                <a:cs typeface="Times New Roman"/>
              </a:rPr>
              <a:t>- </a:t>
            </a:r>
            <a:r>
              <a:rPr dirty="0" sz="1600" spc="-5" b="1" i="1">
                <a:latin typeface="Times New Roman"/>
                <a:cs typeface="Times New Roman"/>
              </a:rPr>
              <a:t>Отношение </a:t>
            </a:r>
            <a:r>
              <a:rPr dirty="0" sz="1600" spc="-15" b="1" i="1">
                <a:latin typeface="Times New Roman"/>
                <a:cs typeface="Times New Roman"/>
              </a:rPr>
              <a:t>Сигнал/Помеха </a:t>
            </a:r>
            <a:r>
              <a:rPr dirty="0" sz="1600" spc="-5">
                <a:latin typeface="Times New Roman"/>
                <a:cs typeface="Times New Roman"/>
              </a:rPr>
              <a:t>– </a:t>
            </a:r>
            <a:r>
              <a:rPr dirty="0" sz="1600" spc="-10">
                <a:latin typeface="Times New Roman"/>
                <a:cs typeface="Times New Roman"/>
              </a:rPr>
              <a:t>улучшается суммированием </a:t>
            </a:r>
            <a:r>
              <a:rPr dirty="0" sz="1600" spc="-5">
                <a:latin typeface="Times New Roman"/>
                <a:cs typeface="Times New Roman"/>
              </a:rPr>
              <a:t>по </a:t>
            </a:r>
            <a:r>
              <a:rPr dirty="0" sz="1600" spc="-45">
                <a:latin typeface="Times New Roman"/>
                <a:cs typeface="Times New Roman"/>
              </a:rPr>
              <a:t>ОГТ, </a:t>
            </a:r>
            <a:r>
              <a:rPr dirty="0" sz="1600" spc="-5">
                <a:latin typeface="Times New Roman"/>
                <a:cs typeface="Times New Roman"/>
              </a:rPr>
              <a:t>повышением </a:t>
            </a:r>
            <a:r>
              <a:rPr dirty="0" sz="1600" spc="-15">
                <a:latin typeface="Times New Roman"/>
                <a:cs typeface="Times New Roman"/>
              </a:rPr>
              <a:t>качества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источников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сигнала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приема</a:t>
            </a:r>
            <a:endParaRPr sz="1600">
              <a:latin typeface="Times New Roman"/>
              <a:cs typeface="Times New Roman"/>
            </a:endParaRPr>
          </a:p>
          <a:p>
            <a:pPr algn="just" marL="373380">
              <a:lnSpc>
                <a:spcPct val="100000"/>
              </a:lnSpc>
              <a:spcBef>
                <a:spcPts val="385"/>
              </a:spcBef>
            </a:pPr>
            <a:r>
              <a:rPr dirty="0" sz="1600" spc="-5" b="1" i="1">
                <a:latin typeface="Times New Roman"/>
                <a:cs typeface="Times New Roman"/>
              </a:rPr>
              <a:t>-</a:t>
            </a:r>
            <a:r>
              <a:rPr dirty="0" sz="1600" spc="25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Частота</a:t>
            </a:r>
            <a:r>
              <a:rPr dirty="0" sz="1600" spc="245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Сигнала</a:t>
            </a:r>
            <a:r>
              <a:rPr dirty="0" sz="1600" spc="240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F</a:t>
            </a:r>
            <a:r>
              <a:rPr dirty="0" sz="1600" spc="245" b="1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2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снижение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частоты</a:t>
            </a:r>
            <a:r>
              <a:rPr dirty="0" sz="1600" spc="2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дискретизации,</a:t>
            </a:r>
            <a:r>
              <a:rPr dirty="0" sz="1600" spc="2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повышение</a:t>
            </a:r>
            <a:r>
              <a:rPr dirty="0" sz="1600" spc="254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качества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источника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23278" y="5559637"/>
            <a:ext cx="19602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38810" algn="l"/>
              </a:tabLst>
            </a:pPr>
            <a:r>
              <a:rPr dirty="0" sz="1600" spc="-45">
                <a:latin typeface="Times New Roman"/>
                <a:cs typeface="Times New Roman"/>
              </a:rPr>
              <a:t>ОГТ,	</a:t>
            </a:r>
            <a:r>
              <a:rPr dirty="0" sz="1600" spc="-5">
                <a:latin typeface="Times New Roman"/>
                <a:cs typeface="Times New Roman"/>
              </a:rPr>
              <a:t>группирование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8267" y="5559637"/>
            <a:ext cx="6430645" cy="8013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899160" algn="l"/>
                <a:tab pos="1218565" algn="l"/>
                <a:tab pos="2054860" algn="l"/>
                <a:tab pos="3378200" algn="l"/>
                <a:tab pos="4749800" algn="l"/>
                <a:tab pos="6208395" algn="l"/>
              </a:tabLst>
            </a:pPr>
            <a:r>
              <a:rPr dirty="0" sz="1600" spc="-5">
                <a:latin typeface="Times New Roman"/>
                <a:cs typeface="Times New Roman"/>
              </a:rPr>
              <a:t>си</a:t>
            </a:r>
            <a:r>
              <a:rPr dirty="0" sz="1600" spc="5">
                <a:latin typeface="Times New Roman"/>
                <a:cs typeface="Times New Roman"/>
              </a:rPr>
              <a:t>г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15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ла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пр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 spc="-20">
                <a:latin typeface="Times New Roman"/>
                <a:cs typeface="Times New Roman"/>
              </a:rPr>
              <a:t>м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(</a:t>
            </a:r>
            <a:r>
              <a:rPr dirty="0" sz="1600" spc="5">
                <a:latin typeface="Times New Roman"/>
                <a:cs typeface="Times New Roman"/>
              </a:rPr>
              <a:t>з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-75">
                <a:latin typeface="Times New Roman"/>
                <a:cs typeface="Times New Roman"/>
              </a:rPr>
              <a:t>г</a:t>
            </a:r>
            <a:r>
              <a:rPr dirty="0" sz="1600">
                <a:latin typeface="Times New Roman"/>
                <a:cs typeface="Times New Roman"/>
              </a:rPr>
              <a:t>л</a:t>
            </a:r>
            <a:r>
              <a:rPr dirty="0" sz="1600" spc="-40">
                <a:latin typeface="Times New Roman"/>
                <a:cs typeface="Times New Roman"/>
              </a:rPr>
              <a:t>уб</a:t>
            </a:r>
            <a:r>
              <a:rPr dirty="0" sz="1600" spc="-5">
                <a:latin typeface="Times New Roman"/>
                <a:cs typeface="Times New Roman"/>
              </a:rPr>
              <a:t>ле</a:t>
            </a:r>
            <a:r>
              <a:rPr dirty="0" sz="1600">
                <a:latin typeface="Times New Roman"/>
                <a:cs typeface="Times New Roman"/>
              </a:rPr>
              <a:t>ни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 spc="5">
                <a:latin typeface="Times New Roman"/>
                <a:cs typeface="Times New Roman"/>
              </a:rPr>
              <a:t>р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90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 spc="-1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),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>
                <a:latin typeface="Times New Roman"/>
                <a:cs typeface="Times New Roman"/>
              </a:rPr>
              <a:t>с</a:t>
            </a:r>
            <a:r>
              <a:rPr dirty="0" sz="1600" spc="-35">
                <a:latin typeface="Times New Roman"/>
                <a:cs typeface="Times New Roman"/>
              </a:rPr>
              <a:t>у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 spc="5">
                <a:latin typeface="Times New Roman"/>
                <a:cs typeface="Times New Roman"/>
              </a:rPr>
              <a:t>м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ро</a:t>
            </a:r>
            <a:r>
              <a:rPr dirty="0" sz="1600" spc="-25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5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по  </a:t>
            </a:r>
            <a:r>
              <a:rPr dirty="0" sz="1600" spc="-10">
                <a:latin typeface="Times New Roman"/>
                <a:cs typeface="Times New Roman"/>
              </a:rPr>
              <a:t>сейсмоприемников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канале,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сохранение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высоких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частот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обработке</a:t>
            </a:r>
            <a:endParaRPr sz="1600">
              <a:latin typeface="Times New Roman"/>
              <a:cs typeface="Times New Roman"/>
            </a:endParaRPr>
          </a:p>
          <a:p>
            <a:pPr marL="373380">
              <a:lnSpc>
                <a:spcPct val="100000"/>
              </a:lnSpc>
              <a:spcBef>
                <a:spcPts val="350"/>
              </a:spcBef>
            </a:pPr>
            <a:r>
              <a:rPr dirty="0" sz="1600" spc="-5">
                <a:latin typeface="Times New Roman"/>
                <a:cs typeface="Times New Roman"/>
              </a:rPr>
              <a:t>- </a:t>
            </a:r>
            <a:r>
              <a:rPr dirty="0" sz="1600" spc="-10">
                <a:latin typeface="Times New Roman"/>
                <a:cs typeface="Times New Roman"/>
              </a:rPr>
              <a:t>Скорость </a:t>
            </a:r>
            <a:r>
              <a:rPr dirty="0" sz="1600">
                <a:latin typeface="Times New Roman"/>
                <a:cs typeface="Times New Roman"/>
              </a:rPr>
              <a:t>распространения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V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регулируется.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9270" y="347611"/>
            <a:ext cx="602361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Разрешающая </a:t>
            </a:r>
            <a:r>
              <a:rPr dirty="0"/>
              <a:t>способность </a:t>
            </a:r>
            <a:r>
              <a:rPr dirty="0" spc="-10"/>
              <a:t>сейсморазведки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7762" y="884948"/>
            <a:ext cx="77622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606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рис.10.1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приведена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модель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выклинивающимся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пластом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соответствующая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ему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волновая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картина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отражений.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644" y="1520964"/>
            <a:ext cx="6566916" cy="36758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22794" y="2488412"/>
            <a:ext cx="206375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Рис.10.1: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Разрешающая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способность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чувствительность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сейсморазведки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112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6" name="object 6"/>
          <p:cNvSpPr txBox="1"/>
          <p:nvPr/>
        </p:nvSpPr>
        <p:spPr>
          <a:xfrm>
            <a:off x="104022" y="5274678"/>
            <a:ext cx="897128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6700" algn="l"/>
              </a:tabLst>
            </a:pP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Разрешающая</a:t>
            </a:r>
            <a:r>
              <a:rPr dirty="0" u="sng" sz="1600" spc="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способность</a:t>
            </a:r>
            <a:r>
              <a:rPr dirty="0" u="sng" sz="1600" spc="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сейсморазведки</a:t>
            </a:r>
            <a:r>
              <a:rPr dirty="0" u="sng" sz="1600" spc="6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-</a:t>
            </a:r>
            <a:r>
              <a:rPr dirty="0" u="sng" sz="1600" spc="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это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возможность</a:t>
            </a:r>
            <a:r>
              <a:rPr dirty="0" u="sng" sz="1600" spc="2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определить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на</a:t>
            </a:r>
            <a:r>
              <a:rPr dirty="0" u="sng" sz="1600" spc="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(временном</a:t>
            </a:r>
            <a:r>
              <a:rPr dirty="0" u="sng" sz="1600" spc="5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разрезе)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отдельно</a:t>
            </a:r>
            <a:r>
              <a:rPr dirty="0" u="sng" sz="1600" spc="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кровлю</a:t>
            </a:r>
            <a:r>
              <a:rPr dirty="0" u="sng" sz="1600" spc="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dirty="0" u="sng" sz="1600" spc="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подошву</a:t>
            </a:r>
            <a:r>
              <a:rPr dirty="0" u="sng" sz="1600" spc="2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пласта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путем</a:t>
            </a:r>
            <a:r>
              <a:rPr dirty="0" u="sng" sz="1600" spc="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прослеживания</a:t>
            </a:r>
            <a:r>
              <a:rPr dirty="0" u="sng" sz="1600" spc="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отдельных</a:t>
            </a:r>
            <a:r>
              <a:rPr dirty="0" u="sng" sz="1600" spc="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положительных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dirty="0" u="sng" sz="1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отрицательных</a:t>
            </a:r>
            <a:r>
              <a:rPr dirty="0" u="sng" sz="1600" spc="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полуфаз</a:t>
            </a:r>
            <a:r>
              <a:rPr dirty="0" u="sng" sz="1600" spc="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волны</a:t>
            </a:r>
            <a:r>
              <a:rPr dirty="0" u="sng" sz="1600" spc="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</a:t>
            </a:r>
            <a:r>
              <a:rPr dirty="0" u="sng" sz="1600" spc="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выклинивания</a:t>
            </a:r>
            <a:r>
              <a:rPr dirty="0" u="sng" sz="1600" spc="3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пласта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600" spc="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левой</a:t>
            </a:r>
            <a:r>
              <a:rPr dirty="0" u="sng" sz="1600" spc="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части.</a:t>
            </a:r>
            <a:endParaRPr sz="1600">
              <a:latin typeface="Times New Roman"/>
              <a:cs typeface="Times New Roman"/>
            </a:endParaRPr>
          </a:p>
          <a:p>
            <a:pPr marL="12700" marR="121285" indent="2540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Соответственно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размер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полуфаз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меньше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четверти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волны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(периода).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глубин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около</a:t>
            </a:r>
            <a:r>
              <a:rPr dirty="0" sz="1600">
                <a:latin typeface="Times New Roman"/>
                <a:cs typeface="Times New Roman"/>
              </a:rPr>
              <a:t> 2-2,5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Западной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Сибири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около</a:t>
            </a:r>
            <a:r>
              <a:rPr dirty="0" sz="1600" spc="-5">
                <a:latin typeface="Times New Roman"/>
                <a:cs typeface="Times New Roman"/>
              </a:rPr>
              <a:t> 15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91731"/>
            <a:ext cx="602361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Разрешающая </a:t>
            </a:r>
            <a:r>
              <a:rPr dirty="0"/>
              <a:t>способность </a:t>
            </a:r>
            <a:r>
              <a:rPr dirty="0" spc="-10"/>
              <a:t>сейсморазведки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82966" y="1140726"/>
            <a:ext cx="8580120" cy="1830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8255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При </a:t>
            </a:r>
            <a:r>
              <a:rPr dirty="0" sz="1600" spc="-20">
                <a:latin typeface="Times New Roman"/>
                <a:cs typeface="Times New Roman"/>
              </a:rPr>
              <a:t>этом </a:t>
            </a:r>
            <a:r>
              <a:rPr dirty="0" sz="1600" spc="-5">
                <a:latin typeface="Times New Roman"/>
                <a:cs typeface="Times New Roman"/>
              </a:rPr>
              <a:t>на стандартном временном </a:t>
            </a:r>
            <a:r>
              <a:rPr dirty="0" sz="1600">
                <a:latin typeface="Times New Roman"/>
                <a:cs typeface="Times New Roman"/>
              </a:rPr>
              <a:t>разрезе </a:t>
            </a:r>
            <a:r>
              <a:rPr dirty="0" sz="1600" spc="-10">
                <a:latin typeface="Times New Roman"/>
                <a:cs typeface="Times New Roman"/>
              </a:rPr>
              <a:t>визуально </a:t>
            </a:r>
            <a:r>
              <a:rPr dirty="0" sz="1600" spc="-5">
                <a:latin typeface="Times New Roman"/>
                <a:cs typeface="Times New Roman"/>
              </a:rPr>
              <a:t>видно </a:t>
            </a:r>
            <a:r>
              <a:rPr dirty="0" sz="1600" spc="-10">
                <a:latin typeface="Times New Roman"/>
                <a:cs typeface="Times New Roman"/>
              </a:rPr>
              <a:t>кровлю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20">
                <a:latin typeface="Times New Roman"/>
                <a:cs typeface="Times New Roman"/>
              </a:rPr>
              <a:t>подошву </a:t>
            </a:r>
            <a:r>
              <a:rPr dirty="0" sz="1600">
                <a:latin typeface="Times New Roman"/>
                <a:cs typeface="Times New Roman"/>
              </a:rPr>
              <a:t>пласта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отдельные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отражения,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которые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можно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будет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прокоррелировать.</a:t>
            </a:r>
            <a:endParaRPr sz="1600">
              <a:latin typeface="Times New Roman"/>
              <a:cs typeface="Times New Roman"/>
            </a:endParaRPr>
          </a:p>
          <a:p>
            <a:pPr algn="just" marL="12700" marR="8255" indent="362585">
              <a:lnSpc>
                <a:spcPct val="100000"/>
              </a:lnSpc>
              <a:spcBef>
                <a:spcPts val="384"/>
              </a:spcBef>
            </a:pP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Чувствительность </a:t>
            </a:r>
            <a:r>
              <a:rPr dirty="0" u="sng" sz="1600" spc="-2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же 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сейсморазведки, </a:t>
            </a:r>
            <a:r>
              <a:rPr dirty="0" u="sng" sz="1600" spc="-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это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определение </a:t>
            </a:r>
            <a:r>
              <a:rPr dirty="0" u="sng" sz="16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 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сейсмической </a:t>
            </a:r>
            <a:r>
              <a:rPr dirty="0" u="sng" sz="1600" spc="-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записи 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изменений </a:t>
            </a:r>
            <a:r>
              <a:rPr dirty="0" sz="1600" spc="-5" i="1">
                <a:latin typeface="Times New Roman"/>
                <a:cs typeface="Times New Roman"/>
              </a:rPr>
              <a:t> 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свойств</a:t>
            </a:r>
            <a:r>
              <a:rPr dirty="0" u="sng" sz="1600" spc="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геологического</a:t>
            </a:r>
            <a:r>
              <a:rPr dirty="0" u="sng" sz="1600" spc="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разреза</a:t>
            </a:r>
            <a:r>
              <a:rPr dirty="0" sz="1600" spc="5" i="1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(появление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нового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контрастного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пласта).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385"/>
              </a:spcBef>
            </a:pPr>
            <a:r>
              <a:rPr dirty="0" sz="1600" spc="-5">
                <a:latin typeface="Times New Roman"/>
                <a:cs typeface="Times New Roman"/>
              </a:rPr>
              <a:t>По </a:t>
            </a:r>
            <a:r>
              <a:rPr dirty="0" sz="1600" spc="-20">
                <a:latin typeface="Times New Roman"/>
                <a:cs typeface="Times New Roman"/>
              </a:rPr>
              <a:t>некоторым </a:t>
            </a:r>
            <a:r>
              <a:rPr dirty="0" sz="1600" spc="-5">
                <a:latin typeface="Times New Roman"/>
                <a:cs typeface="Times New Roman"/>
              </a:rPr>
              <a:t>оценкам, чувствительность сейсморазведки </a:t>
            </a:r>
            <a:r>
              <a:rPr dirty="0" sz="1600" spc="-15">
                <a:latin typeface="Times New Roman"/>
                <a:cs typeface="Times New Roman"/>
              </a:rPr>
              <a:t>может </a:t>
            </a:r>
            <a:r>
              <a:rPr dirty="0" sz="1600">
                <a:latin typeface="Times New Roman"/>
                <a:cs typeface="Times New Roman"/>
              </a:rPr>
              <a:t>составлять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>
                <a:latin typeface="Times New Roman"/>
                <a:cs typeface="Times New Roman"/>
              </a:rPr>
              <a:t>1/30 </a:t>
            </a:r>
            <a:r>
              <a:rPr dirty="0" sz="1600" spc="-5">
                <a:latin typeface="Times New Roman"/>
                <a:cs typeface="Times New Roman"/>
              </a:rPr>
              <a:t>длины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волны, </a:t>
            </a:r>
            <a:r>
              <a:rPr dirty="0" sz="1600" spc="-5">
                <a:latin typeface="Times New Roman"/>
                <a:cs typeface="Times New Roman"/>
              </a:rPr>
              <a:t>или </a:t>
            </a:r>
            <a:r>
              <a:rPr dirty="0" sz="1600" spc="-25">
                <a:latin typeface="Times New Roman"/>
                <a:cs typeface="Times New Roman"/>
              </a:rPr>
              <a:t>около </a:t>
            </a:r>
            <a:r>
              <a:rPr dirty="0" sz="1600" spc="-5">
                <a:latin typeface="Times New Roman"/>
                <a:cs typeface="Times New Roman"/>
              </a:rPr>
              <a:t>2 м (Западная Сибирь), </a:t>
            </a:r>
            <a:r>
              <a:rPr dirty="0" sz="1600" spc="-35">
                <a:latin typeface="Times New Roman"/>
                <a:cs typeface="Times New Roman"/>
              </a:rPr>
              <a:t>т.е. </a:t>
            </a:r>
            <a:r>
              <a:rPr dirty="0" sz="1600" spc="5">
                <a:latin typeface="Times New Roman"/>
                <a:cs typeface="Times New Roman"/>
              </a:rPr>
              <a:t>если </a:t>
            </a:r>
            <a:r>
              <a:rPr dirty="0" sz="1600">
                <a:latin typeface="Times New Roman"/>
                <a:cs typeface="Times New Roman"/>
              </a:rPr>
              <a:t>мы </a:t>
            </a:r>
            <a:r>
              <a:rPr dirty="0" sz="1600" spc="-5">
                <a:latin typeface="Times New Roman"/>
                <a:cs typeface="Times New Roman"/>
              </a:rPr>
              <a:t>имеем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возможность проследить </a:t>
            </a:r>
            <a:r>
              <a:rPr dirty="0" sz="1600">
                <a:latin typeface="Times New Roman"/>
                <a:cs typeface="Times New Roman"/>
              </a:rPr>
              <a:t>пласт 2м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получить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информацию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его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свойствах,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пористости,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например.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Однако</a:t>
            </a:r>
            <a:r>
              <a:rPr dirty="0" sz="1600" spc="1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информация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будет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63919" y="2980143"/>
          <a:ext cx="8893810" cy="25634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3000"/>
                <a:gridCol w="192405"/>
                <a:gridCol w="1229359"/>
                <a:gridCol w="901064"/>
                <a:gridCol w="675004"/>
                <a:gridCol w="3479800"/>
              </a:tblGrid>
              <a:tr h="793791">
                <a:tc>
                  <a:txBody>
                    <a:bodyPr/>
                    <a:lstStyle/>
                    <a:p>
                      <a:pPr marL="31750">
                        <a:lnSpc>
                          <a:spcPts val="1739"/>
                        </a:lnSpc>
                      </a:pP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низкой</a:t>
                      </a:r>
                      <a:r>
                        <a:rPr dirty="0" sz="1600" spc="3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точности.</a:t>
                      </a:r>
                      <a:r>
                        <a:rPr dirty="0" sz="1600" spc="3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20">
                          <a:latin typeface="Times New Roman"/>
                          <a:cs typeface="Times New Roman"/>
                        </a:rPr>
                        <a:t>Однако,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dirty="0" sz="1600" spc="-35">
                          <a:latin typeface="Times New Roman"/>
                          <a:cs typeface="Times New Roman"/>
                        </a:rPr>
                        <a:t>будет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повышаться.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739"/>
                        </a:lnSpc>
                      </a:pPr>
                      <a:r>
                        <a:rPr dirty="0" sz="1600">
                          <a:latin typeface="Times New Roman"/>
                          <a:cs typeface="Times New Roman"/>
                        </a:rPr>
                        <a:t>с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739"/>
                        </a:lnSpc>
                      </a:pPr>
                      <a:r>
                        <a:rPr dirty="0" sz="1600" spc="-5">
                          <a:latin typeface="Times New Roman"/>
                          <a:cs typeface="Times New Roman"/>
                        </a:rPr>
                        <a:t>увеличением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739"/>
                        </a:lnSpc>
                      </a:pP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толщины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739"/>
                        </a:lnSpc>
                      </a:pPr>
                      <a:r>
                        <a:rPr dirty="0" sz="1600">
                          <a:latin typeface="Times New Roman"/>
                          <a:cs typeface="Times New Roman"/>
                        </a:rPr>
                        <a:t>пласта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739"/>
                        </a:lnSpc>
                      </a:pP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точность</a:t>
                      </a:r>
                      <a:r>
                        <a:rPr dirty="0" sz="1600" spc="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>
                          <a:latin typeface="Times New Roman"/>
                          <a:cs typeface="Times New Roman"/>
                        </a:rPr>
                        <a:t>определения</a:t>
                      </a:r>
                      <a:r>
                        <a:rPr dirty="0" sz="1600" spc="4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dirty="0" sz="1600" spc="4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>
                          <a:latin typeface="Times New Roman"/>
                          <a:cs typeface="Times New Roman"/>
                        </a:rPr>
                        <a:t>свойств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7692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751205" marR="24130">
                        <a:lnSpc>
                          <a:spcPct val="100000"/>
                        </a:lnSpc>
                      </a:pPr>
                      <a:r>
                        <a:rPr dirty="0" sz="1600" spc="-5" i="1">
                          <a:latin typeface="Times New Roman"/>
                          <a:cs typeface="Times New Roman"/>
                        </a:rPr>
                        <a:t>Рис.10.2:</a:t>
                      </a:r>
                      <a:r>
                        <a:rPr dirty="0" sz="160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 i="1">
                          <a:latin typeface="Times New Roman"/>
                          <a:cs typeface="Times New Roman"/>
                        </a:rPr>
                        <a:t>Примеры </a:t>
                      </a:r>
                      <a:r>
                        <a:rPr dirty="0" sz="160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i="1">
                          <a:latin typeface="Times New Roman"/>
                          <a:cs typeface="Times New Roman"/>
                        </a:rPr>
                        <a:t>вертикальной</a:t>
                      </a:r>
                      <a:r>
                        <a:rPr dirty="0" sz="1600" spc="-5" i="1">
                          <a:latin typeface="Times New Roman"/>
                          <a:cs typeface="Times New Roman"/>
                        </a:rPr>
                        <a:t> разрешенности </a:t>
                      </a:r>
                      <a:r>
                        <a:rPr dirty="0" sz="160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 i="1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600" spc="-10" i="1">
                          <a:latin typeface="Times New Roman"/>
                          <a:cs typeface="Times New Roman"/>
                        </a:rPr>
                        <a:t>вертикальной </a:t>
                      </a:r>
                      <a:r>
                        <a:rPr dirty="0" sz="1600" spc="-5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i="1">
                          <a:latin typeface="Times New Roman"/>
                          <a:cs typeface="Times New Roman"/>
                        </a:rPr>
                        <a:t>чувствительности</a:t>
                      </a:r>
                      <a:r>
                        <a:rPr dirty="0" sz="160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0" i="1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dirty="0" sz="1600" spc="-5" i="1">
                          <a:latin typeface="Times New Roman"/>
                          <a:cs typeface="Times New Roman"/>
                        </a:rPr>
                        <a:t> данным </a:t>
                      </a:r>
                      <a:r>
                        <a:rPr dirty="0" sz="1600" spc="-385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 i="1">
                          <a:latin typeface="Times New Roman"/>
                          <a:cs typeface="Times New Roman"/>
                        </a:rPr>
                        <a:t>Французского</a:t>
                      </a:r>
                      <a:r>
                        <a:rPr dirty="0" sz="1600" spc="1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5" i="1">
                          <a:latin typeface="Times New Roman"/>
                          <a:cs typeface="Times New Roman"/>
                        </a:rPr>
                        <a:t>института </a:t>
                      </a:r>
                      <a:r>
                        <a:rPr dirty="0" sz="1600" i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600" spc="-15" i="1">
                          <a:latin typeface="Times New Roman"/>
                          <a:cs typeface="Times New Roman"/>
                        </a:rPr>
                        <a:t>нефти)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/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39" y="3552444"/>
            <a:ext cx="6252949" cy="2538983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112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9033" y="425602"/>
            <a:ext cx="602361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Разрешающая </a:t>
            </a:r>
            <a:r>
              <a:rPr dirty="0"/>
              <a:t>способность </a:t>
            </a:r>
            <a:r>
              <a:rPr dirty="0" spc="-10"/>
              <a:t>сейсморазведки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112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282962" y="909243"/>
            <a:ext cx="8580755" cy="53378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26924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По данным </a:t>
            </a:r>
            <a:r>
              <a:rPr dirty="0" sz="1600" spc="-10">
                <a:latin typeface="Times New Roman"/>
                <a:cs typeface="Times New Roman"/>
              </a:rPr>
              <a:t>Французского </a:t>
            </a:r>
            <a:r>
              <a:rPr dirty="0" sz="1600" spc="-5">
                <a:latin typeface="Times New Roman"/>
                <a:cs typeface="Times New Roman"/>
              </a:rPr>
              <a:t>института </a:t>
            </a:r>
            <a:r>
              <a:rPr dirty="0" sz="1600">
                <a:latin typeface="Times New Roman"/>
                <a:cs typeface="Times New Roman"/>
              </a:rPr>
              <a:t>нефти </a:t>
            </a:r>
            <a:r>
              <a:rPr dirty="0" sz="1600" spc="-5">
                <a:latin typeface="Times New Roman"/>
                <a:cs typeface="Times New Roman"/>
              </a:rPr>
              <a:t>(таблица 10.1) чувствительность сейсморазведки,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равной</a:t>
            </a:r>
            <a:r>
              <a:rPr dirty="0" sz="1600">
                <a:latin typeface="Times New Roman"/>
                <a:cs typeface="Times New Roman"/>
              </a:rPr>
              <a:t> 1/10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длины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</a:t>
            </a:r>
            <a:r>
              <a:rPr dirty="0" sz="1600" spc="-5">
                <a:latin typeface="Times New Roman"/>
                <a:cs typeface="Times New Roman"/>
              </a:rPr>
              <a:t> 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зависят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-10">
                <a:latin typeface="Times New Roman"/>
                <a:cs typeface="Times New Roman"/>
              </a:rPr>
              <a:t> частоты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сейсмического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сигнала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39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269240">
              <a:lnSpc>
                <a:spcPct val="100000"/>
              </a:lnSpc>
              <a:spcBef>
                <a:spcPts val="690"/>
              </a:spcBef>
            </a:pPr>
            <a:r>
              <a:rPr dirty="0" sz="1600" spc="-5">
                <a:latin typeface="Times New Roman"/>
                <a:cs typeface="Times New Roman"/>
              </a:rPr>
              <a:t>К </a:t>
            </a:r>
            <a:r>
              <a:rPr dirty="0" sz="1600" spc="-30">
                <a:latin typeface="Times New Roman"/>
                <a:cs typeface="Times New Roman"/>
              </a:rPr>
              <a:t>примеру, </a:t>
            </a:r>
            <a:r>
              <a:rPr dirty="0" sz="1600">
                <a:latin typeface="Times New Roman"/>
                <a:cs typeface="Times New Roman"/>
              </a:rPr>
              <a:t>для </a:t>
            </a:r>
            <a:r>
              <a:rPr dirty="0" sz="1600" spc="-20">
                <a:latin typeface="Times New Roman"/>
                <a:cs typeface="Times New Roman"/>
              </a:rPr>
              <a:t>глубин </a:t>
            </a:r>
            <a:r>
              <a:rPr dirty="0" sz="1600" spc="-25">
                <a:latin typeface="Times New Roman"/>
                <a:cs typeface="Times New Roman"/>
              </a:rPr>
              <a:t>около </a:t>
            </a:r>
            <a:r>
              <a:rPr dirty="0" sz="1600" spc="-5">
                <a:latin typeface="Times New Roman"/>
                <a:cs typeface="Times New Roman"/>
              </a:rPr>
              <a:t>2,5 км характерны </a:t>
            </a:r>
            <a:r>
              <a:rPr dirty="0" sz="1600" spc="-10">
                <a:latin typeface="Times New Roman"/>
                <a:cs typeface="Times New Roman"/>
              </a:rPr>
              <a:t>скорости </a:t>
            </a:r>
            <a:r>
              <a:rPr dirty="0" sz="1600" spc="-5">
                <a:latin typeface="Times New Roman"/>
                <a:cs typeface="Times New Roman"/>
              </a:rPr>
              <a:t>порядка 4000 </a:t>
            </a:r>
            <a:r>
              <a:rPr dirty="0" sz="1600">
                <a:latin typeface="Times New Roman"/>
                <a:cs typeface="Times New Roman"/>
              </a:rPr>
              <a:t>м/сек </a:t>
            </a:r>
            <a:r>
              <a:rPr dirty="0" sz="1600" spc="-5">
                <a:latin typeface="Times New Roman"/>
                <a:cs typeface="Times New Roman"/>
              </a:rPr>
              <a:t>и доминирующая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сейсмического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импульса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около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30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Гц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(верхняя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правая</a:t>
            </a:r>
            <a:r>
              <a:rPr dirty="0" sz="1600" spc="-5">
                <a:latin typeface="Times New Roman"/>
                <a:cs typeface="Times New Roman"/>
              </a:rPr>
              <a:t> ячейка).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Инженерной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сейсморазведке, </a:t>
            </a:r>
            <a:r>
              <a:rPr dirty="0" sz="1600">
                <a:latin typeface="Times New Roman"/>
                <a:cs typeface="Times New Roman"/>
              </a:rPr>
              <a:t>работающей на </a:t>
            </a:r>
            <a:r>
              <a:rPr dirty="0" sz="1600" spc="-5">
                <a:latin typeface="Times New Roman"/>
                <a:cs typeface="Times New Roman"/>
              </a:rPr>
              <a:t>малых </a:t>
            </a:r>
            <a:r>
              <a:rPr dirty="0" sz="1600" spc="-15">
                <a:latin typeface="Times New Roman"/>
                <a:cs typeface="Times New Roman"/>
              </a:rPr>
              <a:t>глубинах, </a:t>
            </a:r>
            <a:r>
              <a:rPr dirty="0" sz="1600" spc="-10">
                <a:latin typeface="Times New Roman"/>
                <a:cs typeface="Times New Roman"/>
              </a:rPr>
              <a:t>соответствует </a:t>
            </a:r>
            <a:r>
              <a:rPr dirty="0" sz="1600" spc="-5">
                <a:latin typeface="Times New Roman"/>
                <a:cs typeface="Times New Roman"/>
              </a:rPr>
              <a:t>нижняя </a:t>
            </a:r>
            <a:r>
              <a:rPr dirty="0" sz="1600" spc="-10">
                <a:latin typeface="Times New Roman"/>
                <a:cs typeface="Times New Roman"/>
              </a:rPr>
              <a:t>левая </a:t>
            </a:r>
            <a:r>
              <a:rPr dirty="0" sz="1600" spc="-5">
                <a:latin typeface="Times New Roman"/>
                <a:cs typeface="Times New Roman"/>
              </a:rPr>
              <a:t>ячейка.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 spc="-5">
                <a:latin typeface="Times New Roman"/>
                <a:cs typeface="Times New Roman"/>
              </a:rPr>
              <a:t>видите,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цифры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различаются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6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раз.</a:t>
            </a:r>
            <a:endParaRPr sz="1600">
              <a:latin typeface="Times New Roman"/>
              <a:cs typeface="Times New Roman"/>
            </a:endParaRPr>
          </a:p>
          <a:p>
            <a:pPr algn="just" marL="12700" marR="7620" indent="269240">
              <a:lnSpc>
                <a:spcPct val="100000"/>
              </a:lnSpc>
              <a:spcBef>
                <a:spcPts val="685"/>
              </a:spcBef>
            </a:pPr>
            <a:r>
              <a:rPr dirty="0" sz="1600" spc="-15">
                <a:latin typeface="Times New Roman"/>
                <a:cs typeface="Times New Roman"/>
              </a:rPr>
              <a:t>Таким</a:t>
            </a:r>
            <a:r>
              <a:rPr dirty="0" sz="1600" spc="-10">
                <a:latin typeface="Times New Roman"/>
                <a:cs typeface="Times New Roman"/>
              </a:rPr>
              <a:t> образом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реально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увеличить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разрешающую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способность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сейсморазведки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можно </a:t>
            </a:r>
            <a:r>
              <a:rPr dirty="0" sz="1600" spc="-10">
                <a:latin typeface="Times New Roman"/>
                <a:cs typeface="Times New Roman"/>
              </a:rPr>
              <a:t> увеличивая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частоту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сигнала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поэтому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первая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задача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при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контроле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dirty="0" u="sng" sz="160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качеством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проведения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полевых</a:t>
            </a:r>
            <a:r>
              <a:rPr dirty="0" u="sng" sz="1600" spc="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работ и</a:t>
            </a:r>
            <a:r>
              <a:rPr dirty="0" u="sng" sz="160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результатов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обработки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–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следить</a:t>
            </a:r>
            <a:r>
              <a:rPr dirty="0" u="sng" sz="1600" spc="4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dirty="0" u="sng" sz="160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сохранением</a:t>
            </a:r>
            <a:r>
              <a:rPr dirty="0" u="sng" sz="1600" spc="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высоких</a:t>
            </a:r>
            <a:r>
              <a:rPr dirty="0" u="sng" sz="1600" spc="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частот.</a:t>
            </a:r>
            <a:endParaRPr sz="1600">
              <a:latin typeface="Times New Roman"/>
              <a:cs typeface="Times New Roman"/>
            </a:endParaRPr>
          </a:p>
          <a:p>
            <a:pPr algn="just" marL="12700" marR="6985" indent="269240">
              <a:lnSpc>
                <a:spcPct val="100000"/>
              </a:lnSpc>
              <a:spcBef>
                <a:spcPts val="685"/>
              </a:spcBef>
            </a:pPr>
            <a:r>
              <a:rPr dirty="0" sz="1600">
                <a:latin typeface="Times New Roman"/>
                <a:cs typeface="Times New Roman"/>
              </a:rPr>
              <a:t>Разрешенность </a:t>
            </a:r>
            <a:r>
              <a:rPr dirty="0" sz="1600" spc="-5">
                <a:latin typeface="Times New Roman"/>
                <a:cs typeface="Times New Roman"/>
              </a:rPr>
              <a:t>сейсморазведки </a:t>
            </a:r>
            <a:r>
              <a:rPr dirty="0" sz="1600">
                <a:latin typeface="Times New Roman"/>
                <a:cs typeface="Times New Roman"/>
              </a:rPr>
              <a:t>по </a:t>
            </a:r>
            <a:r>
              <a:rPr dirty="0" sz="1600" spc="-5">
                <a:latin typeface="Times New Roman"/>
                <a:cs typeface="Times New Roman"/>
              </a:rPr>
              <a:t>вертикали связана с </a:t>
            </a:r>
            <a:r>
              <a:rPr dirty="0" sz="1600">
                <a:latin typeface="Times New Roman"/>
                <a:cs typeface="Times New Roman"/>
              </a:rPr>
              <a:t>размерами </a:t>
            </a:r>
            <a:r>
              <a:rPr dirty="0" sz="1600" spc="-5">
                <a:latin typeface="Times New Roman"/>
                <a:cs typeface="Times New Roman"/>
              </a:rPr>
              <a:t>первой зоны Френеля </a:t>
            </a:r>
            <a:r>
              <a:rPr dirty="0" sz="1600">
                <a:latin typeface="Times New Roman"/>
                <a:cs typeface="Times New Roman"/>
              </a:rPr>
              <a:t>при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сферическом </a:t>
            </a:r>
            <a:r>
              <a:rPr dirty="0" sz="1600" spc="-15">
                <a:latin typeface="Times New Roman"/>
                <a:cs typeface="Times New Roman"/>
              </a:rPr>
              <a:t>расхождении </a:t>
            </a:r>
            <a:r>
              <a:rPr dirty="0" sz="1600" spc="-10">
                <a:latin typeface="Times New Roman"/>
                <a:cs typeface="Times New Roman"/>
              </a:rPr>
              <a:t>волны </a:t>
            </a:r>
            <a:r>
              <a:rPr dirty="0" sz="1600" spc="-15">
                <a:latin typeface="Times New Roman"/>
                <a:cs typeface="Times New Roman"/>
              </a:rPr>
              <a:t>от точечного </a:t>
            </a:r>
            <a:r>
              <a:rPr dirty="0" sz="1600" spc="-10">
                <a:latin typeface="Times New Roman"/>
                <a:cs typeface="Times New Roman"/>
              </a:rPr>
              <a:t>источника. </a:t>
            </a:r>
            <a:r>
              <a:rPr dirty="0" sz="1600" spc="-5">
                <a:latin typeface="Times New Roman"/>
                <a:cs typeface="Times New Roman"/>
              </a:rPr>
              <a:t>Чем меньше </a:t>
            </a:r>
            <a:r>
              <a:rPr dirty="0" sz="1600">
                <a:latin typeface="Times New Roman"/>
                <a:cs typeface="Times New Roman"/>
              </a:rPr>
              <a:t>ее </a:t>
            </a:r>
            <a:r>
              <a:rPr dirty="0" sz="1600" spc="-5">
                <a:latin typeface="Times New Roman"/>
                <a:cs typeface="Times New Roman"/>
              </a:rPr>
              <a:t>размеры, тем выше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разрешающая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способность.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269240">
              <a:lnSpc>
                <a:spcPct val="100000"/>
              </a:lnSpc>
              <a:spcBef>
                <a:spcPts val="685"/>
              </a:spcBef>
            </a:pPr>
            <a:r>
              <a:rPr dirty="0" sz="1600" spc="-5" b="1" i="1">
                <a:solidFill>
                  <a:srgbClr val="C00000"/>
                </a:solidFill>
                <a:latin typeface="Times New Roman"/>
                <a:cs typeface="Times New Roman"/>
              </a:rPr>
              <a:t>ФРЕНЕЛЯ</a:t>
            </a:r>
            <a:r>
              <a:rPr dirty="0" sz="1600" b="1" i="1">
                <a:solidFill>
                  <a:srgbClr val="C00000"/>
                </a:solidFill>
                <a:latin typeface="Times New Roman"/>
                <a:cs typeface="Times New Roman"/>
              </a:rPr>
              <a:t> ЗОНЫ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,</a:t>
            </a:r>
            <a:r>
              <a:rPr dirty="0" sz="1600" spc="5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участки,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на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5" i="1">
                <a:solidFill>
                  <a:srgbClr val="C00000"/>
                </a:solidFill>
                <a:latin typeface="Times New Roman"/>
                <a:cs typeface="Times New Roman"/>
              </a:rPr>
              <a:t>которые</a:t>
            </a:r>
            <a:r>
              <a:rPr dirty="0" sz="1600" spc="-10" i="1">
                <a:solidFill>
                  <a:srgbClr val="C00000"/>
                </a:solidFill>
                <a:latin typeface="Times New Roman"/>
                <a:cs typeface="Times New Roman"/>
              </a:rPr>
              <a:t> разбивается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5" i="1">
                <a:solidFill>
                  <a:srgbClr val="C00000"/>
                </a:solidFill>
                <a:latin typeface="Times New Roman"/>
                <a:cs typeface="Times New Roman"/>
              </a:rPr>
              <a:t>волновая</a:t>
            </a:r>
            <a:r>
              <a:rPr dirty="0" sz="1600" spc="-10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поверхность</a:t>
            </a:r>
            <a:r>
              <a:rPr dirty="0" sz="1600" spc="395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при </a:t>
            </a:r>
            <a:r>
              <a:rPr dirty="0" sz="1600" spc="5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рассмотрении дифракционных </a:t>
            </a:r>
            <a:r>
              <a:rPr dirty="0" sz="1600" spc="-15" i="1">
                <a:solidFill>
                  <a:srgbClr val="C00000"/>
                </a:solidFill>
                <a:latin typeface="Times New Roman"/>
                <a:cs typeface="Times New Roman"/>
              </a:rPr>
              <a:t>волн </a:t>
            </a:r>
            <a:r>
              <a:rPr dirty="0" sz="1600" spc="-20" i="1">
                <a:solidFill>
                  <a:srgbClr val="C00000"/>
                </a:solidFill>
                <a:latin typeface="Times New Roman"/>
                <a:cs typeface="Times New Roman"/>
              </a:rPr>
              <a:t>(Гюйгенса 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-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 Френеля принцип).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 Зоны </a:t>
            </a:r>
            <a:r>
              <a:rPr dirty="0" sz="1600" spc="-10" i="1">
                <a:solidFill>
                  <a:srgbClr val="C00000"/>
                </a:solidFill>
                <a:latin typeface="Times New Roman"/>
                <a:cs typeface="Times New Roman"/>
              </a:rPr>
              <a:t>Френеля 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выбираются 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 так, </a:t>
            </a:r>
            <a:r>
              <a:rPr dirty="0" sz="1600" spc="-10" i="1">
                <a:solidFill>
                  <a:srgbClr val="C00000"/>
                </a:solidFill>
                <a:latin typeface="Times New Roman"/>
                <a:cs typeface="Times New Roman"/>
              </a:rPr>
              <a:t>чтобы 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удаление </a:t>
            </a:r>
            <a:r>
              <a:rPr dirty="0" sz="1600" spc="-10" i="1">
                <a:solidFill>
                  <a:srgbClr val="C00000"/>
                </a:solidFill>
                <a:latin typeface="Times New Roman"/>
                <a:cs typeface="Times New Roman"/>
              </a:rPr>
              <a:t>каждой 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следующей </a:t>
            </a:r>
            <a:r>
              <a:rPr dirty="0" sz="1600" spc="-10" i="1">
                <a:solidFill>
                  <a:srgbClr val="C00000"/>
                </a:solidFill>
                <a:latin typeface="Times New Roman"/>
                <a:cs typeface="Times New Roman"/>
              </a:rPr>
              <a:t>зоны 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от </a:t>
            </a:r>
            <a:r>
              <a:rPr dirty="0" sz="1600" spc="-15" i="1">
                <a:solidFill>
                  <a:srgbClr val="C00000"/>
                </a:solidFill>
                <a:latin typeface="Times New Roman"/>
                <a:cs typeface="Times New Roman"/>
              </a:rPr>
              <a:t>точки 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наблюдения 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было 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на половину длины 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5" i="1">
                <a:solidFill>
                  <a:srgbClr val="C00000"/>
                </a:solidFill>
                <a:latin typeface="Times New Roman"/>
                <a:cs typeface="Times New Roman"/>
              </a:rPr>
              <a:t>волны</a:t>
            </a:r>
            <a:r>
              <a:rPr dirty="0" sz="1600" spc="15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5" i="1">
                <a:solidFill>
                  <a:srgbClr val="C00000"/>
                </a:solidFill>
                <a:latin typeface="Times New Roman"/>
                <a:cs typeface="Times New Roman"/>
              </a:rPr>
              <a:t>больше,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i="1">
                <a:solidFill>
                  <a:srgbClr val="C00000"/>
                </a:solidFill>
                <a:latin typeface="Times New Roman"/>
                <a:cs typeface="Times New Roman"/>
              </a:rPr>
              <a:t>чем</a:t>
            </a:r>
            <a:r>
              <a:rPr dirty="0" sz="1600" spc="10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удаление</a:t>
            </a:r>
            <a:r>
              <a:rPr dirty="0" sz="1600" spc="30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C00000"/>
                </a:solidFill>
                <a:latin typeface="Times New Roman"/>
                <a:cs typeface="Times New Roman"/>
              </a:rPr>
              <a:t>предыдущей</a:t>
            </a:r>
            <a:r>
              <a:rPr dirty="0" sz="1600" spc="55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C00000"/>
                </a:solidFill>
                <a:latin typeface="Times New Roman"/>
                <a:cs typeface="Times New Roman"/>
              </a:rPr>
              <a:t>зоны</a:t>
            </a:r>
            <a:r>
              <a:rPr dirty="0" sz="1600" spc="5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от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 той</a:t>
            </a:r>
            <a:r>
              <a:rPr dirty="0" sz="1600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20" i="1">
                <a:solidFill>
                  <a:srgbClr val="C00000"/>
                </a:solidFill>
                <a:latin typeface="Times New Roman"/>
                <a:cs typeface="Times New Roman"/>
              </a:rPr>
              <a:t>же</a:t>
            </a:r>
            <a:r>
              <a:rPr dirty="0" sz="1600" spc="-5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i="1">
                <a:solidFill>
                  <a:srgbClr val="C00000"/>
                </a:solidFill>
                <a:latin typeface="Times New Roman"/>
                <a:cs typeface="Times New Roman"/>
              </a:rPr>
              <a:t>точки.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269240">
              <a:lnSpc>
                <a:spcPct val="100000"/>
              </a:lnSpc>
              <a:spcBef>
                <a:spcPts val="685"/>
              </a:spcBef>
            </a:pPr>
            <a:r>
              <a:rPr dirty="0" sz="1600" spc="-5">
                <a:latin typeface="Times New Roman"/>
                <a:cs typeface="Times New Roman"/>
              </a:rPr>
              <a:t>По мере </a:t>
            </a:r>
            <a:r>
              <a:rPr dirty="0" sz="1600" spc="-15">
                <a:latin typeface="Times New Roman"/>
                <a:cs typeface="Times New Roman"/>
              </a:rPr>
              <a:t>удаления от источника </a:t>
            </a:r>
            <a:r>
              <a:rPr dirty="0" sz="1600">
                <a:latin typeface="Times New Roman"/>
                <a:cs typeface="Times New Roman"/>
              </a:rPr>
              <a:t>сигнала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размеры </a:t>
            </a:r>
            <a:r>
              <a:rPr dirty="0" sz="1600" spc="-10">
                <a:latin typeface="Times New Roman"/>
                <a:cs typeface="Times New Roman"/>
              </a:rPr>
              <a:t>сферического </a:t>
            </a:r>
            <a:r>
              <a:rPr dirty="0" sz="1600">
                <a:latin typeface="Times New Roman"/>
                <a:cs typeface="Times New Roman"/>
              </a:rPr>
              <a:t>фронта </a:t>
            </a:r>
            <a:r>
              <a:rPr dirty="0" sz="1600" spc="-10">
                <a:latin typeface="Times New Roman"/>
                <a:cs typeface="Times New Roman"/>
              </a:rPr>
              <a:t>волны </a:t>
            </a:r>
            <a:r>
              <a:rPr dirty="0" sz="1600" spc="-5">
                <a:latin typeface="Times New Roman"/>
                <a:cs typeface="Times New Roman"/>
              </a:rPr>
              <a:t>увеличиваются, </a:t>
            </a:r>
            <a:r>
              <a:rPr dirty="0" sz="1600">
                <a:latin typeface="Times New Roman"/>
                <a:cs typeface="Times New Roman"/>
              </a:rPr>
              <a:t> становится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больше</a:t>
            </a:r>
            <a:r>
              <a:rPr dirty="0" sz="1600" spc="-5">
                <a:latin typeface="Times New Roman"/>
                <a:cs typeface="Times New Roman"/>
              </a:rPr>
              <a:t> 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первая</a:t>
            </a:r>
            <a:r>
              <a:rPr dirty="0" sz="1600" spc="-5">
                <a:latin typeface="Times New Roman"/>
                <a:cs typeface="Times New Roman"/>
              </a:rPr>
              <a:t> зона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Френеля.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Таким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образом</a:t>
            </a:r>
            <a:r>
              <a:rPr dirty="0" sz="1600" spc="-5">
                <a:latin typeface="Times New Roman"/>
                <a:cs typeface="Times New Roman"/>
              </a:rPr>
              <a:t> ее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размеры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зависят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от: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глубины, </a:t>
            </a:r>
            <a:r>
              <a:rPr dirty="0" sz="1600" spc="-10">
                <a:latin typeface="Times New Roman"/>
                <a:cs typeface="Times New Roman"/>
              </a:rPr>
              <a:t> частоты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сигнала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(обратно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пропорционально)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волны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(прямо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пропорционально).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202" y="484784"/>
            <a:ext cx="602361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Разрешающая </a:t>
            </a:r>
            <a:r>
              <a:rPr dirty="0"/>
              <a:t>способность </a:t>
            </a:r>
            <a:r>
              <a:rPr dirty="0" spc="-10"/>
              <a:t>сейсморазведки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5843" y="1229880"/>
            <a:ext cx="5763895" cy="3343910"/>
            <a:chOff x="275843" y="1229880"/>
            <a:chExt cx="5763895" cy="33439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672" y="1249680"/>
              <a:ext cx="5724127" cy="330401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5749" y="1239786"/>
              <a:ext cx="5744210" cy="3324225"/>
            </a:xfrm>
            <a:custGeom>
              <a:avLst/>
              <a:gdLst/>
              <a:ahLst/>
              <a:cxnLst/>
              <a:rect l="l" t="t" r="r" b="b"/>
              <a:pathLst>
                <a:path w="5744210" h="3324225">
                  <a:moveTo>
                    <a:pt x="0" y="3323831"/>
                  </a:moveTo>
                  <a:lnTo>
                    <a:pt x="5743968" y="3323831"/>
                  </a:lnTo>
                  <a:lnTo>
                    <a:pt x="5743968" y="0"/>
                  </a:lnTo>
                  <a:lnTo>
                    <a:pt x="0" y="0"/>
                  </a:lnTo>
                  <a:lnTo>
                    <a:pt x="0" y="3323831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42436" y="4730610"/>
            <a:ext cx="8568690" cy="1076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15">
                <a:latin typeface="Times New Roman"/>
                <a:cs typeface="Times New Roman"/>
              </a:rPr>
              <a:t>Типичные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размеры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зон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Френеля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(несколько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примеров)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приведены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таблице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рис.10.3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Более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встречается </a:t>
            </a:r>
            <a:r>
              <a:rPr dirty="0" sz="1600" spc="-10">
                <a:latin typeface="Times New Roman"/>
                <a:cs typeface="Times New Roman"/>
              </a:rPr>
              <a:t>ситуация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средняя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между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2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3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строками.</a:t>
            </a:r>
            <a:endParaRPr sz="1600">
              <a:latin typeface="Times New Roman"/>
              <a:cs typeface="Times New Roman"/>
            </a:endParaRPr>
          </a:p>
          <a:p>
            <a:pPr marL="12700" marR="468630" indent="363855">
              <a:lnSpc>
                <a:spcPct val="100000"/>
              </a:lnSpc>
              <a:spcBef>
                <a:spcPts val="600"/>
              </a:spcBef>
            </a:pP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увеличения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горизонтальной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разрешенности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применяется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ряд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процедур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обработки,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частности,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миграция.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Она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направлена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уменьшение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эффективной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зоны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Френеля.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112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6099431" y="2520462"/>
            <a:ext cx="3034665" cy="756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10.3:</a:t>
            </a:r>
            <a:r>
              <a:rPr dirty="0" sz="1600" spc="-10">
                <a:latin typeface="Times New Roman"/>
                <a:cs typeface="Times New Roman"/>
              </a:rPr>
              <a:t> Изменение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размеров </a:t>
            </a:r>
            <a:r>
              <a:rPr dirty="0" sz="1600" spc="-10">
                <a:latin typeface="Times New Roman"/>
                <a:cs typeface="Times New Roman"/>
              </a:rPr>
              <a:t>зон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Френеля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распространении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фронта </a:t>
            </a:r>
            <a:r>
              <a:rPr dirty="0" sz="1600" spc="-10">
                <a:latin typeface="Times New Roman"/>
                <a:cs typeface="Times New Roman"/>
              </a:rPr>
              <a:t>сейсмической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волны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114" rIns="0" bIns="0" rtlCol="0" vert="horz">
            <a:spAutoFit/>
          </a:bodyPr>
          <a:lstStyle/>
          <a:p>
            <a:pPr marL="75565" marR="5080">
              <a:lnSpc>
                <a:spcPts val="2820"/>
              </a:lnSpc>
              <a:spcBef>
                <a:spcPts val="244"/>
              </a:spcBef>
            </a:pPr>
            <a:r>
              <a:rPr dirty="0" spc="-20"/>
              <a:t>Суммирование</a:t>
            </a:r>
            <a:r>
              <a:rPr dirty="0" spc="35"/>
              <a:t> </a:t>
            </a:r>
            <a:r>
              <a:rPr dirty="0" spc="-5"/>
              <a:t>по</a:t>
            </a:r>
            <a:r>
              <a:rPr dirty="0"/>
              <a:t> ОГТ –</a:t>
            </a:r>
            <a:r>
              <a:rPr dirty="0" spc="-5"/>
              <a:t> </a:t>
            </a:r>
            <a:r>
              <a:rPr dirty="0"/>
              <a:t>общей</a:t>
            </a:r>
            <a:r>
              <a:rPr dirty="0" spc="-15"/>
              <a:t> </a:t>
            </a:r>
            <a:r>
              <a:rPr dirty="0" spc="-20"/>
              <a:t>глубинной</a:t>
            </a:r>
            <a:r>
              <a:rPr dirty="0" spc="15"/>
              <a:t> </a:t>
            </a:r>
            <a:r>
              <a:rPr dirty="0" spc="-35"/>
              <a:t>точке</a:t>
            </a:r>
            <a:r>
              <a:rPr dirty="0"/>
              <a:t> и </a:t>
            </a:r>
            <a:r>
              <a:rPr dirty="0" spc="-585"/>
              <a:t> </a:t>
            </a:r>
            <a:r>
              <a:rPr dirty="0" spc="-20"/>
              <a:t>суммотрассы</a:t>
            </a:r>
            <a:r>
              <a:rPr dirty="0" spc="20"/>
              <a:t> </a:t>
            </a:r>
            <a:r>
              <a:rPr dirty="0"/>
              <a:t>ОГТ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6999" y="1062342"/>
            <a:ext cx="861885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6162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классическом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все трассы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относятся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трассам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однократных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отражений.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методе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МОГТ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результирующая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сейсмотрасса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сути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своей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есть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сумма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 </a:t>
            </a:r>
            <a:r>
              <a:rPr dirty="0" sz="1600" spc="-5">
                <a:latin typeface="Times New Roman"/>
                <a:cs typeface="Times New Roman"/>
              </a:rPr>
              <a:t>общей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глубинной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точки.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делается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подавления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нерегулярных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волн-помех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усиления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полезного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сигнала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(рис.10.4)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5384" y="2074189"/>
            <a:ext cx="5763895" cy="2903220"/>
            <a:chOff x="245384" y="2074189"/>
            <a:chExt cx="5763895" cy="29032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175" y="2093976"/>
              <a:ext cx="5724144" cy="286358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5290" y="2084095"/>
              <a:ext cx="5744210" cy="2883535"/>
            </a:xfrm>
            <a:custGeom>
              <a:avLst/>
              <a:gdLst/>
              <a:ahLst/>
              <a:cxnLst/>
              <a:rect l="l" t="t" r="r" b="b"/>
              <a:pathLst>
                <a:path w="5744210" h="2883535">
                  <a:moveTo>
                    <a:pt x="0" y="2883395"/>
                  </a:moveTo>
                  <a:lnTo>
                    <a:pt x="5743917" y="2883395"/>
                  </a:lnTo>
                  <a:lnTo>
                    <a:pt x="5743917" y="0"/>
                  </a:lnTo>
                  <a:lnTo>
                    <a:pt x="0" y="0"/>
                  </a:lnTo>
                  <a:lnTo>
                    <a:pt x="0" y="2883395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166840" y="3515677"/>
            <a:ext cx="281940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10.4: </a:t>
            </a:r>
            <a:r>
              <a:rPr dirty="0" sz="1600" spc="-10">
                <a:latin typeface="Times New Roman"/>
                <a:cs typeface="Times New Roman"/>
              </a:rPr>
              <a:t>МОВ</a:t>
            </a:r>
            <a:r>
              <a:rPr dirty="0" sz="1600" spc="-5">
                <a:latin typeface="Times New Roman"/>
                <a:cs typeface="Times New Roman"/>
              </a:rPr>
              <a:t> 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суммирование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ОГТ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112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8" name="object 8"/>
          <p:cNvSpPr txBox="1"/>
          <p:nvPr/>
        </p:nvSpPr>
        <p:spPr>
          <a:xfrm>
            <a:off x="228688" y="5195058"/>
            <a:ext cx="857885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61620">
              <a:lnSpc>
                <a:spcPct val="100000"/>
              </a:lnSpc>
              <a:spcBef>
                <a:spcPts val="95"/>
              </a:spcBef>
            </a:pPr>
            <a:r>
              <a:rPr dirty="0" sz="1600" spc="-25">
                <a:latin typeface="Times New Roman"/>
                <a:cs typeface="Times New Roman"/>
              </a:rPr>
              <a:t>Однако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единичная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суммотрасса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совершенно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идентичны,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т.к.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суммировании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объединяются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разными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частотными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спектрами,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разными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сейсмическими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импульсами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путями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прохождения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волны,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по-разному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отфильтрованными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геологической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средой.</a:t>
            </a:r>
            <a:endParaRPr sz="1600">
              <a:latin typeface="Times New Roman"/>
              <a:cs typeface="Times New Roman"/>
            </a:endParaRPr>
          </a:p>
          <a:p>
            <a:pPr marL="367665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Само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суммирование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всегда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идеально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из-за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недоучета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скоростей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наклона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114" rIns="0" bIns="0" rtlCol="0" vert="horz">
            <a:spAutoFit/>
          </a:bodyPr>
          <a:lstStyle/>
          <a:p>
            <a:pPr marL="54610" marR="5080">
              <a:lnSpc>
                <a:spcPts val="2820"/>
              </a:lnSpc>
              <a:spcBef>
                <a:spcPts val="244"/>
              </a:spcBef>
            </a:pPr>
            <a:r>
              <a:rPr dirty="0" spc="-20"/>
              <a:t>Суммирование</a:t>
            </a:r>
            <a:r>
              <a:rPr dirty="0" spc="35"/>
              <a:t> </a:t>
            </a:r>
            <a:r>
              <a:rPr dirty="0" spc="-5"/>
              <a:t>по</a:t>
            </a:r>
            <a:r>
              <a:rPr dirty="0"/>
              <a:t> ОГТ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5"/>
              <a:t> </a:t>
            </a:r>
            <a:r>
              <a:rPr dirty="0"/>
              <a:t>общей</a:t>
            </a:r>
            <a:r>
              <a:rPr dirty="0" spc="-15"/>
              <a:t> </a:t>
            </a:r>
            <a:r>
              <a:rPr dirty="0" spc="-20"/>
              <a:t>глубинной</a:t>
            </a:r>
            <a:r>
              <a:rPr dirty="0" spc="15"/>
              <a:t> </a:t>
            </a:r>
            <a:r>
              <a:rPr dirty="0" spc="-35"/>
              <a:t>точке</a:t>
            </a:r>
            <a:r>
              <a:rPr dirty="0"/>
              <a:t> и </a:t>
            </a:r>
            <a:r>
              <a:rPr dirty="0" spc="-585"/>
              <a:t> </a:t>
            </a:r>
            <a:r>
              <a:rPr dirty="0" spc="-20"/>
              <a:t>суммотрассы</a:t>
            </a:r>
            <a:r>
              <a:rPr dirty="0" spc="20"/>
              <a:t> </a:t>
            </a:r>
            <a:r>
              <a:rPr dirty="0"/>
              <a:t>ОГТ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198" y="1146530"/>
            <a:ext cx="8549640" cy="2237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7719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5">
                <a:latin typeface="Times New Roman"/>
                <a:cs typeface="Times New Roman"/>
              </a:rPr>
              <a:t>итоге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суммотрасса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представляет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собой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обобщенную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информацию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объекте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10">
                <a:latin typeface="Times New Roman"/>
                <a:cs typeface="Times New Roman"/>
              </a:rPr>
              <a:t>количественно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интерпретировать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ее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можно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лишь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некоторой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долей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условности.</a:t>
            </a:r>
            <a:endParaRPr sz="1600">
              <a:latin typeface="Times New Roman"/>
              <a:cs typeface="Times New Roman"/>
            </a:endParaRPr>
          </a:p>
          <a:p>
            <a:pPr marL="12700" marR="5080" indent="364490">
              <a:lnSpc>
                <a:spcPct val="100000"/>
              </a:lnSpc>
              <a:spcBef>
                <a:spcPts val="685"/>
              </a:spcBef>
            </a:pPr>
            <a:r>
              <a:rPr dirty="0" sz="1600" spc="-30">
                <a:latin typeface="Times New Roman"/>
                <a:cs typeface="Times New Roman"/>
              </a:rPr>
              <a:t>Гораздо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корректней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использовать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единичные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сейсмотрассы.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Более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того,</a:t>
            </a:r>
            <a:r>
              <a:rPr dirty="0" sz="1600">
                <a:latin typeface="Times New Roman"/>
                <a:cs typeface="Times New Roman"/>
              </a:rPr>
              <a:t> такие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процедуры,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анализ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анизотропии,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75">
                <a:latin typeface="Times New Roman"/>
                <a:cs typeface="Times New Roman"/>
              </a:rPr>
              <a:t>AVO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анализ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можно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сделать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только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используя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первичные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сейсмограммы.</a:t>
            </a:r>
            <a:endParaRPr sz="1600">
              <a:latin typeface="Times New Roman"/>
              <a:cs typeface="Times New Roman"/>
            </a:endParaRPr>
          </a:p>
          <a:p>
            <a:pPr marL="375285">
              <a:lnSpc>
                <a:spcPct val="100000"/>
              </a:lnSpc>
              <a:spcBef>
                <a:spcPts val="680"/>
              </a:spcBef>
            </a:pPr>
            <a:r>
              <a:rPr dirty="0" sz="1600" spc="-20" b="1">
                <a:solidFill>
                  <a:srgbClr val="C00000"/>
                </a:solidFill>
                <a:latin typeface="Times New Roman"/>
                <a:cs typeface="Times New Roman"/>
              </a:rPr>
              <a:t>Технология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получения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сейсмограмм </a:t>
            </a:r>
            <a:r>
              <a:rPr dirty="0" sz="1600" spc="-45" b="1">
                <a:solidFill>
                  <a:srgbClr val="C00000"/>
                </a:solidFill>
                <a:latin typeface="Times New Roman"/>
                <a:cs typeface="Times New Roman"/>
              </a:rPr>
              <a:t>ОГТ.</a:t>
            </a:r>
            <a:endParaRPr sz="1600">
              <a:latin typeface="Times New Roman"/>
              <a:cs typeface="Times New Roman"/>
            </a:endParaRPr>
          </a:p>
          <a:p>
            <a:pPr marL="12700" marR="169545" indent="362585">
              <a:lnSpc>
                <a:spcPct val="100000"/>
              </a:lnSpc>
              <a:spcBef>
                <a:spcPts val="690"/>
              </a:spcBef>
            </a:pPr>
            <a:r>
              <a:rPr dirty="0" sz="1600" spc="-5">
                <a:latin typeface="Times New Roman"/>
                <a:cs typeface="Times New Roman"/>
              </a:rPr>
              <a:t>В случае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горизонтально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залегающими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границами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возбужденная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некоторой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точке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отразится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точки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отражающей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поверхности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точно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посредине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между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источником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приемником.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02347" y="3480804"/>
            <a:ext cx="5763895" cy="2632075"/>
            <a:chOff x="402347" y="3480804"/>
            <a:chExt cx="5763895" cy="26320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148" y="3500636"/>
              <a:ext cx="5724144" cy="259231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12253" y="3490710"/>
              <a:ext cx="5744210" cy="2612390"/>
            </a:xfrm>
            <a:custGeom>
              <a:avLst/>
              <a:gdLst/>
              <a:ahLst/>
              <a:cxnLst/>
              <a:rect l="l" t="t" r="r" b="b"/>
              <a:pathLst>
                <a:path w="5744210" h="2612390">
                  <a:moveTo>
                    <a:pt x="0" y="2612135"/>
                  </a:moveTo>
                  <a:lnTo>
                    <a:pt x="5743917" y="2612135"/>
                  </a:lnTo>
                  <a:lnTo>
                    <a:pt x="5743917" y="0"/>
                  </a:lnTo>
                  <a:lnTo>
                    <a:pt x="0" y="0"/>
                  </a:lnTo>
                  <a:lnTo>
                    <a:pt x="0" y="2612135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225283" y="4249051"/>
            <a:ext cx="263842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016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Рис.10.5: </a:t>
            </a:r>
            <a:r>
              <a:rPr dirty="0" sz="1600" spc="5">
                <a:latin typeface="Times New Roman"/>
                <a:cs typeface="Times New Roman"/>
              </a:rPr>
              <a:t>Построение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сейсмограммы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общего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пункта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взрыва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(ОПВ)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трассы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112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900" y="355206"/>
            <a:ext cx="7012305" cy="749935"/>
          </a:xfrm>
          <a:prstGeom prst="rect"/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820"/>
              </a:lnSpc>
              <a:spcBef>
                <a:spcPts val="240"/>
              </a:spcBef>
            </a:pPr>
            <a:r>
              <a:rPr dirty="0" spc="-20"/>
              <a:t>Суммирование</a:t>
            </a:r>
            <a:r>
              <a:rPr dirty="0" spc="35"/>
              <a:t> </a:t>
            </a:r>
            <a:r>
              <a:rPr dirty="0" spc="-5"/>
              <a:t>по</a:t>
            </a:r>
            <a:r>
              <a:rPr dirty="0"/>
              <a:t> ОГТ –</a:t>
            </a:r>
            <a:r>
              <a:rPr dirty="0" spc="-5"/>
              <a:t> </a:t>
            </a:r>
            <a:r>
              <a:rPr dirty="0"/>
              <a:t>общей</a:t>
            </a:r>
            <a:r>
              <a:rPr dirty="0" spc="-15"/>
              <a:t> </a:t>
            </a:r>
            <a:r>
              <a:rPr dirty="0" spc="-20"/>
              <a:t>глубинной</a:t>
            </a:r>
            <a:r>
              <a:rPr dirty="0" spc="15"/>
              <a:t> </a:t>
            </a:r>
            <a:r>
              <a:rPr dirty="0" spc="-35"/>
              <a:t>точке</a:t>
            </a:r>
            <a:r>
              <a:rPr dirty="0"/>
              <a:t> и </a:t>
            </a:r>
            <a:r>
              <a:rPr dirty="0" spc="-585"/>
              <a:t> </a:t>
            </a:r>
            <a:r>
              <a:rPr dirty="0" spc="-20"/>
              <a:t>суммотрассы</a:t>
            </a:r>
            <a:r>
              <a:rPr dirty="0" spc="20"/>
              <a:t> </a:t>
            </a:r>
            <a:r>
              <a:rPr dirty="0"/>
              <a:t>ОГТ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0516" y="1472171"/>
            <a:ext cx="5763895" cy="2534920"/>
            <a:chOff x="190516" y="1472171"/>
            <a:chExt cx="5763895" cy="25349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0311" y="1492008"/>
              <a:ext cx="5724144" cy="24947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0422" y="1482077"/>
              <a:ext cx="5744210" cy="2514600"/>
            </a:xfrm>
            <a:custGeom>
              <a:avLst/>
              <a:gdLst/>
              <a:ahLst/>
              <a:cxnLst/>
              <a:rect l="l" t="t" r="r" b="b"/>
              <a:pathLst>
                <a:path w="5744210" h="2514600">
                  <a:moveTo>
                    <a:pt x="0" y="2514600"/>
                  </a:moveTo>
                  <a:lnTo>
                    <a:pt x="5743917" y="2514600"/>
                  </a:lnTo>
                  <a:lnTo>
                    <a:pt x="5743917" y="0"/>
                  </a:lnTo>
                  <a:lnTo>
                    <a:pt x="0" y="0"/>
                  </a:lnTo>
                  <a:lnTo>
                    <a:pt x="0" y="2514600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6122694" y="2475128"/>
            <a:ext cx="2637790" cy="756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Рис.10.6: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Построение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сейсмограммы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общего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пункта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взрыва (ОПВ)</a:t>
            </a:r>
            <a:r>
              <a:rPr dirty="0" sz="1600" spc="-5">
                <a:latin typeface="Times New Roman"/>
                <a:cs typeface="Times New Roman"/>
              </a:rPr>
              <a:t> для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трассы </a:t>
            </a:r>
            <a:r>
              <a:rPr dirty="0" sz="1600" spc="-5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7112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85787" y="4192303"/>
            <a:ext cx="8965565" cy="2275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7950" indent="354965">
              <a:lnSpc>
                <a:spcPct val="115599"/>
              </a:lnSpc>
              <a:spcBef>
                <a:spcPts val="100"/>
              </a:spcBef>
            </a:pPr>
            <a:r>
              <a:rPr dirty="0" sz="1600" spc="-5">
                <a:latin typeface="Times New Roman"/>
                <a:cs typeface="Times New Roman"/>
              </a:rPr>
              <a:t>Пусть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следующий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взрыв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будет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произведен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некоторым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смещением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относительно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положения </a:t>
            </a:r>
            <a:r>
              <a:rPr dirty="0" sz="1600" spc="-10">
                <a:latin typeface="Times New Roman"/>
                <a:cs typeface="Times New Roman"/>
              </a:rPr>
              <a:t> первого. </a:t>
            </a:r>
            <a:r>
              <a:rPr dirty="0" sz="1600" spc="-5">
                <a:latin typeface="Times New Roman"/>
                <a:cs typeface="Times New Roman"/>
              </a:rPr>
              <a:t>Отражение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же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самой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точки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будет</a:t>
            </a:r>
            <a:r>
              <a:rPr dirty="0" sz="1600" spc="-5">
                <a:latin typeface="Times New Roman"/>
                <a:cs typeface="Times New Roman"/>
              </a:rPr>
              <a:t> зарегистрировано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сейсмоприемником,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симметрично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таком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же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удалении,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источник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сигнала.</a:t>
            </a:r>
            <a:endParaRPr sz="1600">
              <a:latin typeface="Times New Roman"/>
              <a:cs typeface="Times New Roman"/>
            </a:endParaRPr>
          </a:p>
          <a:p>
            <a:pPr marL="367665">
              <a:lnSpc>
                <a:spcPct val="100000"/>
              </a:lnSpc>
              <a:spcBef>
                <a:spcPts val="300"/>
              </a:spcBef>
            </a:pPr>
            <a:r>
              <a:rPr dirty="0" sz="1600" spc="-10">
                <a:latin typeface="Times New Roman"/>
                <a:cs typeface="Times New Roman"/>
              </a:rPr>
              <a:t>Путь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пробега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прихода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волны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увеличились,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однако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принято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той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же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самой</a:t>
            </a:r>
            <a:endParaRPr sz="1600">
              <a:latin typeface="Times New Roman"/>
              <a:cs typeface="Times New Roman"/>
            </a:endParaRPr>
          </a:p>
          <a:p>
            <a:pPr marL="12700" marR="415925">
              <a:lnSpc>
                <a:spcPct val="115599"/>
              </a:lnSpc>
              <a:spcBef>
                <a:spcPts val="5"/>
              </a:spcBef>
            </a:pPr>
            <a:r>
              <a:rPr dirty="0" sz="1600" spc="-15">
                <a:latin typeface="Times New Roman"/>
                <a:cs typeface="Times New Roman"/>
              </a:rPr>
              <a:t>точки</a:t>
            </a:r>
            <a:r>
              <a:rPr dirty="0" sz="1600" spc="-5">
                <a:latin typeface="Times New Roman"/>
                <a:cs typeface="Times New Roman"/>
              </a:rPr>
              <a:t> –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средней,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или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глубинной.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Трассы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разных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взрывов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зарегистрированным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отражением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одной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сейсмограмме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называемую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сейсмограммой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45">
                <a:latin typeface="Times New Roman"/>
                <a:cs typeface="Times New Roman"/>
              </a:rPr>
              <a:t>ОГТ.</a:t>
            </a:r>
            <a:endParaRPr sz="1600">
              <a:latin typeface="Times New Roman"/>
              <a:cs typeface="Times New Roman"/>
            </a:endParaRPr>
          </a:p>
          <a:p>
            <a:pPr marL="12700" marR="5080" indent="354965">
              <a:lnSpc>
                <a:spcPts val="2220"/>
              </a:lnSpc>
              <a:spcBef>
                <a:spcPts val="50"/>
              </a:spcBef>
            </a:pPr>
            <a:r>
              <a:rPr dirty="0" sz="1600" spc="-5">
                <a:latin typeface="Constantia"/>
                <a:cs typeface="Constantia"/>
              </a:rPr>
              <a:t>Аналогично</a:t>
            </a:r>
            <a:r>
              <a:rPr dirty="0" sz="1600" spc="-60">
                <a:latin typeface="Constantia"/>
                <a:cs typeface="Constantia"/>
              </a:rPr>
              <a:t> </a:t>
            </a:r>
            <a:r>
              <a:rPr dirty="0" sz="1600" spc="-5">
                <a:latin typeface="Constantia"/>
                <a:cs typeface="Constantia"/>
              </a:rPr>
              <a:t>поступим</a:t>
            </a:r>
            <a:r>
              <a:rPr dirty="0" sz="1600" spc="-20">
                <a:latin typeface="Constantia"/>
                <a:cs typeface="Constantia"/>
              </a:rPr>
              <a:t> </a:t>
            </a:r>
            <a:r>
              <a:rPr dirty="0" sz="1600" spc="-5">
                <a:latin typeface="Constantia"/>
                <a:cs typeface="Constantia"/>
              </a:rPr>
              <a:t>и</a:t>
            </a:r>
            <a:r>
              <a:rPr dirty="0" sz="1600" spc="-45">
                <a:latin typeface="Constantia"/>
                <a:cs typeface="Constantia"/>
              </a:rPr>
              <a:t> </a:t>
            </a:r>
            <a:r>
              <a:rPr dirty="0" sz="1600" spc="-5">
                <a:latin typeface="Constantia"/>
                <a:cs typeface="Constantia"/>
              </a:rPr>
              <a:t>с</a:t>
            </a:r>
            <a:r>
              <a:rPr dirty="0" sz="1600" spc="-80">
                <a:latin typeface="Constantia"/>
                <a:cs typeface="Constantia"/>
              </a:rPr>
              <a:t> </a:t>
            </a:r>
            <a:r>
              <a:rPr dirty="0" sz="1600" spc="-10">
                <a:latin typeface="Constantia"/>
                <a:cs typeface="Constantia"/>
              </a:rPr>
              <a:t>третьим</a:t>
            </a:r>
            <a:r>
              <a:rPr dirty="0" sz="1600">
                <a:latin typeface="Constantia"/>
                <a:cs typeface="Constantia"/>
              </a:rPr>
              <a:t> </a:t>
            </a:r>
            <a:r>
              <a:rPr dirty="0" sz="1600" spc="-10">
                <a:latin typeface="Constantia"/>
                <a:cs typeface="Constantia"/>
              </a:rPr>
              <a:t>пунктом</a:t>
            </a:r>
            <a:r>
              <a:rPr dirty="0" sz="1600" spc="-15">
                <a:latin typeface="Constantia"/>
                <a:cs typeface="Constantia"/>
              </a:rPr>
              <a:t> </a:t>
            </a:r>
            <a:r>
              <a:rPr dirty="0" sz="1600" spc="-10">
                <a:latin typeface="Constantia"/>
                <a:cs typeface="Constantia"/>
              </a:rPr>
              <a:t>взрыва.</a:t>
            </a:r>
            <a:r>
              <a:rPr dirty="0" sz="1600" spc="-35">
                <a:latin typeface="Constantia"/>
                <a:cs typeface="Constantia"/>
              </a:rPr>
              <a:t> </a:t>
            </a:r>
            <a:r>
              <a:rPr dirty="0" sz="1600" spc="-30">
                <a:latin typeface="Constantia"/>
                <a:cs typeface="Constantia"/>
              </a:rPr>
              <a:t>Теперь</a:t>
            </a:r>
            <a:r>
              <a:rPr dirty="0" sz="1600" spc="-60">
                <a:latin typeface="Constantia"/>
                <a:cs typeface="Constantia"/>
              </a:rPr>
              <a:t> </a:t>
            </a:r>
            <a:r>
              <a:rPr dirty="0" sz="1600" spc="-5">
                <a:latin typeface="Constantia"/>
                <a:cs typeface="Constantia"/>
              </a:rPr>
              <a:t>у</a:t>
            </a:r>
            <a:r>
              <a:rPr dirty="0" sz="1600" spc="-50">
                <a:latin typeface="Constantia"/>
                <a:cs typeface="Constantia"/>
              </a:rPr>
              <a:t> </a:t>
            </a:r>
            <a:r>
              <a:rPr dirty="0" sz="1600" spc="-10">
                <a:latin typeface="Constantia"/>
                <a:cs typeface="Constantia"/>
              </a:rPr>
              <a:t>нас</a:t>
            </a:r>
            <a:r>
              <a:rPr dirty="0" sz="1600" spc="-65">
                <a:latin typeface="Constantia"/>
                <a:cs typeface="Constantia"/>
              </a:rPr>
              <a:t> </a:t>
            </a:r>
            <a:r>
              <a:rPr dirty="0" sz="1600" spc="-5">
                <a:latin typeface="Constantia"/>
                <a:cs typeface="Constantia"/>
              </a:rPr>
              <a:t>на</a:t>
            </a:r>
            <a:r>
              <a:rPr dirty="0" sz="1600" spc="-65">
                <a:latin typeface="Constantia"/>
                <a:cs typeface="Constantia"/>
              </a:rPr>
              <a:t> </a:t>
            </a:r>
            <a:r>
              <a:rPr dirty="0" sz="1600" spc="-10">
                <a:latin typeface="Constantia"/>
                <a:cs typeface="Constantia"/>
              </a:rPr>
              <a:t>ней</a:t>
            </a:r>
            <a:r>
              <a:rPr dirty="0" sz="1600" spc="-35">
                <a:latin typeface="Constantia"/>
                <a:cs typeface="Constantia"/>
              </a:rPr>
              <a:t> </a:t>
            </a:r>
            <a:r>
              <a:rPr dirty="0" sz="1600" spc="-10">
                <a:latin typeface="Constantia"/>
                <a:cs typeface="Constantia"/>
              </a:rPr>
              <a:t>нанесено</a:t>
            </a:r>
            <a:r>
              <a:rPr dirty="0" sz="1600" spc="-80">
                <a:latin typeface="Constantia"/>
                <a:cs typeface="Constantia"/>
              </a:rPr>
              <a:t> </a:t>
            </a:r>
            <a:r>
              <a:rPr dirty="0" sz="1600" spc="-10">
                <a:latin typeface="Constantia"/>
                <a:cs typeface="Constantia"/>
              </a:rPr>
              <a:t>три</a:t>
            </a:r>
            <a:r>
              <a:rPr dirty="0" sz="1600" spc="-35">
                <a:latin typeface="Constantia"/>
                <a:cs typeface="Constantia"/>
              </a:rPr>
              <a:t> </a:t>
            </a:r>
            <a:r>
              <a:rPr dirty="0" sz="1600" spc="-15">
                <a:latin typeface="Constantia"/>
                <a:cs typeface="Constantia"/>
              </a:rPr>
              <a:t>трассы, </a:t>
            </a:r>
            <a:r>
              <a:rPr dirty="0" sz="1600" spc="-385">
                <a:latin typeface="Constantia"/>
                <a:cs typeface="Constantia"/>
              </a:rPr>
              <a:t> </a:t>
            </a:r>
            <a:r>
              <a:rPr dirty="0" sz="1600" spc="-5">
                <a:latin typeface="Constantia"/>
                <a:cs typeface="Constantia"/>
              </a:rPr>
              <a:t>несущие</a:t>
            </a:r>
            <a:r>
              <a:rPr dirty="0" sz="1600" spc="-70">
                <a:latin typeface="Constantia"/>
                <a:cs typeface="Constantia"/>
              </a:rPr>
              <a:t> </a:t>
            </a:r>
            <a:r>
              <a:rPr dirty="0" sz="1600" spc="-10">
                <a:latin typeface="Constantia"/>
                <a:cs typeface="Constantia"/>
              </a:rPr>
              <a:t>отражения</a:t>
            </a:r>
            <a:r>
              <a:rPr dirty="0" sz="1600" spc="-40">
                <a:latin typeface="Constantia"/>
                <a:cs typeface="Constantia"/>
              </a:rPr>
              <a:t> </a:t>
            </a:r>
            <a:r>
              <a:rPr dirty="0" sz="1600" spc="-5">
                <a:latin typeface="Constantia"/>
                <a:cs typeface="Constantia"/>
              </a:rPr>
              <a:t>от</a:t>
            </a:r>
            <a:r>
              <a:rPr dirty="0" sz="1600" spc="-85">
                <a:latin typeface="Constantia"/>
                <a:cs typeface="Constantia"/>
              </a:rPr>
              <a:t> </a:t>
            </a:r>
            <a:r>
              <a:rPr dirty="0" sz="1600" spc="-15">
                <a:latin typeface="Constantia"/>
                <a:cs typeface="Constantia"/>
              </a:rPr>
              <a:t>одной</a:t>
            </a:r>
            <a:r>
              <a:rPr dirty="0" sz="1600" spc="-25">
                <a:latin typeface="Constantia"/>
                <a:cs typeface="Constantia"/>
              </a:rPr>
              <a:t> </a:t>
            </a:r>
            <a:r>
              <a:rPr dirty="0" sz="1600" spc="-5">
                <a:latin typeface="Constantia"/>
                <a:cs typeface="Constantia"/>
              </a:rPr>
              <a:t>и</a:t>
            </a:r>
            <a:r>
              <a:rPr dirty="0" sz="1600" spc="-65">
                <a:latin typeface="Constantia"/>
                <a:cs typeface="Constantia"/>
              </a:rPr>
              <a:t> </a:t>
            </a:r>
            <a:r>
              <a:rPr dirty="0" sz="1600" spc="-15">
                <a:latin typeface="Constantia"/>
                <a:cs typeface="Constantia"/>
              </a:rPr>
              <a:t>той</a:t>
            </a:r>
            <a:r>
              <a:rPr dirty="0" sz="1600" spc="-25">
                <a:latin typeface="Constantia"/>
                <a:cs typeface="Constantia"/>
              </a:rPr>
              <a:t> же</a:t>
            </a:r>
            <a:r>
              <a:rPr dirty="0" sz="1600" spc="-75">
                <a:latin typeface="Constantia"/>
                <a:cs typeface="Constantia"/>
              </a:rPr>
              <a:t> </a:t>
            </a:r>
            <a:r>
              <a:rPr dirty="0" sz="1600" spc="-15">
                <a:latin typeface="Constantia"/>
                <a:cs typeface="Constantia"/>
              </a:rPr>
              <a:t>точки.</a:t>
            </a:r>
            <a:endParaRPr sz="16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820"/>
              </a:lnSpc>
              <a:spcBef>
                <a:spcPts val="244"/>
              </a:spcBef>
            </a:pPr>
            <a:r>
              <a:rPr dirty="0" spc="-20"/>
              <a:t>Суммирование</a:t>
            </a:r>
            <a:r>
              <a:rPr dirty="0" spc="35"/>
              <a:t> </a:t>
            </a:r>
            <a:r>
              <a:rPr dirty="0" spc="-5"/>
              <a:t>по</a:t>
            </a:r>
            <a:r>
              <a:rPr dirty="0"/>
              <a:t> ОГТ –</a:t>
            </a:r>
            <a:r>
              <a:rPr dirty="0" spc="-5"/>
              <a:t> </a:t>
            </a:r>
            <a:r>
              <a:rPr dirty="0"/>
              <a:t>общей</a:t>
            </a:r>
            <a:r>
              <a:rPr dirty="0" spc="-15"/>
              <a:t> </a:t>
            </a:r>
            <a:r>
              <a:rPr dirty="0" spc="-20"/>
              <a:t>глубинной</a:t>
            </a:r>
            <a:r>
              <a:rPr dirty="0" spc="15"/>
              <a:t> </a:t>
            </a:r>
            <a:r>
              <a:rPr dirty="0" spc="-35"/>
              <a:t>точке</a:t>
            </a:r>
            <a:r>
              <a:rPr dirty="0"/>
              <a:t> и </a:t>
            </a:r>
            <a:r>
              <a:rPr dirty="0" spc="-585"/>
              <a:t> </a:t>
            </a:r>
            <a:r>
              <a:rPr dirty="0" spc="-20"/>
              <a:t>суммотрассы</a:t>
            </a:r>
            <a:r>
              <a:rPr dirty="0" spc="20"/>
              <a:t> </a:t>
            </a:r>
            <a:r>
              <a:rPr dirty="0"/>
              <a:t>ОГТ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5843" y="1220711"/>
            <a:ext cx="5763895" cy="2705735"/>
            <a:chOff x="275843" y="1220711"/>
            <a:chExt cx="5763895" cy="27057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672" y="1240536"/>
              <a:ext cx="5724127" cy="26654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5749" y="1230617"/>
              <a:ext cx="5744210" cy="2685415"/>
            </a:xfrm>
            <a:custGeom>
              <a:avLst/>
              <a:gdLst/>
              <a:ahLst/>
              <a:cxnLst/>
              <a:rect l="l" t="t" r="r" b="b"/>
              <a:pathLst>
                <a:path w="5744210" h="2685415">
                  <a:moveTo>
                    <a:pt x="0" y="2685300"/>
                  </a:moveTo>
                  <a:lnTo>
                    <a:pt x="5743968" y="2685300"/>
                  </a:lnTo>
                  <a:lnTo>
                    <a:pt x="5743968" y="0"/>
                  </a:lnTo>
                  <a:lnTo>
                    <a:pt x="0" y="0"/>
                  </a:lnTo>
                  <a:lnTo>
                    <a:pt x="0" y="2685300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6099428" y="2068817"/>
            <a:ext cx="263842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Рис.10.7: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Построение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сейсмограммы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общего пункта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взрыва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(ОПВ)</a:t>
            </a:r>
            <a:r>
              <a:rPr dirty="0" sz="1600" spc="-5">
                <a:latin typeface="Times New Roman"/>
                <a:cs typeface="Times New Roman"/>
              </a:rPr>
              <a:t> для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трассы</a:t>
            </a:r>
            <a:r>
              <a:rPr dirty="0" sz="1600" spc="-5">
                <a:latin typeface="Times New Roman"/>
                <a:cs typeface="Times New Roman"/>
              </a:rPr>
              <a:t> 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819793" y="6556176"/>
            <a:ext cx="190563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46109" y="6556176"/>
            <a:ext cx="1543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18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469" y="4069858"/>
            <a:ext cx="8603615" cy="23723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4572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Эти </a:t>
            </a:r>
            <a:r>
              <a:rPr dirty="0" sz="1600">
                <a:latin typeface="Times New Roman"/>
                <a:cs typeface="Times New Roman"/>
              </a:rPr>
              <a:t>трасы </a:t>
            </a:r>
            <a:r>
              <a:rPr dirty="0" sz="1600" spc="-10">
                <a:latin typeface="Times New Roman"/>
                <a:cs typeface="Times New Roman"/>
              </a:rPr>
              <a:t>можно проссумировать, </a:t>
            </a:r>
            <a:r>
              <a:rPr dirty="0" sz="1600" spc="-5">
                <a:latin typeface="Times New Roman"/>
                <a:cs typeface="Times New Roman"/>
              </a:rPr>
              <a:t>усилив тем </a:t>
            </a:r>
            <a:r>
              <a:rPr dirty="0" sz="1600">
                <a:latin typeface="Times New Roman"/>
                <a:cs typeface="Times New Roman"/>
              </a:rPr>
              <a:t>самым </a:t>
            </a:r>
            <a:r>
              <a:rPr dirty="0" sz="1600" spc="-5">
                <a:latin typeface="Times New Roman"/>
                <a:cs typeface="Times New Roman"/>
              </a:rPr>
              <a:t>полезный </a:t>
            </a:r>
            <a:r>
              <a:rPr dirty="0" sz="1600">
                <a:latin typeface="Times New Roman"/>
                <a:cs typeface="Times New Roman"/>
              </a:rPr>
              <a:t>сигнал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три </a:t>
            </a:r>
            <a:r>
              <a:rPr dirty="0" sz="1600" spc="-5">
                <a:latin typeface="Times New Roman"/>
                <a:cs typeface="Times New Roman"/>
              </a:rPr>
              <a:t>раза </a:t>
            </a:r>
            <a:r>
              <a:rPr dirty="0" sz="1600">
                <a:latin typeface="Times New Roman"/>
                <a:cs typeface="Times New Roman"/>
              </a:rPr>
              <a:t>(так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 spc="-5">
                <a:latin typeface="Times New Roman"/>
                <a:cs typeface="Times New Roman"/>
              </a:rPr>
              <a:t> кратность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прослеживания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равна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3),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нерегулярный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шум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подавить.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457200">
              <a:lnSpc>
                <a:spcPct val="100000"/>
              </a:lnSpc>
              <a:spcBef>
                <a:spcPts val="600"/>
              </a:spcBef>
            </a:pPr>
            <a:r>
              <a:rPr dirty="0" sz="1600" spc="-15">
                <a:latin typeface="Times New Roman"/>
                <a:cs typeface="Times New Roman"/>
              </a:rPr>
              <a:t>Таким</a:t>
            </a:r>
            <a:r>
              <a:rPr dirty="0" sz="1600" spc="-10">
                <a:latin typeface="Times New Roman"/>
                <a:cs typeface="Times New Roman"/>
              </a:rPr>
              <a:t> образом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можно</a:t>
            </a:r>
            <a:r>
              <a:rPr dirty="0" sz="1600" spc="-10">
                <a:latin typeface="Times New Roman"/>
                <a:cs typeface="Times New Roman"/>
              </a:rPr>
              <a:t> собрать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сейсмограмму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ОГТ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значительного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количества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трасс,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обеспечив </a:t>
            </a:r>
            <a:r>
              <a:rPr dirty="0" sz="1600" spc="-5">
                <a:latin typeface="Times New Roman"/>
                <a:cs typeface="Times New Roman"/>
              </a:rPr>
              <a:t>высокую кратность </a:t>
            </a:r>
            <a:r>
              <a:rPr dirty="0" sz="1600" spc="-10">
                <a:latin typeface="Times New Roman"/>
                <a:cs typeface="Times New Roman"/>
              </a:rPr>
              <a:t>суммирования</a:t>
            </a:r>
            <a:r>
              <a:rPr dirty="0" sz="1600" spc="-5">
                <a:latin typeface="Times New Roman"/>
                <a:cs typeface="Times New Roman"/>
              </a:rPr>
              <a:t> (до 60 </a:t>
            </a:r>
            <a:r>
              <a:rPr dirty="0" sz="1600" spc="-10">
                <a:latin typeface="Times New Roman"/>
                <a:cs typeface="Times New Roman"/>
              </a:rPr>
              <a:t>крат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выше) </a:t>
            </a:r>
            <a:r>
              <a:rPr dirty="0" sz="1600" spc="-5">
                <a:latin typeface="Times New Roman"/>
                <a:cs typeface="Times New Roman"/>
              </a:rPr>
              <a:t>и повышение соотношения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сигнал-помеха.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457200">
              <a:lnSpc>
                <a:spcPct val="100000"/>
              </a:lnSpc>
              <a:spcBef>
                <a:spcPts val="600"/>
              </a:spcBef>
            </a:pPr>
            <a:r>
              <a:rPr dirty="0" sz="1600" spc="-25">
                <a:latin typeface="Times New Roman"/>
                <a:cs typeface="Times New Roman"/>
              </a:rPr>
              <a:t>Однако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избыток</a:t>
            </a:r>
            <a:r>
              <a:rPr dirty="0" sz="1600" spc="-5">
                <a:latin typeface="Times New Roman"/>
                <a:cs typeface="Times New Roman"/>
              </a:rPr>
              <a:t> суммирования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имеет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негативный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эффект.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увеличением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кратности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суммирования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наблюдаются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больше</a:t>
            </a:r>
            <a:r>
              <a:rPr dirty="0" sz="1600">
                <a:latin typeface="Times New Roman"/>
                <a:cs typeface="Times New Roman"/>
              </a:rPr>
              <a:t> различий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пути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</a:t>
            </a:r>
            <a:r>
              <a:rPr dirty="0" sz="1600" spc="-5">
                <a:latin typeface="Times New Roman"/>
                <a:cs typeface="Times New Roman"/>
              </a:rPr>
              <a:t> для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минимально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максимально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удаленных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приводит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разной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фильтрации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сейсмического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импульса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геологической </a:t>
            </a:r>
            <a:r>
              <a:rPr dirty="0" sz="1600" spc="-5">
                <a:latin typeface="Times New Roman"/>
                <a:cs typeface="Times New Roman"/>
              </a:rPr>
              <a:t> средой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разной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частоте,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особенно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области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высоких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частот,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значит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формы </a:t>
            </a:r>
            <a:r>
              <a:rPr dirty="0" sz="1600" spc="-15">
                <a:latin typeface="Times New Roman"/>
                <a:cs typeface="Times New Roman"/>
              </a:rPr>
              <a:t>импульса.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10781"/>
            <a:ext cx="7012940" cy="7499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20"/>
              <a:t>Суммирование</a:t>
            </a:r>
            <a:r>
              <a:rPr dirty="0" spc="35"/>
              <a:t> </a:t>
            </a:r>
            <a:r>
              <a:rPr dirty="0" spc="-5"/>
              <a:t>по </a:t>
            </a:r>
            <a:r>
              <a:rPr dirty="0"/>
              <a:t>ОГТ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общей</a:t>
            </a:r>
            <a:r>
              <a:rPr dirty="0" spc="-25"/>
              <a:t> </a:t>
            </a:r>
            <a:r>
              <a:rPr dirty="0" spc="-20"/>
              <a:t>глубинной</a:t>
            </a:r>
            <a:r>
              <a:rPr dirty="0" spc="15"/>
              <a:t> </a:t>
            </a:r>
            <a:r>
              <a:rPr dirty="0" spc="-35"/>
              <a:t>точке</a:t>
            </a:r>
            <a:r>
              <a:rPr dirty="0" spc="-5"/>
              <a:t> </a:t>
            </a:r>
            <a:r>
              <a:rPr dirty="0"/>
              <a:t>и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суммотрассы</a:t>
            </a:r>
            <a:r>
              <a:rPr dirty="0"/>
              <a:t> ОГТ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5843" y="1303007"/>
            <a:ext cx="5763895" cy="3249295"/>
            <a:chOff x="275843" y="1303007"/>
            <a:chExt cx="5763895" cy="32492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672" y="1322831"/>
              <a:ext cx="5724127" cy="32095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5749" y="1312913"/>
              <a:ext cx="5744210" cy="3229610"/>
            </a:xfrm>
            <a:custGeom>
              <a:avLst/>
              <a:gdLst/>
              <a:ahLst/>
              <a:cxnLst/>
              <a:rect l="l" t="t" r="r" b="b"/>
              <a:pathLst>
                <a:path w="5744210" h="3229610">
                  <a:moveTo>
                    <a:pt x="0" y="3229368"/>
                  </a:moveTo>
                  <a:lnTo>
                    <a:pt x="5743968" y="3229368"/>
                  </a:lnTo>
                  <a:lnTo>
                    <a:pt x="5743968" y="0"/>
                  </a:lnTo>
                  <a:lnTo>
                    <a:pt x="0" y="0"/>
                  </a:lnTo>
                  <a:lnTo>
                    <a:pt x="0" y="3229368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53954" y="4616720"/>
            <a:ext cx="8606155" cy="1739264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367665">
              <a:lnSpc>
                <a:spcPct val="100000"/>
              </a:lnSpc>
              <a:spcBef>
                <a:spcPts val="395"/>
              </a:spcBef>
            </a:pPr>
            <a:r>
              <a:rPr dirty="0" sz="1600" spc="-30">
                <a:latin typeface="Times New Roman"/>
                <a:cs typeface="Times New Roman"/>
              </a:rPr>
              <a:t>Годограф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отраженной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волны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сейсмограмме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ОГТ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имеет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форму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гиперболы.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синхронного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600" spc="-15">
                <a:latin typeface="Times New Roman"/>
                <a:cs typeface="Times New Roman"/>
              </a:rPr>
              <a:t>суммирования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годограф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необходимо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привести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прямой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линии.</a:t>
            </a:r>
            <a:endParaRPr sz="1600">
              <a:latin typeface="Times New Roman"/>
              <a:cs typeface="Times New Roman"/>
            </a:endParaRPr>
          </a:p>
          <a:p>
            <a:pPr marL="12700" marR="100965" indent="354965">
              <a:lnSpc>
                <a:spcPct val="115599"/>
              </a:lnSpc>
              <a:spcBef>
                <a:spcPts val="5"/>
              </a:spcBef>
            </a:pP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увеличением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эффективной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над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границей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гипербола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годограф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отраженной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волны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становится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пологой.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Поэтому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набор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поправок,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который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необходимо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  <a:spcBef>
                <a:spcPts val="300"/>
              </a:spcBef>
            </a:pPr>
            <a:r>
              <a:rPr dirty="0" sz="1600">
                <a:latin typeface="Times New Roman"/>
                <a:cs typeface="Times New Roman"/>
              </a:rPr>
              <a:t>ввести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каждую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трассу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зависимости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-5">
                <a:latin typeface="Times New Roman"/>
                <a:cs typeface="Times New Roman"/>
              </a:rPr>
              <a:t> ее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удаления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спрямления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годографа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зависит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эффективной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называются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такие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поправки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скоростными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или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кинематическими</a:t>
            </a:r>
            <a:r>
              <a:rPr dirty="0" sz="1800" spc="-10">
                <a:latin typeface="Constantia"/>
                <a:cs typeface="Constantia"/>
              </a:rPr>
              <a:t>.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494763" y="6556176"/>
            <a:ext cx="2317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20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34229" y="2160254"/>
            <a:ext cx="3047365" cy="7524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99100"/>
              </a:lnSpc>
              <a:spcBef>
                <a:spcPts val="110"/>
              </a:spcBef>
            </a:pPr>
            <a:r>
              <a:rPr dirty="0" sz="1600" spc="-10">
                <a:latin typeface="Times New Roman"/>
                <a:cs typeface="Times New Roman"/>
              </a:rPr>
              <a:t>Рис.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10.8: </a:t>
            </a:r>
            <a:r>
              <a:rPr dirty="0" sz="1600" spc="-15">
                <a:latin typeface="Times New Roman"/>
                <a:cs typeface="Times New Roman"/>
              </a:rPr>
              <a:t>Суммирование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ОГТ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общей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глубинной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точке</a:t>
            </a:r>
            <a:r>
              <a:rPr dirty="0" sz="1600" spc="-5">
                <a:latin typeface="Times New Roman"/>
                <a:cs typeface="Times New Roman"/>
              </a:rPr>
              <a:t> 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суммотрассы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ОГТ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7099" y="355206"/>
            <a:ext cx="7012305" cy="749935"/>
          </a:xfrm>
          <a:prstGeom prst="rect"/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820"/>
              </a:lnSpc>
              <a:spcBef>
                <a:spcPts val="240"/>
              </a:spcBef>
            </a:pPr>
            <a:r>
              <a:rPr dirty="0" spc="-20"/>
              <a:t>Суммирование</a:t>
            </a:r>
            <a:r>
              <a:rPr dirty="0" spc="35"/>
              <a:t> </a:t>
            </a:r>
            <a:r>
              <a:rPr dirty="0" spc="-5"/>
              <a:t>по</a:t>
            </a:r>
            <a:r>
              <a:rPr dirty="0"/>
              <a:t> ОГТ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5"/>
              <a:t> </a:t>
            </a:r>
            <a:r>
              <a:rPr dirty="0"/>
              <a:t>общей</a:t>
            </a:r>
            <a:r>
              <a:rPr dirty="0" spc="-15"/>
              <a:t> </a:t>
            </a:r>
            <a:r>
              <a:rPr dirty="0" spc="-20"/>
              <a:t>глубинной</a:t>
            </a:r>
            <a:r>
              <a:rPr dirty="0" spc="15"/>
              <a:t> </a:t>
            </a:r>
            <a:r>
              <a:rPr dirty="0" spc="-35"/>
              <a:t>точке</a:t>
            </a:r>
            <a:r>
              <a:rPr dirty="0"/>
              <a:t> и </a:t>
            </a:r>
            <a:r>
              <a:rPr dirty="0" spc="-585"/>
              <a:t> </a:t>
            </a:r>
            <a:r>
              <a:rPr dirty="0" spc="-20"/>
              <a:t>суммотрассы</a:t>
            </a:r>
            <a:r>
              <a:rPr dirty="0" spc="20"/>
              <a:t> </a:t>
            </a:r>
            <a:r>
              <a:rPr dirty="0"/>
              <a:t>ОГТ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8409" y="1313675"/>
            <a:ext cx="5763895" cy="2993390"/>
            <a:chOff x="248409" y="1313675"/>
            <a:chExt cx="5763895" cy="29933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237" y="1333500"/>
              <a:ext cx="5724130" cy="29534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8315" y="1323581"/>
              <a:ext cx="5744210" cy="2973705"/>
            </a:xfrm>
            <a:custGeom>
              <a:avLst/>
              <a:gdLst/>
              <a:ahLst/>
              <a:cxnLst/>
              <a:rect l="l" t="t" r="r" b="b"/>
              <a:pathLst>
                <a:path w="5744210" h="2973704">
                  <a:moveTo>
                    <a:pt x="0" y="2973336"/>
                  </a:moveTo>
                  <a:lnTo>
                    <a:pt x="5743968" y="2973336"/>
                  </a:lnTo>
                  <a:lnTo>
                    <a:pt x="5743968" y="0"/>
                  </a:lnTo>
                  <a:lnTo>
                    <a:pt x="0" y="0"/>
                  </a:lnTo>
                  <a:lnTo>
                    <a:pt x="0" y="2973336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6235950" y="2475128"/>
            <a:ext cx="284416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Рис.10.9: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Суммирование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ОГТ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анализ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скоростей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494763" y="6556176"/>
            <a:ext cx="2317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20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339" y="4458310"/>
            <a:ext cx="850963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65760">
              <a:lnSpc>
                <a:spcPct val="115599"/>
              </a:lnSpc>
              <a:spcBef>
                <a:spcPts val="100"/>
              </a:spcBef>
            </a:pP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более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точного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определения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эффективных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скоростей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организуется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пошаговый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веерный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перебор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скоростей,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дающий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эффективном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суммировании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максимум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энергии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графике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эта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принимается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истинную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последующем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суммировании.</a:t>
            </a:r>
            <a:endParaRPr sz="16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  <a:spcBef>
                <a:spcPts val="305"/>
              </a:spcBef>
            </a:pPr>
            <a:r>
              <a:rPr dirty="0" sz="1600" spc="-20">
                <a:latin typeface="Times New Roman"/>
                <a:cs typeface="Times New Roman"/>
              </a:rPr>
              <a:t>График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зависимости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эффективной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или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ОГТ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глубины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приведен</a:t>
            </a:r>
            <a:endParaRPr sz="1600">
              <a:latin typeface="Times New Roman"/>
              <a:cs typeface="Times New Roman"/>
            </a:endParaRPr>
          </a:p>
          <a:p>
            <a:pPr marL="12700" marR="171450" indent="50165">
              <a:lnSpc>
                <a:spcPct val="112100"/>
              </a:lnSpc>
              <a:spcBef>
                <a:spcPts val="65"/>
              </a:spcBef>
            </a:pP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рис.10.9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центре.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его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основе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первичную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сейсмограмму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ОГТ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вводятся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кинематические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поправки,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отражающие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горизонты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спрямляются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(на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справа)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после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этого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суммируются</a:t>
            </a:r>
            <a:r>
              <a:rPr dirty="0" sz="1800" spc="-15">
                <a:latin typeface="Constantia"/>
                <a:cs typeface="Constantia"/>
              </a:rPr>
              <a:t>.</a:t>
            </a:r>
            <a:endParaRPr sz="1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0234" y="355206"/>
            <a:ext cx="7012305" cy="749935"/>
          </a:xfrm>
          <a:prstGeom prst="rect"/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2820"/>
              </a:lnSpc>
              <a:spcBef>
                <a:spcPts val="240"/>
              </a:spcBef>
            </a:pPr>
            <a:r>
              <a:rPr dirty="0" spc="-20"/>
              <a:t>Суммирование</a:t>
            </a:r>
            <a:r>
              <a:rPr dirty="0" spc="35"/>
              <a:t> </a:t>
            </a:r>
            <a:r>
              <a:rPr dirty="0" spc="-5"/>
              <a:t>по</a:t>
            </a:r>
            <a:r>
              <a:rPr dirty="0"/>
              <a:t> ОГТ</a:t>
            </a:r>
            <a:r>
              <a:rPr dirty="0" spc="-5"/>
              <a:t> </a:t>
            </a:r>
            <a:r>
              <a:rPr dirty="0"/>
              <a:t>–</a:t>
            </a:r>
            <a:r>
              <a:rPr dirty="0" spc="-5"/>
              <a:t> </a:t>
            </a:r>
            <a:r>
              <a:rPr dirty="0"/>
              <a:t>общей</a:t>
            </a:r>
            <a:r>
              <a:rPr dirty="0" spc="-15"/>
              <a:t> </a:t>
            </a:r>
            <a:r>
              <a:rPr dirty="0" spc="-20"/>
              <a:t>глубинной</a:t>
            </a:r>
            <a:r>
              <a:rPr dirty="0" spc="15"/>
              <a:t> </a:t>
            </a:r>
            <a:r>
              <a:rPr dirty="0" spc="-35"/>
              <a:t>точке</a:t>
            </a:r>
            <a:r>
              <a:rPr dirty="0"/>
              <a:t> и </a:t>
            </a:r>
            <a:r>
              <a:rPr dirty="0" spc="-585"/>
              <a:t> </a:t>
            </a:r>
            <a:r>
              <a:rPr dirty="0" spc="-20"/>
              <a:t>суммотрассы</a:t>
            </a:r>
            <a:r>
              <a:rPr dirty="0" spc="20"/>
              <a:t> </a:t>
            </a:r>
            <a:r>
              <a:rPr dirty="0"/>
              <a:t>ОГТ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6335" y="1222436"/>
            <a:ext cx="8310245" cy="139128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marL="99060">
              <a:lnSpc>
                <a:spcPct val="100000"/>
              </a:lnSpc>
              <a:spcBef>
                <a:spcPts val="484"/>
              </a:spcBef>
            </a:pPr>
            <a:r>
              <a:rPr dirty="0" sz="1600" spc="-25">
                <a:latin typeface="Times New Roman"/>
                <a:cs typeface="Times New Roman"/>
              </a:rPr>
              <a:t>Однако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данном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этапе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могут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иметь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место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следующие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ошибки:</a:t>
            </a:r>
            <a:endParaRPr sz="1600">
              <a:latin typeface="Times New Roman"/>
              <a:cs typeface="Times New Roman"/>
            </a:endParaRPr>
          </a:p>
          <a:p>
            <a:pPr marL="193675" marR="171450" indent="-181610">
              <a:lnSpc>
                <a:spcPct val="100000"/>
              </a:lnSpc>
              <a:spcBef>
                <a:spcPts val="380"/>
              </a:spcBef>
              <a:buSzPct val="96875"/>
              <a:buFont typeface="Arial MT"/>
              <a:buChar char="•"/>
              <a:tabLst>
                <a:tab pos="194310" algn="l"/>
              </a:tabLst>
            </a:pP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ОГТ</a:t>
            </a:r>
            <a:r>
              <a:rPr dirty="0" sz="1600" spc="-5">
                <a:latin typeface="Times New Roman"/>
                <a:cs typeface="Times New Roman"/>
              </a:rPr>
              <a:t> могут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определены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оптимально,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тогда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суммирование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ОГТ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будет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производиться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синфазно,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приводя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искажению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суммотрассы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ее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частотного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состава.</a:t>
            </a:r>
            <a:endParaRPr sz="1600">
              <a:latin typeface="Times New Roman"/>
              <a:cs typeface="Times New Roman"/>
            </a:endParaRPr>
          </a:p>
          <a:p>
            <a:pPr marL="193675" marR="5080" indent="-181610">
              <a:lnSpc>
                <a:spcPct val="100000"/>
              </a:lnSpc>
              <a:spcBef>
                <a:spcPts val="390"/>
              </a:spcBef>
              <a:buSzPct val="96875"/>
              <a:buFont typeface="Arial MT"/>
              <a:buChar char="•"/>
              <a:tabLst>
                <a:tab pos="194310" algn="l"/>
              </a:tabLst>
            </a:pP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ОГТ</a:t>
            </a:r>
            <a:r>
              <a:rPr dirty="0" sz="1600" spc="-5">
                <a:latin typeface="Times New Roman"/>
                <a:cs typeface="Times New Roman"/>
              </a:rPr>
              <a:t> могут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определены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недостаточно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 горизонтали,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сильной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изменчивости,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они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могут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отличаться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использованных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суммировании.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32808" y="2833108"/>
            <a:ext cx="5763895" cy="2801620"/>
            <a:chOff x="432808" y="2833108"/>
            <a:chExt cx="5763895" cy="28016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2635" y="2852929"/>
              <a:ext cx="5724131" cy="276146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2714" y="2843014"/>
              <a:ext cx="5744210" cy="2781300"/>
            </a:xfrm>
            <a:custGeom>
              <a:avLst/>
              <a:gdLst/>
              <a:ahLst/>
              <a:cxnLst/>
              <a:rect l="l" t="t" r="r" b="b"/>
              <a:pathLst>
                <a:path w="5744210" h="2781300">
                  <a:moveTo>
                    <a:pt x="0" y="2781300"/>
                  </a:moveTo>
                  <a:lnTo>
                    <a:pt x="5743968" y="2781300"/>
                  </a:lnTo>
                  <a:lnTo>
                    <a:pt x="5743968" y="0"/>
                  </a:lnTo>
                  <a:lnTo>
                    <a:pt x="0" y="0"/>
                  </a:lnTo>
                  <a:lnTo>
                    <a:pt x="0" y="2781300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480428" y="3888994"/>
            <a:ext cx="2636520" cy="756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Рис.10.10: </a:t>
            </a:r>
            <a:r>
              <a:rPr dirty="0" sz="1600" spc="5">
                <a:latin typeface="Times New Roman"/>
                <a:cs typeface="Times New Roman"/>
              </a:rPr>
              <a:t>Построение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сейсмограммы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общего пункта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взрыва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494763" y="6556176"/>
            <a:ext cx="2317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20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2442" y="5688271"/>
            <a:ext cx="864933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4572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Часто </a:t>
            </a:r>
            <a:r>
              <a:rPr dirty="0" sz="1600">
                <a:latin typeface="Times New Roman"/>
                <a:cs typeface="Times New Roman"/>
              </a:rPr>
              <a:t>при </a:t>
            </a:r>
            <a:r>
              <a:rPr dirty="0" sz="1600" spc="-10">
                <a:latin typeface="Times New Roman"/>
                <a:cs typeface="Times New Roman"/>
              </a:rPr>
              <a:t>обработке </a:t>
            </a:r>
            <a:r>
              <a:rPr dirty="0" sz="1600" spc="-20">
                <a:latin typeface="Times New Roman"/>
                <a:cs typeface="Times New Roman"/>
              </a:rPr>
              <a:t>уделяют </a:t>
            </a:r>
            <a:r>
              <a:rPr dirty="0" sz="1600">
                <a:latin typeface="Times New Roman"/>
                <a:cs typeface="Times New Roman"/>
              </a:rPr>
              <a:t>повышенное </a:t>
            </a:r>
            <a:r>
              <a:rPr dirty="0" sz="1600" spc="-5">
                <a:latin typeface="Times New Roman"/>
                <a:cs typeface="Times New Roman"/>
              </a:rPr>
              <a:t>внимание </a:t>
            </a:r>
            <a:r>
              <a:rPr dirty="0" sz="1600" spc="-25">
                <a:latin typeface="Times New Roman"/>
                <a:cs typeface="Times New Roman"/>
              </a:rPr>
              <a:t>только </a:t>
            </a:r>
            <a:r>
              <a:rPr dirty="0" sz="1600" spc="-5">
                <a:latin typeface="Times New Roman"/>
                <a:cs typeface="Times New Roman"/>
              </a:rPr>
              <a:t>целевым горизонтам, </a:t>
            </a:r>
            <a:r>
              <a:rPr dirty="0" sz="1600" spc="-10">
                <a:latin typeface="Times New Roman"/>
                <a:cs typeface="Times New Roman"/>
              </a:rPr>
              <a:t>подбирая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очень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схематично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интервале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между</a:t>
            </a:r>
            <a:r>
              <a:rPr dirty="0" sz="1600">
                <a:latin typeface="Times New Roman"/>
                <a:cs typeface="Times New Roman"/>
              </a:rPr>
              <a:t> ними.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приводит</a:t>
            </a:r>
            <a:r>
              <a:rPr dirty="0" sz="1600" spc="-5">
                <a:latin typeface="Times New Roman"/>
                <a:cs typeface="Times New Roman"/>
              </a:rPr>
              <a:t> 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тому,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отражающие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границы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таких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интервалах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«рассыпаются»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(рис.10.10).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27152"/>
            <a:ext cx="7012940" cy="75057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20"/>
              <a:t>Суммирование</a:t>
            </a:r>
            <a:r>
              <a:rPr dirty="0" spc="35"/>
              <a:t> </a:t>
            </a:r>
            <a:r>
              <a:rPr dirty="0" spc="-5"/>
              <a:t>по </a:t>
            </a:r>
            <a:r>
              <a:rPr dirty="0"/>
              <a:t>ОГТ</a:t>
            </a:r>
            <a:r>
              <a:rPr dirty="0" spc="-10"/>
              <a:t> </a:t>
            </a:r>
            <a:r>
              <a:rPr dirty="0"/>
              <a:t>–</a:t>
            </a:r>
            <a:r>
              <a:rPr dirty="0" spc="-10"/>
              <a:t> </a:t>
            </a:r>
            <a:r>
              <a:rPr dirty="0"/>
              <a:t>общей</a:t>
            </a:r>
            <a:r>
              <a:rPr dirty="0" spc="-25"/>
              <a:t> </a:t>
            </a:r>
            <a:r>
              <a:rPr dirty="0" spc="-20"/>
              <a:t>глубинной</a:t>
            </a:r>
            <a:r>
              <a:rPr dirty="0" spc="15"/>
              <a:t> </a:t>
            </a:r>
            <a:r>
              <a:rPr dirty="0" spc="-35"/>
              <a:t>точке</a:t>
            </a:r>
            <a:r>
              <a:rPr dirty="0" spc="-5"/>
              <a:t> </a:t>
            </a:r>
            <a:r>
              <a:rPr dirty="0"/>
              <a:t>и</a:t>
            </a:r>
          </a:p>
          <a:p>
            <a:pPr marL="12700">
              <a:lnSpc>
                <a:spcPts val="2850"/>
              </a:lnSpc>
            </a:pPr>
            <a:r>
              <a:rPr dirty="0" spc="-20"/>
              <a:t>суммотрассы</a:t>
            </a:r>
            <a:r>
              <a:rPr dirty="0"/>
              <a:t> ОГТ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494763" y="6556176"/>
            <a:ext cx="2317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20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0272" y="1162558"/>
            <a:ext cx="8604885" cy="1473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25400" marR="17780" indent="363855">
              <a:lnSpc>
                <a:spcPct val="100000"/>
              </a:lnSpc>
              <a:spcBef>
                <a:spcPts val="95"/>
              </a:spcBef>
            </a:pPr>
            <a:r>
              <a:rPr dirty="0" sz="1900" spc="-25">
                <a:latin typeface="Times New Roman"/>
                <a:cs typeface="Times New Roman"/>
              </a:rPr>
              <a:t>Необходимо</a:t>
            </a:r>
            <a:r>
              <a:rPr dirty="0" sz="1900" spc="-2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отметить,</a:t>
            </a:r>
            <a:r>
              <a:rPr dirty="0" sz="1900" spc="-5">
                <a:latin typeface="Times New Roman"/>
                <a:cs typeface="Times New Roman"/>
              </a:rPr>
              <a:t> </a:t>
            </a:r>
            <a:r>
              <a:rPr dirty="0" sz="1900" spc="-15">
                <a:latin typeface="Times New Roman"/>
                <a:cs typeface="Times New Roman"/>
              </a:rPr>
              <a:t>что</a:t>
            </a:r>
            <a:r>
              <a:rPr dirty="0" sz="1900" spc="-10">
                <a:latin typeface="Times New Roman"/>
                <a:cs typeface="Times New Roman"/>
              </a:rPr>
              <a:t> </a:t>
            </a:r>
            <a:r>
              <a:rPr dirty="0" sz="1900" spc="-15">
                <a:latin typeface="Times New Roman"/>
                <a:cs typeface="Times New Roman"/>
              </a:rPr>
              <a:t>коэффициент</a:t>
            </a:r>
            <a:r>
              <a:rPr dirty="0" sz="1900" spc="-10">
                <a:latin typeface="Times New Roman"/>
                <a:cs typeface="Times New Roman"/>
              </a:rPr>
              <a:t> отражения</a:t>
            </a:r>
            <a:r>
              <a:rPr dirty="0" sz="1900" spc="-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зависит</a:t>
            </a:r>
            <a:r>
              <a:rPr dirty="0" sz="1900" spc="-5">
                <a:latin typeface="Times New Roman"/>
                <a:cs typeface="Times New Roman"/>
              </a:rPr>
              <a:t> не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30">
                <a:latin typeface="Times New Roman"/>
                <a:cs typeface="Times New Roman"/>
              </a:rPr>
              <a:t>только</a:t>
            </a:r>
            <a:r>
              <a:rPr dirty="0" sz="1900" spc="-25">
                <a:latin typeface="Times New Roman"/>
                <a:cs typeface="Times New Roman"/>
              </a:rPr>
              <a:t> </a:t>
            </a:r>
            <a:r>
              <a:rPr dirty="0" sz="1900" spc="-15">
                <a:latin typeface="Times New Roman"/>
                <a:cs typeface="Times New Roman"/>
              </a:rPr>
              <a:t>от </a:t>
            </a:r>
            <a:r>
              <a:rPr dirty="0" sz="1900" spc="-10">
                <a:latin typeface="Times New Roman"/>
                <a:cs typeface="Times New Roman"/>
              </a:rPr>
              <a:t> соотношения </a:t>
            </a:r>
            <a:r>
              <a:rPr dirty="0" sz="1900" spc="-5">
                <a:latin typeface="Times New Roman"/>
                <a:cs typeface="Times New Roman"/>
              </a:rPr>
              <a:t>акустических </a:t>
            </a:r>
            <a:r>
              <a:rPr dirty="0" sz="1900" spc="-10">
                <a:latin typeface="Times New Roman"/>
                <a:cs typeface="Times New Roman"/>
              </a:rPr>
              <a:t>жесткостей </a:t>
            </a:r>
            <a:r>
              <a:rPr dirty="0" sz="1900" spc="-5">
                <a:latin typeface="Times New Roman"/>
                <a:cs typeface="Times New Roman"/>
              </a:rPr>
              <a:t>в </a:t>
            </a:r>
            <a:r>
              <a:rPr dirty="0" sz="1900" spc="-10">
                <a:latin typeface="Times New Roman"/>
                <a:cs typeface="Times New Roman"/>
              </a:rPr>
              <a:t>выше </a:t>
            </a:r>
            <a:r>
              <a:rPr dirty="0" sz="1900" spc="-5">
                <a:latin typeface="Times New Roman"/>
                <a:cs typeface="Times New Roman"/>
              </a:rPr>
              <a:t>и </a:t>
            </a:r>
            <a:r>
              <a:rPr dirty="0" sz="1900" spc="-10">
                <a:latin typeface="Times New Roman"/>
                <a:cs typeface="Times New Roman"/>
              </a:rPr>
              <a:t>ниже </a:t>
            </a:r>
            <a:r>
              <a:rPr dirty="0" sz="1900" spc="-5">
                <a:latin typeface="Times New Roman"/>
                <a:cs typeface="Times New Roman"/>
              </a:rPr>
              <a:t>лежащих </a:t>
            </a:r>
            <a:r>
              <a:rPr dirty="0" sz="1900" spc="-10">
                <a:latin typeface="Times New Roman"/>
                <a:cs typeface="Times New Roman"/>
              </a:rPr>
              <a:t>слоях, но </a:t>
            </a:r>
            <a:r>
              <a:rPr dirty="0" sz="1900" spc="-5">
                <a:latin typeface="Times New Roman"/>
                <a:cs typeface="Times New Roman"/>
              </a:rPr>
              <a:t>также и 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15">
                <a:latin typeface="Times New Roman"/>
                <a:cs typeface="Times New Roman"/>
              </a:rPr>
              <a:t>от </a:t>
            </a:r>
            <a:r>
              <a:rPr dirty="0" sz="1900" spc="-30">
                <a:latin typeface="Times New Roman"/>
                <a:cs typeface="Times New Roman"/>
              </a:rPr>
              <a:t>угла </a:t>
            </a:r>
            <a:r>
              <a:rPr dirty="0" sz="1900" spc="-10">
                <a:latin typeface="Times New Roman"/>
                <a:cs typeface="Times New Roman"/>
              </a:rPr>
              <a:t>падения волны </a:t>
            </a:r>
            <a:r>
              <a:rPr dirty="0" sz="1900">
                <a:latin typeface="Times New Roman"/>
                <a:cs typeface="Times New Roman"/>
              </a:rPr>
              <a:t>на </a:t>
            </a:r>
            <a:r>
              <a:rPr dirty="0" sz="1900" spc="-5">
                <a:latin typeface="Times New Roman"/>
                <a:cs typeface="Times New Roman"/>
              </a:rPr>
              <a:t>отражающую </a:t>
            </a:r>
            <a:r>
              <a:rPr dirty="0" sz="1900">
                <a:latin typeface="Times New Roman"/>
                <a:cs typeface="Times New Roman"/>
              </a:rPr>
              <a:t>поверхность. </a:t>
            </a:r>
            <a:r>
              <a:rPr dirty="0" sz="1900" spc="-5">
                <a:latin typeface="Times New Roman"/>
                <a:cs typeface="Times New Roman"/>
              </a:rPr>
              <a:t>Если </a:t>
            </a:r>
            <a:r>
              <a:rPr dirty="0" sz="1900" spc="-10">
                <a:latin typeface="Times New Roman"/>
                <a:cs typeface="Times New Roman"/>
              </a:rPr>
              <a:t>при </a:t>
            </a:r>
            <a:r>
              <a:rPr dirty="0" sz="1900" spc="-15">
                <a:latin typeface="Times New Roman"/>
                <a:cs typeface="Times New Roman"/>
              </a:rPr>
              <a:t>субвертикальном </a:t>
            </a:r>
            <a:r>
              <a:rPr dirty="0" sz="1900" spc="-10">
                <a:latin typeface="Times New Roman"/>
                <a:cs typeface="Times New Roman"/>
              </a:rPr>
              <a:t> падении</a:t>
            </a:r>
            <a:r>
              <a:rPr dirty="0" sz="1900" spc="-5">
                <a:latin typeface="Times New Roman"/>
                <a:cs typeface="Times New Roman"/>
              </a:rPr>
              <a:t> (до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15</a:t>
            </a:r>
            <a:r>
              <a:rPr dirty="0" baseline="26666" sz="1875" spc="-7">
                <a:latin typeface="Times New Roman"/>
                <a:cs typeface="Times New Roman"/>
              </a:rPr>
              <a:t>0</a:t>
            </a:r>
            <a:r>
              <a:rPr dirty="0" sz="1900" spc="-5">
                <a:latin typeface="Times New Roman"/>
                <a:cs typeface="Times New Roman"/>
              </a:rPr>
              <a:t>)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суммирование</a:t>
            </a:r>
            <a:r>
              <a:rPr dirty="0" sz="1900" spc="-5">
                <a:latin typeface="Times New Roman"/>
                <a:cs typeface="Times New Roman"/>
              </a:rPr>
              <a:t> </a:t>
            </a:r>
            <a:r>
              <a:rPr dirty="0" sz="1900" spc="-15">
                <a:latin typeface="Times New Roman"/>
                <a:cs typeface="Times New Roman"/>
              </a:rPr>
              <a:t>достаточно</a:t>
            </a:r>
            <a:r>
              <a:rPr dirty="0" sz="1900" spc="-10">
                <a:latin typeface="Times New Roman"/>
                <a:cs typeface="Times New Roman"/>
              </a:rPr>
              <a:t> </a:t>
            </a:r>
            <a:r>
              <a:rPr dirty="0" sz="1900" spc="-15">
                <a:latin typeface="Times New Roman"/>
                <a:cs typeface="Times New Roman"/>
              </a:rPr>
              <a:t>корректно,</a:t>
            </a:r>
            <a:r>
              <a:rPr dirty="0" sz="1900" spc="-10">
                <a:latin typeface="Times New Roman"/>
                <a:cs typeface="Times New Roman"/>
              </a:rPr>
              <a:t> </a:t>
            </a:r>
            <a:r>
              <a:rPr dirty="0" sz="1900" spc="-20">
                <a:latin typeface="Times New Roman"/>
                <a:cs typeface="Times New Roman"/>
              </a:rPr>
              <a:t>то</a:t>
            </a:r>
            <a:r>
              <a:rPr dirty="0" sz="1900" spc="-1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при</a:t>
            </a:r>
            <a:r>
              <a:rPr dirty="0" sz="1900" spc="-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больших</a:t>
            </a:r>
            <a:r>
              <a:rPr dirty="0" sz="1900" spc="-5">
                <a:latin typeface="Times New Roman"/>
                <a:cs typeface="Times New Roman"/>
              </a:rPr>
              <a:t> </a:t>
            </a:r>
            <a:r>
              <a:rPr dirty="0" sz="1900" spc="-20">
                <a:latin typeface="Times New Roman"/>
                <a:cs typeface="Times New Roman"/>
              </a:rPr>
              <a:t>углах </a:t>
            </a:r>
            <a:r>
              <a:rPr dirty="0" sz="1900" spc="-1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падения</a:t>
            </a:r>
            <a:r>
              <a:rPr dirty="0" sz="1900" spc="-30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из-за</a:t>
            </a:r>
            <a:r>
              <a:rPr dirty="0" sz="1900" spc="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сильного</a:t>
            </a:r>
            <a:r>
              <a:rPr dirty="0" sz="1900" spc="-2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изменения</a:t>
            </a:r>
            <a:r>
              <a:rPr dirty="0" sz="1900" spc="-15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формы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отражения</a:t>
            </a:r>
            <a:r>
              <a:rPr dirty="0" sz="1900" spc="-5">
                <a:latin typeface="Times New Roman"/>
                <a:cs typeface="Times New Roman"/>
              </a:rPr>
              <a:t> оно</a:t>
            </a:r>
            <a:r>
              <a:rPr dirty="0" sz="1900">
                <a:latin typeface="Times New Roman"/>
                <a:cs typeface="Times New Roman"/>
              </a:rPr>
              <a:t> </a:t>
            </a:r>
            <a:r>
              <a:rPr dirty="0" sz="1900" spc="-15">
                <a:latin typeface="Times New Roman"/>
                <a:cs typeface="Times New Roman"/>
              </a:rPr>
              <a:t>некорректно.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2973" y="2668649"/>
            <a:ext cx="1747520" cy="604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63855">
              <a:lnSpc>
                <a:spcPct val="100000"/>
              </a:lnSpc>
              <a:spcBef>
                <a:spcPts val="95"/>
              </a:spcBef>
              <a:tabLst>
                <a:tab pos="932815" algn="l"/>
              </a:tabLst>
            </a:pPr>
            <a:r>
              <a:rPr dirty="0" sz="1900" spc="-10">
                <a:latin typeface="Times New Roman"/>
                <a:cs typeface="Times New Roman"/>
              </a:rPr>
              <a:t>Э</a:t>
            </a:r>
            <a:r>
              <a:rPr dirty="0" sz="1900" spc="-35">
                <a:latin typeface="Times New Roman"/>
                <a:cs typeface="Times New Roman"/>
              </a:rPr>
              <a:t>т</a:t>
            </a:r>
            <a:r>
              <a:rPr dirty="0" sz="1900" spc="-5">
                <a:latin typeface="Times New Roman"/>
                <a:cs typeface="Times New Roman"/>
              </a:rPr>
              <a:t>о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55">
                <a:latin typeface="Times New Roman"/>
                <a:cs typeface="Times New Roman"/>
              </a:rPr>
              <a:t>г</a:t>
            </a:r>
            <a:r>
              <a:rPr dirty="0" sz="1900" spc="-5">
                <a:latin typeface="Times New Roman"/>
                <a:cs typeface="Times New Roman"/>
              </a:rPr>
              <a:t>о</a:t>
            </a:r>
            <a:r>
              <a:rPr dirty="0" sz="1900" spc="-15">
                <a:latin typeface="Times New Roman"/>
                <a:cs typeface="Times New Roman"/>
              </a:rPr>
              <a:t>в</a:t>
            </a:r>
            <a:r>
              <a:rPr dirty="0" sz="1900" spc="-5">
                <a:latin typeface="Times New Roman"/>
                <a:cs typeface="Times New Roman"/>
              </a:rPr>
              <a:t>орит  </a:t>
            </a:r>
            <a:r>
              <a:rPr dirty="0" sz="1900" spc="-5">
                <a:latin typeface="Times New Roman"/>
                <a:cs typeface="Times New Roman"/>
              </a:rPr>
              <a:t>интерпретации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58721" y="2668649"/>
            <a:ext cx="870585" cy="604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18745">
              <a:lnSpc>
                <a:spcPct val="100000"/>
              </a:lnSpc>
              <a:spcBef>
                <a:spcPts val="95"/>
              </a:spcBef>
              <a:tabLst>
                <a:tab pos="426720" algn="l"/>
              </a:tabLst>
            </a:pPr>
            <a:r>
              <a:rPr dirty="0" sz="1900" spc="-5">
                <a:latin typeface="Times New Roman"/>
                <a:cs typeface="Times New Roman"/>
              </a:rPr>
              <a:t>о</a:t>
            </a:r>
            <a:r>
              <a:rPr dirty="0" sz="1900" spc="-5">
                <a:latin typeface="Times New Roman"/>
                <a:cs typeface="Times New Roman"/>
              </a:rPr>
              <a:t>	</a:t>
            </a:r>
            <a:r>
              <a:rPr dirty="0" sz="1900" spc="-30">
                <a:latin typeface="Times New Roman"/>
                <a:cs typeface="Times New Roman"/>
              </a:rPr>
              <a:t>т</a:t>
            </a:r>
            <a:r>
              <a:rPr dirty="0" sz="1900" spc="-45">
                <a:latin typeface="Times New Roman"/>
                <a:cs typeface="Times New Roman"/>
              </a:rPr>
              <a:t>о</a:t>
            </a:r>
            <a:r>
              <a:rPr dirty="0" sz="1900" spc="-5">
                <a:latin typeface="Times New Roman"/>
                <a:cs typeface="Times New Roman"/>
              </a:rPr>
              <a:t>м,  </a:t>
            </a:r>
            <a:r>
              <a:rPr dirty="0" sz="1900" spc="-5">
                <a:latin typeface="Times New Roman"/>
                <a:cs typeface="Times New Roman"/>
              </a:rPr>
              <a:t>разрезы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8273" y="2668649"/>
            <a:ext cx="3119120" cy="604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384" marR="5080" indent="-20320">
              <a:lnSpc>
                <a:spcPct val="100000"/>
              </a:lnSpc>
              <a:spcBef>
                <a:spcPts val="95"/>
              </a:spcBef>
              <a:tabLst>
                <a:tab pos="528955" algn="l"/>
                <a:tab pos="725805" algn="l"/>
                <a:tab pos="1486535" algn="l"/>
                <a:tab pos="1628139" algn="l"/>
              </a:tabLst>
            </a:pPr>
            <a:r>
              <a:rPr dirty="0" sz="1900" spc="-15">
                <a:latin typeface="Times New Roman"/>
                <a:cs typeface="Times New Roman"/>
              </a:rPr>
              <a:t>что	</a:t>
            </a:r>
            <a:r>
              <a:rPr dirty="0" sz="1900" spc="-20">
                <a:latin typeface="Times New Roman"/>
                <a:cs typeface="Times New Roman"/>
              </a:rPr>
              <a:t>широко	</a:t>
            </a:r>
            <a:r>
              <a:rPr dirty="0" sz="1900" spc="-15">
                <a:latin typeface="Times New Roman"/>
                <a:cs typeface="Times New Roman"/>
              </a:rPr>
              <a:t>используемые </a:t>
            </a:r>
            <a:r>
              <a:rPr dirty="0" sz="1900" spc="-10">
                <a:latin typeface="Times New Roman"/>
                <a:cs typeface="Times New Roman"/>
              </a:rPr>
              <a:t> </a:t>
            </a:r>
            <a:r>
              <a:rPr dirty="0" sz="1900">
                <a:latin typeface="Times New Roman"/>
                <a:cs typeface="Times New Roman"/>
              </a:rPr>
              <a:t>О</a:t>
            </a:r>
            <a:r>
              <a:rPr dirty="0" sz="1900" spc="-10">
                <a:latin typeface="Times New Roman"/>
                <a:cs typeface="Times New Roman"/>
              </a:rPr>
              <a:t>Г</a:t>
            </a:r>
            <a:r>
              <a:rPr dirty="0" sz="1900" spc="-5">
                <a:latin typeface="Times New Roman"/>
                <a:cs typeface="Times New Roman"/>
              </a:rPr>
              <a:t>Т</a:t>
            </a:r>
            <a:r>
              <a:rPr dirty="0" sz="1900">
                <a:latin typeface="Times New Roman"/>
                <a:cs typeface="Times New Roman"/>
              </a:rPr>
              <a:t>		</a:t>
            </a:r>
            <a:r>
              <a:rPr dirty="0" sz="1900" spc="-10">
                <a:latin typeface="Times New Roman"/>
                <a:cs typeface="Times New Roman"/>
              </a:rPr>
              <a:t>и</a:t>
            </a:r>
            <a:r>
              <a:rPr dirty="0" sz="1900" spc="-5">
                <a:latin typeface="Times New Roman"/>
                <a:cs typeface="Times New Roman"/>
              </a:rPr>
              <a:t>ме</a:t>
            </a:r>
            <a:r>
              <a:rPr dirty="0" sz="1900" spc="-30">
                <a:latin typeface="Times New Roman"/>
                <a:cs typeface="Times New Roman"/>
              </a:rPr>
              <a:t>ю</a:t>
            </a:r>
            <a:r>
              <a:rPr dirty="0" sz="1900" spc="-5">
                <a:latin typeface="Times New Roman"/>
                <a:cs typeface="Times New Roman"/>
              </a:rPr>
              <a:t>т</a:t>
            </a:r>
            <a:r>
              <a:rPr dirty="0" sz="1900">
                <a:latin typeface="Times New Roman"/>
                <a:cs typeface="Times New Roman"/>
              </a:rPr>
              <a:t>		</a:t>
            </a:r>
            <a:r>
              <a:rPr dirty="0" sz="1900" spc="-45">
                <a:latin typeface="Times New Roman"/>
                <a:cs typeface="Times New Roman"/>
              </a:rPr>
              <a:t>с</a:t>
            </a:r>
            <a:r>
              <a:rPr dirty="0" sz="1900">
                <a:latin typeface="Times New Roman"/>
                <a:cs typeface="Times New Roman"/>
              </a:rPr>
              <a:t>у</a:t>
            </a:r>
            <a:r>
              <a:rPr dirty="0" sz="1900" spc="-10">
                <a:latin typeface="Times New Roman"/>
                <a:cs typeface="Times New Roman"/>
              </a:rPr>
              <a:t>щ</a:t>
            </a:r>
            <a:r>
              <a:rPr dirty="0" sz="1900" spc="40">
                <a:latin typeface="Times New Roman"/>
                <a:cs typeface="Times New Roman"/>
              </a:rPr>
              <a:t>е</a:t>
            </a:r>
            <a:r>
              <a:rPr dirty="0" sz="1900" spc="-20">
                <a:latin typeface="Times New Roman"/>
                <a:cs typeface="Times New Roman"/>
              </a:rPr>
              <a:t>с</a:t>
            </a:r>
            <a:r>
              <a:rPr dirty="0" sz="1900" spc="-5">
                <a:latin typeface="Times New Roman"/>
                <a:cs typeface="Times New Roman"/>
              </a:rPr>
              <a:t>т</a:t>
            </a:r>
            <a:r>
              <a:rPr dirty="0" sz="1900" spc="-15">
                <a:latin typeface="Times New Roman"/>
                <a:cs typeface="Times New Roman"/>
              </a:rPr>
              <a:t>в</a:t>
            </a:r>
            <a:r>
              <a:rPr dirty="0" sz="1900" spc="-5">
                <a:latin typeface="Times New Roman"/>
                <a:cs typeface="Times New Roman"/>
              </a:rPr>
              <a:t>е</a:t>
            </a:r>
            <a:r>
              <a:rPr dirty="0" sz="1900" spc="-15">
                <a:latin typeface="Times New Roman"/>
                <a:cs typeface="Times New Roman"/>
              </a:rPr>
              <a:t>н</a:t>
            </a:r>
            <a:r>
              <a:rPr dirty="0" sz="1900" spc="-10">
                <a:latin typeface="Times New Roman"/>
                <a:cs typeface="Times New Roman"/>
              </a:rPr>
              <a:t>н</a:t>
            </a:r>
            <a:r>
              <a:rPr dirty="0" sz="1900" spc="-5">
                <a:latin typeface="Times New Roman"/>
                <a:cs typeface="Times New Roman"/>
              </a:rPr>
              <a:t>ые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72681" y="2668649"/>
            <a:ext cx="2689860" cy="604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2570" marR="5080" indent="-230504">
              <a:lnSpc>
                <a:spcPct val="100000"/>
              </a:lnSpc>
              <a:spcBef>
                <a:spcPts val="95"/>
              </a:spcBef>
              <a:tabLst>
                <a:tab pos="300355" algn="l"/>
                <a:tab pos="1544320" algn="l"/>
                <a:tab pos="1618615" algn="l"/>
                <a:tab pos="2322830" algn="l"/>
              </a:tabLst>
            </a:pPr>
            <a:r>
              <a:rPr dirty="0" sz="1900" spc="-5">
                <a:latin typeface="Times New Roman"/>
                <a:cs typeface="Times New Roman"/>
              </a:rPr>
              <a:t>в</a:t>
            </a:r>
            <a:r>
              <a:rPr dirty="0" sz="1900" spc="-5">
                <a:latin typeface="Times New Roman"/>
                <a:cs typeface="Times New Roman"/>
              </a:rPr>
              <a:t>		</a:t>
            </a:r>
            <a:r>
              <a:rPr dirty="0" sz="1900" spc="-10">
                <a:latin typeface="Times New Roman"/>
                <a:cs typeface="Times New Roman"/>
              </a:rPr>
              <a:t>н</a:t>
            </a:r>
            <a:r>
              <a:rPr dirty="0" sz="1900" spc="-15">
                <a:latin typeface="Times New Roman"/>
                <a:cs typeface="Times New Roman"/>
              </a:rPr>
              <a:t>а</a:t>
            </a:r>
            <a:r>
              <a:rPr dirty="0" sz="1900" spc="-5">
                <a:latin typeface="Times New Roman"/>
                <a:cs typeface="Times New Roman"/>
              </a:rPr>
              <a:t>с</a:t>
            </a:r>
            <a:r>
              <a:rPr dirty="0" sz="1900" spc="-35">
                <a:latin typeface="Times New Roman"/>
                <a:cs typeface="Times New Roman"/>
              </a:rPr>
              <a:t>т</a:t>
            </a:r>
            <a:r>
              <a:rPr dirty="0" sz="1900" spc="-45">
                <a:latin typeface="Times New Roman"/>
                <a:cs typeface="Times New Roman"/>
              </a:rPr>
              <a:t>о</a:t>
            </a:r>
            <a:r>
              <a:rPr dirty="0" sz="1900" spc="-5">
                <a:latin typeface="Times New Roman"/>
                <a:cs typeface="Times New Roman"/>
              </a:rPr>
              <a:t>я</a:t>
            </a:r>
            <a:r>
              <a:rPr dirty="0" sz="1900">
                <a:latin typeface="Times New Roman"/>
                <a:cs typeface="Times New Roman"/>
              </a:rPr>
              <a:t>щ</a:t>
            </a:r>
            <a:r>
              <a:rPr dirty="0" sz="1900" spc="-5">
                <a:latin typeface="Times New Roman"/>
                <a:cs typeface="Times New Roman"/>
              </a:rPr>
              <a:t>ее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10">
                <a:latin typeface="Times New Roman"/>
                <a:cs typeface="Times New Roman"/>
              </a:rPr>
              <a:t>вре</a:t>
            </a:r>
            <a:r>
              <a:rPr dirty="0" sz="1900" spc="-15">
                <a:latin typeface="Times New Roman"/>
                <a:cs typeface="Times New Roman"/>
              </a:rPr>
              <a:t>м</a:t>
            </a:r>
            <a:r>
              <a:rPr dirty="0" sz="1900" spc="-5">
                <a:latin typeface="Times New Roman"/>
                <a:cs typeface="Times New Roman"/>
              </a:rPr>
              <a:t>я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5">
                <a:latin typeface="Times New Roman"/>
                <a:cs typeface="Times New Roman"/>
              </a:rPr>
              <a:t>для  </a:t>
            </a:r>
            <a:r>
              <a:rPr dirty="0" sz="1900" spc="-10">
                <a:latin typeface="Times New Roman"/>
                <a:cs typeface="Times New Roman"/>
              </a:rPr>
              <a:t>недостатки		</a:t>
            </a:r>
            <a:r>
              <a:rPr dirty="0" sz="1900">
                <a:latin typeface="Times New Roman"/>
                <a:cs typeface="Times New Roman"/>
              </a:rPr>
              <a:t>по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59319" y="2958219"/>
            <a:ext cx="60261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5">
                <a:latin typeface="Times New Roman"/>
                <a:cs typeface="Times New Roman"/>
              </a:rPr>
              <a:t>с</a:t>
            </a:r>
            <a:r>
              <a:rPr dirty="0" sz="1900" spc="-15">
                <a:latin typeface="Times New Roman"/>
                <a:cs typeface="Times New Roman"/>
              </a:rPr>
              <a:t>в</a:t>
            </a:r>
            <a:r>
              <a:rPr dirty="0" sz="1900" spc="15">
                <a:latin typeface="Times New Roman"/>
                <a:cs typeface="Times New Roman"/>
              </a:rPr>
              <a:t>о</a:t>
            </a:r>
            <a:r>
              <a:rPr dirty="0" sz="1900" spc="-20">
                <a:latin typeface="Times New Roman"/>
                <a:cs typeface="Times New Roman"/>
              </a:rPr>
              <a:t>е</a:t>
            </a:r>
            <a:r>
              <a:rPr dirty="0" sz="1900" spc="-5">
                <a:latin typeface="Times New Roman"/>
                <a:cs typeface="Times New Roman"/>
              </a:rPr>
              <a:t>й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2970" y="3247485"/>
            <a:ext cx="51269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97965" algn="l"/>
                <a:tab pos="2684145" algn="l"/>
                <a:tab pos="3096895" algn="l"/>
                <a:tab pos="3758565" algn="l"/>
              </a:tabLst>
            </a:pPr>
            <a:r>
              <a:rPr dirty="0" sz="1900" spc="-10">
                <a:latin typeface="Times New Roman"/>
                <a:cs typeface="Times New Roman"/>
              </a:rPr>
              <a:t>физической	природе,	</a:t>
            </a:r>
            <a:r>
              <a:rPr dirty="0" sz="1900" spc="-5">
                <a:latin typeface="Times New Roman"/>
                <a:cs typeface="Times New Roman"/>
              </a:rPr>
              <a:t>и	</a:t>
            </a:r>
            <a:r>
              <a:rPr dirty="0" sz="1900" spc="-10">
                <a:latin typeface="Times New Roman"/>
                <a:cs typeface="Times New Roman"/>
              </a:rPr>
              <a:t>при	возможности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66549" y="3247485"/>
            <a:ext cx="319659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14475" algn="l"/>
                <a:tab pos="2948305" algn="l"/>
              </a:tabLst>
            </a:pPr>
            <a:r>
              <a:rPr dirty="0" sz="1900" spc="-10">
                <a:latin typeface="Times New Roman"/>
                <a:cs typeface="Times New Roman"/>
              </a:rPr>
              <a:t>не</a:t>
            </a:r>
            <a:r>
              <a:rPr dirty="0" sz="1900" spc="-5">
                <a:latin typeface="Times New Roman"/>
                <a:cs typeface="Times New Roman"/>
              </a:rPr>
              <a:t>о</a:t>
            </a:r>
            <a:r>
              <a:rPr dirty="0" sz="1900" spc="-85">
                <a:latin typeface="Times New Roman"/>
                <a:cs typeface="Times New Roman"/>
              </a:rPr>
              <a:t>б</a:t>
            </a:r>
            <a:r>
              <a:rPr dirty="0" sz="1900" spc="-80">
                <a:latin typeface="Times New Roman"/>
                <a:cs typeface="Times New Roman"/>
              </a:rPr>
              <a:t>х</a:t>
            </a:r>
            <a:r>
              <a:rPr dirty="0" sz="1900" spc="-70">
                <a:latin typeface="Times New Roman"/>
                <a:cs typeface="Times New Roman"/>
              </a:rPr>
              <a:t>о</a:t>
            </a:r>
            <a:r>
              <a:rPr dirty="0" sz="1900" spc="-15">
                <a:latin typeface="Times New Roman"/>
                <a:cs typeface="Times New Roman"/>
              </a:rPr>
              <a:t>д</a:t>
            </a:r>
            <a:r>
              <a:rPr dirty="0" sz="1900" spc="-10">
                <a:latin typeface="Times New Roman"/>
                <a:cs typeface="Times New Roman"/>
              </a:rPr>
              <a:t>им</a:t>
            </a:r>
            <a:r>
              <a:rPr dirty="0" sz="1900" spc="-5">
                <a:latin typeface="Times New Roman"/>
                <a:cs typeface="Times New Roman"/>
              </a:rPr>
              <a:t>о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10">
                <a:latin typeface="Times New Roman"/>
                <a:cs typeface="Times New Roman"/>
              </a:rPr>
              <a:t>пе</a:t>
            </a:r>
            <a:r>
              <a:rPr dirty="0" sz="1900" spc="-5">
                <a:latin typeface="Times New Roman"/>
                <a:cs typeface="Times New Roman"/>
              </a:rPr>
              <a:t>р</a:t>
            </a:r>
            <a:r>
              <a:rPr dirty="0" sz="1900" spc="-45">
                <a:latin typeface="Times New Roman"/>
                <a:cs typeface="Times New Roman"/>
              </a:rPr>
              <a:t>е</a:t>
            </a:r>
            <a:r>
              <a:rPr dirty="0" sz="1900" spc="-80">
                <a:latin typeface="Times New Roman"/>
                <a:cs typeface="Times New Roman"/>
              </a:rPr>
              <a:t>х</a:t>
            </a:r>
            <a:r>
              <a:rPr dirty="0" sz="1900" spc="-70">
                <a:latin typeface="Times New Roman"/>
                <a:cs typeface="Times New Roman"/>
              </a:rPr>
              <a:t>о</a:t>
            </a:r>
            <a:r>
              <a:rPr dirty="0" sz="1900" spc="-15">
                <a:latin typeface="Times New Roman"/>
                <a:cs typeface="Times New Roman"/>
              </a:rPr>
              <a:t>д</a:t>
            </a:r>
            <a:r>
              <a:rPr dirty="0" sz="1900" spc="-10">
                <a:latin typeface="Times New Roman"/>
                <a:cs typeface="Times New Roman"/>
              </a:rPr>
              <a:t>ит</a:t>
            </a:r>
            <a:r>
              <a:rPr dirty="0" sz="1900" spc="-5">
                <a:latin typeface="Times New Roman"/>
                <a:cs typeface="Times New Roman"/>
              </a:rPr>
              <a:t>ь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15">
                <a:latin typeface="Times New Roman"/>
                <a:cs typeface="Times New Roman"/>
              </a:rPr>
              <a:t>н</a:t>
            </a:r>
            <a:r>
              <a:rPr dirty="0" sz="1900" spc="-5">
                <a:latin typeface="Times New Roman"/>
                <a:cs typeface="Times New Roman"/>
              </a:rPr>
              <a:t>а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2970" y="3479093"/>
            <a:ext cx="8580120" cy="1010285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900" spc="-5">
                <a:latin typeface="Times New Roman"/>
                <a:cs typeface="Times New Roman"/>
              </a:rPr>
              <a:t>интерпретацию</a:t>
            </a:r>
            <a:r>
              <a:rPr dirty="0" sz="1900" spc="-2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первичных</a:t>
            </a:r>
            <a:r>
              <a:rPr dirty="0" sz="1900" spc="5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сейсмограмм.</a:t>
            </a:r>
            <a:endParaRPr sz="1900">
              <a:latin typeface="Times New Roman"/>
              <a:cs typeface="Times New Roman"/>
            </a:endParaRPr>
          </a:p>
          <a:p>
            <a:pPr marL="12700" marR="5080" indent="363855">
              <a:lnSpc>
                <a:spcPct val="100000"/>
              </a:lnSpc>
              <a:spcBef>
                <a:spcPts val="455"/>
              </a:spcBef>
              <a:tabLst>
                <a:tab pos="1213485" algn="l"/>
                <a:tab pos="1435735" algn="l"/>
                <a:tab pos="1865630" algn="l"/>
                <a:tab pos="1981835" algn="l"/>
                <a:tab pos="2313940" algn="l"/>
                <a:tab pos="2952115" algn="l"/>
                <a:tab pos="3246755" algn="l"/>
                <a:tab pos="4589780" algn="l"/>
                <a:tab pos="4669155" algn="l"/>
                <a:tab pos="5142865" algn="l"/>
                <a:tab pos="5958205" algn="l"/>
                <a:tab pos="6677659" algn="l"/>
                <a:tab pos="7385050" algn="l"/>
                <a:tab pos="8187055" algn="l"/>
              </a:tabLst>
            </a:pPr>
            <a:r>
              <a:rPr dirty="0" sz="1900" spc="-10">
                <a:latin typeface="Times New Roman"/>
                <a:cs typeface="Times New Roman"/>
              </a:rPr>
              <a:t>П</a:t>
            </a:r>
            <a:r>
              <a:rPr dirty="0" sz="1900" spc="15">
                <a:latin typeface="Times New Roman"/>
                <a:cs typeface="Times New Roman"/>
              </a:rPr>
              <a:t>о</a:t>
            </a:r>
            <a:r>
              <a:rPr dirty="0" sz="1900" spc="-10">
                <a:latin typeface="Times New Roman"/>
                <a:cs typeface="Times New Roman"/>
              </a:rPr>
              <a:t>э</a:t>
            </a:r>
            <a:r>
              <a:rPr dirty="0" sz="1900" spc="-30">
                <a:latin typeface="Times New Roman"/>
                <a:cs typeface="Times New Roman"/>
              </a:rPr>
              <a:t>т</a:t>
            </a:r>
            <a:r>
              <a:rPr dirty="0" sz="1900" spc="-45">
                <a:latin typeface="Times New Roman"/>
                <a:cs typeface="Times New Roman"/>
              </a:rPr>
              <a:t>о</a:t>
            </a:r>
            <a:r>
              <a:rPr dirty="0" sz="1900" spc="-5">
                <a:latin typeface="Times New Roman"/>
                <a:cs typeface="Times New Roman"/>
              </a:rPr>
              <a:t>му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10">
                <a:latin typeface="Times New Roman"/>
                <a:cs typeface="Times New Roman"/>
              </a:rPr>
              <a:t>п</a:t>
            </a:r>
            <a:r>
              <a:rPr dirty="0" sz="1900" spc="-5">
                <a:latin typeface="Times New Roman"/>
                <a:cs typeface="Times New Roman"/>
              </a:rPr>
              <a:t>ри</a:t>
            </a:r>
            <a:r>
              <a:rPr dirty="0" sz="1900">
                <a:latin typeface="Times New Roman"/>
                <a:cs typeface="Times New Roman"/>
              </a:rPr>
              <a:t>		</a:t>
            </a:r>
            <a:r>
              <a:rPr dirty="0" sz="1900" spc="-10">
                <a:latin typeface="Times New Roman"/>
                <a:cs typeface="Times New Roman"/>
              </a:rPr>
              <a:t>п</a:t>
            </a:r>
            <a:r>
              <a:rPr dirty="0" sz="1900" spc="-25">
                <a:latin typeface="Times New Roman"/>
                <a:cs typeface="Times New Roman"/>
              </a:rPr>
              <a:t>о</a:t>
            </a:r>
            <a:r>
              <a:rPr dirty="0" sz="1900" spc="-15">
                <a:latin typeface="Times New Roman"/>
                <a:cs typeface="Times New Roman"/>
              </a:rPr>
              <a:t>л</a:t>
            </a:r>
            <a:r>
              <a:rPr dirty="0" sz="1900">
                <a:latin typeface="Times New Roman"/>
                <a:cs typeface="Times New Roman"/>
              </a:rPr>
              <a:t>у</a:t>
            </a:r>
            <a:r>
              <a:rPr dirty="0" sz="1900" spc="-15">
                <a:latin typeface="Times New Roman"/>
                <a:cs typeface="Times New Roman"/>
              </a:rPr>
              <a:t>ч</a:t>
            </a:r>
            <a:r>
              <a:rPr dirty="0" sz="1900" spc="-20">
                <a:latin typeface="Times New Roman"/>
                <a:cs typeface="Times New Roman"/>
              </a:rPr>
              <a:t>е</a:t>
            </a:r>
            <a:r>
              <a:rPr dirty="0" sz="1900" spc="-10">
                <a:latin typeface="Times New Roman"/>
                <a:cs typeface="Times New Roman"/>
              </a:rPr>
              <a:t>ни</a:t>
            </a:r>
            <a:r>
              <a:rPr dirty="0" sz="1900" spc="-5">
                <a:latin typeface="Times New Roman"/>
                <a:cs typeface="Times New Roman"/>
              </a:rPr>
              <a:t>и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20">
                <a:latin typeface="Times New Roman"/>
                <a:cs typeface="Times New Roman"/>
              </a:rPr>
              <a:t>м</a:t>
            </a:r>
            <a:r>
              <a:rPr dirty="0" sz="1900" spc="-55">
                <a:latin typeface="Times New Roman"/>
                <a:cs typeface="Times New Roman"/>
              </a:rPr>
              <a:t>а</a:t>
            </a:r>
            <a:r>
              <a:rPr dirty="0" sz="1900" spc="-5">
                <a:latin typeface="Times New Roman"/>
                <a:cs typeface="Times New Roman"/>
              </a:rPr>
              <a:t>тери</a:t>
            </a:r>
            <a:r>
              <a:rPr dirty="0" sz="1900" spc="5">
                <a:latin typeface="Times New Roman"/>
                <a:cs typeface="Times New Roman"/>
              </a:rPr>
              <a:t>а</a:t>
            </a:r>
            <a:r>
              <a:rPr dirty="0" sz="1900" spc="-5">
                <a:latin typeface="Times New Roman"/>
                <a:cs typeface="Times New Roman"/>
              </a:rPr>
              <a:t>лов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15">
                <a:latin typeface="Times New Roman"/>
                <a:cs typeface="Times New Roman"/>
              </a:rPr>
              <a:t>н</a:t>
            </a:r>
            <a:r>
              <a:rPr dirty="0" sz="1900" spc="-5">
                <a:latin typeface="Times New Roman"/>
                <a:cs typeface="Times New Roman"/>
              </a:rPr>
              <a:t>ео</a:t>
            </a:r>
            <a:r>
              <a:rPr dirty="0" sz="1900" spc="-85">
                <a:latin typeface="Times New Roman"/>
                <a:cs typeface="Times New Roman"/>
              </a:rPr>
              <a:t>б</a:t>
            </a:r>
            <a:r>
              <a:rPr dirty="0" sz="1900" spc="-80">
                <a:latin typeface="Times New Roman"/>
                <a:cs typeface="Times New Roman"/>
              </a:rPr>
              <a:t>х</a:t>
            </a:r>
            <a:r>
              <a:rPr dirty="0" sz="1900" spc="-70">
                <a:latin typeface="Times New Roman"/>
                <a:cs typeface="Times New Roman"/>
              </a:rPr>
              <a:t>о</a:t>
            </a:r>
            <a:r>
              <a:rPr dirty="0" sz="1900" spc="-5">
                <a:latin typeface="Times New Roman"/>
                <a:cs typeface="Times New Roman"/>
              </a:rPr>
              <a:t>д</a:t>
            </a:r>
            <a:r>
              <a:rPr dirty="0" sz="1900" spc="-10">
                <a:latin typeface="Times New Roman"/>
                <a:cs typeface="Times New Roman"/>
              </a:rPr>
              <a:t>и</a:t>
            </a:r>
            <a:r>
              <a:rPr dirty="0" sz="1900" spc="-20">
                <a:latin typeface="Times New Roman"/>
                <a:cs typeface="Times New Roman"/>
              </a:rPr>
              <a:t>м</a:t>
            </a:r>
            <a:r>
              <a:rPr dirty="0" sz="1900" spc="-5">
                <a:latin typeface="Times New Roman"/>
                <a:cs typeface="Times New Roman"/>
              </a:rPr>
              <a:t>а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5">
                <a:latin typeface="Times New Roman"/>
                <a:cs typeface="Times New Roman"/>
              </a:rPr>
              <a:t>с</a:t>
            </a:r>
            <a:r>
              <a:rPr dirty="0" sz="1900" spc="-25">
                <a:latin typeface="Times New Roman"/>
                <a:cs typeface="Times New Roman"/>
              </a:rPr>
              <a:t>д</a:t>
            </a:r>
            <a:r>
              <a:rPr dirty="0" sz="1900" spc="-80">
                <a:latin typeface="Times New Roman"/>
                <a:cs typeface="Times New Roman"/>
              </a:rPr>
              <a:t>а</a:t>
            </a:r>
            <a:r>
              <a:rPr dirty="0" sz="1900" spc="-15">
                <a:latin typeface="Times New Roman"/>
                <a:cs typeface="Times New Roman"/>
              </a:rPr>
              <a:t>ч</a:t>
            </a:r>
            <a:r>
              <a:rPr dirty="0" sz="1900" spc="-5">
                <a:latin typeface="Times New Roman"/>
                <a:cs typeface="Times New Roman"/>
              </a:rPr>
              <a:t>а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25">
                <a:latin typeface="Times New Roman"/>
                <a:cs typeface="Times New Roman"/>
              </a:rPr>
              <a:t>в</a:t>
            </a:r>
            <a:r>
              <a:rPr dirty="0" sz="1900" spc="15">
                <a:latin typeface="Times New Roman"/>
                <a:cs typeface="Times New Roman"/>
              </a:rPr>
              <a:t>с</a:t>
            </a:r>
            <a:r>
              <a:rPr dirty="0" sz="1900" spc="-5">
                <a:latin typeface="Times New Roman"/>
                <a:cs typeface="Times New Roman"/>
              </a:rPr>
              <a:t>е</a:t>
            </a:r>
            <a:r>
              <a:rPr dirty="0" sz="1900" spc="-55">
                <a:latin typeface="Times New Roman"/>
                <a:cs typeface="Times New Roman"/>
              </a:rPr>
              <a:t>г</a:t>
            </a:r>
            <a:r>
              <a:rPr dirty="0" sz="1900" spc="-5">
                <a:latin typeface="Times New Roman"/>
                <a:cs typeface="Times New Roman"/>
              </a:rPr>
              <a:t>о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15">
                <a:latin typeface="Times New Roman"/>
                <a:cs typeface="Times New Roman"/>
              </a:rPr>
              <a:t>п</a:t>
            </a:r>
            <a:r>
              <a:rPr dirty="0" sz="1900" spc="-5">
                <a:latin typeface="Times New Roman"/>
                <a:cs typeface="Times New Roman"/>
              </a:rPr>
              <a:t>ерв</a:t>
            </a:r>
            <a:r>
              <a:rPr dirty="0" sz="1900">
                <a:latin typeface="Times New Roman"/>
                <a:cs typeface="Times New Roman"/>
              </a:rPr>
              <a:t>и</a:t>
            </a:r>
            <a:r>
              <a:rPr dirty="0" sz="1900" spc="-15">
                <a:latin typeface="Times New Roman"/>
                <a:cs typeface="Times New Roman"/>
              </a:rPr>
              <a:t>ч</a:t>
            </a:r>
            <a:r>
              <a:rPr dirty="0" sz="1900" spc="-10">
                <a:latin typeface="Times New Roman"/>
                <a:cs typeface="Times New Roman"/>
              </a:rPr>
              <a:t>н</a:t>
            </a:r>
            <a:r>
              <a:rPr dirty="0" sz="1900" spc="-5">
                <a:latin typeface="Times New Roman"/>
                <a:cs typeface="Times New Roman"/>
              </a:rPr>
              <a:t>о</a:t>
            </a:r>
            <a:r>
              <a:rPr dirty="0" sz="1900" spc="-60">
                <a:latin typeface="Times New Roman"/>
                <a:cs typeface="Times New Roman"/>
              </a:rPr>
              <a:t>г</a:t>
            </a:r>
            <a:r>
              <a:rPr dirty="0" sz="1900" spc="-5">
                <a:latin typeface="Times New Roman"/>
                <a:cs typeface="Times New Roman"/>
              </a:rPr>
              <a:t>о  </a:t>
            </a:r>
            <a:r>
              <a:rPr dirty="0" sz="1900" spc="-20">
                <a:latin typeface="Times New Roman"/>
                <a:cs typeface="Times New Roman"/>
              </a:rPr>
              <a:t>м</a:t>
            </a:r>
            <a:r>
              <a:rPr dirty="0" sz="1900" spc="-55">
                <a:latin typeface="Times New Roman"/>
                <a:cs typeface="Times New Roman"/>
              </a:rPr>
              <a:t>а</a:t>
            </a:r>
            <a:r>
              <a:rPr dirty="0" sz="1900" spc="-5">
                <a:latin typeface="Times New Roman"/>
                <a:cs typeface="Times New Roman"/>
              </a:rPr>
              <a:t>тери</a:t>
            </a:r>
            <a:r>
              <a:rPr dirty="0" sz="1900" spc="5">
                <a:latin typeface="Times New Roman"/>
                <a:cs typeface="Times New Roman"/>
              </a:rPr>
              <a:t>а</a:t>
            </a:r>
            <a:r>
              <a:rPr dirty="0" sz="1900" spc="-5">
                <a:latin typeface="Times New Roman"/>
                <a:cs typeface="Times New Roman"/>
              </a:rPr>
              <a:t>ла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10">
                <a:latin typeface="Times New Roman"/>
                <a:cs typeface="Times New Roman"/>
              </a:rPr>
              <a:t>О</a:t>
            </a:r>
            <a:r>
              <a:rPr dirty="0" sz="1900">
                <a:latin typeface="Times New Roman"/>
                <a:cs typeface="Times New Roman"/>
              </a:rPr>
              <a:t>Г</a:t>
            </a:r>
            <a:r>
              <a:rPr dirty="0" sz="1900" spc="-190">
                <a:latin typeface="Times New Roman"/>
                <a:cs typeface="Times New Roman"/>
              </a:rPr>
              <a:t>Т</a:t>
            </a:r>
            <a:r>
              <a:rPr dirty="0" sz="1900" spc="-5">
                <a:latin typeface="Times New Roman"/>
                <a:cs typeface="Times New Roman"/>
              </a:rPr>
              <a:t>.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10">
                <a:latin typeface="Times New Roman"/>
                <a:cs typeface="Times New Roman"/>
              </a:rPr>
              <a:t>П</a:t>
            </a:r>
            <a:r>
              <a:rPr dirty="0" sz="1900" spc="-5">
                <a:latin typeface="Times New Roman"/>
                <a:cs typeface="Times New Roman"/>
              </a:rPr>
              <a:t>о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5">
                <a:latin typeface="Times New Roman"/>
                <a:cs typeface="Times New Roman"/>
              </a:rPr>
              <a:t>мере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15">
                <a:latin typeface="Times New Roman"/>
                <a:cs typeface="Times New Roman"/>
              </a:rPr>
              <a:t>н</a:t>
            </a:r>
            <a:r>
              <a:rPr dirty="0" sz="1900" spc="-5">
                <a:latin typeface="Times New Roman"/>
                <a:cs typeface="Times New Roman"/>
              </a:rPr>
              <a:t>ео</a:t>
            </a:r>
            <a:r>
              <a:rPr dirty="0" sz="1900" spc="-85">
                <a:latin typeface="Times New Roman"/>
                <a:cs typeface="Times New Roman"/>
              </a:rPr>
              <a:t>б</a:t>
            </a:r>
            <a:r>
              <a:rPr dirty="0" sz="1900" spc="-80">
                <a:latin typeface="Times New Roman"/>
                <a:cs typeface="Times New Roman"/>
              </a:rPr>
              <a:t>х</a:t>
            </a:r>
            <a:r>
              <a:rPr dirty="0" sz="1900" spc="-70">
                <a:latin typeface="Times New Roman"/>
                <a:cs typeface="Times New Roman"/>
              </a:rPr>
              <a:t>о</a:t>
            </a:r>
            <a:r>
              <a:rPr dirty="0" sz="1900" spc="-5">
                <a:latin typeface="Times New Roman"/>
                <a:cs typeface="Times New Roman"/>
              </a:rPr>
              <a:t>д</a:t>
            </a:r>
            <a:r>
              <a:rPr dirty="0" sz="1900" spc="-10">
                <a:latin typeface="Times New Roman"/>
                <a:cs typeface="Times New Roman"/>
              </a:rPr>
              <a:t>и</a:t>
            </a:r>
            <a:r>
              <a:rPr dirty="0" sz="1900" spc="-5">
                <a:latin typeface="Times New Roman"/>
                <a:cs typeface="Times New Roman"/>
              </a:rPr>
              <a:t>м</a:t>
            </a:r>
            <a:r>
              <a:rPr dirty="0" sz="1900" spc="40">
                <a:latin typeface="Times New Roman"/>
                <a:cs typeface="Times New Roman"/>
              </a:rPr>
              <a:t>о</a:t>
            </a:r>
            <a:r>
              <a:rPr dirty="0" sz="1900" spc="-5">
                <a:latin typeface="Times New Roman"/>
                <a:cs typeface="Times New Roman"/>
              </a:rPr>
              <a:t>сти</a:t>
            </a:r>
            <a:r>
              <a:rPr dirty="0" sz="1900">
                <a:latin typeface="Times New Roman"/>
                <a:cs typeface="Times New Roman"/>
              </a:rPr>
              <a:t>		</a:t>
            </a:r>
            <a:r>
              <a:rPr dirty="0" sz="1900" spc="-5">
                <a:latin typeface="Times New Roman"/>
                <a:cs typeface="Times New Roman"/>
              </a:rPr>
              <a:t>е</a:t>
            </a:r>
            <a:r>
              <a:rPr dirty="0" sz="1900" spc="-55">
                <a:latin typeface="Times New Roman"/>
                <a:cs typeface="Times New Roman"/>
              </a:rPr>
              <a:t>г</a:t>
            </a:r>
            <a:r>
              <a:rPr dirty="0" sz="1900" spc="-5">
                <a:latin typeface="Times New Roman"/>
                <a:cs typeface="Times New Roman"/>
              </a:rPr>
              <a:t>о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5">
                <a:latin typeface="Times New Roman"/>
                <a:cs typeface="Times New Roman"/>
              </a:rPr>
              <a:t>м</a:t>
            </a:r>
            <a:r>
              <a:rPr dirty="0" sz="1900" spc="-55">
                <a:latin typeface="Times New Roman"/>
                <a:cs typeface="Times New Roman"/>
              </a:rPr>
              <a:t>о</a:t>
            </a:r>
            <a:r>
              <a:rPr dirty="0" sz="1900" spc="-5">
                <a:latin typeface="Times New Roman"/>
                <a:cs typeface="Times New Roman"/>
              </a:rPr>
              <a:t>жно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335">
                <a:latin typeface="Times New Roman"/>
                <a:cs typeface="Times New Roman"/>
              </a:rPr>
              <a:t> </a:t>
            </a:r>
            <a:r>
              <a:rPr dirty="0" sz="1900" spc="-85">
                <a:latin typeface="Times New Roman"/>
                <a:cs typeface="Times New Roman"/>
              </a:rPr>
              <a:t>б</a:t>
            </a:r>
            <a:r>
              <a:rPr dirty="0" sz="1900" spc="-114">
                <a:latin typeface="Times New Roman"/>
                <a:cs typeface="Times New Roman"/>
              </a:rPr>
              <a:t>у</a:t>
            </a:r>
            <a:r>
              <a:rPr dirty="0" sz="1900" spc="-5">
                <a:latin typeface="Times New Roman"/>
                <a:cs typeface="Times New Roman"/>
              </a:rPr>
              <a:t>д</a:t>
            </a:r>
            <a:r>
              <a:rPr dirty="0" sz="1900" spc="-15">
                <a:latin typeface="Times New Roman"/>
                <a:cs typeface="Times New Roman"/>
              </a:rPr>
              <a:t>е</a:t>
            </a:r>
            <a:r>
              <a:rPr dirty="0" sz="1900" spc="-5">
                <a:latin typeface="Times New Roman"/>
                <a:cs typeface="Times New Roman"/>
              </a:rPr>
              <a:t>т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44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и</a:t>
            </a:r>
            <a:r>
              <a:rPr dirty="0" sz="1900" spc="-15">
                <a:latin typeface="Times New Roman"/>
                <a:cs typeface="Times New Roman"/>
              </a:rPr>
              <a:t>с</a:t>
            </a:r>
            <a:r>
              <a:rPr dirty="0" sz="1900" spc="-10">
                <a:latin typeface="Times New Roman"/>
                <a:cs typeface="Times New Roman"/>
              </a:rPr>
              <a:t>п</a:t>
            </a:r>
            <a:r>
              <a:rPr dirty="0" sz="1900" spc="-25">
                <a:latin typeface="Times New Roman"/>
                <a:cs typeface="Times New Roman"/>
              </a:rPr>
              <a:t>о</a:t>
            </a:r>
            <a:r>
              <a:rPr dirty="0" sz="1900" spc="-5">
                <a:latin typeface="Times New Roman"/>
                <a:cs typeface="Times New Roman"/>
              </a:rPr>
              <a:t>л</a:t>
            </a:r>
            <a:r>
              <a:rPr dirty="0" sz="1900" spc="-10">
                <a:latin typeface="Times New Roman"/>
                <a:cs typeface="Times New Roman"/>
              </a:rPr>
              <a:t>ь</a:t>
            </a:r>
            <a:r>
              <a:rPr dirty="0" sz="1900" spc="-25">
                <a:latin typeface="Times New Roman"/>
                <a:cs typeface="Times New Roman"/>
              </a:rPr>
              <a:t>з</a:t>
            </a:r>
            <a:r>
              <a:rPr dirty="0" sz="1900" spc="-5">
                <a:latin typeface="Times New Roman"/>
                <a:cs typeface="Times New Roman"/>
              </a:rPr>
              <a:t>о</a:t>
            </a:r>
            <a:r>
              <a:rPr dirty="0" sz="1900" spc="-25">
                <a:latin typeface="Times New Roman"/>
                <a:cs typeface="Times New Roman"/>
              </a:rPr>
              <a:t>в</a:t>
            </a:r>
            <a:r>
              <a:rPr dirty="0" sz="1900" spc="-55">
                <a:latin typeface="Times New Roman"/>
                <a:cs typeface="Times New Roman"/>
              </a:rPr>
              <a:t>а</a:t>
            </a:r>
            <a:r>
              <a:rPr dirty="0" sz="1900" spc="-5">
                <a:latin typeface="Times New Roman"/>
                <a:cs typeface="Times New Roman"/>
              </a:rPr>
              <a:t>ть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10">
                <a:latin typeface="Times New Roman"/>
                <a:cs typeface="Times New Roman"/>
              </a:rPr>
              <a:t>п</a:t>
            </a:r>
            <a:r>
              <a:rPr dirty="0" sz="1900" spc="-5">
                <a:latin typeface="Times New Roman"/>
                <a:cs typeface="Times New Roman"/>
              </a:rPr>
              <a:t>ри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82817" y="4464163"/>
            <a:ext cx="42786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4505" algn="l"/>
                <a:tab pos="1193800" algn="l"/>
                <a:tab pos="3434715" algn="l"/>
              </a:tabLst>
            </a:pPr>
            <a:r>
              <a:rPr dirty="0" sz="1900">
                <a:latin typeface="Times New Roman"/>
                <a:cs typeface="Times New Roman"/>
              </a:rPr>
              <a:t>по	</a:t>
            </a:r>
            <a:r>
              <a:rPr dirty="0" sz="1900" spc="-5">
                <a:latin typeface="Times New Roman"/>
                <a:cs typeface="Times New Roman"/>
              </a:rPr>
              <a:t>мере	</a:t>
            </a:r>
            <a:r>
              <a:rPr dirty="0" sz="1900" spc="-10">
                <a:latin typeface="Times New Roman"/>
                <a:cs typeface="Times New Roman"/>
              </a:rPr>
              <a:t>совершенствования	</a:t>
            </a:r>
            <a:r>
              <a:rPr dirty="0" sz="1900" spc="-20">
                <a:latin typeface="Times New Roman"/>
                <a:cs typeface="Times New Roman"/>
              </a:rPr>
              <a:t>методов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2968" y="4464163"/>
            <a:ext cx="4102100" cy="604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727200" algn="l"/>
                <a:tab pos="2082164" algn="l"/>
                <a:tab pos="3528695" algn="l"/>
              </a:tabLst>
            </a:pPr>
            <a:r>
              <a:rPr dirty="0" sz="1900" spc="-10">
                <a:latin typeface="Times New Roman"/>
                <a:cs typeface="Times New Roman"/>
              </a:rPr>
              <a:t>п</a:t>
            </a:r>
            <a:r>
              <a:rPr dirty="0" sz="1900" spc="-5">
                <a:latin typeface="Times New Roman"/>
                <a:cs typeface="Times New Roman"/>
              </a:rPr>
              <a:t>ереобра</a:t>
            </a:r>
            <a:r>
              <a:rPr dirty="0" sz="1900" spc="-15">
                <a:latin typeface="Times New Roman"/>
                <a:cs typeface="Times New Roman"/>
              </a:rPr>
              <a:t>б</a:t>
            </a:r>
            <a:r>
              <a:rPr dirty="0" sz="1900" spc="-30">
                <a:latin typeface="Times New Roman"/>
                <a:cs typeface="Times New Roman"/>
              </a:rPr>
              <a:t>о</a:t>
            </a:r>
            <a:r>
              <a:rPr dirty="0" sz="1900" spc="-5">
                <a:latin typeface="Times New Roman"/>
                <a:cs typeface="Times New Roman"/>
              </a:rPr>
              <a:t>т</a:t>
            </a:r>
            <a:r>
              <a:rPr dirty="0" sz="1900" spc="-55">
                <a:latin typeface="Times New Roman"/>
                <a:cs typeface="Times New Roman"/>
              </a:rPr>
              <a:t>к</a:t>
            </a:r>
            <a:r>
              <a:rPr dirty="0" sz="1900" spc="-5">
                <a:latin typeface="Times New Roman"/>
                <a:cs typeface="Times New Roman"/>
              </a:rPr>
              <a:t>е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459">
                <a:latin typeface="Times New Roman"/>
                <a:cs typeface="Times New Roman"/>
              </a:rPr>
              <a:t> </a:t>
            </a:r>
            <a:r>
              <a:rPr dirty="0" sz="1900" spc="-5">
                <a:latin typeface="Times New Roman"/>
                <a:cs typeface="Times New Roman"/>
              </a:rPr>
              <a:t>и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15">
                <a:latin typeface="Times New Roman"/>
                <a:cs typeface="Times New Roman"/>
              </a:rPr>
              <a:t>п</a:t>
            </a:r>
            <a:r>
              <a:rPr dirty="0" sz="1900" spc="-5">
                <a:latin typeface="Times New Roman"/>
                <a:cs typeface="Times New Roman"/>
              </a:rPr>
              <a:t>ере</a:t>
            </a:r>
            <a:r>
              <a:rPr dirty="0" sz="1900" spc="-15">
                <a:latin typeface="Times New Roman"/>
                <a:cs typeface="Times New Roman"/>
              </a:rPr>
              <a:t>и</a:t>
            </a:r>
            <a:r>
              <a:rPr dirty="0" sz="1900" spc="-10">
                <a:latin typeface="Times New Roman"/>
                <a:cs typeface="Times New Roman"/>
              </a:rPr>
              <a:t>н</a:t>
            </a:r>
            <a:r>
              <a:rPr dirty="0" sz="1900" spc="-5">
                <a:latin typeface="Times New Roman"/>
                <a:cs typeface="Times New Roman"/>
              </a:rPr>
              <a:t>т</a:t>
            </a:r>
            <a:r>
              <a:rPr dirty="0" sz="1900" spc="-15">
                <a:latin typeface="Times New Roman"/>
                <a:cs typeface="Times New Roman"/>
              </a:rPr>
              <a:t>е</a:t>
            </a:r>
            <a:r>
              <a:rPr dirty="0" sz="1900" spc="-5">
                <a:latin typeface="Times New Roman"/>
                <a:cs typeface="Times New Roman"/>
              </a:rPr>
              <a:t>рпре</a:t>
            </a:r>
            <a:r>
              <a:rPr dirty="0" sz="1900" spc="15">
                <a:latin typeface="Times New Roman"/>
                <a:cs typeface="Times New Roman"/>
              </a:rPr>
              <a:t>т</a:t>
            </a:r>
            <a:r>
              <a:rPr dirty="0" sz="1900" spc="-20">
                <a:latin typeface="Times New Roman"/>
                <a:cs typeface="Times New Roman"/>
              </a:rPr>
              <a:t>а</a:t>
            </a:r>
            <a:r>
              <a:rPr dirty="0" sz="1900" spc="-10">
                <a:latin typeface="Times New Roman"/>
                <a:cs typeface="Times New Roman"/>
              </a:rPr>
              <a:t>ци</a:t>
            </a:r>
            <a:r>
              <a:rPr dirty="0" sz="1900" spc="-5">
                <a:latin typeface="Times New Roman"/>
                <a:cs typeface="Times New Roman"/>
              </a:rPr>
              <a:t>и  </a:t>
            </a:r>
            <a:r>
              <a:rPr dirty="0" sz="1900" spc="-5">
                <a:latin typeface="Times New Roman"/>
                <a:cs typeface="Times New Roman"/>
              </a:rPr>
              <a:t>интерпретации	сейсморазведки	или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46739" y="4754129"/>
            <a:ext cx="45167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38910" algn="l"/>
                <a:tab pos="2880995" algn="l"/>
                <a:tab pos="3922395" algn="l"/>
              </a:tabLst>
            </a:pPr>
            <a:r>
              <a:rPr dirty="0" sz="1900" spc="-10">
                <a:latin typeface="Times New Roman"/>
                <a:cs typeface="Times New Roman"/>
              </a:rPr>
              <a:t>п</a:t>
            </a:r>
            <a:r>
              <a:rPr dirty="0" sz="1900" spc="-5">
                <a:latin typeface="Times New Roman"/>
                <a:cs typeface="Times New Roman"/>
              </a:rPr>
              <a:t>о</a:t>
            </a:r>
            <a:r>
              <a:rPr dirty="0" sz="1900">
                <a:latin typeface="Times New Roman"/>
                <a:cs typeface="Times New Roman"/>
              </a:rPr>
              <a:t>в</a:t>
            </a:r>
            <a:r>
              <a:rPr dirty="0" sz="1900" spc="-5">
                <a:latin typeface="Times New Roman"/>
                <a:cs typeface="Times New Roman"/>
              </a:rPr>
              <a:t>ы</a:t>
            </a:r>
            <a:r>
              <a:rPr dirty="0" sz="1900" spc="-10">
                <a:latin typeface="Times New Roman"/>
                <a:cs typeface="Times New Roman"/>
              </a:rPr>
              <a:t>ш</a:t>
            </a:r>
            <a:r>
              <a:rPr dirty="0" sz="1900" spc="-5">
                <a:latin typeface="Times New Roman"/>
                <a:cs typeface="Times New Roman"/>
              </a:rPr>
              <a:t>е</a:t>
            </a:r>
            <a:r>
              <a:rPr dirty="0" sz="1900" spc="-15">
                <a:latin typeface="Times New Roman"/>
                <a:cs typeface="Times New Roman"/>
              </a:rPr>
              <a:t>н</a:t>
            </a:r>
            <a:r>
              <a:rPr dirty="0" sz="1900" spc="-10">
                <a:latin typeface="Times New Roman"/>
                <a:cs typeface="Times New Roman"/>
              </a:rPr>
              <a:t>и</a:t>
            </a:r>
            <a:r>
              <a:rPr dirty="0" sz="1900" spc="-5">
                <a:latin typeface="Times New Roman"/>
                <a:cs typeface="Times New Roman"/>
              </a:rPr>
              <a:t>ю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5">
                <a:latin typeface="Times New Roman"/>
                <a:cs typeface="Times New Roman"/>
              </a:rPr>
              <a:t>д</a:t>
            </a:r>
            <a:r>
              <a:rPr dirty="0" sz="1900" spc="-15">
                <a:latin typeface="Times New Roman"/>
                <a:cs typeface="Times New Roman"/>
              </a:rPr>
              <a:t>е</a:t>
            </a:r>
            <a:r>
              <a:rPr dirty="0" sz="1900" spc="15">
                <a:latin typeface="Times New Roman"/>
                <a:cs typeface="Times New Roman"/>
              </a:rPr>
              <a:t>т</a:t>
            </a:r>
            <a:r>
              <a:rPr dirty="0" sz="1900">
                <a:latin typeface="Times New Roman"/>
                <a:cs typeface="Times New Roman"/>
              </a:rPr>
              <a:t>а</a:t>
            </a:r>
            <a:r>
              <a:rPr dirty="0" sz="1900" spc="-5">
                <a:latin typeface="Times New Roman"/>
                <a:cs typeface="Times New Roman"/>
              </a:rPr>
              <a:t>л</a:t>
            </a:r>
            <a:r>
              <a:rPr dirty="0" sz="1900" spc="-10">
                <a:latin typeface="Times New Roman"/>
                <a:cs typeface="Times New Roman"/>
              </a:rPr>
              <a:t>ь</a:t>
            </a:r>
            <a:r>
              <a:rPr dirty="0" sz="1900">
                <a:latin typeface="Times New Roman"/>
                <a:cs typeface="Times New Roman"/>
              </a:rPr>
              <a:t>н</a:t>
            </a:r>
            <a:r>
              <a:rPr dirty="0" sz="1900" spc="40">
                <a:latin typeface="Times New Roman"/>
                <a:cs typeface="Times New Roman"/>
              </a:rPr>
              <a:t>о</a:t>
            </a:r>
            <a:r>
              <a:rPr dirty="0" sz="1900" spc="-5">
                <a:latin typeface="Times New Roman"/>
                <a:cs typeface="Times New Roman"/>
              </a:rPr>
              <a:t>с</a:t>
            </a:r>
            <a:r>
              <a:rPr dirty="0" sz="1900" spc="-20">
                <a:latin typeface="Times New Roman"/>
                <a:cs typeface="Times New Roman"/>
              </a:rPr>
              <a:t>т</a:t>
            </a:r>
            <a:r>
              <a:rPr dirty="0" sz="1900" spc="-5">
                <a:latin typeface="Times New Roman"/>
                <a:cs typeface="Times New Roman"/>
              </a:rPr>
              <a:t>и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5">
                <a:latin typeface="Times New Roman"/>
                <a:cs typeface="Times New Roman"/>
              </a:rPr>
              <a:t>с</a:t>
            </a:r>
            <a:r>
              <a:rPr dirty="0" sz="1900" spc="-35">
                <a:latin typeface="Times New Roman"/>
                <a:cs typeface="Times New Roman"/>
              </a:rPr>
              <a:t>т</a:t>
            </a:r>
            <a:r>
              <a:rPr dirty="0" sz="1900" spc="-45">
                <a:latin typeface="Times New Roman"/>
                <a:cs typeface="Times New Roman"/>
              </a:rPr>
              <a:t>о</a:t>
            </a:r>
            <a:r>
              <a:rPr dirty="0" sz="1900" spc="-5">
                <a:latin typeface="Times New Roman"/>
                <a:cs typeface="Times New Roman"/>
              </a:rPr>
              <a:t>я</a:t>
            </a:r>
            <a:r>
              <a:rPr dirty="0" sz="1900" spc="-10">
                <a:latin typeface="Times New Roman"/>
                <a:cs typeface="Times New Roman"/>
              </a:rPr>
              <a:t>щи</a:t>
            </a:r>
            <a:r>
              <a:rPr dirty="0" sz="1900" spc="-5">
                <a:latin typeface="Times New Roman"/>
                <a:cs typeface="Times New Roman"/>
              </a:rPr>
              <a:t>х</a:t>
            </a:r>
            <a:r>
              <a:rPr dirty="0" sz="1900">
                <a:latin typeface="Times New Roman"/>
                <a:cs typeface="Times New Roman"/>
              </a:rPr>
              <a:t>	</a:t>
            </a:r>
            <a:r>
              <a:rPr dirty="0" sz="1900" spc="-15">
                <a:latin typeface="Times New Roman"/>
                <a:cs typeface="Times New Roman"/>
              </a:rPr>
              <a:t>п</a:t>
            </a:r>
            <a:r>
              <a:rPr dirty="0" sz="1900" spc="-5">
                <a:latin typeface="Times New Roman"/>
                <a:cs typeface="Times New Roman"/>
              </a:rPr>
              <a:t>ер</a:t>
            </a:r>
            <a:r>
              <a:rPr dirty="0" sz="1900" spc="-35">
                <a:latin typeface="Times New Roman"/>
                <a:cs typeface="Times New Roman"/>
              </a:rPr>
              <a:t>е</a:t>
            </a:r>
            <a:r>
              <a:rPr dirty="0" sz="1900" spc="-5">
                <a:latin typeface="Times New Roman"/>
                <a:cs typeface="Times New Roman"/>
              </a:rPr>
              <a:t>д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2968" y="5043699"/>
            <a:ext cx="233108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>
                <a:latin typeface="Times New Roman"/>
                <a:cs typeface="Times New Roman"/>
              </a:rPr>
              <a:t>разработчиками</a:t>
            </a:r>
            <a:r>
              <a:rPr dirty="0" sz="1900" spc="-60">
                <a:latin typeface="Times New Roman"/>
                <a:cs typeface="Times New Roman"/>
              </a:rPr>
              <a:t> </a:t>
            </a:r>
            <a:r>
              <a:rPr dirty="0" sz="1900" spc="-20">
                <a:latin typeface="Times New Roman"/>
                <a:cs typeface="Times New Roman"/>
              </a:rPr>
              <a:t>задач.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6774" y="563613"/>
            <a:ext cx="641794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Особенности</a:t>
            </a:r>
            <a:r>
              <a:rPr dirty="0"/>
              <a:t> </a:t>
            </a:r>
            <a:r>
              <a:rPr dirty="0" spc="-15"/>
              <a:t>обработки</a:t>
            </a:r>
            <a:r>
              <a:rPr dirty="0" spc="15"/>
              <a:t> </a:t>
            </a:r>
            <a:r>
              <a:rPr dirty="0"/>
              <a:t>сейсмических</a:t>
            </a:r>
            <a:r>
              <a:rPr dirty="0" spc="10"/>
              <a:t> </a:t>
            </a:r>
            <a:r>
              <a:rPr dirty="0" spc="-5"/>
              <a:t>данных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94763" y="6556176"/>
            <a:ext cx="2317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20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0709" y="1018819"/>
            <a:ext cx="8769350" cy="5378450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algn="just" marL="12700" marR="5080" indent="363855">
              <a:lnSpc>
                <a:spcPts val="1839"/>
              </a:lnSpc>
              <a:spcBef>
                <a:spcPts val="330"/>
              </a:spcBef>
            </a:pPr>
            <a:r>
              <a:rPr dirty="0" sz="1700" spc="-5">
                <a:latin typeface="Times New Roman"/>
                <a:cs typeface="Times New Roman"/>
              </a:rPr>
              <a:t>Одной </a:t>
            </a:r>
            <a:r>
              <a:rPr dirty="0" sz="1700">
                <a:latin typeface="Times New Roman"/>
                <a:cs typeface="Times New Roman"/>
              </a:rPr>
              <a:t>из основных </a:t>
            </a:r>
            <a:r>
              <a:rPr dirty="0" sz="1700" spc="-20">
                <a:latin typeface="Times New Roman"/>
                <a:cs typeface="Times New Roman"/>
              </a:rPr>
              <a:t>задач </a:t>
            </a:r>
            <a:r>
              <a:rPr dirty="0" sz="1700" spc="-10">
                <a:latin typeface="Times New Roman"/>
                <a:cs typeface="Times New Roman"/>
              </a:rPr>
              <a:t>сейсмической </a:t>
            </a:r>
            <a:r>
              <a:rPr dirty="0" sz="1700" spc="-5">
                <a:latin typeface="Times New Roman"/>
                <a:cs typeface="Times New Roman"/>
              </a:rPr>
              <a:t>съемки </a:t>
            </a:r>
            <a:r>
              <a:rPr dirty="0" sz="1700">
                <a:latin typeface="Times New Roman"/>
                <a:cs typeface="Times New Roman"/>
              </a:rPr>
              <a:t>на </a:t>
            </a:r>
            <a:r>
              <a:rPr dirty="0" sz="1700" spc="-15">
                <a:latin typeface="Times New Roman"/>
                <a:cs typeface="Times New Roman"/>
              </a:rPr>
              <a:t>первом </a:t>
            </a:r>
            <a:r>
              <a:rPr dirty="0" sz="1700" spc="-10">
                <a:latin typeface="Times New Roman"/>
                <a:cs typeface="Times New Roman"/>
              </a:rPr>
              <a:t>этапе </a:t>
            </a:r>
            <a:r>
              <a:rPr dirty="0" sz="1700" spc="-5">
                <a:latin typeface="Times New Roman"/>
                <a:cs typeface="Times New Roman"/>
              </a:rPr>
              <a:t>является принять </a:t>
            </a:r>
            <a:r>
              <a:rPr dirty="0" sz="1700" spc="-20">
                <a:latin typeface="Times New Roman"/>
                <a:cs typeface="Times New Roman"/>
              </a:rPr>
              <a:t>как 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можно </a:t>
            </a:r>
            <a:r>
              <a:rPr dirty="0" sz="1700" spc="-5">
                <a:latin typeface="Times New Roman"/>
                <a:cs typeface="Times New Roman"/>
              </a:rPr>
              <a:t>больше первичных </a:t>
            </a:r>
            <a:r>
              <a:rPr dirty="0" sz="1700" spc="-10">
                <a:latin typeface="Times New Roman"/>
                <a:cs typeface="Times New Roman"/>
              </a:rPr>
              <a:t>отражений </a:t>
            </a:r>
            <a:r>
              <a:rPr dirty="0" sz="1700" spc="-5">
                <a:latin typeface="Times New Roman"/>
                <a:cs typeface="Times New Roman"/>
              </a:rPr>
              <a:t>(полезных </a:t>
            </a:r>
            <a:r>
              <a:rPr dirty="0" sz="1700">
                <a:latin typeface="Times New Roman"/>
                <a:cs typeface="Times New Roman"/>
              </a:rPr>
              <a:t>сигналов) и </a:t>
            </a:r>
            <a:r>
              <a:rPr dirty="0" sz="1700" spc="-15">
                <a:latin typeface="Times New Roman"/>
                <a:cs typeface="Times New Roman"/>
              </a:rPr>
              <a:t>как </a:t>
            </a:r>
            <a:r>
              <a:rPr dirty="0" sz="1700" spc="-10">
                <a:latin typeface="Times New Roman"/>
                <a:cs typeface="Times New Roman"/>
              </a:rPr>
              <a:t>можно </a:t>
            </a:r>
            <a:r>
              <a:rPr dirty="0" sz="1700" spc="-5">
                <a:latin typeface="Times New Roman"/>
                <a:cs typeface="Times New Roman"/>
              </a:rPr>
              <a:t>меньше </a:t>
            </a:r>
            <a:r>
              <a:rPr dirty="0" sz="1700" spc="-10">
                <a:latin typeface="Times New Roman"/>
                <a:cs typeface="Times New Roman"/>
              </a:rPr>
              <a:t>шумов </a:t>
            </a:r>
            <a:r>
              <a:rPr dirty="0" sz="1700">
                <a:latin typeface="Times New Roman"/>
                <a:cs typeface="Times New Roman"/>
              </a:rPr>
              <a:t>или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помех.</a:t>
            </a:r>
            <a:endParaRPr sz="17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90000"/>
              </a:lnSpc>
              <a:spcBef>
                <a:spcPts val="565"/>
              </a:spcBef>
            </a:pPr>
            <a:r>
              <a:rPr dirty="0" sz="1700">
                <a:latin typeface="Times New Roman"/>
                <a:cs typeface="Times New Roman"/>
              </a:rPr>
              <a:t>На </a:t>
            </a:r>
            <a:r>
              <a:rPr dirty="0" sz="1700" spc="-5">
                <a:latin typeface="Times New Roman"/>
                <a:cs typeface="Times New Roman"/>
              </a:rPr>
              <a:t>следующем этапе </a:t>
            </a:r>
            <a:r>
              <a:rPr dirty="0" sz="1700" spc="-15">
                <a:latin typeface="Times New Roman"/>
                <a:cs typeface="Times New Roman"/>
              </a:rPr>
              <a:t>задача </a:t>
            </a:r>
            <a:r>
              <a:rPr dirty="0" sz="1700" spc="-10">
                <a:latin typeface="Times New Roman"/>
                <a:cs typeface="Times New Roman"/>
              </a:rPr>
              <a:t>обработки </a:t>
            </a:r>
            <a:r>
              <a:rPr dirty="0" sz="1700">
                <a:latin typeface="Times New Roman"/>
                <a:cs typeface="Times New Roman"/>
              </a:rPr>
              <a:t>сейсмических </a:t>
            </a:r>
            <a:r>
              <a:rPr dirty="0" sz="1700" spc="-5">
                <a:latin typeface="Times New Roman"/>
                <a:cs typeface="Times New Roman"/>
              </a:rPr>
              <a:t>данных </a:t>
            </a:r>
            <a:r>
              <a:rPr dirty="0" sz="1700">
                <a:latin typeface="Times New Roman"/>
                <a:cs typeface="Times New Roman"/>
              </a:rPr>
              <a:t>- </a:t>
            </a:r>
            <a:r>
              <a:rPr dirty="0" sz="1700" spc="-10">
                <a:latin typeface="Times New Roman"/>
                <a:cs typeface="Times New Roman"/>
              </a:rPr>
              <a:t>разделить </a:t>
            </a:r>
            <a:r>
              <a:rPr dirty="0" sz="1700" spc="-5">
                <a:latin typeface="Times New Roman"/>
                <a:cs typeface="Times New Roman"/>
              </a:rPr>
              <a:t>разные типы </a:t>
            </a:r>
            <a:r>
              <a:rPr dirty="0" sz="1700">
                <a:latin typeface="Times New Roman"/>
                <a:cs typeface="Times New Roman"/>
              </a:rPr>
              <a:t> сейсмических </a:t>
            </a:r>
            <a:r>
              <a:rPr dirty="0" sz="1700" spc="-10">
                <a:latin typeface="Times New Roman"/>
                <a:cs typeface="Times New Roman"/>
              </a:rPr>
              <a:t>волн, чтобы </a:t>
            </a:r>
            <a:r>
              <a:rPr dirty="0" sz="1700" spc="-15">
                <a:latin typeface="Times New Roman"/>
                <a:cs typeface="Times New Roman"/>
              </a:rPr>
              <a:t>извлечь </a:t>
            </a:r>
            <a:r>
              <a:rPr dirty="0" sz="1700" spc="-10">
                <a:latin typeface="Times New Roman"/>
                <a:cs typeface="Times New Roman"/>
              </a:rPr>
              <a:t>как можно </a:t>
            </a:r>
            <a:r>
              <a:rPr dirty="0" sz="1700" spc="-5">
                <a:latin typeface="Times New Roman"/>
                <a:cs typeface="Times New Roman"/>
              </a:rPr>
              <a:t>больше первичных </a:t>
            </a:r>
            <a:r>
              <a:rPr dirty="0" sz="1700" spc="-10">
                <a:latin typeface="Times New Roman"/>
                <a:cs typeface="Times New Roman"/>
              </a:rPr>
              <a:t>отражений </a:t>
            </a:r>
            <a:r>
              <a:rPr dirty="0" sz="1700" spc="-5">
                <a:latin typeface="Times New Roman"/>
                <a:cs typeface="Times New Roman"/>
              </a:rPr>
              <a:t>(таких </a:t>
            </a:r>
            <a:r>
              <a:rPr dirty="0" sz="1700" spc="-10">
                <a:latin typeface="Times New Roman"/>
                <a:cs typeface="Times New Roman"/>
              </a:rPr>
              <a:t>как </a:t>
            </a:r>
            <a:r>
              <a:rPr dirty="0" sz="1700">
                <a:latin typeface="Times New Roman"/>
                <a:cs typeface="Times New Roman"/>
              </a:rPr>
              <a:t>PP-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волны),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а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также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подавить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шумы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повысить</a:t>
            </a:r>
            <a:r>
              <a:rPr dirty="0" sz="1700">
                <a:latin typeface="Times New Roman"/>
                <a:cs typeface="Times New Roman"/>
              </a:rPr>
              <a:t> детальность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информации.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Достигается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это 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многочисленными процедурами, требующие все </a:t>
            </a:r>
            <a:r>
              <a:rPr dirty="0" sz="1700" spc="-15">
                <a:latin typeface="Times New Roman"/>
                <a:cs typeface="Times New Roman"/>
              </a:rPr>
              <a:t>большего </a:t>
            </a:r>
            <a:r>
              <a:rPr dirty="0" sz="1700" spc="-5">
                <a:latin typeface="Times New Roman"/>
                <a:cs typeface="Times New Roman"/>
              </a:rPr>
              <a:t>времени </a:t>
            </a:r>
            <a:r>
              <a:rPr dirty="0" sz="1700">
                <a:latin typeface="Times New Roman"/>
                <a:cs typeface="Times New Roman"/>
              </a:rPr>
              <a:t>и </a:t>
            </a:r>
            <a:r>
              <a:rPr dirty="0" sz="1700" spc="-5">
                <a:latin typeface="Times New Roman"/>
                <a:cs typeface="Times New Roman"/>
              </a:rPr>
              <a:t>больших финансовых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30">
                <a:latin typeface="Times New Roman"/>
                <a:cs typeface="Times New Roman"/>
              </a:rPr>
              <a:t>затрат,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а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также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больших </a:t>
            </a:r>
            <a:r>
              <a:rPr dirty="0" sz="1700" spc="5">
                <a:latin typeface="Times New Roman"/>
                <a:cs typeface="Times New Roman"/>
              </a:rPr>
              <a:t>мощностей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вычислительной</a:t>
            </a:r>
            <a:r>
              <a:rPr dirty="0" sz="1700" spc="-4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техники.</a:t>
            </a:r>
            <a:endParaRPr sz="1700">
              <a:latin typeface="Times New Roman"/>
              <a:cs typeface="Times New Roman"/>
            </a:endParaRPr>
          </a:p>
          <a:p>
            <a:pPr algn="just" marL="12700" marR="6985" indent="363855">
              <a:lnSpc>
                <a:spcPts val="1839"/>
              </a:lnSpc>
              <a:spcBef>
                <a:spcPts val="625"/>
              </a:spcBef>
            </a:pPr>
            <a:r>
              <a:rPr dirty="0" sz="1700">
                <a:latin typeface="Times New Roman"/>
                <a:cs typeface="Times New Roman"/>
              </a:rPr>
              <a:t>Важность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обработки</a:t>
            </a:r>
            <a:r>
              <a:rPr dirty="0" sz="1700" spc="-5">
                <a:latin typeface="Times New Roman"/>
                <a:cs typeface="Times New Roman"/>
              </a:rPr>
              <a:t> данных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подчеркивается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тем,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что</a:t>
            </a:r>
            <a:r>
              <a:rPr dirty="0" sz="1700" spc="-5">
                <a:latin typeface="Times New Roman"/>
                <a:cs typeface="Times New Roman"/>
              </a:rPr>
              <a:t> она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очень</a:t>
            </a:r>
            <a:r>
              <a:rPr dirty="0" sz="1700" spc="-5">
                <a:latin typeface="Times New Roman"/>
                <a:cs typeface="Times New Roman"/>
              </a:rPr>
              <a:t> сильно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влияет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на 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25">
                <a:latin typeface="Times New Roman"/>
                <a:cs typeface="Times New Roman"/>
              </a:rPr>
              <a:t>результат</a:t>
            </a:r>
            <a:r>
              <a:rPr dirty="0" sz="1700" spc="35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интерпретацию,</a:t>
            </a:r>
            <a:r>
              <a:rPr dirty="0" sz="1700" spc="35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при</a:t>
            </a:r>
            <a:r>
              <a:rPr dirty="0" sz="1700" spc="340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этом</a:t>
            </a:r>
            <a:r>
              <a:rPr dirty="0" sz="1700" spc="34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она,</a:t>
            </a:r>
            <a:r>
              <a:rPr dirty="0" sz="1700" spc="350">
                <a:latin typeface="Times New Roman"/>
                <a:cs typeface="Times New Roman"/>
              </a:rPr>
              <a:t> </a:t>
            </a:r>
            <a:r>
              <a:rPr dirty="0" sz="1700" spc="-25">
                <a:latin typeface="Times New Roman"/>
                <a:cs typeface="Times New Roman"/>
              </a:rPr>
              <a:t>хоть</a:t>
            </a:r>
            <a:r>
              <a:rPr dirty="0" sz="1700" spc="3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36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34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меньшей</a:t>
            </a:r>
            <a:r>
              <a:rPr dirty="0" sz="1700" spc="35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степени,</a:t>
            </a:r>
            <a:r>
              <a:rPr dirty="0" sz="1700" spc="35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но</a:t>
            </a:r>
            <a:r>
              <a:rPr dirty="0" sz="1700" spc="3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все</a:t>
            </a:r>
            <a:r>
              <a:rPr dirty="0" sz="1700" spc="350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же</a:t>
            </a:r>
            <a:r>
              <a:rPr dirty="0" sz="1700" spc="35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зависит</a:t>
            </a:r>
            <a:r>
              <a:rPr dirty="0" sz="1700" spc="365">
                <a:latin typeface="Times New Roman"/>
                <a:cs typeface="Times New Roman"/>
              </a:rPr>
              <a:t> </a:t>
            </a:r>
            <a:r>
              <a:rPr dirty="0" sz="1700" spc="-40">
                <a:latin typeface="Times New Roman"/>
                <a:cs typeface="Times New Roman"/>
              </a:rPr>
              <a:t>от</a:t>
            </a:r>
            <a:endParaRPr sz="17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450"/>
              </a:spcBef>
            </a:pPr>
            <a:r>
              <a:rPr dirty="0" sz="1700" spc="-10">
                <a:latin typeface="Times New Roman"/>
                <a:cs typeface="Times New Roman"/>
              </a:rPr>
              <a:t>компетентности</a:t>
            </a:r>
            <a:r>
              <a:rPr dirty="0" sz="1700" spc="-5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оператора.</a:t>
            </a:r>
            <a:endParaRPr sz="1700">
              <a:latin typeface="Times New Roman"/>
              <a:cs typeface="Times New Roman"/>
            </a:endParaRPr>
          </a:p>
          <a:p>
            <a:pPr algn="just" marL="12700" marR="5715" indent="363855">
              <a:lnSpc>
                <a:spcPct val="90000"/>
              </a:lnSpc>
              <a:spcBef>
                <a:spcPts val="885"/>
              </a:spcBef>
            </a:pPr>
            <a:r>
              <a:rPr dirty="0" u="sng" sz="17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 </a:t>
            </a:r>
            <a:r>
              <a:rPr dirty="0" u="sng" sz="17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обработку </a:t>
            </a:r>
            <a:r>
              <a:rPr dirty="0" u="sng" sz="1700" spc="-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входят </a:t>
            </a:r>
            <a:r>
              <a:rPr dirty="0" u="sng" sz="17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 такие </a:t>
            </a:r>
            <a:r>
              <a:rPr dirty="0" u="sng" sz="17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процедуры, </a:t>
            </a:r>
            <a:r>
              <a:rPr dirty="0" u="sng" sz="17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как демультиплексирование </a:t>
            </a:r>
            <a:r>
              <a:rPr dirty="0" u="sng" sz="17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– </a:t>
            </a:r>
            <a:r>
              <a:rPr dirty="0" u="sng" sz="17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выборка </a:t>
            </a:r>
            <a:r>
              <a:rPr dirty="0" u="sng" sz="17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трасс </a:t>
            </a:r>
            <a:r>
              <a:rPr dirty="0" u="sng" sz="1700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из 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u="sng" sz="17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сейсмограмм </a:t>
            </a:r>
            <a:r>
              <a:rPr dirty="0" u="sng" sz="17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ОПВ, </a:t>
            </a:r>
            <a:r>
              <a:rPr dirty="0" u="sng" sz="17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формирование </a:t>
            </a:r>
            <a:r>
              <a:rPr dirty="0" u="sng" sz="17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сейсмограмм </a:t>
            </a:r>
            <a:r>
              <a:rPr dirty="0" u="sng" sz="17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ОГТ с </a:t>
            </a:r>
            <a:r>
              <a:rPr dirty="0" u="sng" sz="17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введением </a:t>
            </a:r>
            <a:r>
              <a:rPr dirty="0" u="sng" sz="17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кинематических поправок,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u="sng" sz="17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суммирование</a:t>
            </a:r>
            <a:r>
              <a:rPr dirty="0" u="sng" sz="1700" spc="-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7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</a:t>
            </a:r>
            <a:r>
              <a:rPr dirty="0" u="sng" sz="1700" spc="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700" spc="-4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ОГТ.</a:t>
            </a:r>
            <a:r>
              <a:rPr dirty="0" u="sng" sz="1700" spc="-4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Длительность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процедур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обработки</a:t>
            </a:r>
            <a:r>
              <a:rPr dirty="0" sz="1700" spc="-5">
                <a:latin typeface="Times New Roman"/>
                <a:cs typeface="Times New Roman"/>
              </a:rPr>
              <a:t> зависит</a:t>
            </a:r>
            <a:r>
              <a:rPr dirty="0" sz="1700" spc="420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от</a:t>
            </a:r>
            <a:r>
              <a:rPr dirty="0" sz="1700" spc="39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кратности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суммирования.</a:t>
            </a:r>
            <a:endParaRPr sz="17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90000"/>
              </a:lnSpc>
              <a:spcBef>
                <a:spcPts val="600"/>
              </a:spcBef>
            </a:pPr>
            <a:r>
              <a:rPr dirty="0" sz="1700">
                <a:latin typeface="Times New Roman"/>
                <a:cs typeface="Times New Roman"/>
              </a:rPr>
              <a:t>На </a:t>
            </a:r>
            <a:r>
              <a:rPr dirty="0" sz="1700" spc="-10">
                <a:latin typeface="Times New Roman"/>
                <a:cs typeface="Times New Roman"/>
              </a:rPr>
              <a:t>рис.10.11 </a:t>
            </a:r>
            <a:r>
              <a:rPr dirty="0" sz="1700" spc="-5">
                <a:latin typeface="Times New Roman"/>
                <a:cs typeface="Times New Roman"/>
              </a:rPr>
              <a:t>изображено </a:t>
            </a:r>
            <a:r>
              <a:rPr dirty="0" sz="1700" spc="-10">
                <a:latin typeface="Times New Roman"/>
                <a:cs typeface="Times New Roman"/>
              </a:rPr>
              <a:t>два </a:t>
            </a:r>
            <a:r>
              <a:rPr dirty="0" sz="1700">
                <a:latin typeface="Times New Roman"/>
                <a:cs typeface="Times New Roman"/>
              </a:rPr>
              <a:t>разреза с </a:t>
            </a:r>
            <a:r>
              <a:rPr dirty="0" sz="1700" spc="-10">
                <a:latin typeface="Times New Roman"/>
                <a:cs typeface="Times New Roman"/>
              </a:rPr>
              <a:t>суммотрассами </a:t>
            </a:r>
            <a:r>
              <a:rPr dirty="0" sz="1700" spc="-45">
                <a:latin typeface="Times New Roman"/>
                <a:cs typeface="Times New Roman"/>
              </a:rPr>
              <a:t>ОГТ. </a:t>
            </a:r>
            <a:r>
              <a:rPr dirty="0" sz="1700" spc="-10">
                <a:latin typeface="Times New Roman"/>
                <a:cs typeface="Times New Roman"/>
              </a:rPr>
              <a:t>Слева изображен </a:t>
            </a:r>
            <a:r>
              <a:rPr dirty="0" sz="1700" spc="-5">
                <a:latin typeface="Times New Roman"/>
                <a:cs typeface="Times New Roman"/>
              </a:rPr>
              <a:t>априорный, </a:t>
            </a:r>
            <a:r>
              <a:rPr dirty="0" sz="1700">
                <a:latin typeface="Times New Roman"/>
                <a:cs typeface="Times New Roman"/>
              </a:rPr>
              <a:t> или </a:t>
            </a:r>
            <a:r>
              <a:rPr dirty="0" sz="1700" spc="-15">
                <a:latin typeface="Times New Roman"/>
                <a:cs typeface="Times New Roman"/>
              </a:rPr>
              <a:t>начальный </a:t>
            </a:r>
            <a:r>
              <a:rPr dirty="0" sz="1700">
                <a:latin typeface="Times New Roman"/>
                <a:cs typeface="Times New Roman"/>
              </a:rPr>
              <a:t>разрез, </a:t>
            </a:r>
            <a:r>
              <a:rPr dirty="0" sz="1700" spc="-10">
                <a:latin typeface="Times New Roman"/>
                <a:cs typeface="Times New Roman"/>
              </a:rPr>
              <a:t>полученный </a:t>
            </a:r>
            <a:r>
              <a:rPr dirty="0" sz="1700">
                <a:latin typeface="Times New Roman"/>
                <a:cs typeface="Times New Roman"/>
              </a:rPr>
              <a:t>из </a:t>
            </a:r>
            <a:r>
              <a:rPr dirty="0" sz="1700" spc="-10">
                <a:latin typeface="Times New Roman"/>
                <a:cs typeface="Times New Roman"/>
              </a:rPr>
              <a:t>суммотрасс </a:t>
            </a:r>
            <a:r>
              <a:rPr dirty="0" sz="1700" spc="-45">
                <a:latin typeface="Times New Roman"/>
                <a:cs typeface="Times New Roman"/>
              </a:rPr>
              <a:t>ОГТ, </a:t>
            </a:r>
            <a:r>
              <a:rPr dirty="0" sz="1700">
                <a:latin typeface="Times New Roman"/>
                <a:cs typeface="Times New Roman"/>
              </a:rPr>
              <a:t>не </a:t>
            </a:r>
            <a:r>
              <a:rPr dirty="0" sz="1700" spc="-10">
                <a:latin typeface="Times New Roman"/>
                <a:cs typeface="Times New Roman"/>
              </a:rPr>
              <a:t>прошедших </a:t>
            </a:r>
            <a:r>
              <a:rPr dirty="0" sz="1700" spc="-5">
                <a:latin typeface="Times New Roman"/>
                <a:cs typeface="Times New Roman"/>
              </a:rPr>
              <a:t>обработки. </a:t>
            </a:r>
            <a:r>
              <a:rPr dirty="0" sz="1700" spc="-10">
                <a:latin typeface="Times New Roman"/>
                <a:cs typeface="Times New Roman"/>
              </a:rPr>
              <a:t>Справа </a:t>
            </a:r>
            <a:r>
              <a:rPr dirty="0" sz="1700">
                <a:latin typeface="Times New Roman"/>
                <a:cs typeface="Times New Roman"/>
              </a:rPr>
              <a:t>–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окончательный </a:t>
            </a:r>
            <a:r>
              <a:rPr dirty="0" sz="1700" spc="-5">
                <a:latin typeface="Times New Roman"/>
                <a:cs typeface="Times New Roman"/>
              </a:rPr>
              <a:t>временной </a:t>
            </a:r>
            <a:r>
              <a:rPr dirty="0" sz="1700">
                <a:latin typeface="Times New Roman"/>
                <a:cs typeface="Times New Roman"/>
              </a:rPr>
              <a:t>разрез </a:t>
            </a:r>
            <a:r>
              <a:rPr dirty="0" sz="1700" spc="-45">
                <a:latin typeface="Times New Roman"/>
                <a:cs typeface="Times New Roman"/>
              </a:rPr>
              <a:t>ОГТ, </a:t>
            </a:r>
            <a:r>
              <a:rPr dirty="0" sz="1700" spc="-10">
                <a:latin typeface="Times New Roman"/>
                <a:cs typeface="Times New Roman"/>
              </a:rPr>
              <a:t>прошедший </a:t>
            </a:r>
            <a:r>
              <a:rPr dirty="0" sz="1700" spc="-5">
                <a:latin typeface="Times New Roman"/>
                <a:cs typeface="Times New Roman"/>
              </a:rPr>
              <a:t>стандартный</a:t>
            </a:r>
            <a:r>
              <a:rPr dirty="0" sz="1700" spc="41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граф </a:t>
            </a:r>
            <a:r>
              <a:rPr dirty="0" sz="1700" spc="-10">
                <a:latin typeface="Times New Roman"/>
                <a:cs typeface="Times New Roman"/>
              </a:rPr>
              <a:t>обработки. </a:t>
            </a:r>
            <a:r>
              <a:rPr dirty="0" sz="1700">
                <a:latin typeface="Times New Roman"/>
                <a:cs typeface="Times New Roman"/>
              </a:rPr>
              <a:t>Видно, </a:t>
            </a:r>
            <a:r>
              <a:rPr dirty="0" sz="1700" spc="-10">
                <a:latin typeface="Times New Roman"/>
                <a:cs typeface="Times New Roman"/>
              </a:rPr>
              <a:t>что 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на </a:t>
            </a:r>
            <a:r>
              <a:rPr dirty="0" sz="1700" spc="-20">
                <a:latin typeface="Times New Roman"/>
                <a:cs typeface="Times New Roman"/>
              </a:rPr>
              <a:t>окончательном </a:t>
            </a:r>
            <a:r>
              <a:rPr dirty="0" sz="1700">
                <a:latin typeface="Times New Roman"/>
                <a:cs typeface="Times New Roman"/>
              </a:rPr>
              <a:t>разрезе </a:t>
            </a:r>
            <a:r>
              <a:rPr dirty="0" sz="1700" spc="-10">
                <a:latin typeface="Times New Roman"/>
                <a:cs typeface="Times New Roman"/>
              </a:rPr>
              <a:t>нерегулярные </a:t>
            </a:r>
            <a:r>
              <a:rPr dirty="0" sz="1700" spc="-5">
                <a:latin typeface="Times New Roman"/>
                <a:cs typeface="Times New Roman"/>
              </a:rPr>
              <a:t>шумы </a:t>
            </a:r>
            <a:r>
              <a:rPr dirty="0" sz="1700">
                <a:latin typeface="Times New Roman"/>
                <a:cs typeface="Times New Roman"/>
              </a:rPr>
              <a:t>и </a:t>
            </a:r>
            <a:r>
              <a:rPr dirty="0" sz="1700" spc="-10">
                <a:latin typeface="Times New Roman"/>
                <a:cs typeface="Times New Roman"/>
              </a:rPr>
              <a:t>помехи </a:t>
            </a:r>
            <a:r>
              <a:rPr dirty="0" sz="1700" spc="-5">
                <a:latin typeface="Times New Roman"/>
                <a:cs typeface="Times New Roman"/>
              </a:rPr>
              <a:t>существенно </a:t>
            </a:r>
            <a:r>
              <a:rPr dirty="0" sz="1700" spc="-15">
                <a:latin typeface="Times New Roman"/>
                <a:cs typeface="Times New Roman"/>
              </a:rPr>
              <a:t>подавлены, </a:t>
            </a:r>
            <a:r>
              <a:rPr dirty="0" sz="1700" spc="-5">
                <a:latin typeface="Times New Roman"/>
                <a:cs typeface="Times New Roman"/>
              </a:rPr>
              <a:t>полезные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волны подчеркнуты </a:t>
            </a:r>
            <a:r>
              <a:rPr dirty="0" sz="1700">
                <a:latin typeface="Times New Roman"/>
                <a:cs typeface="Times New Roman"/>
              </a:rPr>
              <a:t>и </a:t>
            </a:r>
            <a:r>
              <a:rPr dirty="0" sz="1700" spc="-5">
                <a:latin typeface="Times New Roman"/>
                <a:cs typeface="Times New Roman"/>
              </a:rPr>
              <a:t>прослеживаются </a:t>
            </a:r>
            <a:r>
              <a:rPr dirty="0" sz="1700" spc="-15">
                <a:latin typeface="Times New Roman"/>
                <a:cs typeface="Times New Roman"/>
              </a:rPr>
              <a:t>гораздо </a:t>
            </a:r>
            <a:r>
              <a:rPr dirty="0" sz="1700">
                <a:latin typeface="Times New Roman"/>
                <a:cs typeface="Times New Roman"/>
              </a:rPr>
              <a:t>лучше, детальность </a:t>
            </a:r>
            <a:r>
              <a:rPr dirty="0" sz="1700" spc="-20">
                <a:latin typeface="Times New Roman"/>
                <a:cs typeface="Times New Roman"/>
              </a:rPr>
              <a:t>его </a:t>
            </a:r>
            <a:r>
              <a:rPr dirty="0" sz="1700" spc="-5">
                <a:latin typeface="Times New Roman"/>
                <a:cs typeface="Times New Roman"/>
              </a:rPr>
              <a:t>также существенно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выше.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19493"/>
            <a:ext cx="641794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Особенности</a:t>
            </a:r>
            <a:r>
              <a:rPr dirty="0"/>
              <a:t> </a:t>
            </a:r>
            <a:r>
              <a:rPr dirty="0" spc="-15"/>
              <a:t>обработки</a:t>
            </a:r>
            <a:r>
              <a:rPr dirty="0" spc="15"/>
              <a:t> </a:t>
            </a:r>
            <a:r>
              <a:rPr dirty="0"/>
              <a:t>сейсмических</a:t>
            </a:r>
            <a:r>
              <a:rPr dirty="0" spc="10"/>
              <a:t> </a:t>
            </a:r>
            <a:r>
              <a:rPr dirty="0" spc="-5"/>
              <a:t>данных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0006" y="1176553"/>
            <a:ext cx="5763895" cy="2849880"/>
            <a:chOff x="160006" y="1176553"/>
            <a:chExt cx="5763895" cy="28498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4" y="1196339"/>
              <a:ext cx="5724131" cy="28102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9912" y="1186459"/>
              <a:ext cx="5744210" cy="2830195"/>
            </a:xfrm>
            <a:custGeom>
              <a:avLst/>
              <a:gdLst/>
              <a:ahLst/>
              <a:cxnLst/>
              <a:rect l="l" t="t" r="r" b="b"/>
              <a:pathLst>
                <a:path w="5744210" h="2830195">
                  <a:moveTo>
                    <a:pt x="0" y="2830067"/>
                  </a:moveTo>
                  <a:lnTo>
                    <a:pt x="5743968" y="2830067"/>
                  </a:lnTo>
                  <a:lnTo>
                    <a:pt x="5743968" y="0"/>
                  </a:lnTo>
                  <a:lnTo>
                    <a:pt x="0" y="0"/>
                  </a:lnTo>
                  <a:lnTo>
                    <a:pt x="0" y="2830067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6379870" y="1728355"/>
            <a:ext cx="2150745" cy="756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5">
                <a:latin typeface="Times New Roman"/>
                <a:cs typeface="Times New Roman"/>
              </a:rPr>
              <a:t>Рис.10.11:</a:t>
            </a:r>
            <a:r>
              <a:rPr dirty="0" sz="1600" spc="-10">
                <a:latin typeface="Times New Roman"/>
                <a:cs typeface="Times New Roman"/>
              </a:rPr>
              <a:t> Априорный </a:t>
            </a:r>
            <a:r>
              <a:rPr dirty="0" sz="1600" spc="-5">
                <a:latin typeface="Times New Roman"/>
                <a:cs typeface="Times New Roman"/>
              </a:rPr>
              <a:t> (а) и </a:t>
            </a:r>
            <a:r>
              <a:rPr dirty="0" sz="1600" spc="-15">
                <a:latin typeface="Times New Roman"/>
                <a:cs typeface="Times New Roman"/>
              </a:rPr>
              <a:t>окончательный </a:t>
            </a:r>
            <a:r>
              <a:rPr dirty="0" sz="1600" spc="-5">
                <a:latin typeface="Times New Roman"/>
                <a:cs typeface="Times New Roman"/>
              </a:rPr>
              <a:t>(б)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временные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разрезы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ОГТ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494763" y="6556176"/>
            <a:ext cx="2317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20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6471" y="4263636"/>
            <a:ext cx="8592185" cy="1976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119380" indent="36258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Качественное </a:t>
            </a:r>
            <a:r>
              <a:rPr dirty="0" sz="1600" spc="-15">
                <a:latin typeface="Times New Roman"/>
                <a:cs typeface="Times New Roman"/>
              </a:rPr>
              <a:t>улучшение </a:t>
            </a:r>
            <a:r>
              <a:rPr dirty="0" sz="1600" spc="-5">
                <a:latin typeface="Times New Roman"/>
                <a:cs typeface="Times New Roman"/>
              </a:rPr>
              <a:t>временных разрезов </a:t>
            </a:r>
            <a:r>
              <a:rPr dirty="0" sz="1600" spc="-15">
                <a:latin typeface="Times New Roman"/>
                <a:cs typeface="Times New Roman"/>
              </a:rPr>
              <a:t>от </a:t>
            </a:r>
            <a:r>
              <a:rPr dirty="0" sz="1600" spc="-10">
                <a:latin typeface="Times New Roman"/>
                <a:cs typeface="Times New Roman"/>
              </a:rPr>
              <a:t>априорного </a:t>
            </a:r>
            <a:r>
              <a:rPr dirty="0" sz="1600" spc="-5">
                <a:latin typeface="Times New Roman"/>
                <a:cs typeface="Times New Roman"/>
              </a:rPr>
              <a:t>к </a:t>
            </a:r>
            <a:r>
              <a:rPr dirty="0" sz="1600" spc="-15">
                <a:latin typeface="Times New Roman"/>
                <a:cs typeface="Times New Roman"/>
              </a:rPr>
              <a:t>окончательному </a:t>
            </a:r>
            <a:r>
              <a:rPr dirty="0" sz="1600" spc="-20">
                <a:latin typeface="Times New Roman"/>
                <a:cs typeface="Times New Roman"/>
              </a:rPr>
              <a:t>происходит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основном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счет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расширения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спектра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сигнала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области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высоких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частот.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>
                <a:latin typeface="Times New Roman"/>
                <a:cs typeface="Times New Roman"/>
              </a:rPr>
              <a:t>рис. 10.12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приведены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фрагменты </a:t>
            </a:r>
            <a:r>
              <a:rPr dirty="0" sz="1600" spc="-10">
                <a:latin typeface="Times New Roman"/>
                <a:cs typeface="Times New Roman"/>
              </a:rPr>
              <a:t>априорного</a:t>
            </a:r>
            <a:r>
              <a:rPr dirty="0" sz="1600" spc="-5">
                <a:latin typeface="Times New Roman"/>
                <a:cs typeface="Times New Roman"/>
              </a:rPr>
              <a:t> 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окончательного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временных</a:t>
            </a:r>
            <a:r>
              <a:rPr dirty="0" sz="1600">
                <a:latin typeface="Times New Roman"/>
                <a:cs typeface="Times New Roman"/>
              </a:rPr>
              <a:t> разрезов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соответствующие</a:t>
            </a:r>
            <a:r>
              <a:rPr dirty="0" sz="1600" spc="-5">
                <a:latin typeface="Times New Roman"/>
                <a:cs typeface="Times New Roman"/>
              </a:rPr>
              <a:t> им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амплитудно-частотные</a:t>
            </a:r>
            <a:r>
              <a:rPr dirty="0" sz="1600" spc="-5">
                <a:latin typeface="Times New Roman"/>
                <a:cs typeface="Times New Roman"/>
              </a:rPr>
              <a:t> спектры.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них</a:t>
            </a:r>
            <a:r>
              <a:rPr dirty="0" sz="1600">
                <a:latin typeface="Times New Roman"/>
                <a:cs typeface="Times New Roman"/>
              </a:rPr>
              <a:t> видно,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что</a:t>
            </a:r>
            <a:r>
              <a:rPr dirty="0" sz="1600" spc="-5">
                <a:latin typeface="Times New Roman"/>
                <a:cs typeface="Times New Roman"/>
              </a:rPr>
              <a:t> 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окончательном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временном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разрезе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низкие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частоты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(0-12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гц)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существенно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подавлены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(помехи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типа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Релея), </a:t>
            </a:r>
            <a:r>
              <a:rPr dirty="0" sz="1600" spc="-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высокие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усилены.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Максимум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энергии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сигнала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расширен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27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32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Гц.</a:t>
            </a:r>
            <a:r>
              <a:rPr dirty="0" sz="1600">
                <a:latin typeface="Times New Roman"/>
                <a:cs typeface="Times New Roman"/>
              </a:rPr>
              <a:t> Линию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-9дБ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относительно </a:t>
            </a:r>
            <a:r>
              <a:rPr dirty="0" sz="1600" spc="-10">
                <a:latin typeface="Times New Roman"/>
                <a:cs typeface="Times New Roman"/>
              </a:rPr>
              <a:t>максимума </a:t>
            </a:r>
            <a:r>
              <a:rPr dirty="0" sz="1600" spc="-5">
                <a:latin typeface="Times New Roman"/>
                <a:cs typeface="Times New Roman"/>
              </a:rPr>
              <a:t>спектр </a:t>
            </a:r>
            <a:r>
              <a:rPr dirty="0" sz="1600" spc="-20">
                <a:latin typeface="Times New Roman"/>
                <a:cs typeface="Times New Roman"/>
              </a:rPr>
              <a:t>окончательного </a:t>
            </a:r>
            <a:r>
              <a:rPr dirty="0" sz="1600">
                <a:latin typeface="Times New Roman"/>
                <a:cs typeface="Times New Roman"/>
              </a:rPr>
              <a:t>разреза пересекает </a:t>
            </a: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>
                <a:latin typeface="Times New Roman"/>
                <a:cs typeface="Times New Roman"/>
              </a:rPr>
              <a:t>44 </a:t>
            </a:r>
            <a:r>
              <a:rPr dirty="0" sz="1600" spc="-5">
                <a:latin typeface="Times New Roman"/>
                <a:cs typeface="Times New Roman"/>
              </a:rPr>
              <a:t>Гц, в </a:t>
            </a:r>
            <a:r>
              <a:rPr dirty="0" sz="1600" spc="-20">
                <a:latin typeface="Times New Roman"/>
                <a:cs typeface="Times New Roman"/>
              </a:rPr>
              <a:t>то </a:t>
            </a:r>
            <a:r>
              <a:rPr dirty="0" sz="1600" spc="-5">
                <a:latin typeface="Times New Roman"/>
                <a:cs typeface="Times New Roman"/>
              </a:rPr>
              <a:t>время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 spc="5">
                <a:latin typeface="Times New Roman"/>
                <a:cs typeface="Times New Roman"/>
              </a:rPr>
              <a:t>на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априорном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33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Гц.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001" y="347611"/>
            <a:ext cx="641794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Особенности</a:t>
            </a:r>
            <a:r>
              <a:rPr dirty="0"/>
              <a:t> </a:t>
            </a:r>
            <a:r>
              <a:rPr dirty="0" spc="-15"/>
              <a:t>обработки</a:t>
            </a:r>
            <a:r>
              <a:rPr dirty="0" spc="15"/>
              <a:t> </a:t>
            </a:r>
            <a:r>
              <a:rPr dirty="0"/>
              <a:t>сейсмических</a:t>
            </a:r>
            <a:r>
              <a:rPr dirty="0" spc="10"/>
              <a:t> </a:t>
            </a:r>
            <a:r>
              <a:rPr dirty="0" spc="-5"/>
              <a:t>данных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75782" y="1296161"/>
            <a:ext cx="3188335" cy="10490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619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10.12: </a:t>
            </a:r>
            <a:r>
              <a:rPr dirty="0" sz="1600" spc="-30">
                <a:latin typeface="Times New Roman"/>
                <a:cs typeface="Times New Roman"/>
              </a:rPr>
              <a:t>Улучшение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качества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окончательного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(а)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априорного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(б)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временных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разрезов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счет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600" spc="-10">
                <a:latin typeface="Times New Roman"/>
                <a:cs typeface="Times New Roman"/>
              </a:rPr>
              <a:t>расширения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спектра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высоких</a:t>
            </a:r>
            <a:r>
              <a:rPr dirty="0" sz="1600" spc="-10">
                <a:latin typeface="Times New Roman"/>
                <a:cs typeface="Times New Roman"/>
              </a:rPr>
              <a:t> частот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2426" y="1086358"/>
            <a:ext cx="5764530" cy="3601720"/>
            <a:chOff x="42426" y="1086358"/>
            <a:chExt cx="5764530" cy="3601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507" y="1106436"/>
              <a:ext cx="5724120" cy="356156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586" y="1096518"/>
              <a:ext cx="5744210" cy="3581400"/>
            </a:xfrm>
            <a:custGeom>
              <a:avLst/>
              <a:gdLst/>
              <a:ahLst/>
              <a:cxnLst/>
              <a:rect l="l" t="t" r="r" b="b"/>
              <a:pathLst>
                <a:path w="5744210" h="3581400">
                  <a:moveTo>
                    <a:pt x="0" y="3581400"/>
                  </a:moveTo>
                  <a:lnTo>
                    <a:pt x="5743968" y="3581400"/>
                  </a:lnTo>
                  <a:lnTo>
                    <a:pt x="5743968" y="0"/>
                  </a:lnTo>
                  <a:lnTo>
                    <a:pt x="0" y="0"/>
                  </a:lnTo>
                  <a:lnTo>
                    <a:pt x="0" y="3581400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86321" y="4714735"/>
            <a:ext cx="8806815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6576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целом,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частоты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интервале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>
                <a:latin typeface="Times New Roman"/>
                <a:cs typeface="Times New Roman"/>
              </a:rPr>
              <a:t> 30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100</a:t>
            </a:r>
            <a:r>
              <a:rPr dirty="0" sz="1600" spc="-5">
                <a:latin typeface="Times New Roman"/>
                <a:cs typeface="Times New Roman"/>
              </a:rPr>
              <a:t> Гц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окончательном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выше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среднем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6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дБ.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25">
                <a:latin typeface="Times New Roman"/>
                <a:cs typeface="Times New Roman"/>
              </a:rPr>
              <a:t>только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частотах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выше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100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Гц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окончательном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наблюдается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резкое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уменьшение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амплитуд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25">
                <a:latin typeface="Times New Roman"/>
                <a:cs typeface="Times New Roman"/>
              </a:rPr>
              <a:t>результате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применения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фильтра,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принудительно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убирающего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частоты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выше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заданного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порога.</a:t>
            </a:r>
            <a:endParaRPr sz="1600">
              <a:latin typeface="Times New Roman"/>
              <a:cs typeface="Times New Roman"/>
            </a:endParaRPr>
          </a:p>
          <a:p>
            <a:pPr marL="12700" marR="508634" indent="4445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Процедуры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обработки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постоянно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совершенствуются,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причем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происходит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практически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непрерывно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достаточно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быстро. </a:t>
            </a:r>
            <a:r>
              <a:rPr dirty="0" sz="1600" spc="-25">
                <a:latin typeface="Times New Roman"/>
                <a:cs typeface="Times New Roman"/>
              </a:rPr>
              <a:t>Результаты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обработки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одного</a:t>
            </a:r>
            <a:r>
              <a:rPr dirty="0" sz="1600" spc="-5">
                <a:latin typeface="Times New Roman"/>
                <a:cs typeface="Times New Roman"/>
              </a:rPr>
              <a:t> 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того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же</a:t>
            </a:r>
            <a:r>
              <a:rPr dirty="0" sz="1600" spc="-5">
                <a:latin typeface="Times New Roman"/>
                <a:cs typeface="Times New Roman"/>
              </a:rPr>
              <a:t> профиля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1979,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1984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1988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годах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представлены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рис.10.13.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449" y="955547"/>
            <a:ext cx="5762625" cy="3602990"/>
            <a:chOff x="27449" y="955547"/>
            <a:chExt cx="5762625" cy="360299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44" y="975359"/>
              <a:ext cx="5722620" cy="35630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7355" y="965453"/>
              <a:ext cx="5742940" cy="3583304"/>
            </a:xfrm>
            <a:custGeom>
              <a:avLst/>
              <a:gdLst/>
              <a:ahLst/>
              <a:cxnLst/>
              <a:rect l="l" t="t" r="r" b="b"/>
              <a:pathLst>
                <a:path w="5742940" h="3583304">
                  <a:moveTo>
                    <a:pt x="0" y="3582936"/>
                  </a:moveTo>
                  <a:lnTo>
                    <a:pt x="5742432" y="3582936"/>
                  </a:lnTo>
                  <a:lnTo>
                    <a:pt x="5742432" y="0"/>
                  </a:lnTo>
                  <a:lnTo>
                    <a:pt x="0" y="0"/>
                  </a:lnTo>
                  <a:lnTo>
                    <a:pt x="0" y="3582936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494763" y="6556176"/>
            <a:ext cx="2317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91731"/>
            <a:ext cx="641794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Особенности</a:t>
            </a:r>
            <a:r>
              <a:rPr dirty="0"/>
              <a:t> </a:t>
            </a:r>
            <a:r>
              <a:rPr dirty="0" spc="-15"/>
              <a:t>обработки</a:t>
            </a:r>
            <a:r>
              <a:rPr dirty="0" spc="15"/>
              <a:t> </a:t>
            </a:r>
            <a:r>
              <a:rPr dirty="0"/>
              <a:t>сейсмических</a:t>
            </a:r>
            <a:r>
              <a:rPr dirty="0" spc="10"/>
              <a:t> </a:t>
            </a:r>
            <a:r>
              <a:rPr dirty="0" spc="-5"/>
              <a:t>данных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3081" y="1069847"/>
            <a:ext cx="5396865" cy="3225165"/>
            <a:chOff x="163081" y="1069847"/>
            <a:chExt cx="5396865" cy="32251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79" y="1089672"/>
              <a:ext cx="5356852" cy="318514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2987" y="1079753"/>
              <a:ext cx="5377180" cy="3205480"/>
            </a:xfrm>
            <a:custGeom>
              <a:avLst/>
              <a:gdLst/>
              <a:ahLst/>
              <a:cxnLst/>
              <a:rect l="l" t="t" r="r" b="b"/>
              <a:pathLst>
                <a:path w="5377180" h="3205479">
                  <a:moveTo>
                    <a:pt x="0" y="3204959"/>
                  </a:moveTo>
                  <a:lnTo>
                    <a:pt x="5376659" y="3204959"/>
                  </a:lnTo>
                  <a:lnTo>
                    <a:pt x="5376659" y="0"/>
                  </a:lnTo>
                  <a:lnTo>
                    <a:pt x="0" y="0"/>
                  </a:lnTo>
                  <a:lnTo>
                    <a:pt x="0" y="3204959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6075654" y="1943798"/>
            <a:ext cx="282829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Рис.10.13: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Повышение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качества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Times New Roman"/>
                <a:cs typeface="Times New Roman"/>
              </a:rPr>
              <a:t>сейсморазведки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МОГТ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1652" y="6177017"/>
            <a:ext cx="5551805" cy="250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39"/>
              </a:lnSpc>
            </a:pPr>
            <a:r>
              <a:rPr dirty="0" sz="1600" spc="-10">
                <a:latin typeface="Times New Roman"/>
                <a:cs typeface="Times New Roman"/>
              </a:rPr>
              <a:t>сейсмической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съемки.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два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процесса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происходят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совместно.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494763" y="6556176"/>
            <a:ext cx="23114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26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1645" y="4409690"/>
            <a:ext cx="8540750" cy="17703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6258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За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период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менее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10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лет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сейсмический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материал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переобрабатывался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трижды,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каждый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результат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становился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заметно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лучше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предыдущего.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Если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1979 </a:t>
            </a:r>
            <a:r>
              <a:rPr dirty="0" sz="1600" spc="-90">
                <a:latin typeface="Times New Roman"/>
                <a:cs typeface="Times New Roman"/>
              </a:rPr>
              <a:t>г.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окончательный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довольно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низкочастотный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опорных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отражающих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горизонтах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видна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только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разломов,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часть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заглажена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процессе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обработки, </a:t>
            </a:r>
            <a:r>
              <a:rPr dirty="0" sz="1600" spc="-20">
                <a:latin typeface="Times New Roman"/>
                <a:cs typeface="Times New Roman"/>
              </a:rPr>
              <a:t>то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1984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90">
                <a:latin typeface="Times New Roman"/>
                <a:cs typeface="Times New Roman"/>
              </a:rPr>
              <a:t>г.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разломы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удалось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выделить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более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надежно,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обработка</a:t>
            </a:r>
            <a:r>
              <a:rPr dirty="0" sz="1600" spc="-5">
                <a:latin typeface="Times New Roman"/>
                <a:cs typeface="Times New Roman"/>
              </a:rPr>
              <a:t> 1988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95">
                <a:latin typeface="Times New Roman"/>
                <a:cs typeface="Times New Roman"/>
              </a:rPr>
              <a:t>г.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выполнена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улучшению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прослеживаемости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малоамплитудных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отражений </a:t>
            </a:r>
            <a:r>
              <a:rPr dirty="0" sz="1600" spc="-5">
                <a:latin typeface="Times New Roman"/>
                <a:cs typeface="Times New Roman"/>
              </a:rPr>
              <a:t> внутри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изучаемой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толщи.</a:t>
            </a:r>
            <a:endParaRPr sz="1600">
              <a:latin typeface="Times New Roman"/>
              <a:cs typeface="Times New Roman"/>
            </a:endParaRPr>
          </a:p>
          <a:p>
            <a:pPr marL="375285">
              <a:lnSpc>
                <a:spcPct val="100000"/>
              </a:lnSpc>
              <a:spcBef>
                <a:spcPts val="300"/>
              </a:spcBef>
            </a:pPr>
            <a:r>
              <a:rPr dirty="0" sz="1600" spc="-10">
                <a:latin typeface="Times New Roman"/>
                <a:cs typeface="Times New Roman"/>
              </a:rPr>
              <a:t>Безусловно,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совершенствуются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только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процедуры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обработки,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техника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технология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19493"/>
            <a:ext cx="641794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Особенности</a:t>
            </a:r>
            <a:r>
              <a:rPr dirty="0"/>
              <a:t> </a:t>
            </a:r>
            <a:r>
              <a:rPr dirty="0" spc="-15"/>
              <a:t>обработки</a:t>
            </a:r>
            <a:r>
              <a:rPr dirty="0" spc="15"/>
              <a:t> </a:t>
            </a:r>
            <a:r>
              <a:rPr dirty="0"/>
              <a:t>сейсмических</a:t>
            </a:r>
            <a:r>
              <a:rPr dirty="0" spc="10"/>
              <a:t> </a:t>
            </a:r>
            <a:r>
              <a:rPr dirty="0" spc="-5"/>
              <a:t>данных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1641" y="1830298"/>
            <a:ext cx="5487035" cy="3380740"/>
            <a:chOff x="231641" y="1830298"/>
            <a:chExt cx="5487035" cy="3380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70" y="1850136"/>
              <a:ext cx="5446763" cy="32598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41547" y="1840204"/>
              <a:ext cx="5466715" cy="3361054"/>
            </a:xfrm>
            <a:custGeom>
              <a:avLst/>
              <a:gdLst/>
              <a:ahLst/>
              <a:cxnLst/>
              <a:rect l="l" t="t" r="r" b="b"/>
              <a:pathLst>
                <a:path w="5466715" h="3361054">
                  <a:moveTo>
                    <a:pt x="0" y="3360445"/>
                  </a:moveTo>
                  <a:lnTo>
                    <a:pt x="5466600" y="3360445"/>
                  </a:lnTo>
                  <a:lnTo>
                    <a:pt x="5466600" y="0"/>
                  </a:lnTo>
                  <a:lnTo>
                    <a:pt x="0" y="0"/>
                  </a:lnTo>
                  <a:lnTo>
                    <a:pt x="0" y="3360445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90601" y="957821"/>
            <a:ext cx="868807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28130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Еще </a:t>
            </a:r>
            <a:r>
              <a:rPr dirty="0" sz="1600" spc="-15">
                <a:latin typeface="Times New Roman"/>
                <a:cs typeface="Times New Roman"/>
              </a:rPr>
              <a:t>один </a:t>
            </a:r>
            <a:r>
              <a:rPr dirty="0" sz="1600" spc="-5">
                <a:latin typeface="Times New Roman"/>
                <a:cs typeface="Times New Roman"/>
              </a:rPr>
              <a:t>пример. На </a:t>
            </a:r>
            <a:r>
              <a:rPr dirty="0" sz="1600" spc="-10">
                <a:latin typeface="Times New Roman"/>
                <a:cs typeface="Times New Roman"/>
              </a:rPr>
              <a:t>временном </a:t>
            </a:r>
            <a:r>
              <a:rPr dirty="0" sz="1600">
                <a:latin typeface="Times New Roman"/>
                <a:cs typeface="Times New Roman"/>
              </a:rPr>
              <a:t>разрезе, </a:t>
            </a:r>
            <a:r>
              <a:rPr dirty="0" sz="1600" spc="-10">
                <a:latin typeface="Times New Roman"/>
                <a:cs typeface="Times New Roman"/>
              </a:rPr>
              <a:t>полученном </a:t>
            </a:r>
            <a:r>
              <a:rPr dirty="0" sz="1600" spc="-5">
                <a:latin typeface="Times New Roman"/>
                <a:cs typeface="Times New Roman"/>
              </a:rPr>
              <a:t>в 1980 </a:t>
            </a:r>
            <a:r>
              <a:rPr dirty="0" sz="1600" spc="-90">
                <a:latin typeface="Times New Roman"/>
                <a:cs typeface="Times New Roman"/>
              </a:rPr>
              <a:t>г. </a:t>
            </a:r>
            <a:r>
              <a:rPr dirty="0" sz="1600" spc="-15">
                <a:latin typeface="Times New Roman"/>
                <a:cs typeface="Times New Roman"/>
              </a:rPr>
              <a:t>хорошо </a:t>
            </a:r>
            <a:r>
              <a:rPr dirty="0" sz="1600" spc="-10">
                <a:latin typeface="Times New Roman"/>
                <a:cs typeface="Times New Roman"/>
              </a:rPr>
              <a:t>выражены</a:t>
            </a:r>
            <a:r>
              <a:rPr dirty="0" sz="1600" spc="-5">
                <a:latin typeface="Times New Roman"/>
                <a:cs typeface="Times New Roman"/>
              </a:rPr>
              <a:t> отражающие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горизонты </a:t>
            </a:r>
            <a:r>
              <a:rPr dirty="0" sz="1600" spc="-5">
                <a:latin typeface="Times New Roman"/>
                <a:cs typeface="Times New Roman"/>
              </a:rPr>
              <a:t>в верхней части </a:t>
            </a:r>
            <a:r>
              <a:rPr dirty="0" sz="1600" spc="-10">
                <a:latin typeface="Times New Roman"/>
                <a:cs typeface="Times New Roman"/>
              </a:rPr>
              <a:t>представленного интервала. </a:t>
            </a:r>
            <a:r>
              <a:rPr dirty="0" sz="1600" spc="-15">
                <a:latin typeface="Times New Roman"/>
                <a:cs typeface="Times New Roman"/>
              </a:rPr>
              <a:t>Ниже </a:t>
            </a:r>
            <a:r>
              <a:rPr dirty="0" sz="1600" spc="-5">
                <a:latin typeface="Times New Roman"/>
                <a:cs typeface="Times New Roman"/>
              </a:rPr>
              <a:t>залегающие </a:t>
            </a:r>
            <a:r>
              <a:rPr dirty="0" sz="1600" spc="-10">
                <a:latin typeface="Times New Roman"/>
                <a:cs typeface="Times New Roman"/>
              </a:rPr>
              <a:t>горизонты представлены </a:t>
            </a:r>
            <a:r>
              <a:rPr dirty="0" sz="1600" spc="-5">
                <a:latin typeface="Times New Roman"/>
                <a:cs typeface="Times New Roman"/>
              </a:rPr>
              <a:t> существенно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менее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выдержанными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отражениями,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выделение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трассировка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затруднены.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530831" y="6556176"/>
            <a:ext cx="16891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27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78258" y="2745103"/>
            <a:ext cx="32264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Рис.10.14: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Сейсморазведка </a:t>
            </a:r>
            <a:r>
              <a:rPr dirty="0" sz="1600" spc="5">
                <a:latin typeface="Times New Roman"/>
                <a:cs typeface="Times New Roman"/>
              </a:rPr>
              <a:t>3D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1980г.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311" y="5306286"/>
            <a:ext cx="9131935" cy="1153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59435" indent="364490">
              <a:lnSpc>
                <a:spcPct val="115599"/>
              </a:lnSpc>
              <a:spcBef>
                <a:spcPts val="100"/>
              </a:spcBef>
            </a:pPr>
            <a:r>
              <a:rPr dirty="0" sz="1600" spc="-10">
                <a:latin typeface="Times New Roman"/>
                <a:cs typeface="Times New Roman"/>
              </a:rPr>
              <a:t>Съемка,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выполненная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1996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году,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соответственно,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обработка,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принесли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существенно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новую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информацию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внутреннем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строении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представленного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рисунке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осадочного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комплекса.</a:t>
            </a:r>
            <a:endParaRPr sz="1600">
              <a:latin typeface="Times New Roman"/>
              <a:cs typeface="Times New Roman"/>
            </a:endParaRPr>
          </a:p>
          <a:p>
            <a:pPr marL="62865" marR="5080" indent="312420">
              <a:lnSpc>
                <a:spcPct val="115599"/>
              </a:lnSpc>
            </a:pP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нем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уверенно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уверенно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выделяются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новые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структурные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элементы,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дополнительные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отражающие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границы,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ряд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тектонических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нарушений.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8793" y="238518"/>
            <a:ext cx="641794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Особенности</a:t>
            </a:r>
            <a:r>
              <a:rPr dirty="0"/>
              <a:t> </a:t>
            </a:r>
            <a:r>
              <a:rPr dirty="0" spc="-15"/>
              <a:t>обработки</a:t>
            </a:r>
            <a:r>
              <a:rPr dirty="0" spc="15"/>
              <a:t> </a:t>
            </a:r>
            <a:r>
              <a:rPr dirty="0"/>
              <a:t>сейсмических</a:t>
            </a:r>
            <a:r>
              <a:rPr dirty="0" spc="10"/>
              <a:t> </a:t>
            </a:r>
            <a:r>
              <a:rPr dirty="0" spc="-5"/>
              <a:t>данных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37372" y="955547"/>
            <a:ext cx="4864735" cy="3055620"/>
            <a:chOff x="437372" y="955547"/>
            <a:chExt cx="4864735" cy="30556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975372"/>
              <a:ext cx="4824984" cy="301598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47278" y="965453"/>
              <a:ext cx="4845050" cy="3035935"/>
            </a:xfrm>
            <a:custGeom>
              <a:avLst/>
              <a:gdLst/>
              <a:ahLst/>
              <a:cxnLst/>
              <a:rect l="l" t="t" r="r" b="b"/>
              <a:pathLst>
                <a:path w="4845050" h="3035935">
                  <a:moveTo>
                    <a:pt x="0" y="3035795"/>
                  </a:moveTo>
                  <a:lnTo>
                    <a:pt x="4844796" y="3035795"/>
                  </a:lnTo>
                  <a:lnTo>
                    <a:pt x="4844796" y="0"/>
                  </a:lnTo>
                  <a:lnTo>
                    <a:pt x="0" y="0"/>
                  </a:lnTo>
                  <a:lnTo>
                    <a:pt x="0" y="3035795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607799" y="2172461"/>
            <a:ext cx="32270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Рис.10.14: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Сейсморазведка </a:t>
            </a:r>
            <a:r>
              <a:rPr dirty="0" sz="1600" spc="5">
                <a:latin typeface="Times New Roman"/>
                <a:cs typeface="Times New Roman"/>
              </a:rPr>
              <a:t>3D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1996г.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494763" y="6556176"/>
            <a:ext cx="23431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28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9539" y="4084154"/>
            <a:ext cx="8403590" cy="2464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граф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стандартной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обработки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входят</a:t>
            </a:r>
            <a:r>
              <a:rPr dirty="0" sz="1600" spc="-5">
                <a:latin typeface="Times New Roman"/>
                <a:cs typeface="Times New Roman"/>
              </a:rPr>
              <a:t> многие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процедуры.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Они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обеспечивают;</a:t>
            </a:r>
            <a:endParaRPr sz="1600">
              <a:latin typeface="Times New Roman"/>
              <a:cs typeface="Times New Roman"/>
            </a:endParaRPr>
          </a:p>
          <a:p>
            <a:pPr marL="554990" indent="-36195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554990" algn="l"/>
                <a:tab pos="555625" algn="l"/>
              </a:tabLst>
            </a:pPr>
            <a:r>
              <a:rPr dirty="0" sz="1600" spc="-10">
                <a:latin typeface="Times New Roman"/>
                <a:cs typeface="Times New Roman"/>
              </a:rPr>
              <a:t>сортировку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сейсмотрасс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45">
                <a:latin typeface="Times New Roman"/>
                <a:cs typeface="Times New Roman"/>
              </a:rPr>
              <a:t>ОГТ,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суммирование;</a:t>
            </a:r>
            <a:endParaRPr sz="1600">
              <a:latin typeface="Times New Roman"/>
              <a:cs typeface="Times New Roman"/>
            </a:endParaRPr>
          </a:p>
          <a:p>
            <a:pPr marL="554990" indent="-361950">
              <a:lnSpc>
                <a:spcPct val="100000"/>
              </a:lnSpc>
              <a:buFont typeface="Arial MT"/>
              <a:buChar char="•"/>
              <a:tabLst>
                <a:tab pos="554990" algn="l"/>
                <a:tab pos="555625" algn="l"/>
              </a:tabLst>
            </a:pPr>
            <a:r>
              <a:rPr dirty="0" sz="1600" spc="-5">
                <a:latin typeface="Times New Roman"/>
                <a:cs typeface="Times New Roman"/>
              </a:rPr>
              <a:t>восстановление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амплитуд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сейсмического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сигнала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счет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расхождения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волны;</a:t>
            </a:r>
            <a:endParaRPr sz="1600">
              <a:latin typeface="Times New Roman"/>
              <a:cs typeface="Times New Roman"/>
            </a:endParaRPr>
          </a:p>
          <a:p>
            <a:pPr marL="554990" indent="-361950">
              <a:lnSpc>
                <a:spcPct val="100000"/>
              </a:lnSpc>
              <a:buFont typeface="Arial MT"/>
              <a:buChar char="•"/>
              <a:tabLst>
                <a:tab pos="554990" algn="l"/>
                <a:tab pos="555625" algn="l"/>
              </a:tabLst>
            </a:pPr>
            <a:r>
              <a:rPr dirty="0" sz="1600" spc="-5">
                <a:latin typeface="Times New Roman"/>
                <a:cs typeface="Times New Roman"/>
              </a:rPr>
              <a:t>перебор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15">
                <a:latin typeface="Times New Roman"/>
                <a:cs typeface="Times New Roman"/>
              </a:rPr>
              <a:t>уточнение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эффективных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скоростей;</a:t>
            </a:r>
            <a:endParaRPr sz="1600">
              <a:latin typeface="Times New Roman"/>
              <a:cs typeface="Times New Roman"/>
            </a:endParaRPr>
          </a:p>
          <a:p>
            <a:pPr marL="554990" indent="-361950">
              <a:lnSpc>
                <a:spcPct val="100000"/>
              </a:lnSpc>
              <a:buFont typeface="Arial MT"/>
              <a:buChar char="•"/>
              <a:tabLst>
                <a:tab pos="554990" algn="l"/>
                <a:tab pos="555625" algn="l"/>
              </a:tabLst>
            </a:pPr>
            <a:r>
              <a:rPr dirty="0" sz="1600" spc="-20">
                <a:latin typeface="Times New Roman"/>
                <a:cs typeface="Times New Roman"/>
              </a:rPr>
              <a:t>ввод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статических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кинематических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поправок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вручную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автоматически;</a:t>
            </a:r>
            <a:endParaRPr sz="1600">
              <a:latin typeface="Times New Roman"/>
              <a:cs typeface="Times New Roman"/>
            </a:endParaRPr>
          </a:p>
          <a:p>
            <a:pPr marL="554990" indent="-361950">
              <a:lnSpc>
                <a:spcPct val="100000"/>
              </a:lnSpc>
              <a:buFont typeface="Arial MT"/>
              <a:buChar char="•"/>
              <a:tabLst>
                <a:tab pos="554990" algn="l"/>
                <a:tab pos="555625" algn="l"/>
              </a:tabLst>
            </a:pPr>
            <a:r>
              <a:rPr dirty="0" sz="1600">
                <a:latin typeface="Times New Roman"/>
                <a:cs typeface="Times New Roman"/>
              </a:rPr>
              <a:t>вырезание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сильных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волн-помех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-10">
                <a:latin typeface="Times New Roman"/>
                <a:cs typeface="Times New Roman"/>
              </a:rPr>
              <a:t> мьютинг;</a:t>
            </a:r>
            <a:endParaRPr sz="1600">
              <a:latin typeface="Times New Roman"/>
              <a:cs typeface="Times New Roman"/>
            </a:endParaRPr>
          </a:p>
          <a:p>
            <a:pPr marL="554990" indent="-361950">
              <a:lnSpc>
                <a:spcPct val="100000"/>
              </a:lnSpc>
              <a:buFont typeface="Arial MT"/>
              <a:buChar char="•"/>
              <a:tabLst>
                <a:tab pos="554990" algn="l"/>
                <a:tab pos="555625" algn="l"/>
              </a:tabLst>
            </a:pPr>
            <a:r>
              <a:rPr dirty="0" sz="1600" spc="-15">
                <a:latin typeface="Times New Roman"/>
                <a:cs typeface="Times New Roman"/>
              </a:rPr>
              <a:t>сжатие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сигнала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 </a:t>
            </a:r>
            <a:r>
              <a:rPr dirty="0" sz="1600" spc="-15">
                <a:latin typeface="Times New Roman"/>
                <a:cs typeface="Times New Roman"/>
              </a:rPr>
              <a:t>деконволюция;</a:t>
            </a:r>
            <a:endParaRPr sz="1600">
              <a:latin typeface="Times New Roman"/>
              <a:cs typeface="Times New Roman"/>
            </a:endParaRPr>
          </a:p>
          <a:p>
            <a:pPr marL="553720" indent="-359410">
              <a:lnSpc>
                <a:spcPct val="100000"/>
              </a:lnSpc>
              <a:buFont typeface="Arial MT"/>
              <a:buChar char="•"/>
              <a:tabLst>
                <a:tab pos="553720" algn="l"/>
                <a:tab pos="554355" algn="l"/>
              </a:tabLst>
            </a:pPr>
            <a:r>
              <a:rPr dirty="0" sz="1600" spc="-15">
                <a:latin typeface="Times New Roman"/>
                <a:cs typeface="Times New Roman"/>
              </a:rPr>
              <a:t>корректировка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частотного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состава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записи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фильтрация,</a:t>
            </a:r>
            <a:endParaRPr sz="1600">
              <a:latin typeface="Times New Roman"/>
              <a:cs typeface="Times New Roman"/>
            </a:endParaRPr>
          </a:p>
          <a:p>
            <a:pPr marL="553720" marR="5080" indent="-358775">
              <a:lnSpc>
                <a:spcPct val="100000"/>
              </a:lnSpc>
              <a:buFont typeface="Arial MT"/>
              <a:buChar char="•"/>
              <a:tabLst>
                <a:tab pos="553720" algn="l"/>
                <a:tab pos="554355" algn="l"/>
              </a:tabLst>
            </a:pPr>
            <a:r>
              <a:rPr dirty="0" sz="1600" spc="-15">
                <a:latin typeface="Times New Roman"/>
                <a:cs typeface="Times New Roman"/>
              </a:rPr>
              <a:t>коррекция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геометрии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точек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сигналов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пространстве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миграция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многие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другие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функции.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8993" y="491731"/>
            <a:ext cx="48958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Фильтрация</a:t>
            </a:r>
            <a:r>
              <a:rPr dirty="0" spc="30"/>
              <a:t> </a:t>
            </a:r>
            <a:r>
              <a:rPr dirty="0"/>
              <a:t>сейсмических</a:t>
            </a:r>
            <a:r>
              <a:rPr dirty="0" spc="5"/>
              <a:t> </a:t>
            </a:r>
            <a:r>
              <a:rPr dirty="0" spc="-5"/>
              <a:t>данных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9318" y="1198562"/>
            <a:ext cx="8507730" cy="15373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7655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Фильтрация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обычная,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используемая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процедура.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Однако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она имеет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риск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некорректного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10">
                <a:latin typeface="Times New Roman"/>
                <a:cs typeface="Times New Roman"/>
              </a:rPr>
              <a:t>выполнения.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384"/>
              </a:spcBef>
            </a:pPr>
            <a:r>
              <a:rPr dirty="0" sz="1600" spc="-10">
                <a:latin typeface="Times New Roman"/>
                <a:cs typeface="Times New Roman"/>
              </a:rPr>
              <a:t>Фильтрация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бывает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u="heavy" sz="16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полосовой,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когда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вырезается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заданная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полоса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частот,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например,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промышленная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50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Гц,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u="heavy" sz="16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низкочастотная,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когда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ослабляются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низкие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частоты,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u="heavy" sz="16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высокочастотная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когда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ослабляются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высокие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частоты,</a:t>
            </a:r>
            <a:r>
              <a:rPr dirty="0" sz="1600" spc="-5">
                <a:latin typeface="Times New Roman"/>
                <a:cs typeface="Times New Roman"/>
              </a:rPr>
              <a:t> 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также</a:t>
            </a:r>
            <a:r>
              <a:rPr dirty="0" sz="1600" spc="3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пециальные</a:t>
            </a:r>
            <a:r>
              <a:rPr dirty="0" u="sng" sz="1600" spc="40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виды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u="sng" sz="16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фильтрации</a:t>
            </a:r>
            <a:r>
              <a:rPr dirty="0" sz="1600" spc="-10">
                <a:latin typeface="Times New Roman"/>
                <a:cs typeface="Times New Roman"/>
              </a:rPr>
              <a:t>,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например,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выравнивающие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фильтр,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или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производящие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фильтрацию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f-k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области.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1749" y="2973307"/>
            <a:ext cx="5763895" cy="2906395"/>
            <a:chOff x="141749" y="2973307"/>
            <a:chExt cx="5763895" cy="29063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543" y="2993135"/>
              <a:ext cx="5724144" cy="286662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1655" y="2983213"/>
              <a:ext cx="5744210" cy="2886710"/>
            </a:xfrm>
            <a:custGeom>
              <a:avLst/>
              <a:gdLst/>
              <a:ahLst/>
              <a:cxnLst/>
              <a:rect l="l" t="t" r="r" b="b"/>
              <a:pathLst>
                <a:path w="5744210" h="2886710">
                  <a:moveTo>
                    <a:pt x="0" y="2886468"/>
                  </a:moveTo>
                  <a:lnTo>
                    <a:pt x="5743917" y="2886468"/>
                  </a:lnTo>
                  <a:lnTo>
                    <a:pt x="5743917" y="0"/>
                  </a:lnTo>
                  <a:lnTo>
                    <a:pt x="0" y="0"/>
                  </a:lnTo>
                  <a:lnTo>
                    <a:pt x="0" y="2886468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471945" y="3744823"/>
            <a:ext cx="226568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Рис.10.15: </a:t>
            </a:r>
            <a:r>
              <a:rPr dirty="0" sz="1600" spc="-10">
                <a:latin typeface="Times New Roman"/>
                <a:cs typeface="Times New Roman"/>
              </a:rPr>
              <a:t>Фильтрация по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первичному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материалу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494763" y="6556176"/>
            <a:ext cx="23431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28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5770" y="5886997"/>
            <a:ext cx="8294370" cy="5137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Фильтрация</a:t>
            </a:r>
            <a:r>
              <a:rPr dirty="0" sz="1600" spc="509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производится</a:t>
            </a:r>
            <a:r>
              <a:rPr dirty="0" sz="1600" spc="50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путем</a:t>
            </a:r>
            <a:r>
              <a:rPr dirty="0" sz="1600" spc="49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свертки</a:t>
            </a:r>
            <a:r>
              <a:rPr dirty="0" sz="1600" spc="4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трассы</a:t>
            </a:r>
            <a:r>
              <a:rPr dirty="0" sz="1600" spc="50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49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оператором</a:t>
            </a:r>
            <a:r>
              <a:rPr dirty="0" sz="1600" spc="50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фильтра</a:t>
            </a:r>
            <a:r>
              <a:rPr dirty="0" sz="1600" spc="4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4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частотной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10">
                <a:latin typeface="Times New Roman"/>
                <a:cs typeface="Times New Roman"/>
              </a:rPr>
              <a:t>области,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куда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трассы </a:t>
            </a:r>
            <a:r>
              <a:rPr dirty="0" sz="1600" spc="-10">
                <a:latin typeface="Times New Roman"/>
                <a:cs typeface="Times New Roman"/>
              </a:rPr>
              <a:t>пересчитываются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путем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преобразования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Фурье.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9426" y="563613"/>
            <a:ext cx="48958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Фильтрация</a:t>
            </a:r>
            <a:r>
              <a:rPr dirty="0" spc="30"/>
              <a:t> </a:t>
            </a:r>
            <a:r>
              <a:rPr dirty="0"/>
              <a:t>сейсмических</a:t>
            </a:r>
            <a:r>
              <a:rPr dirty="0" spc="5"/>
              <a:t> </a:t>
            </a:r>
            <a:r>
              <a:rPr dirty="0" spc="-5"/>
              <a:t>данных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7873" y="1035811"/>
            <a:ext cx="8579485" cy="28054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6350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Фильтрацию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можно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проводить</a:t>
            </a:r>
            <a:r>
              <a:rPr dirty="0" sz="1600" spc="-5">
                <a:latin typeface="Times New Roman"/>
                <a:cs typeface="Times New Roman"/>
              </a:rPr>
              <a:t> по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окончательному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временному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разрезу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первичному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материалу (более эффективно, </a:t>
            </a:r>
            <a:r>
              <a:rPr dirty="0" sz="1600" spc="-5">
                <a:latin typeface="Times New Roman"/>
                <a:cs typeface="Times New Roman"/>
              </a:rPr>
              <a:t>но </a:t>
            </a:r>
            <a:r>
              <a:rPr dirty="0" sz="1600" spc="-20">
                <a:latin typeface="Times New Roman"/>
                <a:cs typeface="Times New Roman"/>
              </a:rPr>
              <a:t>трудоемко). </a:t>
            </a: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>
                <a:latin typeface="Times New Roman"/>
                <a:cs typeface="Times New Roman"/>
              </a:rPr>
              <a:t>рис. 10.15 </a:t>
            </a:r>
            <a:r>
              <a:rPr dirty="0" sz="1600" spc="-5">
                <a:latin typeface="Times New Roman"/>
                <a:cs typeface="Times New Roman"/>
              </a:rPr>
              <a:t>показана первичная </a:t>
            </a:r>
            <a:r>
              <a:rPr dirty="0" sz="1600">
                <a:latin typeface="Times New Roman"/>
                <a:cs typeface="Times New Roman"/>
              </a:rPr>
              <a:t>сейсмограмма,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отфильтрованная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разными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программами.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385"/>
              </a:spcBef>
            </a:pP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первичной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сейсмограмме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наиболее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ярко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волн-помех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видна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так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называемая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«воздушка»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509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волна</a:t>
            </a:r>
            <a:r>
              <a:rPr dirty="0" sz="1600" spc="5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Релея.</a:t>
            </a:r>
            <a:r>
              <a:rPr dirty="0" sz="1600" spc="520">
                <a:latin typeface="Times New Roman"/>
                <a:cs typeface="Times New Roman"/>
              </a:rPr>
              <a:t> </a:t>
            </a:r>
            <a:r>
              <a:rPr dirty="0" sz="1600" spc="5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Применение</a:t>
            </a:r>
            <a:r>
              <a:rPr dirty="0" sz="1600" spc="5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процедуры</a:t>
            </a:r>
            <a:r>
              <a:rPr dirty="0" sz="1600" spc="5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восстановления</a:t>
            </a:r>
            <a:r>
              <a:rPr dirty="0" sz="1600" spc="5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амплитуд</a:t>
            </a:r>
            <a:r>
              <a:rPr dirty="0" sz="1600" spc="5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полосовой</a:t>
            </a:r>
            <a:r>
              <a:rPr dirty="0" sz="1600" spc="5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фильтрации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(подавление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низкочастотных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волн)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существенно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улучшает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вид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сейсмограммы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центре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слайда.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385"/>
              </a:spcBef>
            </a:pPr>
            <a:r>
              <a:rPr dirty="0" sz="1600" spc="-5">
                <a:latin typeface="Times New Roman"/>
                <a:cs typeface="Times New Roman"/>
              </a:rPr>
              <a:t>Еще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больше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повышает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качество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материала</a:t>
            </a:r>
            <a:r>
              <a:rPr dirty="0" sz="1600" spc="-5">
                <a:latin typeface="Times New Roman"/>
                <a:cs typeface="Times New Roman"/>
              </a:rPr>
              <a:t> применение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фильтрации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f-k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области </a:t>
            </a:r>
            <a:r>
              <a:rPr dirty="0" sz="1600" spc="-5">
                <a:latin typeface="Times New Roman"/>
                <a:cs typeface="Times New Roman"/>
              </a:rPr>
              <a:t> (пространственно-частотной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области),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куда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реальные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данные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</a:t>
            </a:r>
            <a:r>
              <a:rPr dirty="0" sz="1600">
                <a:latin typeface="Times New Roman"/>
                <a:cs typeface="Times New Roman"/>
              </a:rPr>
              <a:t> временно-пространственной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области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пересчитываются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путем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преобразования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Фурье.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Достоинство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фильтрации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том,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 </a:t>
            </a:r>
            <a:r>
              <a:rPr dirty="0" sz="1600" spc="-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f-k </a:t>
            </a:r>
            <a:r>
              <a:rPr dirty="0" sz="1600" spc="-10">
                <a:latin typeface="Times New Roman"/>
                <a:cs typeface="Times New Roman"/>
              </a:rPr>
              <a:t>области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помехи</a:t>
            </a:r>
            <a:r>
              <a:rPr dirty="0" sz="1600" spc="-5">
                <a:latin typeface="Times New Roman"/>
                <a:cs typeface="Times New Roman"/>
              </a:rPr>
              <a:t> и полезные </a:t>
            </a:r>
            <a:r>
              <a:rPr dirty="0" sz="1600" spc="-10">
                <a:latin typeface="Times New Roman"/>
                <a:cs typeface="Times New Roman"/>
              </a:rPr>
              <a:t>волны </a:t>
            </a:r>
            <a:r>
              <a:rPr dirty="0" sz="1600" spc="-5">
                <a:latin typeface="Times New Roman"/>
                <a:cs typeface="Times New Roman"/>
              </a:rPr>
              <a:t>разделяются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снятие </a:t>
            </a:r>
            <a:r>
              <a:rPr dirty="0" sz="1600" spc="-15">
                <a:latin typeface="Times New Roman"/>
                <a:cs typeface="Times New Roman"/>
              </a:rPr>
              <a:t>одних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 </a:t>
            </a:r>
            <a:r>
              <a:rPr dirty="0" sz="1600">
                <a:latin typeface="Times New Roman"/>
                <a:cs typeface="Times New Roman"/>
              </a:rPr>
              <a:t>ослабляет </a:t>
            </a:r>
            <a:r>
              <a:rPr dirty="0" sz="1600" spc="-5">
                <a:latin typeface="Times New Roman"/>
                <a:cs typeface="Times New Roman"/>
              </a:rPr>
              <a:t>других, в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отличии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обычных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сейсмограмм.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31641" y="3886215"/>
            <a:ext cx="5224780" cy="2981960"/>
            <a:chOff x="231641" y="3886215"/>
            <a:chExt cx="5224780" cy="29819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70" y="3906011"/>
              <a:ext cx="5184622" cy="29519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1547" y="3896121"/>
              <a:ext cx="5205095" cy="2962275"/>
            </a:xfrm>
            <a:custGeom>
              <a:avLst/>
              <a:gdLst/>
              <a:ahLst/>
              <a:cxnLst/>
              <a:rect l="l" t="t" r="r" b="b"/>
              <a:pathLst>
                <a:path w="5205095" h="2962275">
                  <a:moveTo>
                    <a:pt x="5204472" y="2961878"/>
                  </a:moveTo>
                  <a:lnTo>
                    <a:pt x="5204472" y="0"/>
                  </a:lnTo>
                  <a:lnTo>
                    <a:pt x="0" y="0"/>
                  </a:lnTo>
                  <a:lnTo>
                    <a:pt x="0" y="2961878"/>
                  </a:lnTo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720359" y="4728235"/>
            <a:ext cx="293116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Рис.10.16: Пример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результатов 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полосовой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веерной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фильтрации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494763" y="6556176"/>
            <a:ext cx="23431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28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91731"/>
            <a:ext cx="48958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5"/>
              <a:t>Фильтрация</a:t>
            </a:r>
            <a:r>
              <a:rPr dirty="0" spc="30"/>
              <a:t> </a:t>
            </a:r>
            <a:r>
              <a:rPr dirty="0"/>
              <a:t>сейсмических</a:t>
            </a:r>
            <a:r>
              <a:rPr dirty="0" spc="5"/>
              <a:t> </a:t>
            </a:r>
            <a:r>
              <a:rPr dirty="0" spc="-5"/>
              <a:t>данных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3033" y="1089748"/>
            <a:ext cx="8761095" cy="24104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261620">
              <a:lnSpc>
                <a:spcPct val="100000"/>
              </a:lnSpc>
              <a:spcBef>
                <a:spcPts val="105"/>
              </a:spcBef>
            </a:pPr>
            <a:r>
              <a:rPr dirty="0" sz="1700" spc="-10">
                <a:latin typeface="Times New Roman"/>
                <a:cs typeface="Times New Roman"/>
              </a:rPr>
              <a:t>Фильтрация </a:t>
            </a:r>
            <a:r>
              <a:rPr dirty="0" sz="1700">
                <a:latin typeface="Times New Roman"/>
                <a:cs typeface="Times New Roman"/>
              </a:rPr>
              <a:t>по </a:t>
            </a:r>
            <a:r>
              <a:rPr dirty="0" sz="1700" spc="-5">
                <a:latin typeface="Times New Roman"/>
                <a:cs typeface="Times New Roman"/>
              </a:rPr>
              <a:t>разрезу </a:t>
            </a:r>
            <a:r>
              <a:rPr dirty="0" sz="1700" spc="-10">
                <a:latin typeface="Times New Roman"/>
                <a:cs typeface="Times New Roman"/>
              </a:rPr>
              <a:t>суммотрасс. </a:t>
            </a:r>
            <a:r>
              <a:rPr dirty="0" sz="1700" spc="-5">
                <a:latin typeface="Times New Roman"/>
                <a:cs typeface="Times New Roman"/>
              </a:rPr>
              <a:t>На рис.10.16 </a:t>
            </a:r>
            <a:r>
              <a:rPr dirty="0" sz="1700" spc="-10">
                <a:latin typeface="Times New Roman"/>
                <a:cs typeface="Times New Roman"/>
              </a:rPr>
              <a:t>приведены </a:t>
            </a:r>
            <a:r>
              <a:rPr dirty="0" sz="1700" spc="-20">
                <a:latin typeface="Times New Roman"/>
                <a:cs typeface="Times New Roman"/>
              </a:rPr>
              <a:t>исходный </a:t>
            </a:r>
            <a:r>
              <a:rPr dirty="0" sz="1700" spc="-5">
                <a:latin typeface="Times New Roman"/>
                <a:cs typeface="Times New Roman"/>
              </a:rPr>
              <a:t>временной </a:t>
            </a:r>
            <a:r>
              <a:rPr dirty="0" sz="1700">
                <a:latin typeface="Times New Roman"/>
                <a:cs typeface="Times New Roman"/>
              </a:rPr>
              <a:t>разрез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(вверху)</a:t>
            </a:r>
            <a:r>
              <a:rPr dirty="0" sz="1700" spc="18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175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тот</a:t>
            </a:r>
            <a:r>
              <a:rPr dirty="0" sz="1700" spc="185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же</a:t>
            </a:r>
            <a:r>
              <a:rPr dirty="0" sz="1700" spc="18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разрез</a:t>
            </a:r>
            <a:r>
              <a:rPr dirty="0" sz="1700" spc="18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после</a:t>
            </a:r>
            <a:r>
              <a:rPr dirty="0" sz="1700" spc="19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полосовой</a:t>
            </a:r>
            <a:r>
              <a:rPr dirty="0" sz="1700" spc="19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18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веерной</a:t>
            </a:r>
            <a:r>
              <a:rPr dirty="0" sz="1700" spc="18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фильтрации.</a:t>
            </a:r>
            <a:r>
              <a:rPr dirty="0" sz="1700" spc="195">
                <a:latin typeface="Times New Roman"/>
                <a:cs typeface="Times New Roman"/>
              </a:rPr>
              <a:t> </a:t>
            </a:r>
            <a:r>
              <a:rPr dirty="0" sz="1700" spc="-15" b="1" i="1">
                <a:latin typeface="Times New Roman"/>
                <a:cs typeface="Times New Roman"/>
              </a:rPr>
              <a:t>Полосовая</a:t>
            </a:r>
            <a:r>
              <a:rPr dirty="0" sz="1700" spc="175" b="1" i="1">
                <a:latin typeface="Times New Roman"/>
                <a:cs typeface="Times New Roman"/>
              </a:rPr>
              <a:t> </a:t>
            </a:r>
            <a:r>
              <a:rPr dirty="0" sz="1700" spc="-5" b="1" i="1">
                <a:latin typeface="Times New Roman"/>
                <a:cs typeface="Times New Roman"/>
              </a:rPr>
              <a:t>фильтрация</a:t>
            </a:r>
            <a:r>
              <a:rPr dirty="0" sz="1700" spc="185" b="1" i="1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– </a:t>
            </a:r>
            <a:r>
              <a:rPr dirty="0" sz="1700" spc="-41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это </a:t>
            </a:r>
            <a:r>
              <a:rPr dirty="0" sz="1700" spc="-5">
                <a:latin typeface="Times New Roman"/>
                <a:cs typeface="Times New Roman"/>
              </a:rPr>
              <a:t>обычная, </a:t>
            </a:r>
            <a:r>
              <a:rPr dirty="0" sz="1700">
                <a:latin typeface="Times New Roman"/>
                <a:cs typeface="Times New Roman"/>
              </a:rPr>
              <a:t>так </a:t>
            </a:r>
            <a:r>
              <a:rPr dirty="0" sz="1700" spc="-10">
                <a:latin typeface="Times New Roman"/>
                <a:cs typeface="Times New Roman"/>
              </a:rPr>
              <a:t>называемая одномерная фильтрация, </a:t>
            </a:r>
            <a:r>
              <a:rPr dirty="0" sz="1700" spc="-40">
                <a:latin typeface="Times New Roman"/>
                <a:cs typeface="Times New Roman"/>
              </a:rPr>
              <a:t>когда </a:t>
            </a:r>
            <a:r>
              <a:rPr dirty="0" sz="1700">
                <a:latin typeface="Times New Roman"/>
                <a:cs typeface="Times New Roman"/>
              </a:rPr>
              <a:t>вырезается </a:t>
            </a:r>
            <a:r>
              <a:rPr dirty="0" sz="1700" spc="-5">
                <a:latin typeface="Times New Roman"/>
                <a:cs typeface="Times New Roman"/>
              </a:rPr>
              <a:t>определенная </a:t>
            </a:r>
            <a:r>
              <a:rPr dirty="0" sz="1700">
                <a:latin typeface="Times New Roman"/>
                <a:cs typeface="Times New Roman"/>
              </a:rPr>
              <a:t>полоса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30">
                <a:latin typeface="Times New Roman"/>
                <a:cs typeface="Times New Roman"/>
              </a:rPr>
              <a:t>частот.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Веерная</a:t>
            </a:r>
            <a:r>
              <a:rPr dirty="0" sz="1700" spc="-15" b="1" i="1">
                <a:latin typeface="Times New Roman"/>
                <a:cs typeface="Times New Roman"/>
              </a:rPr>
              <a:t> </a:t>
            </a:r>
            <a:r>
              <a:rPr dirty="0" sz="1700" b="1" i="1">
                <a:latin typeface="Times New Roman"/>
                <a:cs typeface="Times New Roman"/>
              </a:rPr>
              <a:t>фильтрация</a:t>
            </a:r>
            <a:r>
              <a:rPr dirty="0" sz="1700" spc="-20" b="1" i="1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–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это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другое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название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фильтрации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f-k </a:t>
            </a:r>
            <a:r>
              <a:rPr dirty="0" sz="1700" spc="-10">
                <a:latin typeface="Times New Roman"/>
                <a:cs typeface="Times New Roman"/>
              </a:rPr>
              <a:t>области.</a:t>
            </a:r>
            <a:endParaRPr sz="1700">
              <a:latin typeface="Times New Roman"/>
              <a:cs typeface="Times New Roman"/>
            </a:endParaRPr>
          </a:p>
          <a:p>
            <a:pPr algn="just" marL="12700" marR="5080" indent="261620">
              <a:lnSpc>
                <a:spcPct val="100000"/>
              </a:lnSpc>
              <a:spcBef>
                <a:spcPts val="409"/>
              </a:spcBef>
            </a:pPr>
            <a:r>
              <a:rPr dirty="0" sz="1700">
                <a:latin typeface="Times New Roman"/>
                <a:cs typeface="Times New Roman"/>
              </a:rPr>
              <a:t>Видно, </a:t>
            </a:r>
            <a:r>
              <a:rPr dirty="0" sz="1700" spc="-10">
                <a:latin typeface="Times New Roman"/>
                <a:cs typeface="Times New Roman"/>
              </a:rPr>
              <a:t>что </a:t>
            </a:r>
            <a:r>
              <a:rPr dirty="0" sz="1700">
                <a:latin typeface="Times New Roman"/>
                <a:cs typeface="Times New Roman"/>
              </a:rPr>
              <a:t>после </a:t>
            </a:r>
            <a:r>
              <a:rPr dirty="0" sz="1700" spc="-5">
                <a:latin typeface="Times New Roman"/>
                <a:cs typeface="Times New Roman"/>
              </a:rPr>
              <a:t>выполнения </a:t>
            </a:r>
            <a:r>
              <a:rPr dirty="0" sz="1700" spc="-10">
                <a:latin typeface="Times New Roman"/>
                <a:cs typeface="Times New Roman"/>
              </a:rPr>
              <a:t>фильтрации </a:t>
            </a:r>
            <a:r>
              <a:rPr dirty="0" sz="1700">
                <a:latin typeface="Times New Roman"/>
                <a:cs typeface="Times New Roman"/>
              </a:rPr>
              <a:t>разрез </a:t>
            </a:r>
            <a:r>
              <a:rPr dirty="0" sz="1700" spc="5">
                <a:latin typeface="Times New Roman"/>
                <a:cs typeface="Times New Roman"/>
              </a:rPr>
              <a:t>стал </a:t>
            </a:r>
            <a:r>
              <a:rPr dirty="0" sz="1700" spc="-5">
                <a:latin typeface="Times New Roman"/>
                <a:cs typeface="Times New Roman"/>
              </a:rPr>
              <a:t>менее зашумленным, </a:t>
            </a:r>
            <a:r>
              <a:rPr dirty="0" sz="1700" spc="-15">
                <a:latin typeface="Times New Roman"/>
                <a:cs typeface="Times New Roman"/>
              </a:rPr>
              <a:t>более </a:t>
            </a:r>
            <a:r>
              <a:rPr dirty="0" sz="1700" spc="-5">
                <a:latin typeface="Times New Roman"/>
                <a:cs typeface="Times New Roman"/>
              </a:rPr>
              <a:t>чистым,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частотный </a:t>
            </a:r>
            <a:r>
              <a:rPr dirty="0" sz="1700">
                <a:latin typeface="Times New Roman"/>
                <a:cs typeface="Times New Roman"/>
              </a:rPr>
              <a:t>состав разреза </a:t>
            </a:r>
            <a:r>
              <a:rPr dirty="0" sz="1700" spc="-20">
                <a:latin typeface="Times New Roman"/>
                <a:cs typeface="Times New Roman"/>
              </a:rPr>
              <a:t>несколько </a:t>
            </a:r>
            <a:r>
              <a:rPr dirty="0" sz="1700" spc="-5">
                <a:latin typeface="Times New Roman"/>
                <a:cs typeface="Times New Roman"/>
              </a:rPr>
              <a:t>повысился. </a:t>
            </a:r>
            <a:r>
              <a:rPr dirty="0" sz="1700" spc="-10">
                <a:latin typeface="Times New Roman"/>
                <a:cs typeface="Times New Roman"/>
              </a:rPr>
              <a:t>Это </a:t>
            </a:r>
            <a:r>
              <a:rPr dirty="0" sz="1700" spc="-5">
                <a:latin typeface="Times New Roman"/>
                <a:cs typeface="Times New Roman"/>
              </a:rPr>
              <a:t>особенно </a:t>
            </a:r>
            <a:r>
              <a:rPr dirty="0" sz="1700" spc="-15">
                <a:latin typeface="Times New Roman"/>
                <a:cs typeface="Times New Roman"/>
              </a:rPr>
              <a:t>наглядно </a:t>
            </a:r>
            <a:r>
              <a:rPr dirty="0" sz="1700" spc="-5">
                <a:latin typeface="Times New Roman"/>
                <a:cs typeface="Times New Roman"/>
              </a:rPr>
              <a:t>видно </a:t>
            </a:r>
            <a:r>
              <a:rPr dirty="0" sz="1700">
                <a:latin typeface="Times New Roman"/>
                <a:cs typeface="Times New Roman"/>
              </a:rPr>
              <a:t>на </a:t>
            </a:r>
            <a:r>
              <a:rPr dirty="0" sz="1700" spc="-10">
                <a:latin typeface="Times New Roman"/>
                <a:cs typeface="Times New Roman"/>
              </a:rPr>
              <a:t>частотно- 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амплитудных </a:t>
            </a:r>
            <a:r>
              <a:rPr dirty="0" sz="1700" spc="-5">
                <a:latin typeface="Times New Roman"/>
                <a:cs typeface="Times New Roman"/>
              </a:rPr>
              <a:t>спектрах: </a:t>
            </a:r>
            <a:r>
              <a:rPr dirty="0" sz="1700">
                <a:latin typeface="Times New Roman"/>
                <a:cs typeface="Times New Roman"/>
              </a:rPr>
              <a:t>у разреза </a:t>
            </a:r>
            <a:r>
              <a:rPr dirty="0" sz="1700" spc="5">
                <a:latin typeface="Times New Roman"/>
                <a:cs typeface="Times New Roman"/>
              </a:rPr>
              <a:t>после </a:t>
            </a:r>
            <a:r>
              <a:rPr dirty="0" sz="1700" spc="-10">
                <a:latin typeface="Times New Roman"/>
                <a:cs typeface="Times New Roman"/>
              </a:rPr>
              <a:t>фильтрации </a:t>
            </a:r>
            <a:r>
              <a:rPr dirty="0" sz="1700">
                <a:latin typeface="Times New Roman"/>
                <a:cs typeface="Times New Roman"/>
              </a:rPr>
              <a:t>он </a:t>
            </a:r>
            <a:r>
              <a:rPr dirty="0" sz="1700" spc="-5">
                <a:latin typeface="Times New Roman"/>
                <a:cs typeface="Times New Roman"/>
              </a:rPr>
              <a:t>шире, прежде </a:t>
            </a:r>
            <a:r>
              <a:rPr dirty="0" sz="1700" spc="-15">
                <a:latin typeface="Times New Roman"/>
                <a:cs typeface="Times New Roman"/>
              </a:rPr>
              <a:t>всего </a:t>
            </a:r>
            <a:r>
              <a:rPr dirty="0" sz="1700">
                <a:latin typeface="Times New Roman"/>
                <a:cs typeface="Times New Roman"/>
              </a:rPr>
              <a:t>в </a:t>
            </a:r>
            <a:r>
              <a:rPr dirty="0" sz="1700" spc="-10">
                <a:latin typeface="Times New Roman"/>
                <a:cs typeface="Times New Roman"/>
              </a:rPr>
              <a:t>области </a:t>
            </a:r>
            <a:r>
              <a:rPr dirty="0" sz="1700" spc="-15">
                <a:latin typeface="Times New Roman"/>
                <a:cs typeface="Times New Roman"/>
              </a:rPr>
              <a:t>частот 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около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40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Гц.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Важно,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что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целом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конфигурация</a:t>
            </a:r>
            <a:r>
              <a:rPr dirty="0" sz="1700" spc="-5">
                <a:latin typeface="Times New Roman"/>
                <a:cs typeface="Times New Roman"/>
              </a:rPr>
              <a:t> спектра</a:t>
            </a:r>
            <a:r>
              <a:rPr dirty="0" sz="1700">
                <a:latin typeface="Times New Roman"/>
                <a:cs typeface="Times New Roman"/>
              </a:rPr>
              <a:t> не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претерпела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принципиальных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изменений,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35">
                <a:latin typeface="Times New Roman"/>
                <a:cs typeface="Times New Roman"/>
              </a:rPr>
              <a:t>т.е.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изменения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форму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записи </a:t>
            </a:r>
            <a:r>
              <a:rPr dirty="0" sz="1700" spc="5">
                <a:latin typeface="Times New Roman"/>
                <a:cs typeface="Times New Roman"/>
              </a:rPr>
              <a:t>внесены</a:t>
            </a:r>
            <a:r>
              <a:rPr dirty="0" sz="1700" spc="-4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достаточно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мягкие.</a:t>
            </a:r>
            <a:endParaRPr sz="17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7135" y="3560079"/>
            <a:ext cx="5153025" cy="3308350"/>
            <a:chOff x="137135" y="3560079"/>
            <a:chExt cx="5153025" cy="33083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972" y="3579875"/>
              <a:ext cx="5113020" cy="32781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7041" y="3569985"/>
              <a:ext cx="5133340" cy="3288029"/>
            </a:xfrm>
            <a:custGeom>
              <a:avLst/>
              <a:gdLst/>
              <a:ahLst/>
              <a:cxnLst/>
              <a:rect l="l" t="t" r="r" b="b"/>
              <a:pathLst>
                <a:path w="5133340" h="3288029">
                  <a:moveTo>
                    <a:pt x="5132832" y="3288014"/>
                  </a:moveTo>
                  <a:lnTo>
                    <a:pt x="5132832" y="0"/>
                  </a:lnTo>
                  <a:lnTo>
                    <a:pt x="0" y="0"/>
                  </a:lnTo>
                  <a:lnTo>
                    <a:pt x="0" y="3288014"/>
                  </a:lnTo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348985" y="4181335"/>
            <a:ext cx="372745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10.17: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Применение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спецпроцедур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обработке:</a:t>
            </a:r>
            <a:r>
              <a:rPr dirty="0" sz="1600" spc="-5">
                <a:latin typeface="Times New Roman"/>
                <a:cs typeface="Times New Roman"/>
              </a:rPr>
              <a:t> а) </a:t>
            </a:r>
            <a:r>
              <a:rPr dirty="0" sz="1600" spc="-15">
                <a:latin typeface="Times New Roman"/>
                <a:cs typeface="Times New Roman"/>
              </a:rPr>
              <a:t>коррекции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частотного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спектра;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б) </a:t>
            </a:r>
            <a:r>
              <a:rPr dirty="0" sz="1600" spc="-10">
                <a:latin typeface="Times New Roman"/>
                <a:cs typeface="Times New Roman"/>
              </a:rPr>
              <a:t>фильтрации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Х-Т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области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494763" y="6556176"/>
            <a:ext cx="23431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28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47611"/>
            <a:ext cx="45853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Миграция</a:t>
            </a:r>
            <a:r>
              <a:rPr dirty="0"/>
              <a:t> сейсмических</a:t>
            </a:r>
            <a:r>
              <a:rPr dirty="0" spc="-5"/>
              <a:t> данных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30171" y="1057135"/>
            <a:ext cx="8484235" cy="17811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36449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сейсморазведке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существует</a:t>
            </a:r>
            <a:r>
              <a:rPr dirty="0" sz="1600" spc="-5">
                <a:latin typeface="Times New Roman"/>
                <a:cs typeface="Times New Roman"/>
              </a:rPr>
              <a:t> ряд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ограничений,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одно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которых</a:t>
            </a:r>
            <a:r>
              <a:rPr dirty="0" sz="1600" spc="-15">
                <a:latin typeface="Times New Roman"/>
                <a:cs typeface="Times New Roman"/>
              </a:rPr>
              <a:t> то,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 spc="-10">
                <a:latin typeface="Times New Roman"/>
                <a:cs typeface="Times New Roman"/>
              </a:rPr>
              <a:t> мы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можем </a:t>
            </a:r>
            <a:r>
              <a:rPr dirty="0" sz="1600" spc="-10">
                <a:latin typeface="Times New Roman"/>
                <a:cs typeface="Times New Roman"/>
              </a:rPr>
              <a:t> рассматривать</a:t>
            </a:r>
            <a:r>
              <a:rPr dirty="0" sz="1600" spc="-5">
                <a:latin typeface="Times New Roman"/>
                <a:cs typeface="Times New Roman"/>
              </a:rPr>
              <a:t> отражающие</a:t>
            </a:r>
            <a:r>
              <a:rPr dirty="0" sz="1600">
                <a:latin typeface="Times New Roman"/>
                <a:cs typeface="Times New Roman"/>
              </a:rPr>
              <a:t> границы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 spc="-5">
                <a:latin typeface="Times New Roman"/>
                <a:cs typeface="Times New Roman"/>
              </a:rPr>
              <a:t> горизонтальные</a:t>
            </a:r>
            <a:r>
              <a:rPr dirty="0" sz="1600">
                <a:latin typeface="Times New Roman"/>
                <a:cs typeface="Times New Roman"/>
              </a:rPr>
              <a:t> (или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субгоризонтальные).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Но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если 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углы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наклона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границ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становятся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значимыми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(10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градусов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выше),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то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приводит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неточности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структурных </a:t>
            </a:r>
            <a:r>
              <a:rPr dirty="0" sz="1600" spc="5">
                <a:latin typeface="Times New Roman"/>
                <a:cs typeface="Times New Roman"/>
              </a:rPr>
              <a:t>построениях, </a:t>
            </a:r>
            <a:r>
              <a:rPr dirty="0" sz="1600" spc="-5">
                <a:latin typeface="Times New Roman"/>
                <a:cs typeface="Times New Roman"/>
              </a:rPr>
              <a:t>а </a:t>
            </a:r>
            <a:r>
              <a:rPr dirty="0" sz="1600">
                <a:latin typeface="Times New Roman"/>
                <a:cs typeface="Times New Roman"/>
              </a:rPr>
              <a:t>также </a:t>
            </a:r>
            <a:r>
              <a:rPr dirty="0" sz="1600" spc="-5">
                <a:latin typeface="Times New Roman"/>
                <a:cs typeface="Times New Roman"/>
              </a:rPr>
              <a:t>к </a:t>
            </a:r>
            <a:r>
              <a:rPr dirty="0" sz="1600" spc="-15">
                <a:latin typeface="Times New Roman"/>
                <a:cs typeface="Times New Roman"/>
              </a:rPr>
              <a:t>некорректному </a:t>
            </a:r>
            <a:r>
              <a:rPr dirty="0" sz="1600" spc="-10">
                <a:latin typeface="Times New Roman"/>
                <a:cs typeface="Times New Roman"/>
              </a:rPr>
              <a:t>суммированию </a:t>
            </a:r>
            <a:r>
              <a:rPr dirty="0" sz="1600">
                <a:latin typeface="Times New Roman"/>
                <a:cs typeface="Times New Roman"/>
              </a:rPr>
              <a:t>трасс </a:t>
            </a:r>
            <a:r>
              <a:rPr dirty="0" sz="1600" spc="-5">
                <a:latin typeface="Times New Roman"/>
                <a:cs typeface="Times New Roman"/>
              </a:rPr>
              <a:t>в ОГТ и, </a:t>
            </a:r>
            <a:r>
              <a:rPr dirty="0" sz="1600" spc="-10">
                <a:latin typeface="Times New Roman"/>
                <a:cs typeface="Times New Roman"/>
              </a:rPr>
              <a:t>потере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точности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динамических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характеристиках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отражений.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364490">
              <a:lnSpc>
                <a:spcPct val="100000"/>
              </a:lnSpc>
              <a:spcBef>
                <a:spcPts val="385"/>
              </a:spcBef>
            </a:pP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случае</a:t>
            </a:r>
            <a:r>
              <a:rPr dirty="0" sz="1600">
                <a:latin typeface="Times New Roman"/>
                <a:cs typeface="Times New Roman"/>
              </a:rPr>
              <a:t> не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горизонтального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залегания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отражающих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горизонтов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годограф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отраженной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волны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сейсмограмме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симметричен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(рис.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10.19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).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5843" y="3130315"/>
            <a:ext cx="5763895" cy="3610610"/>
            <a:chOff x="275843" y="3130315"/>
            <a:chExt cx="5763895" cy="36106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672" y="3150108"/>
              <a:ext cx="5724127" cy="357072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85749" y="3140221"/>
              <a:ext cx="5744210" cy="3590925"/>
            </a:xfrm>
            <a:custGeom>
              <a:avLst/>
              <a:gdLst/>
              <a:ahLst/>
              <a:cxnLst/>
              <a:rect l="l" t="t" r="r" b="b"/>
              <a:pathLst>
                <a:path w="5744210" h="3590925">
                  <a:moveTo>
                    <a:pt x="0" y="3590531"/>
                  </a:moveTo>
                  <a:lnTo>
                    <a:pt x="5743968" y="3590531"/>
                  </a:lnTo>
                  <a:lnTo>
                    <a:pt x="5743968" y="0"/>
                  </a:lnTo>
                  <a:lnTo>
                    <a:pt x="0" y="0"/>
                  </a:lnTo>
                  <a:lnTo>
                    <a:pt x="0" y="3590531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127254" y="3987152"/>
            <a:ext cx="274447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Рис.10.19: Миграция: не </a:t>
            </a:r>
            <a:r>
              <a:rPr dirty="0" sz="1800">
                <a:latin typeface="Times New Roman"/>
                <a:cs typeface="Times New Roman"/>
              </a:rPr>
              <a:t> симметричность </a:t>
            </a:r>
            <a:r>
              <a:rPr dirty="0" sz="1800" spc="-10">
                <a:latin typeface="Times New Roman"/>
                <a:cs typeface="Times New Roman"/>
              </a:rPr>
              <a:t>годографа </a:t>
            </a:r>
            <a:r>
              <a:rPr dirty="0" sz="1800" spc="-434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отраженных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волн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494763" y="6556176"/>
            <a:ext cx="23431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28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10070"/>
            <a:ext cx="45853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Миграция</a:t>
            </a:r>
            <a:r>
              <a:rPr dirty="0"/>
              <a:t> сейсмических</a:t>
            </a:r>
            <a:r>
              <a:rPr dirty="0" spc="-5"/>
              <a:t> данных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97176" y="1068311"/>
            <a:ext cx="5763895" cy="3592195"/>
            <a:chOff x="297176" y="1068311"/>
            <a:chExt cx="5763895" cy="35921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003" y="1088136"/>
              <a:ext cx="5724131" cy="355241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7082" y="1078217"/>
              <a:ext cx="5744210" cy="3572510"/>
            </a:xfrm>
            <a:custGeom>
              <a:avLst/>
              <a:gdLst/>
              <a:ahLst/>
              <a:cxnLst/>
              <a:rect l="l" t="t" r="r" b="b"/>
              <a:pathLst>
                <a:path w="5744210" h="3572510">
                  <a:moveTo>
                    <a:pt x="0" y="3572268"/>
                  </a:moveTo>
                  <a:lnTo>
                    <a:pt x="5743968" y="3572268"/>
                  </a:lnTo>
                  <a:lnTo>
                    <a:pt x="5743968" y="0"/>
                  </a:lnTo>
                  <a:lnTo>
                    <a:pt x="0" y="0"/>
                  </a:lnTo>
                  <a:lnTo>
                    <a:pt x="0" y="3572268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6147053" y="2160257"/>
            <a:ext cx="285623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10.20: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Миграция: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а) </a:t>
            </a:r>
            <a:r>
              <a:rPr dirty="0" sz="1600" spc="-10">
                <a:latin typeface="Times New Roman"/>
                <a:cs typeface="Times New Roman"/>
              </a:rPr>
              <a:t>ошибка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позиционировании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точки </a:t>
            </a:r>
            <a:r>
              <a:rPr dirty="0" sz="1600" spc="-10">
                <a:latin typeface="Times New Roman"/>
                <a:cs typeface="Times New Roman"/>
              </a:rPr>
              <a:t> отражения;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б)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изменение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положения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отражающего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горизонта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после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494763" y="6556176"/>
            <a:ext cx="23431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28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5" y="4687307"/>
            <a:ext cx="8736965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457200">
              <a:lnSpc>
                <a:spcPct val="100000"/>
              </a:lnSpc>
              <a:spcBef>
                <a:spcPts val="95"/>
              </a:spcBef>
            </a:pPr>
            <a:r>
              <a:rPr dirty="0" sz="1600" spc="-10" b="1" i="1">
                <a:latin typeface="Times New Roman"/>
                <a:cs typeface="Times New Roman"/>
              </a:rPr>
              <a:t>Несовпадение </a:t>
            </a:r>
            <a:r>
              <a:rPr dirty="0" sz="1600" spc="-15" b="1" i="1">
                <a:latin typeface="Times New Roman"/>
                <a:cs typeface="Times New Roman"/>
              </a:rPr>
              <a:t>положения </a:t>
            </a:r>
            <a:r>
              <a:rPr dirty="0" sz="1600" spc="-5" b="1" i="1">
                <a:latin typeface="Times New Roman"/>
                <a:cs typeface="Times New Roman"/>
              </a:rPr>
              <a:t>реальной </a:t>
            </a:r>
            <a:r>
              <a:rPr dirty="0" sz="1600" spc="-20" b="1" i="1">
                <a:latin typeface="Times New Roman"/>
                <a:cs typeface="Times New Roman"/>
              </a:rPr>
              <a:t>точки </a:t>
            </a:r>
            <a:r>
              <a:rPr dirty="0" sz="1600" spc="-5" b="1" i="1">
                <a:latin typeface="Times New Roman"/>
                <a:cs typeface="Times New Roman"/>
              </a:rPr>
              <a:t>отражения в пространстве с </a:t>
            </a:r>
            <a:r>
              <a:rPr dirty="0" sz="1600" spc="-20" b="1" i="1">
                <a:latin typeface="Times New Roman"/>
                <a:cs typeface="Times New Roman"/>
              </a:rPr>
              <a:t>точкой, которой </a:t>
            </a:r>
            <a:r>
              <a:rPr dirty="0" sz="1600" spc="-1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мы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приписываем</a:t>
            </a:r>
            <a:r>
              <a:rPr dirty="0" sz="1600" spc="-5" b="1" i="1">
                <a:latin typeface="Times New Roman"/>
                <a:cs typeface="Times New Roman"/>
              </a:rPr>
              <a:t> отражение,</a:t>
            </a:r>
            <a:r>
              <a:rPr dirty="0" sz="160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называется</a:t>
            </a:r>
            <a:r>
              <a:rPr dirty="0" sz="1600" spc="-5" b="1" i="1">
                <a:latin typeface="Times New Roman"/>
                <a:cs typeface="Times New Roman"/>
              </a:rPr>
              <a:t> сейсмическим</a:t>
            </a:r>
            <a:r>
              <a:rPr dirty="0" sz="1600" b="1" i="1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сносом.</a:t>
            </a:r>
            <a:r>
              <a:rPr dirty="0" sz="1600" spc="-10" b="1" i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левой</a:t>
            </a:r>
            <a:r>
              <a:rPr dirty="0" sz="1600">
                <a:latin typeface="Times New Roman"/>
                <a:cs typeface="Times New Roman"/>
              </a:rPr>
              <a:t> части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рис.10.20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положение </a:t>
            </a:r>
            <a:r>
              <a:rPr dirty="0" sz="1600">
                <a:latin typeface="Times New Roman"/>
                <a:cs typeface="Times New Roman"/>
              </a:rPr>
              <a:t>общей </a:t>
            </a:r>
            <a:r>
              <a:rPr dirty="0" sz="1600" spc="-15">
                <a:latin typeface="Times New Roman"/>
                <a:cs typeface="Times New Roman"/>
              </a:rPr>
              <a:t>глубинной точки, </a:t>
            </a:r>
            <a:r>
              <a:rPr dirty="0" sz="1600" spc="-20">
                <a:latin typeface="Times New Roman"/>
                <a:cs typeface="Times New Roman"/>
              </a:rPr>
              <a:t>которое </a:t>
            </a:r>
            <a:r>
              <a:rPr dirty="0" sz="1600" spc="-5">
                <a:latin typeface="Times New Roman"/>
                <a:cs typeface="Times New Roman"/>
              </a:rPr>
              <a:t>было </a:t>
            </a:r>
            <a:r>
              <a:rPr dirty="0" sz="1600">
                <a:latin typeface="Times New Roman"/>
                <a:cs typeface="Times New Roman"/>
              </a:rPr>
              <a:t>бы </a:t>
            </a:r>
            <a:r>
              <a:rPr dirty="0" sz="1600" spc="-5">
                <a:latin typeface="Times New Roman"/>
                <a:cs typeface="Times New Roman"/>
              </a:rPr>
              <a:t>определено </a:t>
            </a:r>
            <a:r>
              <a:rPr dirty="0" sz="1600" spc="-25">
                <a:latin typeface="Times New Roman"/>
                <a:cs typeface="Times New Roman"/>
              </a:rPr>
              <a:t>исходя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 идеи </a:t>
            </a:r>
            <a:r>
              <a:rPr dirty="0" sz="1600">
                <a:latin typeface="Times New Roman"/>
                <a:cs typeface="Times New Roman"/>
              </a:rPr>
              <a:t>симметричности,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совпадает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истиной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точкой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наклонной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границе.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4572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Аналогичную ситуацию </a:t>
            </a:r>
            <a:r>
              <a:rPr dirty="0" sz="1600">
                <a:latin typeface="Times New Roman"/>
                <a:cs typeface="Times New Roman"/>
              </a:rPr>
              <a:t>мы </a:t>
            </a:r>
            <a:r>
              <a:rPr dirty="0" sz="1600" spc="-20">
                <a:latin typeface="Times New Roman"/>
                <a:cs typeface="Times New Roman"/>
              </a:rPr>
              <a:t>наблюдаем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на </a:t>
            </a:r>
            <a:r>
              <a:rPr dirty="0" sz="1600" spc="-15">
                <a:latin typeface="Times New Roman"/>
                <a:cs typeface="Times New Roman"/>
              </a:rPr>
              <a:t>правом рисунке </a:t>
            </a:r>
            <a:r>
              <a:rPr dirty="0" sz="1600" spc="-5">
                <a:latin typeface="Times New Roman"/>
                <a:cs typeface="Times New Roman"/>
              </a:rPr>
              <a:t>(рис.10.20). </a:t>
            </a:r>
            <a:r>
              <a:rPr dirty="0" sz="1600" spc="-15">
                <a:latin typeface="Times New Roman"/>
                <a:cs typeface="Times New Roman"/>
              </a:rPr>
              <a:t>Вверху </a:t>
            </a:r>
            <a:r>
              <a:rPr dirty="0" sz="1600">
                <a:latin typeface="Times New Roman"/>
                <a:cs typeface="Times New Roman"/>
              </a:rPr>
              <a:t>(а) </a:t>
            </a:r>
            <a:r>
              <a:rPr dirty="0" sz="1600" spc="-5">
                <a:latin typeface="Times New Roman"/>
                <a:cs typeface="Times New Roman"/>
              </a:rPr>
              <a:t>изображен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временной </a:t>
            </a:r>
            <a:r>
              <a:rPr dirty="0" sz="1600">
                <a:latin typeface="Times New Roman"/>
                <a:cs typeface="Times New Roman"/>
              </a:rPr>
              <a:t>разрез, </a:t>
            </a:r>
            <a:r>
              <a:rPr dirty="0" sz="1600" spc="-10">
                <a:latin typeface="Times New Roman"/>
                <a:cs typeface="Times New Roman"/>
              </a:rPr>
              <a:t>как </a:t>
            </a:r>
            <a:r>
              <a:rPr dirty="0" sz="1600" spc="-5">
                <a:latin typeface="Times New Roman"/>
                <a:cs typeface="Times New Roman"/>
              </a:rPr>
              <a:t>бы </a:t>
            </a:r>
            <a:r>
              <a:rPr dirty="0" sz="1600" spc="-10">
                <a:latin typeface="Times New Roman"/>
                <a:cs typeface="Times New Roman"/>
              </a:rPr>
              <a:t>мы </a:t>
            </a:r>
            <a:r>
              <a:rPr dirty="0" sz="1600" spc="-15">
                <a:latin typeface="Times New Roman"/>
                <a:cs typeface="Times New Roman"/>
              </a:rPr>
              <a:t>его </a:t>
            </a:r>
            <a:r>
              <a:rPr dirty="0" sz="1600">
                <a:latin typeface="Times New Roman"/>
                <a:cs typeface="Times New Roman"/>
              </a:rPr>
              <a:t>построили, </a:t>
            </a:r>
            <a:r>
              <a:rPr dirty="0" sz="1600" spc="-5">
                <a:latin typeface="Times New Roman"/>
                <a:cs typeface="Times New Roman"/>
              </a:rPr>
              <a:t>считая, </a:t>
            </a:r>
            <a:r>
              <a:rPr dirty="0" sz="1600" spc="-15">
                <a:latin typeface="Times New Roman"/>
                <a:cs typeface="Times New Roman"/>
              </a:rPr>
              <a:t>что </a:t>
            </a:r>
            <a:r>
              <a:rPr dirty="0" sz="1600" spc="-10">
                <a:latin typeface="Times New Roman"/>
                <a:cs typeface="Times New Roman"/>
              </a:rPr>
              <a:t>каждая </a:t>
            </a:r>
            <a:r>
              <a:rPr dirty="0" sz="1600" spc="-20">
                <a:latin typeface="Times New Roman"/>
                <a:cs typeface="Times New Roman"/>
              </a:rPr>
              <a:t>точка </a:t>
            </a:r>
            <a:r>
              <a:rPr dirty="0" sz="1600" spc="-5">
                <a:latin typeface="Times New Roman"/>
                <a:cs typeface="Times New Roman"/>
              </a:rPr>
              <a:t>отражает </a:t>
            </a:r>
            <a:r>
              <a:rPr dirty="0" sz="1600" spc="-10">
                <a:latin typeface="Times New Roman"/>
                <a:cs typeface="Times New Roman"/>
              </a:rPr>
              <a:t>волну вертикально </a:t>
            </a:r>
            <a:r>
              <a:rPr dirty="0" sz="1600" spc="-5">
                <a:latin typeface="Times New Roman"/>
                <a:cs typeface="Times New Roman"/>
              </a:rPr>
              <a:t> вверх</a:t>
            </a:r>
            <a:r>
              <a:rPr dirty="0" sz="1600" spc="-10">
                <a:latin typeface="Times New Roman"/>
                <a:cs typeface="Times New Roman"/>
              </a:rPr>
              <a:t> (ведь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суммотрасса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ОГТ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приводится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 наименьшему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времени).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635647"/>
            <a:ext cx="45853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Миграция</a:t>
            </a:r>
            <a:r>
              <a:rPr dirty="0"/>
              <a:t> сейсмических</a:t>
            </a:r>
            <a:r>
              <a:rPr dirty="0" spc="-5"/>
              <a:t> данных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6468" y="1130960"/>
            <a:ext cx="8731885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444500">
              <a:lnSpc>
                <a:spcPct val="100000"/>
              </a:lnSpc>
              <a:spcBef>
                <a:spcPts val="95"/>
              </a:spcBef>
            </a:pPr>
            <a:r>
              <a:rPr dirty="0" sz="1600" spc="-20">
                <a:latin typeface="Times New Roman"/>
                <a:cs typeface="Times New Roman"/>
              </a:rPr>
              <a:t>Однако,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вертикальный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угол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падения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наклонной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границы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предполагает изображению </a:t>
            </a:r>
            <a:r>
              <a:rPr dirty="0" sz="1600" spc="-10">
                <a:latin typeface="Times New Roman"/>
                <a:cs typeface="Times New Roman"/>
              </a:rPr>
              <a:t>положения </a:t>
            </a:r>
            <a:r>
              <a:rPr dirty="0" sz="1600" spc="-5">
                <a:latin typeface="Times New Roman"/>
                <a:cs typeface="Times New Roman"/>
              </a:rPr>
              <a:t>наклонной </a:t>
            </a:r>
            <a:r>
              <a:rPr dirty="0" sz="1600">
                <a:latin typeface="Times New Roman"/>
                <a:cs typeface="Times New Roman"/>
              </a:rPr>
              <a:t>границы </a:t>
            </a:r>
            <a:r>
              <a:rPr dirty="0" sz="1600" spc="-5">
                <a:latin typeface="Times New Roman"/>
                <a:cs typeface="Times New Roman"/>
              </a:rPr>
              <a:t>с большим </a:t>
            </a:r>
            <a:r>
              <a:rPr dirty="0" sz="1600" spc="-30">
                <a:latin typeface="Times New Roman"/>
                <a:cs typeface="Times New Roman"/>
              </a:rPr>
              <a:t>углом </a:t>
            </a:r>
            <a:r>
              <a:rPr dirty="0" sz="1600" spc="-5">
                <a:latin typeface="Times New Roman"/>
                <a:cs typeface="Times New Roman"/>
              </a:rPr>
              <a:t>наклона </a:t>
            </a:r>
            <a:r>
              <a:rPr dirty="0" sz="1600" spc="5">
                <a:latin typeface="Times New Roman"/>
                <a:cs typeface="Times New Roman"/>
              </a:rPr>
              <a:t>после </a:t>
            </a:r>
            <a:r>
              <a:rPr dirty="0" sz="1600">
                <a:latin typeface="Times New Roman"/>
                <a:cs typeface="Times New Roman"/>
              </a:rPr>
              <a:t>учета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сейсмического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сноса.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Таким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образом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для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наклонных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присуща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ошибка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структурных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построениях,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которая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может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быть</a:t>
            </a:r>
            <a:r>
              <a:rPr dirty="0" sz="1600">
                <a:latin typeface="Times New Roman"/>
                <a:cs typeface="Times New Roman"/>
              </a:rPr>
              <a:t> устранена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путем</a:t>
            </a:r>
            <a:r>
              <a:rPr dirty="0" sz="1600">
                <a:latin typeface="Times New Roman"/>
                <a:cs typeface="Times New Roman"/>
              </a:rPr>
              <a:t> учета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сейсмического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сноса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</a:t>
            </a:r>
            <a:r>
              <a:rPr dirty="0" sz="1600" spc="39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осуществляет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миграция.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8047" y="2426205"/>
            <a:ext cx="5573395" cy="3481070"/>
            <a:chOff x="288047" y="2426205"/>
            <a:chExt cx="5573395" cy="34810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848" y="2446040"/>
              <a:ext cx="5533644" cy="344115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7953" y="2436111"/>
              <a:ext cx="5553710" cy="3461385"/>
            </a:xfrm>
            <a:custGeom>
              <a:avLst/>
              <a:gdLst/>
              <a:ahLst/>
              <a:cxnLst/>
              <a:rect l="l" t="t" r="r" b="b"/>
              <a:pathLst>
                <a:path w="5553710" h="3461385">
                  <a:moveTo>
                    <a:pt x="0" y="3461004"/>
                  </a:moveTo>
                  <a:lnTo>
                    <a:pt x="5553417" y="3461004"/>
                  </a:lnTo>
                  <a:lnTo>
                    <a:pt x="5553417" y="0"/>
                  </a:lnTo>
                  <a:lnTo>
                    <a:pt x="0" y="0"/>
                  </a:lnTo>
                  <a:lnTo>
                    <a:pt x="0" y="3461004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87572" y="5915036"/>
            <a:ext cx="864679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10.21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временных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разрезах </a:t>
            </a:r>
            <a:r>
              <a:rPr dirty="0" sz="1600" spc="-10">
                <a:latin typeface="Times New Roman"/>
                <a:cs typeface="Times New Roman"/>
              </a:rPr>
              <a:t>отображены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синклинальные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антиклинальные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структуры.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Выполнив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аналогичные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построения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учетом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вертикального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распространения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40</a:t>
            </a:fld>
          </a:p>
        </p:txBody>
      </p:sp>
      <p:sp>
        <p:nvSpPr>
          <p:cNvPr id="8" name="object 8"/>
          <p:cNvSpPr txBox="1"/>
          <p:nvPr/>
        </p:nvSpPr>
        <p:spPr>
          <a:xfrm>
            <a:off x="6083941" y="3544647"/>
            <a:ext cx="250126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Рис.10.21: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Отображение </a:t>
            </a:r>
            <a:r>
              <a:rPr dirty="0" sz="1600" spc="-5">
                <a:latin typeface="Times New Roman"/>
                <a:cs typeface="Times New Roman"/>
              </a:rPr>
              <a:t> Антиклинали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временном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разрезе</a:t>
            </a:r>
            <a:r>
              <a:rPr dirty="0" sz="1600" spc="-5">
                <a:latin typeface="Times New Roman"/>
                <a:cs typeface="Times New Roman"/>
              </a:rPr>
              <a:t> до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(а)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после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(b)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миграции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7099" y="392709"/>
            <a:ext cx="45853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Миграция</a:t>
            </a:r>
            <a:r>
              <a:rPr dirty="0"/>
              <a:t> сейсмических</a:t>
            </a:r>
            <a:r>
              <a:rPr dirty="0" spc="-5"/>
              <a:t> данных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3668" y="791972"/>
            <a:ext cx="8659495" cy="25615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8735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учетом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наклона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отражающих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убедиться,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что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синклинальные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структуры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временных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разрезах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кажутся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уже,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чем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действительности,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антиклинальные</a:t>
            </a:r>
            <a:r>
              <a:rPr dirty="0" sz="1600" spc="1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–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шире.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Это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может</a:t>
            </a:r>
            <a:r>
              <a:rPr dirty="0" sz="1600" spc="-5">
                <a:latin typeface="Times New Roman"/>
                <a:cs typeface="Times New Roman"/>
              </a:rPr>
              <a:t> привести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 </a:t>
            </a:r>
            <a:r>
              <a:rPr dirty="0" sz="1600" spc="-10">
                <a:latin typeface="Times New Roman"/>
                <a:cs typeface="Times New Roman"/>
              </a:rPr>
              <a:t>большим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ошибкам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определении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объемов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УВ,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связанных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антиклинальной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ловушкой.</a:t>
            </a:r>
            <a:endParaRPr sz="1600">
              <a:latin typeface="Times New Roman"/>
              <a:cs typeface="Times New Roman"/>
            </a:endParaRPr>
          </a:p>
          <a:p>
            <a:pPr algn="just" marL="376555">
              <a:lnSpc>
                <a:spcPct val="100000"/>
              </a:lnSpc>
              <a:spcBef>
                <a:spcPts val="385"/>
              </a:spcBef>
            </a:pPr>
            <a:r>
              <a:rPr dirty="0" sz="1600" spc="-20" b="1">
                <a:solidFill>
                  <a:srgbClr val="C00000"/>
                </a:solidFill>
                <a:latin typeface="Times New Roman"/>
                <a:cs typeface="Times New Roman"/>
              </a:rPr>
              <a:t>Устранение</a:t>
            </a:r>
            <a:r>
              <a:rPr dirty="0" sz="1600" spc="2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волн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 дифракции</a:t>
            </a:r>
            <a:r>
              <a:rPr dirty="0" sz="1600" spc="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так</a:t>
            </a:r>
            <a:r>
              <a:rPr dirty="0" sz="1600" spc="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называемых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петель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100000"/>
              </a:lnSpc>
              <a:spcBef>
                <a:spcPts val="385"/>
              </a:spcBef>
            </a:pPr>
            <a:r>
              <a:rPr dirty="0" sz="1600" spc="-15">
                <a:latin typeface="Times New Roman"/>
                <a:cs typeface="Times New Roman"/>
              </a:rPr>
              <a:t>Петли </a:t>
            </a:r>
            <a:r>
              <a:rPr dirty="0" sz="1600">
                <a:latin typeface="Times New Roman"/>
                <a:cs typeface="Times New Roman"/>
              </a:rPr>
              <a:t>на </a:t>
            </a:r>
            <a:r>
              <a:rPr dirty="0" sz="1600" spc="-5">
                <a:latin typeface="Times New Roman"/>
                <a:cs typeface="Times New Roman"/>
              </a:rPr>
              <a:t>сейсмической </a:t>
            </a:r>
            <a:r>
              <a:rPr dirty="0" sz="1600">
                <a:latin typeface="Times New Roman"/>
                <a:cs typeface="Times New Roman"/>
              </a:rPr>
              <a:t>записи </a:t>
            </a:r>
            <a:r>
              <a:rPr dirty="0" sz="1600" spc="-5">
                <a:latin typeface="Times New Roman"/>
                <a:cs typeface="Times New Roman"/>
              </a:rPr>
              <a:t>образуются </a:t>
            </a:r>
            <a:r>
              <a:rPr dirty="0" sz="1600" spc="-10">
                <a:latin typeface="Times New Roman"/>
                <a:cs typeface="Times New Roman"/>
              </a:rPr>
              <a:t>при </a:t>
            </a:r>
            <a:r>
              <a:rPr dirty="0" sz="1600" spc="-5">
                <a:latin typeface="Times New Roman"/>
                <a:cs typeface="Times New Roman"/>
              </a:rPr>
              <a:t>отражениях </a:t>
            </a:r>
            <a:r>
              <a:rPr dirty="0" sz="1600">
                <a:latin typeface="Times New Roman"/>
                <a:cs typeface="Times New Roman"/>
              </a:rPr>
              <a:t>внутри синклинальной </a:t>
            </a:r>
            <a:r>
              <a:rPr dirty="0" sz="1600" spc="-10">
                <a:latin typeface="Times New Roman"/>
                <a:cs typeface="Times New Roman"/>
              </a:rPr>
              <a:t>структуры </a:t>
            </a:r>
            <a:r>
              <a:rPr dirty="0" sz="1600" spc="-5">
                <a:latin typeface="Times New Roman"/>
                <a:cs typeface="Times New Roman"/>
              </a:rPr>
              <a:t> (фрагмент временного </a:t>
            </a:r>
            <a:r>
              <a:rPr dirty="0" sz="1600">
                <a:latin typeface="Times New Roman"/>
                <a:cs typeface="Times New Roman"/>
              </a:rPr>
              <a:t>разреза </a:t>
            </a:r>
            <a:r>
              <a:rPr dirty="0" sz="1600" spc="-5">
                <a:latin typeface="Times New Roman"/>
                <a:cs typeface="Times New Roman"/>
              </a:rPr>
              <a:t>до миграции на </a:t>
            </a:r>
            <a:r>
              <a:rPr dirty="0" sz="1600">
                <a:latin typeface="Times New Roman"/>
                <a:cs typeface="Times New Roman"/>
              </a:rPr>
              <a:t>рис.10.22, </a:t>
            </a:r>
            <a:r>
              <a:rPr dirty="0" sz="1600" spc="-15">
                <a:latin typeface="Times New Roman"/>
                <a:cs typeface="Times New Roman"/>
              </a:rPr>
              <a:t>сверху). </a:t>
            </a:r>
            <a:r>
              <a:rPr dirty="0" sz="1600" spc="-10">
                <a:latin typeface="Times New Roman"/>
                <a:cs typeface="Times New Roman"/>
              </a:rPr>
              <a:t>Ниже </a:t>
            </a:r>
            <a:r>
              <a:rPr dirty="0" sz="1600" spc="-5">
                <a:latin typeface="Times New Roman"/>
                <a:cs typeface="Times New Roman"/>
              </a:rPr>
              <a:t>приведен </a:t>
            </a:r>
            <a:r>
              <a:rPr dirty="0" sz="1600" spc="-20">
                <a:latin typeface="Times New Roman"/>
                <a:cs typeface="Times New Roman"/>
              </a:rPr>
              <a:t>тот </a:t>
            </a:r>
            <a:r>
              <a:rPr dirty="0" sz="1600" spc="-15">
                <a:latin typeface="Times New Roman"/>
                <a:cs typeface="Times New Roman"/>
              </a:rPr>
              <a:t>же </a:t>
            </a:r>
            <a:r>
              <a:rPr dirty="0" sz="1600">
                <a:latin typeface="Times New Roman"/>
                <a:cs typeface="Times New Roman"/>
              </a:rPr>
              <a:t>разрез, </a:t>
            </a:r>
            <a:r>
              <a:rPr dirty="0" sz="1600" spc="-10">
                <a:latin typeface="Times New Roman"/>
                <a:cs typeface="Times New Roman"/>
              </a:rPr>
              <a:t>но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уже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после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миграции.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Петли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дифрагированные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устранены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практически</a:t>
            </a:r>
            <a:r>
              <a:rPr dirty="0" sz="1600">
                <a:latin typeface="Times New Roman"/>
                <a:cs typeface="Times New Roman"/>
              </a:rPr>
              <a:t> полностью,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выполнение </a:t>
            </a:r>
            <a:r>
              <a:rPr dirty="0" sz="1600" spc="-10">
                <a:latin typeface="Times New Roman"/>
                <a:cs typeface="Times New Roman"/>
              </a:rPr>
              <a:t>структурных </a:t>
            </a:r>
            <a:r>
              <a:rPr dirty="0" sz="1600" spc="5">
                <a:latin typeface="Times New Roman"/>
                <a:cs typeface="Times New Roman"/>
              </a:rPr>
              <a:t>построений,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10">
                <a:latin typeface="Times New Roman"/>
                <a:cs typeface="Times New Roman"/>
              </a:rPr>
              <a:t>мы </a:t>
            </a:r>
            <a:r>
              <a:rPr dirty="0" sz="1600" spc="-15">
                <a:latin typeface="Times New Roman"/>
                <a:cs typeface="Times New Roman"/>
              </a:rPr>
              <a:t>можем </a:t>
            </a:r>
            <a:r>
              <a:rPr dirty="0" sz="1600" spc="-5">
                <a:latin typeface="Times New Roman"/>
                <a:cs typeface="Times New Roman"/>
              </a:rPr>
              <a:t>надеяться, </a:t>
            </a:r>
            <a:r>
              <a:rPr dirty="0" sz="1600" spc="-15">
                <a:latin typeface="Times New Roman"/>
                <a:cs typeface="Times New Roman"/>
              </a:rPr>
              <a:t>что высокой </a:t>
            </a:r>
            <a:r>
              <a:rPr dirty="0" sz="1600" spc="-10">
                <a:latin typeface="Times New Roman"/>
                <a:cs typeface="Times New Roman"/>
              </a:rPr>
              <a:t>точности, </a:t>
            </a:r>
            <a:r>
              <a:rPr dirty="0" sz="1600">
                <a:latin typeface="Times New Roman"/>
                <a:cs typeface="Times New Roman"/>
              </a:rPr>
              <a:t>по </a:t>
            </a:r>
            <a:r>
              <a:rPr dirty="0" sz="1600" spc="-10">
                <a:latin typeface="Times New Roman"/>
                <a:cs typeface="Times New Roman"/>
              </a:rPr>
              <a:t>опорному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горизонту,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прослеживающемуся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1.1-1.6</a:t>
            </a:r>
            <a:r>
              <a:rPr dirty="0" sz="1600">
                <a:latin typeface="Times New Roman"/>
                <a:cs typeface="Times New Roman"/>
              </a:rPr>
              <a:t> сек.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549" y="3477778"/>
            <a:ext cx="5821680" cy="3267710"/>
            <a:chOff x="65549" y="3477778"/>
            <a:chExt cx="5821680" cy="32677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343" y="3497580"/>
              <a:ext cx="5782052" cy="322781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5455" y="3487684"/>
              <a:ext cx="5801995" cy="3248025"/>
            </a:xfrm>
            <a:custGeom>
              <a:avLst/>
              <a:gdLst/>
              <a:ahLst/>
              <a:cxnLst/>
              <a:rect l="l" t="t" r="r" b="b"/>
              <a:pathLst>
                <a:path w="5801995" h="3248025">
                  <a:moveTo>
                    <a:pt x="0" y="3247631"/>
                  </a:moveTo>
                  <a:lnTo>
                    <a:pt x="5801868" y="3247631"/>
                  </a:lnTo>
                  <a:lnTo>
                    <a:pt x="5801868" y="0"/>
                  </a:lnTo>
                  <a:lnTo>
                    <a:pt x="0" y="0"/>
                  </a:lnTo>
                  <a:lnTo>
                    <a:pt x="0" y="3247631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172949" y="4247502"/>
            <a:ext cx="289369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8580" marR="5080" indent="-56515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Times New Roman"/>
                <a:cs typeface="Times New Roman"/>
              </a:rPr>
              <a:t>Рис. </a:t>
            </a:r>
            <a:r>
              <a:rPr dirty="0" sz="1800">
                <a:latin typeface="Times New Roman"/>
                <a:cs typeface="Times New Roman"/>
              </a:rPr>
              <a:t>10.22: </a:t>
            </a:r>
            <a:r>
              <a:rPr dirty="0" sz="1800" spc="-5">
                <a:latin typeface="Times New Roman"/>
                <a:cs typeface="Times New Roman"/>
              </a:rPr>
              <a:t>Временной </a:t>
            </a:r>
            <a:r>
              <a:rPr dirty="0" sz="1800">
                <a:latin typeface="Times New Roman"/>
                <a:cs typeface="Times New Roman"/>
              </a:rPr>
              <a:t>разрез </a:t>
            </a:r>
            <a:r>
              <a:rPr dirty="0" sz="1800" spc="-4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до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и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5">
                <a:latin typeface="Times New Roman"/>
                <a:cs typeface="Times New Roman"/>
              </a:rPr>
              <a:t>после</a:t>
            </a:r>
            <a:r>
              <a:rPr dirty="0" sz="1800" spc="-5">
                <a:latin typeface="Times New Roman"/>
                <a:cs typeface="Times New Roman"/>
              </a:rPr>
              <a:t> миграции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40</a:t>
            </a:fld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47611"/>
            <a:ext cx="45853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Миграция</a:t>
            </a:r>
            <a:r>
              <a:rPr dirty="0"/>
              <a:t> сейсмических</a:t>
            </a:r>
            <a:r>
              <a:rPr dirty="0" spc="-5"/>
              <a:t> данных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258259" y="1113548"/>
            <a:ext cx="8628380" cy="49517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715" indent="365760">
              <a:lnSpc>
                <a:spcPct val="100000"/>
              </a:lnSpc>
              <a:spcBef>
                <a:spcPts val="95"/>
              </a:spcBef>
            </a:pPr>
            <a:r>
              <a:rPr dirty="0" sz="1600" spc="-25">
                <a:latin typeface="Times New Roman"/>
                <a:cs typeface="Times New Roman"/>
              </a:rPr>
              <a:t>Необходимо </a:t>
            </a:r>
            <a:r>
              <a:rPr dirty="0" sz="1600" spc="-10">
                <a:latin typeface="Times New Roman"/>
                <a:cs typeface="Times New Roman"/>
              </a:rPr>
              <a:t>отметить, </a:t>
            </a:r>
            <a:r>
              <a:rPr dirty="0" sz="1600" spc="-15">
                <a:latin typeface="Times New Roman"/>
                <a:cs typeface="Times New Roman"/>
              </a:rPr>
              <a:t>что </a:t>
            </a:r>
            <a:r>
              <a:rPr dirty="0" sz="1600">
                <a:latin typeface="Times New Roman"/>
                <a:cs typeface="Times New Roman"/>
              </a:rPr>
              <a:t>на </a:t>
            </a:r>
            <a:r>
              <a:rPr dirty="0" sz="1600" spc="-5">
                <a:latin typeface="Times New Roman"/>
                <a:cs typeface="Times New Roman"/>
              </a:rPr>
              <a:t>верхнем </a:t>
            </a:r>
            <a:r>
              <a:rPr dirty="0" sz="1600">
                <a:latin typeface="Times New Roman"/>
                <a:cs typeface="Times New Roman"/>
              </a:rPr>
              <a:t>разрезе </a:t>
            </a:r>
            <a:r>
              <a:rPr dirty="0" sz="1600" spc="-5">
                <a:latin typeface="Times New Roman"/>
                <a:cs typeface="Times New Roman"/>
              </a:rPr>
              <a:t>до миграции в </a:t>
            </a:r>
            <a:r>
              <a:rPr dirty="0" sz="1600" spc="-15">
                <a:latin typeface="Times New Roman"/>
                <a:cs typeface="Times New Roman"/>
              </a:rPr>
              <a:t>его </a:t>
            </a:r>
            <a:r>
              <a:rPr dirty="0" sz="1600" spc="-5">
                <a:latin typeface="Times New Roman"/>
                <a:cs typeface="Times New Roman"/>
              </a:rPr>
              <a:t>нижней части </a:t>
            </a:r>
            <a:r>
              <a:rPr dirty="0" sz="1600">
                <a:latin typeface="Times New Roman"/>
                <a:cs typeface="Times New Roman"/>
              </a:rPr>
              <a:t>мы </a:t>
            </a:r>
            <a:r>
              <a:rPr dirty="0" sz="1600" spc="-5">
                <a:latin typeface="Times New Roman"/>
                <a:cs typeface="Times New Roman"/>
              </a:rPr>
              <a:t>видим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отражения, </a:t>
            </a:r>
            <a:r>
              <a:rPr dirty="0" sz="1600" spc="-25">
                <a:latin typeface="Times New Roman"/>
                <a:cs typeface="Times New Roman"/>
              </a:rPr>
              <a:t>похожие </a:t>
            </a: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 spc="-10">
                <a:latin typeface="Times New Roman"/>
                <a:cs typeface="Times New Roman"/>
              </a:rPr>
              <a:t>годографы, </a:t>
            </a:r>
            <a:r>
              <a:rPr dirty="0" sz="1600" spc="-5">
                <a:latin typeface="Times New Roman"/>
                <a:cs typeface="Times New Roman"/>
              </a:rPr>
              <a:t>обращенные вниз. </a:t>
            </a:r>
            <a:r>
              <a:rPr dirty="0" sz="1600">
                <a:latin typeface="Times New Roman"/>
                <a:cs typeface="Times New Roman"/>
              </a:rPr>
              <a:t>На </a:t>
            </a:r>
            <a:r>
              <a:rPr dirty="0" sz="1600" spc="-5">
                <a:latin typeface="Times New Roman"/>
                <a:cs typeface="Times New Roman"/>
              </a:rPr>
              <a:t>нижнем </a:t>
            </a:r>
            <a:r>
              <a:rPr dirty="0" sz="1600">
                <a:latin typeface="Times New Roman"/>
                <a:cs typeface="Times New Roman"/>
              </a:rPr>
              <a:t>разрезе на </a:t>
            </a:r>
            <a:r>
              <a:rPr dirty="0" sz="1600" spc="-25">
                <a:latin typeface="Times New Roman"/>
                <a:cs typeface="Times New Roman"/>
              </a:rPr>
              <a:t>том </a:t>
            </a:r>
            <a:r>
              <a:rPr dirty="0" sz="1600" spc="-10">
                <a:latin typeface="Times New Roman"/>
                <a:cs typeface="Times New Roman"/>
              </a:rPr>
              <a:t>же участке </a:t>
            </a:r>
            <a:r>
              <a:rPr dirty="0" sz="1600" spc="5">
                <a:latin typeface="Times New Roman"/>
                <a:cs typeface="Times New Roman"/>
              </a:rPr>
              <a:t>мы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видим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годографы</a:t>
            </a:r>
            <a:r>
              <a:rPr dirty="0" sz="1600" spc="-5">
                <a:latin typeface="Times New Roman"/>
                <a:cs typeface="Times New Roman"/>
              </a:rPr>
              <a:t> обращенные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вверх.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другое</a:t>
            </a:r>
            <a:r>
              <a:rPr dirty="0" sz="1600" spc="-5">
                <a:latin typeface="Times New Roman"/>
                <a:cs typeface="Times New Roman"/>
              </a:rPr>
              <a:t> примеры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ложных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волн-помех.</a:t>
            </a:r>
            <a:r>
              <a:rPr dirty="0" sz="1600" spc="3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Но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если 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первые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связаны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дифракцией,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последние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неудачно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подобранными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параметрами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миграции.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5760">
              <a:lnSpc>
                <a:spcPct val="100000"/>
              </a:lnSpc>
              <a:spcBef>
                <a:spcPts val="385"/>
              </a:spcBef>
            </a:pPr>
            <a:r>
              <a:rPr dirty="0" sz="1600">
                <a:latin typeface="Times New Roman"/>
                <a:cs typeface="Times New Roman"/>
              </a:rPr>
              <a:t>Дело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том,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что</a:t>
            </a:r>
            <a:r>
              <a:rPr dirty="0" sz="1600" spc="-5">
                <a:latin typeface="Times New Roman"/>
                <a:cs typeface="Times New Roman"/>
              </a:rPr>
              <a:t> для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выполнения</a:t>
            </a:r>
            <a:r>
              <a:rPr dirty="0" sz="1600">
                <a:latin typeface="Times New Roman"/>
                <a:cs typeface="Times New Roman"/>
              </a:rPr>
              <a:t> миграционных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преобразований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необходимо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задаться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скоростями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(иначе</a:t>
            </a:r>
            <a:r>
              <a:rPr dirty="0" sz="1600" spc="-10">
                <a:latin typeface="Times New Roman"/>
                <a:cs typeface="Times New Roman"/>
              </a:rPr>
              <a:t> мы</a:t>
            </a:r>
            <a:r>
              <a:rPr dirty="0" sz="1600" spc="-5">
                <a:latin typeface="Times New Roman"/>
                <a:cs typeface="Times New Roman"/>
              </a:rPr>
              <a:t> не</a:t>
            </a:r>
            <a:r>
              <a:rPr dirty="0" sz="1600">
                <a:latin typeface="Times New Roman"/>
                <a:cs typeface="Times New Roman"/>
              </a:rPr>
              <a:t> знаем,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чем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имеем</a:t>
            </a:r>
            <a:r>
              <a:rPr dirty="0" sz="1600">
                <a:latin typeface="Times New Roman"/>
                <a:cs typeface="Times New Roman"/>
              </a:rPr>
              <a:t> дело,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наклоном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или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изменением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скоростей).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нижней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использованы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явно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оптимальные.</a:t>
            </a:r>
            <a:endParaRPr sz="1600">
              <a:latin typeface="Times New Roman"/>
              <a:cs typeface="Times New Roman"/>
            </a:endParaRPr>
          </a:p>
          <a:p>
            <a:pPr algn="just" marL="378460">
              <a:lnSpc>
                <a:spcPct val="100000"/>
              </a:lnSpc>
              <a:spcBef>
                <a:spcPts val="385"/>
              </a:spcBef>
            </a:pP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Миграция</a:t>
            </a:r>
            <a:r>
              <a:rPr dirty="0" sz="16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сейсморазведки</a:t>
            </a:r>
            <a:r>
              <a:rPr dirty="0" sz="1600" spc="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3D</a:t>
            </a:r>
            <a:endParaRPr sz="1600">
              <a:latin typeface="Times New Roman"/>
              <a:cs typeface="Times New Roman"/>
            </a:endParaRPr>
          </a:p>
          <a:p>
            <a:pPr algn="just" marL="376555">
              <a:lnSpc>
                <a:spcPct val="100000"/>
              </a:lnSpc>
              <a:spcBef>
                <a:spcPts val="385"/>
              </a:spcBef>
            </a:pPr>
            <a:r>
              <a:rPr dirty="0" sz="1600">
                <a:latin typeface="Times New Roman"/>
                <a:cs typeface="Times New Roman"/>
              </a:rPr>
              <a:t>Все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предыдущие</a:t>
            </a:r>
            <a:r>
              <a:rPr dirty="0" sz="1600" spc="229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примеры,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рассмотрены</a:t>
            </a:r>
            <a:r>
              <a:rPr dirty="0" sz="1600" spc="2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2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плоской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или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двумерной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миграции</a:t>
            </a:r>
            <a:r>
              <a:rPr dirty="0" sz="1600" spc="2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их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можно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15">
                <a:latin typeface="Times New Roman"/>
                <a:cs typeface="Times New Roman"/>
              </a:rPr>
              <a:t>использовать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применительно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отдельным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профилям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или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сейсморазведке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3D.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363855">
              <a:lnSpc>
                <a:spcPct val="100000"/>
              </a:lnSpc>
              <a:spcBef>
                <a:spcPts val="385"/>
              </a:spcBef>
            </a:pP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действительности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же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сейсмический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снос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связан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плоскостью,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3-мерным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пространством.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20">
                <a:latin typeface="Times New Roman"/>
                <a:cs typeface="Times New Roman"/>
              </a:rPr>
              <a:t>этом </a:t>
            </a:r>
            <a:r>
              <a:rPr dirty="0" sz="1600" spc="-5">
                <a:latin typeface="Times New Roman"/>
                <a:cs typeface="Times New Roman"/>
              </a:rPr>
              <a:t>случае миграция в </a:t>
            </a:r>
            <a:r>
              <a:rPr dirty="0" sz="1600">
                <a:latin typeface="Times New Roman"/>
                <a:cs typeface="Times New Roman"/>
              </a:rPr>
              <a:t>пространстве </a:t>
            </a:r>
            <a:r>
              <a:rPr dirty="0" sz="1600" spc="-5">
                <a:latin typeface="Times New Roman"/>
                <a:cs typeface="Times New Roman"/>
              </a:rPr>
              <a:t>более </a:t>
            </a:r>
            <a:r>
              <a:rPr dirty="0" sz="1600" spc="-15">
                <a:latin typeface="Times New Roman"/>
                <a:cs typeface="Times New Roman"/>
              </a:rPr>
              <a:t>корректна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15">
                <a:latin typeface="Times New Roman"/>
                <a:cs typeface="Times New Roman"/>
              </a:rPr>
              <a:t>точнее, </a:t>
            </a:r>
            <a:r>
              <a:rPr dirty="0" sz="1600">
                <a:latin typeface="Times New Roman"/>
                <a:cs typeface="Times New Roman"/>
              </a:rPr>
              <a:t>чем миграция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плоскости.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365760">
              <a:lnSpc>
                <a:spcPct val="100000"/>
              </a:lnSpc>
              <a:spcBef>
                <a:spcPts val="385"/>
              </a:spcBef>
            </a:pP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>
                <a:latin typeface="Times New Roman"/>
                <a:cs typeface="Times New Roman"/>
              </a:rPr>
              <a:t>рис.10.23 </a:t>
            </a:r>
            <a:r>
              <a:rPr dirty="0" sz="1600" spc="-10">
                <a:latin typeface="Times New Roman"/>
                <a:cs typeface="Times New Roman"/>
              </a:rPr>
              <a:t>показано </a:t>
            </a:r>
            <a:r>
              <a:rPr dirty="0" sz="1600">
                <a:latin typeface="Times New Roman"/>
                <a:cs typeface="Times New Roman"/>
              </a:rPr>
              <a:t>сопоставление пространственной </a:t>
            </a:r>
            <a:r>
              <a:rPr dirty="0" sz="1600" spc="-10">
                <a:latin typeface="Times New Roman"/>
                <a:cs typeface="Times New Roman"/>
              </a:rPr>
              <a:t>геологической модели, </a:t>
            </a:r>
            <a:r>
              <a:rPr dirty="0" sz="1600" spc="-5">
                <a:latin typeface="Times New Roman"/>
                <a:cs typeface="Times New Roman"/>
              </a:rPr>
              <a:t>и полученных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 ее </a:t>
            </a:r>
            <a:r>
              <a:rPr dirty="0" sz="1600">
                <a:latin typeface="Times New Roman"/>
                <a:cs typeface="Times New Roman"/>
              </a:rPr>
              <a:t>основе </a:t>
            </a:r>
            <a:r>
              <a:rPr dirty="0" sz="1600" spc="-5">
                <a:latin typeface="Times New Roman"/>
                <a:cs typeface="Times New Roman"/>
              </a:rPr>
              <a:t>первичных </a:t>
            </a:r>
            <a:r>
              <a:rPr dirty="0" sz="1600">
                <a:latin typeface="Times New Roman"/>
                <a:cs typeface="Times New Roman"/>
              </a:rPr>
              <a:t>сейсмических данных, </a:t>
            </a:r>
            <a:r>
              <a:rPr dirty="0" sz="1600" spc="-10">
                <a:latin typeface="Times New Roman"/>
                <a:cs typeface="Times New Roman"/>
              </a:rPr>
              <a:t>двумерной </a:t>
            </a:r>
            <a:r>
              <a:rPr dirty="0" sz="1600">
                <a:latin typeface="Times New Roman"/>
                <a:cs typeface="Times New Roman"/>
              </a:rPr>
              <a:t>миграции </a:t>
            </a:r>
            <a:r>
              <a:rPr dirty="0" sz="1600" spc="-5">
                <a:latin typeface="Times New Roman"/>
                <a:cs typeface="Times New Roman"/>
              </a:rPr>
              <a:t>и трехмерной</a:t>
            </a:r>
            <a:r>
              <a:rPr dirty="0" sz="1600">
                <a:latin typeface="Times New Roman"/>
                <a:cs typeface="Times New Roman"/>
              </a:rPr>
              <a:t> миграции.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Результат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моделирования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достаточно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нагляден.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365760">
              <a:lnSpc>
                <a:spcPct val="100000"/>
              </a:lnSpc>
              <a:spcBef>
                <a:spcPts val="385"/>
              </a:spcBef>
            </a:pPr>
            <a:r>
              <a:rPr dirty="0" sz="1600" spc="-15">
                <a:latin typeface="Times New Roman"/>
                <a:cs typeface="Times New Roman"/>
              </a:rPr>
              <a:t>Никакое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уплотнение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сети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профилей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2D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исправляет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эту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принципиальную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разницу.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Поэтому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этих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позиций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</a:t>
            </a:r>
            <a:r>
              <a:rPr dirty="0" sz="1600">
                <a:latin typeface="Times New Roman"/>
                <a:cs typeface="Times New Roman"/>
              </a:rPr>
              <a:t> наклонных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отражающих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горизонтах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всегда</a:t>
            </a:r>
            <a:r>
              <a:rPr dirty="0" sz="1600" spc="-10">
                <a:latin typeface="Times New Roman"/>
                <a:cs typeface="Times New Roman"/>
              </a:rPr>
              <a:t> предпочтительнее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пространственная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сейсмическая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съемка.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20090"/>
            <a:ext cx="45853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Миграция</a:t>
            </a:r>
            <a:r>
              <a:rPr dirty="0"/>
              <a:t> сейсмических</a:t>
            </a:r>
            <a:r>
              <a:rPr dirty="0" spc="-5"/>
              <a:t> данных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0006" y="1312189"/>
            <a:ext cx="5753735" cy="3639820"/>
            <a:chOff x="160006" y="1312189"/>
            <a:chExt cx="5753735" cy="36398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4" y="1331975"/>
              <a:ext cx="5713463" cy="35996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9912" y="1322095"/>
              <a:ext cx="5733415" cy="3619500"/>
            </a:xfrm>
            <a:custGeom>
              <a:avLst/>
              <a:gdLst/>
              <a:ahLst/>
              <a:cxnLst/>
              <a:rect l="l" t="t" r="r" b="b"/>
              <a:pathLst>
                <a:path w="5733415" h="3619500">
                  <a:moveTo>
                    <a:pt x="0" y="3619500"/>
                  </a:moveTo>
                  <a:lnTo>
                    <a:pt x="5733300" y="3619500"/>
                  </a:lnTo>
                  <a:lnTo>
                    <a:pt x="5733300" y="0"/>
                  </a:lnTo>
                  <a:lnTo>
                    <a:pt x="0" y="0"/>
                  </a:lnTo>
                  <a:lnTo>
                    <a:pt x="0" y="3619500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973559" y="2403729"/>
            <a:ext cx="301498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Рис.10.23</a:t>
            </a:r>
            <a:r>
              <a:rPr dirty="0" sz="1600" spc="4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: Сравнение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2D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3D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сейсмическим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данным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40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715467" y="5113390"/>
            <a:ext cx="81673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Оценить</a:t>
            </a:r>
            <a:r>
              <a:rPr dirty="0" sz="1600" spc="254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влияние</a:t>
            </a:r>
            <a:r>
              <a:rPr dirty="0" sz="1600" spc="2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миграции</a:t>
            </a:r>
            <a:r>
              <a:rPr dirty="0" sz="1600" spc="2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25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сейсмическую</a:t>
            </a:r>
            <a:r>
              <a:rPr dirty="0" sz="1600" spc="254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запись</a:t>
            </a:r>
            <a:r>
              <a:rPr dirty="0" sz="1600" spc="26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можно</a:t>
            </a:r>
            <a:r>
              <a:rPr dirty="0" sz="1600" spc="2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применительно</a:t>
            </a:r>
            <a:r>
              <a:rPr dirty="0" sz="1600" spc="2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 spc="2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повышению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42446" y="5357220"/>
            <a:ext cx="724280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82065" algn="l"/>
                <a:tab pos="1551940" algn="l"/>
                <a:tab pos="2525395" algn="l"/>
                <a:tab pos="3294379" algn="l"/>
                <a:tab pos="3882390" algn="l"/>
                <a:tab pos="4843780" algn="l"/>
                <a:tab pos="5885180" algn="l"/>
                <a:tab pos="7031355" algn="l"/>
              </a:tabLst>
            </a:pP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 spc="3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соб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4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10">
                <a:latin typeface="Times New Roman"/>
                <a:cs typeface="Times New Roman"/>
              </a:rPr>
              <a:t>р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-25">
                <a:latin typeface="Times New Roman"/>
                <a:cs typeface="Times New Roman"/>
              </a:rPr>
              <a:t>з</a:t>
            </a:r>
            <a:r>
              <a:rPr dirty="0" sz="1600" spc="-5">
                <a:latin typeface="Times New Roman"/>
                <a:cs typeface="Times New Roman"/>
              </a:rPr>
              <a:t>мер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пер</a:t>
            </a:r>
            <a:r>
              <a:rPr dirty="0" sz="1600" spc="-15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ой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>
                <a:latin typeface="Times New Roman"/>
                <a:cs typeface="Times New Roman"/>
              </a:rPr>
              <a:t>з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5">
                <a:latin typeface="Times New Roman"/>
                <a:cs typeface="Times New Roman"/>
              </a:rPr>
              <a:t>ы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Фр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л</a:t>
            </a:r>
            <a:r>
              <a:rPr dirty="0" sz="1600" spc="5">
                <a:latin typeface="Times New Roman"/>
                <a:cs typeface="Times New Roman"/>
              </a:rPr>
              <a:t>я</a:t>
            </a:r>
            <a:r>
              <a:rPr dirty="0" sz="1600" spc="-5">
                <a:latin typeface="Times New Roman"/>
                <a:cs typeface="Times New Roman"/>
              </a:rPr>
              <a:t>.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М</a:t>
            </a:r>
            <a:r>
              <a:rPr dirty="0" sz="1600" spc="-10">
                <a:latin typeface="Times New Roman"/>
                <a:cs typeface="Times New Roman"/>
              </a:rPr>
              <a:t>иг</a:t>
            </a:r>
            <a:r>
              <a:rPr dirty="0" sz="1600">
                <a:latin typeface="Times New Roman"/>
                <a:cs typeface="Times New Roman"/>
              </a:rPr>
              <a:t>р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ц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20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п</a:t>
            </a:r>
            <a:r>
              <a:rPr dirty="0" sz="1600" spc="-5">
                <a:latin typeface="Times New Roman"/>
                <a:cs typeface="Times New Roman"/>
              </a:rPr>
              <a:t>ра</a:t>
            </a:r>
            <a:r>
              <a:rPr dirty="0" sz="1600" spc="-3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ле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8264" y="5357220"/>
            <a:ext cx="124523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разреш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ю</a:t>
            </a:r>
            <a:r>
              <a:rPr dirty="0" sz="1600" spc="-10">
                <a:latin typeface="Times New Roman"/>
                <a:cs typeface="Times New Roman"/>
              </a:rPr>
              <a:t>щ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й  </a:t>
            </a:r>
            <a:r>
              <a:rPr dirty="0" sz="1600" spc="-5">
                <a:latin typeface="Times New Roman"/>
                <a:cs typeface="Times New Roman"/>
              </a:rPr>
              <a:t>уменьшении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12726" y="5601099"/>
            <a:ext cx="4540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5">
                <a:latin typeface="Times New Roman"/>
                <a:cs typeface="Times New Roman"/>
              </a:rPr>
              <a:t>з</a:t>
            </a:r>
            <a:r>
              <a:rPr dirty="0" sz="1600" spc="10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5">
                <a:latin typeface="Times New Roman"/>
                <a:cs typeface="Times New Roman"/>
              </a:rPr>
              <a:t>ы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00994" y="5601099"/>
            <a:ext cx="67837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19480" algn="l"/>
                <a:tab pos="1251585" algn="l"/>
                <a:tab pos="1779270" algn="l"/>
                <a:tab pos="2600325" algn="l"/>
                <a:tab pos="3897629" algn="l"/>
                <a:tab pos="5275580" algn="l"/>
                <a:tab pos="5891530" algn="l"/>
                <a:tab pos="6369685" algn="l"/>
              </a:tabLst>
            </a:pPr>
            <a:r>
              <a:rPr dirty="0" sz="1600" spc="-5">
                <a:latin typeface="Times New Roman"/>
                <a:cs typeface="Times New Roman"/>
              </a:rPr>
              <a:t>Фр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ля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з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45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чет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л</a:t>
            </a:r>
            <a:r>
              <a:rPr dirty="0" sz="1600" spc="-20">
                <a:latin typeface="Times New Roman"/>
                <a:cs typeface="Times New Roman"/>
              </a:rPr>
              <a:t>у</a:t>
            </a:r>
            <a:r>
              <a:rPr dirty="0" sz="1600" spc="5">
                <a:latin typeface="Times New Roman"/>
                <a:cs typeface="Times New Roman"/>
              </a:rPr>
              <a:t>ч</a:t>
            </a:r>
            <a:r>
              <a:rPr dirty="0" sz="1600" spc="-10">
                <a:latin typeface="Times New Roman"/>
                <a:cs typeface="Times New Roman"/>
              </a:rPr>
              <a:t>ш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й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5">
                <a:latin typeface="Times New Roman"/>
                <a:cs typeface="Times New Roman"/>
              </a:rPr>
              <a:t>ф</a:t>
            </a:r>
            <a:r>
              <a:rPr dirty="0" sz="1600">
                <a:latin typeface="Times New Roman"/>
                <a:cs typeface="Times New Roman"/>
              </a:rPr>
              <a:t>о</a:t>
            </a:r>
            <a:r>
              <a:rPr dirty="0" sz="1600" spc="-25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усир</a:t>
            </a:r>
            <a:r>
              <a:rPr dirty="0" sz="160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15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 spc="-10">
                <a:latin typeface="Times New Roman"/>
                <a:cs typeface="Times New Roman"/>
              </a:rPr>
              <a:t>й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ч</a:t>
            </a:r>
            <a:r>
              <a:rPr dirty="0" sz="1600" spc="25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ск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х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>
                <a:latin typeface="Times New Roman"/>
                <a:cs typeface="Times New Roman"/>
              </a:rPr>
              <a:t>в</a:t>
            </a:r>
            <a:r>
              <a:rPr dirty="0" sz="1600" spc="-25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л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-5">
                <a:latin typeface="Times New Roman"/>
                <a:cs typeface="Times New Roman"/>
              </a:rPr>
              <a:t>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пр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5">
                <a:latin typeface="Times New Roman"/>
                <a:cs typeface="Times New Roman"/>
              </a:rPr>
              <a:t>э</a:t>
            </a:r>
            <a:r>
              <a:rPr dirty="0" sz="1600" spc="-30">
                <a:latin typeface="Times New Roman"/>
                <a:cs typeface="Times New Roman"/>
              </a:rPr>
              <a:t>т</a:t>
            </a:r>
            <a:r>
              <a:rPr dirty="0" sz="1600" spc="-3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8254" y="5844930"/>
            <a:ext cx="862774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77010" algn="l"/>
                <a:tab pos="2890520" algn="l"/>
                <a:tab pos="4185920" algn="l"/>
                <a:tab pos="5775960" algn="l"/>
                <a:tab pos="6090920" algn="l"/>
                <a:tab pos="7555865" algn="l"/>
              </a:tabLst>
            </a:pPr>
            <a:r>
              <a:rPr dirty="0" sz="1600" spc="-15">
                <a:latin typeface="Times New Roman"/>
                <a:cs typeface="Times New Roman"/>
              </a:rPr>
              <a:t>ув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л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ч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3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ае</a:t>
            </a:r>
            <a:r>
              <a:rPr dirty="0" sz="1600" spc="25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ся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разреш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ю</a:t>
            </a:r>
            <a:r>
              <a:rPr dirty="0" sz="1600" spc="-10">
                <a:latin typeface="Times New Roman"/>
                <a:cs typeface="Times New Roman"/>
              </a:rPr>
              <a:t>щ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 spc="3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соб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4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сть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25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й</a:t>
            </a:r>
            <a:r>
              <a:rPr dirty="0" sz="1600" spc="-5">
                <a:latin typeface="Times New Roman"/>
                <a:cs typeface="Times New Roman"/>
              </a:rPr>
              <a:t>смо</a:t>
            </a:r>
            <a:r>
              <a:rPr dirty="0" sz="1600">
                <a:latin typeface="Times New Roman"/>
                <a:cs typeface="Times New Roman"/>
              </a:rPr>
              <a:t>р</a:t>
            </a:r>
            <a:r>
              <a:rPr dirty="0" sz="1600" spc="-5">
                <a:latin typeface="Times New Roman"/>
                <a:cs typeface="Times New Roman"/>
              </a:rPr>
              <a:t>аз</a:t>
            </a:r>
            <a:r>
              <a:rPr dirty="0" sz="1600" spc="-15">
                <a:latin typeface="Times New Roman"/>
                <a:cs typeface="Times New Roman"/>
              </a:rPr>
              <a:t>в</a:t>
            </a:r>
            <a:r>
              <a:rPr dirty="0" sz="1600" spc="-3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д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>
                <a:latin typeface="Times New Roman"/>
                <a:cs typeface="Times New Roman"/>
              </a:rPr>
              <a:t>у</a:t>
            </a:r>
            <a:r>
              <a:rPr dirty="0" sz="1600" spc="-1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л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ч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3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ае</a:t>
            </a:r>
            <a:r>
              <a:rPr dirty="0" sz="1600" spc="10">
                <a:latin typeface="Times New Roman"/>
                <a:cs typeface="Times New Roman"/>
              </a:rPr>
              <a:t>т</a:t>
            </a: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де</a:t>
            </a:r>
            <a:r>
              <a:rPr dirty="0" sz="1600" spc="15">
                <a:latin typeface="Times New Roman"/>
                <a:cs typeface="Times New Roman"/>
              </a:rPr>
              <a:t>та</a:t>
            </a:r>
            <a:r>
              <a:rPr dirty="0" sz="1600" spc="-5">
                <a:latin typeface="Times New Roman"/>
                <a:cs typeface="Times New Roman"/>
              </a:rPr>
              <a:t>л</a:t>
            </a:r>
            <a:r>
              <a:rPr dirty="0" sz="1600" spc="-10">
                <a:latin typeface="Times New Roman"/>
                <a:cs typeface="Times New Roman"/>
              </a:rPr>
              <a:t>ьн</a:t>
            </a:r>
            <a:r>
              <a:rPr dirty="0" sz="1600" spc="4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сть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материалов.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1761" y="584047"/>
            <a:ext cx="45853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Миграция</a:t>
            </a:r>
            <a:r>
              <a:rPr dirty="0"/>
              <a:t> сейсмических</a:t>
            </a:r>
            <a:r>
              <a:rPr dirty="0" spc="-5"/>
              <a:t> данных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4972" y="1510271"/>
            <a:ext cx="5755005" cy="2877820"/>
            <a:chOff x="284972" y="1510271"/>
            <a:chExt cx="5755005" cy="28778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1530108"/>
              <a:ext cx="5715000" cy="28376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4878" y="1520177"/>
              <a:ext cx="5735320" cy="2857500"/>
            </a:xfrm>
            <a:custGeom>
              <a:avLst/>
              <a:gdLst/>
              <a:ahLst/>
              <a:cxnLst/>
              <a:rect l="l" t="t" r="r" b="b"/>
              <a:pathLst>
                <a:path w="5735320" h="2857500">
                  <a:moveTo>
                    <a:pt x="0" y="2857500"/>
                  </a:moveTo>
                  <a:lnTo>
                    <a:pt x="5734850" y="2857500"/>
                  </a:lnTo>
                  <a:lnTo>
                    <a:pt x="5734850" y="0"/>
                  </a:lnTo>
                  <a:lnTo>
                    <a:pt x="0" y="0"/>
                  </a:lnTo>
                  <a:lnTo>
                    <a:pt x="0" y="2857500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03660" y="4617453"/>
            <a:ext cx="8485505" cy="1564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Большой круг изображает </a:t>
            </a:r>
            <a:r>
              <a:rPr dirty="0" sz="1600" spc="-10">
                <a:latin typeface="Times New Roman"/>
                <a:cs typeface="Times New Roman"/>
              </a:rPr>
              <a:t>(схематически) </a:t>
            </a:r>
            <a:r>
              <a:rPr dirty="0" sz="1600" spc="-5">
                <a:latin typeface="Times New Roman"/>
                <a:cs typeface="Times New Roman"/>
              </a:rPr>
              <a:t>размеры </a:t>
            </a:r>
            <a:r>
              <a:rPr dirty="0" sz="1600" spc="-10">
                <a:latin typeface="Times New Roman"/>
                <a:cs typeface="Times New Roman"/>
              </a:rPr>
              <a:t>зоны </a:t>
            </a:r>
            <a:r>
              <a:rPr dirty="0" sz="1600">
                <a:latin typeface="Times New Roman"/>
                <a:cs typeface="Times New Roman"/>
              </a:rPr>
              <a:t>Френеля </a:t>
            </a:r>
            <a:r>
              <a:rPr dirty="0" sz="1600" spc="-5">
                <a:latin typeface="Times New Roman"/>
                <a:cs typeface="Times New Roman"/>
              </a:rPr>
              <a:t>до </a:t>
            </a:r>
            <a:r>
              <a:rPr dirty="0" sz="1600">
                <a:latin typeface="Times New Roman"/>
                <a:cs typeface="Times New Roman"/>
              </a:rPr>
              <a:t>миграции. </a:t>
            </a:r>
            <a:r>
              <a:rPr dirty="0" sz="1600" spc="-5">
                <a:latin typeface="Times New Roman"/>
                <a:cs typeface="Times New Roman"/>
              </a:rPr>
              <a:t>Двухмерная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приводит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уменьшению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одной</a:t>
            </a:r>
            <a:r>
              <a:rPr dirty="0" sz="1600" spc="-5">
                <a:latin typeface="Times New Roman"/>
                <a:cs typeface="Times New Roman"/>
              </a:rPr>
              <a:t> из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осей </a:t>
            </a:r>
            <a:r>
              <a:rPr dirty="0" sz="1600" spc="-10">
                <a:latin typeface="Times New Roman"/>
                <a:cs typeface="Times New Roman"/>
              </a:rPr>
              <a:t>круга,</a:t>
            </a:r>
            <a:r>
              <a:rPr dirty="0" sz="1600" spc="-5">
                <a:latin typeface="Times New Roman"/>
                <a:cs typeface="Times New Roman"/>
              </a:rPr>
              <a:t> ставшего</a:t>
            </a:r>
            <a:r>
              <a:rPr dirty="0" sz="1600">
                <a:latin typeface="Times New Roman"/>
                <a:cs typeface="Times New Roman"/>
              </a:rPr>
              <a:t> таким </a:t>
            </a:r>
            <a:r>
              <a:rPr dirty="0" sz="1600" spc="-10">
                <a:latin typeface="Times New Roman"/>
                <a:cs typeface="Times New Roman"/>
              </a:rPr>
              <a:t>образом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эллипсом. </a:t>
            </a:r>
            <a:r>
              <a:rPr dirty="0" sz="1600" spc="-5">
                <a:latin typeface="Times New Roman"/>
                <a:cs typeface="Times New Roman"/>
              </a:rPr>
              <a:t> Миграция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3D</a:t>
            </a:r>
            <a:r>
              <a:rPr dirty="0" sz="1600" spc="-5">
                <a:latin typeface="Times New Roman"/>
                <a:cs typeface="Times New Roman"/>
              </a:rPr>
              <a:t> данным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уменьшает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зону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Френеля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обоих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направлениях.</a:t>
            </a:r>
            <a:endParaRPr sz="1600">
              <a:latin typeface="Times New Roman"/>
              <a:cs typeface="Times New Roman"/>
            </a:endParaRPr>
          </a:p>
          <a:p>
            <a:pPr algn="just" marL="12700" marR="6985" indent="363855">
              <a:lnSpc>
                <a:spcPct val="100000"/>
              </a:lnSpc>
              <a:spcBef>
                <a:spcPts val="300"/>
              </a:spcBef>
            </a:pPr>
            <a:r>
              <a:rPr dirty="0" sz="1600" spc="-5">
                <a:latin typeface="Times New Roman"/>
                <a:cs typeface="Times New Roman"/>
              </a:rPr>
              <a:t>Разрешающая </a:t>
            </a:r>
            <a:r>
              <a:rPr dirty="0" sz="1600" spc="5">
                <a:latin typeface="Times New Roman"/>
                <a:cs typeface="Times New Roman"/>
              </a:rPr>
              <a:t>способность </a:t>
            </a:r>
            <a:r>
              <a:rPr dirty="0" sz="1600" spc="-5">
                <a:latin typeface="Times New Roman"/>
                <a:cs typeface="Times New Roman"/>
              </a:rPr>
              <a:t>сейсморазведки </a:t>
            </a:r>
            <a:r>
              <a:rPr dirty="0" sz="1600">
                <a:latin typeface="Times New Roman"/>
                <a:cs typeface="Times New Roman"/>
              </a:rPr>
              <a:t>еще </a:t>
            </a:r>
            <a:r>
              <a:rPr dirty="0" sz="1600" spc="-5">
                <a:latin typeface="Times New Roman"/>
                <a:cs typeface="Times New Roman"/>
              </a:rPr>
              <a:t>более увеличивается </a:t>
            </a:r>
            <a:r>
              <a:rPr dirty="0" sz="1600">
                <a:latin typeface="Times New Roman"/>
                <a:cs typeface="Times New Roman"/>
              </a:rPr>
              <a:t>за </a:t>
            </a:r>
            <a:r>
              <a:rPr dirty="0" sz="1600" spc="-15">
                <a:latin typeface="Times New Roman"/>
                <a:cs typeface="Times New Roman"/>
              </a:rPr>
              <a:t>счет </a:t>
            </a:r>
            <a:r>
              <a:rPr dirty="0" sz="1600" spc="-10">
                <a:latin typeface="Times New Roman"/>
                <a:cs typeface="Times New Roman"/>
              </a:rPr>
              <a:t>фокусирования </a:t>
            </a:r>
            <a:r>
              <a:rPr dirty="0" sz="1600" spc="-5">
                <a:latin typeface="Times New Roman"/>
                <a:cs typeface="Times New Roman"/>
              </a:rPr>
              <a:t> энергии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плоской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поверхности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соотношение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сигнал/помеха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также </a:t>
            </a:r>
            <a:r>
              <a:rPr dirty="0" sz="1600" spc="-15">
                <a:latin typeface="Times New Roman"/>
                <a:cs typeface="Times New Roman"/>
              </a:rPr>
              <a:t>возрастает.</a:t>
            </a:r>
            <a:endParaRPr sz="1600">
              <a:latin typeface="Times New Roman"/>
              <a:cs typeface="Times New Roman"/>
            </a:endParaRPr>
          </a:p>
          <a:p>
            <a:pPr algn="just" marL="376555">
              <a:lnSpc>
                <a:spcPct val="100000"/>
              </a:lnSpc>
              <a:spcBef>
                <a:spcPts val="300"/>
              </a:spcBef>
            </a:pP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реальных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временных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разрезах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проведено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сопоставление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2D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3D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миграции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(рис.10.25)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40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6163813" y="2563473"/>
            <a:ext cx="286956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Рис.10.24: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3D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изменение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формы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зоны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Френеля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635647"/>
            <a:ext cx="45853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Миграция</a:t>
            </a:r>
            <a:r>
              <a:rPr dirty="0"/>
              <a:t> сейсмических</a:t>
            </a:r>
            <a:r>
              <a:rPr dirty="0" spc="-5"/>
              <a:t> данных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7314" y="1223568"/>
            <a:ext cx="8072120" cy="17818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36258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временном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наблюдается</a:t>
            </a:r>
            <a:r>
              <a:rPr dirty="0" sz="1600" spc="-10">
                <a:latin typeface="Times New Roman"/>
                <a:cs typeface="Times New Roman"/>
              </a:rPr>
              <a:t> значительное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количество </a:t>
            </a:r>
            <a:r>
              <a:rPr dirty="0" sz="1600" spc="-5">
                <a:latin typeface="Times New Roman"/>
                <a:cs typeface="Times New Roman"/>
              </a:rPr>
              <a:t> дифрагированных </a:t>
            </a:r>
            <a:r>
              <a:rPr dirty="0" sz="1600" spc="-10">
                <a:latin typeface="Times New Roman"/>
                <a:cs typeface="Times New Roman"/>
              </a:rPr>
              <a:t>волн, </a:t>
            </a:r>
            <a:r>
              <a:rPr dirty="0" sz="1600" spc="-5">
                <a:latin typeface="Times New Roman"/>
                <a:cs typeface="Times New Roman"/>
              </a:rPr>
              <a:t>не позволяющие выполнить </a:t>
            </a:r>
            <a:r>
              <a:rPr dirty="0" sz="1600" spc="-10">
                <a:latin typeface="Times New Roman"/>
                <a:cs typeface="Times New Roman"/>
              </a:rPr>
              <a:t>структурные </a:t>
            </a:r>
            <a:r>
              <a:rPr dirty="0" sz="1600" spc="5">
                <a:latin typeface="Times New Roman"/>
                <a:cs typeface="Times New Roman"/>
              </a:rPr>
              <a:t>построения </a:t>
            </a:r>
            <a:r>
              <a:rPr dirty="0" sz="1600" spc="-5">
                <a:latin typeface="Times New Roman"/>
                <a:cs typeface="Times New Roman"/>
              </a:rPr>
              <a:t>по </a:t>
            </a:r>
            <a:r>
              <a:rPr dirty="0" sz="1600" spc="-10">
                <a:latin typeface="Times New Roman"/>
                <a:cs typeface="Times New Roman"/>
              </a:rPr>
              <a:t>опорному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горизонту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(рис.10.25).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362585">
              <a:lnSpc>
                <a:spcPct val="100000"/>
              </a:lnSpc>
              <a:spcBef>
                <a:spcPts val="390"/>
              </a:spcBef>
            </a:pPr>
            <a:r>
              <a:rPr dirty="0" sz="1600" spc="-10">
                <a:latin typeface="Times New Roman"/>
                <a:cs typeface="Times New Roman"/>
              </a:rPr>
              <a:t>Двухмерная</a:t>
            </a:r>
            <a:r>
              <a:rPr dirty="0" sz="1600" spc="-5">
                <a:latin typeface="Times New Roman"/>
                <a:cs typeface="Times New Roman"/>
              </a:rPr>
              <a:t> миграция</a:t>
            </a:r>
            <a:r>
              <a:rPr dirty="0" sz="1600">
                <a:latin typeface="Times New Roman"/>
                <a:cs typeface="Times New Roman"/>
              </a:rPr>
              <a:t> решает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многие</a:t>
            </a:r>
            <a:r>
              <a:rPr dirty="0" sz="1600">
                <a:latin typeface="Times New Roman"/>
                <a:cs typeface="Times New Roman"/>
              </a:rPr>
              <a:t> из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этих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проблем: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структурные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построения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выполнимы,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дифрагированные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волны</a:t>
            </a:r>
            <a:r>
              <a:rPr dirty="0" sz="1600" spc="-5">
                <a:latin typeface="Times New Roman"/>
                <a:cs typeface="Times New Roman"/>
              </a:rPr>
              <a:t> 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основном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сняты,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есть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возможность</a:t>
            </a:r>
            <a:r>
              <a:rPr dirty="0" sz="1600" spc="-5">
                <a:latin typeface="Times New Roman"/>
                <a:cs typeface="Times New Roman"/>
              </a:rPr>
              <a:t> выделить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тектонические нарушения. Но применение </a:t>
            </a:r>
            <a:r>
              <a:rPr dirty="0" sz="1600">
                <a:latin typeface="Times New Roman"/>
                <a:cs typeface="Times New Roman"/>
              </a:rPr>
              <a:t>пространственной миграции </a:t>
            </a:r>
            <a:r>
              <a:rPr dirty="0" sz="1600" spc="-5">
                <a:latin typeface="Times New Roman"/>
                <a:cs typeface="Times New Roman"/>
              </a:rPr>
              <a:t>повышает </a:t>
            </a:r>
            <a:r>
              <a:rPr dirty="0" sz="1600" spc="-10">
                <a:latin typeface="Times New Roman"/>
                <a:cs typeface="Times New Roman"/>
              </a:rPr>
              <a:t>качество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материала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еще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больше.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60006" y="3154674"/>
            <a:ext cx="5753735" cy="3688079"/>
            <a:chOff x="160006" y="3154674"/>
            <a:chExt cx="5753735" cy="368807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4" y="3174508"/>
              <a:ext cx="5713463" cy="364841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9912" y="3164580"/>
              <a:ext cx="5733415" cy="3668395"/>
            </a:xfrm>
            <a:custGeom>
              <a:avLst/>
              <a:gdLst/>
              <a:ahLst/>
              <a:cxnLst/>
              <a:rect l="l" t="t" r="r" b="b"/>
              <a:pathLst>
                <a:path w="5733415" h="3668395">
                  <a:moveTo>
                    <a:pt x="0" y="3668267"/>
                  </a:moveTo>
                  <a:lnTo>
                    <a:pt x="5733300" y="3668267"/>
                  </a:lnTo>
                  <a:lnTo>
                    <a:pt x="5733300" y="0"/>
                  </a:lnTo>
                  <a:lnTo>
                    <a:pt x="0" y="0"/>
                  </a:lnTo>
                  <a:lnTo>
                    <a:pt x="0" y="3668267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099428" y="4393171"/>
            <a:ext cx="287972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2865" marR="5080" indent="-508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Рис.10.25: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Практический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пример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сравнению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миграции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2D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3D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данным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40</a:t>
            </a:fld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563613"/>
            <a:ext cx="45853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Миграция</a:t>
            </a:r>
            <a:r>
              <a:rPr dirty="0"/>
              <a:t> сейсмических</a:t>
            </a:r>
            <a:r>
              <a:rPr dirty="0" spc="-5"/>
              <a:t> данных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70802" y="1066634"/>
            <a:ext cx="8716645" cy="46761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362585">
              <a:lnSpc>
                <a:spcPct val="100000"/>
              </a:lnSpc>
              <a:spcBef>
                <a:spcPts val="105"/>
              </a:spcBef>
            </a:pPr>
            <a:r>
              <a:rPr dirty="0" sz="1700" spc="-5">
                <a:latin typeface="Times New Roman"/>
                <a:cs typeface="Times New Roman"/>
              </a:rPr>
              <a:t>Миграция </a:t>
            </a:r>
            <a:r>
              <a:rPr dirty="0" sz="1700" spc="-10">
                <a:latin typeface="Times New Roman"/>
                <a:cs typeface="Times New Roman"/>
              </a:rPr>
              <a:t>бывает двухмерная </a:t>
            </a:r>
            <a:r>
              <a:rPr dirty="0" sz="1700">
                <a:latin typeface="Times New Roman"/>
                <a:cs typeface="Times New Roman"/>
              </a:rPr>
              <a:t>и </a:t>
            </a:r>
            <a:r>
              <a:rPr dirty="0" sz="1700" spc="-5">
                <a:latin typeface="Times New Roman"/>
                <a:cs typeface="Times New Roman"/>
              </a:rPr>
              <a:t>пространственная, она </a:t>
            </a:r>
            <a:r>
              <a:rPr dirty="0" sz="1700" spc="-10">
                <a:latin typeface="Times New Roman"/>
                <a:cs typeface="Times New Roman"/>
              </a:rPr>
              <a:t>бывает </a:t>
            </a:r>
            <a:r>
              <a:rPr dirty="0" sz="1700" spc="-5">
                <a:latin typeface="Times New Roman"/>
                <a:cs typeface="Times New Roman"/>
              </a:rPr>
              <a:t>еще </a:t>
            </a:r>
            <a:r>
              <a:rPr dirty="0" sz="1700" spc="-10">
                <a:latin typeface="Times New Roman"/>
                <a:cs typeface="Times New Roman"/>
              </a:rPr>
              <a:t>нескольких </a:t>
            </a:r>
            <a:r>
              <a:rPr dirty="0" sz="1700" spc="-5">
                <a:latin typeface="Times New Roman"/>
                <a:cs typeface="Times New Roman"/>
              </a:rPr>
              <a:t>видов: во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временах</a:t>
            </a:r>
            <a:r>
              <a:rPr dirty="0" sz="1700">
                <a:latin typeface="Times New Roman"/>
                <a:cs typeface="Times New Roman"/>
              </a:rPr>
              <a:t> и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глубинах,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до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суммирования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после.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Примерно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по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мере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увеличения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трудоемкости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(и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эффективности)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они могут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быть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представлены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следующем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порядке.</a:t>
            </a:r>
            <a:endParaRPr sz="1700">
              <a:latin typeface="Times New Roman"/>
              <a:cs typeface="Times New Roman"/>
            </a:endParaRPr>
          </a:p>
          <a:p>
            <a:pPr marL="554990" indent="-180340">
              <a:lnSpc>
                <a:spcPct val="100000"/>
              </a:lnSpc>
              <a:spcBef>
                <a:spcPts val="409"/>
              </a:spcBef>
              <a:buClr>
                <a:srgbClr val="7F8EA8"/>
              </a:buClr>
              <a:buSzPct val="94117"/>
              <a:buFont typeface="Segoe UI Symbol"/>
              <a:buChar char="⚫"/>
              <a:tabLst>
                <a:tab pos="555625" algn="l"/>
              </a:tabLst>
            </a:pPr>
            <a:r>
              <a:rPr dirty="0" sz="1700" spc="-5">
                <a:latin typeface="Times New Roman"/>
                <a:cs typeface="Times New Roman"/>
              </a:rPr>
              <a:t>Частичная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миграция до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суммирования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(DMO-dip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moveout)</a:t>
            </a:r>
            <a:endParaRPr sz="1700">
              <a:latin typeface="Times New Roman"/>
              <a:cs typeface="Times New Roman"/>
            </a:endParaRPr>
          </a:p>
          <a:p>
            <a:pPr marL="554990" indent="-180340">
              <a:lnSpc>
                <a:spcPct val="100000"/>
              </a:lnSpc>
              <a:spcBef>
                <a:spcPts val="409"/>
              </a:spcBef>
              <a:buClr>
                <a:srgbClr val="7F8EA8"/>
              </a:buClr>
              <a:buSzPct val="94117"/>
              <a:buFont typeface="Segoe UI Symbol"/>
              <a:buChar char="⚫"/>
              <a:tabLst>
                <a:tab pos="555625" algn="l"/>
              </a:tabLst>
            </a:pPr>
            <a:r>
              <a:rPr dirty="0" sz="1700">
                <a:latin typeface="Times New Roman"/>
                <a:cs typeface="Times New Roman"/>
              </a:rPr>
              <a:t>2D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миграция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во времени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 spc="10">
                <a:latin typeface="Times New Roman"/>
                <a:cs typeface="Times New Roman"/>
              </a:rPr>
              <a:t>после</a:t>
            </a:r>
            <a:r>
              <a:rPr dirty="0" sz="1700" spc="-1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суммирования</a:t>
            </a:r>
            <a:endParaRPr sz="1700">
              <a:latin typeface="Times New Roman"/>
              <a:cs typeface="Times New Roman"/>
            </a:endParaRPr>
          </a:p>
          <a:p>
            <a:pPr marL="554990" indent="-180340">
              <a:lnSpc>
                <a:spcPct val="100000"/>
              </a:lnSpc>
              <a:spcBef>
                <a:spcPts val="409"/>
              </a:spcBef>
              <a:buClr>
                <a:srgbClr val="7F8EA8"/>
              </a:buClr>
              <a:buSzPct val="94117"/>
              <a:buFont typeface="Segoe UI Symbol"/>
              <a:buChar char="⚫"/>
              <a:tabLst>
                <a:tab pos="555625" algn="l"/>
              </a:tabLst>
            </a:pPr>
            <a:r>
              <a:rPr dirty="0" sz="1700">
                <a:latin typeface="Times New Roman"/>
                <a:cs typeface="Times New Roman"/>
              </a:rPr>
              <a:t>2D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миграция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глубинах </a:t>
            </a:r>
            <a:r>
              <a:rPr dirty="0" sz="1700" spc="5">
                <a:latin typeface="Times New Roman"/>
                <a:cs typeface="Times New Roman"/>
              </a:rPr>
              <a:t>после</a:t>
            </a:r>
            <a:r>
              <a:rPr dirty="0" sz="1700" spc="-10">
                <a:latin typeface="Times New Roman"/>
                <a:cs typeface="Times New Roman"/>
              </a:rPr>
              <a:t> суммирования</a:t>
            </a:r>
            <a:endParaRPr sz="1700">
              <a:latin typeface="Times New Roman"/>
              <a:cs typeface="Times New Roman"/>
            </a:endParaRPr>
          </a:p>
          <a:p>
            <a:pPr marL="554990" indent="-180340">
              <a:lnSpc>
                <a:spcPct val="100000"/>
              </a:lnSpc>
              <a:spcBef>
                <a:spcPts val="405"/>
              </a:spcBef>
              <a:buClr>
                <a:srgbClr val="7F8EA8"/>
              </a:buClr>
              <a:buSzPct val="94117"/>
              <a:buFont typeface="Segoe UI Symbol"/>
              <a:buChar char="⚫"/>
              <a:tabLst>
                <a:tab pos="555625" algn="l"/>
              </a:tabLst>
            </a:pPr>
            <a:r>
              <a:rPr dirty="0" sz="1700">
                <a:latin typeface="Times New Roman"/>
                <a:cs typeface="Times New Roman"/>
              </a:rPr>
              <a:t>2D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миграция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во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времени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до </a:t>
            </a:r>
            <a:r>
              <a:rPr dirty="0" sz="1700" spc="-10">
                <a:latin typeface="Times New Roman"/>
                <a:cs typeface="Times New Roman"/>
              </a:rPr>
              <a:t>суммирования</a:t>
            </a:r>
            <a:endParaRPr sz="1700">
              <a:latin typeface="Times New Roman"/>
              <a:cs typeface="Times New Roman"/>
            </a:endParaRPr>
          </a:p>
          <a:p>
            <a:pPr marL="554990" indent="-180340">
              <a:lnSpc>
                <a:spcPct val="100000"/>
              </a:lnSpc>
              <a:spcBef>
                <a:spcPts val="409"/>
              </a:spcBef>
              <a:buClr>
                <a:srgbClr val="7F8EA8"/>
              </a:buClr>
              <a:buSzPct val="94117"/>
              <a:buFont typeface="Segoe UI Symbol"/>
              <a:buChar char="⚫"/>
              <a:tabLst>
                <a:tab pos="555625" algn="l"/>
              </a:tabLst>
            </a:pPr>
            <a:r>
              <a:rPr dirty="0" sz="1700">
                <a:latin typeface="Times New Roman"/>
                <a:cs typeface="Times New Roman"/>
              </a:rPr>
              <a:t>2D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миграция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глубинах </a:t>
            </a:r>
            <a:r>
              <a:rPr dirty="0" sz="1700" spc="5">
                <a:latin typeface="Times New Roman"/>
                <a:cs typeface="Times New Roman"/>
              </a:rPr>
              <a:t>после</a:t>
            </a:r>
            <a:r>
              <a:rPr dirty="0" sz="1700" spc="-10">
                <a:latin typeface="Times New Roman"/>
                <a:cs typeface="Times New Roman"/>
              </a:rPr>
              <a:t> суммирования</a:t>
            </a:r>
            <a:endParaRPr sz="1700">
              <a:latin typeface="Times New Roman"/>
              <a:cs typeface="Times New Roman"/>
            </a:endParaRPr>
          </a:p>
          <a:p>
            <a:pPr marL="554990" indent="-180340">
              <a:lnSpc>
                <a:spcPct val="100000"/>
              </a:lnSpc>
              <a:spcBef>
                <a:spcPts val="409"/>
              </a:spcBef>
              <a:buClr>
                <a:srgbClr val="7F8EA8"/>
              </a:buClr>
              <a:buSzPct val="94117"/>
              <a:buFont typeface="Segoe UI Symbol"/>
              <a:buChar char="⚫"/>
              <a:tabLst>
                <a:tab pos="555625" algn="l"/>
              </a:tabLst>
            </a:pPr>
            <a:r>
              <a:rPr dirty="0" sz="1700">
                <a:latin typeface="Times New Roman"/>
                <a:cs typeface="Times New Roman"/>
              </a:rPr>
              <a:t>3D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миграция</a:t>
            </a:r>
            <a:r>
              <a:rPr dirty="0" sz="1700" spc="1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во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времени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5">
                <a:latin typeface="Times New Roman"/>
                <a:cs typeface="Times New Roman"/>
              </a:rPr>
              <a:t>после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суммирования</a:t>
            </a:r>
            <a:endParaRPr sz="1700">
              <a:latin typeface="Times New Roman"/>
              <a:cs typeface="Times New Roman"/>
            </a:endParaRPr>
          </a:p>
          <a:p>
            <a:pPr marL="554990" indent="-180340">
              <a:lnSpc>
                <a:spcPct val="100000"/>
              </a:lnSpc>
              <a:spcBef>
                <a:spcPts val="405"/>
              </a:spcBef>
              <a:buClr>
                <a:srgbClr val="7F8EA8"/>
              </a:buClr>
              <a:buSzPct val="94117"/>
              <a:buFont typeface="Segoe UI Symbol"/>
              <a:buChar char="⚫"/>
              <a:tabLst>
                <a:tab pos="555625" algn="l"/>
              </a:tabLst>
            </a:pPr>
            <a:r>
              <a:rPr dirty="0" sz="1700">
                <a:latin typeface="Times New Roman"/>
                <a:cs typeface="Times New Roman"/>
              </a:rPr>
              <a:t>3D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миграция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глубинах</a:t>
            </a:r>
            <a:r>
              <a:rPr dirty="0" sz="1700" spc="-30">
                <a:latin typeface="Times New Roman"/>
                <a:cs typeface="Times New Roman"/>
              </a:rPr>
              <a:t> </a:t>
            </a:r>
            <a:r>
              <a:rPr dirty="0" sz="1700" spc="10">
                <a:latin typeface="Times New Roman"/>
                <a:cs typeface="Times New Roman"/>
              </a:rPr>
              <a:t>после</a:t>
            </a:r>
            <a:r>
              <a:rPr dirty="0" sz="1700" spc="-2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суммирования</a:t>
            </a:r>
            <a:endParaRPr sz="1700">
              <a:latin typeface="Times New Roman"/>
              <a:cs typeface="Times New Roman"/>
            </a:endParaRPr>
          </a:p>
          <a:p>
            <a:pPr marL="554990" indent="-180340">
              <a:lnSpc>
                <a:spcPct val="100000"/>
              </a:lnSpc>
              <a:spcBef>
                <a:spcPts val="409"/>
              </a:spcBef>
              <a:buClr>
                <a:srgbClr val="7F8EA8"/>
              </a:buClr>
              <a:buSzPct val="94117"/>
              <a:buFont typeface="Segoe UI Symbol"/>
              <a:buChar char="⚫"/>
              <a:tabLst>
                <a:tab pos="555625" algn="l"/>
              </a:tabLst>
            </a:pPr>
            <a:r>
              <a:rPr dirty="0" sz="1700">
                <a:latin typeface="Times New Roman"/>
                <a:cs typeface="Times New Roman"/>
              </a:rPr>
              <a:t>3D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миграция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во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времени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до </a:t>
            </a:r>
            <a:r>
              <a:rPr dirty="0" sz="1700" spc="-10">
                <a:latin typeface="Times New Roman"/>
                <a:cs typeface="Times New Roman"/>
              </a:rPr>
              <a:t>суммирования</a:t>
            </a:r>
            <a:endParaRPr sz="1700">
              <a:latin typeface="Times New Roman"/>
              <a:cs typeface="Times New Roman"/>
            </a:endParaRPr>
          </a:p>
          <a:p>
            <a:pPr marL="554990" indent="-180340">
              <a:lnSpc>
                <a:spcPct val="100000"/>
              </a:lnSpc>
              <a:spcBef>
                <a:spcPts val="409"/>
              </a:spcBef>
              <a:buClr>
                <a:srgbClr val="7F8EA8"/>
              </a:buClr>
              <a:buSzPct val="94117"/>
              <a:buFont typeface="Segoe UI Symbol"/>
              <a:buChar char="⚫"/>
              <a:tabLst>
                <a:tab pos="555625" algn="l"/>
              </a:tabLst>
            </a:pPr>
            <a:r>
              <a:rPr dirty="0" sz="1700">
                <a:latin typeface="Times New Roman"/>
                <a:cs typeface="Times New Roman"/>
              </a:rPr>
              <a:t>3D</a:t>
            </a:r>
            <a:r>
              <a:rPr dirty="0" sz="1700" spc="-1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миграция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в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5">
                <a:latin typeface="Times New Roman"/>
                <a:cs typeface="Times New Roman"/>
              </a:rPr>
              <a:t>глубинах </a:t>
            </a:r>
            <a:r>
              <a:rPr dirty="0" sz="1700" spc="5">
                <a:latin typeface="Times New Roman"/>
                <a:cs typeface="Times New Roman"/>
              </a:rPr>
              <a:t>после</a:t>
            </a:r>
            <a:r>
              <a:rPr dirty="0" sz="1700" spc="-10">
                <a:latin typeface="Times New Roman"/>
                <a:cs typeface="Times New Roman"/>
              </a:rPr>
              <a:t> суммирования</a:t>
            </a:r>
            <a:endParaRPr sz="1700">
              <a:latin typeface="Times New Roman"/>
              <a:cs typeface="Times New Roman"/>
            </a:endParaRPr>
          </a:p>
          <a:p>
            <a:pPr algn="just" marL="12700" marR="6985" indent="362585">
              <a:lnSpc>
                <a:spcPct val="100000"/>
              </a:lnSpc>
              <a:spcBef>
                <a:spcPts val="385"/>
              </a:spcBef>
            </a:pPr>
            <a:r>
              <a:rPr dirty="0" sz="1600" spc="-5">
                <a:latin typeface="Times New Roman"/>
                <a:cs typeface="Times New Roman"/>
              </a:rPr>
              <a:t>Если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 2D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глубинах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после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суммирования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занимает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нескольких</a:t>
            </a:r>
            <a:r>
              <a:rPr dirty="0" sz="1600" spc="-5">
                <a:latin typeface="Times New Roman"/>
                <a:cs typeface="Times New Roman"/>
              </a:rPr>
              <a:t> минут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 </a:t>
            </a:r>
            <a:r>
              <a:rPr dirty="0" sz="1600" spc="-5">
                <a:latin typeface="Times New Roman"/>
                <a:cs typeface="Times New Roman"/>
              </a:rPr>
              <a:t> профиль </a:t>
            </a:r>
            <a:r>
              <a:rPr dirty="0" sz="1600">
                <a:latin typeface="Times New Roman"/>
                <a:cs typeface="Times New Roman"/>
              </a:rPr>
              <a:t>на </a:t>
            </a:r>
            <a:r>
              <a:rPr dirty="0" sz="1600" spc="-10">
                <a:latin typeface="Times New Roman"/>
                <a:cs typeface="Times New Roman"/>
              </a:rPr>
              <a:t>обычном ПК, </a:t>
            </a:r>
            <a:r>
              <a:rPr dirty="0" sz="1600" spc="-20">
                <a:latin typeface="Times New Roman"/>
                <a:cs typeface="Times New Roman"/>
              </a:rPr>
              <a:t>то </a:t>
            </a:r>
            <a:r>
              <a:rPr dirty="0" sz="1600" spc="-5">
                <a:latin typeface="Times New Roman"/>
                <a:cs typeface="Times New Roman"/>
              </a:rPr>
              <a:t>выполнение </a:t>
            </a:r>
            <a:r>
              <a:rPr dirty="0" sz="1600">
                <a:latin typeface="Times New Roman"/>
                <a:cs typeface="Times New Roman"/>
              </a:rPr>
              <a:t>3D </a:t>
            </a:r>
            <a:r>
              <a:rPr dirty="0" sz="1600" spc="-5">
                <a:latin typeface="Times New Roman"/>
                <a:cs typeface="Times New Roman"/>
              </a:rPr>
              <a:t>миграция до </a:t>
            </a:r>
            <a:r>
              <a:rPr dirty="0" sz="1600" spc="-10">
                <a:latin typeface="Times New Roman"/>
                <a:cs typeface="Times New Roman"/>
              </a:rPr>
              <a:t>суммирования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5">
                <a:latin typeface="Times New Roman"/>
                <a:cs typeface="Times New Roman"/>
              </a:rPr>
              <a:t>глубинах </a:t>
            </a: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 spc="-15">
                <a:latin typeface="Times New Roman"/>
                <a:cs typeface="Times New Roman"/>
              </a:rPr>
              <a:t>один блок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может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занять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6-8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недель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рабочего </a:t>
            </a:r>
            <a:r>
              <a:rPr dirty="0" sz="1600" spc="-5">
                <a:latin typeface="Times New Roman"/>
                <a:cs typeface="Times New Roman"/>
              </a:rPr>
              <a:t>времени.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390"/>
              </a:spcBef>
            </a:pPr>
            <a:r>
              <a:rPr dirty="0" sz="1600" spc="-25">
                <a:latin typeface="Times New Roman"/>
                <a:cs typeface="Times New Roman"/>
              </a:rPr>
              <a:t>Результаты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применения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современных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процедур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миграции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могут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быть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весьма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эффективными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4" y="563613"/>
            <a:ext cx="458724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Миграция</a:t>
            </a:r>
            <a:r>
              <a:rPr dirty="0" spc="5"/>
              <a:t> </a:t>
            </a:r>
            <a:r>
              <a:rPr dirty="0"/>
              <a:t>сейсмических</a:t>
            </a:r>
            <a:r>
              <a:rPr dirty="0" spc="5"/>
              <a:t> </a:t>
            </a:r>
            <a:r>
              <a:rPr dirty="0" spc="-5"/>
              <a:t>данных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1054" y="1185430"/>
            <a:ext cx="8580120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26797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 spc="-10">
                <a:latin typeface="Times New Roman"/>
                <a:cs typeface="Times New Roman"/>
              </a:rPr>
              <a:t>временном </a:t>
            </a:r>
            <a:r>
              <a:rPr dirty="0" sz="1600">
                <a:latin typeface="Times New Roman"/>
                <a:cs typeface="Times New Roman"/>
              </a:rPr>
              <a:t>разрезе </a:t>
            </a:r>
            <a:r>
              <a:rPr dirty="0" sz="1600" spc="-10">
                <a:latin typeface="Times New Roman"/>
                <a:cs typeface="Times New Roman"/>
              </a:rPr>
              <a:t>слева (обработка </a:t>
            </a:r>
            <a:r>
              <a:rPr dirty="0" sz="1600" spc="-25">
                <a:latin typeface="Times New Roman"/>
                <a:cs typeface="Times New Roman"/>
              </a:rPr>
              <a:t>1996г.) </a:t>
            </a:r>
            <a:r>
              <a:rPr dirty="0" sz="1600" spc="-10">
                <a:latin typeface="Times New Roman"/>
                <a:cs typeface="Times New Roman"/>
              </a:rPr>
              <a:t>скоростная модель, </a:t>
            </a:r>
            <a:r>
              <a:rPr dirty="0" sz="1600" spc="-5">
                <a:latin typeface="Times New Roman"/>
                <a:cs typeface="Times New Roman"/>
              </a:rPr>
              <a:t>наполнявшая </a:t>
            </a:r>
            <a:r>
              <a:rPr dirty="0" sz="1600" spc="-10">
                <a:latin typeface="Times New Roman"/>
                <a:cs typeface="Times New Roman"/>
              </a:rPr>
              <a:t>глубинную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модель </a:t>
            </a:r>
            <a:r>
              <a:rPr dirty="0" sz="1600">
                <a:latin typeface="Times New Roman"/>
                <a:cs typeface="Times New Roman"/>
              </a:rPr>
              <a:t>строения </a:t>
            </a:r>
            <a:r>
              <a:rPr dirty="0" sz="1600" spc="-10">
                <a:latin typeface="Times New Roman"/>
                <a:cs typeface="Times New Roman"/>
              </a:rPr>
              <a:t>участка, </a:t>
            </a:r>
            <a:r>
              <a:rPr dirty="0" sz="1600" spc="-5">
                <a:latin typeface="Times New Roman"/>
                <a:cs typeface="Times New Roman"/>
              </a:rPr>
              <a:t>была </a:t>
            </a:r>
            <a:r>
              <a:rPr dirty="0" sz="1600">
                <a:latin typeface="Times New Roman"/>
                <a:cs typeface="Times New Roman"/>
              </a:rPr>
              <a:t>задана </a:t>
            </a:r>
            <a:r>
              <a:rPr dirty="0" sz="1600" spc="-15">
                <a:latin typeface="Times New Roman"/>
                <a:cs typeface="Times New Roman"/>
              </a:rPr>
              <a:t>грубо </a:t>
            </a:r>
            <a:r>
              <a:rPr dirty="0" sz="1600">
                <a:latin typeface="Times New Roman"/>
                <a:cs typeface="Times New Roman"/>
              </a:rPr>
              <a:t>(рис.10.27).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20">
                <a:latin typeface="Times New Roman"/>
                <a:cs typeface="Times New Roman"/>
              </a:rPr>
              <a:t>результате </a:t>
            </a:r>
            <a:r>
              <a:rPr dirty="0" sz="1600" spc="-5">
                <a:latin typeface="Times New Roman"/>
                <a:cs typeface="Times New Roman"/>
              </a:rPr>
              <a:t>края </a:t>
            </a:r>
            <a:r>
              <a:rPr dirty="0" sz="1600" spc="-10">
                <a:latin typeface="Times New Roman"/>
                <a:cs typeface="Times New Roman"/>
              </a:rPr>
              <a:t>соляного купола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плоскости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разлома</a:t>
            </a:r>
            <a:r>
              <a:rPr dirty="0" sz="1600" spc="-5">
                <a:latin typeface="Times New Roman"/>
                <a:cs typeface="Times New Roman"/>
              </a:rPr>
              <a:t> видны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очень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четко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(материалы</a:t>
            </a:r>
            <a:r>
              <a:rPr dirty="0" sz="1600">
                <a:latin typeface="Times New Roman"/>
                <a:cs typeface="Times New Roman"/>
              </a:rPr>
              <a:t> бассейна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Северного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моря).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Уточнение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скоростной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характеристики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(обработка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1999)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позволило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выполнить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глубинную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миграцию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 более высоким </a:t>
            </a:r>
            <a:r>
              <a:rPr dirty="0" sz="1600" spc="-25">
                <a:latin typeface="Times New Roman"/>
                <a:cs typeface="Times New Roman"/>
              </a:rPr>
              <a:t>результатом: </a:t>
            </a:r>
            <a:r>
              <a:rPr dirty="0" sz="1600" spc="-5">
                <a:latin typeface="Times New Roman"/>
                <a:cs typeface="Times New Roman"/>
              </a:rPr>
              <a:t>и в отношении кровли </a:t>
            </a:r>
            <a:r>
              <a:rPr dirty="0" sz="1600" spc="-10">
                <a:latin typeface="Times New Roman"/>
                <a:cs typeface="Times New Roman"/>
              </a:rPr>
              <a:t>соляного купола, </a:t>
            </a:r>
            <a:r>
              <a:rPr dirty="0" sz="1600" spc="-5">
                <a:latin typeface="Times New Roman"/>
                <a:cs typeface="Times New Roman"/>
              </a:rPr>
              <a:t>и в отношении </a:t>
            </a:r>
            <a:r>
              <a:rPr dirty="0" sz="1600" spc="-10">
                <a:latin typeface="Times New Roman"/>
                <a:cs typeface="Times New Roman"/>
              </a:rPr>
              <a:t>положения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разлома.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1906" y="2827004"/>
            <a:ext cx="5755005" cy="3549650"/>
            <a:chOff x="121906" y="2827004"/>
            <a:chExt cx="5755005" cy="35496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734" y="2846838"/>
              <a:ext cx="5714997" cy="350975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1812" y="2836910"/>
              <a:ext cx="5735320" cy="3529965"/>
            </a:xfrm>
            <a:custGeom>
              <a:avLst/>
              <a:gdLst/>
              <a:ahLst/>
              <a:cxnLst/>
              <a:rect l="l" t="t" r="r" b="b"/>
              <a:pathLst>
                <a:path w="5735320" h="3529965">
                  <a:moveTo>
                    <a:pt x="0" y="3529609"/>
                  </a:moveTo>
                  <a:lnTo>
                    <a:pt x="5734850" y="3529609"/>
                  </a:lnTo>
                  <a:lnTo>
                    <a:pt x="5734850" y="0"/>
                  </a:lnTo>
                  <a:lnTo>
                    <a:pt x="0" y="0"/>
                  </a:lnTo>
                  <a:lnTo>
                    <a:pt x="0" y="3529609"/>
                  </a:lnTo>
                  <a:close/>
                </a:path>
              </a:pathLst>
            </a:custGeom>
            <a:ln w="19811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061722" y="4047883"/>
            <a:ext cx="28632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10.27: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глубинах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40</a:t>
            </a:fld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563613"/>
            <a:ext cx="458533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Миграция</a:t>
            </a:r>
            <a:r>
              <a:rPr dirty="0"/>
              <a:t> сейсмических</a:t>
            </a:r>
            <a:r>
              <a:rPr dirty="0" spc="-5"/>
              <a:t> данных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7013" y="1074800"/>
            <a:ext cx="8601710" cy="10496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09550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15">
                <a:latin typeface="Times New Roman"/>
                <a:cs typeface="Times New Roman"/>
              </a:rPr>
              <a:t>Таким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образом,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уточнение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скоростных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характеристик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применение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более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точных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процедур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повышает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качество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результата.</a:t>
            </a:r>
            <a:endParaRPr sz="1600">
              <a:latin typeface="Times New Roman"/>
              <a:cs typeface="Times New Roman"/>
            </a:endParaRPr>
          </a:p>
          <a:p>
            <a:pPr marL="376555">
              <a:lnSpc>
                <a:spcPct val="100000"/>
              </a:lnSpc>
              <a:spcBef>
                <a:spcPts val="385"/>
              </a:spcBef>
            </a:pPr>
            <a:r>
              <a:rPr dirty="0" sz="1600" spc="-15">
                <a:latin typeface="Times New Roman"/>
                <a:cs typeface="Times New Roman"/>
              </a:rPr>
              <a:t>Рекомендации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типу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применяемой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самом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общем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виде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можно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почерпнуть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рис.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10.28.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710" y="2190750"/>
            <a:ext cx="5744210" cy="2411095"/>
          </a:xfrm>
          <a:prstGeom prst="rect">
            <a:avLst/>
          </a:prstGeom>
          <a:ln w="19811">
            <a:solidFill>
              <a:srgbClr val="C00000"/>
            </a:solidFill>
          </a:ln>
        </p:spPr>
        <p:txBody>
          <a:bodyPr wrap="square" lIns="0" tIns="278130" rIns="0" bIns="0" rtlCol="0" vert="horz">
            <a:spAutoFit/>
          </a:bodyPr>
          <a:lstStyle/>
          <a:p>
            <a:pPr marL="133985">
              <a:lnSpc>
                <a:spcPct val="100000"/>
              </a:lnSpc>
              <a:spcBef>
                <a:spcPts val="2190"/>
              </a:spcBef>
            </a:pPr>
            <a:r>
              <a:rPr dirty="0" sz="2600">
                <a:latin typeface="Constantia"/>
                <a:cs typeface="Constantia"/>
              </a:rPr>
              <a:t>Р</a:t>
            </a:r>
            <a:endParaRPr sz="2600">
              <a:latin typeface="Constantia"/>
              <a:cs typeface="Constant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636" y="2200681"/>
            <a:ext cx="5724127" cy="239111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8738" y="4725657"/>
            <a:ext cx="8960485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250825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Миграция по </a:t>
            </a:r>
            <a:r>
              <a:rPr dirty="0" sz="1600" spc="-15">
                <a:latin typeface="Times New Roman"/>
                <a:cs typeface="Times New Roman"/>
              </a:rPr>
              <a:t>суммарным </a:t>
            </a:r>
            <a:r>
              <a:rPr dirty="0" sz="1600">
                <a:latin typeface="Times New Roman"/>
                <a:cs typeface="Times New Roman"/>
              </a:rPr>
              <a:t>разрезам </a:t>
            </a:r>
            <a:r>
              <a:rPr dirty="0" sz="1600" spc="-10">
                <a:latin typeface="Times New Roman"/>
                <a:cs typeface="Times New Roman"/>
              </a:rPr>
              <a:t>во </a:t>
            </a:r>
            <a:r>
              <a:rPr dirty="0" sz="1600" spc="-5">
                <a:latin typeface="Times New Roman"/>
                <a:cs typeface="Times New Roman"/>
              </a:rPr>
              <a:t>временах </a:t>
            </a:r>
            <a:r>
              <a:rPr dirty="0" sz="1600" spc="-15">
                <a:latin typeface="Times New Roman"/>
                <a:cs typeface="Times New Roman"/>
              </a:rPr>
              <a:t>может </a:t>
            </a:r>
            <a:r>
              <a:rPr dirty="0" sz="1600" spc="-5">
                <a:latin typeface="Times New Roman"/>
                <a:cs typeface="Times New Roman"/>
              </a:rPr>
              <a:t>быть </a:t>
            </a:r>
            <a:r>
              <a:rPr dirty="0" sz="1600" spc="-10">
                <a:latin typeface="Times New Roman"/>
                <a:cs typeface="Times New Roman"/>
              </a:rPr>
              <a:t>применена </a:t>
            </a:r>
            <a:r>
              <a:rPr dirty="0" sz="1600" spc="-25">
                <a:latin typeface="Times New Roman"/>
                <a:cs typeface="Times New Roman"/>
              </a:rPr>
              <a:t>только </a:t>
            </a:r>
            <a:r>
              <a:rPr dirty="0" sz="1600" spc="-5">
                <a:latin typeface="Times New Roman"/>
                <a:cs typeface="Times New Roman"/>
              </a:rPr>
              <a:t>в самых </a:t>
            </a:r>
            <a:r>
              <a:rPr dirty="0" sz="1600">
                <a:latin typeface="Times New Roman"/>
                <a:cs typeface="Times New Roman"/>
              </a:rPr>
              <a:t>простых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условиях: при </a:t>
            </a:r>
            <a:r>
              <a:rPr dirty="0" sz="1600" spc="-15">
                <a:latin typeface="Times New Roman"/>
                <a:cs typeface="Times New Roman"/>
              </a:rPr>
              <a:t>невысокой </a:t>
            </a:r>
            <a:r>
              <a:rPr dirty="0" sz="1600" spc="-5">
                <a:latin typeface="Times New Roman"/>
                <a:cs typeface="Times New Roman"/>
              </a:rPr>
              <a:t>сложности </a:t>
            </a:r>
            <a:r>
              <a:rPr dirty="0" sz="1600" spc="-15">
                <a:latin typeface="Times New Roman"/>
                <a:cs typeface="Times New Roman"/>
              </a:rPr>
              <a:t>структурного </a:t>
            </a:r>
            <a:r>
              <a:rPr dirty="0" sz="1600">
                <a:latin typeface="Times New Roman"/>
                <a:cs typeface="Times New Roman"/>
              </a:rPr>
              <a:t>строения </a:t>
            </a:r>
            <a:r>
              <a:rPr dirty="0" sz="1600" spc="-10">
                <a:latin typeface="Times New Roman"/>
                <a:cs typeface="Times New Roman"/>
              </a:rPr>
              <a:t>территории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10">
                <a:latin typeface="Times New Roman"/>
                <a:cs typeface="Times New Roman"/>
              </a:rPr>
              <a:t>при простом скоростном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законе,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сильно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меняющимся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площади.</a:t>
            </a:r>
            <a:endParaRPr sz="1600">
              <a:latin typeface="Times New Roman"/>
              <a:cs typeface="Times New Roman"/>
            </a:endParaRPr>
          </a:p>
          <a:p>
            <a:pPr marL="12700" marR="5080" indent="363855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мере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усложнения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структурной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обстановки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необходимо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применять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уже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миграцию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суммирования.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повышением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изменчивости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скоростных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характеристик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среды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эффективен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переход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миграцию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20">
                <a:latin typeface="Times New Roman"/>
                <a:cs typeface="Times New Roman"/>
              </a:rPr>
              <a:t>глубинах.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наиболее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сложных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ситуациях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рекомендуется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 </a:t>
            </a:r>
            <a:r>
              <a:rPr dirty="0" sz="1600" spc="-10">
                <a:latin typeface="Times New Roman"/>
                <a:cs typeface="Times New Roman"/>
              </a:rPr>
              <a:t>суммирования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глубинах.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40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6074434" y="3130758"/>
            <a:ext cx="300799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Рис.10.28: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Миграция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сложность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latin typeface="Times New Roman"/>
                <a:cs typeface="Times New Roman"/>
              </a:rPr>
              <a:t>строения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геологической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среды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7661" y="563613"/>
            <a:ext cx="458597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Миграция</a:t>
            </a:r>
            <a:r>
              <a:rPr dirty="0" spc="5"/>
              <a:t> </a:t>
            </a:r>
            <a:r>
              <a:rPr dirty="0"/>
              <a:t>сейсмических </a:t>
            </a:r>
            <a:r>
              <a:rPr dirty="0" spc="-5"/>
              <a:t>данных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307324" y="1296161"/>
            <a:ext cx="8651240" cy="15373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26162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При </a:t>
            </a:r>
            <a:r>
              <a:rPr dirty="0" sz="1600">
                <a:latin typeface="Times New Roman"/>
                <a:cs typeface="Times New Roman"/>
              </a:rPr>
              <a:t>решении </a:t>
            </a:r>
            <a:r>
              <a:rPr dirty="0" sz="1600" spc="-10">
                <a:latin typeface="Times New Roman"/>
                <a:cs typeface="Times New Roman"/>
              </a:rPr>
              <a:t>задач количественного </a:t>
            </a:r>
            <a:r>
              <a:rPr dirty="0" sz="1600" spc="-5">
                <a:latin typeface="Times New Roman"/>
                <a:cs typeface="Times New Roman"/>
              </a:rPr>
              <a:t>прогноза с </a:t>
            </a:r>
            <a:r>
              <a:rPr dirty="0" sz="1600" spc="-15">
                <a:latin typeface="Times New Roman"/>
                <a:cs typeface="Times New Roman"/>
              </a:rPr>
              <a:t>высокой </a:t>
            </a:r>
            <a:r>
              <a:rPr dirty="0" sz="1600">
                <a:latin typeface="Times New Roman"/>
                <a:cs typeface="Times New Roman"/>
              </a:rPr>
              <a:t>детальностью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10">
                <a:latin typeface="Times New Roman"/>
                <a:cs typeface="Times New Roman"/>
              </a:rPr>
              <a:t>точностью, </a:t>
            </a:r>
            <a:r>
              <a:rPr dirty="0" sz="1600" spc="-5">
                <a:latin typeface="Times New Roman"/>
                <a:cs typeface="Times New Roman"/>
              </a:rPr>
              <a:t>например,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учете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эффекта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5">
                <a:latin typeface="Times New Roman"/>
                <a:cs typeface="Times New Roman"/>
              </a:rPr>
              <a:t>AVO,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бывает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необходимым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применение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процедуры</a:t>
            </a:r>
            <a:r>
              <a:rPr dirty="0" sz="1600">
                <a:latin typeface="Times New Roman"/>
                <a:cs typeface="Times New Roman"/>
              </a:rPr>
              <a:t> миграции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первичному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материалу.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261620">
              <a:lnSpc>
                <a:spcPct val="100000"/>
              </a:lnSpc>
              <a:spcBef>
                <a:spcPts val="385"/>
              </a:spcBef>
            </a:pPr>
            <a:r>
              <a:rPr dirty="0" sz="1600" spc="-15">
                <a:latin typeface="Times New Roman"/>
                <a:cs typeface="Times New Roman"/>
              </a:rPr>
              <a:t>Таким </a:t>
            </a:r>
            <a:r>
              <a:rPr dirty="0" sz="1600" spc="-10">
                <a:latin typeface="Times New Roman"/>
                <a:cs typeface="Times New Roman"/>
              </a:rPr>
              <a:t>образом, </a:t>
            </a:r>
            <a:r>
              <a:rPr dirty="0" sz="1600">
                <a:latin typeface="Times New Roman"/>
                <a:cs typeface="Times New Roman"/>
              </a:rPr>
              <a:t>решение </a:t>
            </a:r>
            <a:r>
              <a:rPr dirty="0" sz="1600" spc="-5">
                <a:latin typeface="Times New Roman"/>
                <a:cs typeface="Times New Roman"/>
              </a:rPr>
              <a:t>о применении </a:t>
            </a:r>
            <a:r>
              <a:rPr dirty="0" sz="1600" spc="-20">
                <a:latin typeface="Times New Roman"/>
                <a:cs typeface="Times New Roman"/>
              </a:rPr>
              <a:t>того </a:t>
            </a:r>
            <a:r>
              <a:rPr dirty="0" sz="1600">
                <a:latin typeface="Times New Roman"/>
                <a:cs typeface="Times New Roman"/>
              </a:rPr>
              <a:t>или </a:t>
            </a:r>
            <a:r>
              <a:rPr dirty="0" sz="1600" spc="-10">
                <a:latin typeface="Times New Roman"/>
                <a:cs typeface="Times New Roman"/>
              </a:rPr>
              <a:t>иного вида </a:t>
            </a:r>
            <a:r>
              <a:rPr dirty="0" sz="1600" spc="-5">
                <a:latin typeface="Times New Roman"/>
                <a:cs typeface="Times New Roman"/>
              </a:rPr>
              <a:t>процедуры инверсии принимает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интерпретатор</a:t>
            </a:r>
            <a:r>
              <a:rPr dirty="0" sz="1600" spc="-5">
                <a:latin typeface="Times New Roman"/>
                <a:cs typeface="Times New Roman"/>
              </a:rPr>
              <a:t> в </a:t>
            </a:r>
            <a:r>
              <a:rPr dirty="0" sz="1600">
                <a:latin typeface="Times New Roman"/>
                <a:cs typeface="Times New Roman"/>
              </a:rPr>
              <a:t>зависимости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 </a:t>
            </a:r>
            <a:r>
              <a:rPr dirty="0" sz="1600" spc="-5">
                <a:latin typeface="Times New Roman"/>
                <a:cs typeface="Times New Roman"/>
              </a:rPr>
              <a:t>сложности </a:t>
            </a:r>
            <a:r>
              <a:rPr dirty="0" sz="1600">
                <a:latin typeface="Times New Roman"/>
                <a:cs typeface="Times New Roman"/>
              </a:rPr>
              <a:t>строения </a:t>
            </a:r>
            <a:r>
              <a:rPr dirty="0" sz="1600" spc="-5">
                <a:latin typeface="Times New Roman"/>
                <a:cs typeface="Times New Roman"/>
              </a:rPr>
              <a:t>территории, </a:t>
            </a:r>
            <a:r>
              <a:rPr dirty="0" sz="1600">
                <a:latin typeface="Times New Roman"/>
                <a:cs typeface="Times New Roman"/>
              </a:rPr>
              <a:t>так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15">
                <a:latin typeface="Times New Roman"/>
                <a:cs typeface="Times New Roman"/>
              </a:rPr>
              <a:t>от </a:t>
            </a:r>
            <a:r>
              <a:rPr dirty="0" sz="1600">
                <a:latin typeface="Times New Roman"/>
                <a:cs typeface="Times New Roman"/>
              </a:rPr>
              <a:t>решаемых </a:t>
            </a:r>
            <a:r>
              <a:rPr dirty="0" sz="1600" spc="-10">
                <a:latin typeface="Times New Roman"/>
                <a:cs typeface="Times New Roman"/>
              </a:rPr>
              <a:t>при </a:t>
            </a:r>
            <a:r>
              <a:rPr dirty="0" sz="1600" spc="-5">
                <a:latin typeface="Times New Roman"/>
                <a:cs typeface="Times New Roman"/>
              </a:rPr>
              <a:t> интерпретации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задач.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8716" y="1857755"/>
            <a:ext cx="5298948" cy="254050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04095" y="1955444"/>
            <a:ext cx="4738370" cy="2099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105"/>
              </a:spcBef>
            </a:pPr>
            <a:r>
              <a:rPr dirty="0" sz="3200" spc="-25" b="1">
                <a:solidFill>
                  <a:srgbClr val="C00000"/>
                </a:solidFill>
                <a:latin typeface="Times New Roman"/>
                <a:cs typeface="Times New Roman"/>
              </a:rPr>
              <a:t>Благодарю</a:t>
            </a:r>
            <a:r>
              <a:rPr dirty="0" sz="3200" spc="-3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за</a:t>
            </a:r>
            <a:r>
              <a:rPr dirty="0" sz="32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внимание!</a:t>
            </a:r>
            <a:endParaRPr sz="3200">
              <a:latin typeface="Times New Roman"/>
              <a:cs typeface="Times New Roman"/>
            </a:endParaRPr>
          </a:p>
          <a:p>
            <a:pPr marL="219710">
              <a:lnSpc>
                <a:spcPct val="100000"/>
              </a:lnSpc>
              <a:spcBef>
                <a:spcPts val="2395"/>
              </a:spcBef>
            </a:pP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Thank</a:t>
            </a:r>
            <a:r>
              <a:rPr dirty="0" sz="32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you</a:t>
            </a:r>
            <a:r>
              <a:rPr dirty="0" sz="32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dirty="0" sz="32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attention!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</a:pP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Назарларыңызға</a:t>
            </a:r>
            <a:r>
              <a:rPr dirty="0" sz="32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рахмет!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pc="-10"/>
              <a:t>28.04.2023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40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arman abetov</dc:creator>
  <dc:title>Лекции по курсу �Общая геология�</dc:title>
  <dcterms:created xsi:type="dcterms:W3CDTF">2023-11-06T03:50:34Z</dcterms:created>
  <dcterms:modified xsi:type="dcterms:W3CDTF">2023-11-06T03:50:34Z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2023-11-06T00:00:00Z</vt:filetime>
  </property>
</Properties>
</file>