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4164" y="1348823"/>
            <a:ext cx="7310589" cy="491937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6260" y="1290319"/>
            <a:ext cx="7426959" cy="5035550"/>
          </a:xfrm>
          <a:custGeom>
            <a:avLst/>
            <a:gdLst/>
            <a:ahLst/>
            <a:cxnLst/>
            <a:rect l="l" t="t" r="r" b="b"/>
            <a:pathLst>
              <a:path w="7426959" h="5035550">
                <a:moveTo>
                  <a:pt x="7380097" y="4978400"/>
                </a:moveTo>
                <a:lnTo>
                  <a:pt x="57899" y="4978400"/>
                </a:lnTo>
                <a:lnTo>
                  <a:pt x="57899" y="58432"/>
                </a:lnTo>
                <a:lnTo>
                  <a:pt x="46342" y="58432"/>
                </a:lnTo>
                <a:lnTo>
                  <a:pt x="46342" y="4978400"/>
                </a:lnTo>
                <a:lnTo>
                  <a:pt x="46342" y="4989830"/>
                </a:lnTo>
                <a:lnTo>
                  <a:pt x="7380097" y="4989830"/>
                </a:lnTo>
                <a:lnTo>
                  <a:pt x="7380097" y="4978400"/>
                </a:lnTo>
                <a:close/>
              </a:path>
              <a:path w="7426959" h="5035550">
                <a:moveTo>
                  <a:pt x="7380097" y="46990"/>
                </a:moveTo>
                <a:lnTo>
                  <a:pt x="46342" y="46990"/>
                </a:lnTo>
                <a:lnTo>
                  <a:pt x="46342" y="58420"/>
                </a:lnTo>
                <a:lnTo>
                  <a:pt x="7368540" y="58420"/>
                </a:lnTo>
                <a:lnTo>
                  <a:pt x="7368540" y="4977879"/>
                </a:lnTo>
                <a:lnTo>
                  <a:pt x="7380097" y="4977879"/>
                </a:lnTo>
                <a:lnTo>
                  <a:pt x="7380097" y="58420"/>
                </a:lnTo>
                <a:lnTo>
                  <a:pt x="7380097" y="46990"/>
                </a:lnTo>
                <a:close/>
              </a:path>
              <a:path w="7426959" h="5035550">
                <a:moveTo>
                  <a:pt x="7426426" y="0"/>
                </a:moveTo>
                <a:lnTo>
                  <a:pt x="0" y="0"/>
                </a:lnTo>
                <a:lnTo>
                  <a:pt x="0" y="35560"/>
                </a:lnTo>
                <a:lnTo>
                  <a:pt x="0" y="5001260"/>
                </a:lnTo>
                <a:lnTo>
                  <a:pt x="0" y="5035550"/>
                </a:lnTo>
                <a:lnTo>
                  <a:pt x="7426426" y="5035550"/>
                </a:lnTo>
                <a:lnTo>
                  <a:pt x="7426426" y="5001260"/>
                </a:lnTo>
                <a:lnTo>
                  <a:pt x="34734" y="5001260"/>
                </a:lnTo>
                <a:lnTo>
                  <a:pt x="34734" y="35560"/>
                </a:lnTo>
                <a:lnTo>
                  <a:pt x="7391654" y="35560"/>
                </a:lnTo>
                <a:lnTo>
                  <a:pt x="7391654" y="5001044"/>
                </a:lnTo>
                <a:lnTo>
                  <a:pt x="7426426" y="5001044"/>
                </a:lnTo>
                <a:lnTo>
                  <a:pt x="7426426" y="35560"/>
                </a:lnTo>
                <a:lnTo>
                  <a:pt x="7426426" y="35293"/>
                </a:lnTo>
                <a:lnTo>
                  <a:pt x="7426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1522" y="338049"/>
            <a:ext cx="734095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20029" y="1150635"/>
            <a:ext cx="8499475" cy="4555490"/>
          </a:xfrm>
          <a:custGeom>
            <a:avLst/>
            <a:gdLst/>
            <a:ahLst/>
            <a:cxnLst/>
            <a:rect l="l" t="t" r="r" b="b"/>
            <a:pathLst>
              <a:path w="8499475" h="4555490">
                <a:moveTo>
                  <a:pt x="0" y="4555236"/>
                </a:moveTo>
                <a:lnTo>
                  <a:pt x="8499373" y="4555236"/>
                </a:lnTo>
                <a:lnTo>
                  <a:pt x="8499373" y="0"/>
                </a:lnTo>
                <a:lnTo>
                  <a:pt x="0" y="0"/>
                </a:lnTo>
                <a:lnTo>
                  <a:pt x="0" y="45552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7122" y="1692960"/>
            <a:ext cx="8440191" cy="361099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802557" y="5137353"/>
            <a:ext cx="541655" cy="173355"/>
          </a:xfrm>
          <a:custGeom>
            <a:avLst/>
            <a:gdLst/>
            <a:ahLst/>
            <a:cxnLst/>
            <a:rect l="l" t="t" r="r" b="b"/>
            <a:pathLst>
              <a:path w="541654" h="173354">
                <a:moveTo>
                  <a:pt x="1981" y="0"/>
                </a:moveTo>
                <a:lnTo>
                  <a:pt x="0" y="169062"/>
                </a:lnTo>
                <a:lnTo>
                  <a:pt x="539508" y="173126"/>
                </a:lnTo>
                <a:lnTo>
                  <a:pt x="541489" y="4457"/>
                </a:lnTo>
                <a:lnTo>
                  <a:pt x="19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2749" y="-120911"/>
            <a:ext cx="8158500" cy="1284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0065" y="1436573"/>
            <a:ext cx="7463868" cy="3939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062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71310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87181" y="6556176"/>
            <a:ext cx="254597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Relationship Id="rId3" Type="http://schemas.openxmlformats.org/officeDocument/2006/relationships/image" Target="../media/image66.jpg"/><Relationship Id="rId4" Type="http://schemas.openxmlformats.org/officeDocument/2006/relationships/image" Target="../media/image67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40436" y="784859"/>
            <a:ext cx="8197850" cy="3881754"/>
            <a:chOff x="440436" y="784859"/>
            <a:chExt cx="8197850" cy="388175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436" y="784859"/>
              <a:ext cx="8197596" cy="388162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204" y="784859"/>
              <a:ext cx="8102346" cy="3783329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231" y="5772911"/>
            <a:ext cx="8069580" cy="93271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06561" y="5833653"/>
            <a:ext cx="7689850" cy="62801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682875" marR="5080" indent="-2670810">
              <a:lnSpc>
                <a:spcPts val="2340"/>
              </a:lnSpc>
              <a:spcBef>
                <a:spcPts val="229"/>
              </a:spcBef>
            </a:pP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Казахский</a:t>
            </a:r>
            <a:r>
              <a:rPr dirty="0" sz="2000" spc="-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40" b="1">
                <a:solidFill>
                  <a:srgbClr val="001F5F"/>
                </a:solidFill>
                <a:latin typeface="Arial"/>
                <a:cs typeface="Arial"/>
              </a:rPr>
              <a:t>Национальный</a:t>
            </a:r>
            <a:r>
              <a:rPr dirty="0" sz="2000" spc="-4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Исследовательский</a:t>
            </a:r>
            <a:r>
              <a:rPr dirty="0" sz="2000" spc="-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Технический</a:t>
            </a:r>
            <a:r>
              <a:rPr dirty="0" sz="2000" spc="-8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70" b="1">
                <a:solidFill>
                  <a:srgbClr val="001F5F"/>
                </a:solidFill>
                <a:latin typeface="Arial"/>
                <a:cs typeface="Arial"/>
              </a:rPr>
              <a:t>Университет, </a:t>
            </a:r>
            <a:r>
              <a:rPr dirty="0" sz="2000" spc="-240" b="1">
                <a:solidFill>
                  <a:srgbClr val="001F5F"/>
                </a:solidFill>
                <a:latin typeface="Arial"/>
                <a:cs typeface="Arial"/>
              </a:rPr>
              <a:t>Кафедра</a:t>
            </a:r>
            <a:r>
              <a:rPr dirty="0" sz="2000" spc="-8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25" b="1">
                <a:solidFill>
                  <a:srgbClr val="001F5F"/>
                </a:solidFill>
                <a:latin typeface="Arial"/>
                <a:cs typeface="Arial"/>
              </a:rPr>
              <a:t>“Геофизики</a:t>
            </a:r>
            <a:r>
              <a:rPr dirty="0" sz="2000" spc="-125" b="1">
                <a:latin typeface="Arial"/>
                <a:cs typeface="Arial"/>
              </a:rPr>
              <a:t>”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0207"/>
            <a:ext cx="48793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Cейсмическая</a:t>
            </a:r>
            <a:r>
              <a:rPr dirty="0" sz="2800" spc="-125"/>
              <a:t> </a:t>
            </a:r>
            <a:r>
              <a:rPr dirty="0" sz="2800" spc="-10"/>
              <a:t>интерпретация</a:t>
            </a:r>
            <a:endParaRPr sz="2800"/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535929" y="1110221"/>
            <a:ext cx="7829550" cy="51835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 b="1">
                <a:solidFill>
                  <a:srgbClr val="7F0000"/>
                </a:solidFill>
                <a:latin typeface="Times New Roman"/>
                <a:cs typeface="Times New Roman"/>
              </a:rPr>
              <a:t>Объекты</a:t>
            </a:r>
            <a:r>
              <a:rPr dirty="0" sz="1900" spc="-50" b="1">
                <a:solidFill>
                  <a:srgbClr val="7F0000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7F0000"/>
                </a:solidFill>
                <a:latin typeface="Times New Roman"/>
                <a:cs typeface="Times New Roman"/>
              </a:rPr>
              <a:t>изучения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900">
              <a:latin typeface="Times New Roman"/>
              <a:cs typeface="Times New Roman"/>
            </a:endParaRPr>
          </a:p>
          <a:p>
            <a:pPr marL="581025" indent="-266700">
              <a:lnSpc>
                <a:spcPct val="100000"/>
              </a:lnSpc>
              <a:buFont typeface="Times New Roman"/>
              <a:buChar char="●"/>
              <a:tabLst>
                <a:tab pos="581025" algn="l"/>
              </a:tabLst>
            </a:pPr>
            <a:r>
              <a:rPr dirty="0" sz="1900">
                <a:latin typeface="Times New Roman"/>
                <a:cs typeface="Times New Roman"/>
              </a:rPr>
              <a:t>Сейсмическая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интерпретация.</a:t>
            </a:r>
            <a:endParaRPr sz="1900">
              <a:latin typeface="Times New Roman"/>
              <a:cs typeface="Times New Roman"/>
            </a:endParaRPr>
          </a:p>
          <a:p>
            <a:pPr marL="547370" indent="-266700">
              <a:lnSpc>
                <a:spcPct val="100000"/>
              </a:lnSpc>
              <a:spcBef>
                <a:spcPts val="370"/>
              </a:spcBef>
              <a:buChar char="●"/>
              <a:tabLst>
                <a:tab pos="547370" algn="l"/>
              </a:tabLst>
            </a:pPr>
            <a:r>
              <a:rPr dirty="0" sz="1900">
                <a:latin typeface="Times New Roman"/>
                <a:cs typeface="Times New Roman"/>
              </a:rPr>
              <a:t>Определение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ловушек.</a:t>
            </a:r>
            <a:endParaRPr sz="1900">
              <a:latin typeface="Times New Roman"/>
              <a:cs typeface="Times New Roman"/>
            </a:endParaRPr>
          </a:p>
          <a:p>
            <a:pPr marL="547370" indent="-266700">
              <a:lnSpc>
                <a:spcPct val="100000"/>
              </a:lnSpc>
              <a:spcBef>
                <a:spcPts val="375"/>
              </a:spcBef>
              <a:buChar char="●"/>
              <a:tabLst>
                <a:tab pos="547370" algn="l"/>
              </a:tabLst>
            </a:pPr>
            <a:r>
              <a:rPr dirty="0" sz="1900" spc="-10">
                <a:latin typeface="Times New Roman"/>
                <a:cs typeface="Times New Roman"/>
              </a:rPr>
              <a:t>Структурное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картирование.</a:t>
            </a:r>
            <a:endParaRPr sz="1900">
              <a:latin typeface="Times New Roman"/>
              <a:cs typeface="Times New Roman"/>
            </a:endParaRPr>
          </a:p>
          <a:p>
            <a:pPr marL="547370" indent="-266700">
              <a:lnSpc>
                <a:spcPct val="100000"/>
              </a:lnSpc>
              <a:spcBef>
                <a:spcPts val="370"/>
              </a:spcBef>
              <a:buChar char="●"/>
              <a:tabLst>
                <a:tab pos="547370" algn="l"/>
              </a:tabLst>
            </a:pPr>
            <a:r>
              <a:rPr dirty="0" sz="1900">
                <a:latin typeface="Times New Roman"/>
                <a:cs typeface="Times New Roman"/>
              </a:rPr>
              <a:t>Сейсмическая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интерпретация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амплитуд.</a:t>
            </a:r>
            <a:endParaRPr sz="1900">
              <a:latin typeface="Times New Roman"/>
              <a:cs typeface="Times New Roman"/>
            </a:endParaRPr>
          </a:p>
          <a:p>
            <a:pPr marL="547370" indent="-266700">
              <a:lnSpc>
                <a:spcPct val="100000"/>
              </a:lnSpc>
              <a:spcBef>
                <a:spcPts val="375"/>
              </a:spcBef>
              <a:buChar char="●"/>
              <a:tabLst>
                <a:tab pos="547370" algn="l"/>
              </a:tabLst>
            </a:pPr>
            <a:r>
              <a:rPr dirty="0" sz="1900">
                <a:latin typeface="Times New Roman"/>
                <a:cs typeface="Times New Roman"/>
              </a:rPr>
              <a:t>Обстановки</a:t>
            </a:r>
            <a:r>
              <a:rPr dirty="0" sz="1900" spc="-7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осадконакопления.</a:t>
            </a:r>
            <a:endParaRPr sz="1900">
              <a:latin typeface="Times New Roman"/>
              <a:cs typeface="Times New Roman"/>
            </a:endParaRPr>
          </a:p>
          <a:p>
            <a:pPr marL="547370" indent="-266700">
              <a:lnSpc>
                <a:spcPct val="100000"/>
              </a:lnSpc>
              <a:spcBef>
                <a:spcPts val="370"/>
              </a:spcBef>
              <a:buChar char="●"/>
              <a:tabLst>
                <a:tab pos="547370" algn="l"/>
              </a:tabLst>
            </a:pPr>
            <a:r>
              <a:rPr dirty="0" sz="1900" spc="-10">
                <a:latin typeface="Times New Roman"/>
                <a:cs typeface="Times New Roman"/>
              </a:rPr>
              <a:t>Сейсмостратиграфия.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b="1">
                <a:solidFill>
                  <a:srgbClr val="7F0000"/>
                </a:solidFill>
                <a:latin typeface="Times New Roman"/>
                <a:cs typeface="Times New Roman"/>
              </a:rPr>
              <a:t>Важный</a:t>
            </a:r>
            <a:r>
              <a:rPr dirty="0" sz="1900" spc="-60" b="1">
                <a:solidFill>
                  <a:srgbClr val="7F0000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7F0000"/>
                </a:solidFill>
                <a:latin typeface="Times New Roman"/>
                <a:cs typeface="Times New Roman"/>
              </a:rPr>
              <a:t>акцент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10">
                <a:latin typeface="Constantia"/>
                <a:cs typeface="Constantia"/>
              </a:rPr>
              <a:t>Сейсмическая</a:t>
            </a:r>
            <a:r>
              <a:rPr dirty="0" sz="1900" spc="-100">
                <a:latin typeface="Constantia"/>
                <a:cs typeface="Constantia"/>
              </a:rPr>
              <a:t> </a:t>
            </a:r>
            <a:r>
              <a:rPr dirty="0" sz="1900" spc="-10">
                <a:latin typeface="Constantia"/>
                <a:cs typeface="Constantia"/>
              </a:rPr>
              <a:t>интерпретация</a:t>
            </a:r>
            <a:r>
              <a:rPr dirty="0" sz="1900" spc="-65">
                <a:latin typeface="Constantia"/>
                <a:cs typeface="Constantia"/>
              </a:rPr>
              <a:t> </a:t>
            </a:r>
            <a:r>
              <a:rPr dirty="0" sz="1900" spc="-10">
                <a:latin typeface="Constantia"/>
                <a:cs typeface="Constantia"/>
              </a:rPr>
              <a:t>позволяет:</a:t>
            </a:r>
            <a:endParaRPr sz="1900">
              <a:latin typeface="Constantia"/>
              <a:cs typeface="Constantia"/>
            </a:endParaRPr>
          </a:p>
          <a:p>
            <a:pPr marL="515620" indent="-266700">
              <a:lnSpc>
                <a:spcPct val="100000"/>
              </a:lnSpc>
              <a:spcBef>
                <a:spcPts val="760"/>
              </a:spcBef>
              <a:buChar char="■"/>
              <a:tabLst>
                <a:tab pos="515620" algn="l"/>
              </a:tabLst>
            </a:pPr>
            <a:r>
              <a:rPr dirty="0" sz="1900" spc="-10">
                <a:latin typeface="Times New Roman"/>
                <a:cs typeface="Times New Roman"/>
              </a:rPr>
              <a:t>Расположить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скважины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оптимальным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образом.</a:t>
            </a:r>
            <a:endParaRPr sz="1900">
              <a:latin typeface="Times New Roman"/>
              <a:cs typeface="Times New Roman"/>
            </a:endParaRPr>
          </a:p>
          <a:p>
            <a:pPr marL="457834" marR="5080" indent="-209550">
              <a:lnSpc>
                <a:spcPct val="80000"/>
              </a:lnSpc>
              <a:spcBef>
                <a:spcPts val="1200"/>
              </a:spcBef>
              <a:buChar char="■"/>
              <a:tabLst>
                <a:tab pos="457834" algn="l"/>
                <a:tab pos="514984" algn="l"/>
              </a:tabLst>
            </a:pPr>
            <a:r>
              <a:rPr dirty="0" sz="1900">
                <a:latin typeface="Times New Roman"/>
                <a:cs typeface="Times New Roman"/>
              </a:rPr>
              <a:t>	Осуществить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разведку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перспективных</a:t>
            </a:r>
            <a:r>
              <a:rPr dirty="0" sz="1900" spc="-7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площадей</a:t>
            </a:r>
            <a:r>
              <a:rPr dirty="0" sz="1900" spc="-7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выявить</a:t>
            </a:r>
            <a:r>
              <a:rPr dirty="0" sz="1900" spc="36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скопления </a:t>
            </a:r>
            <a:r>
              <a:rPr dirty="0" sz="1900" spc="-25">
                <a:latin typeface="Times New Roman"/>
                <a:cs typeface="Times New Roman"/>
              </a:rPr>
              <a:t>УВ.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  <a:spcBef>
                <a:spcPts val="745"/>
              </a:spcBef>
            </a:pPr>
            <a:r>
              <a:rPr dirty="0" sz="1900">
                <a:latin typeface="Times New Roman"/>
                <a:cs typeface="Times New Roman"/>
              </a:rPr>
              <a:t>При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конвертации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сейсмических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карт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в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глубинные</a:t>
            </a:r>
            <a:r>
              <a:rPr dirty="0" sz="1900" spc="-70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необходима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точность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 spc="-50">
                <a:latin typeface="Times New Roman"/>
                <a:cs typeface="Times New Roman"/>
              </a:rPr>
              <a:t>в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</a:pPr>
            <a:r>
              <a:rPr dirty="0" sz="1900">
                <a:latin typeface="Times New Roman"/>
                <a:cs typeface="Times New Roman"/>
              </a:rPr>
              <a:t>определении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сейсмических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скоростей.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962" y="589610"/>
            <a:ext cx="305816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Объекты</a:t>
            </a:r>
            <a:r>
              <a:rPr dirty="0" sz="2800" spc="-165"/>
              <a:t> </a:t>
            </a:r>
            <a:r>
              <a:rPr dirty="0" sz="2800" spc="-10"/>
              <a:t>изучения</a:t>
            </a:r>
            <a:endParaRPr sz="2800"/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52052" y="1572894"/>
            <a:ext cx="8415655" cy="3837304"/>
          </a:xfrm>
          <a:prstGeom prst="rect">
            <a:avLst/>
          </a:prstGeom>
          <a:ln w="57942">
            <a:solidFill>
              <a:srgbClr val="00326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65760" indent="-274320">
              <a:lnSpc>
                <a:spcPts val="2125"/>
              </a:lnSpc>
              <a:buSzPct val="107894"/>
              <a:buFont typeface="Microsoft Sans Serif"/>
              <a:buChar char="•"/>
              <a:tabLst>
                <a:tab pos="365760" algn="l"/>
              </a:tabLst>
            </a:pPr>
            <a:r>
              <a:rPr dirty="0" sz="1900">
                <a:latin typeface="Times New Roman"/>
                <a:cs typeface="Times New Roman"/>
              </a:rPr>
              <a:t>Основные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концепции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интерпретации.</a:t>
            </a:r>
            <a:endParaRPr sz="1900">
              <a:latin typeface="Times New Roman"/>
              <a:cs typeface="Times New Roman"/>
            </a:endParaRPr>
          </a:p>
          <a:p>
            <a:pPr marL="365760" indent="-274320">
              <a:lnSpc>
                <a:spcPct val="100000"/>
              </a:lnSpc>
              <a:spcBef>
                <a:spcPts val="745"/>
              </a:spcBef>
              <a:buSzPct val="107894"/>
              <a:buFont typeface="Microsoft Sans Serif"/>
              <a:buChar char="•"/>
              <a:tabLst>
                <a:tab pos="365760" algn="l"/>
              </a:tabLst>
            </a:pPr>
            <a:r>
              <a:rPr dirty="0" sz="1900">
                <a:latin typeface="Times New Roman"/>
                <a:cs typeface="Times New Roman"/>
              </a:rPr>
              <a:t>Сейсмические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наблюдения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обработка.</a:t>
            </a:r>
            <a:endParaRPr sz="1900">
              <a:latin typeface="Times New Roman"/>
              <a:cs typeface="Times New Roman"/>
            </a:endParaRPr>
          </a:p>
          <a:p>
            <a:pPr marL="365760" indent="-274320">
              <a:lnSpc>
                <a:spcPct val="100000"/>
              </a:lnSpc>
              <a:spcBef>
                <a:spcPts val="740"/>
              </a:spcBef>
              <a:buSzPct val="110526"/>
              <a:buFont typeface="Microsoft Sans Serif"/>
              <a:buChar char="•"/>
              <a:tabLst>
                <a:tab pos="365760" algn="l"/>
              </a:tabLst>
            </a:pPr>
            <a:r>
              <a:rPr dirty="0" sz="1900" spc="-10">
                <a:latin typeface="Times New Roman"/>
                <a:cs typeface="Times New Roman"/>
              </a:rPr>
              <a:t>Интерпретация: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50"/>
              </a:spcBef>
              <a:buSzPct val="107894"/>
              <a:buFont typeface="Microsoft Sans Serif"/>
              <a:buChar char="•"/>
              <a:tabLst>
                <a:tab pos="1120140" algn="l"/>
              </a:tabLst>
            </a:pPr>
            <a:r>
              <a:rPr dirty="0" sz="1900" spc="-10">
                <a:latin typeface="Times New Roman"/>
                <a:cs typeface="Times New Roman"/>
              </a:rPr>
              <a:t>Картирование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в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целях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оптимального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расположения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скважин.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45"/>
              </a:spcBef>
              <a:buSzPct val="107894"/>
              <a:buFont typeface="Microsoft Sans Serif"/>
              <a:buChar char="•"/>
              <a:tabLst>
                <a:tab pos="1120140" algn="l"/>
              </a:tabLst>
            </a:pPr>
            <a:r>
              <a:rPr dirty="0" sz="1900">
                <a:latin typeface="Times New Roman"/>
                <a:cs typeface="Times New Roman"/>
              </a:rPr>
              <a:t>Сейсмическая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стратиграфия.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40"/>
              </a:spcBef>
              <a:buSzPct val="107894"/>
              <a:buFont typeface="Microsoft Sans Serif"/>
              <a:buChar char="•"/>
              <a:tabLst>
                <a:tab pos="1120140" algn="l"/>
              </a:tabLst>
            </a:pPr>
            <a:r>
              <a:rPr dirty="0" sz="1900">
                <a:latin typeface="Times New Roman"/>
                <a:cs typeface="Times New Roman"/>
              </a:rPr>
              <a:t>Анализ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амплитуд.</a:t>
            </a:r>
            <a:endParaRPr sz="1900">
              <a:latin typeface="Times New Roman"/>
              <a:cs typeface="Times New Roman"/>
            </a:endParaRPr>
          </a:p>
          <a:p>
            <a:pPr marL="365760" indent="-274320">
              <a:lnSpc>
                <a:spcPct val="100000"/>
              </a:lnSpc>
              <a:spcBef>
                <a:spcPts val="750"/>
              </a:spcBef>
              <a:buSzPct val="107894"/>
              <a:buFont typeface="Microsoft Sans Serif"/>
              <a:buChar char="•"/>
              <a:tabLst>
                <a:tab pos="365760" algn="l"/>
              </a:tabLst>
            </a:pPr>
            <a:r>
              <a:rPr dirty="0" sz="1900" spc="-10">
                <a:latin typeface="Times New Roman"/>
                <a:cs typeface="Times New Roman"/>
              </a:rPr>
              <a:t>Продвинутые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методы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для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оценки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коллекторских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свойств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горных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пород: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40"/>
              </a:spcBef>
              <a:buSzPct val="107894"/>
              <a:buFont typeface="Microsoft Sans Serif"/>
              <a:buChar char="•"/>
              <a:tabLst>
                <a:tab pos="1120140" algn="l"/>
              </a:tabLst>
            </a:pPr>
            <a:r>
              <a:rPr dirty="0" sz="1900" spc="-10">
                <a:latin typeface="Times New Roman"/>
                <a:cs typeface="Times New Roman"/>
              </a:rPr>
              <a:t>Aтрибуты.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45"/>
              </a:spcBef>
              <a:buSzPct val="107894"/>
              <a:buFont typeface="Microsoft Sans Serif"/>
              <a:buChar char="•"/>
              <a:tabLst>
                <a:tab pos="1120140" algn="l"/>
              </a:tabLst>
            </a:pPr>
            <a:r>
              <a:rPr dirty="0" sz="1900" spc="-20">
                <a:latin typeface="Times New Roman"/>
                <a:cs typeface="Times New Roman"/>
              </a:rPr>
              <a:t>AVO.</a:t>
            </a:r>
            <a:endParaRPr sz="1900">
              <a:latin typeface="Times New Roman"/>
              <a:cs typeface="Times New Roman"/>
            </a:endParaRPr>
          </a:p>
          <a:p>
            <a:pPr lvl="1" marL="1120140" indent="-342900">
              <a:lnSpc>
                <a:spcPct val="100000"/>
              </a:lnSpc>
              <a:spcBef>
                <a:spcPts val="730"/>
              </a:spcBef>
              <a:buSzPct val="110526"/>
              <a:buFont typeface="Microsoft Sans Serif"/>
              <a:buChar char="•"/>
              <a:tabLst>
                <a:tab pos="1120140" algn="l"/>
              </a:tabLst>
            </a:pPr>
            <a:r>
              <a:rPr dirty="0" sz="1900" spc="-10">
                <a:latin typeface="Times New Roman"/>
                <a:cs typeface="Times New Roman"/>
              </a:rPr>
              <a:t>Инверсия.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066666" y="1595627"/>
            <a:ext cx="3625215" cy="5053965"/>
            <a:chOff x="5066666" y="1595627"/>
            <a:chExt cx="3625215" cy="50539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399" y="1615429"/>
              <a:ext cx="3581400" cy="50292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105399" y="1615429"/>
              <a:ext cx="3581400" cy="5029200"/>
            </a:xfrm>
            <a:custGeom>
              <a:avLst/>
              <a:gdLst/>
              <a:ahLst/>
              <a:cxnLst/>
              <a:rect l="l" t="t" r="r" b="b"/>
              <a:pathLst>
                <a:path w="3581400" h="5029200">
                  <a:moveTo>
                    <a:pt x="0" y="5029200"/>
                  </a:moveTo>
                  <a:lnTo>
                    <a:pt x="3581400" y="502920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5029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071238" y="2063417"/>
              <a:ext cx="3615690" cy="4581525"/>
            </a:xfrm>
            <a:custGeom>
              <a:avLst/>
              <a:gdLst/>
              <a:ahLst/>
              <a:cxnLst/>
              <a:rect l="l" t="t" r="r" b="b"/>
              <a:pathLst>
                <a:path w="3615690" h="4581525">
                  <a:moveTo>
                    <a:pt x="2777361" y="161609"/>
                  </a:moveTo>
                  <a:lnTo>
                    <a:pt x="2764220" y="207593"/>
                  </a:lnTo>
                  <a:lnTo>
                    <a:pt x="2751060" y="253587"/>
                  </a:lnTo>
                  <a:lnTo>
                    <a:pt x="2737863" y="299599"/>
                  </a:lnTo>
                  <a:lnTo>
                    <a:pt x="2724609" y="345640"/>
                  </a:lnTo>
                  <a:lnTo>
                    <a:pt x="2711281" y="391718"/>
                  </a:lnTo>
                  <a:lnTo>
                    <a:pt x="2697858" y="437843"/>
                  </a:lnTo>
                  <a:lnTo>
                    <a:pt x="2684324" y="484024"/>
                  </a:lnTo>
                  <a:lnTo>
                    <a:pt x="2670658" y="530271"/>
                  </a:lnTo>
                  <a:lnTo>
                    <a:pt x="2656842" y="576592"/>
                  </a:lnTo>
                  <a:lnTo>
                    <a:pt x="2642857" y="622999"/>
                  </a:lnTo>
                  <a:lnTo>
                    <a:pt x="2628685" y="669498"/>
                  </a:lnTo>
                  <a:lnTo>
                    <a:pt x="2614307" y="716101"/>
                  </a:lnTo>
                  <a:lnTo>
                    <a:pt x="2599703" y="762817"/>
                  </a:lnTo>
                  <a:lnTo>
                    <a:pt x="2584856" y="809654"/>
                  </a:lnTo>
                  <a:lnTo>
                    <a:pt x="2569747" y="856623"/>
                  </a:lnTo>
                  <a:lnTo>
                    <a:pt x="2554356" y="903732"/>
                  </a:lnTo>
                  <a:lnTo>
                    <a:pt x="2538666" y="950991"/>
                  </a:lnTo>
                  <a:lnTo>
                    <a:pt x="2522657" y="998409"/>
                  </a:lnTo>
                  <a:lnTo>
                    <a:pt x="2506310" y="1045996"/>
                  </a:lnTo>
                  <a:lnTo>
                    <a:pt x="2489607" y="1093761"/>
                  </a:lnTo>
                  <a:lnTo>
                    <a:pt x="2472530" y="1141714"/>
                  </a:lnTo>
                  <a:lnTo>
                    <a:pt x="2455058" y="1189864"/>
                  </a:lnTo>
                  <a:lnTo>
                    <a:pt x="2437174" y="1238219"/>
                  </a:lnTo>
                  <a:lnTo>
                    <a:pt x="2418859" y="1286791"/>
                  </a:lnTo>
                  <a:lnTo>
                    <a:pt x="2400094" y="1335587"/>
                  </a:lnTo>
                  <a:lnTo>
                    <a:pt x="2380861" y="1384617"/>
                  </a:lnTo>
                  <a:lnTo>
                    <a:pt x="2361140" y="1433892"/>
                  </a:lnTo>
                  <a:lnTo>
                    <a:pt x="2340913" y="1483419"/>
                  </a:lnTo>
                  <a:lnTo>
                    <a:pt x="2320161" y="1533209"/>
                  </a:lnTo>
                  <a:lnTo>
                    <a:pt x="2302259" y="1575921"/>
                  </a:lnTo>
                  <a:lnTo>
                    <a:pt x="2284395" y="1618885"/>
                  </a:lnTo>
                  <a:lnTo>
                    <a:pt x="2266538" y="1662090"/>
                  </a:lnTo>
                  <a:lnTo>
                    <a:pt x="2248660" y="1705523"/>
                  </a:lnTo>
                  <a:lnTo>
                    <a:pt x="2230732" y="1749174"/>
                  </a:lnTo>
                  <a:lnTo>
                    <a:pt x="2212724" y="1793030"/>
                  </a:lnTo>
                  <a:lnTo>
                    <a:pt x="2194607" y="1837080"/>
                  </a:lnTo>
                  <a:lnTo>
                    <a:pt x="2176353" y="1881312"/>
                  </a:lnTo>
                  <a:lnTo>
                    <a:pt x="2157932" y="1925715"/>
                  </a:lnTo>
                  <a:lnTo>
                    <a:pt x="2139316" y="1970277"/>
                  </a:lnTo>
                  <a:lnTo>
                    <a:pt x="2120474" y="2014986"/>
                  </a:lnTo>
                  <a:lnTo>
                    <a:pt x="2101379" y="2059831"/>
                  </a:lnTo>
                  <a:lnTo>
                    <a:pt x="2082000" y="2104800"/>
                  </a:lnTo>
                  <a:lnTo>
                    <a:pt x="2062309" y="2149881"/>
                  </a:lnTo>
                  <a:lnTo>
                    <a:pt x="2042277" y="2195064"/>
                  </a:lnTo>
                  <a:lnTo>
                    <a:pt x="2021875" y="2240335"/>
                  </a:lnTo>
                  <a:lnTo>
                    <a:pt x="2001073" y="2285684"/>
                  </a:lnTo>
                  <a:lnTo>
                    <a:pt x="1979843" y="2331099"/>
                  </a:lnTo>
                  <a:lnTo>
                    <a:pt x="1958156" y="2376568"/>
                  </a:lnTo>
                  <a:lnTo>
                    <a:pt x="1935981" y="2422080"/>
                  </a:lnTo>
                  <a:lnTo>
                    <a:pt x="1913291" y="2467622"/>
                  </a:lnTo>
                  <a:lnTo>
                    <a:pt x="1890057" y="2513185"/>
                  </a:lnTo>
                  <a:lnTo>
                    <a:pt x="1866248" y="2558754"/>
                  </a:lnTo>
                  <a:lnTo>
                    <a:pt x="1841836" y="2604321"/>
                  </a:lnTo>
                  <a:lnTo>
                    <a:pt x="1816793" y="2649871"/>
                  </a:lnTo>
                  <a:lnTo>
                    <a:pt x="1791088" y="2695395"/>
                  </a:lnTo>
                  <a:lnTo>
                    <a:pt x="1764693" y="2740879"/>
                  </a:lnTo>
                  <a:lnTo>
                    <a:pt x="1737579" y="2786313"/>
                  </a:lnTo>
                  <a:lnTo>
                    <a:pt x="1709716" y="2831686"/>
                  </a:lnTo>
                  <a:lnTo>
                    <a:pt x="1681076" y="2876984"/>
                  </a:lnTo>
                  <a:lnTo>
                    <a:pt x="1651630" y="2922197"/>
                  </a:lnTo>
                  <a:lnTo>
                    <a:pt x="1621348" y="2967314"/>
                  </a:lnTo>
                  <a:lnTo>
                    <a:pt x="1590201" y="3012321"/>
                  </a:lnTo>
                  <a:lnTo>
                    <a:pt x="1558161" y="3057209"/>
                  </a:lnTo>
                  <a:lnTo>
                    <a:pt x="1531069" y="3093916"/>
                  </a:lnTo>
                  <a:lnTo>
                    <a:pt x="1502465" y="3131426"/>
                  </a:lnTo>
                  <a:lnTo>
                    <a:pt x="1472436" y="3169677"/>
                  </a:lnTo>
                  <a:lnTo>
                    <a:pt x="1441067" y="3208606"/>
                  </a:lnTo>
                  <a:lnTo>
                    <a:pt x="1408446" y="3248152"/>
                  </a:lnTo>
                  <a:lnTo>
                    <a:pt x="1374659" y="3288253"/>
                  </a:lnTo>
                  <a:lnTo>
                    <a:pt x="1339791" y="3328849"/>
                  </a:lnTo>
                  <a:lnTo>
                    <a:pt x="1303930" y="3369876"/>
                  </a:lnTo>
                  <a:lnTo>
                    <a:pt x="1267162" y="3411274"/>
                  </a:lnTo>
                  <a:lnTo>
                    <a:pt x="1229573" y="3452980"/>
                  </a:lnTo>
                  <a:lnTo>
                    <a:pt x="1191250" y="3494932"/>
                  </a:lnTo>
                  <a:lnTo>
                    <a:pt x="1152279" y="3537070"/>
                  </a:lnTo>
                  <a:lnTo>
                    <a:pt x="1112746" y="3579332"/>
                  </a:lnTo>
                  <a:lnTo>
                    <a:pt x="1072739" y="3621655"/>
                  </a:lnTo>
                  <a:lnTo>
                    <a:pt x="1032342" y="3663978"/>
                  </a:lnTo>
                  <a:lnTo>
                    <a:pt x="991643" y="3706240"/>
                  </a:lnTo>
                  <a:lnTo>
                    <a:pt x="950728" y="3748378"/>
                  </a:lnTo>
                  <a:lnTo>
                    <a:pt x="909683" y="3790330"/>
                  </a:lnTo>
                  <a:lnTo>
                    <a:pt x="868595" y="3832036"/>
                  </a:lnTo>
                  <a:lnTo>
                    <a:pt x="827551" y="3873434"/>
                  </a:lnTo>
                  <a:lnTo>
                    <a:pt x="786636" y="3914461"/>
                  </a:lnTo>
                  <a:lnTo>
                    <a:pt x="745937" y="3955056"/>
                  </a:lnTo>
                  <a:lnTo>
                    <a:pt x="705540" y="3995158"/>
                  </a:lnTo>
                  <a:lnTo>
                    <a:pt x="665532" y="4034704"/>
                  </a:lnTo>
                  <a:lnTo>
                    <a:pt x="625999" y="4073633"/>
                  </a:lnTo>
                  <a:lnTo>
                    <a:pt x="587028" y="4111883"/>
                  </a:lnTo>
                  <a:lnTo>
                    <a:pt x="548705" y="4149393"/>
                  </a:lnTo>
                  <a:lnTo>
                    <a:pt x="511116" y="4186100"/>
                  </a:lnTo>
                  <a:lnTo>
                    <a:pt x="474348" y="4221944"/>
                  </a:lnTo>
                  <a:lnTo>
                    <a:pt x="438487" y="4256861"/>
                  </a:lnTo>
                  <a:lnTo>
                    <a:pt x="403620" y="4290792"/>
                  </a:lnTo>
                  <a:lnTo>
                    <a:pt x="369832" y="4323673"/>
                  </a:lnTo>
                  <a:lnTo>
                    <a:pt x="337211" y="4355444"/>
                  </a:lnTo>
                  <a:lnTo>
                    <a:pt x="305843" y="4386042"/>
                  </a:lnTo>
                  <a:lnTo>
                    <a:pt x="275814" y="4415406"/>
                  </a:lnTo>
                  <a:lnTo>
                    <a:pt x="247210" y="4443474"/>
                  </a:lnTo>
                  <a:lnTo>
                    <a:pt x="194624" y="4495475"/>
                  </a:lnTo>
                  <a:lnTo>
                    <a:pt x="148778" y="4541552"/>
                  </a:lnTo>
                  <a:lnTo>
                    <a:pt x="128597" y="4562215"/>
                  </a:lnTo>
                  <a:lnTo>
                    <a:pt x="110361" y="4581211"/>
                  </a:lnTo>
                </a:path>
                <a:path w="3615690" h="4581525">
                  <a:moveTo>
                    <a:pt x="34161" y="1965504"/>
                  </a:moveTo>
                  <a:lnTo>
                    <a:pt x="83945" y="1945533"/>
                  </a:lnTo>
                  <a:lnTo>
                    <a:pt x="133719" y="1925685"/>
                  </a:lnTo>
                  <a:lnTo>
                    <a:pt x="183471" y="1906085"/>
                  </a:lnTo>
                  <a:lnTo>
                    <a:pt x="233188" y="1886856"/>
                  </a:lnTo>
                  <a:lnTo>
                    <a:pt x="282859" y="1868121"/>
                  </a:lnTo>
                  <a:lnTo>
                    <a:pt x="332471" y="1850004"/>
                  </a:lnTo>
                  <a:lnTo>
                    <a:pt x="382013" y="1832630"/>
                  </a:lnTo>
                  <a:lnTo>
                    <a:pt x="431473" y="1816121"/>
                  </a:lnTo>
                  <a:lnTo>
                    <a:pt x="480837" y="1800601"/>
                  </a:lnTo>
                  <a:lnTo>
                    <a:pt x="530096" y="1786195"/>
                  </a:lnTo>
                  <a:lnTo>
                    <a:pt x="579236" y="1773025"/>
                  </a:lnTo>
                  <a:lnTo>
                    <a:pt x="628245" y="1761216"/>
                  </a:lnTo>
                  <a:lnTo>
                    <a:pt x="677112" y="1750891"/>
                  </a:lnTo>
                  <a:lnTo>
                    <a:pt x="725824" y="1742173"/>
                  </a:lnTo>
                  <a:lnTo>
                    <a:pt x="774370" y="1735187"/>
                  </a:lnTo>
                  <a:lnTo>
                    <a:pt x="822738" y="1730057"/>
                  </a:lnTo>
                  <a:lnTo>
                    <a:pt x="870914" y="1726905"/>
                  </a:lnTo>
                  <a:lnTo>
                    <a:pt x="918889" y="1725856"/>
                  </a:lnTo>
                  <a:lnTo>
                    <a:pt x="966649" y="1727033"/>
                  </a:lnTo>
                  <a:lnTo>
                    <a:pt x="1014182" y="1730560"/>
                  </a:lnTo>
                  <a:lnTo>
                    <a:pt x="1061476" y="1736561"/>
                  </a:lnTo>
                  <a:lnTo>
                    <a:pt x="1107296" y="1745558"/>
                  </a:lnTo>
                  <a:lnTo>
                    <a:pt x="1154535" y="1758448"/>
                  </a:lnTo>
                  <a:lnTo>
                    <a:pt x="1202944" y="1774868"/>
                  </a:lnTo>
                  <a:lnTo>
                    <a:pt x="1252277" y="1794450"/>
                  </a:lnTo>
                  <a:lnTo>
                    <a:pt x="1302285" y="1816830"/>
                  </a:lnTo>
                  <a:lnTo>
                    <a:pt x="1352719" y="1841640"/>
                  </a:lnTo>
                  <a:lnTo>
                    <a:pt x="1403333" y="1868517"/>
                  </a:lnTo>
                  <a:lnTo>
                    <a:pt x="1453878" y="1897094"/>
                  </a:lnTo>
                  <a:lnTo>
                    <a:pt x="1504105" y="1927004"/>
                  </a:lnTo>
                  <a:lnTo>
                    <a:pt x="1553768" y="1957884"/>
                  </a:lnTo>
                  <a:lnTo>
                    <a:pt x="1602617" y="1989366"/>
                  </a:lnTo>
                  <a:lnTo>
                    <a:pt x="1650405" y="2021085"/>
                  </a:lnTo>
                  <a:lnTo>
                    <a:pt x="1696884" y="2052675"/>
                  </a:lnTo>
                  <a:lnTo>
                    <a:pt x="1741806" y="2083771"/>
                  </a:lnTo>
                  <a:lnTo>
                    <a:pt x="1784923" y="2114007"/>
                  </a:lnTo>
                  <a:lnTo>
                    <a:pt x="1825987" y="2143017"/>
                  </a:lnTo>
                  <a:lnTo>
                    <a:pt x="1864749" y="2170435"/>
                  </a:lnTo>
                  <a:lnTo>
                    <a:pt x="1900962" y="2195896"/>
                  </a:lnTo>
                  <a:lnTo>
                    <a:pt x="1934378" y="2219033"/>
                  </a:lnTo>
                  <a:lnTo>
                    <a:pt x="1964748" y="2239482"/>
                  </a:lnTo>
                  <a:lnTo>
                    <a:pt x="1991825" y="2256876"/>
                  </a:lnTo>
                  <a:lnTo>
                    <a:pt x="2015361" y="2270850"/>
                  </a:lnTo>
                </a:path>
                <a:path w="3615690" h="4581525">
                  <a:moveTo>
                    <a:pt x="34161" y="2576247"/>
                  </a:moveTo>
                  <a:lnTo>
                    <a:pt x="77702" y="2544494"/>
                  </a:lnTo>
                  <a:lnTo>
                    <a:pt x="121261" y="2512965"/>
                  </a:lnTo>
                  <a:lnTo>
                    <a:pt x="164854" y="2481887"/>
                  </a:lnTo>
                  <a:lnTo>
                    <a:pt x="208502" y="2451487"/>
                  </a:lnTo>
                  <a:lnTo>
                    <a:pt x="252223" y="2421991"/>
                  </a:lnTo>
                  <a:lnTo>
                    <a:pt x="296036" y="2393627"/>
                  </a:lnTo>
                  <a:lnTo>
                    <a:pt x="339961" y="2366620"/>
                  </a:lnTo>
                  <a:lnTo>
                    <a:pt x="384016" y="2341198"/>
                  </a:lnTo>
                  <a:lnTo>
                    <a:pt x="428220" y="2317586"/>
                  </a:lnTo>
                  <a:lnTo>
                    <a:pt x="472592" y="2296012"/>
                  </a:lnTo>
                  <a:lnTo>
                    <a:pt x="517151" y="2276703"/>
                  </a:lnTo>
                  <a:lnTo>
                    <a:pt x="561916" y="2259884"/>
                  </a:lnTo>
                  <a:lnTo>
                    <a:pt x="606907" y="2245783"/>
                  </a:lnTo>
                  <a:lnTo>
                    <a:pt x="652141" y="2234627"/>
                  </a:lnTo>
                  <a:lnTo>
                    <a:pt x="697639" y="2226641"/>
                  </a:lnTo>
                  <a:lnTo>
                    <a:pt x="743418" y="2222052"/>
                  </a:lnTo>
                  <a:lnTo>
                    <a:pt x="789499" y="2221088"/>
                  </a:lnTo>
                  <a:lnTo>
                    <a:pt x="835899" y="2223975"/>
                  </a:lnTo>
                  <a:lnTo>
                    <a:pt x="876919" y="2230683"/>
                  </a:lnTo>
                  <a:lnTo>
                    <a:pt x="919946" y="2242130"/>
                  </a:lnTo>
                  <a:lnTo>
                    <a:pt x="964673" y="2257858"/>
                  </a:lnTo>
                  <a:lnTo>
                    <a:pt x="1010793" y="2277410"/>
                  </a:lnTo>
                  <a:lnTo>
                    <a:pt x="1057999" y="2300331"/>
                  </a:lnTo>
                  <a:lnTo>
                    <a:pt x="1105984" y="2326162"/>
                  </a:lnTo>
                  <a:lnTo>
                    <a:pt x="1154442" y="2354448"/>
                  </a:lnTo>
                  <a:lnTo>
                    <a:pt x="1203065" y="2384732"/>
                  </a:lnTo>
                  <a:lnTo>
                    <a:pt x="1251546" y="2416557"/>
                  </a:lnTo>
                  <a:lnTo>
                    <a:pt x="1299579" y="2449466"/>
                  </a:lnTo>
                  <a:lnTo>
                    <a:pt x="1346857" y="2483002"/>
                  </a:lnTo>
                  <a:lnTo>
                    <a:pt x="1393072" y="2516710"/>
                  </a:lnTo>
                  <a:lnTo>
                    <a:pt x="1437918" y="2550132"/>
                  </a:lnTo>
                  <a:lnTo>
                    <a:pt x="1481087" y="2582811"/>
                  </a:lnTo>
                  <a:lnTo>
                    <a:pt x="1522274" y="2614290"/>
                  </a:lnTo>
                  <a:lnTo>
                    <a:pt x="1561170" y="2644114"/>
                  </a:lnTo>
                  <a:lnTo>
                    <a:pt x="1597470" y="2671826"/>
                  </a:lnTo>
                  <a:lnTo>
                    <a:pt x="1630866" y="2696967"/>
                  </a:lnTo>
                  <a:lnTo>
                    <a:pt x="1661051" y="2719083"/>
                  </a:lnTo>
                  <a:lnTo>
                    <a:pt x="1687718" y="2737716"/>
                  </a:lnTo>
                  <a:lnTo>
                    <a:pt x="1710561" y="2752409"/>
                  </a:lnTo>
                </a:path>
                <a:path w="3615690" h="4581525">
                  <a:moveTo>
                    <a:pt x="34161" y="3438209"/>
                  </a:moveTo>
                  <a:lnTo>
                    <a:pt x="83451" y="3404630"/>
                  </a:lnTo>
                  <a:lnTo>
                    <a:pt x="132648" y="3371284"/>
                  </a:lnTo>
                  <a:lnTo>
                    <a:pt x="181660" y="3338403"/>
                  </a:lnTo>
                  <a:lnTo>
                    <a:pt x="230392" y="3306220"/>
                  </a:lnTo>
                  <a:lnTo>
                    <a:pt x="278751" y="3274967"/>
                  </a:lnTo>
                  <a:lnTo>
                    <a:pt x="326646" y="3244878"/>
                  </a:lnTo>
                  <a:lnTo>
                    <a:pt x="373982" y="3216185"/>
                  </a:lnTo>
                  <a:lnTo>
                    <a:pt x="420667" y="3189120"/>
                  </a:lnTo>
                  <a:lnTo>
                    <a:pt x="466607" y="3163917"/>
                  </a:lnTo>
                  <a:lnTo>
                    <a:pt x="511710" y="3140807"/>
                  </a:lnTo>
                  <a:lnTo>
                    <a:pt x="555882" y="3120024"/>
                  </a:lnTo>
                  <a:lnTo>
                    <a:pt x="599030" y="3101800"/>
                  </a:lnTo>
                  <a:lnTo>
                    <a:pt x="641062" y="3086367"/>
                  </a:lnTo>
                  <a:lnTo>
                    <a:pt x="681884" y="3073959"/>
                  </a:lnTo>
                  <a:lnTo>
                    <a:pt x="721403" y="3064809"/>
                  </a:lnTo>
                  <a:lnTo>
                    <a:pt x="759526" y="3059148"/>
                  </a:lnTo>
                  <a:lnTo>
                    <a:pt x="796161" y="3057209"/>
                  </a:lnTo>
                  <a:lnTo>
                    <a:pt x="842567" y="3062585"/>
                  </a:lnTo>
                  <a:lnTo>
                    <a:pt x="887864" y="3077672"/>
                  </a:lnTo>
                  <a:lnTo>
                    <a:pt x="931843" y="3100910"/>
                  </a:lnTo>
                  <a:lnTo>
                    <a:pt x="974296" y="3130738"/>
                  </a:lnTo>
                  <a:lnTo>
                    <a:pt x="1015015" y="3165595"/>
                  </a:lnTo>
                  <a:lnTo>
                    <a:pt x="1053791" y="3203921"/>
                  </a:lnTo>
                  <a:lnTo>
                    <a:pt x="1090417" y="3244154"/>
                  </a:lnTo>
                  <a:lnTo>
                    <a:pt x="1124684" y="3284734"/>
                  </a:lnTo>
                  <a:lnTo>
                    <a:pt x="1156385" y="3324100"/>
                  </a:lnTo>
                  <a:lnTo>
                    <a:pt x="1185311" y="3360691"/>
                  </a:lnTo>
                  <a:lnTo>
                    <a:pt x="1211255" y="3392947"/>
                  </a:lnTo>
                  <a:lnTo>
                    <a:pt x="1234007" y="3419306"/>
                  </a:lnTo>
                  <a:lnTo>
                    <a:pt x="1253361" y="3438209"/>
                  </a:lnTo>
                </a:path>
                <a:path w="3615690" h="4581525">
                  <a:moveTo>
                    <a:pt x="34161" y="923609"/>
                  </a:moveTo>
                  <a:lnTo>
                    <a:pt x="83548" y="904569"/>
                  </a:lnTo>
                  <a:lnTo>
                    <a:pt x="132923" y="885594"/>
                  </a:lnTo>
                  <a:lnTo>
                    <a:pt x="182275" y="866746"/>
                  </a:lnTo>
                  <a:lnTo>
                    <a:pt x="231592" y="848090"/>
                  </a:lnTo>
                  <a:lnTo>
                    <a:pt x="280863" y="829690"/>
                  </a:lnTo>
                  <a:lnTo>
                    <a:pt x="330076" y="811608"/>
                  </a:lnTo>
                  <a:lnTo>
                    <a:pt x="379219" y="793910"/>
                  </a:lnTo>
                  <a:lnTo>
                    <a:pt x="428281" y="776660"/>
                  </a:lnTo>
                  <a:lnTo>
                    <a:pt x="477250" y="759920"/>
                  </a:lnTo>
                  <a:lnTo>
                    <a:pt x="526114" y="743755"/>
                  </a:lnTo>
                  <a:lnTo>
                    <a:pt x="574862" y="728229"/>
                  </a:lnTo>
                  <a:lnTo>
                    <a:pt x="623483" y="713406"/>
                  </a:lnTo>
                  <a:lnTo>
                    <a:pt x="671964" y="699349"/>
                  </a:lnTo>
                  <a:lnTo>
                    <a:pt x="720294" y="686122"/>
                  </a:lnTo>
                  <a:lnTo>
                    <a:pt x="768461" y="673790"/>
                  </a:lnTo>
                  <a:lnTo>
                    <a:pt x="816454" y="662416"/>
                  </a:lnTo>
                  <a:lnTo>
                    <a:pt x="864262" y="652064"/>
                  </a:lnTo>
                  <a:lnTo>
                    <a:pt x="911872" y="642798"/>
                  </a:lnTo>
                  <a:lnTo>
                    <a:pt x="959273" y="634681"/>
                  </a:lnTo>
                  <a:lnTo>
                    <a:pt x="1006453" y="627779"/>
                  </a:lnTo>
                  <a:lnTo>
                    <a:pt x="1053401" y="622154"/>
                  </a:lnTo>
                  <a:lnTo>
                    <a:pt x="1100105" y="617870"/>
                  </a:lnTo>
                  <a:lnTo>
                    <a:pt x="1146554" y="614992"/>
                  </a:lnTo>
                  <a:lnTo>
                    <a:pt x="1192735" y="613582"/>
                  </a:lnTo>
                  <a:lnTo>
                    <a:pt x="1238638" y="613706"/>
                  </a:lnTo>
                  <a:lnTo>
                    <a:pt x="1284250" y="615427"/>
                  </a:lnTo>
                  <a:lnTo>
                    <a:pt x="1329561" y="618809"/>
                  </a:lnTo>
                  <a:lnTo>
                    <a:pt x="1377045" y="624800"/>
                  </a:lnTo>
                  <a:lnTo>
                    <a:pt x="1425600" y="633827"/>
                  </a:lnTo>
                  <a:lnTo>
                    <a:pt x="1475057" y="645654"/>
                  </a:lnTo>
                  <a:lnTo>
                    <a:pt x="1525246" y="660048"/>
                  </a:lnTo>
                  <a:lnTo>
                    <a:pt x="1575999" y="676774"/>
                  </a:lnTo>
                  <a:lnTo>
                    <a:pt x="1627147" y="695598"/>
                  </a:lnTo>
                  <a:lnTo>
                    <a:pt x="1678520" y="716287"/>
                  </a:lnTo>
                  <a:lnTo>
                    <a:pt x="1729949" y="738606"/>
                  </a:lnTo>
                  <a:lnTo>
                    <a:pt x="1781266" y="762321"/>
                  </a:lnTo>
                  <a:lnTo>
                    <a:pt x="1832300" y="787198"/>
                  </a:lnTo>
                  <a:lnTo>
                    <a:pt x="1882884" y="813003"/>
                  </a:lnTo>
                  <a:lnTo>
                    <a:pt x="1932848" y="839501"/>
                  </a:lnTo>
                  <a:lnTo>
                    <a:pt x="1982023" y="866459"/>
                  </a:lnTo>
                  <a:lnTo>
                    <a:pt x="2030240" y="893642"/>
                  </a:lnTo>
                  <a:lnTo>
                    <a:pt x="2077330" y="920817"/>
                  </a:lnTo>
                  <a:lnTo>
                    <a:pt x="2123123" y="947749"/>
                  </a:lnTo>
                  <a:lnTo>
                    <a:pt x="2167451" y="974204"/>
                  </a:lnTo>
                  <a:lnTo>
                    <a:pt x="2210144" y="999948"/>
                  </a:lnTo>
                  <a:lnTo>
                    <a:pt x="2251034" y="1024746"/>
                  </a:lnTo>
                  <a:lnTo>
                    <a:pt x="2289951" y="1048366"/>
                  </a:lnTo>
                  <a:lnTo>
                    <a:pt x="2326727" y="1070572"/>
                  </a:lnTo>
                  <a:lnTo>
                    <a:pt x="2361192" y="1091131"/>
                  </a:lnTo>
                  <a:lnTo>
                    <a:pt x="2393176" y="1109808"/>
                  </a:lnTo>
                  <a:lnTo>
                    <a:pt x="2422512" y="1126369"/>
                  </a:lnTo>
                  <a:lnTo>
                    <a:pt x="2449030" y="1140581"/>
                  </a:lnTo>
                  <a:lnTo>
                    <a:pt x="2472561" y="1152209"/>
                  </a:lnTo>
                </a:path>
                <a:path w="3615690" h="4581525">
                  <a:moveTo>
                    <a:pt x="34656" y="238457"/>
                  </a:moveTo>
                  <a:lnTo>
                    <a:pt x="16439" y="246398"/>
                  </a:lnTo>
                  <a:lnTo>
                    <a:pt x="3221" y="253359"/>
                  </a:lnTo>
                  <a:lnTo>
                    <a:pt x="0" y="258339"/>
                  </a:lnTo>
                  <a:lnTo>
                    <a:pt x="11774" y="260338"/>
                  </a:lnTo>
                  <a:lnTo>
                    <a:pt x="100304" y="251397"/>
                  </a:lnTo>
                  <a:lnTo>
                    <a:pt x="187056" y="238457"/>
                  </a:lnTo>
                  <a:lnTo>
                    <a:pt x="247082" y="226659"/>
                  </a:lnTo>
                  <a:lnTo>
                    <a:pt x="318906" y="209065"/>
                  </a:lnTo>
                  <a:lnTo>
                    <a:pt x="358750" y="198500"/>
                  </a:lnTo>
                  <a:lnTo>
                    <a:pt x="400951" y="186973"/>
                  </a:lnTo>
                  <a:lnTo>
                    <a:pt x="445312" y="174646"/>
                  </a:lnTo>
                  <a:lnTo>
                    <a:pt x="491636" y="161682"/>
                  </a:lnTo>
                  <a:lnTo>
                    <a:pt x="539726" y="148242"/>
                  </a:lnTo>
                  <a:lnTo>
                    <a:pt x="589384" y="134490"/>
                  </a:lnTo>
                  <a:lnTo>
                    <a:pt x="640412" y="120587"/>
                  </a:lnTo>
                  <a:lnTo>
                    <a:pt x="692614" y="106696"/>
                  </a:lnTo>
                  <a:lnTo>
                    <a:pt x="745792" y="92978"/>
                  </a:lnTo>
                  <a:lnTo>
                    <a:pt x="799748" y="79598"/>
                  </a:lnTo>
                  <a:lnTo>
                    <a:pt x="854285" y="66716"/>
                  </a:lnTo>
                  <a:lnTo>
                    <a:pt x="909206" y="54494"/>
                  </a:lnTo>
                  <a:lnTo>
                    <a:pt x="964314" y="43097"/>
                  </a:lnTo>
                  <a:lnTo>
                    <a:pt x="1019410" y="32685"/>
                  </a:lnTo>
                  <a:lnTo>
                    <a:pt x="1074298" y="23420"/>
                  </a:lnTo>
                  <a:lnTo>
                    <a:pt x="1128781" y="15466"/>
                  </a:lnTo>
                  <a:lnTo>
                    <a:pt x="1182660" y="8985"/>
                  </a:lnTo>
                  <a:lnTo>
                    <a:pt x="1235738" y="4139"/>
                  </a:lnTo>
                  <a:lnTo>
                    <a:pt x="1287819" y="1089"/>
                  </a:lnTo>
                  <a:lnTo>
                    <a:pt x="1338704" y="0"/>
                  </a:lnTo>
                  <a:lnTo>
                    <a:pt x="1388197" y="1032"/>
                  </a:lnTo>
                  <a:lnTo>
                    <a:pt x="1436100" y="4348"/>
                  </a:lnTo>
                  <a:lnTo>
                    <a:pt x="1482215" y="10111"/>
                  </a:lnTo>
                  <a:lnTo>
                    <a:pt x="1528929" y="18342"/>
                  </a:lnTo>
                  <a:lnTo>
                    <a:pt x="1575319" y="28360"/>
                  </a:lnTo>
                  <a:lnTo>
                    <a:pt x="1621397" y="40092"/>
                  </a:lnTo>
                  <a:lnTo>
                    <a:pt x="1667177" y="53467"/>
                  </a:lnTo>
                  <a:lnTo>
                    <a:pt x="1712671" y="68414"/>
                  </a:lnTo>
                  <a:lnTo>
                    <a:pt x="1757893" y="84860"/>
                  </a:lnTo>
                  <a:lnTo>
                    <a:pt x="1802854" y="102735"/>
                  </a:lnTo>
                  <a:lnTo>
                    <a:pt x="1847569" y="121968"/>
                  </a:lnTo>
                  <a:lnTo>
                    <a:pt x="1892051" y="142486"/>
                  </a:lnTo>
                  <a:lnTo>
                    <a:pt x="1936311" y="164218"/>
                  </a:lnTo>
                  <a:lnTo>
                    <a:pt x="1980363" y="187094"/>
                  </a:lnTo>
                  <a:lnTo>
                    <a:pt x="2024220" y="211041"/>
                  </a:lnTo>
                  <a:lnTo>
                    <a:pt x="2067894" y="235988"/>
                  </a:lnTo>
                  <a:lnTo>
                    <a:pt x="2111400" y="261864"/>
                  </a:lnTo>
                  <a:lnTo>
                    <a:pt x="2154749" y="288597"/>
                  </a:lnTo>
                  <a:lnTo>
                    <a:pt x="2197954" y="316115"/>
                  </a:lnTo>
                  <a:lnTo>
                    <a:pt x="2241029" y="344349"/>
                  </a:lnTo>
                  <a:lnTo>
                    <a:pt x="2283986" y="373225"/>
                  </a:lnTo>
                  <a:lnTo>
                    <a:pt x="2326839" y="402672"/>
                  </a:lnTo>
                  <a:lnTo>
                    <a:pt x="2369600" y="432620"/>
                  </a:lnTo>
                  <a:lnTo>
                    <a:pt x="2412282" y="462997"/>
                  </a:lnTo>
                  <a:lnTo>
                    <a:pt x="2454898" y="493730"/>
                  </a:lnTo>
                  <a:lnTo>
                    <a:pt x="2497461" y="524750"/>
                  </a:lnTo>
                  <a:lnTo>
                    <a:pt x="2539984" y="555984"/>
                  </a:lnTo>
                  <a:lnTo>
                    <a:pt x="2582479" y="587360"/>
                  </a:lnTo>
                  <a:lnTo>
                    <a:pt x="2624961" y="618809"/>
                  </a:lnTo>
                </a:path>
                <a:path w="3615690" h="4581525">
                  <a:moveTo>
                    <a:pt x="2320161" y="1533209"/>
                  </a:moveTo>
                  <a:lnTo>
                    <a:pt x="2356821" y="1565430"/>
                  </a:lnTo>
                  <a:lnTo>
                    <a:pt x="2393638" y="1597547"/>
                  </a:lnTo>
                  <a:lnTo>
                    <a:pt x="2430767" y="1629456"/>
                  </a:lnTo>
                  <a:lnTo>
                    <a:pt x="2468364" y="1661053"/>
                  </a:lnTo>
                  <a:lnTo>
                    <a:pt x="2506585" y="1692233"/>
                  </a:lnTo>
                  <a:lnTo>
                    <a:pt x="2545587" y="1722894"/>
                  </a:lnTo>
                  <a:lnTo>
                    <a:pt x="2585525" y="1752930"/>
                  </a:lnTo>
                  <a:lnTo>
                    <a:pt x="2626556" y="1782237"/>
                  </a:lnTo>
                  <a:lnTo>
                    <a:pt x="2668836" y="1810713"/>
                  </a:lnTo>
                  <a:lnTo>
                    <a:pt x="2712520" y="1838252"/>
                  </a:lnTo>
                  <a:lnTo>
                    <a:pt x="2757764" y="1864750"/>
                  </a:lnTo>
                  <a:lnTo>
                    <a:pt x="2804726" y="1890104"/>
                  </a:lnTo>
                  <a:lnTo>
                    <a:pt x="2853561" y="1914209"/>
                  </a:lnTo>
                  <a:lnTo>
                    <a:pt x="2894698" y="1932822"/>
                  </a:lnTo>
                  <a:lnTo>
                    <a:pt x="2937091" y="1950597"/>
                  </a:lnTo>
                  <a:lnTo>
                    <a:pt x="2980655" y="1967592"/>
                  </a:lnTo>
                  <a:lnTo>
                    <a:pt x="3025308" y="1983860"/>
                  </a:lnTo>
                  <a:lnTo>
                    <a:pt x="3070966" y="1999459"/>
                  </a:lnTo>
                  <a:lnTo>
                    <a:pt x="3117545" y="2014445"/>
                  </a:lnTo>
                  <a:lnTo>
                    <a:pt x="3164960" y="2028872"/>
                  </a:lnTo>
                  <a:lnTo>
                    <a:pt x="3213130" y="2042796"/>
                  </a:lnTo>
                  <a:lnTo>
                    <a:pt x="3261968" y="2056275"/>
                  </a:lnTo>
                  <a:lnTo>
                    <a:pt x="3311393" y="2069362"/>
                  </a:lnTo>
                  <a:lnTo>
                    <a:pt x="3361320" y="2082115"/>
                  </a:lnTo>
                  <a:lnTo>
                    <a:pt x="3411666" y="2094588"/>
                  </a:lnTo>
                  <a:lnTo>
                    <a:pt x="3462347" y="2106839"/>
                  </a:lnTo>
                  <a:lnTo>
                    <a:pt x="3513279" y="2118922"/>
                  </a:lnTo>
                  <a:lnTo>
                    <a:pt x="3564378" y="2130893"/>
                  </a:lnTo>
                  <a:lnTo>
                    <a:pt x="3615561" y="2142809"/>
                  </a:lnTo>
                </a:path>
                <a:path w="3615690" h="4581525">
                  <a:moveTo>
                    <a:pt x="2091561" y="2066609"/>
                  </a:moveTo>
                  <a:lnTo>
                    <a:pt x="2122629" y="2095184"/>
                  </a:lnTo>
                  <a:lnTo>
                    <a:pt x="2154366" y="2123759"/>
                  </a:lnTo>
                  <a:lnTo>
                    <a:pt x="2187443" y="2152334"/>
                  </a:lnTo>
                  <a:lnTo>
                    <a:pt x="2222530" y="2180909"/>
                  </a:lnTo>
                  <a:lnTo>
                    <a:pt x="2260295" y="2209484"/>
                  </a:lnTo>
                  <a:lnTo>
                    <a:pt x="2301408" y="2238059"/>
                  </a:lnTo>
                  <a:lnTo>
                    <a:pt x="2346541" y="2266634"/>
                  </a:lnTo>
                  <a:lnTo>
                    <a:pt x="2396361" y="2295209"/>
                  </a:lnTo>
                  <a:lnTo>
                    <a:pt x="2435692" y="2316277"/>
                  </a:lnTo>
                  <a:lnTo>
                    <a:pt x="2477370" y="2337803"/>
                  </a:lnTo>
                  <a:lnTo>
                    <a:pt x="2521223" y="2359615"/>
                  </a:lnTo>
                  <a:lnTo>
                    <a:pt x="2567081" y="2381542"/>
                  </a:lnTo>
                  <a:lnTo>
                    <a:pt x="2614770" y="2403412"/>
                  </a:lnTo>
                  <a:lnTo>
                    <a:pt x="2664120" y="2425052"/>
                  </a:lnTo>
                  <a:lnTo>
                    <a:pt x="2714958" y="2446292"/>
                  </a:lnTo>
                  <a:lnTo>
                    <a:pt x="2767113" y="2466959"/>
                  </a:lnTo>
                  <a:lnTo>
                    <a:pt x="2820413" y="2486882"/>
                  </a:lnTo>
                  <a:lnTo>
                    <a:pt x="2874686" y="2505890"/>
                  </a:lnTo>
                  <a:lnTo>
                    <a:pt x="2929761" y="2523809"/>
                  </a:lnTo>
                  <a:lnTo>
                    <a:pt x="2973873" y="2537131"/>
                  </a:lnTo>
                  <a:lnTo>
                    <a:pt x="3019068" y="2549912"/>
                  </a:lnTo>
                  <a:lnTo>
                    <a:pt x="3065263" y="2562193"/>
                  </a:lnTo>
                  <a:lnTo>
                    <a:pt x="3112374" y="2574016"/>
                  </a:lnTo>
                  <a:lnTo>
                    <a:pt x="3160319" y="2585423"/>
                  </a:lnTo>
                  <a:lnTo>
                    <a:pt x="3209013" y="2596454"/>
                  </a:lnTo>
                  <a:lnTo>
                    <a:pt x="3258373" y="2607153"/>
                  </a:lnTo>
                  <a:lnTo>
                    <a:pt x="3308317" y="2617559"/>
                  </a:lnTo>
                  <a:lnTo>
                    <a:pt x="3358761" y="2627716"/>
                  </a:lnTo>
                  <a:lnTo>
                    <a:pt x="3409621" y="2637664"/>
                  </a:lnTo>
                  <a:lnTo>
                    <a:pt x="3460814" y="2647446"/>
                  </a:lnTo>
                  <a:lnTo>
                    <a:pt x="3512258" y="2657103"/>
                  </a:lnTo>
                  <a:lnTo>
                    <a:pt x="3563868" y="2666677"/>
                  </a:lnTo>
                  <a:lnTo>
                    <a:pt x="3615561" y="2676209"/>
                  </a:lnTo>
                </a:path>
                <a:path w="3615690" h="4581525">
                  <a:moveTo>
                    <a:pt x="1710561" y="2828609"/>
                  </a:moveTo>
                  <a:lnTo>
                    <a:pt x="1743003" y="2859089"/>
                  </a:lnTo>
                  <a:lnTo>
                    <a:pt x="1775788" y="2889569"/>
                  </a:lnTo>
                  <a:lnTo>
                    <a:pt x="1809259" y="2920049"/>
                  </a:lnTo>
                  <a:lnTo>
                    <a:pt x="1843758" y="2950529"/>
                  </a:lnTo>
                  <a:lnTo>
                    <a:pt x="1879630" y="2981009"/>
                  </a:lnTo>
                  <a:lnTo>
                    <a:pt x="1917215" y="3011489"/>
                  </a:lnTo>
                  <a:lnTo>
                    <a:pt x="1956858" y="3041969"/>
                  </a:lnTo>
                  <a:lnTo>
                    <a:pt x="1998902" y="3072449"/>
                  </a:lnTo>
                  <a:lnTo>
                    <a:pt x="2043688" y="3102929"/>
                  </a:lnTo>
                  <a:lnTo>
                    <a:pt x="2091561" y="3133409"/>
                  </a:lnTo>
                  <a:lnTo>
                    <a:pt x="2130129" y="3157063"/>
                  </a:lnTo>
                  <a:lnTo>
                    <a:pt x="2169703" y="3181064"/>
                  </a:lnTo>
                  <a:lnTo>
                    <a:pt x="2210387" y="3205308"/>
                  </a:lnTo>
                  <a:lnTo>
                    <a:pt x="2252285" y="3229691"/>
                  </a:lnTo>
                  <a:lnTo>
                    <a:pt x="2295501" y="3254108"/>
                  </a:lnTo>
                  <a:lnTo>
                    <a:pt x="2340139" y="3278456"/>
                  </a:lnTo>
                  <a:lnTo>
                    <a:pt x="2386302" y="3302630"/>
                  </a:lnTo>
                  <a:lnTo>
                    <a:pt x="2434097" y="3326527"/>
                  </a:lnTo>
                  <a:lnTo>
                    <a:pt x="2483625" y="3350043"/>
                  </a:lnTo>
                  <a:lnTo>
                    <a:pt x="2534991" y="3373073"/>
                  </a:lnTo>
                  <a:lnTo>
                    <a:pt x="2588300" y="3395513"/>
                  </a:lnTo>
                  <a:lnTo>
                    <a:pt x="2643655" y="3417260"/>
                  </a:lnTo>
                  <a:lnTo>
                    <a:pt x="2701161" y="3438209"/>
                  </a:lnTo>
                  <a:lnTo>
                    <a:pt x="2741888" y="3452091"/>
                  </a:lnTo>
                  <a:lnTo>
                    <a:pt x="2783815" y="3465672"/>
                  </a:lnTo>
                  <a:lnTo>
                    <a:pt x="2826876" y="3478971"/>
                  </a:lnTo>
                  <a:lnTo>
                    <a:pt x="2871003" y="3492002"/>
                  </a:lnTo>
                  <a:lnTo>
                    <a:pt x="2916129" y="3504784"/>
                  </a:lnTo>
                  <a:lnTo>
                    <a:pt x="2962189" y="3517332"/>
                  </a:lnTo>
                  <a:lnTo>
                    <a:pt x="3009116" y="3529664"/>
                  </a:lnTo>
                  <a:lnTo>
                    <a:pt x="3056842" y="3541796"/>
                  </a:lnTo>
                  <a:lnTo>
                    <a:pt x="3105302" y="3553744"/>
                  </a:lnTo>
                  <a:lnTo>
                    <a:pt x="3154428" y="3565526"/>
                  </a:lnTo>
                  <a:lnTo>
                    <a:pt x="3204154" y="3577158"/>
                  </a:lnTo>
                  <a:lnTo>
                    <a:pt x="3254413" y="3588656"/>
                  </a:lnTo>
                  <a:lnTo>
                    <a:pt x="3305139" y="3600038"/>
                  </a:lnTo>
                  <a:lnTo>
                    <a:pt x="3356265" y="3611319"/>
                  </a:lnTo>
                  <a:lnTo>
                    <a:pt x="3407724" y="3622518"/>
                  </a:lnTo>
                  <a:lnTo>
                    <a:pt x="3459450" y="3633650"/>
                  </a:lnTo>
                  <a:lnTo>
                    <a:pt x="3511376" y="3644731"/>
                  </a:lnTo>
                  <a:lnTo>
                    <a:pt x="3563435" y="3655780"/>
                  </a:lnTo>
                  <a:lnTo>
                    <a:pt x="3615561" y="3666811"/>
                  </a:lnTo>
                </a:path>
                <a:path w="3615690" h="4581525">
                  <a:moveTo>
                    <a:pt x="1329561" y="3362009"/>
                  </a:moveTo>
                  <a:lnTo>
                    <a:pt x="1364254" y="3389718"/>
                  </a:lnTo>
                  <a:lnTo>
                    <a:pt x="1399291" y="3417427"/>
                  </a:lnTo>
                  <a:lnTo>
                    <a:pt x="1435016" y="3445137"/>
                  </a:lnTo>
                  <a:lnTo>
                    <a:pt x="1471770" y="3472846"/>
                  </a:lnTo>
                  <a:lnTo>
                    <a:pt x="1509899" y="3500555"/>
                  </a:lnTo>
                  <a:lnTo>
                    <a:pt x="1549745" y="3528265"/>
                  </a:lnTo>
                  <a:lnTo>
                    <a:pt x="1591652" y="3555974"/>
                  </a:lnTo>
                  <a:lnTo>
                    <a:pt x="1635964" y="3583684"/>
                  </a:lnTo>
                  <a:lnTo>
                    <a:pt x="1683023" y="3611393"/>
                  </a:lnTo>
                  <a:lnTo>
                    <a:pt x="1733175" y="3639102"/>
                  </a:lnTo>
                  <a:lnTo>
                    <a:pt x="1786761" y="3666811"/>
                  </a:lnTo>
                  <a:lnTo>
                    <a:pt x="1825456" y="3686001"/>
                  </a:lnTo>
                  <a:lnTo>
                    <a:pt x="1865342" y="3705432"/>
                  </a:lnTo>
                  <a:lnTo>
                    <a:pt x="1906419" y="3725050"/>
                  </a:lnTo>
                  <a:lnTo>
                    <a:pt x="1948686" y="3744797"/>
                  </a:lnTo>
                  <a:lnTo>
                    <a:pt x="1992144" y="3764619"/>
                  </a:lnTo>
                  <a:lnTo>
                    <a:pt x="2036792" y="3784460"/>
                  </a:lnTo>
                  <a:lnTo>
                    <a:pt x="2082631" y="3804263"/>
                  </a:lnTo>
                  <a:lnTo>
                    <a:pt x="2129661" y="3823974"/>
                  </a:lnTo>
                  <a:lnTo>
                    <a:pt x="2177881" y="3843535"/>
                  </a:lnTo>
                  <a:lnTo>
                    <a:pt x="2227292" y="3862892"/>
                  </a:lnTo>
                  <a:lnTo>
                    <a:pt x="2277894" y="3881989"/>
                  </a:lnTo>
                  <a:lnTo>
                    <a:pt x="2329686" y="3900769"/>
                  </a:lnTo>
                  <a:lnTo>
                    <a:pt x="2382669" y="3919177"/>
                  </a:lnTo>
                  <a:lnTo>
                    <a:pt x="2436842" y="3937158"/>
                  </a:lnTo>
                  <a:lnTo>
                    <a:pt x="2492206" y="3954654"/>
                  </a:lnTo>
                  <a:lnTo>
                    <a:pt x="2548761" y="3971611"/>
                  </a:lnTo>
                  <a:lnTo>
                    <a:pt x="2592814" y="3984184"/>
                  </a:lnTo>
                  <a:lnTo>
                    <a:pt x="2637854" y="3996509"/>
                  </a:lnTo>
                  <a:lnTo>
                    <a:pt x="2683832" y="4008601"/>
                  </a:lnTo>
                  <a:lnTo>
                    <a:pt x="2730699" y="4020470"/>
                  </a:lnTo>
                  <a:lnTo>
                    <a:pt x="2778406" y="4032129"/>
                  </a:lnTo>
                  <a:lnTo>
                    <a:pt x="2826902" y="4043590"/>
                  </a:lnTo>
                  <a:lnTo>
                    <a:pt x="2876139" y="4054867"/>
                  </a:lnTo>
                  <a:lnTo>
                    <a:pt x="2926066" y="4065971"/>
                  </a:lnTo>
                  <a:lnTo>
                    <a:pt x="2976636" y="4076914"/>
                  </a:lnTo>
                  <a:lnTo>
                    <a:pt x="3027798" y="4087709"/>
                  </a:lnTo>
                  <a:lnTo>
                    <a:pt x="3079503" y="4098369"/>
                  </a:lnTo>
                  <a:lnTo>
                    <a:pt x="3131702" y="4108905"/>
                  </a:lnTo>
                  <a:lnTo>
                    <a:pt x="3184345" y="4119330"/>
                  </a:lnTo>
                  <a:lnTo>
                    <a:pt x="3237383" y="4129656"/>
                  </a:lnTo>
                  <a:lnTo>
                    <a:pt x="3290767" y="4139896"/>
                  </a:lnTo>
                  <a:lnTo>
                    <a:pt x="3344446" y="4150061"/>
                  </a:lnTo>
                  <a:lnTo>
                    <a:pt x="3398373" y="4160165"/>
                  </a:lnTo>
                  <a:lnTo>
                    <a:pt x="3452497" y="4170220"/>
                  </a:lnTo>
                  <a:lnTo>
                    <a:pt x="3506769" y="4180238"/>
                  </a:lnTo>
                  <a:lnTo>
                    <a:pt x="3561140" y="4190231"/>
                  </a:lnTo>
                  <a:lnTo>
                    <a:pt x="3615561" y="4200211"/>
                  </a:lnTo>
                </a:path>
                <a:path w="3615690" h="4581525">
                  <a:moveTo>
                    <a:pt x="719961" y="3972504"/>
                  </a:moveTo>
                  <a:lnTo>
                    <a:pt x="765242" y="3953623"/>
                  </a:lnTo>
                  <a:lnTo>
                    <a:pt x="810746" y="3935638"/>
                  </a:lnTo>
                  <a:lnTo>
                    <a:pt x="856697" y="3919439"/>
                  </a:lnTo>
                  <a:lnTo>
                    <a:pt x="903317" y="3905916"/>
                  </a:lnTo>
                  <a:lnTo>
                    <a:pt x="950830" y="3895960"/>
                  </a:lnTo>
                  <a:lnTo>
                    <a:pt x="999460" y="3890462"/>
                  </a:lnTo>
                  <a:lnTo>
                    <a:pt x="1049429" y="3890313"/>
                  </a:lnTo>
                  <a:lnTo>
                    <a:pt x="1100961" y="3896403"/>
                  </a:lnTo>
                  <a:lnTo>
                    <a:pt x="1142909" y="3907243"/>
                  </a:lnTo>
                  <a:lnTo>
                    <a:pt x="1185086" y="3923790"/>
                  </a:lnTo>
                  <a:lnTo>
                    <a:pt x="1227719" y="3944903"/>
                  </a:lnTo>
                  <a:lnTo>
                    <a:pt x="1271039" y="3969440"/>
                  </a:lnTo>
                  <a:lnTo>
                    <a:pt x="1315273" y="3996261"/>
                  </a:lnTo>
                  <a:lnTo>
                    <a:pt x="1360650" y="4024223"/>
                  </a:lnTo>
                  <a:lnTo>
                    <a:pt x="1407399" y="4052185"/>
                  </a:lnTo>
                  <a:lnTo>
                    <a:pt x="1455748" y="4079006"/>
                  </a:lnTo>
                  <a:lnTo>
                    <a:pt x="1505926" y="4103543"/>
                  </a:lnTo>
                  <a:lnTo>
                    <a:pt x="1558161" y="4124657"/>
                  </a:lnTo>
                  <a:lnTo>
                    <a:pt x="1600957" y="4139517"/>
                  </a:lnTo>
                  <a:lnTo>
                    <a:pt x="1641240" y="4152660"/>
                  </a:lnTo>
                  <a:lnTo>
                    <a:pt x="1680200" y="4164484"/>
                  </a:lnTo>
                  <a:lnTo>
                    <a:pt x="1719027" y="4175383"/>
                  </a:lnTo>
                  <a:lnTo>
                    <a:pt x="1758913" y="4185755"/>
                  </a:lnTo>
                  <a:lnTo>
                    <a:pt x="1801048" y="4195995"/>
                  </a:lnTo>
                  <a:lnTo>
                    <a:pt x="1846623" y="4206500"/>
                  </a:lnTo>
                  <a:lnTo>
                    <a:pt x="1896827" y="4217665"/>
                  </a:lnTo>
                  <a:lnTo>
                    <a:pt x="1952853" y="4229888"/>
                  </a:lnTo>
                  <a:lnTo>
                    <a:pt x="2015890" y="4243563"/>
                  </a:lnTo>
                  <a:lnTo>
                    <a:pt x="2087129" y="4259088"/>
                  </a:lnTo>
                  <a:lnTo>
                    <a:pt x="2167761" y="4276858"/>
                  </a:lnTo>
                  <a:lnTo>
                    <a:pt x="2203972" y="4284865"/>
                  </a:lnTo>
                  <a:lnTo>
                    <a:pt x="2241627" y="4293134"/>
                  </a:lnTo>
                  <a:lnTo>
                    <a:pt x="2280674" y="4301655"/>
                  </a:lnTo>
                  <a:lnTo>
                    <a:pt x="2321061" y="4310420"/>
                  </a:lnTo>
                  <a:lnTo>
                    <a:pt x="2362736" y="4319419"/>
                  </a:lnTo>
                  <a:lnTo>
                    <a:pt x="2405649" y="4328642"/>
                  </a:lnTo>
                  <a:lnTo>
                    <a:pt x="2449748" y="4338081"/>
                  </a:lnTo>
                  <a:lnTo>
                    <a:pt x="2494981" y="4347725"/>
                  </a:lnTo>
                  <a:lnTo>
                    <a:pt x="2541297" y="4357566"/>
                  </a:lnTo>
                  <a:lnTo>
                    <a:pt x="2588643" y="4367594"/>
                  </a:lnTo>
                  <a:lnTo>
                    <a:pt x="2636969" y="4377800"/>
                  </a:lnTo>
                  <a:lnTo>
                    <a:pt x="2686223" y="4388174"/>
                  </a:lnTo>
                  <a:lnTo>
                    <a:pt x="2736354" y="4398707"/>
                  </a:lnTo>
                  <a:lnTo>
                    <a:pt x="2787309" y="4409390"/>
                  </a:lnTo>
                  <a:lnTo>
                    <a:pt x="2839037" y="4420213"/>
                  </a:lnTo>
                  <a:lnTo>
                    <a:pt x="2891487" y="4431167"/>
                  </a:lnTo>
                  <a:lnTo>
                    <a:pt x="2944608" y="4442242"/>
                  </a:lnTo>
                  <a:lnTo>
                    <a:pt x="2998347" y="4453430"/>
                  </a:lnTo>
                  <a:lnTo>
                    <a:pt x="3052653" y="4464720"/>
                  </a:lnTo>
                  <a:lnTo>
                    <a:pt x="3107474" y="4476103"/>
                  </a:lnTo>
                  <a:lnTo>
                    <a:pt x="3162760" y="4487571"/>
                  </a:lnTo>
                  <a:lnTo>
                    <a:pt x="3218458" y="4499113"/>
                  </a:lnTo>
                  <a:lnTo>
                    <a:pt x="3274517" y="4510721"/>
                  </a:lnTo>
                  <a:lnTo>
                    <a:pt x="3330885" y="4522384"/>
                  </a:lnTo>
                  <a:lnTo>
                    <a:pt x="3387511" y="4534094"/>
                  </a:lnTo>
                  <a:lnTo>
                    <a:pt x="3444343" y="4545841"/>
                  </a:lnTo>
                  <a:lnTo>
                    <a:pt x="3501329" y="4557616"/>
                  </a:lnTo>
                  <a:lnTo>
                    <a:pt x="3558419" y="4569409"/>
                  </a:lnTo>
                  <a:lnTo>
                    <a:pt x="3615561" y="458121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399" y="2072627"/>
              <a:ext cx="2590800" cy="1143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05399" y="2072627"/>
              <a:ext cx="2590800" cy="1143000"/>
            </a:xfrm>
            <a:custGeom>
              <a:avLst/>
              <a:gdLst/>
              <a:ahLst/>
              <a:cxnLst/>
              <a:rect l="l" t="t" r="r" b="b"/>
              <a:pathLst>
                <a:path w="2590800" h="1143000">
                  <a:moveTo>
                    <a:pt x="0" y="228600"/>
                  </a:moveTo>
                  <a:lnTo>
                    <a:pt x="76200" y="228600"/>
                  </a:lnTo>
                  <a:lnTo>
                    <a:pt x="533400" y="152400"/>
                  </a:lnTo>
                  <a:lnTo>
                    <a:pt x="990600" y="0"/>
                  </a:lnTo>
                  <a:lnTo>
                    <a:pt x="1295400" y="0"/>
                  </a:lnTo>
                  <a:lnTo>
                    <a:pt x="1595386" y="30111"/>
                  </a:lnTo>
                  <a:lnTo>
                    <a:pt x="1976386" y="206375"/>
                  </a:lnTo>
                  <a:lnTo>
                    <a:pt x="2590800" y="609600"/>
                  </a:lnTo>
                  <a:lnTo>
                    <a:pt x="2438400" y="1143000"/>
                  </a:lnTo>
                  <a:lnTo>
                    <a:pt x="2209800" y="990600"/>
                  </a:lnTo>
                  <a:lnTo>
                    <a:pt x="1905000" y="838200"/>
                  </a:lnTo>
                  <a:lnTo>
                    <a:pt x="1524000" y="685800"/>
                  </a:lnTo>
                  <a:lnTo>
                    <a:pt x="1295400" y="609600"/>
                  </a:lnTo>
                  <a:lnTo>
                    <a:pt x="1066800" y="609600"/>
                  </a:lnTo>
                  <a:lnTo>
                    <a:pt x="762000" y="685800"/>
                  </a:lnTo>
                  <a:lnTo>
                    <a:pt x="457200" y="762000"/>
                  </a:lnTo>
                  <a:lnTo>
                    <a:pt x="152400" y="838200"/>
                  </a:lnTo>
                  <a:lnTo>
                    <a:pt x="0" y="91440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2800" y="3596627"/>
              <a:ext cx="1524000" cy="11430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162800" y="3596627"/>
              <a:ext cx="1524000" cy="1143000"/>
            </a:xfrm>
            <a:custGeom>
              <a:avLst/>
              <a:gdLst/>
              <a:ahLst/>
              <a:cxnLst/>
              <a:rect l="l" t="t" r="r" b="b"/>
              <a:pathLst>
                <a:path w="1524000" h="1143000">
                  <a:moveTo>
                    <a:pt x="228600" y="0"/>
                  </a:moveTo>
                  <a:lnTo>
                    <a:pt x="476250" y="193675"/>
                  </a:lnTo>
                  <a:lnTo>
                    <a:pt x="842911" y="411111"/>
                  </a:lnTo>
                  <a:lnTo>
                    <a:pt x="1219200" y="533400"/>
                  </a:lnTo>
                  <a:lnTo>
                    <a:pt x="1524000" y="609600"/>
                  </a:lnTo>
                  <a:lnTo>
                    <a:pt x="1524000" y="1143000"/>
                  </a:lnTo>
                  <a:lnTo>
                    <a:pt x="1143000" y="1066800"/>
                  </a:lnTo>
                  <a:lnTo>
                    <a:pt x="914400" y="990600"/>
                  </a:lnTo>
                  <a:lnTo>
                    <a:pt x="609600" y="914400"/>
                  </a:lnTo>
                  <a:lnTo>
                    <a:pt x="381000" y="838200"/>
                  </a:lnTo>
                  <a:lnTo>
                    <a:pt x="0" y="533400"/>
                  </a:lnTo>
                  <a:lnTo>
                    <a:pt x="22860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6149" y="3792486"/>
              <a:ext cx="1981199" cy="103325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106149" y="3792486"/>
              <a:ext cx="1981200" cy="1033780"/>
            </a:xfrm>
            <a:custGeom>
              <a:avLst/>
              <a:gdLst/>
              <a:ahLst/>
              <a:cxnLst/>
              <a:rect l="l" t="t" r="r" b="b"/>
              <a:pathLst>
                <a:path w="1981200" h="1033779">
                  <a:moveTo>
                    <a:pt x="0" y="263525"/>
                  </a:moveTo>
                  <a:lnTo>
                    <a:pt x="304800" y="111125"/>
                  </a:lnTo>
                  <a:lnTo>
                    <a:pt x="533400" y="34925"/>
                  </a:lnTo>
                  <a:lnTo>
                    <a:pt x="750836" y="0"/>
                  </a:lnTo>
                  <a:lnTo>
                    <a:pt x="1023886" y="12700"/>
                  </a:lnTo>
                  <a:lnTo>
                    <a:pt x="1363611" y="122135"/>
                  </a:lnTo>
                  <a:lnTo>
                    <a:pt x="1981199" y="568172"/>
                  </a:lnTo>
                  <a:lnTo>
                    <a:pt x="1717674" y="1033259"/>
                  </a:lnTo>
                  <a:lnTo>
                    <a:pt x="1371600" y="796772"/>
                  </a:lnTo>
                  <a:lnTo>
                    <a:pt x="1119136" y="598385"/>
                  </a:lnTo>
                  <a:lnTo>
                    <a:pt x="762000" y="491972"/>
                  </a:lnTo>
                  <a:lnTo>
                    <a:pt x="381000" y="568172"/>
                  </a:lnTo>
                  <a:lnTo>
                    <a:pt x="0" y="872972"/>
                  </a:lnTo>
                  <a:lnTo>
                    <a:pt x="0" y="263525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800" y="4892027"/>
              <a:ext cx="2286000" cy="137160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400800" y="4892027"/>
              <a:ext cx="2286000" cy="1371600"/>
            </a:xfrm>
            <a:custGeom>
              <a:avLst/>
              <a:gdLst/>
              <a:ahLst/>
              <a:cxnLst/>
              <a:rect l="l" t="t" r="r" b="b"/>
              <a:pathLst>
                <a:path w="2286000" h="1371600">
                  <a:moveTo>
                    <a:pt x="381000" y="0"/>
                  </a:moveTo>
                  <a:lnTo>
                    <a:pt x="609600" y="228600"/>
                  </a:lnTo>
                  <a:lnTo>
                    <a:pt x="914400" y="380999"/>
                  </a:lnTo>
                  <a:lnTo>
                    <a:pt x="1279525" y="585736"/>
                  </a:lnTo>
                  <a:lnTo>
                    <a:pt x="1676400" y="685799"/>
                  </a:lnTo>
                  <a:lnTo>
                    <a:pt x="2286000" y="838202"/>
                  </a:lnTo>
                  <a:lnTo>
                    <a:pt x="2286000" y="1371602"/>
                  </a:lnTo>
                  <a:lnTo>
                    <a:pt x="2041525" y="1319215"/>
                  </a:lnTo>
                  <a:lnTo>
                    <a:pt x="1828800" y="1295402"/>
                  </a:lnTo>
                  <a:lnTo>
                    <a:pt x="1524000" y="1219202"/>
                  </a:lnTo>
                  <a:lnTo>
                    <a:pt x="1219200" y="1143002"/>
                  </a:lnTo>
                  <a:lnTo>
                    <a:pt x="838200" y="990602"/>
                  </a:lnTo>
                  <a:lnTo>
                    <a:pt x="457200" y="838202"/>
                  </a:lnTo>
                  <a:lnTo>
                    <a:pt x="152400" y="685799"/>
                  </a:lnTo>
                  <a:lnTo>
                    <a:pt x="0" y="533399"/>
                  </a:lnTo>
                  <a:lnTo>
                    <a:pt x="38100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05399" y="5120627"/>
              <a:ext cx="3505200" cy="152400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105399" y="5120627"/>
              <a:ext cx="3505200" cy="1524000"/>
            </a:xfrm>
            <a:custGeom>
              <a:avLst/>
              <a:gdLst/>
              <a:ahLst/>
              <a:cxnLst/>
              <a:rect l="l" t="t" r="r" b="b"/>
              <a:pathLst>
                <a:path w="3505200" h="1524000">
                  <a:moveTo>
                    <a:pt x="0" y="380999"/>
                  </a:moveTo>
                  <a:lnTo>
                    <a:pt x="228600" y="228599"/>
                  </a:lnTo>
                  <a:lnTo>
                    <a:pt x="457200" y="76200"/>
                  </a:lnTo>
                  <a:lnTo>
                    <a:pt x="685800" y="0"/>
                  </a:lnTo>
                  <a:lnTo>
                    <a:pt x="838200" y="0"/>
                  </a:lnTo>
                  <a:lnTo>
                    <a:pt x="995311" y="125361"/>
                  </a:lnTo>
                  <a:lnTo>
                    <a:pt x="1219200" y="380999"/>
                  </a:lnTo>
                  <a:lnTo>
                    <a:pt x="685800" y="914402"/>
                  </a:lnTo>
                  <a:lnTo>
                    <a:pt x="914400" y="838202"/>
                  </a:lnTo>
                  <a:lnTo>
                    <a:pt x="1143000" y="838202"/>
                  </a:lnTo>
                  <a:lnTo>
                    <a:pt x="1371600" y="990602"/>
                  </a:lnTo>
                  <a:lnTo>
                    <a:pt x="1752600" y="1143002"/>
                  </a:lnTo>
                  <a:lnTo>
                    <a:pt x="2357386" y="1268415"/>
                  </a:lnTo>
                  <a:lnTo>
                    <a:pt x="2724150" y="1336677"/>
                  </a:lnTo>
                  <a:lnTo>
                    <a:pt x="3505200" y="1524002"/>
                  </a:lnTo>
                  <a:lnTo>
                    <a:pt x="0" y="1524002"/>
                  </a:lnTo>
                  <a:lnTo>
                    <a:pt x="0" y="3809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5399" y="4282427"/>
              <a:ext cx="1703831" cy="121919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105399" y="4282427"/>
              <a:ext cx="1704339" cy="1219200"/>
            </a:xfrm>
            <a:custGeom>
              <a:avLst/>
              <a:gdLst/>
              <a:ahLst/>
              <a:cxnLst/>
              <a:rect l="l" t="t" r="r" b="b"/>
              <a:pathLst>
                <a:path w="1704340" h="1219200">
                  <a:moveTo>
                    <a:pt x="0" y="1219199"/>
                  </a:moveTo>
                  <a:lnTo>
                    <a:pt x="0" y="381000"/>
                  </a:lnTo>
                  <a:lnTo>
                    <a:pt x="228600" y="152400"/>
                  </a:lnTo>
                  <a:lnTo>
                    <a:pt x="457352" y="76200"/>
                  </a:lnTo>
                  <a:lnTo>
                    <a:pt x="685952" y="0"/>
                  </a:lnTo>
                  <a:lnTo>
                    <a:pt x="1067053" y="76200"/>
                  </a:lnTo>
                  <a:lnTo>
                    <a:pt x="1371993" y="304800"/>
                  </a:lnTo>
                  <a:lnTo>
                    <a:pt x="1703831" y="541286"/>
                  </a:lnTo>
                  <a:lnTo>
                    <a:pt x="1600593" y="762000"/>
                  </a:lnTo>
                  <a:lnTo>
                    <a:pt x="1295793" y="1142999"/>
                  </a:lnTo>
                  <a:lnTo>
                    <a:pt x="1219593" y="1219199"/>
                  </a:lnTo>
                  <a:lnTo>
                    <a:pt x="1067053" y="1066799"/>
                  </a:lnTo>
                  <a:lnTo>
                    <a:pt x="914653" y="914400"/>
                  </a:lnTo>
                  <a:lnTo>
                    <a:pt x="762253" y="838200"/>
                  </a:lnTo>
                  <a:lnTo>
                    <a:pt x="457352" y="914400"/>
                  </a:lnTo>
                  <a:lnTo>
                    <a:pt x="152400" y="1142999"/>
                  </a:lnTo>
                  <a:lnTo>
                    <a:pt x="0" y="121919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8241" y="5425427"/>
              <a:ext cx="2908557" cy="121920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5778241" y="5425427"/>
              <a:ext cx="2908935" cy="1219200"/>
            </a:xfrm>
            <a:custGeom>
              <a:avLst/>
              <a:gdLst/>
              <a:ahLst/>
              <a:cxnLst/>
              <a:rect l="l" t="t" r="r" b="b"/>
              <a:pathLst>
                <a:path w="2908934" h="1219200">
                  <a:moveTo>
                    <a:pt x="622951" y="0"/>
                  </a:moveTo>
                  <a:lnTo>
                    <a:pt x="775351" y="152399"/>
                  </a:lnTo>
                  <a:lnTo>
                    <a:pt x="1232411" y="381002"/>
                  </a:lnTo>
                  <a:lnTo>
                    <a:pt x="1689510" y="533402"/>
                  </a:lnTo>
                  <a:lnTo>
                    <a:pt x="2222910" y="685802"/>
                  </a:lnTo>
                  <a:lnTo>
                    <a:pt x="2908557" y="838202"/>
                  </a:lnTo>
                  <a:lnTo>
                    <a:pt x="2908557" y="1219202"/>
                  </a:lnTo>
                  <a:lnTo>
                    <a:pt x="2527557" y="1143002"/>
                  </a:lnTo>
                  <a:lnTo>
                    <a:pt x="1994310" y="1066802"/>
                  </a:lnTo>
                  <a:lnTo>
                    <a:pt x="1534036" y="922340"/>
                  </a:lnTo>
                  <a:lnTo>
                    <a:pt x="1080011" y="838202"/>
                  </a:lnTo>
                  <a:lnTo>
                    <a:pt x="851411" y="762002"/>
                  </a:lnTo>
                  <a:lnTo>
                    <a:pt x="699151" y="685802"/>
                  </a:lnTo>
                  <a:lnTo>
                    <a:pt x="470551" y="533402"/>
                  </a:lnTo>
                  <a:lnTo>
                    <a:pt x="241951" y="533402"/>
                  </a:lnTo>
                  <a:lnTo>
                    <a:pt x="162678" y="561586"/>
                  </a:lnTo>
                  <a:lnTo>
                    <a:pt x="100374" y="586831"/>
                  </a:lnTo>
                  <a:lnTo>
                    <a:pt x="53997" y="607686"/>
                  </a:lnTo>
                  <a:lnTo>
                    <a:pt x="22505" y="622699"/>
                  </a:lnTo>
                  <a:lnTo>
                    <a:pt x="4853" y="630419"/>
                  </a:lnTo>
                  <a:lnTo>
                    <a:pt x="0" y="629396"/>
                  </a:lnTo>
                  <a:lnTo>
                    <a:pt x="6901" y="618178"/>
                  </a:lnTo>
                  <a:lnTo>
                    <a:pt x="24514" y="595315"/>
                  </a:lnTo>
                  <a:lnTo>
                    <a:pt x="165751" y="457202"/>
                  </a:lnTo>
                  <a:lnTo>
                    <a:pt x="394351" y="228602"/>
                  </a:lnTo>
                  <a:lnTo>
                    <a:pt x="622951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05399" y="2682227"/>
              <a:ext cx="3581400" cy="3048002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105399" y="2682227"/>
              <a:ext cx="3581400" cy="3048000"/>
            </a:xfrm>
            <a:custGeom>
              <a:avLst/>
              <a:gdLst/>
              <a:ahLst/>
              <a:cxnLst/>
              <a:rect l="l" t="t" r="r" b="b"/>
              <a:pathLst>
                <a:path w="3581400" h="3048000">
                  <a:moveTo>
                    <a:pt x="0" y="304800"/>
                  </a:moveTo>
                  <a:lnTo>
                    <a:pt x="381000" y="152400"/>
                  </a:lnTo>
                  <a:lnTo>
                    <a:pt x="838200" y="76200"/>
                  </a:lnTo>
                  <a:lnTo>
                    <a:pt x="1066800" y="0"/>
                  </a:lnTo>
                  <a:lnTo>
                    <a:pt x="1295400" y="0"/>
                  </a:lnTo>
                  <a:lnTo>
                    <a:pt x="1752600" y="152400"/>
                  </a:lnTo>
                  <a:lnTo>
                    <a:pt x="2057400" y="304800"/>
                  </a:lnTo>
                  <a:lnTo>
                    <a:pt x="2438400" y="533400"/>
                  </a:lnTo>
                  <a:lnTo>
                    <a:pt x="2286000" y="914400"/>
                  </a:lnTo>
                  <a:lnTo>
                    <a:pt x="2057400" y="1447800"/>
                  </a:lnTo>
                  <a:lnTo>
                    <a:pt x="2438400" y="1719211"/>
                  </a:lnTo>
                  <a:lnTo>
                    <a:pt x="2743200" y="1828800"/>
                  </a:lnTo>
                  <a:lnTo>
                    <a:pt x="3119386" y="1950986"/>
                  </a:lnTo>
                  <a:lnTo>
                    <a:pt x="3581400" y="2057400"/>
                  </a:lnTo>
                  <a:lnTo>
                    <a:pt x="3581400" y="3048002"/>
                  </a:lnTo>
                  <a:lnTo>
                    <a:pt x="3276600" y="2971802"/>
                  </a:lnTo>
                  <a:lnTo>
                    <a:pt x="2587625" y="2795536"/>
                  </a:lnTo>
                  <a:lnTo>
                    <a:pt x="2362200" y="2667000"/>
                  </a:lnTo>
                  <a:lnTo>
                    <a:pt x="2071636" y="2536825"/>
                  </a:lnTo>
                  <a:lnTo>
                    <a:pt x="1905000" y="2438400"/>
                  </a:lnTo>
                  <a:lnTo>
                    <a:pt x="1676400" y="2209800"/>
                  </a:lnTo>
                  <a:lnTo>
                    <a:pt x="1828800" y="1981200"/>
                  </a:lnTo>
                  <a:lnTo>
                    <a:pt x="1981200" y="1676400"/>
                  </a:lnTo>
                  <a:lnTo>
                    <a:pt x="1828800" y="1600200"/>
                  </a:lnTo>
                  <a:lnTo>
                    <a:pt x="1595386" y="1433461"/>
                  </a:lnTo>
                  <a:lnTo>
                    <a:pt x="1363611" y="1230261"/>
                  </a:lnTo>
                  <a:lnTo>
                    <a:pt x="1066800" y="1143000"/>
                  </a:lnTo>
                  <a:lnTo>
                    <a:pt x="914400" y="1135011"/>
                  </a:lnTo>
                  <a:lnTo>
                    <a:pt x="738136" y="1120775"/>
                  </a:lnTo>
                  <a:lnTo>
                    <a:pt x="457200" y="1143000"/>
                  </a:lnTo>
                  <a:lnTo>
                    <a:pt x="304800" y="1219200"/>
                  </a:lnTo>
                  <a:lnTo>
                    <a:pt x="0" y="137160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5399" y="1600199"/>
              <a:ext cx="3581400" cy="2606027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105399" y="1600199"/>
              <a:ext cx="3581400" cy="2606040"/>
            </a:xfrm>
            <a:custGeom>
              <a:avLst/>
              <a:gdLst/>
              <a:ahLst/>
              <a:cxnLst/>
              <a:rect l="l" t="t" r="r" b="b"/>
              <a:pathLst>
                <a:path w="3581400" h="2606040">
                  <a:moveTo>
                    <a:pt x="15875" y="26936"/>
                  </a:moveTo>
                  <a:lnTo>
                    <a:pt x="32783" y="23387"/>
                  </a:lnTo>
                  <a:lnTo>
                    <a:pt x="49980" y="19818"/>
                  </a:lnTo>
                  <a:lnTo>
                    <a:pt x="67177" y="16249"/>
                  </a:lnTo>
                  <a:lnTo>
                    <a:pt x="84086" y="12700"/>
                  </a:lnTo>
                  <a:lnTo>
                    <a:pt x="99908" y="8685"/>
                  </a:lnTo>
                  <a:lnTo>
                    <a:pt x="117641" y="4545"/>
                  </a:lnTo>
                  <a:lnTo>
                    <a:pt x="132090" y="1307"/>
                  </a:lnTo>
                  <a:lnTo>
                    <a:pt x="138061" y="0"/>
                  </a:lnTo>
                  <a:lnTo>
                    <a:pt x="3581400" y="15875"/>
                  </a:lnTo>
                  <a:lnTo>
                    <a:pt x="3581400" y="2606027"/>
                  </a:lnTo>
                  <a:lnTo>
                    <a:pt x="3349625" y="2556865"/>
                  </a:lnTo>
                  <a:lnTo>
                    <a:pt x="3132086" y="2475852"/>
                  </a:lnTo>
                  <a:lnTo>
                    <a:pt x="2887611" y="2407640"/>
                  </a:lnTo>
                  <a:lnTo>
                    <a:pt x="2519311" y="2175865"/>
                  </a:lnTo>
                  <a:lnTo>
                    <a:pt x="2286000" y="1996579"/>
                  </a:lnTo>
                  <a:lnTo>
                    <a:pt x="2438400" y="1539481"/>
                  </a:lnTo>
                  <a:lnTo>
                    <a:pt x="2590800" y="1082421"/>
                  </a:lnTo>
                  <a:lnTo>
                    <a:pt x="2362200" y="930021"/>
                  </a:lnTo>
                  <a:lnTo>
                    <a:pt x="2133600" y="777722"/>
                  </a:lnTo>
                  <a:lnTo>
                    <a:pt x="1905000" y="625322"/>
                  </a:lnTo>
                  <a:lnTo>
                    <a:pt x="1676400" y="549122"/>
                  </a:lnTo>
                  <a:lnTo>
                    <a:pt x="1447800" y="472922"/>
                  </a:lnTo>
                  <a:lnTo>
                    <a:pt x="1219200" y="472922"/>
                  </a:lnTo>
                  <a:lnTo>
                    <a:pt x="990600" y="472922"/>
                  </a:lnTo>
                  <a:lnTo>
                    <a:pt x="533400" y="625322"/>
                  </a:lnTo>
                  <a:lnTo>
                    <a:pt x="228600" y="701522"/>
                  </a:lnTo>
                  <a:lnTo>
                    <a:pt x="0" y="701522"/>
                  </a:lnTo>
                  <a:lnTo>
                    <a:pt x="15875" y="269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367540" y="3803904"/>
              <a:ext cx="1143000" cy="163195"/>
            </a:xfrm>
            <a:custGeom>
              <a:avLst/>
              <a:gdLst/>
              <a:ahLst/>
              <a:cxnLst/>
              <a:rect l="l" t="t" r="r" b="b"/>
              <a:pathLst>
                <a:path w="1143000" h="163195">
                  <a:moveTo>
                    <a:pt x="584200" y="0"/>
                  </a:moveTo>
                  <a:lnTo>
                    <a:pt x="339725" y="14236"/>
                  </a:lnTo>
                  <a:lnTo>
                    <a:pt x="0" y="121932"/>
                  </a:lnTo>
                  <a:lnTo>
                    <a:pt x="1142999" y="163055"/>
                  </a:lnTo>
                  <a:lnTo>
                    <a:pt x="911225" y="55359"/>
                  </a:lnTo>
                  <a:lnTo>
                    <a:pt x="584200" y="0"/>
                  </a:lnTo>
                  <a:close/>
                </a:path>
              </a:pathLst>
            </a:custGeom>
            <a:solidFill>
              <a:srgbClr val="FF00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367540" y="3803904"/>
              <a:ext cx="1143000" cy="163195"/>
            </a:xfrm>
            <a:custGeom>
              <a:avLst/>
              <a:gdLst/>
              <a:ahLst/>
              <a:cxnLst/>
              <a:rect l="l" t="t" r="r" b="b"/>
              <a:pathLst>
                <a:path w="1143000" h="163195">
                  <a:moveTo>
                    <a:pt x="0" y="121932"/>
                  </a:moveTo>
                  <a:lnTo>
                    <a:pt x="339725" y="14236"/>
                  </a:lnTo>
                  <a:lnTo>
                    <a:pt x="584200" y="0"/>
                  </a:lnTo>
                  <a:lnTo>
                    <a:pt x="911225" y="55359"/>
                  </a:lnTo>
                  <a:lnTo>
                    <a:pt x="1142999" y="163055"/>
                  </a:lnTo>
                  <a:lnTo>
                    <a:pt x="0" y="1219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105399" y="3939527"/>
              <a:ext cx="1649095" cy="233679"/>
            </a:xfrm>
            <a:custGeom>
              <a:avLst/>
              <a:gdLst/>
              <a:ahLst/>
              <a:cxnLst/>
              <a:rect l="l" t="t" r="r" b="b"/>
              <a:pathLst>
                <a:path w="1649095" h="233679">
                  <a:moveTo>
                    <a:pt x="206375" y="0"/>
                  </a:moveTo>
                  <a:lnTo>
                    <a:pt x="0" y="114947"/>
                  </a:lnTo>
                  <a:lnTo>
                    <a:pt x="15875" y="218833"/>
                  </a:lnTo>
                  <a:lnTo>
                    <a:pt x="1648968" y="233171"/>
                  </a:lnTo>
                  <a:lnTo>
                    <a:pt x="1523606" y="114947"/>
                  </a:lnTo>
                  <a:lnTo>
                    <a:pt x="1371206" y="38353"/>
                  </a:lnTo>
                  <a:lnTo>
                    <a:pt x="206375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105399" y="3939527"/>
              <a:ext cx="1649095" cy="233679"/>
            </a:xfrm>
            <a:custGeom>
              <a:avLst/>
              <a:gdLst/>
              <a:ahLst/>
              <a:cxnLst/>
              <a:rect l="l" t="t" r="r" b="b"/>
              <a:pathLst>
                <a:path w="1649095" h="233679">
                  <a:moveTo>
                    <a:pt x="206375" y="0"/>
                  </a:moveTo>
                  <a:lnTo>
                    <a:pt x="1371206" y="38353"/>
                  </a:lnTo>
                  <a:lnTo>
                    <a:pt x="1523606" y="114947"/>
                  </a:lnTo>
                  <a:lnTo>
                    <a:pt x="1648968" y="233171"/>
                  </a:lnTo>
                  <a:lnTo>
                    <a:pt x="15875" y="218833"/>
                  </a:lnTo>
                  <a:lnTo>
                    <a:pt x="0" y="114947"/>
                  </a:lnTo>
                  <a:lnTo>
                    <a:pt x="206375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469354" y="4892027"/>
              <a:ext cx="897890" cy="450215"/>
            </a:xfrm>
            <a:custGeom>
              <a:avLst/>
              <a:gdLst/>
              <a:ahLst/>
              <a:cxnLst/>
              <a:rect l="l" t="t" r="r" b="b"/>
              <a:pathLst>
                <a:path w="897890" h="450214">
                  <a:moveTo>
                    <a:pt x="312445" y="0"/>
                  </a:moveTo>
                  <a:lnTo>
                    <a:pt x="160197" y="228752"/>
                  </a:lnTo>
                  <a:lnTo>
                    <a:pt x="0" y="449618"/>
                  </a:lnTo>
                  <a:lnTo>
                    <a:pt x="897635" y="435228"/>
                  </a:lnTo>
                  <a:lnTo>
                    <a:pt x="540791" y="228752"/>
                  </a:lnTo>
                  <a:lnTo>
                    <a:pt x="312445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469354" y="4892027"/>
              <a:ext cx="897890" cy="450215"/>
            </a:xfrm>
            <a:custGeom>
              <a:avLst/>
              <a:gdLst/>
              <a:ahLst/>
              <a:cxnLst/>
              <a:rect l="l" t="t" r="r" b="b"/>
              <a:pathLst>
                <a:path w="897890" h="450214">
                  <a:moveTo>
                    <a:pt x="312445" y="0"/>
                  </a:moveTo>
                  <a:lnTo>
                    <a:pt x="540791" y="228752"/>
                  </a:lnTo>
                  <a:lnTo>
                    <a:pt x="897635" y="435228"/>
                  </a:lnTo>
                  <a:lnTo>
                    <a:pt x="0" y="449618"/>
                  </a:lnTo>
                  <a:lnTo>
                    <a:pt x="160197" y="228752"/>
                  </a:lnTo>
                  <a:lnTo>
                    <a:pt x="312445" y="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105399" y="4130027"/>
              <a:ext cx="1981200" cy="695325"/>
            </a:xfrm>
            <a:custGeom>
              <a:avLst/>
              <a:gdLst/>
              <a:ahLst/>
              <a:cxnLst/>
              <a:rect l="l" t="t" r="r" b="b"/>
              <a:pathLst>
                <a:path w="1981200" h="695325">
                  <a:moveTo>
                    <a:pt x="0" y="0"/>
                  </a:moveTo>
                  <a:lnTo>
                    <a:pt x="3175" y="518426"/>
                  </a:lnTo>
                  <a:lnTo>
                    <a:pt x="228600" y="305295"/>
                  </a:lnTo>
                  <a:lnTo>
                    <a:pt x="685800" y="152653"/>
                  </a:lnTo>
                  <a:lnTo>
                    <a:pt x="914400" y="176568"/>
                  </a:lnTo>
                  <a:lnTo>
                    <a:pt x="1143000" y="305295"/>
                  </a:lnTo>
                  <a:lnTo>
                    <a:pt x="1371600" y="458000"/>
                  </a:lnTo>
                  <a:lnTo>
                    <a:pt x="1703336" y="694982"/>
                  </a:lnTo>
                  <a:lnTo>
                    <a:pt x="1981200" y="228993"/>
                  </a:lnTo>
                  <a:lnTo>
                    <a:pt x="1649361" y="414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9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105399" y="4130027"/>
              <a:ext cx="1981200" cy="695325"/>
            </a:xfrm>
            <a:custGeom>
              <a:avLst/>
              <a:gdLst/>
              <a:ahLst/>
              <a:cxnLst/>
              <a:rect l="l" t="t" r="r" b="b"/>
              <a:pathLst>
                <a:path w="1981200" h="695325">
                  <a:moveTo>
                    <a:pt x="0" y="0"/>
                  </a:moveTo>
                  <a:lnTo>
                    <a:pt x="1649361" y="41427"/>
                  </a:lnTo>
                  <a:lnTo>
                    <a:pt x="1981200" y="228993"/>
                  </a:lnTo>
                  <a:lnTo>
                    <a:pt x="1703336" y="694982"/>
                  </a:lnTo>
                  <a:lnTo>
                    <a:pt x="1371600" y="458000"/>
                  </a:lnTo>
                  <a:lnTo>
                    <a:pt x="1143000" y="305295"/>
                  </a:lnTo>
                  <a:lnTo>
                    <a:pt x="914400" y="176568"/>
                  </a:lnTo>
                  <a:lnTo>
                    <a:pt x="685800" y="152653"/>
                  </a:lnTo>
                  <a:lnTo>
                    <a:pt x="457200" y="228993"/>
                  </a:lnTo>
                  <a:lnTo>
                    <a:pt x="228600" y="305295"/>
                  </a:lnTo>
                  <a:lnTo>
                    <a:pt x="3175" y="51842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367235" y="5341645"/>
              <a:ext cx="2319655" cy="922019"/>
            </a:xfrm>
            <a:custGeom>
              <a:avLst/>
              <a:gdLst/>
              <a:ahLst/>
              <a:cxnLst/>
              <a:rect l="l" t="t" r="r" b="b"/>
              <a:pathLst>
                <a:path w="2319654" h="922020">
                  <a:moveTo>
                    <a:pt x="1027593" y="0"/>
                  </a:moveTo>
                  <a:lnTo>
                    <a:pt x="110259" y="7835"/>
                  </a:lnTo>
                  <a:lnTo>
                    <a:pt x="48296" y="80860"/>
                  </a:lnTo>
                  <a:lnTo>
                    <a:pt x="19984" y="88134"/>
                  </a:lnTo>
                  <a:lnTo>
                    <a:pt x="3859" y="95017"/>
                  </a:lnTo>
                  <a:lnTo>
                    <a:pt x="0" y="103013"/>
                  </a:lnTo>
                  <a:lnTo>
                    <a:pt x="8483" y="113627"/>
                  </a:lnTo>
                  <a:lnTo>
                    <a:pt x="29388" y="128366"/>
                  </a:lnTo>
                  <a:lnTo>
                    <a:pt x="62794" y="148733"/>
                  </a:lnTo>
                  <a:lnTo>
                    <a:pt x="108778" y="176234"/>
                  </a:lnTo>
                  <a:lnTo>
                    <a:pt x="167419" y="212373"/>
                  </a:lnTo>
                  <a:lnTo>
                    <a:pt x="238796" y="258657"/>
                  </a:lnTo>
                  <a:lnTo>
                    <a:pt x="551483" y="407832"/>
                  </a:lnTo>
                  <a:lnTo>
                    <a:pt x="872018" y="541133"/>
                  </a:lnTo>
                  <a:lnTo>
                    <a:pt x="1476805" y="720421"/>
                  </a:lnTo>
                  <a:lnTo>
                    <a:pt x="1938717" y="845833"/>
                  </a:lnTo>
                  <a:lnTo>
                    <a:pt x="2319564" y="921984"/>
                  </a:lnTo>
                  <a:lnTo>
                    <a:pt x="2319564" y="388782"/>
                  </a:lnTo>
                  <a:lnTo>
                    <a:pt x="1938717" y="312582"/>
                  </a:lnTo>
                  <a:lnTo>
                    <a:pt x="1326043" y="149225"/>
                  </a:lnTo>
                  <a:lnTo>
                    <a:pt x="1027593" y="0"/>
                  </a:lnTo>
                  <a:close/>
                </a:path>
              </a:pathLst>
            </a:custGeom>
            <a:solidFill>
              <a:srgbClr val="229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367235" y="5341645"/>
              <a:ext cx="2319655" cy="922019"/>
            </a:xfrm>
            <a:custGeom>
              <a:avLst/>
              <a:gdLst/>
              <a:ahLst/>
              <a:cxnLst/>
              <a:rect l="l" t="t" r="r" b="b"/>
              <a:pathLst>
                <a:path w="2319654" h="922020">
                  <a:moveTo>
                    <a:pt x="110259" y="7835"/>
                  </a:moveTo>
                  <a:lnTo>
                    <a:pt x="1027593" y="0"/>
                  </a:lnTo>
                  <a:lnTo>
                    <a:pt x="1326043" y="149225"/>
                  </a:lnTo>
                  <a:lnTo>
                    <a:pt x="1938717" y="312582"/>
                  </a:lnTo>
                  <a:lnTo>
                    <a:pt x="2319564" y="388782"/>
                  </a:lnTo>
                  <a:lnTo>
                    <a:pt x="2319564" y="921984"/>
                  </a:lnTo>
                  <a:lnTo>
                    <a:pt x="1938717" y="845833"/>
                  </a:lnTo>
                  <a:lnTo>
                    <a:pt x="1476805" y="720421"/>
                  </a:lnTo>
                  <a:lnTo>
                    <a:pt x="872018" y="541133"/>
                  </a:lnTo>
                  <a:lnTo>
                    <a:pt x="551483" y="407832"/>
                  </a:lnTo>
                  <a:lnTo>
                    <a:pt x="238796" y="258657"/>
                  </a:lnTo>
                  <a:lnTo>
                    <a:pt x="167419" y="212373"/>
                  </a:lnTo>
                  <a:lnTo>
                    <a:pt x="108778" y="176234"/>
                  </a:lnTo>
                  <a:lnTo>
                    <a:pt x="62794" y="148733"/>
                  </a:lnTo>
                  <a:lnTo>
                    <a:pt x="29388" y="128366"/>
                  </a:lnTo>
                  <a:lnTo>
                    <a:pt x="8483" y="113627"/>
                  </a:lnTo>
                  <a:lnTo>
                    <a:pt x="0" y="103013"/>
                  </a:lnTo>
                  <a:lnTo>
                    <a:pt x="3859" y="95017"/>
                  </a:lnTo>
                  <a:lnTo>
                    <a:pt x="19984" y="88134"/>
                  </a:lnTo>
                  <a:lnTo>
                    <a:pt x="48296" y="80860"/>
                  </a:lnTo>
                  <a:lnTo>
                    <a:pt x="110259" y="783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487149" y="3826027"/>
              <a:ext cx="304800" cy="685800"/>
            </a:xfrm>
            <a:custGeom>
              <a:avLst/>
              <a:gdLst/>
              <a:ahLst/>
              <a:cxnLst/>
              <a:rect l="l" t="t" r="r" b="b"/>
              <a:pathLst>
                <a:path w="304800" h="685800">
                  <a:moveTo>
                    <a:pt x="119506" y="0"/>
                  </a:moveTo>
                  <a:lnTo>
                    <a:pt x="0" y="123418"/>
                  </a:lnTo>
                  <a:lnTo>
                    <a:pt x="107353" y="266052"/>
                  </a:lnTo>
                  <a:lnTo>
                    <a:pt x="70891" y="308076"/>
                  </a:lnTo>
                  <a:lnTo>
                    <a:pt x="172491" y="444093"/>
                  </a:lnTo>
                  <a:lnTo>
                    <a:pt x="141236" y="473570"/>
                  </a:lnTo>
                  <a:lnTo>
                    <a:pt x="304800" y="685800"/>
                  </a:lnTo>
                  <a:lnTo>
                    <a:pt x="208406" y="408774"/>
                  </a:lnTo>
                  <a:lnTo>
                    <a:pt x="233946" y="381241"/>
                  </a:lnTo>
                  <a:lnTo>
                    <a:pt x="155968" y="215747"/>
                  </a:lnTo>
                  <a:lnTo>
                    <a:pt x="181521" y="193027"/>
                  </a:lnTo>
                  <a:lnTo>
                    <a:pt x="119506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487149" y="3826027"/>
              <a:ext cx="304800" cy="685800"/>
            </a:xfrm>
            <a:custGeom>
              <a:avLst/>
              <a:gdLst/>
              <a:ahLst/>
              <a:cxnLst/>
              <a:rect l="l" t="t" r="r" b="b"/>
              <a:pathLst>
                <a:path w="304800" h="685800">
                  <a:moveTo>
                    <a:pt x="119506" y="0"/>
                  </a:moveTo>
                  <a:lnTo>
                    <a:pt x="181521" y="193027"/>
                  </a:lnTo>
                  <a:lnTo>
                    <a:pt x="155968" y="215747"/>
                  </a:lnTo>
                  <a:lnTo>
                    <a:pt x="233946" y="381241"/>
                  </a:lnTo>
                  <a:lnTo>
                    <a:pt x="208406" y="408774"/>
                  </a:lnTo>
                  <a:lnTo>
                    <a:pt x="304800" y="685800"/>
                  </a:lnTo>
                  <a:lnTo>
                    <a:pt x="141236" y="473570"/>
                  </a:lnTo>
                  <a:lnTo>
                    <a:pt x="172491" y="444093"/>
                  </a:lnTo>
                  <a:lnTo>
                    <a:pt x="70891" y="308076"/>
                  </a:lnTo>
                  <a:lnTo>
                    <a:pt x="107353" y="266052"/>
                  </a:lnTo>
                  <a:lnTo>
                    <a:pt x="0" y="123418"/>
                  </a:lnTo>
                  <a:lnTo>
                    <a:pt x="119506" y="0"/>
                  </a:lnTo>
                  <a:close/>
                </a:path>
              </a:pathLst>
            </a:custGeom>
            <a:ln w="28956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020549" y="3826027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277901" y="0"/>
                  </a:moveTo>
                  <a:lnTo>
                    <a:pt x="185038" y="214452"/>
                  </a:lnTo>
                  <a:lnTo>
                    <a:pt x="223291" y="239763"/>
                  </a:lnTo>
                  <a:lnTo>
                    <a:pt x="106311" y="423506"/>
                  </a:lnTo>
                  <a:lnTo>
                    <a:pt x="144652" y="454266"/>
                  </a:lnTo>
                  <a:lnTo>
                    <a:pt x="0" y="762000"/>
                  </a:lnTo>
                  <a:lnTo>
                    <a:pt x="245262" y="526148"/>
                  </a:lnTo>
                  <a:lnTo>
                    <a:pt x="198526" y="493356"/>
                  </a:lnTo>
                  <a:lnTo>
                    <a:pt x="350926" y="342353"/>
                  </a:lnTo>
                  <a:lnTo>
                    <a:pt x="296316" y="295617"/>
                  </a:lnTo>
                  <a:lnTo>
                    <a:pt x="457200" y="137261"/>
                  </a:lnTo>
                  <a:lnTo>
                    <a:pt x="277901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020549" y="3826027"/>
              <a:ext cx="457200" cy="762000"/>
            </a:xfrm>
            <a:custGeom>
              <a:avLst/>
              <a:gdLst/>
              <a:ahLst/>
              <a:cxnLst/>
              <a:rect l="l" t="t" r="r" b="b"/>
              <a:pathLst>
                <a:path w="457200" h="762000">
                  <a:moveTo>
                    <a:pt x="277901" y="0"/>
                  </a:moveTo>
                  <a:lnTo>
                    <a:pt x="185038" y="214452"/>
                  </a:lnTo>
                  <a:lnTo>
                    <a:pt x="223291" y="239763"/>
                  </a:lnTo>
                  <a:lnTo>
                    <a:pt x="106311" y="423506"/>
                  </a:lnTo>
                  <a:lnTo>
                    <a:pt x="144652" y="454266"/>
                  </a:lnTo>
                  <a:lnTo>
                    <a:pt x="0" y="762000"/>
                  </a:lnTo>
                  <a:lnTo>
                    <a:pt x="245262" y="526148"/>
                  </a:lnTo>
                  <a:lnTo>
                    <a:pt x="198526" y="493356"/>
                  </a:lnTo>
                  <a:lnTo>
                    <a:pt x="350926" y="342353"/>
                  </a:lnTo>
                  <a:lnTo>
                    <a:pt x="296316" y="295617"/>
                  </a:lnTo>
                  <a:lnTo>
                    <a:pt x="457200" y="137261"/>
                  </a:lnTo>
                  <a:lnTo>
                    <a:pt x="277901" y="0"/>
                  </a:lnTo>
                  <a:close/>
                </a:path>
              </a:pathLst>
            </a:custGeom>
            <a:ln w="28956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806325" y="3771010"/>
              <a:ext cx="281305" cy="866775"/>
            </a:xfrm>
            <a:custGeom>
              <a:avLst/>
              <a:gdLst/>
              <a:ahLst/>
              <a:cxnLst/>
              <a:rect l="l" t="t" r="r" b="b"/>
              <a:pathLst>
                <a:path w="281304" h="866775">
                  <a:moveTo>
                    <a:pt x="281292" y="0"/>
                  </a:moveTo>
                  <a:lnTo>
                    <a:pt x="38455" y="24409"/>
                  </a:lnTo>
                  <a:lnTo>
                    <a:pt x="90043" y="263918"/>
                  </a:lnTo>
                  <a:lnTo>
                    <a:pt x="13195" y="275818"/>
                  </a:lnTo>
                  <a:lnTo>
                    <a:pt x="61569" y="503529"/>
                  </a:lnTo>
                  <a:lnTo>
                    <a:pt x="0" y="507009"/>
                  </a:lnTo>
                  <a:lnTo>
                    <a:pt x="82003" y="866775"/>
                  </a:lnTo>
                  <a:lnTo>
                    <a:pt x="133210" y="498068"/>
                  </a:lnTo>
                  <a:lnTo>
                    <a:pt x="185889" y="491629"/>
                  </a:lnTo>
                  <a:lnTo>
                    <a:pt x="188963" y="253898"/>
                  </a:lnTo>
                  <a:lnTo>
                    <a:pt x="238379" y="252361"/>
                  </a:lnTo>
                  <a:lnTo>
                    <a:pt x="281292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806325" y="3771010"/>
              <a:ext cx="281305" cy="866775"/>
            </a:xfrm>
            <a:custGeom>
              <a:avLst/>
              <a:gdLst/>
              <a:ahLst/>
              <a:cxnLst/>
              <a:rect l="l" t="t" r="r" b="b"/>
              <a:pathLst>
                <a:path w="281304" h="866775">
                  <a:moveTo>
                    <a:pt x="281292" y="0"/>
                  </a:moveTo>
                  <a:lnTo>
                    <a:pt x="238379" y="252361"/>
                  </a:lnTo>
                  <a:lnTo>
                    <a:pt x="188963" y="253898"/>
                  </a:lnTo>
                  <a:lnTo>
                    <a:pt x="185889" y="491629"/>
                  </a:lnTo>
                  <a:lnTo>
                    <a:pt x="133210" y="498068"/>
                  </a:lnTo>
                  <a:lnTo>
                    <a:pt x="82003" y="866775"/>
                  </a:lnTo>
                  <a:lnTo>
                    <a:pt x="0" y="507009"/>
                  </a:lnTo>
                  <a:lnTo>
                    <a:pt x="61569" y="503529"/>
                  </a:lnTo>
                  <a:lnTo>
                    <a:pt x="13195" y="275818"/>
                  </a:lnTo>
                  <a:lnTo>
                    <a:pt x="90043" y="263918"/>
                  </a:lnTo>
                  <a:lnTo>
                    <a:pt x="38455" y="24409"/>
                  </a:lnTo>
                  <a:lnTo>
                    <a:pt x="281292" y="0"/>
                  </a:lnTo>
                  <a:close/>
                </a:path>
              </a:pathLst>
            </a:custGeom>
            <a:ln w="28575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359677" y="4587227"/>
              <a:ext cx="2327275" cy="1676400"/>
            </a:xfrm>
            <a:custGeom>
              <a:avLst/>
              <a:gdLst/>
              <a:ahLst/>
              <a:cxnLst/>
              <a:rect l="l" t="t" r="r" b="b"/>
              <a:pathLst>
                <a:path w="2327275" h="1676400">
                  <a:moveTo>
                    <a:pt x="574674" y="0"/>
                  </a:moveTo>
                  <a:lnTo>
                    <a:pt x="422274" y="304800"/>
                  </a:lnTo>
                  <a:lnTo>
                    <a:pt x="117475" y="761999"/>
                  </a:lnTo>
                  <a:lnTo>
                    <a:pt x="0" y="849261"/>
                  </a:lnTo>
                  <a:lnTo>
                    <a:pt x="190499" y="971549"/>
                  </a:lnTo>
                  <a:lnTo>
                    <a:pt x="650874" y="1219202"/>
                  </a:lnTo>
                  <a:lnTo>
                    <a:pt x="1169885" y="1379540"/>
                  </a:lnTo>
                  <a:lnTo>
                    <a:pt x="1717522" y="1524002"/>
                  </a:lnTo>
                  <a:lnTo>
                    <a:pt x="2327122" y="1676402"/>
                  </a:lnTo>
                  <a:lnTo>
                    <a:pt x="2327122" y="228600"/>
                  </a:lnTo>
                  <a:lnTo>
                    <a:pt x="574674" y="0"/>
                  </a:lnTo>
                  <a:close/>
                </a:path>
              </a:pathLst>
            </a:custGeom>
            <a:solidFill>
              <a:srgbClr val="FF65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359677" y="4587227"/>
              <a:ext cx="2327275" cy="1676400"/>
            </a:xfrm>
            <a:custGeom>
              <a:avLst/>
              <a:gdLst/>
              <a:ahLst/>
              <a:cxnLst/>
              <a:rect l="l" t="t" r="r" b="b"/>
              <a:pathLst>
                <a:path w="2327275" h="1676400">
                  <a:moveTo>
                    <a:pt x="574674" y="0"/>
                  </a:moveTo>
                  <a:lnTo>
                    <a:pt x="2327122" y="228600"/>
                  </a:lnTo>
                  <a:lnTo>
                    <a:pt x="2327122" y="1676402"/>
                  </a:lnTo>
                  <a:lnTo>
                    <a:pt x="1717522" y="1524002"/>
                  </a:lnTo>
                  <a:lnTo>
                    <a:pt x="1169885" y="1379540"/>
                  </a:lnTo>
                  <a:lnTo>
                    <a:pt x="650874" y="1219202"/>
                  </a:lnTo>
                  <a:lnTo>
                    <a:pt x="190499" y="971549"/>
                  </a:lnTo>
                  <a:lnTo>
                    <a:pt x="0" y="849261"/>
                  </a:lnTo>
                  <a:lnTo>
                    <a:pt x="117475" y="761999"/>
                  </a:lnTo>
                  <a:lnTo>
                    <a:pt x="422274" y="304800"/>
                  </a:lnTo>
                  <a:lnTo>
                    <a:pt x="574674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5032628" y="1108328"/>
            <a:ext cx="229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9832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48" name="object 4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  <p:sp>
        <p:nvSpPr>
          <p:cNvPr id="43" name="object 43" descr=""/>
          <p:cNvSpPr txBox="1"/>
          <p:nvPr/>
        </p:nvSpPr>
        <p:spPr>
          <a:xfrm>
            <a:off x="8347725" y="1108328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983200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981868" y="2015731"/>
            <a:ext cx="2684145" cy="2656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165" indent="-279400">
              <a:lnSpc>
                <a:spcPct val="100000"/>
              </a:lnSpc>
              <a:spcBef>
                <a:spcPts val="100"/>
              </a:spcBef>
              <a:buSzPct val="166666"/>
              <a:buFont typeface="Constantia"/>
              <a:buChar char="•"/>
              <a:tabLst>
                <a:tab pos="304165" algn="l"/>
              </a:tabLst>
            </a:pPr>
            <a:r>
              <a:rPr dirty="0" sz="2400" spc="-10" b="1">
                <a:solidFill>
                  <a:srgbClr val="CC0098"/>
                </a:solidFill>
                <a:latin typeface="Constantia"/>
                <a:cs typeface="Constantia"/>
              </a:rPr>
              <a:t>Структура</a:t>
            </a:r>
            <a:endParaRPr sz="2400">
              <a:latin typeface="Constantia"/>
              <a:cs typeface="Constantia"/>
            </a:endParaRPr>
          </a:p>
          <a:p>
            <a:pPr marL="296545" indent="-279400">
              <a:lnSpc>
                <a:spcPct val="100000"/>
              </a:lnSpc>
              <a:spcBef>
                <a:spcPts val="1355"/>
              </a:spcBef>
              <a:buSzPct val="166666"/>
              <a:buFont typeface="Constantia"/>
              <a:buChar char="•"/>
              <a:tabLst>
                <a:tab pos="296545" algn="l"/>
              </a:tabLst>
            </a:pPr>
            <a:r>
              <a:rPr dirty="0" sz="2400" spc="-10" b="1">
                <a:solidFill>
                  <a:srgbClr val="CC0098"/>
                </a:solidFill>
                <a:latin typeface="Times New Roman"/>
                <a:cs typeface="Times New Roman"/>
              </a:rPr>
              <a:t>Литология</a:t>
            </a:r>
            <a:endParaRPr sz="2400">
              <a:latin typeface="Times New Roman"/>
              <a:cs typeface="Times New Roman"/>
            </a:endParaRPr>
          </a:p>
          <a:p>
            <a:pPr marL="332105" indent="-319405">
              <a:lnSpc>
                <a:spcPct val="100000"/>
              </a:lnSpc>
              <a:spcBef>
                <a:spcPts val="1685"/>
              </a:spcBef>
              <a:buSzPct val="166666"/>
              <a:buFont typeface="Microsoft Sans Serif"/>
              <a:buChar char="•"/>
              <a:tabLst>
                <a:tab pos="332105" algn="l"/>
              </a:tabLst>
            </a:pPr>
            <a:r>
              <a:rPr dirty="0" sz="2400" b="1">
                <a:solidFill>
                  <a:srgbClr val="CC0098"/>
                </a:solidFill>
                <a:latin typeface="Times New Roman"/>
                <a:cs typeface="Times New Roman"/>
              </a:rPr>
              <a:t>Поровый</a:t>
            </a:r>
            <a:r>
              <a:rPr dirty="0" sz="2400" spc="-150" b="1">
                <a:solidFill>
                  <a:srgbClr val="CC0098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CC0098"/>
                </a:solidFill>
                <a:latin typeface="Times New Roman"/>
                <a:cs typeface="Times New Roman"/>
              </a:rPr>
              <a:t>флюид</a:t>
            </a:r>
            <a:endParaRPr sz="2400">
              <a:latin typeface="Times New Roman"/>
              <a:cs typeface="Times New Roman"/>
            </a:endParaRPr>
          </a:p>
          <a:p>
            <a:pPr marL="369570" indent="-320040">
              <a:lnSpc>
                <a:spcPct val="100000"/>
              </a:lnSpc>
              <a:spcBef>
                <a:spcPts val="1250"/>
              </a:spcBef>
              <a:buSzPct val="133333"/>
              <a:buFont typeface="Constantia"/>
              <a:buChar char="•"/>
              <a:tabLst>
                <a:tab pos="369570" algn="l"/>
              </a:tabLst>
            </a:pPr>
            <a:r>
              <a:rPr dirty="0" sz="2400" spc="-25" b="1">
                <a:solidFill>
                  <a:srgbClr val="CC0098"/>
                </a:solidFill>
                <a:latin typeface="Times New Roman"/>
                <a:cs typeface="Times New Roman"/>
              </a:rPr>
              <a:t>Трещиноватость</a:t>
            </a:r>
            <a:endParaRPr sz="2400">
              <a:latin typeface="Times New Roman"/>
              <a:cs typeface="Times New Roman"/>
            </a:endParaRPr>
          </a:p>
          <a:p>
            <a:pPr marL="369570" indent="-319405">
              <a:lnSpc>
                <a:spcPct val="100000"/>
              </a:lnSpc>
              <a:spcBef>
                <a:spcPts val="1864"/>
              </a:spcBef>
              <a:buSzPct val="133333"/>
              <a:buFont typeface="Constantia"/>
              <a:buChar char="•"/>
              <a:tabLst>
                <a:tab pos="369570" algn="l"/>
              </a:tabLst>
            </a:pPr>
            <a:r>
              <a:rPr dirty="0" sz="2400" spc="-10" b="1">
                <a:solidFill>
                  <a:srgbClr val="CC0098"/>
                </a:solidFill>
                <a:latin typeface="Times New Roman"/>
                <a:cs typeface="Times New Roman"/>
              </a:rPr>
              <a:t>Давление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872728" y="434098"/>
            <a:ext cx="70732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Направления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сейсмической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интерпретации</a:t>
            </a:r>
            <a:endParaRPr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639" y="705345"/>
            <a:ext cx="2077720" cy="749935"/>
          </a:xfrm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0"/>
              </a:spcBef>
            </a:pPr>
            <a:r>
              <a:rPr dirty="0" sz="2400"/>
              <a:t>Типы</a:t>
            </a:r>
            <a:r>
              <a:rPr dirty="0" sz="2400" spc="-105"/>
              <a:t> </a:t>
            </a:r>
            <a:r>
              <a:rPr dirty="0" sz="2400" spc="-30"/>
              <a:t>ловушек </a:t>
            </a:r>
            <a:r>
              <a:rPr dirty="0" sz="2400" spc="-10"/>
              <a:t>углеводородов</a:t>
            </a:r>
            <a:endParaRPr sz="2400"/>
          </a:p>
        </p:txBody>
      </p:sp>
      <p:sp>
        <p:nvSpPr>
          <p:cNvPr id="3" name="object 3" descr=""/>
          <p:cNvSpPr txBox="1"/>
          <p:nvPr/>
        </p:nvSpPr>
        <p:spPr>
          <a:xfrm>
            <a:off x="402431" y="1838312"/>
            <a:ext cx="2568575" cy="1788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05"/>
              </a:spcBef>
              <a:buClr>
                <a:srgbClr val="710D0C"/>
              </a:buClr>
              <a:buSzPct val="95000"/>
              <a:buFont typeface="Wingdings"/>
              <a:buChar char=""/>
              <a:tabLst>
                <a:tab pos="28638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Структурная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10"/>
              </a:spcBef>
            </a:pPr>
            <a:endParaRPr sz="2000">
              <a:latin typeface="Times New Roman"/>
              <a:cs typeface="Times New Roman"/>
            </a:endParaRPr>
          </a:p>
          <a:p>
            <a:pPr marL="230504" indent="-217804">
              <a:lnSpc>
                <a:spcPct val="100000"/>
              </a:lnSpc>
              <a:spcBef>
                <a:spcPts val="5"/>
              </a:spcBef>
              <a:buChar char="■"/>
              <a:tabLst>
                <a:tab pos="230504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Стратиграфическая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5"/>
              </a:spcBef>
              <a:buFont typeface="Times New Roman"/>
              <a:buChar char="■"/>
            </a:pPr>
            <a:endParaRPr sz="2000">
              <a:latin typeface="Times New Roman"/>
              <a:cs typeface="Times New Roman"/>
            </a:endParaRPr>
          </a:p>
          <a:p>
            <a:pPr marL="230504" indent="-217804">
              <a:lnSpc>
                <a:spcPct val="100000"/>
              </a:lnSpc>
              <a:spcBef>
                <a:spcPts val="5"/>
              </a:spcBef>
              <a:buChar char="■"/>
              <a:tabLst>
                <a:tab pos="230504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Комбинированная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136392" y="765048"/>
            <a:ext cx="5981700" cy="4247515"/>
            <a:chOff x="3136392" y="765048"/>
            <a:chExt cx="5981700" cy="424751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6392" y="765048"/>
              <a:ext cx="5981700" cy="42473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7792" y="1560576"/>
              <a:ext cx="1969007" cy="190804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892" y="1962912"/>
              <a:ext cx="2103119" cy="1824227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5029" y="112623"/>
            <a:ext cx="70288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Структурные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 spc="-25">
                <a:solidFill>
                  <a:srgbClr val="000000"/>
                </a:solidFill>
              </a:rPr>
              <a:t>ловушки</a:t>
            </a:r>
            <a:r>
              <a:rPr dirty="0" sz="2800" spc="-114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(для</a:t>
            </a:r>
            <a:r>
              <a:rPr dirty="0" sz="2800" spc="-10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углеводородов)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4710977" y="2190339"/>
            <a:ext cx="243840" cy="530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2870">
              <a:lnSpc>
                <a:spcPts val="1989"/>
              </a:lnSpc>
            </a:pPr>
            <a:r>
              <a:rPr dirty="0" sz="1800" spc="-60" b="1">
                <a:latin typeface="Arial"/>
                <a:cs typeface="Arial"/>
              </a:rPr>
              <a:t>й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800" spc="-50" b="1">
                <a:latin typeface="Arial"/>
                <a:cs typeface="Arial"/>
              </a:rPr>
              <a:t>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794278" y="1881644"/>
            <a:ext cx="17729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41935">
              <a:lnSpc>
                <a:spcPct val="100000"/>
              </a:lnSpc>
              <a:spcBef>
                <a:spcPts val="100"/>
              </a:spcBef>
              <a:tabLst>
                <a:tab pos="1025525" algn="l"/>
                <a:tab pos="1623695" algn="l"/>
              </a:tabLst>
            </a:pPr>
            <a:r>
              <a:rPr dirty="0" sz="1800" spc="-20" b="1">
                <a:latin typeface="Arial"/>
                <a:cs typeface="Arial"/>
              </a:rPr>
              <a:t>Водо-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Arial"/>
                <a:cs typeface="Arial"/>
              </a:rPr>
              <a:t>Нефтяно Контак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025654" y="712990"/>
            <a:ext cx="3949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Газ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586245" y="5476466"/>
            <a:ext cx="24822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(modified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Bjorlykke,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1989)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788344" y="1106042"/>
            <a:ext cx="3772535" cy="1669414"/>
            <a:chOff x="4788344" y="1106042"/>
            <a:chExt cx="3772535" cy="1669414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1322" y="1909559"/>
              <a:ext cx="3092208" cy="8640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451322" y="1909559"/>
              <a:ext cx="3092450" cy="864235"/>
            </a:xfrm>
            <a:custGeom>
              <a:avLst/>
              <a:gdLst/>
              <a:ahLst/>
              <a:cxnLst/>
              <a:rect l="l" t="t" r="r" b="b"/>
              <a:pathLst>
                <a:path w="3092450" h="864235">
                  <a:moveTo>
                    <a:pt x="0" y="743356"/>
                  </a:moveTo>
                  <a:lnTo>
                    <a:pt x="185686" y="743356"/>
                  </a:lnTo>
                  <a:lnTo>
                    <a:pt x="377825" y="568731"/>
                  </a:lnTo>
                  <a:lnTo>
                    <a:pt x="536575" y="454279"/>
                  </a:lnTo>
                  <a:lnTo>
                    <a:pt x="762000" y="341515"/>
                  </a:lnTo>
                  <a:lnTo>
                    <a:pt x="946048" y="322465"/>
                  </a:lnTo>
                  <a:lnTo>
                    <a:pt x="1138186" y="341515"/>
                  </a:lnTo>
                  <a:lnTo>
                    <a:pt x="1322336" y="408190"/>
                  </a:lnTo>
                  <a:lnTo>
                    <a:pt x="1488973" y="568731"/>
                  </a:lnTo>
                  <a:lnTo>
                    <a:pt x="1614347" y="740181"/>
                  </a:lnTo>
                  <a:lnTo>
                    <a:pt x="1781073" y="835520"/>
                  </a:lnTo>
                  <a:lnTo>
                    <a:pt x="1914423" y="854570"/>
                  </a:lnTo>
                  <a:lnTo>
                    <a:pt x="1998522" y="864095"/>
                  </a:lnTo>
                  <a:lnTo>
                    <a:pt x="2239822" y="835520"/>
                  </a:lnTo>
                  <a:lnTo>
                    <a:pt x="2457208" y="768845"/>
                  </a:lnTo>
                  <a:lnTo>
                    <a:pt x="2641358" y="683031"/>
                  </a:lnTo>
                  <a:lnTo>
                    <a:pt x="2949333" y="408190"/>
                  </a:lnTo>
                  <a:lnTo>
                    <a:pt x="3092208" y="273202"/>
                  </a:lnTo>
                  <a:lnTo>
                    <a:pt x="3079508" y="0"/>
                  </a:lnTo>
                  <a:lnTo>
                    <a:pt x="2949333" y="160388"/>
                  </a:lnTo>
                  <a:lnTo>
                    <a:pt x="2824022" y="303415"/>
                  </a:lnTo>
                  <a:lnTo>
                    <a:pt x="2657233" y="435229"/>
                  </a:lnTo>
                  <a:lnTo>
                    <a:pt x="2473083" y="568731"/>
                  </a:lnTo>
                  <a:lnTo>
                    <a:pt x="2290622" y="673506"/>
                  </a:lnTo>
                  <a:lnTo>
                    <a:pt x="2090597" y="740181"/>
                  </a:lnTo>
                  <a:lnTo>
                    <a:pt x="2014397" y="740181"/>
                  </a:lnTo>
                  <a:lnTo>
                    <a:pt x="1947722" y="730656"/>
                  </a:lnTo>
                  <a:lnTo>
                    <a:pt x="1839772" y="683031"/>
                  </a:lnTo>
                  <a:lnTo>
                    <a:pt x="1739798" y="644931"/>
                  </a:lnTo>
                  <a:lnTo>
                    <a:pt x="1655622" y="520954"/>
                  </a:lnTo>
                  <a:lnTo>
                    <a:pt x="1581048" y="444754"/>
                  </a:lnTo>
                  <a:lnTo>
                    <a:pt x="1355623" y="293890"/>
                  </a:lnTo>
                  <a:lnTo>
                    <a:pt x="1154061" y="198488"/>
                  </a:lnTo>
                  <a:lnTo>
                    <a:pt x="1046111" y="188963"/>
                  </a:lnTo>
                  <a:lnTo>
                    <a:pt x="779411" y="208013"/>
                  </a:lnTo>
                  <a:lnTo>
                    <a:pt x="569861" y="274840"/>
                  </a:lnTo>
                  <a:lnTo>
                    <a:pt x="336550" y="425704"/>
                  </a:lnTo>
                  <a:lnTo>
                    <a:pt x="185686" y="530479"/>
                  </a:lnTo>
                  <a:lnTo>
                    <a:pt x="0" y="74335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9932" y="1377695"/>
              <a:ext cx="3741445" cy="128165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789932" y="1377695"/>
              <a:ext cx="3742054" cy="1282065"/>
            </a:xfrm>
            <a:custGeom>
              <a:avLst/>
              <a:gdLst/>
              <a:ahLst/>
              <a:cxnLst/>
              <a:rect l="l" t="t" r="r" b="b"/>
              <a:pathLst>
                <a:path w="3742054" h="1282064">
                  <a:moveTo>
                    <a:pt x="171450" y="1281658"/>
                  </a:moveTo>
                  <a:lnTo>
                    <a:pt x="0" y="1278483"/>
                  </a:lnTo>
                  <a:lnTo>
                    <a:pt x="280936" y="795642"/>
                  </a:lnTo>
                  <a:lnTo>
                    <a:pt x="555625" y="540003"/>
                  </a:lnTo>
                  <a:lnTo>
                    <a:pt x="1065161" y="216001"/>
                  </a:lnTo>
                  <a:lnTo>
                    <a:pt x="1365097" y="101600"/>
                  </a:lnTo>
                  <a:lnTo>
                    <a:pt x="1715896" y="53975"/>
                  </a:lnTo>
                  <a:lnTo>
                    <a:pt x="1908022" y="63500"/>
                  </a:lnTo>
                  <a:lnTo>
                    <a:pt x="2150871" y="149326"/>
                  </a:lnTo>
                  <a:lnTo>
                    <a:pt x="2366771" y="330301"/>
                  </a:lnTo>
                  <a:lnTo>
                    <a:pt x="2568333" y="482853"/>
                  </a:lnTo>
                  <a:lnTo>
                    <a:pt x="2727083" y="501903"/>
                  </a:lnTo>
                  <a:lnTo>
                    <a:pt x="2801746" y="511428"/>
                  </a:lnTo>
                  <a:lnTo>
                    <a:pt x="3119145" y="387451"/>
                  </a:lnTo>
                  <a:lnTo>
                    <a:pt x="3336683" y="206476"/>
                  </a:lnTo>
                  <a:lnTo>
                    <a:pt x="3741445" y="0"/>
                  </a:lnTo>
                  <a:lnTo>
                    <a:pt x="3741445" y="198488"/>
                  </a:lnTo>
                  <a:lnTo>
                    <a:pt x="3369970" y="463803"/>
                  </a:lnTo>
                  <a:lnTo>
                    <a:pt x="3211220" y="616203"/>
                  </a:lnTo>
                  <a:lnTo>
                    <a:pt x="3035058" y="776592"/>
                  </a:lnTo>
                  <a:lnTo>
                    <a:pt x="2919221" y="814692"/>
                  </a:lnTo>
                  <a:lnTo>
                    <a:pt x="2827146" y="814692"/>
                  </a:lnTo>
                  <a:lnTo>
                    <a:pt x="2768358" y="814692"/>
                  </a:lnTo>
                  <a:lnTo>
                    <a:pt x="2517533" y="719442"/>
                  </a:lnTo>
                  <a:lnTo>
                    <a:pt x="2266708" y="568578"/>
                  </a:lnTo>
                  <a:lnTo>
                    <a:pt x="2058796" y="396976"/>
                  </a:lnTo>
                  <a:lnTo>
                    <a:pt x="1882622" y="320776"/>
                  </a:lnTo>
                  <a:lnTo>
                    <a:pt x="1666722" y="301726"/>
                  </a:lnTo>
                  <a:lnTo>
                    <a:pt x="1382661" y="349351"/>
                  </a:lnTo>
                  <a:lnTo>
                    <a:pt x="1223911" y="377926"/>
                  </a:lnTo>
                  <a:lnTo>
                    <a:pt x="890536" y="578103"/>
                  </a:lnTo>
                  <a:lnTo>
                    <a:pt x="706386" y="719442"/>
                  </a:lnTo>
                  <a:lnTo>
                    <a:pt x="322211" y="1081544"/>
                  </a:lnTo>
                  <a:lnTo>
                    <a:pt x="171450" y="128165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960645" y="1563636"/>
              <a:ext cx="3599815" cy="1096010"/>
            </a:xfrm>
            <a:custGeom>
              <a:avLst/>
              <a:gdLst/>
              <a:ahLst/>
              <a:cxnLst/>
              <a:rect l="l" t="t" r="r" b="b"/>
              <a:pathLst>
                <a:path w="3599815" h="1096010">
                  <a:moveTo>
                    <a:pt x="3583774" y="0"/>
                  </a:moveTo>
                  <a:lnTo>
                    <a:pt x="3189973" y="287388"/>
                  </a:lnTo>
                  <a:lnTo>
                    <a:pt x="3023184" y="458990"/>
                  </a:lnTo>
                  <a:lnTo>
                    <a:pt x="2881998" y="582815"/>
                  </a:lnTo>
                  <a:lnTo>
                    <a:pt x="2746959" y="638429"/>
                  </a:lnTo>
                  <a:lnTo>
                    <a:pt x="2623134" y="628904"/>
                  </a:lnTo>
                  <a:lnTo>
                    <a:pt x="2446883" y="582815"/>
                  </a:lnTo>
                  <a:lnTo>
                    <a:pt x="2172195" y="439940"/>
                  </a:lnTo>
                  <a:lnTo>
                    <a:pt x="1980056" y="268338"/>
                  </a:lnTo>
                  <a:lnTo>
                    <a:pt x="1778342" y="154038"/>
                  </a:lnTo>
                  <a:lnTo>
                    <a:pt x="1629117" y="134988"/>
                  </a:lnTo>
                  <a:lnTo>
                    <a:pt x="1378191" y="125463"/>
                  </a:lnTo>
                  <a:lnTo>
                    <a:pt x="1119479" y="182613"/>
                  </a:lnTo>
                  <a:lnTo>
                    <a:pt x="817702" y="325488"/>
                  </a:lnTo>
                  <a:lnTo>
                    <a:pt x="576402" y="497090"/>
                  </a:lnTo>
                  <a:lnTo>
                    <a:pt x="342988" y="705104"/>
                  </a:lnTo>
                  <a:lnTo>
                    <a:pt x="0" y="1095717"/>
                  </a:lnTo>
                  <a:lnTo>
                    <a:pt x="501738" y="1095717"/>
                  </a:lnTo>
                  <a:lnTo>
                    <a:pt x="668477" y="886079"/>
                  </a:lnTo>
                  <a:lnTo>
                    <a:pt x="886066" y="733679"/>
                  </a:lnTo>
                  <a:lnTo>
                    <a:pt x="1060691" y="619379"/>
                  </a:lnTo>
                  <a:lnTo>
                    <a:pt x="1268704" y="544715"/>
                  </a:lnTo>
                  <a:lnTo>
                    <a:pt x="1486242" y="525665"/>
                  </a:lnTo>
                  <a:lnTo>
                    <a:pt x="1652879" y="525665"/>
                  </a:lnTo>
                  <a:lnTo>
                    <a:pt x="1845017" y="619379"/>
                  </a:lnTo>
                  <a:lnTo>
                    <a:pt x="2080120" y="790829"/>
                  </a:lnTo>
                  <a:lnTo>
                    <a:pt x="2162670" y="905129"/>
                  </a:lnTo>
                  <a:lnTo>
                    <a:pt x="2229345" y="1009992"/>
                  </a:lnTo>
                  <a:lnTo>
                    <a:pt x="2472283" y="1086192"/>
                  </a:lnTo>
                  <a:lnTo>
                    <a:pt x="2839034" y="1009992"/>
                  </a:lnTo>
                  <a:lnTo>
                    <a:pt x="3164573" y="752729"/>
                  </a:lnTo>
                  <a:lnTo>
                    <a:pt x="3415499" y="544715"/>
                  </a:lnTo>
                  <a:lnTo>
                    <a:pt x="3599649" y="296913"/>
                  </a:lnTo>
                  <a:lnTo>
                    <a:pt x="358377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972568" y="1688604"/>
              <a:ext cx="891540" cy="96520"/>
            </a:xfrm>
            <a:custGeom>
              <a:avLst/>
              <a:gdLst/>
              <a:ahLst/>
              <a:cxnLst/>
              <a:rect l="l" t="t" r="r" b="b"/>
              <a:pathLst>
                <a:path w="891540" h="96519">
                  <a:moveTo>
                    <a:pt x="649833" y="0"/>
                  </a:moveTo>
                  <a:lnTo>
                    <a:pt x="549871" y="0"/>
                  </a:lnTo>
                  <a:lnTo>
                    <a:pt x="299935" y="9626"/>
                  </a:lnTo>
                  <a:lnTo>
                    <a:pt x="124967" y="47967"/>
                  </a:lnTo>
                  <a:lnTo>
                    <a:pt x="0" y="95999"/>
                  </a:lnTo>
                  <a:lnTo>
                    <a:pt x="891527" y="95999"/>
                  </a:lnTo>
                  <a:lnTo>
                    <a:pt x="758177" y="28816"/>
                  </a:lnTo>
                  <a:lnTo>
                    <a:pt x="649833" y="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455145" y="1910359"/>
              <a:ext cx="3077210" cy="749935"/>
            </a:xfrm>
            <a:custGeom>
              <a:avLst/>
              <a:gdLst/>
              <a:ahLst/>
              <a:cxnLst/>
              <a:rect l="l" t="t" r="r" b="b"/>
              <a:pathLst>
                <a:path w="3077209" h="749935">
                  <a:moveTo>
                    <a:pt x="0" y="749795"/>
                  </a:moveTo>
                  <a:lnTo>
                    <a:pt x="200025" y="521042"/>
                  </a:lnTo>
                  <a:lnTo>
                    <a:pt x="533552" y="303364"/>
                  </a:lnTo>
                  <a:lnTo>
                    <a:pt x="743102" y="217639"/>
                  </a:lnTo>
                  <a:lnTo>
                    <a:pt x="943127" y="189064"/>
                  </a:lnTo>
                  <a:lnTo>
                    <a:pt x="1160665" y="189064"/>
                  </a:lnTo>
                  <a:lnTo>
                    <a:pt x="1427365" y="331939"/>
                  </a:lnTo>
                  <a:lnTo>
                    <a:pt x="1601990" y="454266"/>
                  </a:lnTo>
                  <a:lnTo>
                    <a:pt x="1744865" y="654392"/>
                  </a:lnTo>
                  <a:lnTo>
                    <a:pt x="1995690" y="749795"/>
                  </a:lnTo>
                  <a:lnTo>
                    <a:pt x="2219579" y="702170"/>
                  </a:lnTo>
                  <a:lnTo>
                    <a:pt x="2495804" y="559142"/>
                  </a:lnTo>
                  <a:lnTo>
                    <a:pt x="2846730" y="265264"/>
                  </a:lnTo>
                  <a:lnTo>
                    <a:pt x="3076968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326390" y="1106042"/>
              <a:ext cx="161290" cy="603250"/>
            </a:xfrm>
            <a:custGeom>
              <a:avLst/>
              <a:gdLst/>
              <a:ahLst/>
              <a:cxnLst/>
              <a:rect l="l" t="t" r="r" b="b"/>
              <a:pathLst>
                <a:path w="161289" h="603250">
                  <a:moveTo>
                    <a:pt x="110475" y="529702"/>
                  </a:moveTo>
                  <a:lnTo>
                    <a:pt x="85077" y="535038"/>
                  </a:lnTo>
                  <a:lnTo>
                    <a:pt x="139204" y="603097"/>
                  </a:lnTo>
                  <a:lnTo>
                    <a:pt x="155029" y="542429"/>
                  </a:lnTo>
                  <a:lnTo>
                    <a:pt x="113156" y="542429"/>
                  </a:lnTo>
                  <a:lnTo>
                    <a:pt x="110475" y="529702"/>
                  </a:lnTo>
                  <a:close/>
                </a:path>
                <a:path w="161289" h="603250">
                  <a:moveTo>
                    <a:pt x="135880" y="524365"/>
                  </a:moveTo>
                  <a:lnTo>
                    <a:pt x="110475" y="529702"/>
                  </a:lnTo>
                  <a:lnTo>
                    <a:pt x="113156" y="542429"/>
                  </a:lnTo>
                  <a:lnTo>
                    <a:pt x="138556" y="537070"/>
                  </a:lnTo>
                  <a:lnTo>
                    <a:pt x="135880" y="524365"/>
                  </a:lnTo>
                  <a:close/>
                </a:path>
                <a:path w="161289" h="603250">
                  <a:moveTo>
                    <a:pt x="161124" y="519061"/>
                  </a:moveTo>
                  <a:lnTo>
                    <a:pt x="135880" y="524365"/>
                  </a:lnTo>
                  <a:lnTo>
                    <a:pt x="138556" y="537070"/>
                  </a:lnTo>
                  <a:lnTo>
                    <a:pt x="113156" y="542429"/>
                  </a:lnTo>
                  <a:lnTo>
                    <a:pt x="155029" y="542429"/>
                  </a:lnTo>
                  <a:lnTo>
                    <a:pt x="161124" y="519061"/>
                  </a:lnTo>
                  <a:close/>
                </a:path>
                <a:path w="161289" h="603250">
                  <a:moveTo>
                    <a:pt x="25400" y="0"/>
                  </a:moveTo>
                  <a:lnTo>
                    <a:pt x="0" y="5359"/>
                  </a:lnTo>
                  <a:lnTo>
                    <a:pt x="110475" y="529702"/>
                  </a:lnTo>
                  <a:lnTo>
                    <a:pt x="135880" y="524365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4219727" y="922083"/>
            <a:ext cx="121856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Газо-</a:t>
            </a: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нефт</a:t>
            </a:r>
            <a:r>
              <a:rPr dirty="0" sz="1800" spc="-40" b="1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205740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latin typeface="Arial"/>
                <a:cs typeface="Arial"/>
              </a:rPr>
              <a:t>Контакт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4951209" y="1308252"/>
            <a:ext cx="1145540" cy="915035"/>
          </a:xfrm>
          <a:custGeom>
            <a:avLst/>
            <a:gdLst/>
            <a:ahLst/>
            <a:cxnLst/>
            <a:rect l="l" t="t" r="r" b="b"/>
            <a:pathLst>
              <a:path w="1145539" h="915035">
                <a:moveTo>
                  <a:pt x="1061745" y="495401"/>
                </a:moveTo>
                <a:lnTo>
                  <a:pt x="1047369" y="469900"/>
                </a:lnTo>
                <a:lnTo>
                  <a:pt x="1019086" y="419696"/>
                </a:lnTo>
                <a:lnTo>
                  <a:pt x="1004570" y="441198"/>
                </a:lnTo>
                <a:lnTo>
                  <a:pt x="351193" y="0"/>
                </a:lnTo>
                <a:lnTo>
                  <a:pt x="336702" y="21577"/>
                </a:lnTo>
                <a:lnTo>
                  <a:pt x="990066" y="462686"/>
                </a:lnTo>
                <a:lnTo>
                  <a:pt x="975626" y="484085"/>
                </a:lnTo>
                <a:lnTo>
                  <a:pt x="1061745" y="495401"/>
                </a:lnTo>
                <a:close/>
              </a:path>
              <a:path w="1145539" h="915035">
                <a:moveTo>
                  <a:pt x="1145540" y="673696"/>
                </a:moveTo>
                <a:lnTo>
                  <a:pt x="1061745" y="650875"/>
                </a:lnTo>
                <a:lnTo>
                  <a:pt x="1066812" y="676236"/>
                </a:lnTo>
                <a:lnTo>
                  <a:pt x="0" y="889596"/>
                </a:lnTo>
                <a:lnTo>
                  <a:pt x="5118" y="914996"/>
                </a:lnTo>
                <a:lnTo>
                  <a:pt x="1071880" y="701649"/>
                </a:lnTo>
                <a:lnTo>
                  <a:pt x="1076972" y="727075"/>
                </a:lnTo>
                <a:lnTo>
                  <a:pt x="1145540" y="6736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6023228" y="2339915"/>
            <a:ext cx="1075055" cy="91313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algn="r" marR="52069">
              <a:lnSpc>
                <a:spcPct val="100000"/>
              </a:lnSpc>
              <a:spcBef>
                <a:spcPts val="1240"/>
              </a:spcBef>
            </a:pPr>
            <a:r>
              <a:rPr dirty="0" sz="1800" spc="-10" b="1">
                <a:latin typeface="Arial"/>
                <a:cs typeface="Arial"/>
              </a:rPr>
              <a:t>Нефть</a:t>
            </a: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285"/>
              </a:spcBef>
            </a:pPr>
            <a:r>
              <a:rPr dirty="0" sz="2000" spc="-10" b="1">
                <a:latin typeface="Arial"/>
                <a:cs typeface="Arial"/>
              </a:rPr>
              <a:t>Складка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4943843" y="1211465"/>
            <a:ext cx="3595370" cy="1440815"/>
            <a:chOff x="4943843" y="1211465"/>
            <a:chExt cx="3595370" cy="1440815"/>
          </a:xfrm>
        </p:grpSpPr>
        <p:sp>
          <p:nvSpPr>
            <p:cNvPr id="20" name="object 20" descr=""/>
            <p:cNvSpPr/>
            <p:nvPr/>
          </p:nvSpPr>
          <p:spPr>
            <a:xfrm>
              <a:off x="5944349" y="1677149"/>
              <a:ext cx="1377950" cy="304800"/>
            </a:xfrm>
            <a:custGeom>
              <a:avLst/>
              <a:gdLst/>
              <a:ahLst/>
              <a:cxnLst/>
              <a:rect l="l" t="t" r="r" b="b"/>
              <a:pathLst>
                <a:path w="1377950" h="304800">
                  <a:moveTo>
                    <a:pt x="0" y="304800"/>
                  </a:moveTo>
                  <a:lnTo>
                    <a:pt x="1377695" y="304800"/>
                  </a:lnTo>
                </a:path>
                <a:path w="1377950" h="304800">
                  <a:moveTo>
                    <a:pt x="76200" y="0"/>
                  </a:moveTo>
                  <a:lnTo>
                    <a:pt x="1371599" y="0"/>
                  </a:lnTo>
                </a:path>
              </a:pathLst>
            </a:custGeom>
            <a:ln w="2590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4699" y="1676400"/>
              <a:ext cx="76200" cy="248394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7124700" y="1211465"/>
              <a:ext cx="650875" cy="806450"/>
            </a:xfrm>
            <a:custGeom>
              <a:avLst/>
              <a:gdLst/>
              <a:ahLst/>
              <a:cxnLst/>
              <a:rect l="l" t="t" r="r" b="b"/>
              <a:pathLst>
                <a:path w="650875" h="806450">
                  <a:moveTo>
                    <a:pt x="76200" y="730097"/>
                  </a:moveTo>
                  <a:lnTo>
                    <a:pt x="44450" y="730097"/>
                  </a:lnTo>
                  <a:lnTo>
                    <a:pt x="44450" y="464947"/>
                  </a:lnTo>
                  <a:lnTo>
                    <a:pt x="31750" y="464947"/>
                  </a:lnTo>
                  <a:lnTo>
                    <a:pt x="31750" y="730097"/>
                  </a:lnTo>
                  <a:lnTo>
                    <a:pt x="0" y="730097"/>
                  </a:lnTo>
                  <a:lnTo>
                    <a:pt x="38100" y="806297"/>
                  </a:lnTo>
                  <a:lnTo>
                    <a:pt x="69850" y="742797"/>
                  </a:lnTo>
                  <a:lnTo>
                    <a:pt x="76200" y="730097"/>
                  </a:lnTo>
                  <a:close/>
                </a:path>
                <a:path w="650875" h="806450">
                  <a:moveTo>
                    <a:pt x="650621" y="17005"/>
                  </a:moveTo>
                  <a:lnTo>
                    <a:pt x="631075" y="0"/>
                  </a:lnTo>
                  <a:lnTo>
                    <a:pt x="156273" y="544906"/>
                  </a:lnTo>
                  <a:lnTo>
                    <a:pt x="136779" y="527939"/>
                  </a:lnTo>
                  <a:lnTo>
                    <a:pt x="115049" y="611974"/>
                  </a:lnTo>
                  <a:lnTo>
                    <a:pt x="195465" y="578980"/>
                  </a:lnTo>
                  <a:lnTo>
                    <a:pt x="186956" y="571588"/>
                  </a:lnTo>
                  <a:lnTo>
                    <a:pt x="175818" y="561911"/>
                  </a:lnTo>
                  <a:lnTo>
                    <a:pt x="650621" y="170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953749" y="1524749"/>
              <a:ext cx="3575685" cy="1117600"/>
            </a:xfrm>
            <a:custGeom>
              <a:avLst/>
              <a:gdLst/>
              <a:ahLst/>
              <a:cxnLst/>
              <a:rect l="l" t="t" r="r" b="b"/>
              <a:pathLst>
                <a:path w="3575684" h="1117600">
                  <a:moveTo>
                    <a:pt x="0" y="1117104"/>
                  </a:moveTo>
                  <a:lnTo>
                    <a:pt x="325526" y="755294"/>
                  </a:lnTo>
                  <a:lnTo>
                    <a:pt x="727075" y="404660"/>
                  </a:lnTo>
                  <a:lnTo>
                    <a:pt x="1025664" y="234848"/>
                  </a:lnTo>
                  <a:lnTo>
                    <a:pt x="1138326" y="185686"/>
                  </a:lnTo>
                  <a:lnTo>
                    <a:pt x="1344701" y="166636"/>
                  </a:lnTo>
                  <a:lnTo>
                    <a:pt x="1409839" y="123825"/>
                  </a:lnTo>
                  <a:lnTo>
                    <a:pt x="1503451" y="147586"/>
                  </a:lnTo>
                  <a:lnTo>
                    <a:pt x="1686064" y="147586"/>
                  </a:lnTo>
                  <a:lnTo>
                    <a:pt x="1895614" y="214261"/>
                  </a:lnTo>
                  <a:lnTo>
                    <a:pt x="2052827" y="322110"/>
                  </a:lnTo>
                  <a:lnTo>
                    <a:pt x="2254389" y="490385"/>
                  </a:lnTo>
                  <a:lnTo>
                    <a:pt x="2446527" y="593470"/>
                  </a:lnTo>
                  <a:lnTo>
                    <a:pt x="2587764" y="641095"/>
                  </a:lnTo>
                  <a:lnTo>
                    <a:pt x="2779902" y="650620"/>
                  </a:lnTo>
                  <a:lnTo>
                    <a:pt x="2946641" y="557060"/>
                  </a:lnTo>
                  <a:lnTo>
                    <a:pt x="3172066" y="337985"/>
                  </a:lnTo>
                  <a:lnTo>
                    <a:pt x="3389502" y="172986"/>
                  </a:lnTo>
                  <a:lnTo>
                    <a:pt x="3575291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531377" y="1562099"/>
              <a:ext cx="0" cy="363220"/>
            </a:xfrm>
            <a:custGeom>
              <a:avLst/>
              <a:gdLst/>
              <a:ahLst/>
              <a:cxnLst/>
              <a:rect l="l" t="t" r="r" b="b"/>
              <a:pathLst>
                <a:path w="0" h="363219">
                  <a:moveTo>
                    <a:pt x="0" y="362699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679922" y="1784604"/>
              <a:ext cx="1402715" cy="180340"/>
            </a:xfrm>
            <a:custGeom>
              <a:avLst/>
              <a:gdLst/>
              <a:ahLst/>
              <a:cxnLst/>
              <a:rect l="l" t="t" r="r" b="b"/>
              <a:pathLst>
                <a:path w="1402715" h="180339">
                  <a:moveTo>
                    <a:pt x="1168400" y="0"/>
                  </a:moveTo>
                  <a:lnTo>
                    <a:pt x="317157" y="0"/>
                  </a:lnTo>
                  <a:lnTo>
                    <a:pt x="166890" y="56743"/>
                  </a:lnTo>
                  <a:lnTo>
                    <a:pt x="0" y="170307"/>
                  </a:lnTo>
                  <a:lnTo>
                    <a:pt x="1402118" y="179832"/>
                  </a:lnTo>
                  <a:lnTo>
                    <a:pt x="1368729" y="132448"/>
                  </a:lnTo>
                  <a:lnTo>
                    <a:pt x="1168400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679922" y="1784604"/>
              <a:ext cx="1402715" cy="180340"/>
            </a:xfrm>
            <a:custGeom>
              <a:avLst/>
              <a:gdLst/>
              <a:ahLst/>
              <a:cxnLst/>
              <a:rect l="l" t="t" r="r" b="b"/>
              <a:pathLst>
                <a:path w="1402715" h="180339">
                  <a:moveTo>
                    <a:pt x="0" y="170307"/>
                  </a:moveTo>
                  <a:lnTo>
                    <a:pt x="166890" y="56743"/>
                  </a:lnTo>
                  <a:lnTo>
                    <a:pt x="317157" y="0"/>
                  </a:lnTo>
                  <a:lnTo>
                    <a:pt x="1168400" y="0"/>
                  </a:lnTo>
                  <a:lnTo>
                    <a:pt x="1368729" y="132448"/>
                  </a:lnTo>
                  <a:lnTo>
                    <a:pt x="1402118" y="179832"/>
                  </a:lnTo>
                  <a:lnTo>
                    <a:pt x="0" y="17030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595465" y="1829549"/>
              <a:ext cx="81280" cy="627380"/>
            </a:xfrm>
            <a:custGeom>
              <a:avLst/>
              <a:gdLst/>
              <a:ahLst/>
              <a:cxnLst/>
              <a:rect l="l" t="t" r="r" b="b"/>
              <a:pathLst>
                <a:path w="81279" h="627380">
                  <a:moveTo>
                    <a:pt x="51794" y="76938"/>
                  </a:moveTo>
                  <a:lnTo>
                    <a:pt x="25847" y="78280"/>
                  </a:lnTo>
                  <a:lnTo>
                    <a:pt x="55270" y="627011"/>
                  </a:lnTo>
                  <a:lnTo>
                    <a:pt x="81165" y="625716"/>
                  </a:lnTo>
                  <a:lnTo>
                    <a:pt x="51794" y="76938"/>
                  </a:lnTo>
                  <a:close/>
                </a:path>
                <a:path w="81279" h="627380">
                  <a:moveTo>
                    <a:pt x="34683" y="0"/>
                  </a:moveTo>
                  <a:lnTo>
                    <a:pt x="0" y="79616"/>
                  </a:lnTo>
                  <a:lnTo>
                    <a:pt x="25847" y="78280"/>
                  </a:lnTo>
                  <a:lnTo>
                    <a:pt x="25158" y="65430"/>
                  </a:lnTo>
                  <a:lnTo>
                    <a:pt x="51104" y="64046"/>
                  </a:lnTo>
                  <a:lnTo>
                    <a:pt x="71069" y="64046"/>
                  </a:lnTo>
                  <a:lnTo>
                    <a:pt x="34683" y="0"/>
                  </a:lnTo>
                  <a:close/>
                </a:path>
                <a:path w="81279" h="627380">
                  <a:moveTo>
                    <a:pt x="51104" y="64046"/>
                  </a:moveTo>
                  <a:lnTo>
                    <a:pt x="25158" y="65430"/>
                  </a:lnTo>
                  <a:lnTo>
                    <a:pt x="25847" y="78280"/>
                  </a:lnTo>
                  <a:lnTo>
                    <a:pt x="51794" y="76938"/>
                  </a:lnTo>
                  <a:lnTo>
                    <a:pt x="51104" y="64046"/>
                  </a:lnTo>
                  <a:close/>
                </a:path>
                <a:path w="81279" h="627380">
                  <a:moveTo>
                    <a:pt x="71069" y="64046"/>
                  </a:moveTo>
                  <a:lnTo>
                    <a:pt x="51104" y="64046"/>
                  </a:lnTo>
                  <a:lnTo>
                    <a:pt x="51794" y="76938"/>
                  </a:lnTo>
                  <a:lnTo>
                    <a:pt x="77635" y="75603"/>
                  </a:lnTo>
                  <a:lnTo>
                    <a:pt x="71069" y="640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7384554" y="855954"/>
            <a:ext cx="717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Замок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835138" y="1250302"/>
            <a:ext cx="2715895" cy="1584325"/>
            <a:chOff x="835138" y="1250302"/>
            <a:chExt cx="2715895" cy="1584325"/>
          </a:xfrm>
        </p:grpSpPr>
        <p:sp>
          <p:nvSpPr>
            <p:cNvPr id="30" name="object 30" descr=""/>
            <p:cNvSpPr/>
            <p:nvPr/>
          </p:nvSpPr>
          <p:spPr>
            <a:xfrm>
              <a:off x="1641322" y="1880590"/>
              <a:ext cx="1373505" cy="358775"/>
            </a:xfrm>
            <a:custGeom>
              <a:avLst/>
              <a:gdLst/>
              <a:ahLst/>
              <a:cxnLst/>
              <a:rect l="l" t="t" r="r" b="b"/>
              <a:pathLst>
                <a:path w="1373505" h="358775">
                  <a:moveTo>
                    <a:pt x="536575" y="0"/>
                  </a:moveTo>
                  <a:lnTo>
                    <a:pt x="361950" y="47777"/>
                  </a:lnTo>
                  <a:lnTo>
                    <a:pt x="209550" y="106705"/>
                  </a:lnTo>
                  <a:lnTo>
                    <a:pt x="74561" y="218084"/>
                  </a:lnTo>
                  <a:lnTo>
                    <a:pt x="53378" y="237915"/>
                  </a:lnTo>
                  <a:lnTo>
                    <a:pt x="57496" y="235629"/>
                  </a:lnTo>
                  <a:lnTo>
                    <a:pt x="66971" y="229743"/>
                  </a:lnTo>
                  <a:lnTo>
                    <a:pt x="61861" y="238772"/>
                  </a:lnTo>
                  <a:lnTo>
                    <a:pt x="0" y="275386"/>
                  </a:lnTo>
                  <a:lnTo>
                    <a:pt x="209550" y="305600"/>
                  </a:lnTo>
                  <a:lnTo>
                    <a:pt x="296811" y="342303"/>
                  </a:lnTo>
                  <a:lnTo>
                    <a:pt x="568325" y="358178"/>
                  </a:lnTo>
                  <a:lnTo>
                    <a:pt x="1155700" y="310413"/>
                  </a:lnTo>
                  <a:lnTo>
                    <a:pt x="1298575" y="318389"/>
                  </a:lnTo>
                  <a:lnTo>
                    <a:pt x="1373136" y="305600"/>
                  </a:lnTo>
                  <a:lnTo>
                    <a:pt x="1011186" y="119405"/>
                  </a:lnTo>
                  <a:lnTo>
                    <a:pt x="742950" y="23914"/>
                  </a:lnTo>
                  <a:lnTo>
                    <a:pt x="536575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138" y="1250302"/>
              <a:ext cx="2715781" cy="1584312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1878304" y="865390"/>
            <a:ext cx="762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Нефть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38360" y="927353"/>
            <a:ext cx="935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Сланцы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2884685" y="973341"/>
            <a:ext cx="10121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Ловушка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83828" y="2832341"/>
            <a:ext cx="3427729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Arial"/>
                <a:cs typeface="Arial"/>
              </a:rPr>
              <a:t>Трещиноватый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фундамент</a:t>
            </a:r>
            <a:endParaRPr sz="200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6938023" y="4751082"/>
            <a:ext cx="8432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Arial"/>
                <a:cs typeface="Arial"/>
              </a:rPr>
              <a:t>Нефть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2715432" y="3754778"/>
            <a:ext cx="3700779" cy="2751455"/>
            <a:chOff x="2715432" y="3754778"/>
            <a:chExt cx="3700779" cy="2751455"/>
          </a:xfrm>
        </p:grpSpPr>
        <p:sp>
          <p:nvSpPr>
            <p:cNvPr id="38" name="object 38" descr=""/>
            <p:cNvSpPr/>
            <p:nvPr/>
          </p:nvSpPr>
          <p:spPr>
            <a:xfrm>
              <a:off x="2841472" y="6401544"/>
              <a:ext cx="309880" cy="76200"/>
            </a:xfrm>
            <a:custGeom>
              <a:avLst/>
              <a:gdLst/>
              <a:ahLst/>
              <a:cxnLst/>
              <a:rect l="l" t="t" r="r" b="b"/>
              <a:pathLst>
                <a:path w="309880" h="76200">
                  <a:moveTo>
                    <a:pt x="0" y="76199"/>
                  </a:moveTo>
                  <a:lnTo>
                    <a:pt x="309422" y="0"/>
                  </a:lnTo>
                </a:path>
              </a:pathLst>
            </a:custGeom>
            <a:ln w="25908">
              <a:solidFill>
                <a:srgbClr val="FB9CE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762999" y="6172200"/>
              <a:ext cx="3560445" cy="304800"/>
            </a:xfrm>
            <a:custGeom>
              <a:avLst/>
              <a:gdLst/>
              <a:ahLst/>
              <a:cxnLst/>
              <a:rect l="l" t="t" r="r" b="b"/>
              <a:pathLst>
                <a:path w="3560445" h="304800">
                  <a:moveTo>
                    <a:pt x="0" y="304800"/>
                  </a:moveTo>
                  <a:lnTo>
                    <a:pt x="3560064" y="0"/>
                  </a:lnTo>
                </a:path>
                <a:path w="3560445" h="304800">
                  <a:moveTo>
                    <a:pt x="155473" y="304800"/>
                  </a:moveTo>
                  <a:lnTo>
                    <a:pt x="1161300" y="152400"/>
                  </a:lnTo>
                </a:path>
              </a:pathLst>
            </a:custGeom>
            <a:ln w="57912">
              <a:solidFill>
                <a:srgbClr val="FB9CE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721782" y="3761197"/>
              <a:ext cx="3648710" cy="421005"/>
            </a:xfrm>
            <a:custGeom>
              <a:avLst/>
              <a:gdLst/>
              <a:ahLst/>
              <a:cxnLst/>
              <a:rect l="l" t="t" r="r" b="b"/>
              <a:pathLst>
                <a:path w="3648710" h="421004">
                  <a:moveTo>
                    <a:pt x="1797475" y="0"/>
                  </a:moveTo>
                  <a:lnTo>
                    <a:pt x="1713438" y="34"/>
                  </a:lnTo>
                  <a:lnTo>
                    <a:pt x="1643208" y="868"/>
                  </a:lnTo>
                  <a:lnTo>
                    <a:pt x="1576131" y="2524"/>
                  </a:lnTo>
                  <a:lnTo>
                    <a:pt x="1512209" y="4867"/>
                  </a:lnTo>
                  <a:lnTo>
                    <a:pt x="1451446" y="7765"/>
                  </a:lnTo>
                  <a:lnTo>
                    <a:pt x="1393848" y="11081"/>
                  </a:lnTo>
                  <a:lnTo>
                    <a:pt x="1339417" y="14683"/>
                  </a:lnTo>
                  <a:lnTo>
                    <a:pt x="1288158" y="18435"/>
                  </a:lnTo>
                  <a:lnTo>
                    <a:pt x="1114920" y="32267"/>
                  </a:lnTo>
                  <a:lnTo>
                    <a:pt x="1079581" y="34760"/>
                  </a:lnTo>
                  <a:lnTo>
                    <a:pt x="1047437" y="36597"/>
                  </a:lnTo>
                  <a:lnTo>
                    <a:pt x="1009036" y="37702"/>
                  </a:lnTo>
                  <a:lnTo>
                    <a:pt x="989021" y="36813"/>
                  </a:lnTo>
                  <a:lnTo>
                    <a:pt x="981440" y="34770"/>
                  </a:lnTo>
                  <a:lnTo>
                    <a:pt x="980341" y="32411"/>
                  </a:lnTo>
                  <a:lnTo>
                    <a:pt x="979773" y="30575"/>
                  </a:lnTo>
                  <a:lnTo>
                    <a:pt x="973783" y="30102"/>
                  </a:lnTo>
                  <a:lnTo>
                    <a:pt x="956420" y="31829"/>
                  </a:lnTo>
                  <a:lnTo>
                    <a:pt x="921732" y="36597"/>
                  </a:lnTo>
                  <a:lnTo>
                    <a:pt x="806064" y="51160"/>
                  </a:lnTo>
                  <a:lnTo>
                    <a:pt x="536878" y="86392"/>
                  </a:lnTo>
                  <a:lnTo>
                    <a:pt x="441887" y="98169"/>
                  </a:lnTo>
                  <a:lnTo>
                    <a:pt x="398002" y="103210"/>
                  </a:lnTo>
                  <a:lnTo>
                    <a:pt x="356822" y="107570"/>
                  </a:lnTo>
                  <a:lnTo>
                    <a:pt x="318571" y="111159"/>
                  </a:lnTo>
                  <a:lnTo>
                    <a:pt x="247529" y="120379"/>
                  </a:lnTo>
                  <a:lnTo>
                    <a:pt x="184512" y="127223"/>
                  </a:lnTo>
                  <a:lnTo>
                    <a:pt x="129740" y="133806"/>
                  </a:lnTo>
                  <a:lnTo>
                    <a:pt x="83433" y="142241"/>
                  </a:lnTo>
                  <a:lnTo>
                    <a:pt x="45813" y="154642"/>
                  </a:lnTo>
                  <a:lnTo>
                    <a:pt x="3833" y="220164"/>
                  </a:lnTo>
                  <a:lnTo>
                    <a:pt x="0" y="269359"/>
                  </a:lnTo>
                  <a:lnTo>
                    <a:pt x="1505" y="319788"/>
                  </a:lnTo>
                  <a:lnTo>
                    <a:pt x="4256" y="370532"/>
                  </a:lnTo>
                  <a:lnTo>
                    <a:pt x="4157" y="420670"/>
                  </a:lnTo>
                  <a:lnTo>
                    <a:pt x="3624394" y="420670"/>
                  </a:lnTo>
                  <a:lnTo>
                    <a:pt x="3648562" y="136559"/>
                  </a:lnTo>
                  <a:lnTo>
                    <a:pt x="3592663" y="112646"/>
                  </a:lnTo>
                  <a:lnTo>
                    <a:pt x="3520490" y="92563"/>
                  </a:lnTo>
                  <a:lnTo>
                    <a:pt x="3478909" y="83782"/>
                  </a:lnTo>
                  <a:lnTo>
                    <a:pt x="3433990" y="75748"/>
                  </a:lnTo>
                  <a:lnTo>
                    <a:pt x="3385977" y="68389"/>
                  </a:lnTo>
                  <a:lnTo>
                    <a:pt x="3335113" y="61637"/>
                  </a:lnTo>
                  <a:lnTo>
                    <a:pt x="3281642" y="55420"/>
                  </a:lnTo>
                  <a:lnTo>
                    <a:pt x="3225806" y="49669"/>
                  </a:lnTo>
                  <a:lnTo>
                    <a:pt x="3167851" y="44313"/>
                  </a:lnTo>
                  <a:lnTo>
                    <a:pt x="3108018" y="39282"/>
                  </a:lnTo>
                  <a:lnTo>
                    <a:pt x="3046553" y="34505"/>
                  </a:lnTo>
                  <a:lnTo>
                    <a:pt x="2919696" y="25434"/>
                  </a:lnTo>
                  <a:lnTo>
                    <a:pt x="2712315" y="18094"/>
                  </a:lnTo>
                  <a:lnTo>
                    <a:pt x="2503179" y="12131"/>
                  </a:lnTo>
                  <a:lnTo>
                    <a:pt x="2276098" y="6754"/>
                  </a:lnTo>
                  <a:lnTo>
                    <a:pt x="2049976" y="2581"/>
                  </a:lnTo>
                  <a:lnTo>
                    <a:pt x="1892388" y="614"/>
                  </a:lnTo>
                  <a:lnTo>
                    <a:pt x="1797475" y="0"/>
                  </a:lnTo>
                  <a:close/>
                </a:path>
              </a:pathLst>
            </a:custGeom>
            <a:solidFill>
              <a:srgbClr val="CC9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721782" y="3761128"/>
              <a:ext cx="3648710" cy="421005"/>
            </a:xfrm>
            <a:custGeom>
              <a:avLst/>
              <a:gdLst/>
              <a:ahLst/>
              <a:cxnLst/>
              <a:rect l="l" t="t" r="r" b="b"/>
              <a:pathLst>
                <a:path w="3648710" h="421004">
                  <a:moveTo>
                    <a:pt x="4157" y="420739"/>
                  </a:moveTo>
                  <a:lnTo>
                    <a:pt x="4256" y="370600"/>
                  </a:lnTo>
                  <a:lnTo>
                    <a:pt x="1505" y="319857"/>
                  </a:lnTo>
                  <a:lnTo>
                    <a:pt x="0" y="269428"/>
                  </a:lnTo>
                  <a:lnTo>
                    <a:pt x="3833" y="220233"/>
                  </a:lnTo>
                  <a:lnTo>
                    <a:pt x="17099" y="173191"/>
                  </a:lnTo>
                  <a:lnTo>
                    <a:pt x="83433" y="142310"/>
                  </a:lnTo>
                  <a:lnTo>
                    <a:pt x="129740" y="133875"/>
                  </a:lnTo>
                  <a:lnTo>
                    <a:pt x="184512" y="127292"/>
                  </a:lnTo>
                  <a:lnTo>
                    <a:pt x="247529" y="120448"/>
                  </a:lnTo>
                  <a:lnTo>
                    <a:pt x="318571" y="111228"/>
                  </a:lnTo>
                  <a:lnTo>
                    <a:pt x="356822" y="107638"/>
                  </a:lnTo>
                  <a:lnTo>
                    <a:pt x="398002" y="103279"/>
                  </a:lnTo>
                  <a:lnTo>
                    <a:pt x="441887" y="98238"/>
                  </a:lnTo>
                  <a:lnTo>
                    <a:pt x="488253" y="92602"/>
                  </a:lnTo>
                  <a:lnTo>
                    <a:pt x="536878" y="86460"/>
                  </a:lnTo>
                  <a:lnTo>
                    <a:pt x="587538" y="79900"/>
                  </a:lnTo>
                  <a:lnTo>
                    <a:pt x="640010" y="73009"/>
                  </a:lnTo>
                  <a:lnTo>
                    <a:pt x="694071" y="65874"/>
                  </a:lnTo>
                  <a:lnTo>
                    <a:pt x="749496" y="58585"/>
                  </a:lnTo>
                  <a:lnTo>
                    <a:pt x="806064" y="51229"/>
                  </a:lnTo>
                  <a:lnTo>
                    <a:pt x="863551" y="43893"/>
                  </a:lnTo>
                  <a:lnTo>
                    <a:pt x="921732" y="36666"/>
                  </a:lnTo>
                  <a:lnTo>
                    <a:pt x="956420" y="31898"/>
                  </a:lnTo>
                  <a:lnTo>
                    <a:pt x="973783" y="30170"/>
                  </a:lnTo>
                  <a:lnTo>
                    <a:pt x="979773" y="30644"/>
                  </a:lnTo>
                  <a:lnTo>
                    <a:pt x="980341" y="32480"/>
                  </a:lnTo>
                  <a:lnTo>
                    <a:pt x="981440" y="34839"/>
                  </a:lnTo>
                  <a:lnTo>
                    <a:pt x="989021" y="36882"/>
                  </a:lnTo>
                  <a:lnTo>
                    <a:pt x="1009036" y="37771"/>
                  </a:lnTo>
                  <a:lnTo>
                    <a:pt x="1047437" y="36666"/>
                  </a:lnTo>
                  <a:lnTo>
                    <a:pt x="1079581" y="34828"/>
                  </a:lnTo>
                  <a:lnTo>
                    <a:pt x="1114920" y="32336"/>
                  </a:lnTo>
                  <a:lnTo>
                    <a:pt x="1153452" y="29323"/>
                  </a:lnTo>
                  <a:lnTo>
                    <a:pt x="1195171" y="25924"/>
                  </a:lnTo>
                  <a:lnTo>
                    <a:pt x="1240075" y="22273"/>
                  </a:lnTo>
                  <a:lnTo>
                    <a:pt x="1288158" y="18504"/>
                  </a:lnTo>
                  <a:lnTo>
                    <a:pt x="1339417" y="14752"/>
                  </a:lnTo>
                  <a:lnTo>
                    <a:pt x="1393848" y="11150"/>
                  </a:lnTo>
                  <a:lnTo>
                    <a:pt x="1451446" y="7833"/>
                  </a:lnTo>
                  <a:lnTo>
                    <a:pt x="1512209" y="4936"/>
                  </a:lnTo>
                  <a:lnTo>
                    <a:pt x="1576131" y="2592"/>
                  </a:lnTo>
                  <a:lnTo>
                    <a:pt x="1643208" y="936"/>
                  </a:lnTo>
                  <a:lnTo>
                    <a:pt x="1713438" y="103"/>
                  </a:lnTo>
                  <a:lnTo>
                    <a:pt x="1753949" y="0"/>
                  </a:lnTo>
                  <a:lnTo>
                    <a:pt x="1797475" y="68"/>
                  </a:lnTo>
                  <a:lnTo>
                    <a:pt x="1843720" y="299"/>
                  </a:lnTo>
                  <a:lnTo>
                    <a:pt x="1892388" y="682"/>
                  </a:lnTo>
                  <a:lnTo>
                    <a:pt x="1943183" y="1208"/>
                  </a:lnTo>
                  <a:lnTo>
                    <a:pt x="1995811" y="1867"/>
                  </a:lnTo>
                  <a:lnTo>
                    <a:pt x="2049976" y="2650"/>
                  </a:lnTo>
                  <a:lnTo>
                    <a:pt x="2105383" y="3547"/>
                  </a:lnTo>
                  <a:lnTo>
                    <a:pt x="2161735" y="4547"/>
                  </a:lnTo>
                  <a:lnTo>
                    <a:pt x="2218739" y="5643"/>
                  </a:lnTo>
                  <a:lnTo>
                    <a:pt x="2276098" y="6823"/>
                  </a:lnTo>
                  <a:lnTo>
                    <a:pt x="2333517" y="8078"/>
                  </a:lnTo>
                  <a:lnTo>
                    <a:pt x="2390700" y="9399"/>
                  </a:lnTo>
                  <a:lnTo>
                    <a:pt x="2447353" y="10776"/>
                  </a:lnTo>
                  <a:lnTo>
                    <a:pt x="2503179" y="12200"/>
                  </a:lnTo>
                  <a:lnTo>
                    <a:pt x="2557884" y="13660"/>
                  </a:lnTo>
                  <a:lnTo>
                    <a:pt x="2611172" y="15147"/>
                  </a:lnTo>
                  <a:lnTo>
                    <a:pt x="2662747" y="16651"/>
                  </a:lnTo>
                  <a:lnTo>
                    <a:pt x="2712315" y="18163"/>
                  </a:lnTo>
                  <a:lnTo>
                    <a:pt x="2759579" y="19673"/>
                  </a:lnTo>
                  <a:lnTo>
                    <a:pt x="2804245" y="21172"/>
                  </a:lnTo>
                  <a:lnTo>
                    <a:pt x="2846017" y="22650"/>
                  </a:lnTo>
                  <a:lnTo>
                    <a:pt x="2884599" y="24096"/>
                  </a:lnTo>
                  <a:lnTo>
                    <a:pt x="2983698" y="29981"/>
                  </a:lnTo>
                  <a:lnTo>
                    <a:pt x="3046553" y="34574"/>
                  </a:lnTo>
                  <a:lnTo>
                    <a:pt x="3108018" y="39350"/>
                  </a:lnTo>
                  <a:lnTo>
                    <a:pt x="3167851" y="44382"/>
                  </a:lnTo>
                  <a:lnTo>
                    <a:pt x="3225806" y="49738"/>
                  </a:lnTo>
                  <a:lnTo>
                    <a:pt x="3281642" y="55489"/>
                  </a:lnTo>
                  <a:lnTo>
                    <a:pt x="3335113" y="61706"/>
                  </a:lnTo>
                  <a:lnTo>
                    <a:pt x="3385977" y="68458"/>
                  </a:lnTo>
                  <a:lnTo>
                    <a:pt x="3433990" y="75816"/>
                  </a:lnTo>
                  <a:lnTo>
                    <a:pt x="3478909" y="83851"/>
                  </a:lnTo>
                  <a:lnTo>
                    <a:pt x="3520490" y="92632"/>
                  </a:lnTo>
                  <a:lnTo>
                    <a:pt x="3558489" y="102230"/>
                  </a:lnTo>
                  <a:lnTo>
                    <a:pt x="3622769" y="124157"/>
                  </a:lnTo>
                  <a:lnTo>
                    <a:pt x="3648562" y="136628"/>
                  </a:lnTo>
                  <a:lnTo>
                    <a:pt x="3624394" y="420739"/>
                  </a:lnTo>
                  <a:lnTo>
                    <a:pt x="4157" y="420739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495800" y="5172468"/>
              <a:ext cx="1882139" cy="1125220"/>
            </a:xfrm>
            <a:custGeom>
              <a:avLst/>
              <a:gdLst/>
              <a:ahLst/>
              <a:cxnLst/>
              <a:rect l="l" t="t" r="r" b="b"/>
              <a:pathLst>
                <a:path w="1882139" h="1125220">
                  <a:moveTo>
                    <a:pt x="107950" y="0"/>
                  </a:moveTo>
                  <a:lnTo>
                    <a:pt x="66027" y="123685"/>
                  </a:lnTo>
                  <a:lnTo>
                    <a:pt x="7988" y="426693"/>
                  </a:lnTo>
                  <a:lnTo>
                    <a:pt x="0" y="656732"/>
                  </a:lnTo>
                  <a:lnTo>
                    <a:pt x="33782" y="745582"/>
                  </a:lnTo>
                  <a:lnTo>
                    <a:pt x="91821" y="861371"/>
                  </a:lnTo>
                  <a:lnTo>
                    <a:pt x="165988" y="975572"/>
                  </a:lnTo>
                  <a:lnTo>
                    <a:pt x="323850" y="1064421"/>
                  </a:lnTo>
                  <a:lnTo>
                    <a:pt x="568820" y="1124696"/>
                  </a:lnTo>
                  <a:lnTo>
                    <a:pt x="642988" y="1099296"/>
                  </a:lnTo>
                  <a:lnTo>
                    <a:pt x="854075" y="1056483"/>
                  </a:lnTo>
                  <a:lnTo>
                    <a:pt x="1144142" y="851846"/>
                  </a:lnTo>
                  <a:lnTo>
                    <a:pt x="1210170" y="816970"/>
                  </a:lnTo>
                  <a:lnTo>
                    <a:pt x="1360042" y="807445"/>
                  </a:lnTo>
                  <a:lnTo>
                    <a:pt x="1566265" y="913709"/>
                  </a:lnTo>
                  <a:lnTo>
                    <a:pt x="1641970" y="950221"/>
                  </a:lnTo>
                  <a:lnTo>
                    <a:pt x="1874139" y="1012084"/>
                  </a:lnTo>
                  <a:lnTo>
                    <a:pt x="1882127" y="691607"/>
                  </a:lnTo>
                  <a:lnTo>
                    <a:pt x="1616227" y="577406"/>
                  </a:lnTo>
                  <a:lnTo>
                    <a:pt x="1442199" y="488605"/>
                  </a:lnTo>
                  <a:lnTo>
                    <a:pt x="1384147" y="488605"/>
                  </a:lnTo>
                  <a:lnTo>
                    <a:pt x="1268209" y="496493"/>
                  </a:lnTo>
                  <a:lnTo>
                    <a:pt x="1128014" y="550419"/>
                  </a:lnTo>
                  <a:lnTo>
                    <a:pt x="978153" y="674194"/>
                  </a:lnTo>
                  <a:lnTo>
                    <a:pt x="878179" y="772520"/>
                  </a:lnTo>
                  <a:lnTo>
                    <a:pt x="746125" y="842321"/>
                  </a:lnTo>
                  <a:lnTo>
                    <a:pt x="663968" y="869308"/>
                  </a:lnTo>
                  <a:lnTo>
                    <a:pt x="564007" y="869308"/>
                  </a:lnTo>
                  <a:lnTo>
                    <a:pt x="480174" y="842321"/>
                  </a:lnTo>
                  <a:lnTo>
                    <a:pt x="298056" y="683670"/>
                  </a:lnTo>
                  <a:lnTo>
                    <a:pt x="198234" y="444155"/>
                  </a:lnTo>
                  <a:lnTo>
                    <a:pt x="157861" y="177660"/>
                  </a:lnTo>
                  <a:lnTo>
                    <a:pt x="157861" y="10626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4635995" y="5260822"/>
              <a:ext cx="1750060" cy="782320"/>
            </a:xfrm>
            <a:custGeom>
              <a:avLst/>
              <a:gdLst/>
              <a:ahLst/>
              <a:cxnLst/>
              <a:rect l="l" t="t" r="r" b="b"/>
              <a:pathLst>
                <a:path w="1750060" h="782320">
                  <a:moveTo>
                    <a:pt x="0" y="0"/>
                  </a:moveTo>
                  <a:lnTo>
                    <a:pt x="8280" y="71145"/>
                  </a:lnTo>
                  <a:lnTo>
                    <a:pt x="58038" y="426445"/>
                  </a:lnTo>
                  <a:lnTo>
                    <a:pt x="140995" y="586386"/>
                  </a:lnTo>
                  <a:lnTo>
                    <a:pt x="290220" y="719636"/>
                  </a:lnTo>
                  <a:lnTo>
                    <a:pt x="364883" y="781847"/>
                  </a:lnTo>
                  <a:lnTo>
                    <a:pt x="464350" y="781847"/>
                  </a:lnTo>
                  <a:lnTo>
                    <a:pt x="572147" y="772967"/>
                  </a:lnTo>
                  <a:lnTo>
                    <a:pt x="671614" y="737397"/>
                  </a:lnTo>
                  <a:lnTo>
                    <a:pt x="746277" y="675236"/>
                  </a:lnTo>
                  <a:lnTo>
                    <a:pt x="953541" y="497536"/>
                  </a:lnTo>
                  <a:lnTo>
                    <a:pt x="1061339" y="426445"/>
                  </a:lnTo>
                  <a:lnTo>
                    <a:pt x="1127620" y="408686"/>
                  </a:lnTo>
                  <a:lnTo>
                    <a:pt x="1293520" y="408686"/>
                  </a:lnTo>
                  <a:lnTo>
                    <a:pt x="1484261" y="479775"/>
                  </a:lnTo>
                  <a:lnTo>
                    <a:pt x="1749577" y="613026"/>
                  </a:lnTo>
                  <a:lnTo>
                    <a:pt x="1732902" y="248793"/>
                  </a:lnTo>
                  <a:lnTo>
                    <a:pt x="1674914" y="222148"/>
                  </a:lnTo>
                  <a:lnTo>
                    <a:pt x="928636" y="222148"/>
                  </a:lnTo>
                  <a:lnTo>
                    <a:pt x="862355" y="284365"/>
                  </a:lnTo>
                  <a:lnTo>
                    <a:pt x="721372" y="390925"/>
                  </a:lnTo>
                  <a:lnTo>
                    <a:pt x="530720" y="488655"/>
                  </a:lnTo>
                  <a:lnTo>
                    <a:pt x="439445" y="462015"/>
                  </a:lnTo>
                  <a:lnTo>
                    <a:pt x="331736" y="390925"/>
                  </a:lnTo>
                  <a:lnTo>
                    <a:pt x="232168" y="204343"/>
                  </a:lnTo>
                  <a:lnTo>
                    <a:pt x="182359" y="2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5547372" y="5367540"/>
              <a:ext cx="805180" cy="123825"/>
            </a:xfrm>
            <a:custGeom>
              <a:avLst/>
              <a:gdLst/>
              <a:ahLst/>
              <a:cxnLst/>
              <a:rect l="l" t="t" r="r" b="b"/>
              <a:pathLst>
                <a:path w="805179" h="123825">
                  <a:moveTo>
                    <a:pt x="257175" y="0"/>
                  </a:moveTo>
                  <a:lnTo>
                    <a:pt x="124472" y="26390"/>
                  </a:lnTo>
                  <a:lnTo>
                    <a:pt x="0" y="105765"/>
                  </a:lnTo>
                  <a:lnTo>
                    <a:pt x="331838" y="123418"/>
                  </a:lnTo>
                  <a:lnTo>
                    <a:pt x="754849" y="123418"/>
                  </a:lnTo>
                  <a:lnTo>
                    <a:pt x="804659" y="105765"/>
                  </a:lnTo>
                  <a:lnTo>
                    <a:pt x="613918" y="35318"/>
                  </a:lnTo>
                  <a:lnTo>
                    <a:pt x="497674" y="8724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4777727" y="4425695"/>
              <a:ext cx="1624965" cy="1315720"/>
            </a:xfrm>
            <a:custGeom>
              <a:avLst/>
              <a:gdLst/>
              <a:ahLst/>
              <a:cxnLst/>
              <a:rect l="l" t="t" r="r" b="b"/>
              <a:pathLst>
                <a:path w="1624964" h="1315720">
                  <a:moveTo>
                    <a:pt x="0" y="0"/>
                  </a:moveTo>
                  <a:lnTo>
                    <a:pt x="33147" y="62217"/>
                  </a:lnTo>
                  <a:lnTo>
                    <a:pt x="74561" y="195465"/>
                  </a:lnTo>
                  <a:lnTo>
                    <a:pt x="74561" y="293242"/>
                  </a:lnTo>
                  <a:lnTo>
                    <a:pt x="58051" y="853033"/>
                  </a:lnTo>
                  <a:lnTo>
                    <a:pt x="74561" y="959751"/>
                  </a:lnTo>
                  <a:lnTo>
                    <a:pt x="132613" y="1084224"/>
                  </a:lnTo>
                  <a:lnTo>
                    <a:pt x="207276" y="1235229"/>
                  </a:lnTo>
                  <a:lnTo>
                    <a:pt x="356400" y="1315200"/>
                  </a:lnTo>
                  <a:lnTo>
                    <a:pt x="439292" y="1306319"/>
                  </a:lnTo>
                  <a:lnTo>
                    <a:pt x="505625" y="1261918"/>
                  </a:lnTo>
                  <a:lnTo>
                    <a:pt x="547141" y="1226350"/>
                  </a:lnTo>
                  <a:lnTo>
                    <a:pt x="638175" y="1164139"/>
                  </a:lnTo>
                  <a:lnTo>
                    <a:pt x="712838" y="1075283"/>
                  </a:lnTo>
                  <a:lnTo>
                    <a:pt x="878586" y="977506"/>
                  </a:lnTo>
                  <a:lnTo>
                    <a:pt x="1044333" y="950874"/>
                  </a:lnTo>
                  <a:lnTo>
                    <a:pt x="1251597" y="941933"/>
                  </a:lnTo>
                  <a:lnTo>
                    <a:pt x="1375917" y="986383"/>
                  </a:lnTo>
                  <a:lnTo>
                    <a:pt x="1516913" y="1030833"/>
                  </a:lnTo>
                  <a:lnTo>
                    <a:pt x="1624609" y="1084224"/>
                  </a:lnTo>
                  <a:lnTo>
                    <a:pt x="1599704" y="515353"/>
                  </a:lnTo>
                  <a:lnTo>
                    <a:pt x="1533423" y="497585"/>
                  </a:lnTo>
                  <a:lnTo>
                    <a:pt x="1375917" y="444360"/>
                  </a:lnTo>
                  <a:lnTo>
                    <a:pt x="1284731" y="453288"/>
                  </a:lnTo>
                  <a:lnTo>
                    <a:pt x="1102372" y="515353"/>
                  </a:lnTo>
                  <a:lnTo>
                    <a:pt x="795693" y="675385"/>
                  </a:lnTo>
                  <a:lnTo>
                    <a:pt x="621652" y="773163"/>
                  </a:lnTo>
                  <a:lnTo>
                    <a:pt x="530478" y="782053"/>
                  </a:lnTo>
                  <a:lnTo>
                    <a:pt x="406158" y="773163"/>
                  </a:lnTo>
                  <a:lnTo>
                    <a:pt x="306743" y="666508"/>
                  </a:lnTo>
                  <a:lnTo>
                    <a:pt x="256933" y="453288"/>
                  </a:lnTo>
                  <a:lnTo>
                    <a:pt x="240411" y="302132"/>
                  </a:lnTo>
                  <a:lnTo>
                    <a:pt x="140995" y="142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4635995" y="4754854"/>
              <a:ext cx="215265" cy="524510"/>
            </a:xfrm>
            <a:custGeom>
              <a:avLst/>
              <a:gdLst/>
              <a:ahLst/>
              <a:cxnLst/>
              <a:rect l="l" t="t" r="r" b="b"/>
              <a:pathLst>
                <a:path w="215264" h="524510">
                  <a:moveTo>
                    <a:pt x="198386" y="0"/>
                  </a:moveTo>
                  <a:lnTo>
                    <a:pt x="123977" y="142138"/>
                  </a:lnTo>
                  <a:lnTo>
                    <a:pt x="57950" y="222161"/>
                  </a:lnTo>
                  <a:lnTo>
                    <a:pt x="0" y="337692"/>
                  </a:lnTo>
                  <a:lnTo>
                    <a:pt x="0" y="524281"/>
                  </a:lnTo>
                  <a:lnTo>
                    <a:pt x="190157" y="524281"/>
                  </a:lnTo>
                  <a:lnTo>
                    <a:pt x="214909" y="195465"/>
                  </a:lnTo>
                  <a:lnTo>
                    <a:pt x="198386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3515868" y="3937990"/>
              <a:ext cx="2853055" cy="1270000"/>
            </a:xfrm>
            <a:custGeom>
              <a:avLst/>
              <a:gdLst/>
              <a:ahLst/>
              <a:cxnLst/>
              <a:rect l="l" t="t" r="r" b="b"/>
              <a:pathLst>
                <a:path w="2853054" h="1270000">
                  <a:moveTo>
                    <a:pt x="1351800" y="177800"/>
                  </a:moveTo>
                  <a:lnTo>
                    <a:pt x="1310284" y="71145"/>
                  </a:lnTo>
                  <a:lnTo>
                    <a:pt x="1235722" y="0"/>
                  </a:lnTo>
                  <a:lnTo>
                    <a:pt x="1177671" y="0"/>
                  </a:lnTo>
                  <a:lnTo>
                    <a:pt x="895591" y="17805"/>
                  </a:lnTo>
                  <a:lnTo>
                    <a:pt x="514197" y="8928"/>
                  </a:lnTo>
                  <a:lnTo>
                    <a:pt x="298602" y="8928"/>
                  </a:lnTo>
                  <a:lnTo>
                    <a:pt x="240550" y="44450"/>
                  </a:lnTo>
                  <a:lnTo>
                    <a:pt x="0" y="124472"/>
                  </a:lnTo>
                  <a:lnTo>
                    <a:pt x="124472" y="480072"/>
                  </a:lnTo>
                  <a:lnTo>
                    <a:pt x="306832" y="382295"/>
                  </a:lnTo>
                  <a:lnTo>
                    <a:pt x="422922" y="355600"/>
                  </a:lnTo>
                  <a:lnTo>
                    <a:pt x="539102" y="355600"/>
                  </a:lnTo>
                  <a:lnTo>
                    <a:pt x="862457" y="346722"/>
                  </a:lnTo>
                  <a:lnTo>
                    <a:pt x="1028306" y="382295"/>
                  </a:lnTo>
                  <a:lnTo>
                    <a:pt x="1127861" y="417855"/>
                  </a:lnTo>
                  <a:lnTo>
                    <a:pt x="1227328" y="471195"/>
                  </a:lnTo>
                  <a:lnTo>
                    <a:pt x="1252232" y="408978"/>
                  </a:lnTo>
                  <a:lnTo>
                    <a:pt x="1351800" y="177800"/>
                  </a:lnTo>
                  <a:close/>
                </a:path>
                <a:path w="2853054" h="1270000">
                  <a:moveTo>
                    <a:pt x="2852928" y="976515"/>
                  </a:moveTo>
                  <a:lnTo>
                    <a:pt x="2828036" y="461670"/>
                  </a:lnTo>
                  <a:lnTo>
                    <a:pt x="2404859" y="559346"/>
                  </a:lnTo>
                  <a:lnTo>
                    <a:pt x="2097925" y="656983"/>
                  </a:lnTo>
                  <a:lnTo>
                    <a:pt x="1915414" y="692454"/>
                  </a:lnTo>
                  <a:lnTo>
                    <a:pt x="1774431" y="656983"/>
                  </a:lnTo>
                  <a:lnTo>
                    <a:pt x="1699768" y="568223"/>
                  </a:lnTo>
                  <a:lnTo>
                    <a:pt x="1575295" y="363982"/>
                  </a:lnTo>
                  <a:lnTo>
                    <a:pt x="1533766" y="204241"/>
                  </a:lnTo>
                  <a:lnTo>
                    <a:pt x="1359547" y="204241"/>
                  </a:lnTo>
                  <a:lnTo>
                    <a:pt x="1226832" y="479425"/>
                  </a:lnTo>
                  <a:lnTo>
                    <a:pt x="1334643" y="532663"/>
                  </a:lnTo>
                  <a:lnTo>
                    <a:pt x="1409306" y="630339"/>
                  </a:lnTo>
                  <a:lnTo>
                    <a:pt x="1475727" y="736904"/>
                  </a:lnTo>
                  <a:lnTo>
                    <a:pt x="1525536" y="852335"/>
                  </a:lnTo>
                  <a:lnTo>
                    <a:pt x="1558671" y="1118641"/>
                  </a:lnTo>
                  <a:lnTo>
                    <a:pt x="1633334" y="1216329"/>
                  </a:lnTo>
                  <a:lnTo>
                    <a:pt x="1707997" y="1251750"/>
                  </a:lnTo>
                  <a:lnTo>
                    <a:pt x="1790941" y="1269504"/>
                  </a:lnTo>
                  <a:lnTo>
                    <a:pt x="1848993" y="1269504"/>
                  </a:lnTo>
                  <a:lnTo>
                    <a:pt x="1956943" y="1198511"/>
                  </a:lnTo>
                  <a:lnTo>
                    <a:pt x="2280386" y="1047508"/>
                  </a:lnTo>
                  <a:lnTo>
                    <a:pt x="2454668" y="967638"/>
                  </a:lnTo>
                  <a:lnTo>
                    <a:pt x="2570861" y="941095"/>
                  </a:lnTo>
                  <a:lnTo>
                    <a:pt x="2678709" y="941095"/>
                  </a:lnTo>
                  <a:lnTo>
                    <a:pt x="2852928" y="976515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867668" y="3867899"/>
              <a:ext cx="181610" cy="266700"/>
            </a:xfrm>
            <a:custGeom>
              <a:avLst/>
              <a:gdLst/>
              <a:ahLst/>
              <a:cxnLst/>
              <a:rect l="l" t="t" r="r" b="b"/>
              <a:pathLst>
                <a:path w="181610" h="266700">
                  <a:moveTo>
                    <a:pt x="123685" y="0"/>
                  </a:moveTo>
                  <a:lnTo>
                    <a:pt x="32994" y="213360"/>
                  </a:lnTo>
                  <a:lnTo>
                    <a:pt x="0" y="266700"/>
                  </a:lnTo>
                  <a:lnTo>
                    <a:pt x="181330" y="266700"/>
                  </a:lnTo>
                  <a:lnTo>
                    <a:pt x="123685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2778277" y="5376659"/>
              <a:ext cx="1234440" cy="1073150"/>
            </a:xfrm>
            <a:custGeom>
              <a:avLst/>
              <a:gdLst/>
              <a:ahLst/>
              <a:cxnLst/>
              <a:rect l="l" t="t" r="r" b="b"/>
              <a:pathLst>
                <a:path w="1234439" h="1073150">
                  <a:moveTo>
                    <a:pt x="1126718" y="0"/>
                  </a:moveTo>
                  <a:lnTo>
                    <a:pt x="1035545" y="150761"/>
                  </a:lnTo>
                  <a:lnTo>
                    <a:pt x="853274" y="319241"/>
                  </a:lnTo>
                  <a:lnTo>
                    <a:pt x="579882" y="487714"/>
                  </a:lnTo>
                  <a:lnTo>
                    <a:pt x="298145" y="629547"/>
                  </a:lnTo>
                  <a:lnTo>
                    <a:pt x="0" y="735959"/>
                  </a:lnTo>
                  <a:lnTo>
                    <a:pt x="0" y="1072906"/>
                  </a:lnTo>
                  <a:lnTo>
                    <a:pt x="115938" y="1028556"/>
                  </a:lnTo>
                  <a:lnTo>
                    <a:pt x="339725" y="966494"/>
                  </a:lnTo>
                  <a:lnTo>
                    <a:pt x="563359" y="931024"/>
                  </a:lnTo>
                  <a:lnTo>
                    <a:pt x="786993" y="904433"/>
                  </a:lnTo>
                  <a:lnTo>
                    <a:pt x="936218" y="860131"/>
                  </a:lnTo>
                  <a:lnTo>
                    <a:pt x="1126718" y="727080"/>
                  </a:lnTo>
                  <a:lnTo>
                    <a:pt x="1176388" y="620717"/>
                  </a:lnTo>
                  <a:lnTo>
                    <a:pt x="1234427" y="461074"/>
                  </a:lnTo>
                  <a:lnTo>
                    <a:pt x="1217904" y="221708"/>
                  </a:lnTo>
                  <a:lnTo>
                    <a:pt x="1126718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2744736" y="4942331"/>
              <a:ext cx="1170940" cy="1179830"/>
            </a:xfrm>
            <a:custGeom>
              <a:avLst/>
              <a:gdLst/>
              <a:ahLst/>
              <a:cxnLst/>
              <a:rect l="l" t="t" r="r" b="b"/>
              <a:pathLst>
                <a:path w="1170939" h="1179829">
                  <a:moveTo>
                    <a:pt x="846683" y="0"/>
                  </a:moveTo>
                  <a:lnTo>
                    <a:pt x="680694" y="159639"/>
                  </a:lnTo>
                  <a:lnTo>
                    <a:pt x="323697" y="390283"/>
                  </a:lnTo>
                  <a:lnTo>
                    <a:pt x="0" y="532117"/>
                  </a:lnTo>
                  <a:lnTo>
                    <a:pt x="33134" y="1179564"/>
                  </a:lnTo>
                  <a:lnTo>
                    <a:pt x="107950" y="1152973"/>
                  </a:lnTo>
                  <a:lnTo>
                    <a:pt x="348602" y="1064271"/>
                  </a:lnTo>
                  <a:lnTo>
                    <a:pt x="614260" y="904628"/>
                  </a:lnTo>
                  <a:lnTo>
                    <a:pt x="830059" y="780456"/>
                  </a:lnTo>
                  <a:lnTo>
                    <a:pt x="1029347" y="629640"/>
                  </a:lnTo>
                  <a:lnTo>
                    <a:pt x="1170432" y="461124"/>
                  </a:lnTo>
                  <a:lnTo>
                    <a:pt x="1104010" y="283870"/>
                  </a:lnTo>
                  <a:lnTo>
                    <a:pt x="971156" y="186283"/>
                  </a:lnTo>
                  <a:lnTo>
                    <a:pt x="846683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2735554" y="4764036"/>
              <a:ext cx="855344" cy="710565"/>
            </a:xfrm>
            <a:custGeom>
              <a:avLst/>
              <a:gdLst/>
              <a:ahLst/>
              <a:cxnLst/>
              <a:rect l="l" t="t" r="r" b="b"/>
              <a:pathLst>
                <a:path w="855345" h="710564">
                  <a:moveTo>
                    <a:pt x="622604" y="0"/>
                  </a:moveTo>
                  <a:lnTo>
                    <a:pt x="522985" y="106565"/>
                  </a:lnTo>
                  <a:lnTo>
                    <a:pt x="290614" y="266306"/>
                  </a:lnTo>
                  <a:lnTo>
                    <a:pt x="0" y="417169"/>
                  </a:lnTo>
                  <a:lnTo>
                    <a:pt x="0" y="710158"/>
                  </a:lnTo>
                  <a:lnTo>
                    <a:pt x="265569" y="585838"/>
                  </a:lnTo>
                  <a:lnTo>
                    <a:pt x="498132" y="452742"/>
                  </a:lnTo>
                  <a:lnTo>
                    <a:pt x="688975" y="319532"/>
                  </a:lnTo>
                  <a:lnTo>
                    <a:pt x="854976" y="177558"/>
                  </a:lnTo>
                  <a:lnTo>
                    <a:pt x="830122" y="44297"/>
                  </a:lnTo>
                  <a:lnTo>
                    <a:pt x="62260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2744736" y="3884663"/>
              <a:ext cx="3607435" cy="1288415"/>
            </a:xfrm>
            <a:custGeom>
              <a:avLst/>
              <a:gdLst/>
              <a:ahLst/>
              <a:cxnLst/>
              <a:rect l="l" t="t" r="r" b="b"/>
              <a:pathLst>
                <a:path w="3607435" h="1288414">
                  <a:moveTo>
                    <a:pt x="903732" y="542175"/>
                  </a:moveTo>
                  <a:lnTo>
                    <a:pt x="870597" y="453377"/>
                  </a:lnTo>
                  <a:lnTo>
                    <a:pt x="837412" y="329209"/>
                  </a:lnTo>
                  <a:lnTo>
                    <a:pt x="679792" y="382384"/>
                  </a:lnTo>
                  <a:lnTo>
                    <a:pt x="447675" y="480072"/>
                  </a:lnTo>
                  <a:lnTo>
                    <a:pt x="265315" y="551065"/>
                  </a:lnTo>
                  <a:lnTo>
                    <a:pt x="74663" y="622046"/>
                  </a:lnTo>
                  <a:lnTo>
                    <a:pt x="0" y="630936"/>
                  </a:lnTo>
                  <a:lnTo>
                    <a:pt x="0" y="1287805"/>
                  </a:lnTo>
                  <a:lnTo>
                    <a:pt x="331584" y="1119136"/>
                  </a:lnTo>
                  <a:lnTo>
                    <a:pt x="654939" y="861707"/>
                  </a:lnTo>
                  <a:lnTo>
                    <a:pt x="787654" y="719734"/>
                  </a:lnTo>
                  <a:lnTo>
                    <a:pt x="845693" y="586625"/>
                  </a:lnTo>
                  <a:lnTo>
                    <a:pt x="903732" y="542175"/>
                  </a:lnTo>
                  <a:close/>
                </a:path>
                <a:path w="3607435" h="1288414">
                  <a:moveTo>
                    <a:pt x="3607295" y="115341"/>
                  </a:moveTo>
                  <a:lnTo>
                    <a:pt x="2952356" y="35471"/>
                  </a:lnTo>
                  <a:lnTo>
                    <a:pt x="2579344" y="8877"/>
                  </a:lnTo>
                  <a:lnTo>
                    <a:pt x="2314029" y="8877"/>
                  </a:lnTo>
                  <a:lnTo>
                    <a:pt x="2231136" y="0"/>
                  </a:lnTo>
                  <a:lnTo>
                    <a:pt x="2380361" y="425691"/>
                  </a:lnTo>
                  <a:lnTo>
                    <a:pt x="2529586" y="673989"/>
                  </a:lnTo>
                  <a:lnTo>
                    <a:pt x="2678811" y="736104"/>
                  </a:lnTo>
                  <a:lnTo>
                    <a:pt x="2952356" y="691807"/>
                  </a:lnTo>
                  <a:lnTo>
                    <a:pt x="3259036" y="585343"/>
                  </a:lnTo>
                  <a:lnTo>
                    <a:pt x="3557486" y="505472"/>
                  </a:lnTo>
                  <a:lnTo>
                    <a:pt x="3607295" y="505472"/>
                  </a:lnTo>
                  <a:lnTo>
                    <a:pt x="3607295" y="115341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727972" y="3947172"/>
              <a:ext cx="838200" cy="577850"/>
            </a:xfrm>
            <a:custGeom>
              <a:avLst/>
              <a:gdLst/>
              <a:ahLst/>
              <a:cxnLst/>
              <a:rect l="l" t="t" r="r" b="b"/>
              <a:pathLst>
                <a:path w="838200" h="577850">
                  <a:moveTo>
                    <a:pt x="763536" y="0"/>
                  </a:moveTo>
                  <a:lnTo>
                    <a:pt x="406641" y="35572"/>
                  </a:lnTo>
                  <a:lnTo>
                    <a:pt x="0" y="88900"/>
                  </a:lnTo>
                  <a:lnTo>
                    <a:pt x="16611" y="577596"/>
                  </a:lnTo>
                  <a:lnTo>
                    <a:pt x="448170" y="426593"/>
                  </a:lnTo>
                  <a:lnTo>
                    <a:pt x="838200" y="275424"/>
                  </a:lnTo>
                  <a:lnTo>
                    <a:pt x="763536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349777" y="4576559"/>
              <a:ext cx="233679" cy="231775"/>
            </a:xfrm>
            <a:custGeom>
              <a:avLst/>
              <a:gdLst/>
              <a:ahLst/>
              <a:cxnLst/>
              <a:rect l="l" t="t" r="r" b="b"/>
              <a:pathLst>
                <a:path w="233679" h="231775">
                  <a:moveTo>
                    <a:pt x="199872" y="0"/>
                  </a:moveTo>
                  <a:lnTo>
                    <a:pt x="0" y="204990"/>
                  </a:lnTo>
                  <a:lnTo>
                    <a:pt x="233159" y="231686"/>
                  </a:lnTo>
                  <a:lnTo>
                    <a:pt x="199872" y="98031"/>
                  </a:lnTo>
                  <a:lnTo>
                    <a:pt x="199872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4644377" y="3885450"/>
              <a:ext cx="332740" cy="250190"/>
            </a:xfrm>
            <a:custGeom>
              <a:avLst/>
              <a:gdLst/>
              <a:ahLst/>
              <a:cxnLst/>
              <a:rect l="l" t="t" r="r" b="b"/>
              <a:pathLst>
                <a:path w="332739" h="250189">
                  <a:moveTo>
                    <a:pt x="249186" y="0"/>
                  </a:moveTo>
                  <a:lnTo>
                    <a:pt x="0" y="8889"/>
                  </a:lnTo>
                  <a:lnTo>
                    <a:pt x="116331" y="62458"/>
                  </a:lnTo>
                  <a:lnTo>
                    <a:pt x="190995" y="116039"/>
                  </a:lnTo>
                  <a:lnTo>
                    <a:pt x="232575" y="249935"/>
                  </a:lnTo>
                  <a:lnTo>
                    <a:pt x="332231" y="8889"/>
                  </a:lnTo>
                  <a:lnTo>
                    <a:pt x="249186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4644377" y="3885450"/>
              <a:ext cx="332740" cy="250190"/>
            </a:xfrm>
            <a:custGeom>
              <a:avLst/>
              <a:gdLst/>
              <a:ahLst/>
              <a:cxnLst/>
              <a:rect l="l" t="t" r="r" b="b"/>
              <a:pathLst>
                <a:path w="332739" h="250189">
                  <a:moveTo>
                    <a:pt x="332231" y="8889"/>
                  </a:moveTo>
                  <a:lnTo>
                    <a:pt x="232575" y="249935"/>
                  </a:lnTo>
                  <a:lnTo>
                    <a:pt x="190995" y="116039"/>
                  </a:lnTo>
                  <a:lnTo>
                    <a:pt x="116331" y="62458"/>
                  </a:lnTo>
                  <a:lnTo>
                    <a:pt x="0" y="8889"/>
                  </a:lnTo>
                  <a:lnTo>
                    <a:pt x="249186" y="0"/>
                  </a:lnTo>
                  <a:lnTo>
                    <a:pt x="332231" y="8889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3490709" y="3922013"/>
              <a:ext cx="416559" cy="142240"/>
            </a:xfrm>
            <a:custGeom>
              <a:avLst/>
              <a:gdLst/>
              <a:ahLst/>
              <a:cxnLst/>
              <a:rect l="l" t="t" r="r" b="b"/>
              <a:pathLst>
                <a:path w="416560" h="142239">
                  <a:moveTo>
                    <a:pt x="416077" y="0"/>
                  </a:moveTo>
                  <a:lnTo>
                    <a:pt x="0" y="35420"/>
                  </a:lnTo>
                  <a:lnTo>
                    <a:pt x="49911" y="141731"/>
                  </a:lnTo>
                  <a:lnTo>
                    <a:pt x="416077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3490709" y="3922013"/>
              <a:ext cx="416559" cy="142240"/>
            </a:xfrm>
            <a:custGeom>
              <a:avLst/>
              <a:gdLst/>
              <a:ahLst/>
              <a:cxnLst/>
              <a:rect l="l" t="t" r="r" b="b"/>
              <a:pathLst>
                <a:path w="416560" h="142239">
                  <a:moveTo>
                    <a:pt x="0" y="35420"/>
                  </a:moveTo>
                  <a:lnTo>
                    <a:pt x="49911" y="141731"/>
                  </a:lnTo>
                  <a:lnTo>
                    <a:pt x="416077" y="0"/>
                  </a:lnTo>
                  <a:lnTo>
                    <a:pt x="0" y="35420"/>
                  </a:lnTo>
                  <a:close/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3832072" y="3877817"/>
              <a:ext cx="911860" cy="79375"/>
            </a:xfrm>
            <a:custGeom>
              <a:avLst/>
              <a:gdLst/>
              <a:ahLst/>
              <a:cxnLst/>
              <a:rect l="l" t="t" r="r" b="b"/>
              <a:pathLst>
                <a:path w="911860" h="79375">
                  <a:moveTo>
                    <a:pt x="480567" y="0"/>
                  </a:moveTo>
                  <a:lnTo>
                    <a:pt x="66332" y="35166"/>
                  </a:lnTo>
                  <a:lnTo>
                    <a:pt x="0" y="79222"/>
                  </a:lnTo>
                  <a:lnTo>
                    <a:pt x="530225" y="61607"/>
                  </a:lnTo>
                  <a:lnTo>
                    <a:pt x="911377" y="61607"/>
                  </a:lnTo>
                  <a:lnTo>
                    <a:pt x="828573" y="8775"/>
                  </a:lnTo>
                  <a:lnTo>
                    <a:pt x="480567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3475481" y="3877817"/>
              <a:ext cx="1268095" cy="532130"/>
            </a:xfrm>
            <a:custGeom>
              <a:avLst/>
              <a:gdLst/>
              <a:ahLst/>
              <a:cxnLst/>
              <a:rect l="l" t="t" r="r" b="b"/>
              <a:pathLst>
                <a:path w="1268095" h="532129">
                  <a:moveTo>
                    <a:pt x="356590" y="79222"/>
                  </a:moveTo>
                  <a:lnTo>
                    <a:pt x="621804" y="70497"/>
                  </a:lnTo>
                  <a:lnTo>
                    <a:pt x="886815" y="61607"/>
                  </a:lnTo>
                  <a:lnTo>
                    <a:pt x="1267967" y="61607"/>
                  </a:lnTo>
                  <a:lnTo>
                    <a:pt x="1185164" y="8775"/>
                  </a:lnTo>
                  <a:lnTo>
                    <a:pt x="837158" y="0"/>
                  </a:lnTo>
                  <a:lnTo>
                    <a:pt x="422922" y="35166"/>
                  </a:lnTo>
                  <a:lnTo>
                    <a:pt x="356590" y="79222"/>
                  </a:lnTo>
                  <a:close/>
                </a:path>
                <a:path w="1268095" h="532129">
                  <a:moveTo>
                    <a:pt x="0" y="70091"/>
                  </a:moveTo>
                  <a:lnTo>
                    <a:pt x="173735" y="531863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3786" y="4267949"/>
              <a:ext cx="3607295" cy="2193027"/>
            </a:xfrm>
            <a:prstGeom prst="rect">
              <a:avLst/>
            </a:prstGeom>
          </p:spPr>
        </p:pic>
        <p:sp>
          <p:nvSpPr>
            <p:cNvPr id="62" name="object 62" descr=""/>
            <p:cNvSpPr/>
            <p:nvPr/>
          </p:nvSpPr>
          <p:spPr>
            <a:xfrm>
              <a:off x="2763786" y="4267949"/>
              <a:ext cx="3607435" cy="2193290"/>
            </a:xfrm>
            <a:custGeom>
              <a:avLst/>
              <a:gdLst/>
              <a:ahLst/>
              <a:cxnLst/>
              <a:rect l="l" t="t" r="r" b="b"/>
              <a:pathLst>
                <a:path w="3607435" h="2193290">
                  <a:moveTo>
                    <a:pt x="0" y="2193027"/>
                  </a:moveTo>
                  <a:lnTo>
                    <a:pt x="207263" y="2095395"/>
                  </a:lnTo>
                  <a:lnTo>
                    <a:pt x="555624" y="2024354"/>
                  </a:lnTo>
                  <a:lnTo>
                    <a:pt x="804418" y="2015474"/>
                  </a:lnTo>
                  <a:lnTo>
                    <a:pt x="1061440" y="1891153"/>
                  </a:lnTo>
                  <a:lnTo>
                    <a:pt x="1119492" y="1837922"/>
                  </a:lnTo>
                  <a:lnTo>
                    <a:pt x="1177531" y="1722481"/>
                  </a:lnTo>
                  <a:lnTo>
                    <a:pt x="1243812" y="1562641"/>
                  </a:lnTo>
                  <a:lnTo>
                    <a:pt x="1252194" y="1358447"/>
                  </a:lnTo>
                  <a:lnTo>
                    <a:pt x="1161008" y="1083221"/>
                  </a:lnTo>
                  <a:lnTo>
                    <a:pt x="1053210" y="914539"/>
                  </a:lnTo>
                  <a:lnTo>
                    <a:pt x="870699" y="719226"/>
                  </a:lnTo>
                  <a:lnTo>
                    <a:pt x="820940" y="585978"/>
                  </a:lnTo>
                  <a:lnTo>
                    <a:pt x="787742" y="355104"/>
                  </a:lnTo>
                  <a:lnTo>
                    <a:pt x="820940" y="177546"/>
                  </a:lnTo>
                  <a:lnTo>
                    <a:pt x="937120" y="79921"/>
                  </a:lnTo>
                  <a:lnTo>
                    <a:pt x="1177531" y="8928"/>
                  </a:lnTo>
                  <a:lnTo>
                    <a:pt x="1567307" y="0"/>
                  </a:lnTo>
                  <a:lnTo>
                    <a:pt x="1758060" y="17805"/>
                  </a:lnTo>
                  <a:lnTo>
                    <a:pt x="1874138" y="53225"/>
                  </a:lnTo>
                  <a:lnTo>
                    <a:pt x="2006854" y="133248"/>
                  </a:lnTo>
                  <a:lnTo>
                    <a:pt x="2064893" y="221996"/>
                  </a:lnTo>
                  <a:lnTo>
                    <a:pt x="2098027" y="346316"/>
                  </a:lnTo>
                  <a:lnTo>
                    <a:pt x="2073122" y="497230"/>
                  </a:lnTo>
                  <a:lnTo>
                    <a:pt x="1948802" y="683666"/>
                  </a:lnTo>
                  <a:lnTo>
                    <a:pt x="1824342" y="923429"/>
                  </a:lnTo>
                  <a:lnTo>
                    <a:pt x="1749767" y="1305166"/>
                  </a:lnTo>
                  <a:lnTo>
                    <a:pt x="1733156" y="1509410"/>
                  </a:lnTo>
                  <a:lnTo>
                    <a:pt x="1774583" y="1660321"/>
                  </a:lnTo>
                  <a:lnTo>
                    <a:pt x="1874138" y="1820162"/>
                  </a:lnTo>
                  <a:lnTo>
                    <a:pt x="1981949" y="1908914"/>
                  </a:lnTo>
                  <a:lnTo>
                    <a:pt x="2272157" y="2024354"/>
                  </a:lnTo>
                  <a:lnTo>
                    <a:pt x="2520949" y="1979954"/>
                  </a:lnTo>
                  <a:lnTo>
                    <a:pt x="2744838" y="1828993"/>
                  </a:lnTo>
                  <a:lnTo>
                    <a:pt x="2960484" y="1695841"/>
                  </a:lnTo>
                  <a:lnTo>
                    <a:pt x="3084817" y="1713602"/>
                  </a:lnTo>
                  <a:lnTo>
                    <a:pt x="3234182" y="1758002"/>
                  </a:lnTo>
                  <a:lnTo>
                    <a:pt x="3375126" y="1855683"/>
                  </a:lnTo>
                  <a:lnTo>
                    <a:pt x="3607295" y="1900034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2728709" y="3957040"/>
              <a:ext cx="2147570" cy="1207135"/>
            </a:xfrm>
            <a:custGeom>
              <a:avLst/>
              <a:gdLst/>
              <a:ahLst/>
              <a:cxnLst/>
              <a:rect l="l" t="t" r="r" b="b"/>
              <a:pathLst>
                <a:path w="2147570" h="1207135">
                  <a:moveTo>
                    <a:pt x="2014740" y="452640"/>
                  </a:moveTo>
                  <a:lnTo>
                    <a:pt x="2147341" y="160045"/>
                  </a:lnTo>
                </a:path>
                <a:path w="2147570" h="1207135">
                  <a:moveTo>
                    <a:pt x="0" y="71640"/>
                  </a:moveTo>
                  <a:lnTo>
                    <a:pt x="538365" y="0"/>
                  </a:lnTo>
                  <a:lnTo>
                    <a:pt x="761999" y="0"/>
                  </a:lnTo>
                </a:path>
                <a:path w="2147570" h="1207135">
                  <a:moveTo>
                    <a:pt x="838199" y="274345"/>
                  </a:moveTo>
                  <a:lnTo>
                    <a:pt x="581024" y="354215"/>
                  </a:lnTo>
                  <a:lnTo>
                    <a:pt x="290563" y="487311"/>
                  </a:lnTo>
                  <a:lnTo>
                    <a:pt x="16776" y="576110"/>
                  </a:lnTo>
                </a:path>
                <a:path w="2147570" h="1207135">
                  <a:moveTo>
                    <a:pt x="829081" y="576110"/>
                  </a:moveTo>
                  <a:lnTo>
                    <a:pt x="671563" y="762647"/>
                  </a:lnTo>
                  <a:lnTo>
                    <a:pt x="439445" y="958253"/>
                  </a:lnTo>
                  <a:lnTo>
                    <a:pt x="298450" y="1047153"/>
                  </a:lnTo>
                  <a:lnTo>
                    <a:pt x="74663" y="1162596"/>
                  </a:lnTo>
                  <a:lnTo>
                    <a:pt x="0" y="1207046"/>
                  </a:lnTo>
                </a:path>
                <a:path w="2147570" h="1207135">
                  <a:moveTo>
                    <a:pt x="614171" y="826046"/>
                  </a:moveTo>
                  <a:lnTo>
                    <a:pt x="829081" y="83517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2728709" y="4898872"/>
              <a:ext cx="862965" cy="585470"/>
            </a:xfrm>
            <a:custGeom>
              <a:avLst/>
              <a:gdLst/>
              <a:ahLst/>
              <a:cxnLst/>
              <a:rect l="l" t="t" r="r" b="b"/>
              <a:pathLst>
                <a:path w="862964" h="585470">
                  <a:moveTo>
                    <a:pt x="862609" y="0"/>
                  </a:moveTo>
                  <a:lnTo>
                    <a:pt x="0" y="585241"/>
                  </a:lnTo>
                  <a:lnTo>
                    <a:pt x="82956" y="532015"/>
                  </a:lnTo>
                  <a:lnTo>
                    <a:pt x="356641" y="443356"/>
                  </a:lnTo>
                  <a:lnTo>
                    <a:pt x="705002" y="195122"/>
                  </a:lnTo>
                  <a:lnTo>
                    <a:pt x="86260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2728709" y="3885450"/>
              <a:ext cx="3633470" cy="2228215"/>
            </a:xfrm>
            <a:custGeom>
              <a:avLst/>
              <a:gdLst/>
              <a:ahLst/>
              <a:cxnLst/>
              <a:rect l="l" t="t" r="r" b="b"/>
              <a:pathLst>
                <a:path w="3633470" h="2228215">
                  <a:moveTo>
                    <a:pt x="862609" y="1013421"/>
                  </a:moveTo>
                  <a:lnTo>
                    <a:pt x="705002" y="1208544"/>
                  </a:lnTo>
                  <a:lnTo>
                    <a:pt x="356641" y="1456778"/>
                  </a:lnTo>
                  <a:lnTo>
                    <a:pt x="82956" y="1545437"/>
                  </a:lnTo>
                  <a:lnTo>
                    <a:pt x="0" y="1598663"/>
                  </a:lnTo>
                </a:path>
                <a:path w="3633470" h="2228215">
                  <a:moveTo>
                    <a:pt x="1194841" y="1510258"/>
                  </a:moveTo>
                  <a:lnTo>
                    <a:pt x="995819" y="1740698"/>
                  </a:lnTo>
                  <a:lnTo>
                    <a:pt x="738644" y="1900193"/>
                  </a:lnTo>
                  <a:lnTo>
                    <a:pt x="415188" y="2095158"/>
                  </a:lnTo>
                  <a:lnTo>
                    <a:pt x="124968" y="2210351"/>
                  </a:lnTo>
                  <a:lnTo>
                    <a:pt x="50304" y="2228061"/>
                  </a:lnTo>
                </a:path>
                <a:path w="3633470" h="2228215">
                  <a:moveTo>
                    <a:pt x="2255545" y="0"/>
                  </a:moveTo>
                  <a:lnTo>
                    <a:pt x="2360320" y="384530"/>
                  </a:lnTo>
                  <a:lnTo>
                    <a:pt x="2553741" y="692746"/>
                  </a:lnTo>
                  <a:lnTo>
                    <a:pt x="2687447" y="746721"/>
                  </a:lnTo>
                  <a:lnTo>
                    <a:pt x="2869565" y="719683"/>
                  </a:lnTo>
                  <a:lnTo>
                    <a:pt x="3151644" y="630783"/>
                  </a:lnTo>
                  <a:lnTo>
                    <a:pt x="3365995" y="570369"/>
                  </a:lnTo>
                  <a:lnTo>
                    <a:pt x="3628631" y="495655"/>
                  </a:lnTo>
                </a:path>
                <a:path w="3633470" h="2228215">
                  <a:moveTo>
                    <a:pt x="2255545" y="9131"/>
                  </a:moveTo>
                  <a:lnTo>
                    <a:pt x="2421534" y="9131"/>
                  </a:lnTo>
                  <a:lnTo>
                    <a:pt x="2720340" y="18008"/>
                  </a:lnTo>
                  <a:lnTo>
                    <a:pt x="3068840" y="44551"/>
                  </a:lnTo>
                  <a:lnTo>
                    <a:pt x="3326168" y="71246"/>
                  </a:lnTo>
                  <a:lnTo>
                    <a:pt x="3558540" y="106667"/>
                  </a:lnTo>
                  <a:lnTo>
                    <a:pt x="3633241" y="106667"/>
                  </a:lnTo>
                </a:path>
                <a:path w="3633470" h="2228215">
                  <a:moveTo>
                    <a:pt x="2139708" y="249935"/>
                  </a:moveTo>
                  <a:lnTo>
                    <a:pt x="2321077" y="25753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4802885" y="4444745"/>
              <a:ext cx="1567180" cy="772795"/>
            </a:xfrm>
            <a:custGeom>
              <a:avLst/>
              <a:gdLst/>
              <a:ahLst/>
              <a:cxnLst/>
              <a:rect l="l" t="t" r="r" b="b"/>
              <a:pathLst>
                <a:path w="1567179" h="772795">
                  <a:moveTo>
                    <a:pt x="0" y="0"/>
                  </a:moveTo>
                  <a:lnTo>
                    <a:pt x="132600" y="124332"/>
                  </a:lnTo>
                  <a:lnTo>
                    <a:pt x="198881" y="293103"/>
                  </a:lnTo>
                  <a:lnTo>
                    <a:pt x="248691" y="470649"/>
                  </a:lnTo>
                  <a:lnTo>
                    <a:pt x="281825" y="648347"/>
                  </a:lnTo>
                  <a:lnTo>
                    <a:pt x="364718" y="754913"/>
                  </a:lnTo>
                  <a:lnTo>
                    <a:pt x="497331" y="772667"/>
                  </a:lnTo>
                  <a:lnTo>
                    <a:pt x="596798" y="754913"/>
                  </a:lnTo>
                  <a:lnTo>
                    <a:pt x="746023" y="648347"/>
                  </a:lnTo>
                  <a:lnTo>
                    <a:pt x="945006" y="577354"/>
                  </a:lnTo>
                  <a:lnTo>
                    <a:pt x="1085850" y="506221"/>
                  </a:lnTo>
                  <a:lnTo>
                    <a:pt x="1318018" y="435228"/>
                  </a:lnTo>
                  <a:lnTo>
                    <a:pt x="1425714" y="452894"/>
                  </a:lnTo>
                  <a:lnTo>
                    <a:pt x="1566659" y="4884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4627613" y="4444745"/>
              <a:ext cx="1776095" cy="1598930"/>
            </a:xfrm>
            <a:custGeom>
              <a:avLst/>
              <a:gdLst/>
              <a:ahLst/>
              <a:cxnLst/>
              <a:rect l="l" t="t" r="r" b="b"/>
              <a:pathLst>
                <a:path w="1776095" h="1598929">
                  <a:moveTo>
                    <a:pt x="175272" y="0"/>
                  </a:moveTo>
                  <a:lnTo>
                    <a:pt x="307873" y="124332"/>
                  </a:lnTo>
                  <a:lnTo>
                    <a:pt x="374154" y="293103"/>
                  </a:lnTo>
                  <a:lnTo>
                    <a:pt x="423964" y="470649"/>
                  </a:lnTo>
                  <a:lnTo>
                    <a:pt x="457098" y="648347"/>
                  </a:lnTo>
                  <a:lnTo>
                    <a:pt x="539991" y="754913"/>
                  </a:lnTo>
                  <a:lnTo>
                    <a:pt x="672604" y="772667"/>
                  </a:lnTo>
                  <a:lnTo>
                    <a:pt x="772071" y="754913"/>
                  </a:lnTo>
                  <a:lnTo>
                    <a:pt x="921296" y="648347"/>
                  </a:lnTo>
                  <a:lnTo>
                    <a:pt x="1120279" y="577354"/>
                  </a:lnTo>
                  <a:lnTo>
                    <a:pt x="1261122" y="506221"/>
                  </a:lnTo>
                  <a:lnTo>
                    <a:pt x="1493291" y="435228"/>
                  </a:lnTo>
                  <a:lnTo>
                    <a:pt x="1600987" y="452894"/>
                  </a:lnTo>
                  <a:lnTo>
                    <a:pt x="1741931" y="488454"/>
                  </a:lnTo>
                </a:path>
                <a:path w="1776095" h="1598929">
                  <a:moveTo>
                    <a:pt x="207911" y="347471"/>
                  </a:moveTo>
                  <a:lnTo>
                    <a:pt x="199682" y="826147"/>
                  </a:lnTo>
                  <a:lnTo>
                    <a:pt x="249440" y="1021219"/>
                  </a:lnTo>
                  <a:lnTo>
                    <a:pt x="332384" y="1180708"/>
                  </a:lnTo>
                  <a:lnTo>
                    <a:pt x="423557" y="1269361"/>
                  </a:lnTo>
                  <a:lnTo>
                    <a:pt x="556272" y="1313712"/>
                  </a:lnTo>
                  <a:lnTo>
                    <a:pt x="780161" y="1171878"/>
                  </a:lnTo>
                  <a:lnTo>
                    <a:pt x="879716" y="1065517"/>
                  </a:lnTo>
                  <a:lnTo>
                    <a:pt x="1012482" y="967981"/>
                  </a:lnTo>
                  <a:lnTo>
                    <a:pt x="1236357" y="932560"/>
                  </a:lnTo>
                  <a:lnTo>
                    <a:pt x="1418882" y="941349"/>
                  </a:lnTo>
                  <a:lnTo>
                    <a:pt x="1526679" y="967981"/>
                  </a:lnTo>
                  <a:lnTo>
                    <a:pt x="1775472" y="1074292"/>
                  </a:lnTo>
                </a:path>
                <a:path w="1776095" h="1598929">
                  <a:moveTo>
                    <a:pt x="0" y="710158"/>
                  </a:moveTo>
                  <a:lnTo>
                    <a:pt x="24904" y="887869"/>
                  </a:lnTo>
                  <a:lnTo>
                    <a:pt x="66420" y="1207745"/>
                  </a:lnTo>
                  <a:lnTo>
                    <a:pt x="132854" y="1385446"/>
                  </a:lnTo>
                  <a:lnTo>
                    <a:pt x="298691" y="1554267"/>
                  </a:lnTo>
                  <a:lnTo>
                    <a:pt x="423316" y="1598668"/>
                  </a:lnTo>
                  <a:lnTo>
                    <a:pt x="539407" y="1598668"/>
                  </a:lnTo>
                  <a:lnTo>
                    <a:pt x="713727" y="1536506"/>
                  </a:lnTo>
                  <a:lnTo>
                    <a:pt x="929525" y="1340996"/>
                  </a:lnTo>
                  <a:lnTo>
                    <a:pt x="1062240" y="1243266"/>
                  </a:lnTo>
                  <a:lnTo>
                    <a:pt x="1203325" y="1207745"/>
                  </a:lnTo>
                  <a:lnTo>
                    <a:pt x="1302892" y="1216625"/>
                  </a:lnTo>
                  <a:lnTo>
                    <a:pt x="1427505" y="1269956"/>
                  </a:lnTo>
                  <a:lnTo>
                    <a:pt x="1618259" y="1349876"/>
                  </a:lnTo>
                  <a:lnTo>
                    <a:pt x="1751114" y="1429847"/>
                  </a:lnTo>
                </a:path>
                <a:path w="1776095" h="1598929">
                  <a:moveTo>
                    <a:pt x="0" y="844308"/>
                  </a:moveTo>
                  <a:lnTo>
                    <a:pt x="208800" y="845794"/>
                  </a:lnTo>
                </a:path>
                <a:path w="1776095" h="1598929">
                  <a:moveTo>
                    <a:pt x="922032" y="1042403"/>
                  </a:moveTo>
                  <a:lnTo>
                    <a:pt x="1726704" y="1045476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 descr=""/>
          <p:cNvSpPr txBox="1"/>
          <p:nvPr/>
        </p:nvSpPr>
        <p:spPr>
          <a:xfrm>
            <a:off x="3823449" y="4330039"/>
            <a:ext cx="74676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latin typeface="Arial"/>
                <a:cs typeface="Arial"/>
              </a:rPr>
              <a:t>Salt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latin typeface="Arial"/>
                <a:cs typeface="Arial"/>
              </a:rPr>
              <a:t>Diapir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2723388" y="3869461"/>
            <a:ext cx="4140835" cy="2616835"/>
            <a:chOff x="2723388" y="3869461"/>
            <a:chExt cx="4140835" cy="2616835"/>
          </a:xfrm>
        </p:grpSpPr>
        <p:sp>
          <p:nvSpPr>
            <p:cNvPr id="70" name="object 70" descr=""/>
            <p:cNvSpPr/>
            <p:nvPr/>
          </p:nvSpPr>
          <p:spPr>
            <a:xfrm>
              <a:off x="2726436" y="3872509"/>
              <a:ext cx="3670300" cy="2611120"/>
            </a:xfrm>
            <a:custGeom>
              <a:avLst/>
              <a:gdLst/>
              <a:ahLst/>
              <a:cxnLst/>
              <a:rect l="l" t="t" r="r" b="b"/>
              <a:pathLst>
                <a:path w="3670300" h="2611120">
                  <a:moveTo>
                    <a:pt x="0" y="149224"/>
                  </a:moveTo>
                  <a:lnTo>
                    <a:pt x="0" y="1596478"/>
                  </a:lnTo>
                  <a:lnTo>
                    <a:pt x="50050" y="2610592"/>
                  </a:lnTo>
                  <a:lnTo>
                    <a:pt x="3631056" y="2610592"/>
                  </a:lnTo>
                  <a:lnTo>
                    <a:pt x="3631056" y="2313829"/>
                  </a:lnTo>
                  <a:lnTo>
                    <a:pt x="3656850" y="2028129"/>
                  </a:lnTo>
                  <a:lnTo>
                    <a:pt x="3656850" y="1756765"/>
                  </a:lnTo>
                  <a:lnTo>
                    <a:pt x="3669804" y="1632940"/>
                  </a:lnTo>
                  <a:lnTo>
                    <a:pt x="3656850" y="1261617"/>
                  </a:lnTo>
                  <a:lnTo>
                    <a:pt x="3631056" y="902944"/>
                  </a:lnTo>
                  <a:lnTo>
                    <a:pt x="3631056" y="384022"/>
                  </a:lnTo>
                  <a:lnTo>
                    <a:pt x="3631056" y="111124"/>
                  </a:lnTo>
                  <a:lnTo>
                    <a:pt x="3292475" y="87210"/>
                  </a:lnTo>
                  <a:lnTo>
                    <a:pt x="3179559" y="74510"/>
                  </a:lnTo>
                  <a:lnTo>
                    <a:pt x="3028048" y="49110"/>
                  </a:lnTo>
                  <a:lnTo>
                    <a:pt x="2828175" y="38099"/>
                  </a:lnTo>
                  <a:lnTo>
                    <a:pt x="2663723" y="12699"/>
                  </a:lnTo>
                  <a:lnTo>
                    <a:pt x="1960613" y="25399"/>
                  </a:lnTo>
                  <a:lnTo>
                    <a:pt x="1834896" y="0"/>
                  </a:lnTo>
                  <a:lnTo>
                    <a:pt x="1357604" y="0"/>
                  </a:lnTo>
                  <a:lnTo>
                    <a:pt x="1218946" y="25399"/>
                  </a:lnTo>
                  <a:lnTo>
                    <a:pt x="1131938" y="49110"/>
                  </a:lnTo>
                  <a:lnTo>
                    <a:pt x="854570" y="61810"/>
                  </a:lnTo>
                  <a:lnTo>
                    <a:pt x="717550" y="87210"/>
                  </a:lnTo>
                  <a:lnTo>
                    <a:pt x="477291" y="87210"/>
                  </a:lnTo>
                  <a:lnTo>
                    <a:pt x="353059" y="111124"/>
                  </a:lnTo>
                  <a:lnTo>
                    <a:pt x="0" y="149224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4840" y="6185891"/>
              <a:ext cx="3541763" cy="297210"/>
            </a:xfrm>
            <a:prstGeom prst="rect">
              <a:avLst/>
            </a:prstGeom>
          </p:spPr>
        </p:pic>
        <p:sp>
          <p:nvSpPr>
            <p:cNvPr id="72" name="object 72" descr=""/>
            <p:cNvSpPr/>
            <p:nvPr/>
          </p:nvSpPr>
          <p:spPr>
            <a:xfrm>
              <a:off x="6110490" y="5018138"/>
              <a:ext cx="753745" cy="356870"/>
            </a:xfrm>
            <a:custGeom>
              <a:avLst/>
              <a:gdLst/>
              <a:ahLst/>
              <a:cxnLst/>
              <a:rect l="l" t="t" r="r" b="b"/>
              <a:pathLst>
                <a:path w="753745" h="356870">
                  <a:moveTo>
                    <a:pt x="54609" y="285648"/>
                  </a:moveTo>
                  <a:lnTo>
                    <a:pt x="0" y="353212"/>
                  </a:lnTo>
                  <a:lnTo>
                    <a:pt x="86855" y="356247"/>
                  </a:lnTo>
                  <a:lnTo>
                    <a:pt x="78560" y="338086"/>
                  </a:lnTo>
                  <a:lnTo>
                    <a:pt x="64236" y="338086"/>
                  </a:lnTo>
                  <a:lnTo>
                    <a:pt x="53568" y="314566"/>
                  </a:lnTo>
                  <a:lnTo>
                    <a:pt x="65360" y="309185"/>
                  </a:lnTo>
                  <a:lnTo>
                    <a:pt x="54609" y="285648"/>
                  </a:lnTo>
                  <a:close/>
                </a:path>
                <a:path w="753745" h="356870">
                  <a:moveTo>
                    <a:pt x="65360" y="309185"/>
                  </a:moveTo>
                  <a:lnTo>
                    <a:pt x="53568" y="314566"/>
                  </a:lnTo>
                  <a:lnTo>
                    <a:pt x="64236" y="338086"/>
                  </a:lnTo>
                  <a:lnTo>
                    <a:pt x="76090" y="332679"/>
                  </a:lnTo>
                  <a:lnTo>
                    <a:pt x="65360" y="309185"/>
                  </a:lnTo>
                  <a:close/>
                </a:path>
                <a:path w="753745" h="356870">
                  <a:moveTo>
                    <a:pt x="76090" y="332679"/>
                  </a:moveTo>
                  <a:lnTo>
                    <a:pt x="64236" y="338086"/>
                  </a:lnTo>
                  <a:lnTo>
                    <a:pt x="78560" y="338086"/>
                  </a:lnTo>
                  <a:lnTo>
                    <a:pt x="76090" y="332679"/>
                  </a:lnTo>
                  <a:close/>
                </a:path>
                <a:path w="753745" h="356870">
                  <a:moveTo>
                    <a:pt x="742949" y="0"/>
                  </a:moveTo>
                  <a:lnTo>
                    <a:pt x="65360" y="309185"/>
                  </a:lnTo>
                  <a:lnTo>
                    <a:pt x="76090" y="332679"/>
                  </a:lnTo>
                  <a:lnTo>
                    <a:pt x="753605" y="23609"/>
                  </a:lnTo>
                  <a:lnTo>
                    <a:pt x="742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3" name="object 73" descr=""/>
          <p:cNvSpPr txBox="1"/>
          <p:nvPr/>
        </p:nvSpPr>
        <p:spPr>
          <a:xfrm>
            <a:off x="1526781" y="4294492"/>
            <a:ext cx="756285" cy="12446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0" b="1">
                <a:latin typeface="Arial"/>
                <a:cs typeface="Arial"/>
              </a:rPr>
              <a:t>Соля-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 spc="-25" b="1">
                <a:latin typeface="Arial"/>
                <a:cs typeface="Arial"/>
              </a:rPr>
              <a:t>ной </a:t>
            </a:r>
            <a:r>
              <a:rPr dirty="0" sz="2000" spc="-30" b="1">
                <a:latin typeface="Arial"/>
                <a:cs typeface="Arial"/>
              </a:rPr>
              <a:t>купол</a:t>
            </a:r>
            <a:endParaRPr sz="2000">
              <a:latin typeface="Arial"/>
              <a:cs typeface="Arial"/>
            </a:endParaRPr>
          </a:p>
        </p:txBody>
      </p:sp>
      <p:sp>
        <p:nvSpPr>
          <p:cNvPr id="74" name="object 7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5" name="object 7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6" name="object 7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9773" y="4679391"/>
            <a:ext cx="121031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Arial"/>
                <a:cs typeface="Arial"/>
              </a:rPr>
              <a:t>Песчаник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052562" y="4046982"/>
            <a:ext cx="713105" cy="677545"/>
          </a:xfrm>
          <a:custGeom>
            <a:avLst/>
            <a:gdLst/>
            <a:ahLst/>
            <a:cxnLst/>
            <a:rect l="l" t="t" r="r" b="b"/>
            <a:pathLst>
              <a:path w="713105" h="677545">
                <a:moveTo>
                  <a:pt x="647688" y="44123"/>
                </a:moveTo>
                <a:lnTo>
                  <a:pt x="0" y="658114"/>
                </a:lnTo>
                <a:lnTo>
                  <a:pt x="17810" y="676922"/>
                </a:lnTo>
                <a:lnTo>
                  <a:pt x="665483" y="62894"/>
                </a:lnTo>
                <a:lnTo>
                  <a:pt x="647688" y="44123"/>
                </a:lnTo>
                <a:close/>
              </a:path>
              <a:path w="713105" h="677545">
                <a:moveTo>
                  <a:pt x="700189" y="35179"/>
                </a:moveTo>
                <a:lnTo>
                  <a:pt x="657124" y="35179"/>
                </a:lnTo>
                <a:lnTo>
                  <a:pt x="674891" y="53975"/>
                </a:lnTo>
                <a:lnTo>
                  <a:pt x="665483" y="62894"/>
                </a:lnTo>
                <a:lnTo>
                  <a:pt x="683273" y="81661"/>
                </a:lnTo>
                <a:lnTo>
                  <a:pt x="700189" y="35179"/>
                </a:lnTo>
                <a:close/>
              </a:path>
              <a:path w="713105" h="677545">
                <a:moveTo>
                  <a:pt x="657124" y="35179"/>
                </a:moveTo>
                <a:lnTo>
                  <a:pt x="647688" y="44123"/>
                </a:lnTo>
                <a:lnTo>
                  <a:pt x="665483" y="62894"/>
                </a:lnTo>
                <a:lnTo>
                  <a:pt x="674891" y="53975"/>
                </a:lnTo>
                <a:lnTo>
                  <a:pt x="657124" y="35179"/>
                </a:lnTo>
                <a:close/>
              </a:path>
              <a:path w="713105" h="677545">
                <a:moveTo>
                  <a:pt x="712991" y="0"/>
                </a:moveTo>
                <a:lnTo>
                  <a:pt x="629794" y="25247"/>
                </a:lnTo>
                <a:lnTo>
                  <a:pt x="647688" y="44123"/>
                </a:lnTo>
                <a:lnTo>
                  <a:pt x="657124" y="35179"/>
                </a:lnTo>
                <a:lnTo>
                  <a:pt x="700189" y="35179"/>
                </a:lnTo>
                <a:lnTo>
                  <a:pt x="7129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08930" y="456069"/>
            <a:ext cx="66992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0000"/>
                </a:solidFill>
              </a:rPr>
              <a:t>Массивные</a:t>
            </a:r>
            <a:r>
              <a:rPr dirty="0" sz="2800" spc="-85">
                <a:solidFill>
                  <a:srgbClr val="000000"/>
                </a:solidFill>
              </a:rPr>
              <a:t> </a:t>
            </a:r>
            <a:r>
              <a:rPr dirty="0" sz="2800" spc="-25">
                <a:solidFill>
                  <a:srgbClr val="000000"/>
                </a:solidFill>
              </a:rPr>
              <a:t>ловушки</a:t>
            </a:r>
            <a:r>
              <a:rPr dirty="0" sz="2800" spc="-7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(для</a:t>
            </a:r>
            <a:r>
              <a:rPr dirty="0" sz="2800" spc="-6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углеводородов)</a:t>
            </a:r>
            <a:endParaRPr sz="2800"/>
          </a:p>
        </p:txBody>
      </p:sp>
      <p:sp>
        <p:nvSpPr>
          <p:cNvPr id="5" name="object 5" descr=""/>
          <p:cNvSpPr txBox="1"/>
          <p:nvPr/>
        </p:nvSpPr>
        <p:spPr>
          <a:xfrm>
            <a:off x="2593573" y="1854835"/>
            <a:ext cx="438784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 b="1">
                <a:latin typeface="Arial"/>
                <a:cs typeface="Arial"/>
              </a:rPr>
              <a:t>Газ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163416" y="2083435"/>
            <a:ext cx="8432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Arial"/>
                <a:cs typeface="Arial"/>
              </a:rPr>
              <a:t>Нефть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97250" y="4830559"/>
            <a:ext cx="8477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Arial"/>
                <a:cs typeface="Arial"/>
              </a:rPr>
              <a:t>Глины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945140" y="4988089"/>
            <a:ext cx="617220" cy="211454"/>
          </a:xfrm>
          <a:custGeom>
            <a:avLst/>
            <a:gdLst/>
            <a:ahLst/>
            <a:cxnLst/>
            <a:rect l="l" t="t" r="r" b="b"/>
            <a:pathLst>
              <a:path w="617220" h="211454">
                <a:moveTo>
                  <a:pt x="82926" y="0"/>
                </a:moveTo>
                <a:lnTo>
                  <a:pt x="72770" y="89"/>
                </a:lnTo>
                <a:lnTo>
                  <a:pt x="0" y="1867"/>
                </a:lnTo>
                <a:lnTo>
                  <a:pt x="4305" y="183985"/>
                </a:lnTo>
                <a:lnTo>
                  <a:pt x="82199" y="181947"/>
                </a:lnTo>
                <a:lnTo>
                  <a:pt x="123994" y="176959"/>
                </a:lnTo>
                <a:lnTo>
                  <a:pt x="150059" y="152489"/>
                </a:lnTo>
                <a:lnTo>
                  <a:pt x="40233" y="152489"/>
                </a:lnTo>
                <a:lnTo>
                  <a:pt x="39090" y="103721"/>
                </a:lnTo>
                <a:lnTo>
                  <a:pt x="80282" y="102914"/>
                </a:lnTo>
                <a:lnTo>
                  <a:pt x="147793" y="102914"/>
                </a:lnTo>
                <a:lnTo>
                  <a:pt x="146050" y="100292"/>
                </a:lnTo>
                <a:lnTo>
                  <a:pt x="140908" y="95004"/>
                </a:lnTo>
                <a:lnTo>
                  <a:pt x="134864" y="90592"/>
                </a:lnTo>
                <a:lnTo>
                  <a:pt x="127901" y="87062"/>
                </a:lnTo>
                <a:lnTo>
                  <a:pt x="120002" y="84417"/>
                </a:lnTo>
                <a:lnTo>
                  <a:pt x="127736" y="80747"/>
                </a:lnTo>
                <a:lnTo>
                  <a:pt x="133845" y="75146"/>
                </a:lnTo>
                <a:lnTo>
                  <a:pt x="134946" y="73355"/>
                </a:lnTo>
                <a:lnTo>
                  <a:pt x="38493" y="73355"/>
                </a:lnTo>
                <a:lnTo>
                  <a:pt x="37452" y="31331"/>
                </a:lnTo>
                <a:lnTo>
                  <a:pt x="79435" y="30466"/>
                </a:lnTo>
                <a:lnTo>
                  <a:pt x="142779" y="30466"/>
                </a:lnTo>
                <a:lnTo>
                  <a:pt x="142468" y="29401"/>
                </a:lnTo>
                <a:lnTo>
                  <a:pt x="138556" y="23203"/>
                </a:lnTo>
                <a:lnTo>
                  <a:pt x="134734" y="16853"/>
                </a:lnTo>
                <a:lnTo>
                  <a:pt x="129920" y="11887"/>
                </a:lnTo>
                <a:lnTo>
                  <a:pt x="124218" y="8217"/>
                </a:lnTo>
                <a:lnTo>
                  <a:pt x="118605" y="4547"/>
                </a:lnTo>
                <a:lnTo>
                  <a:pt x="112115" y="2261"/>
                </a:lnTo>
                <a:lnTo>
                  <a:pt x="105016" y="1219"/>
                </a:lnTo>
                <a:lnTo>
                  <a:pt x="99026" y="530"/>
                </a:lnTo>
                <a:lnTo>
                  <a:pt x="91670" y="135"/>
                </a:lnTo>
                <a:lnTo>
                  <a:pt x="82926" y="0"/>
                </a:lnTo>
                <a:close/>
              </a:path>
              <a:path w="617220" h="211454">
                <a:moveTo>
                  <a:pt x="147793" y="102914"/>
                </a:moveTo>
                <a:lnTo>
                  <a:pt x="80282" y="102914"/>
                </a:lnTo>
                <a:lnTo>
                  <a:pt x="89552" y="103169"/>
                </a:lnTo>
                <a:lnTo>
                  <a:pt x="96610" y="103823"/>
                </a:lnTo>
                <a:lnTo>
                  <a:pt x="101447" y="104864"/>
                </a:lnTo>
                <a:lnTo>
                  <a:pt x="106552" y="106490"/>
                </a:lnTo>
                <a:lnTo>
                  <a:pt x="110477" y="109169"/>
                </a:lnTo>
                <a:lnTo>
                  <a:pt x="113156" y="112992"/>
                </a:lnTo>
                <a:lnTo>
                  <a:pt x="115938" y="116662"/>
                </a:lnTo>
                <a:lnTo>
                  <a:pt x="117322" y="121234"/>
                </a:lnTo>
                <a:lnTo>
                  <a:pt x="117508" y="127584"/>
                </a:lnTo>
                <a:lnTo>
                  <a:pt x="117716" y="133185"/>
                </a:lnTo>
                <a:lnTo>
                  <a:pt x="40233" y="152489"/>
                </a:lnTo>
                <a:lnTo>
                  <a:pt x="150059" y="152489"/>
                </a:lnTo>
                <a:lnTo>
                  <a:pt x="154038" y="144005"/>
                </a:lnTo>
                <a:lnTo>
                  <a:pt x="155816" y="135865"/>
                </a:lnTo>
                <a:lnTo>
                  <a:pt x="155575" y="127584"/>
                </a:lnTo>
                <a:lnTo>
                  <a:pt x="154836" y="119968"/>
                </a:lnTo>
                <a:lnTo>
                  <a:pt x="153003" y="112895"/>
                </a:lnTo>
                <a:lnTo>
                  <a:pt x="150074" y="106344"/>
                </a:lnTo>
                <a:lnTo>
                  <a:pt x="147793" y="102914"/>
                </a:lnTo>
                <a:close/>
              </a:path>
              <a:path w="617220" h="211454">
                <a:moveTo>
                  <a:pt x="142779" y="30466"/>
                </a:moveTo>
                <a:lnTo>
                  <a:pt x="79435" y="30466"/>
                </a:lnTo>
                <a:lnTo>
                  <a:pt x="86009" y="30491"/>
                </a:lnTo>
                <a:lnTo>
                  <a:pt x="90030" y="30696"/>
                </a:lnTo>
                <a:lnTo>
                  <a:pt x="109080" y="56236"/>
                </a:lnTo>
                <a:lnTo>
                  <a:pt x="107454" y="61049"/>
                </a:lnTo>
                <a:lnTo>
                  <a:pt x="103873" y="64719"/>
                </a:lnTo>
                <a:lnTo>
                  <a:pt x="100456" y="68390"/>
                </a:lnTo>
                <a:lnTo>
                  <a:pt x="38493" y="73355"/>
                </a:lnTo>
                <a:lnTo>
                  <a:pt x="134946" y="73355"/>
                </a:lnTo>
                <a:lnTo>
                  <a:pt x="138302" y="67894"/>
                </a:lnTo>
                <a:lnTo>
                  <a:pt x="142722" y="60808"/>
                </a:lnTo>
                <a:lnTo>
                  <a:pt x="144906" y="52819"/>
                </a:lnTo>
                <a:lnTo>
                  <a:pt x="144667" y="44780"/>
                </a:lnTo>
                <a:lnTo>
                  <a:pt x="144513" y="36398"/>
                </a:lnTo>
                <a:lnTo>
                  <a:pt x="142779" y="30466"/>
                </a:lnTo>
                <a:close/>
              </a:path>
              <a:path w="617220" h="211454">
                <a:moveTo>
                  <a:pt x="244970" y="43396"/>
                </a:moveTo>
                <a:lnTo>
                  <a:pt x="202764" y="57681"/>
                </a:lnTo>
                <a:lnTo>
                  <a:pt x="180271" y="94861"/>
                </a:lnTo>
                <a:lnTo>
                  <a:pt x="178601" y="110312"/>
                </a:lnTo>
                <a:lnTo>
                  <a:pt x="178614" y="112992"/>
                </a:lnTo>
                <a:lnTo>
                  <a:pt x="188061" y="150355"/>
                </a:lnTo>
                <a:lnTo>
                  <a:pt x="222061" y="177214"/>
                </a:lnTo>
                <a:lnTo>
                  <a:pt x="248386" y="181204"/>
                </a:lnTo>
                <a:lnTo>
                  <a:pt x="262410" y="179673"/>
                </a:lnTo>
                <a:lnTo>
                  <a:pt x="275147" y="175681"/>
                </a:lnTo>
                <a:lnTo>
                  <a:pt x="286571" y="169243"/>
                </a:lnTo>
                <a:lnTo>
                  <a:pt x="296659" y="160376"/>
                </a:lnTo>
                <a:lnTo>
                  <a:pt x="302536" y="152730"/>
                </a:lnTo>
                <a:lnTo>
                  <a:pt x="247650" y="152730"/>
                </a:lnTo>
                <a:lnTo>
                  <a:pt x="241055" y="152258"/>
                </a:lnTo>
                <a:lnTo>
                  <a:pt x="215202" y="122233"/>
                </a:lnTo>
                <a:lnTo>
                  <a:pt x="214363" y="112992"/>
                </a:lnTo>
                <a:lnTo>
                  <a:pt x="214746" y="103746"/>
                </a:lnTo>
                <a:lnTo>
                  <a:pt x="236588" y="71971"/>
                </a:lnTo>
                <a:lnTo>
                  <a:pt x="245706" y="71869"/>
                </a:lnTo>
                <a:lnTo>
                  <a:pt x="254888" y="71565"/>
                </a:lnTo>
                <a:lnTo>
                  <a:pt x="302902" y="71565"/>
                </a:lnTo>
                <a:lnTo>
                  <a:pt x="294474" y="61697"/>
                </a:lnTo>
                <a:lnTo>
                  <a:pt x="284041" y="53410"/>
                </a:lnTo>
                <a:lnTo>
                  <a:pt x="272308" y="47598"/>
                </a:lnTo>
                <a:lnTo>
                  <a:pt x="259283" y="44261"/>
                </a:lnTo>
                <a:lnTo>
                  <a:pt x="244970" y="43396"/>
                </a:lnTo>
                <a:close/>
              </a:path>
              <a:path w="617220" h="211454">
                <a:moveTo>
                  <a:pt x="302902" y="71565"/>
                </a:moveTo>
                <a:lnTo>
                  <a:pt x="254888" y="71565"/>
                </a:lnTo>
                <a:lnTo>
                  <a:pt x="262623" y="74892"/>
                </a:lnTo>
                <a:lnTo>
                  <a:pt x="268833" y="81636"/>
                </a:lnTo>
                <a:lnTo>
                  <a:pt x="278835" y="112992"/>
                </a:lnTo>
                <a:lnTo>
                  <a:pt x="278508" y="120683"/>
                </a:lnTo>
                <a:lnTo>
                  <a:pt x="256768" y="152629"/>
                </a:lnTo>
                <a:lnTo>
                  <a:pt x="247650" y="152730"/>
                </a:lnTo>
                <a:lnTo>
                  <a:pt x="302536" y="152730"/>
                </a:lnTo>
                <a:lnTo>
                  <a:pt x="304844" y="149728"/>
                </a:lnTo>
                <a:lnTo>
                  <a:pt x="310580" y="137820"/>
                </a:lnTo>
                <a:lnTo>
                  <a:pt x="313870" y="124675"/>
                </a:lnTo>
                <a:lnTo>
                  <a:pt x="314718" y="110312"/>
                </a:lnTo>
                <a:lnTo>
                  <a:pt x="313230" y="96133"/>
                </a:lnTo>
                <a:lnTo>
                  <a:pt x="309359" y="83290"/>
                </a:lnTo>
                <a:lnTo>
                  <a:pt x="303106" y="71804"/>
                </a:lnTo>
                <a:lnTo>
                  <a:pt x="302902" y="71565"/>
                </a:lnTo>
                <a:close/>
              </a:path>
              <a:path w="617220" h="211454">
                <a:moveTo>
                  <a:pt x="460870" y="41262"/>
                </a:moveTo>
                <a:lnTo>
                  <a:pt x="354456" y="43790"/>
                </a:lnTo>
                <a:lnTo>
                  <a:pt x="354121" y="67514"/>
                </a:lnTo>
                <a:lnTo>
                  <a:pt x="353115" y="87494"/>
                </a:lnTo>
                <a:lnTo>
                  <a:pt x="346234" y="126134"/>
                </a:lnTo>
                <a:lnTo>
                  <a:pt x="320763" y="147917"/>
                </a:lnTo>
                <a:lnTo>
                  <a:pt x="322313" y="211265"/>
                </a:lnTo>
                <a:lnTo>
                  <a:pt x="350634" y="210680"/>
                </a:lnTo>
                <a:lnTo>
                  <a:pt x="349745" y="175844"/>
                </a:lnTo>
                <a:lnTo>
                  <a:pt x="449706" y="173571"/>
                </a:lnTo>
                <a:lnTo>
                  <a:pt x="478097" y="173571"/>
                </a:lnTo>
                <a:lnTo>
                  <a:pt x="477442" y="146774"/>
                </a:lnTo>
                <a:lnTo>
                  <a:pt x="369188" y="146774"/>
                </a:lnTo>
                <a:lnTo>
                  <a:pt x="375717" y="134505"/>
                </a:lnTo>
                <a:lnTo>
                  <a:pt x="380507" y="117880"/>
                </a:lnTo>
                <a:lnTo>
                  <a:pt x="383569" y="96937"/>
                </a:lnTo>
                <a:lnTo>
                  <a:pt x="384911" y="71717"/>
                </a:lnTo>
                <a:lnTo>
                  <a:pt x="427088" y="70676"/>
                </a:lnTo>
                <a:lnTo>
                  <a:pt x="461560" y="70676"/>
                </a:lnTo>
                <a:lnTo>
                  <a:pt x="460870" y="41262"/>
                </a:lnTo>
                <a:close/>
              </a:path>
              <a:path w="617220" h="211454">
                <a:moveTo>
                  <a:pt x="478097" y="173571"/>
                </a:moveTo>
                <a:lnTo>
                  <a:pt x="449706" y="173571"/>
                </a:lnTo>
                <a:lnTo>
                  <a:pt x="450443" y="208394"/>
                </a:lnTo>
                <a:lnTo>
                  <a:pt x="478929" y="207594"/>
                </a:lnTo>
                <a:lnTo>
                  <a:pt x="478097" y="173571"/>
                </a:lnTo>
                <a:close/>
              </a:path>
              <a:path w="617220" h="211454">
                <a:moveTo>
                  <a:pt x="461560" y="70676"/>
                </a:moveTo>
                <a:lnTo>
                  <a:pt x="427088" y="70676"/>
                </a:lnTo>
                <a:lnTo>
                  <a:pt x="428713" y="145390"/>
                </a:lnTo>
                <a:lnTo>
                  <a:pt x="369188" y="146774"/>
                </a:lnTo>
                <a:lnTo>
                  <a:pt x="477442" y="146774"/>
                </a:lnTo>
                <a:lnTo>
                  <a:pt x="477388" y="144590"/>
                </a:lnTo>
                <a:lnTo>
                  <a:pt x="463295" y="144590"/>
                </a:lnTo>
                <a:lnTo>
                  <a:pt x="461560" y="70676"/>
                </a:lnTo>
                <a:close/>
              </a:path>
              <a:path w="617220" h="211454">
                <a:moveTo>
                  <a:pt x="477380" y="144247"/>
                </a:moveTo>
                <a:lnTo>
                  <a:pt x="463295" y="144590"/>
                </a:lnTo>
                <a:lnTo>
                  <a:pt x="477388" y="144590"/>
                </a:lnTo>
                <a:lnTo>
                  <a:pt x="477380" y="144247"/>
                </a:lnTo>
                <a:close/>
              </a:path>
              <a:path w="617220" h="211454">
                <a:moveTo>
                  <a:pt x="604673" y="62687"/>
                </a:moveTo>
                <a:lnTo>
                  <a:pt x="557758" y="62687"/>
                </a:lnTo>
                <a:lnTo>
                  <a:pt x="564108" y="63983"/>
                </a:lnTo>
                <a:lnTo>
                  <a:pt x="567423" y="66764"/>
                </a:lnTo>
                <a:lnTo>
                  <a:pt x="570852" y="69533"/>
                </a:lnTo>
                <a:lnTo>
                  <a:pt x="572630" y="74244"/>
                </a:lnTo>
                <a:lnTo>
                  <a:pt x="572731" y="81001"/>
                </a:lnTo>
                <a:lnTo>
                  <a:pt x="572884" y="84569"/>
                </a:lnTo>
                <a:lnTo>
                  <a:pt x="567279" y="86703"/>
                </a:lnTo>
                <a:lnTo>
                  <a:pt x="559769" y="88941"/>
                </a:lnTo>
                <a:lnTo>
                  <a:pt x="550372" y="91299"/>
                </a:lnTo>
                <a:lnTo>
                  <a:pt x="539102" y="93790"/>
                </a:lnTo>
                <a:lnTo>
                  <a:pt x="530646" y="95849"/>
                </a:lnTo>
                <a:lnTo>
                  <a:pt x="493509" y="122365"/>
                </a:lnTo>
                <a:lnTo>
                  <a:pt x="491870" y="129019"/>
                </a:lnTo>
                <a:lnTo>
                  <a:pt x="491911" y="132042"/>
                </a:lnTo>
                <a:lnTo>
                  <a:pt x="510939" y="168906"/>
                </a:lnTo>
                <a:lnTo>
                  <a:pt x="536816" y="174460"/>
                </a:lnTo>
                <a:lnTo>
                  <a:pt x="544563" y="174308"/>
                </a:lnTo>
                <a:lnTo>
                  <a:pt x="551649" y="172669"/>
                </a:lnTo>
                <a:lnTo>
                  <a:pt x="565150" y="166573"/>
                </a:lnTo>
                <a:lnTo>
                  <a:pt x="571500" y="162014"/>
                </a:lnTo>
                <a:lnTo>
                  <a:pt x="577354" y="156159"/>
                </a:lnTo>
                <a:lnTo>
                  <a:pt x="611044" y="156159"/>
                </a:lnTo>
                <a:lnTo>
                  <a:pt x="610053" y="151854"/>
                </a:lnTo>
                <a:lnTo>
                  <a:pt x="609658" y="149708"/>
                </a:lnTo>
                <a:lnTo>
                  <a:pt x="540981" y="149708"/>
                </a:lnTo>
                <a:lnTo>
                  <a:pt x="526795" y="127089"/>
                </a:lnTo>
                <a:lnTo>
                  <a:pt x="528929" y="122911"/>
                </a:lnTo>
                <a:lnTo>
                  <a:pt x="533400" y="119596"/>
                </a:lnTo>
                <a:lnTo>
                  <a:pt x="536320" y="117564"/>
                </a:lnTo>
                <a:lnTo>
                  <a:pt x="542670" y="115430"/>
                </a:lnTo>
                <a:lnTo>
                  <a:pt x="561975" y="110808"/>
                </a:lnTo>
                <a:lnTo>
                  <a:pt x="568959" y="108776"/>
                </a:lnTo>
                <a:lnTo>
                  <a:pt x="573379" y="107290"/>
                </a:lnTo>
                <a:lnTo>
                  <a:pt x="607504" y="107290"/>
                </a:lnTo>
                <a:lnTo>
                  <a:pt x="607177" y="86703"/>
                </a:lnTo>
                <a:lnTo>
                  <a:pt x="607103" y="84569"/>
                </a:lnTo>
                <a:lnTo>
                  <a:pt x="606633" y="75246"/>
                </a:lnTo>
                <a:lnTo>
                  <a:pt x="605569" y="66559"/>
                </a:lnTo>
                <a:lnTo>
                  <a:pt x="604673" y="62687"/>
                </a:lnTo>
                <a:close/>
              </a:path>
              <a:path w="617220" h="211454">
                <a:moveTo>
                  <a:pt x="611044" y="156159"/>
                </a:moveTo>
                <a:lnTo>
                  <a:pt x="577354" y="156159"/>
                </a:lnTo>
                <a:lnTo>
                  <a:pt x="577595" y="156794"/>
                </a:lnTo>
                <a:lnTo>
                  <a:pt x="578030" y="158390"/>
                </a:lnTo>
                <a:lnTo>
                  <a:pt x="579983" y="164681"/>
                </a:lnTo>
                <a:lnTo>
                  <a:pt x="581266" y="168110"/>
                </a:lnTo>
                <a:lnTo>
                  <a:pt x="582155" y="170396"/>
                </a:lnTo>
                <a:lnTo>
                  <a:pt x="616686" y="169647"/>
                </a:lnTo>
                <a:lnTo>
                  <a:pt x="613511" y="163398"/>
                </a:lnTo>
                <a:lnTo>
                  <a:pt x="611377" y="157594"/>
                </a:lnTo>
                <a:lnTo>
                  <a:pt x="611044" y="156159"/>
                </a:lnTo>
                <a:close/>
              </a:path>
              <a:path w="617220" h="211454">
                <a:moveTo>
                  <a:pt x="607504" y="107290"/>
                </a:moveTo>
                <a:lnTo>
                  <a:pt x="573379" y="107290"/>
                </a:lnTo>
                <a:lnTo>
                  <a:pt x="573509" y="113144"/>
                </a:lnTo>
                <a:lnTo>
                  <a:pt x="573630" y="117564"/>
                </a:lnTo>
                <a:lnTo>
                  <a:pt x="573746" y="122911"/>
                </a:lnTo>
                <a:lnTo>
                  <a:pt x="564502" y="142964"/>
                </a:lnTo>
                <a:lnTo>
                  <a:pt x="558888" y="147269"/>
                </a:lnTo>
                <a:lnTo>
                  <a:pt x="552945" y="149454"/>
                </a:lnTo>
                <a:lnTo>
                  <a:pt x="546734" y="149555"/>
                </a:lnTo>
                <a:lnTo>
                  <a:pt x="540981" y="149708"/>
                </a:lnTo>
                <a:lnTo>
                  <a:pt x="609658" y="149708"/>
                </a:lnTo>
                <a:lnTo>
                  <a:pt x="609217" y="147269"/>
                </a:lnTo>
                <a:lnTo>
                  <a:pt x="608561" y="141515"/>
                </a:lnTo>
                <a:lnTo>
                  <a:pt x="608091" y="134543"/>
                </a:lnTo>
                <a:lnTo>
                  <a:pt x="607871" y="128219"/>
                </a:lnTo>
                <a:lnTo>
                  <a:pt x="607744" y="122365"/>
                </a:lnTo>
                <a:lnTo>
                  <a:pt x="607504" y="107290"/>
                </a:lnTo>
                <a:close/>
              </a:path>
              <a:path w="617220" h="211454">
                <a:moveTo>
                  <a:pt x="550506" y="36144"/>
                </a:moveTo>
                <a:lnTo>
                  <a:pt x="511911" y="46317"/>
                </a:lnTo>
                <a:lnTo>
                  <a:pt x="494156" y="75044"/>
                </a:lnTo>
                <a:lnTo>
                  <a:pt x="526008" y="79959"/>
                </a:lnTo>
                <a:lnTo>
                  <a:pt x="528040" y="73851"/>
                </a:lnTo>
                <a:lnTo>
                  <a:pt x="530720" y="69431"/>
                </a:lnTo>
                <a:lnTo>
                  <a:pt x="534136" y="66904"/>
                </a:lnTo>
                <a:lnTo>
                  <a:pt x="537565" y="64478"/>
                </a:lnTo>
                <a:lnTo>
                  <a:pt x="542429" y="63081"/>
                </a:lnTo>
                <a:lnTo>
                  <a:pt x="557758" y="62687"/>
                </a:lnTo>
                <a:lnTo>
                  <a:pt x="604673" y="62687"/>
                </a:lnTo>
                <a:lnTo>
                  <a:pt x="603973" y="59661"/>
                </a:lnTo>
                <a:lnTo>
                  <a:pt x="570880" y="37071"/>
                </a:lnTo>
                <a:lnTo>
                  <a:pt x="561427" y="36234"/>
                </a:lnTo>
                <a:lnTo>
                  <a:pt x="550506" y="36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 descr=""/>
          <p:cNvGrpSpPr/>
          <p:nvPr/>
        </p:nvGrpSpPr>
        <p:grpSpPr>
          <a:xfrm>
            <a:off x="1685531" y="2191499"/>
            <a:ext cx="6200140" cy="2748280"/>
            <a:chOff x="1685531" y="2191499"/>
            <a:chExt cx="6200140" cy="2748280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0649" y="2667749"/>
              <a:ext cx="1050023" cy="178920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820649" y="2667749"/>
              <a:ext cx="1050290" cy="1789430"/>
            </a:xfrm>
            <a:custGeom>
              <a:avLst/>
              <a:gdLst/>
              <a:ahLst/>
              <a:cxnLst/>
              <a:rect l="l" t="t" r="r" b="b"/>
              <a:pathLst>
                <a:path w="1050290" h="1789429">
                  <a:moveTo>
                    <a:pt x="21971" y="1789201"/>
                  </a:moveTo>
                  <a:lnTo>
                    <a:pt x="0" y="893063"/>
                  </a:lnTo>
                  <a:lnTo>
                    <a:pt x="1050023" y="0"/>
                  </a:lnTo>
                  <a:lnTo>
                    <a:pt x="1050023" y="893063"/>
                  </a:lnTo>
                  <a:lnTo>
                    <a:pt x="21971" y="1789201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2213" y="2535186"/>
              <a:ext cx="6105131" cy="197053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712213" y="2535186"/>
              <a:ext cx="6105525" cy="1971039"/>
            </a:xfrm>
            <a:custGeom>
              <a:avLst/>
              <a:gdLst/>
              <a:ahLst/>
              <a:cxnLst/>
              <a:rect l="l" t="t" r="r" b="b"/>
              <a:pathLst>
                <a:path w="6105525" h="1971039">
                  <a:moveTo>
                    <a:pt x="5127879" y="1028700"/>
                  </a:moveTo>
                  <a:lnTo>
                    <a:pt x="6105131" y="148678"/>
                  </a:lnTo>
                  <a:lnTo>
                    <a:pt x="1085850" y="0"/>
                  </a:lnTo>
                  <a:lnTo>
                    <a:pt x="0" y="1053452"/>
                  </a:lnTo>
                  <a:lnTo>
                    <a:pt x="0" y="1970532"/>
                  </a:lnTo>
                  <a:lnTo>
                    <a:pt x="1170292" y="1967458"/>
                  </a:lnTo>
                  <a:lnTo>
                    <a:pt x="1918449" y="1970532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118" y="2205977"/>
              <a:ext cx="3828262" cy="125576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753118" y="2205977"/>
              <a:ext cx="3828415" cy="1256030"/>
            </a:xfrm>
            <a:custGeom>
              <a:avLst/>
              <a:gdLst/>
              <a:ahLst/>
              <a:cxnLst/>
              <a:rect l="l" t="t" r="r" b="b"/>
              <a:pathLst>
                <a:path w="3828415" h="1256029">
                  <a:moveTo>
                    <a:pt x="1248917" y="1255763"/>
                  </a:moveTo>
                  <a:lnTo>
                    <a:pt x="769251" y="1218552"/>
                  </a:lnTo>
                  <a:lnTo>
                    <a:pt x="606425" y="1218552"/>
                  </a:lnTo>
                  <a:lnTo>
                    <a:pt x="470649" y="1172070"/>
                  </a:lnTo>
                  <a:lnTo>
                    <a:pt x="253352" y="1106931"/>
                  </a:lnTo>
                  <a:lnTo>
                    <a:pt x="180975" y="1069733"/>
                  </a:lnTo>
                  <a:lnTo>
                    <a:pt x="81406" y="1004595"/>
                  </a:lnTo>
                  <a:lnTo>
                    <a:pt x="0" y="930173"/>
                  </a:lnTo>
                  <a:lnTo>
                    <a:pt x="162915" y="846493"/>
                  </a:lnTo>
                  <a:lnTo>
                    <a:pt x="1629028" y="120903"/>
                  </a:lnTo>
                  <a:lnTo>
                    <a:pt x="1710537" y="92976"/>
                  </a:lnTo>
                  <a:lnTo>
                    <a:pt x="1837181" y="37211"/>
                  </a:lnTo>
                  <a:lnTo>
                    <a:pt x="1954911" y="18554"/>
                  </a:lnTo>
                  <a:lnTo>
                    <a:pt x="2135886" y="0"/>
                  </a:lnTo>
                  <a:lnTo>
                    <a:pt x="2289670" y="0"/>
                  </a:lnTo>
                  <a:lnTo>
                    <a:pt x="2425458" y="9283"/>
                  </a:lnTo>
                  <a:lnTo>
                    <a:pt x="2696972" y="92976"/>
                  </a:lnTo>
                  <a:lnTo>
                    <a:pt x="2932315" y="251218"/>
                  </a:lnTo>
                  <a:lnTo>
                    <a:pt x="3194799" y="437159"/>
                  </a:lnTo>
                  <a:lnTo>
                    <a:pt x="3773932" y="958113"/>
                  </a:lnTo>
                  <a:lnTo>
                    <a:pt x="3828262" y="1041793"/>
                  </a:lnTo>
                  <a:lnTo>
                    <a:pt x="3773932" y="1106931"/>
                  </a:lnTo>
                  <a:lnTo>
                    <a:pt x="3538740" y="116285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8631" y="2429268"/>
              <a:ext cx="3203473" cy="150569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628631" y="2429268"/>
              <a:ext cx="3203575" cy="1506220"/>
            </a:xfrm>
            <a:custGeom>
              <a:avLst/>
              <a:gdLst/>
              <a:ahLst/>
              <a:cxnLst/>
              <a:rect l="l" t="t" r="r" b="b"/>
              <a:pathLst>
                <a:path w="3203575" h="1506220">
                  <a:moveTo>
                    <a:pt x="0" y="1199007"/>
                  </a:moveTo>
                  <a:lnTo>
                    <a:pt x="0" y="1505699"/>
                  </a:lnTo>
                  <a:lnTo>
                    <a:pt x="253403" y="1422006"/>
                  </a:lnTo>
                  <a:lnTo>
                    <a:pt x="615353" y="1133970"/>
                  </a:lnTo>
                  <a:lnTo>
                    <a:pt x="868705" y="845794"/>
                  </a:lnTo>
                  <a:lnTo>
                    <a:pt x="986434" y="706335"/>
                  </a:lnTo>
                  <a:lnTo>
                    <a:pt x="1131189" y="427583"/>
                  </a:lnTo>
                  <a:lnTo>
                    <a:pt x="1194587" y="343890"/>
                  </a:lnTo>
                  <a:lnTo>
                    <a:pt x="1312164" y="288137"/>
                  </a:lnTo>
                  <a:lnTo>
                    <a:pt x="1447939" y="278853"/>
                  </a:lnTo>
                  <a:lnTo>
                    <a:pt x="1520329" y="269481"/>
                  </a:lnTo>
                  <a:lnTo>
                    <a:pt x="1665084" y="381101"/>
                  </a:lnTo>
                  <a:lnTo>
                    <a:pt x="1864118" y="632078"/>
                  </a:lnTo>
                  <a:lnTo>
                    <a:pt x="2008873" y="799312"/>
                  </a:lnTo>
                  <a:lnTo>
                    <a:pt x="2208009" y="966597"/>
                  </a:lnTo>
                  <a:lnTo>
                    <a:pt x="2452382" y="1133970"/>
                  </a:lnTo>
                  <a:lnTo>
                    <a:pt x="2678557" y="1254721"/>
                  </a:lnTo>
                  <a:lnTo>
                    <a:pt x="2904870" y="1338465"/>
                  </a:lnTo>
                  <a:lnTo>
                    <a:pt x="3149104" y="1394180"/>
                  </a:lnTo>
                  <a:lnTo>
                    <a:pt x="3203473" y="1403451"/>
                  </a:lnTo>
                  <a:lnTo>
                    <a:pt x="3203473" y="1143253"/>
                  </a:lnTo>
                  <a:lnTo>
                    <a:pt x="2995307" y="1133970"/>
                  </a:lnTo>
                  <a:lnTo>
                    <a:pt x="2868714" y="1078115"/>
                  </a:lnTo>
                  <a:lnTo>
                    <a:pt x="2560980" y="883005"/>
                  </a:lnTo>
                  <a:lnTo>
                    <a:pt x="2171839" y="520458"/>
                  </a:lnTo>
                  <a:lnTo>
                    <a:pt x="1954657" y="260210"/>
                  </a:lnTo>
                  <a:lnTo>
                    <a:pt x="1692275" y="74269"/>
                  </a:lnTo>
                  <a:lnTo>
                    <a:pt x="1601736" y="18503"/>
                  </a:lnTo>
                  <a:lnTo>
                    <a:pt x="1429791" y="0"/>
                  </a:lnTo>
                  <a:lnTo>
                    <a:pt x="1348384" y="0"/>
                  </a:lnTo>
                  <a:lnTo>
                    <a:pt x="1284973" y="0"/>
                  </a:lnTo>
                  <a:lnTo>
                    <a:pt x="1203566" y="55765"/>
                  </a:lnTo>
                  <a:lnTo>
                    <a:pt x="1049680" y="120751"/>
                  </a:lnTo>
                  <a:lnTo>
                    <a:pt x="959243" y="260210"/>
                  </a:lnTo>
                  <a:lnTo>
                    <a:pt x="805459" y="492620"/>
                  </a:lnTo>
                  <a:lnTo>
                    <a:pt x="606323" y="827138"/>
                  </a:lnTo>
                  <a:lnTo>
                    <a:pt x="515734" y="938758"/>
                  </a:lnTo>
                  <a:lnTo>
                    <a:pt x="370979" y="1078115"/>
                  </a:lnTo>
                  <a:lnTo>
                    <a:pt x="180975" y="1199007"/>
                  </a:lnTo>
                  <a:lnTo>
                    <a:pt x="72428" y="1208290"/>
                  </a:lnTo>
                  <a:lnTo>
                    <a:pt x="0" y="1199007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481309" y="2707386"/>
              <a:ext cx="1158240" cy="596265"/>
            </a:xfrm>
            <a:custGeom>
              <a:avLst/>
              <a:gdLst/>
              <a:ahLst/>
              <a:cxnLst/>
              <a:rect l="l" t="t" r="r" b="b"/>
              <a:pathLst>
                <a:path w="1158239" h="596264">
                  <a:moveTo>
                    <a:pt x="524776" y="0"/>
                  </a:moveTo>
                  <a:lnTo>
                    <a:pt x="352920" y="65138"/>
                  </a:lnTo>
                  <a:lnTo>
                    <a:pt x="289572" y="111760"/>
                  </a:lnTo>
                  <a:lnTo>
                    <a:pt x="253365" y="214109"/>
                  </a:lnTo>
                  <a:lnTo>
                    <a:pt x="180975" y="316598"/>
                  </a:lnTo>
                  <a:lnTo>
                    <a:pt x="126606" y="456209"/>
                  </a:lnTo>
                  <a:lnTo>
                    <a:pt x="63411" y="539991"/>
                  </a:lnTo>
                  <a:lnTo>
                    <a:pt x="0" y="586625"/>
                  </a:lnTo>
                  <a:lnTo>
                    <a:pt x="334772" y="595909"/>
                  </a:lnTo>
                  <a:lnTo>
                    <a:pt x="416179" y="465581"/>
                  </a:lnTo>
                  <a:lnTo>
                    <a:pt x="488556" y="428218"/>
                  </a:lnTo>
                  <a:lnTo>
                    <a:pt x="615315" y="418998"/>
                  </a:lnTo>
                  <a:lnTo>
                    <a:pt x="741959" y="493509"/>
                  </a:lnTo>
                  <a:lnTo>
                    <a:pt x="814336" y="558698"/>
                  </a:lnTo>
                  <a:lnTo>
                    <a:pt x="1158240" y="530720"/>
                  </a:lnTo>
                  <a:lnTo>
                    <a:pt x="1013472" y="372363"/>
                  </a:lnTo>
                  <a:lnTo>
                    <a:pt x="886726" y="176898"/>
                  </a:lnTo>
                  <a:lnTo>
                    <a:pt x="778129" y="74409"/>
                  </a:lnTo>
                  <a:lnTo>
                    <a:pt x="723900" y="27927"/>
                  </a:lnTo>
                  <a:lnTo>
                    <a:pt x="660552" y="9271"/>
                  </a:lnTo>
                  <a:lnTo>
                    <a:pt x="524776" y="0"/>
                  </a:lnTo>
                  <a:close/>
                </a:path>
              </a:pathLst>
            </a:custGeom>
            <a:solidFill>
              <a:srgbClr val="00CC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481309" y="2707386"/>
              <a:ext cx="1158240" cy="596265"/>
            </a:xfrm>
            <a:custGeom>
              <a:avLst/>
              <a:gdLst/>
              <a:ahLst/>
              <a:cxnLst/>
              <a:rect l="l" t="t" r="r" b="b"/>
              <a:pathLst>
                <a:path w="1158239" h="596264">
                  <a:moveTo>
                    <a:pt x="0" y="586625"/>
                  </a:moveTo>
                  <a:lnTo>
                    <a:pt x="334772" y="595909"/>
                  </a:lnTo>
                  <a:lnTo>
                    <a:pt x="416179" y="465581"/>
                  </a:lnTo>
                  <a:lnTo>
                    <a:pt x="488556" y="428218"/>
                  </a:lnTo>
                  <a:lnTo>
                    <a:pt x="615315" y="418998"/>
                  </a:lnTo>
                  <a:lnTo>
                    <a:pt x="741959" y="493509"/>
                  </a:lnTo>
                  <a:lnTo>
                    <a:pt x="814336" y="558698"/>
                  </a:lnTo>
                  <a:lnTo>
                    <a:pt x="1158240" y="530720"/>
                  </a:lnTo>
                  <a:lnTo>
                    <a:pt x="1013472" y="372363"/>
                  </a:lnTo>
                  <a:lnTo>
                    <a:pt x="886726" y="176898"/>
                  </a:lnTo>
                  <a:lnTo>
                    <a:pt x="778129" y="74409"/>
                  </a:lnTo>
                  <a:lnTo>
                    <a:pt x="723900" y="27927"/>
                  </a:lnTo>
                  <a:lnTo>
                    <a:pt x="660552" y="9271"/>
                  </a:lnTo>
                  <a:lnTo>
                    <a:pt x="524776" y="0"/>
                  </a:lnTo>
                  <a:lnTo>
                    <a:pt x="352920" y="65138"/>
                  </a:lnTo>
                  <a:lnTo>
                    <a:pt x="289572" y="111760"/>
                  </a:lnTo>
                  <a:lnTo>
                    <a:pt x="253365" y="214109"/>
                  </a:lnTo>
                  <a:lnTo>
                    <a:pt x="180975" y="316598"/>
                  </a:lnTo>
                  <a:lnTo>
                    <a:pt x="126606" y="456209"/>
                  </a:lnTo>
                  <a:lnTo>
                    <a:pt x="63411" y="539991"/>
                  </a:lnTo>
                  <a:lnTo>
                    <a:pt x="0" y="586625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640086" y="3312414"/>
              <a:ext cx="1167765" cy="846455"/>
            </a:xfrm>
            <a:custGeom>
              <a:avLst/>
              <a:gdLst/>
              <a:ahLst/>
              <a:cxnLst/>
              <a:rect l="l" t="t" r="r" b="b"/>
              <a:pathLst>
                <a:path w="1167764" h="846454">
                  <a:moveTo>
                    <a:pt x="1167358" y="0"/>
                  </a:moveTo>
                  <a:lnTo>
                    <a:pt x="832599" y="0"/>
                  </a:lnTo>
                  <a:lnTo>
                    <a:pt x="660654" y="185940"/>
                  </a:lnTo>
                  <a:lnTo>
                    <a:pt x="479679" y="371729"/>
                  </a:lnTo>
                  <a:lnTo>
                    <a:pt x="171945" y="576313"/>
                  </a:lnTo>
                  <a:lnTo>
                    <a:pt x="0" y="632079"/>
                  </a:lnTo>
                  <a:lnTo>
                    <a:pt x="0" y="836561"/>
                  </a:lnTo>
                  <a:lnTo>
                    <a:pt x="72377" y="845845"/>
                  </a:lnTo>
                  <a:lnTo>
                    <a:pt x="307733" y="827290"/>
                  </a:lnTo>
                  <a:lnTo>
                    <a:pt x="497687" y="725043"/>
                  </a:lnTo>
                  <a:lnTo>
                    <a:pt x="850658" y="390385"/>
                  </a:lnTo>
                  <a:lnTo>
                    <a:pt x="1167358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3640086" y="3312414"/>
              <a:ext cx="1167765" cy="846455"/>
            </a:xfrm>
            <a:custGeom>
              <a:avLst/>
              <a:gdLst/>
              <a:ahLst/>
              <a:cxnLst/>
              <a:rect l="l" t="t" r="r" b="b"/>
              <a:pathLst>
                <a:path w="1167764" h="846454">
                  <a:moveTo>
                    <a:pt x="0" y="836561"/>
                  </a:moveTo>
                  <a:lnTo>
                    <a:pt x="0" y="632079"/>
                  </a:lnTo>
                  <a:lnTo>
                    <a:pt x="171945" y="576313"/>
                  </a:lnTo>
                  <a:lnTo>
                    <a:pt x="479679" y="371729"/>
                  </a:lnTo>
                  <a:lnTo>
                    <a:pt x="660654" y="185940"/>
                  </a:lnTo>
                  <a:lnTo>
                    <a:pt x="832599" y="0"/>
                  </a:lnTo>
                  <a:lnTo>
                    <a:pt x="1167358" y="0"/>
                  </a:lnTo>
                  <a:lnTo>
                    <a:pt x="850658" y="390385"/>
                  </a:lnTo>
                  <a:lnTo>
                    <a:pt x="497687" y="725043"/>
                  </a:lnTo>
                  <a:lnTo>
                    <a:pt x="307733" y="827290"/>
                  </a:lnTo>
                  <a:lnTo>
                    <a:pt x="72377" y="845845"/>
                  </a:lnTo>
                  <a:lnTo>
                    <a:pt x="0" y="836561"/>
                  </a:lnTo>
                  <a:close/>
                </a:path>
              </a:pathLst>
            </a:custGeom>
            <a:ln w="28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645395" y="2699004"/>
              <a:ext cx="2002789" cy="1464945"/>
            </a:xfrm>
            <a:custGeom>
              <a:avLst/>
              <a:gdLst/>
              <a:ahLst/>
              <a:cxnLst/>
              <a:rect l="l" t="t" r="r" b="b"/>
              <a:pathLst>
                <a:path w="2002789" h="1464945">
                  <a:moveTo>
                    <a:pt x="0" y="1464564"/>
                  </a:moveTo>
                  <a:lnTo>
                    <a:pt x="0" y="1232293"/>
                  </a:lnTo>
                  <a:lnTo>
                    <a:pt x="162813" y="1185900"/>
                  </a:lnTo>
                  <a:lnTo>
                    <a:pt x="389140" y="1046505"/>
                  </a:lnTo>
                  <a:lnTo>
                    <a:pt x="570115" y="907148"/>
                  </a:lnTo>
                  <a:lnTo>
                    <a:pt x="732929" y="730643"/>
                  </a:lnTo>
                  <a:lnTo>
                    <a:pt x="823468" y="609841"/>
                  </a:lnTo>
                  <a:lnTo>
                    <a:pt x="1158227" y="591286"/>
                  </a:lnTo>
                </a:path>
                <a:path w="2002789" h="1464945">
                  <a:moveTo>
                    <a:pt x="807745" y="603491"/>
                  </a:moveTo>
                  <a:lnTo>
                    <a:pt x="934745" y="501891"/>
                  </a:lnTo>
                  <a:lnTo>
                    <a:pt x="1022007" y="293725"/>
                  </a:lnTo>
                  <a:lnTo>
                    <a:pt x="1115568" y="157200"/>
                  </a:lnTo>
                  <a:lnTo>
                    <a:pt x="1136154" y="109575"/>
                  </a:lnTo>
                  <a:lnTo>
                    <a:pt x="1206004" y="65125"/>
                  </a:lnTo>
                  <a:lnTo>
                    <a:pt x="1350416" y="9525"/>
                  </a:lnTo>
                  <a:lnTo>
                    <a:pt x="1440802" y="0"/>
                  </a:lnTo>
                  <a:lnTo>
                    <a:pt x="1577327" y="46075"/>
                  </a:lnTo>
                  <a:lnTo>
                    <a:pt x="1721739" y="195300"/>
                  </a:lnTo>
                  <a:lnTo>
                    <a:pt x="1839125" y="343039"/>
                  </a:lnTo>
                  <a:lnTo>
                    <a:pt x="1912150" y="436753"/>
                  </a:lnTo>
                  <a:lnTo>
                    <a:pt x="2002536" y="528828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8217" y="2885681"/>
              <a:ext cx="1040904" cy="24080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268217" y="2885681"/>
              <a:ext cx="1041400" cy="241300"/>
            </a:xfrm>
            <a:custGeom>
              <a:avLst/>
              <a:gdLst/>
              <a:ahLst/>
              <a:cxnLst/>
              <a:rect l="l" t="t" r="r" b="b"/>
              <a:pathLst>
                <a:path w="1041400" h="241300">
                  <a:moveTo>
                    <a:pt x="1040904" y="240804"/>
                  </a:moveTo>
                  <a:lnTo>
                    <a:pt x="678802" y="240804"/>
                  </a:lnTo>
                  <a:lnTo>
                    <a:pt x="325882" y="231521"/>
                  </a:lnTo>
                  <a:lnTo>
                    <a:pt x="199136" y="231521"/>
                  </a:lnTo>
                  <a:lnTo>
                    <a:pt x="90538" y="166789"/>
                  </a:lnTo>
                  <a:lnTo>
                    <a:pt x="27178" y="92621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21785" y="2690609"/>
              <a:ext cx="813841" cy="23168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621785" y="2690609"/>
              <a:ext cx="814069" cy="231775"/>
            </a:xfrm>
            <a:custGeom>
              <a:avLst/>
              <a:gdLst/>
              <a:ahLst/>
              <a:cxnLst/>
              <a:rect l="l" t="t" r="r" b="b"/>
              <a:pathLst>
                <a:path w="814070" h="231775">
                  <a:moveTo>
                    <a:pt x="813841" y="231686"/>
                  </a:moveTo>
                  <a:lnTo>
                    <a:pt x="524510" y="213131"/>
                  </a:lnTo>
                  <a:lnTo>
                    <a:pt x="325488" y="222402"/>
                  </a:lnTo>
                  <a:lnTo>
                    <a:pt x="208013" y="203847"/>
                  </a:lnTo>
                  <a:lnTo>
                    <a:pt x="63246" y="102006"/>
                  </a:lnTo>
                  <a:lnTo>
                    <a:pt x="27177" y="55613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57040" y="2550414"/>
              <a:ext cx="667550" cy="10209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957040" y="2317254"/>
              <a:ext cx="869315" cy="335280"/>
            </a:xfrm>
            <a:custGeom>
              <a:avLst/>
              <a:gdLst/>
              <a:ahLst/>
              <a:cxnLst/>
              <a:rect l="l" t="t" r="r" b="b"/>
              <a:pathLst>
                <a:path w="869314" h="335280">
                  <a:moveTo>
                    <a:pt x="667550" y="325983"/>
                  </a:moveTo>
                  <a:lnTo>
                    <a:pt x="387896" y="335254"/>
                  </a:lnTo>
                  <a:lnTo>
                    <a:pt x="306730" y="325983"/>
                  </a:lnTo>
                  <a:lnTo>
                    <a:pt x="243636" y="325983"/>
                  </a:lnTo>
                  <a:lnTo>
                    <a:pt x="223326" y="325983"/>
                  </a:lnTo>
                  <a:lnTo>
                    <a:pt x="203015" y="325983"/>
                  </a:lnTo>
                  <a:lnTo>
                    <a:pt x="182686" y="325983"/>
                  </a:lnTo>
                  <a:lnTo>
                    <a:pt x="162318" y="325983"/>
                  </a:lnTo>
                  <a:lnTo>
                    <a:pt x="63157" y="270217"/>
                  </a:lnTo>
                  <a:lnTo>
                    <a:pt x="0" y="233159"/>
                  </a:lnTo>
                </a:path>
                <a:path w="869314" h="335280">
                  <a:moveTo>
                    <a:pt x="868705" y="158495"/>
                  </a:moveTo>
                  <a:lnTo>
                    <a:pt x="659904" y="130517"/>
                  </a:lnTo>
                  <a:lnTo>
                    <a:pt x="551065" y="93217"/>
                  </a:lnTo>
                  <a:lnTo>
                    <a:pt x="496595" y="65290"/>
                  </a:lnTo>
                  <a:lnTo>
                    <a:pt x="460273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23522" y="2308072"/>
              <a:ext cx="225526" cy="12957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5223522" y="2308072"/>
              <a:ext cx="480695" cy="279400"/>
            </a:xfrm>
            <a:custGeom>
              <a:avLst/>
              <a:gdLst/>
              <a:ahLst/>
              <a:cxnLst/>
              <a:rect l="l" t="t" r="r" b="b"/>
              <a:pathLst>
                <a:path w="480695" h="279400">
                  <a:moveTo>
                    <a:pt x="225526" y="0"/>
                  </a:moveTo>
                  <a:lnTo>
                    <a:pt x="144411" y="92621"/>
                  </a:lnTo>
                  <a:lnTo>
                    <a:pt x="0" y="129578"/>
                  </a:lnTo>
                </a:path>
                <a:path w="480695" h="279400">
                  <a:moveTo>
                    <a:pt x="225526" y="278904"/>
                  </a:moveTo>
                  <a:lnTo>
                    <a:pt x="316458" y="260350"/>
                  </a:lnTo>
                  <a:lnTo>
                    <a:pt x="398259" y="223291"/>
                  </a:lnTo>
                  <a:lnTo>
                    <a:pt x="480072" y="16767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11417" y="2922295"/>
              <a:ext cx="271259" cy="204190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6011417" y="2922295"/>
              <a:ext cx="271780" cy="204470"/>
            </a:xfrm>
            <a:custGeom>
              <a:avLst/>
              <a:gdLst/>
              <a:ahLst/>
              <a:cxnLst/>
              <a:rect l="l" t="t" r="r" b="b"/>
              <a:pathLst>
                <a:path w="271779" h="204469">
                  <a:moveTo>
                    <a:pt x="271259" y="0"/>
                  </a:moveTo>
                  <a:lnTo>
                    <a:pt x="226072" y="74256"/>
                  </a:lnTo>
                  <a:lnTo>
                    <a:pt x="162814" y="148424"/>
                  </a:lnTo>
                  <a:lnTo>
                    <a:pt x="90436" y="185635"/>
                  </a:lnTo>
                  <a:lnTo>
                    <a:pt x="0" y="20419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56922" y="2736354"/>
              <a:ext cx="289572" cy="149326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5756922" y="2736354"/>
              <a:ext cx="290195" cy="149860"/>
            </a:xfrm>
            <a:custGeom>
              <a:avLst/>
              <a:gdLst/>
              <a:ahLst/>
              <a:cxnLst/>
              <a:rect l="l" t="t" r="r" b="b"/>
              <a:pathLst>
                <a:path w="290195" h="149860">
                  <a:moveTo>
                    <a:pt x="289572" y="0"/>
                  </a:moveTo>
                  <a:lnTo>
                    <a:pt x="226161" y="84035"/>
                  </a:lnTo>
                  <a:lnTo>
                    <a:pt x="162915" y="121297"/>
                  </a:lnTo>
                  <a:lnTo>
                    <a:pt x="108597" y="121297"/>
                  </a:lnTo>
                  <a:lnTo>
                    <a:pt x="54216" y="149326"/>
                  </a:lnTo>
                  <a:lnTo>
                    <a:pt x="0" y="14932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39549" y="2615946"/>
              <a:ext cx="262127" cy="14932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3015259" y="2615946"/>
              <a:ext cx="3141345" cy="669290"/>
            </a:xfrm>
            <a:custGeom>
              <a:avLst/>
              <a:gdLst/>
              <a:ahLst/>
              <a:cxnLst/>
              <a:rect l="l" t="t" r="r" b="b"/>
              <a:pathLst>
                <a:path w="3141345" h="669289">
                  <a:moveTo>
                    <a:pt x="2886417" y="0"/>
                  </a:moveTo>
                  <a:lnTo>
                    <a:pt x="2814193" y="65290"/>
                  </a:lnTo>
                  <a:lnTo>
                    <a:pt x="2741764" y="112026"/>
                  </a:lnTo>
                  <a:lnTo>
                    <a:pt x="2624289" y="149326"/>
                  </a:lnTo>
                </a:path>
                <a:path w="3141345" h="669289">
                  <a:moveTo>
                    <a:pt x="0" y="390131"/>
                  </a:moveTo>
                  <a:lnTo>
                    <a:pt x="108445" y="492378"/>
                  </a:lnTo>
                  <a:lnTo>
                    <a:pt x="180822" y="557517"/>
                  </a:lnTo>
                  <a:lnTo>
                    <a:pt x="262089" y="594626"/>
                  </a:lnTo>
                  <a:lnTo>
                    <a:pt x="343496" y="613282"/>
                  </a:lnTo>
                  <a:lnTo>
                    <a:pt x="542378" y="631825"/>
                  </a:lnTo>
                  <a:lnTo>
                    <a:pt x="840727" y="669036"/>
                  </a:lnTo>
                  <a:lnTo>
                    <a:pt x="1084808" y="669036"/>
                  </a:lnTo>
                  <a:lnTo>
                    <a:pt x="1193253" y="669036"/>
                  </a:lnTo>
                </a:path>
                <a:path w="3141345" h="669289">
                  <a:moveTo>
                    <a:pt x="3140913" y="231635"/>
                  </a:moveTo>
                  <a:lnTo>
                    <a:pt x="3104603" y="287540"/>
                  </a:lnTo>
                  <a:lnTo>
                    <a:pt x="3041002" y="343407"/>
                  </a:lnTo>
                  <a:lnTo>
                    <a:pt x="2950070" y="380606"/>
                  </a:lnTo>
                  <a:lnTo>
                    <a:pt x="2895600" y="399313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313413" y="3220986"/>
              <a:ext cx="1519555" cy="929640"/>
            </a:xfrm>
            <a:custGeom>
              <a:avLst/>
              <a:gdLst/>
              <a:ahLst/>
              <a:cxnLst/>
              <a:rect l="l" t="t" r="r" b="b"/>
              <a:pathLst>
                <a:path w="1519554" h="929639">
                  <a:moveTo>
                    <a:pt x="307479" y="0"/>
                  </a:moveTo>
                  <a:lnTo>
                    <a:pt x="0" y="46482"/>
                  </a:lnTo>
                  <a:lnTo>
                    <a:pt x="515492" y="501992"/>
                  </a:lnTo>
                  <a:lnTo>
                    <a:pt x="940587" y="845934"/>
                  </a:lnTo>
                  <a:lnTo>
                    <a:pt x="1076223" y="892429"/>
                  </a:lnTo>
                  <a:lnTo>
                    <a:pt x="1320457" y="929627"/>
                  </a:lnTo>
                  <a:lnTo>
                    <a:pt x="1519440" y="929627"/>
                  </a:lnTo>
                  <a:lnTo>
                    <a:pt x="1510410" y="604240"/>
                  </a:lnTo>
                  <a:lnTo>
                    <a:pt x="1447050" y="594969"/>
                  </a:lnTo>
                  <a:lnTo>
                    <a:pt x="1211960" y="539203"/>
                  </a:lnTo>
                  <a:lnTo>
                    <a:pt x="967727" y="455510"/>
                  </a:lnTo>
                  <a:lnTo>
                    <a:pt x="759713" y="325335"/>
                  </a:lnTo>
                  <a:lnTo>
                    <a:pt x="542670" y="185940"/>
                  </a:lnTo>
                  <a:lnTo>
                    <a:pt x="30747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313413" y="3220986"/>
              <a:ext cx="1519555" cy="929640"/>
            </a:xfrm>
            <a:custGeom>
              <a:avLst/>
              <a:gdLst/>
              <a:ahLst/>
              <a:cxnLst/>
              <a:rect l="l" t="t" r="r" b="b"/>
              <a:pathLst>
                <a:path w="1519554" h="929639">
                  <a:moveTo>
                    <a:pt x="0" y="46482"/>
                  </a:moveTo>
                  <a:lnTo>
                    <a:pt x="307479" y="0"/>
                  </a:lnTo>
                  <a:lnTo>
                    <a:pt x="542670" y="185940"/>
                  </a:lnTo>
                  <a:lnTo>
                    <a:pt x="759713" y="325335"/>
                  </a:lnTo>
                  <a:lnTo>
                    <a:pt x="967727" y="455510"/>
                  </a:lnTo>
                  <a:lnTo>
                    <a:pt x="1211960" y="539203"/>
                  </a:lnTo>
                  <a:lnTo>
                    <a:pt x="1447050" y="594969"/>
                  </a:lnTo>
                  <a:lnTo>
                    <a:pt x="1510410" y="604240"/>
                  </a:lnTo>
                  <a:lnTo>
                    <a:pt x="1519440" y="929627"/>
                  </a:lnTo>
                  <a:lnTo>
                    <a:pt x="1320457" y="929627"/>
                  </a:lnTo>
                  <a:lnTo>
                    <a:pt x="1076223" y="892429"/>
                  </a:lnTo>
                  <a:lnTo>
                    <a:pt x="940587" y="845934"/>
                  </a:lnTo>
                  <a:lnTo>
                    <a:pt x="515492" y="501992"/>
                  </a:lnTo>
                  <a:lnTo>
                    <a:pt x="0" y="46482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40086" y="3108172"/>
              <a:ext cx="3203422" cy="1403654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3640086" y="3108172"/>
              <a:ext cx="3203575" cy="1403985"/>
            </a:xfrm>
            <a:custGeom>
              <a:avLst/>
              <a:gdLst/>
              <a:ahLst/>
              <a:cxnLst/>
              <a:rect l="l" t="t" r="r" b="b"/>
              <a:pathLst>
                <a:path w="3203575" h="1403985">
                  <a:moveTo>
                    <a:pt x="9525" y="1403654"/>
                  </a:moveTo>
                  <a:lnTo>
                    <a:pt x="180975" y="1403654"/>
                  </a:lnTo>
                  <a:lnTo>
                    <a:pt x="352425" y="1367193"/>
                  </a:lnTo>
                  <a:lnTo>
                    <a:pt x="506310" y="1292631"/>
                  </a:lnTo>
                  <a:lnTo>
                    <a:pt x="679450" y="1162596"/>
                  </a:lnTo>
                  <a:lnTo>
                    <a:pt x="950810" y="910386"/>
                  </a:lnTo>
                  <a:lnTo>
                    <a:pt x="1166710" y="659803"/>
                  </a:lnTo>
                  <a:lnTo>
                    <a:pt x="1266825" y="548779"/>
                  </a:lnTo>
                  <a:lnTo>
                    <a:pt x="1366735" y="501154"/>
                  </a:lnTo>
                  <a:lnTo>
                    <a:pt x="1420710" y="474217"/>
                  </a:lnTo>
                  <a:lnTo>
                    <a:pt x="1520825" y="493267"/>
                  </a:lnTo>
                  <a:lnTo>
                    <a:pt x="1692122" y="567829"/>
                  </a:lnTo>
                  <a:lnTo>
                    <a:pt x="1863572" y="770788"/>
                  </a:lnTo>
                  <a:lnTo>
                    <a:pt x="2144610" y="1049934"/>
                  </a:lnTo>
                  <a:lnTo>
                    <a:pt x="2497035" y="1283106"/>
                  </a:lnTo>
                  <a:lnTo>
                    <a:pt x="2904972" y="1384604"/>
                  </a:lnTo>
                  <a:lnTo>
                    <a:pt x="3203422" y="1367193"/>
                  </a:lnTo>
                  <a:lnTo>
                    <a:pt x="3203422" y="1049934"/>
                  </a:lnTo>
                  <a:lnTo>
                    <a:pt x="2946247" y="1027709"/>
                  </a:lnTo>
                  <a:lnTo>
                    <a:pt x="2624035" y="967536"/>
                  </a:lnTo>
                  <a:lnTo>
                    <a:pt x="2342997" y="743851"/>
                  </a:lnTo>
                  <a:lnTo>
                    <a:pt x="1855685" y="325145"/>
                  </a:lnTo>
                  <a:lnTo>
                    <a:pt x="1601685" y="101498"/>
                  </a:lnTo>
                  <a:lnTo>
                    <a:pt x="1538185" y="36461"/>
                  </a:lnTo>
                  <a:lnTo>
                    <a:pt x="1420710" y="0"/>
                  </a:lnTo>
                  <a:lnTo>
                    <a:pt x="1366735" y="0"/>
                  </a:lnTo>
                  <a:lnTo>
                    <a:pt x="1312760" y="19050"/>
                  </a:lnTo>
                  <a:lnTo>
                    <a:pt x="1249260" y="65036"/>
                  </a:lnTo>
                  <a:lnTo>
                    <a:pt x="1176235" y="158648"/>
                  </a:lnTo>
                  <a:lnTo>
                    <a:pt x="1122260" y="250583"/>
                  </a:lnTo>
                  <a:lnTo>
                    <a:pt x="1041400" y="334670"/>
                  </a:lnTo>
                  <a:lnTo>
                    <a:pt x="958850" y="445642"/>
                  </a:lnTo>
                  <a:lnTo>
                    <a:pt x="868260" y="558304"/>
                  </a:lnTo>
                  <a:lnTo>
                    <a:pt x="814285" y="650278"/>
                  </a:lnTo>
                  <a:lnTo>
                    <a:pt x="533400" y="902500"/>
                  </a:lnTo>
                  <a:lnTo>
                    <a:pt x="361950" y="1013472"/>
                  </a:lnTo>
                  <a:lnTo>
                    <a:pt x="217385" y="1049934"/>
                  </a:lnTo>
                  <a:lnTo>
                    <a:pt x="136525" y="1049934"/>
                  </a:lnTo>
                  <a:lnTo>
                    <a:pt x="53975" y="1049934"/>
                  </a:lnTo>
                  <a:lnTo>
                    <a:pt x="0" y="1049934"/>
                  </a:lnTo>
                  <a:lnTo>
                    <a:pt x="9525" y="140365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308104" y="3209531"/>
              <a:ext cx="1534795" cy="977265"/>
            </a:xfrm>
            <a:custGeom>
              <a:avLst/>
              <a:gdLst/>
              <a:ahLst/>
              <a:cxnLst/>
              <a:rect l="l" t="t" r="r" b="b"/>
              <a:pathLst>
                <a:path w="1534795" h="977264">
                  <a:moveTo>
                    <a:pt x="0" y="49314"/>
                  </a:moveTo>
                  <a:lnTo>
                    <a:pt x="312940" y="0"/>
                  </a:lnTo>
                  <a:lnTo>
                    <a:pt x="611631" y="241439"/>
                  </a:lnTo>
                  <a:lnTo>
                    <a:pt x="827633" y="381241"/>
                  </a:lnTo>
                  <a:lnTo>
                    <a:pt x="1189824" y="549668"/>
                  </a:lnTo>
                  <a:lnTo>
                    <a:pt x="1517154" y="614705"/>
                  </a:lnTo>
                  <a:lnTo>
                    <a:pt x="1534668" y="976909"/>
                  </a:lnTo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1700009" y="2420886"/>
              <a:ext cx="5133340" cy="1506220"/>
            </a:xfrm>
            <a:custGeom>
              <a:avLst/>
              <a:gdLst/>
              <a:ahLst/>
              <a:cxnLst/>
              <a:rect l="l" t="t" r="r" b="b"/>
              <a:pathLst>
                <a:path w="5133340" h="1506220">
                  <a:moveTo>
                    <a:pt x="1929409" y="1505699"/>
                  </a:moveTo>
                  <a:lnTo>
                    <a:pt x="1929409" y="1226439"/>
                  </a:lnTo>
                  <a:lnTo>
                    <a:pt x="2091334" y="1194689"/>
                  </a:lnTo>
                  <a:lnTo>
                    <a:pt x="2127745" y="1189977"/>
                  </a:lnTo>
                  <a:lnTo>
                    <a:pt x="2294534" y="1061440"/>
                  </a:lnTo>
                  <a:lnTo>
                    <a:pt x="2489695" y="910678"/>
                  </a:lnTo>
                  <a:lnTo>
                    <a:pt x="2824759" y="353809"/>
                  </a:lnTo>
                  <a:lnTo>
                    <a:pt x="2978645" y="139547"/>
                  </a:lnTo>
                  <a:lnTo>
                    <a:pt x="3142259" y="55460"/>
                  </a:lnTo>
                  <a:lnTo>
                    <a:pt x="3250209" y="0"/>
                  </a:lnTo>
                  <a:lnTo>
                    <a:pt x="3494684" y="14185"/>
                  </a:lnTo>
                  <a:lnTo>
                    <a:pt x="3639045" y="93560"/>
                  </a:lnTo>
                  <a:lnTo>
                    <a:pt x="3939044" y="325234"/>
                  </a:lnTo>
                  <a:lnTo>
                    <a:pt x="4137520" y="575919"/>
                  </a:lnTo>
                  <a:lnTo>
                    <a:pt x="4408944" y="818603"/>
                  </a:lnTo>
                  <a:lnTo>
                    <a:pt x="4589919" y="966190"/>
                  </a:lnTo>
                  <a:lnTo>
                    <a:pt x="4834394" y="1115415"/>
                  </a:lnTo>
                  <a:lnTo>
                    <a:pt x="5015369" y="1151877"/>
                  </a:lnTo>
                  <a:lnTo>
                    <a:pt x="5132844" y="1151877"/>
                  </a:lnTo>
                  <a:lnTo>
                    <a:pt x="5132844" y="1440662"/>
                  </a:lnTo>
                </a:path>
                <a:path w="5133340" h="1506220">
                  <a:moveTo>
                    <a:pt x="0" y="1181100"/>
                  </a:moveTo>
                  <a:lnTo>
                    <a:pt x="1929409" y="1216126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40486" y="2683027"/>
              <a:ext cx="1028700" cy="1786077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6840486" y="2683027"/>
              <a:ext cx="1028700" cy="1786255"/>
            </a:xfrm>
            <a:custGeom>
              <a:avLst/>
              <a:gdLst/>
              <a:ahLst/>
              <a:cxnLst/>
              <a:rect l="l" t="t" r="r" b="b"/>
              <a:pathLst>
                <a:path w="1028700" h="1786254">
                  <a:moveTo>
                    <a:pt x="1028700" y="0"/>
                  </a:moveTo>
                  <a:lnTo>
                    <a:pt x="1028700" y="880617"/>
                  </a:lnTo>
                  <a:lnTo>
                    <a:pt x="0" y="1786077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709140" y="3883857"/>
              <a:ext cx="1923414" cy="288290"/>
            </a:xfrm>
            <a:custGeom>
              <a:avLst/>
              <a:gdLst/>
              <a:ahLst/>
              <a:cxnLst/>
              <a:rect l="l" t="t" r="r" b="b"/>
              <a:pathLst>
                <a:path w="1923414" h="288289">
                  <a:moveTo>
                    <a:pt x="1359275" y="0"/>
                  </a:moveTo>
                  <a:lnTo>
                    <a:pt x="1310622" y="1930"/>
                  </a:lnTo>
                  <a:lnTo>
                    <a:pt x="1263668" y="6483"/>
                  </a:lnTo>
                  <a:lnTo>
                    <a:pt x="1218704" y="14051"/>
                  </a:lnTo>
                  <a:lnTo>
                    <a:pt x="1166701" y="16897"/>
                  </a:lnTo>
                  <a:lnTo>
                    <a:pt x="910704" y="32020"/>
                  </a:lnTo>
                  <a:lnTo>
                    <a:pt x="759351" y="40451"/>
                  </a:lnTo>
                  <a:lnTo>
                    <a:pt x="658937" y="45174"/>
                  </a:lnTo>
                  <a:lnTo>
                    <a:pt x="608795" y="47152"/>
                  </a:lnTo>
                  <a:lnTo>
                    <a:pt x="558660" y="48826"/>
                  </a:lnTo>
                  <a:lnTo>
                    <a:pt x="508507" y="50156"/>
                  </a:lnTo>
                  <a:lnTo>
                    <a:pt x="458307" y="51105"/>
                  </a:lnTo>
                  <a:lnTo>
                    <a:pt x="408035" y="51636"/>
                  </a:lnTo>
                  <a:lnTo>
                    <a:pt x="357663" y="51710"/>
                  </a:lnTo>
                  <a:lnTo>
                    <a:pt x="307163" y="51290"/>
                  </a:lnTo>
                  <a:lnTo>
                    <a:pt x="256511" y="50338"/>
                  </a:lnTo>
                  <a:lnTo>
                    <a:pt x="205677" y="48816"/>
                  </a:lnTo>
                  <a:lnTo>
                    <a:pt x="154636" y="46687"/>
                  </a:lnTo>
                  <a:lnTo>
                    <a:pt x="103361" y="43912"/>
                  </a:lnTo>
                  <a:lnTo>
                    <a:pt x="51824" y="40455"/>
                  </a:lnTo>
                  <a:lnTo>
                    <a:pt x="0" y="36276"/>
                  </a:lnTo>
                  <a:lnTo>
                    <a:pt x="0" y="277678"/>
                  </a:lnTo>
                  <a:lnTo>
                    <a:pt x="56670" y="283466"/>
                  </a:lnTo>
                  <a:lnTo>
                    <a:pt x="123848" y="286877"/>
                  </a:lnTo>
                  <a:lnTo>
                    <a:pt x="200705" y="288147"/>
                  </a:lnTo>
                  <a:lnTo>
                    <a:pt x="242505" y="288053"/>
                  </a:lnTo>
                  <a:lnTo>
                    <a:pt x="286413" y="287512"/>
                  </a:lnTo>
                  <a:lnTo>
                    <a:pt x="332328" y="286554"/>
                  </a:lnTo>
                  <a:lnTo>
                    <a:pt x="380145" y="285208"/>
                  </a:lnTo>
                  <a:lnTo>
                    <a:pt x="429760" y="283504"/>
                  </a:lnTo>
                  <a:lnTo>
                    <a:pt x="533974" y="279139"/>
                  </a:lnTo>
                  <a:lnTo>
                    <a:pt x="644141" y="273695"/>
                  </a:lnTo>
                  <a:lnTo>
                    <a:pt x="759434" y="267408"/>
                  </a:lnTo>
                  <a:lnTo>
                    <a:pt x="1191370" y="242173"/>
                  </a:lnTo>
                  <a:lnTo>
                    <a:pt x="1383804" y="231590"/>
                  </a:lnTo>
                  <a:lnTo>
                    <a:pt x="1435065" y="237228"/>
                  </a:lnTo>
                  <a:lnTo>
                    <a:pt x="1485157" y="243468"/>
                  </a:lnTo>
                  <a:lnTo>
                    <a:pt x="1582800" y="256067"/>
                  </a:lnTo>
                  <a:lnTo>
                    <a:pt x="1630836" y="261580"/>
                  </a:lnTo>
                  <a:lnTo>
                    <a:pt x="1678671" y="266003"/>
                  </a:lnTo>
                  <a:lnTo>
                    <a:pt x="1726548" y="268915"/>
                  </a:lnTo>
                  <a:lnTo>
                    <a:pt x="1774708" y="269893"/>
                  </a:lnTo>
                  <a:lnTo>
                    <a:pt x="1823394" y="268513"/>
                  </a:lnTo>
                  <a:lnTo>
                    <a:pt x="1872848" y="264353"/>
                  </a:lnTo>
                  <a:lnTo>
                    <a:pt x="1923313" y="256990"/>
                  </a:lnTo>
                  <a:lnTo>
                    <a:pt x="1923313" y="39451"/>
                  </a:lnTo>
                  <a:lnTo>
                    <a:pt x="1875187" y="38470"/>
                  </a:lnTo>
                  <a:lnTo>
                    <a:pt x="1825559" y="35790"/>
                  </a:lnTo>
                  <a:lnTo>
                    <a:pt x="1774717" y="31802"/>
                  </a:lnTo>
                  <a:lnTo>
                    <a:pt x="1722955" y="26900"/>
                  </a:lnTo>
                  <a:lnTo>
                    <a:pt x="1617830" y="15926"/>
                  </a:lnTo>
                  <a:lnTo>
                    <a:pt x="1565051" y="10640"/>
                  </a:lnTo>
                  <a:lnTo>
                    <a:pt x="1512514" y="6011"/>
                  </a:lnTo>
                  <a:lnTo>
                    <a:pt x="1460512" y="2433"/>
                  </a:lnTo>
                  <a:lnTo>
                    <a:pt x="1409335" y="298"/>
                  </a:lnTo>
                  <a:lnTo>
                    <a:pt x="1359275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709140" y="3883857"/>
              <a:ext cx="1923414" cy="288290"/>
            </a:xfrm>
            <a:custGeom>
              <a:avLst/>
              <a:gdLst/>
              <a:ahLst/>
              <a:cxnLst/>
              <a:rect l="l" t="t" r="r" b="b"/>
              <a:pathLst>
                <a:path w="1923414" h="288289">
                  <a:moveTo>
                    <a:pt x="1923313" y="256990"/>
                  </a:moveTo>
                  <a:lnTo>
                    <a:pt x="1872848" y="264353"/>
                  </a:lnTo>
                  <a:lnTo>
                    <a:pt x="1823394" y="268513"/>
                  </a:lnTo>
                  <a:lnTo>
                    <a:pt x="1774708" y="269893"/>
                  </a:lnTo>
                  <a:lnTo>
                    <a:pt x="1726548" y="268915"/>
                  </a:lnTo>
                  <a:lnTo>
                    <a:pt x="1678671" y="266003"/>
                  </a:lnTo>
                  <a:lnTo>
                    <a:pt x="1630836" y="261580"/>
                  </a:lnTo>
                  <a:lnTo>
                    <a:pt x="1582800" y="256067"/>
                  </a:lnTo>
                  <a:lnTo>
                    <a:pt x="1534321" y="249889"/>
                  </a:lnTo>
                  <a:lnTo>
                    <a:pt x="1485157" y="243468"/>
                  </a:lnTo>
                  <a:lnTo>
                    <a:pt x="1435065" y="237228"/>
                  </a:lnTo>
                  <a:lnTo>
                    <a:pt x="1383804" y="231590"/>
                  </a:lnTo>
                  <a:lnTo>
                    <a:pt x="1319482" y="235013"/>
                  </a:lnTo>
                  <a:lnTo>
                    <a:pt x="1255302" y="238551"/>
                  </a:lnTo>
                  <a:lnTo>
                    <a:pt x="1191370" y="242173"/>
                  </a:lnTo>
                  <a:lnTo>
                    <a:pt x="1127787" y="245850"/>
                  </a:lnTo>
                  <a:lnTo>
                    <a:pt x="1064657" y="249551"/>
                  </a:lnTo>
                  <a:lnTo>
                    <a:pt x="1002085" y="253249"/>
                  </a:lnTo>
                  <a:lnTo>
                    <a:pt x="940173" y="256913"/>
                  </a:lnTo>
                  <a:lnTo>
                    <a:pt x="879025" y="260514"/>
                  </a:lnTo>
                  <a:lnTo>
                    <a:pt x="818744" y="264022"/>
                  </a:lnTo>
                  <a:lnTo>
                    <a:pt x="759434" y="267408"/>
                  </a:lnTo>
                  <a:lnTo>
                    <a:pt x="701199" y="270642"/>
                  </a:lnTo>
                  <a:lnTo>
                    <a:pt x="644141" y="273695"/>
                  </a:lnTo>
                  <a:lnTo>
                    <a:pt x="588365" y="276537"/>
                  </a:lnTo>
                  <a:lnTo>
                    <a:pt x="533974" y="279139"/>
                  </a:lnTo>
                  <a:lnTo>
                    <a:pt x="481071" y="281471"/>
                  </a:lnTo>
                  <a:lnTo>
                    <a:pt x="429760" y="283504"/>
                  </a:lnTo>
                  <a:lnTo>
                    <a:pt x="380145" y="285208"/>
                  </a:lnTo>
                  <a:lnTo>
                    <a:pt x="332328" y="286554"/>
                  </a:lnTo>
                  <a:lnTo>
                    <a:pt x="286413" y="287512"/>
                  </a:lnTo>
                  <a:lnTo>
                    <a:pt x="242505" y="288053"/>
                  </a:lnTo>
                  <a:lnTo>
                    <a:pt x="200705" y="288147"/>
                  </a:lnTo>
                  <a:lnTo>
                    <a:pt x="161119" y="287765"/>
                  </a:lnTo>
                  <a:lnTo>
                    <a:pt x="88998" y="285454"/>
                  </a:lnTo>
                  <a:lnTo>
                    <a:pt x="26970" y="280884"/>
                  </a:lnTo>
                  <a:lnTo>
                    <a:pt x="0" y="277678"/>
                  </a:lnTo>
                  <a:lnTo>
                    <a:pt x="0" y="36276"/>
                  </a:lnTo>
                  <a:lnTo>
                    <a:pt x="51824" y="40455"/>
                  </a:lnTo>
                  <a:lnTo>
                    <a:pt x="103361" y="43912"/>
                  </a:lnTo>
                  <a:lnTo>
                    <a:pt x="154636" y="46687"/>
                  </a:lnTo>
                  <a:lnTo>
                    <a:pt x="205677" y="48816"/>
                  </a:lnTo>
                  <a:lnTo>
                    <a:pt x="256511" y="50338"/>
                  </a:lnTo>
                  <a:lnTo>
                    <a:pt x="307163" y="51290"/>
                  </a:lnTo>
                  <a:lnTo>
                    <a:pt x="357663" y="51710"/>
                  </a:lnTo>
                  <a:lnTo>
                    <a:pt x="408035" y="51636"/>
                  </a:lnTo>
                  <a:lnTo>
                    <a:pt x="458307" y="51105"/>
                  </a:lnTo>
                  <a:lnTo>
                    <a:pt x="508507" y="50156"/>
                  </a:lnTo>
                  <a:lnTo>
                    <a:pt x="558660" y="48826"/>
                  </a:lnTo>
                  <a:lnTo>
                    <a:pt x="608795" y="47152"/>
                  </a:lnTo>
                  <a:lnTo>
                    <a:pt x="658937" y="45174"/>
                  </a:lnTo>
                  <a:lnTo>
                    <a:pt x="709113" y="42927"/>
                  </a:lnTo>
                  <a:lnTo>
                    <a:pt x="759351" y="40451"/>
                  </a:lnTo>
                  <a:lnTo>
                    <a:pt x="809678" y="37782"/>
                  </a:lnTo>
                  <a:lnTo>
                    <a:pt x="860120" y="34960"/>
                  </a:lnTo>
                  <a:lnTo>
                    <a:pt x="910704" y="32020"/>
                  </a:lnTo>
                  <a:lnTo>
                    <a:pt x="961458" y="29002"/>
                  </a:lnTo>
                  <a:lnTo>
                    <a:pt x="1012407" y="25943"/>
                  </a:lnTo>
                  <a:lnTo>
                    <a:pt x="1063580" y="22881"/>
                  </a:lnTo>
                  <a:lnTo>
                    <a:pt x="1115002" y="19853"/>
                  </a:lnTo>
                  <a:lnTo>
                    <a:pt x="1166701" y="16897"/>
                  </a:lnTo>
                  <a:lnTo>
                    <a:pt x="1218704" y="14051"/>
                  </a:lnTo>
                  <a:lnTo>
                    <a:pt x="1263668" y="6483"/>
                  </a:lnTo>
                  <a:lnTo>
                    <a:pt x="1310622" y="1930"/>
                  </a:lnTo>
                  <a:lnTo>
                    <a:pt x="1359275" y="0"/>
                  </a:lnTo>
                  <a:lnTo>
                    <a:pt x="1409335" y="298"/>
                  </a:lnTo>
                  <a:lnTo>
                    <a:pt x="1460512" y="2433"/>
                  </a:lnTo>
                  <a:lnTo>
                    <a:pt x="1512514" y="6011"/>
                  </a:lnTo>
                  <a:lnTo>
                    <a:pt x="1565051" y="10640"/>
                  </a:lnTo>
                  <a:lnTo>
                    <a:pt x="1617830" y="15926"/>
                  </a:lnTo>
                  <a:lnTo>
                    <a:pt x="1670562" y="21477"/>
                  </a:lnTo>
                  <a:lnTo>
                    <a:pt x="1722955" y="26900"/>
                  </a:lnTo>
                  <a:lnTo>
                    <a:pt x="1774717" y="31802"/>
                  </a:lnTo>
                  <a:lnTo>
                    <a:pt x="1825559" y="35790"/>
                  </a:lnTo>
                  <a:lnTo>
                    <a:pt x="1875187" y="38470"/>
                  </a:lnTo>
                  <a:lnTo>
                    <a:pt x="1923313" y="39451"/>
                  </a:lnTo>
                  <a:lnTo>
                    <a:pt x="1923313" y="25699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65663" y="3604272"/>
              <a:ext cx="1310627" cy="729996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6829818" y="3027413"/>
              <a:ext cx="1039494" cy="1137285"/>
            </a:xfrm>
            <a:custGeom>
              <a:avLst/>
              <a:gdLst/>
              <a:ahLst/>
              <a:cxnLst/>
              <a:rect l="l" t="t" r="r" b="b"/>
              <a:pathLst>
                <a:path w="1039495" h="1137285">
                  <a:moveTo>
                    <a:pt x="1039368" y="0"/>
                  </a:moveTo>
                  <a:lnTo>
                    <a:pt x="747268" y="195364"/>
                  </a:lnTo>
                  <a:lnTo>
                    <a:pt x="603745" y="339877"/>
                  </a:lnTo>
                  <a:lnTo>
                    <a:pt x="484632" y="508152"/>
                  </a:lnTo>
                  <a:lnTo>
                    <a:pt x="329552" y="606577"/>
                  </a:lnTo>
                  <a:lnTo>
                    <a:pt x="168033" y="674890"/>
                  </a:lnTo>
                  <a:lnTo>
                    <a:pt x="0" y="795540"/>
                  </a:lnTo>
                  <a:lnTo>
                    <a:pt x="21183" y="1136891"/>
                  </a:lnTo>
                  <a:lnTo>
                    <a:pt x="458444" y="774852"/>
                  </a:lnTo>
                  <a:lnTo>
                    <a:pt x="868019" y="436664"/>
                  </a:lnTo>
                  <a:lnTo>
                    <a:pt x="1039368" y="241300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29818" y="3027413"/>
              <a:ext cx="1039494" cy="1137285"/>
            </a:xfrm>
            <a:custGeom>
              <a:avLst/>
              <a:gdLst/>
              <a:ahLst/>
              <a:cxnLst/>
              <a:rect l="l" t="t" r="r" b="b"/>
              <a:pathLst>
                <a:path w="1039495" h="1137285">
                  <a:moveTo>
                    <a:pt x="21183" y="1136891"/>
                  </a:moveTo>
                  <a:lnTo>
                    <a:pt x="458444" y="774852"/>
                  </a:lnTo>
                  <a:lnTo>
                    <a:pt x="868019" y="436664"/>
                  </a:lnTo>
                  <a:lnTo>
                    <a:pt x="1039368" y="241300"/>
                  </a:lnTo>
                  <a:lnTo>
                    <a:pt x="1039368" y="0"/>
                  </a:lnTo>
                  <a:lnTo>
                    <a:pt x="747268" y="195364"/>
                  </a:lnTo>
                  <a:lnTo>
                    <a:pt x="603745" y="339877"/>
                  </a:lnTo>
                  <a:lnTo>
                    <a:pt x="484632" y="508152"/>
                  </a:lnTo>
                  <a:lnTo>
                    <a:pt x="329552" y="606577"/>
                  </a:lnTo>
                  <a:lnTo>
                    <a:pt x="168033" y="674890"/>
                  </a:lnTo>
                  <a:lnTo>
                    <a:pt x="0" y="795540"/>
                  </a:lnTo>
                  <a:lnTo>
                    <a:pt x="21183" y="1136891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5410949" y="2428481"/>
              <a:ext cx="2145665" cy="2408555"/>
            </a:xfrm>
            <a:custGeom>
              <a:avLst/>
              <a:gdLst/>
              <a:ahLst/>
              <a:cxnLst/>
              <a:rect l="l" t="t" r="r" b="b"/>
              <a:pathLst>
                <a:path w="2145665" h="2408554">
                  <a:moveTo>
                    <a:pt x="997991" y="21323"/>
                  </a:moveTo>
                  <a:lnTo>
                    <a:pt x="983246" y="0"/>
                  </a:lnTo>
                  <a:lnTo>
                    <a:pt x="56553" y="641604"/>
                  </a:lnTo>
                  <a:lnTo>
                    <a:pt x="41821" y="620268"/>
                  </a:lnTo>
                  <a:lnTo>
                    <a:pt x="0" y="696468"/>
                  </a:lnTo>
                  <a:lnTo>
                    <a:pt x="85966" y="684161"/>
                  </a:lnTo>
                  <a:lnTo>
                    <a:pt x="76390" y="670318"/>
                  </a:lnTo>
                  <a:lnTo>
                    <a:pt x="71272" y="662914"/>
                  </a:lnTo>
                  <a:lnTo>
                    <a:pt x="997991" y="21323"/>
                  </a:lnTo>
                  <a:close/>
                </a:path>
                <a:path w="2145665" h="2408554">
                  <a:moveTo>
                    <a:pt x="2145398" y="2386609"/>
                  </a:moveTo>
                  <a:lnTo>
                    <a:pt x="1342682" y="1843278"/>
                  </a:lnTo>
                  <a:lnTo>
                    <a:pt x="1347597" y="1836039"/>
                  </a:lnTo>
                  <a:lnTo>
                    <a:pt x="1357160" y="1821954"/>
                  </a:lnTo>
                  <a:lnTo>
                    <a:pt x="1271041" y="1810537"/>
                  </a:lnTo>
                  <a:lnTo>
                    <a:pt x="1313548" y="1886191"/>
                  </a:lnTo>
                  <a:lnTo>
                    <a:pt x="1328089" y="1864779"/>
                  </a:lnTo>
                  <a:lnTo>
                    <a:pt x="2130971" y="2407932"/>
                  </a:lnTo>
                  <a:lnTo>
                    <a:pt x="2145398" y="23866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615459" y="2698254"/>
              <a:ext cx="871855" cy="421005"/>
            </a:xfrm>
            <a:custGeom>
              <a:avLst/>
              <a:gdLst/>
              <a:ahLst/>
              <a:cxnLst/>
              <a:rect l="l" t="t" r="r" b="b"/>
              <a:pathLst>
                <a:path w="871854" h="421005">
                  <a:moveTo>
                    <a:pt x="408038" y="0"/>
                  </a:moveTo>
                  <a:lnTo>
                    <a:pt x="296913" y="23710"/>
                  </a:lnTo>
                  <a:lnTo>
                    <a:pt x="185788" y="85725"/>
                  </a:lnTo>
                  <a:lnTo>
                    <a:pt x="185788" y="122135"/>
                  </a:lnTo>
                  <a:lnTo>
                    <a:pt x="49263" y="322160"/>
                  </a:lnTo>
                  <a:lnTo>
                    <a:pt x="109588" y="274535"/>
                  </a:lnTo>
                  <a:lnTo>
                    <a:pt x="0" y="420585"/>
                  </a:lnTo>
                  <a:lnTo>
                    <a:pt x="871689" y="350735"/>
                  </a:lnTo>
                  <a:lnTo>
                    <a:pt x="816076" y="222250"/>
                  </a:lnTo>
                  <a:lnTo>
                    <a:pt x="643089" y="98425"/>
                  </a:lnTo>
                  <a:lnTo>
                    <a:pt x="493763" y="12700"/>
                  </a:lnTo>
                  <a:lnTo>
                    <a:pt x="408038" y="0"/>
                  </a:lnTo>
                  <a:close/>
                </a:path>
              </a:pathLst>
            </a:custGeom>
            <a:solidFill>
              <a:srgbClr val="FF00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4615459" y="2698254"/>
              <a:ext cx="871855" cy="421005"/>
            </a:xfrm>
            <a:custGeom>
              <a:avLst/>
              <a:gdLst/>
              <a:ahLst/>
              <a:cxnLst/>
              <a:rect l="l" t="t" r="r" b="b"/>
              <a:pathLst>
                <a:path w="871854" h="421005">
                  <a:moveTo>
                    <a:pt x="0" y="420585"/>
                  </a:moveTo>
                  <a:lnTo>
                    <a:pt x="871689" y="350735"/>
                  </a:lnTo>
                  <a:lnTo>
                    <a:pt x="816076" y="222250"/>
                  </a:lnTo>
                  <a:lnTo>
                    <a:pt x="643089" y="98425"/>
                  </a:lnTo>
                  <a:lnTo>
                    <a:pt x="493763" y="12700"/>
                  </a:lnTo>
                  <a:lnTo>
                    <a:pt x="408038" y="0"/>
                  </a:lnTo>
                  <a:lnTo>
                    <a:pt x="296913" y="23710"/>
                  </a:lnTo>
                  <a:lnTo>
                    <a:pt x="185788" y="85725"/>
                  </a:lnTo>
                  <a:lnTo>
                    <a:pt x="185788" y="122135"/>
                  </a:lnTo>
                  <a:lnTo>
                    <a:pt x="49263" y="322160"/>
                  </a:lnTo>
                  <a:lnTo>
                    <a:pt x="109588" y="274535"/>
                  </a:lnTo>
                  <a:lnTo>
                    <a:pt x="0" y="420585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3805529" y="2274938"/>
              <a:ext cx="1224915" cy="2665095"/>
            </a:xfrm>
            <a:custGeom>
              <a:avLst/>
              <a:gdLst/>
              <a:ahLst/>
              <a:cxnLst/>
              <a:rect l="l" t="t" r="r" b="b"/>
              <a:pathLst>
                <a:path w="1224914" h="2665095">
                  <a:moveTo>
                    <a:pt x="814349" y="1208290"/>
                  </a:moveTo>
                  <a:lnTo>
                    <a:pt x="807453" y="1190777"/>
                  </a:lnTo>
                  <a:lnTo>
                    <a:pt x="782497" y="1127366"/>
                  </a:lnTo>
                  <a:lnTo>
                    <a:pt x="736904" y="1201432"/>
                  </a:lnTo>
                  <a:lnTo>
                    <a:pt x="762787" y="1203731"/>
                  </a:lnTo>
                  <a:lnTo>
                    <a:pt x="633869" y="2662440"/>
                  </a:lnTo>
                  <a:lnTo>
                    <a:pt x="659815" y="2664714"/>
                  </a:lnTo>
                  <a:lnTo>
                    <a:pt x="788530" y="1206017"/>
                  </a:lnTo>
                  <a:lnTo>
                    <a:pt x="814349" y="1208290"/>
                  </a:lnTo>
                  <a:close/>
                </a:path>
                <a:path w="1224914" h="2665095">
                  <a:moveTo>
                    <a:pt x="1224419" y="545211"/>
                  </a:moveTo>
                  <a:lnTo>
                    <a:pt x="1212672" y="531114"/>
                  </a:lnTo>
                  <a:lnTo>
                    <a:pt x="1168806" y="478434"/>
                  </a:lnTo>
                  <a:lnTo>
                    <a:pt x="1158443" y="502158"/>
                  </a:lnTo>
                  <a:lnTo>
                    <a:pt x="10426" y="0"/>
                  </a:lnTo>
                  <a:lnTo>
                    <a:pt x="0" y="23609"/>
                  </a:lnTo>
                  <a:lnTo>
                    <a:pt x="1148054" y="525932"/>
                  </a:lnTo>
                  <a:lnTo>
                    <a:pt x="1137691" y="549668"/>
                  </a:lnTo>
                  <a:lnTo>
                    <a:pt x="1224419" y="5452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5" name="object 5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56" name="object 5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4855" rIns="0" bIns="0" rtlCol="0" vert="horz">
            <a:spAutoFit/>
          </a:bodyPr>
          <a:lstStyle/>
          <a:p>
            <a:pPr algn="ctr" marL="3175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Приразломные</a:t>
            </a:r>
            <a:r>
              <a:rPr dirty="0" sz="2800" spc="-11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(тектонически</a:t>
            </a:r>
            <a:endParaRPr sz="2800"/>
          </a:p>
          <a:p>
            <a:pPr algn="ctr" marL="31750">
              <a:lnSpc>
                <a:spcPct val="100000"/>
              </a:lnSpc>
            </a:pPr>
            <a:r>
              <a:rPr dirty="0" sz="2800" spc="-10">
                <a:solidFill>
                  <a:srgbClr val="000000"/>
                </a:solidFill>
              </a:rPr>
              <a:t>-экранированные</a:t>
            </a:r>
            <a:r>
              <a:rPr dirty="0" sz="2800" spc="-15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ловушки)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1322717" y="2197493"/>
            <a:ext cx="6439535" cy="2581910"/>
            <a:chOff x="1322717" y="2197493"/>
            <a:chExt cx="6439535" cy="2581910"/>
          </a:xfrm>
        </p:grpSpPr>
        <p:sp>
          <p:nvSpPr>
            <p:cNvPr id="4" name="object 4" descr=""/>
            <p:cNvSpPr/>
            <p:nvPr/>
          </p:nvSpPr>
          <p:spPr>
            <a:xfrm>
              <a:off x="5816346" y="2197493"/>
              <a:ext cx="391160" cy="389890"/>
            </a:xfrm>
            <a:custGeom>
              <a:avLst/>
              <a:gdLst/>
              <a:ahLst/>
              <a:cxnLst/>
              <a:rect l="l" t="t" r="r" b="b"/>
              <a:pathLst>
                <a:path w="391160" h="389889">
                  <a:moveTo>
                    <a:pt x="27038" y="308724"/>
                  </a:moveTo>
                  <a:lnTo>
                    <a:pt x="0" y="389483"/>
                  </a:lnTo>
                  <a:lnTo>
                    <a:pt x="80924" y="362699"/>
                  </a:lnTo>
                  <a:lnTo>
                    <a:pt x="69880" y="351637"/>
                  </a:lnTo>
                  <a:lnTo>
                    <a:pt x="51942" y="351637"/>
                  </a:lnTo>
                  <a:lnTo>
                    <a:pt x="37960" y="337692"/>
                  </a:lnTo>
                  <a:lnTo>
                    <a:pt x="46986" y="328705"/>
                  </a:lnTo>
                  <a:lnTo>
                    <a:pt x="27038" y="308724"/>
                  </a:lnTo>
                  <a:close/>
                </a:path>
                <a:path w="391160" h="389889">
                  <a:moveTo>
                    <a:pt x="46986" y="328705"/>
                  </a:moveTo>
                  <a:lnTo>
                    <a:pt x="37960" y="337692"/>
                  </a:lnTo>
                  <a:lnTo>
                    <a:pt x="51942" y="351637"/>
                  </a:lnTo>
                  <a:lnTo>
                    <a:pt x="60937" y="342679"/>
                  </a:lnTo>
                  <a:lnTo>
                    <a:pt x="46986" y="328705"/>
                  </a:lnTo>
                  <a:close/>
                </a:path>
                <a:path w="391160" h="389889">
                  <a:moveTo>
                    <a:pt x="60937" y="342679"/>
                  </a:moveTo>
                  <a:lnTo>
                    <a:pt x="51942" y="351637"/>
                  </a:lnTo>
                  <a:lnTo>
                    <a:pt x="69880" y="351637"/>
                  </a:lnTo>
                  <a:lnTo>
                    <a:pt x="60937" y="342679"/>
                  </a:lnTo>
                  <a:close/>
                </a:path>
                <a:path w="391160" h="389889">
                  <a:moveTo>
                    <a:pt x="377088" y="0"/>
                  </a:moveTo>
                  <a:lnTo>
                    <a:pt x="46986" y="328705"/>
                  </a:lnTo>
                  <a:lnTo>
                    <a:pt x="60937" y="342679"/>
                  </a:lnTo>
                  <a:lnTo>
                    <a:pt x="391032" y="13944"/>
                  </a:lnTo>
                  <a:lnTo>
                    <a:pt x="3770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337322" y="4060672"/>
              <a:ext cx="3121660" cy="704215"/>
            </a:xfrm>
            <a:custGeom>
              <a:avLst/>
              <a:gdLst/>
              <a:ahLst/>
              <a:cxnLst/>
              <a:rect l="l" t="t" r="r" b="b"/>
              <a:pathLst>
                <a:path w="3121660" h="704214">
                  <a:moveTo>
                    <a:pt x="3121126" y="0"/>
                  </a:moveTo>
                  <a:lnTo>
                    <a:pt x="0" y="469404"/>
                  </a:lnTo>
                  <a:lnTo>
                    <a:pt x="0" y="704113"/>
                  </a:lnTo>
                  <a:lnTo>
                    <a:pt x="1244599" y="604151"/>
                  </a:lnTo>
                  <a:lnTo>
                    <a:pt x="2716263" y="383832"/>
                  </a:lnTo>
                  <a:lnTo>
                    <a:pt x="3121126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37322" y="4060672"/>
              <a:ext cx="3121660" cy="704215"/>
            </a:xfrm>
            <a:custGeom>
              <a:avLst/>
              <a:gdLst/>
              <a:ahLst/>
              <a:cxnLst/>
              <a:rect l="l" t="t" r="r" b="b"/>
              <a:pathLst>
                <a:path w="3121660" h="704214">
                  <a:moveTo>
                    <a:pt x="0" y="469404"/>
                  </a:moveTo>
                  <a:lnTo>
                    <a:pt x="3121126" y="0"/>
                  </a:lnTo>
                  <a:lnTo>
                    <a:pt x="2716263" y="383832"/>
                  </a:lnTo>
                  <a:lnTo>
                    <a:pt x="1244599" y="604151"/>
                  </a:lnTo>
                  <a:lnTo>
                    <a:pt x="0" y="704113"/>
                  </a:lnTo>
                  <a:lnTo>
                    <a:pt x="0" y="469404"/>
                  </a:lnTo>
                  <a:close/>
                </a:path>
              </a:pathLst>
            </a:custGeom>
            <a:ln w="28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49527" y="3339846"/>
              <a:ext cx="3796665" cy="881380"/>
            </a:xfrm>
            <a:custGeom>
              <a:avLst/>
              <a:gdLst/>
              <a:ahLst/>
              <a:cxnLst/>
              <a:rect l="l" t="t" r="r" b="b"/>
              <a:pathLst>
                <a:path w="3796665" h="881379">
                  <a:moveTo>
                    <a:pt x="3796258" y="0"/>
                  </a:moveTo>
                  <a:lnTo>
                    <a:pt x="0" y="547649"/>
                  </a:lnTo>
                  <a:lnTo>
                    <a:pt x="0" y="880871"/>
                  </a:lnTo>
                  <a:lnTo>
                    <a:pt x="3486645" y="323710"/>
                  </a:lnTo>
                  <a:lnTo>
                    <a:pt x="3796258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49527" y="3339846"/>
              <a:ext cx="3796665" cy="881380"/>
            </a:xfrm>
            <a:custGeom>
              <a:avLst/>
              <a:gdLst/>
              <a:ahLst/>
              <a:cxnLst/>
              <a:rect l="l" t="t" r="r" b="b"/>
              <a:pathLst>
                <a:path w="3796665" h="881379">
                  <a:moveTo>
                    <a:pt x="3486645" y="323710"/>
                  </a:moveTo>
                  <a:lnTo>
                    <a:pt x="0" y="880871"/>
                  </a:lnTo>
                  <a:lnTo>
                    <a:pt x="0" y="547649"/>
                  </a:lnTo>
                  <a:lnTo>
                    <a:pt x="3796258" y="0"/>
                  </a:lnTo>
                  <a:lnTo>
                    <a:pt x="3486645" y="323710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336554" y="2971050"/>
              <a:ext cx="3409315" cy="1211580"/>
            </a:xfrm>
            <a:custGeom>
              <a:avLst/>
              <a:gdLst/>
              <a:ahLst/>
              <a:cxnLst/>
              <a:rect l="l" t="t" r="r" b="b"/>
              <a:pathLst>
                <a:path w="3409315" h="1211579">
                  <a:moveTo>
                    <a:pt x="3409149" y="0"/>
                  </a:moveTo>
                  <a:lnTo>
                    <a:pt x="634847" y="557364"/>
                  </a:lnTo>
                  <a:lnTo>
                    <a:pt x="0" y="1211567"/>
                  </a:lnTo>
                  <a:lnTo>
                    <a:pt x="3409149" y="581126"/>
                  </a:lnTo>
                  <a:lnTo>
                    <a:pt x="3409149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336554" y="2971050"/>
              <a:ext cx="3409315" cy="1211580"/>
            </a:xfrm>
            <a:custGeom>
              <a:avLst/>
              <a:gdLst/>
              <a:ahLst/>
              <a:cxnLst/>
              <a:rect l="l" t="t" r="r" b="b"/>
              <a:pathLst>
                <a:path w="3409315" h="1211579">
                  <a:moveTo>
                    <a:pt x="634847" y="557364"/>
                  </a:moveTo>
                  <a:lnTo>
                    <a:pt x="0" y="1211567"/>
                  </a:lnTo>
                  <a:lnTo>
                    <a:pt x="3409149" y="581126"/>
                  </a:lnTo>
                  <a:lnTo>
                    <a:pt x="3409149" y="0"/>
                  </a:lnTo>
                  <a:lnTo>
                    <a:pt x="634847" y="557364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97945" y="2562618"/>
              <a:ext cx="2748280" cy="946785"/>
            </a:xfrm>
            <a:custGeom>
              <a:avLst/>
              <a:gdLst/>
              <a:ahLst/>
              <a:cxnLst/>
              <a:rect l="l" t="t" r="r" b="b"/>
              <a:pathLst>
                <a:path w="2748279" h="946785">
                  <a:moveTo>
                    <a:pt x="2747759" y="0"/>
                  </a:moveTo>
                  <a:lnTo>
                    <a:pt x="527050" y="420738"/>
                  </a:lnTo>
                  <a:lnTo>
                    <a:pt x="0" y="946403"/>
                  </a:lnTo>
                  <a:lnTo>
                    <a:pt x="2747759" y="408038"/>
                  </a:lnTo>
                  <a:lnTo>
                    <a:pt x="274775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997945" y="2562618"/>
              <a:ext cx="2748280" cy="946785"/>
            </a:xfrm>
            <a:custGeom>
              <a:avLst/>
              <a:gdLst/>
              <a:ahLst/>
              <a:cxnLst/>
              <a:rect l="l" t="t" r="r" b="b"/>
              <a:pathLst>
                <a:path w="2748279" h="946785">
                  <a:moveTo>
                    <a:pt x="527050" y="420738"/>
                  </a:moveTo>
                  <a:lnTo>
                    <a:pt x="0" y="946403"/>
                  </a:lnTo>
                  <a:lnTo>
                    <a:pt x="2747759" y="408038"/>
                  </a:lnTo>
                  <a:lnTo>
                    <a:pt x="2747759" y="0"/>
                  </a:lnTo>
                  <a:lnTo>
                    <a:pt x="527050" y="420738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49527" y="4114050"/>
              <a:ext cx="2514600" cy="428625"/>
            </a:xfrm>
            <a:custGeom>
              <a:avLst/>
              <a:gdLst/>
              <a:ahLst/>
              <a:cxnLst/>
              <a:rect l="l" t="t" r="r" b="b"/>
              <a:pathLst>
                <a:path w="2514600" h="428625">
                  <a:moveTo>
                    <a:pt x="666750" y="0"/>
                  </a:moveTo>
                  <a:lnTo>
                    <a:pt x="0" y="118973"/>
                  </a:lnTo>
                  <a:lnTo>
                    <a:pt x="4660" y="428231"/>
                  </a:lnTo>
                  <a:lnTo>
                    <a:pt x="2514600" y="36423"/>
                  </a:lnTo>
                  <a:lnTo>
                    <a:pt x="66675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349527" y="4114050"/>
              <a:ext cx="2514600" cy="428625"/>
            </a:xfrm>
            <a:custGeom>
              <a:avLst/>
              <a:gdLst/>
              <a:ahLst/>
              <a:cxnLst/>
              <a:rect l="l" t="t" r="r" b="b"/>
              <a:pathLst>
                <a:path w="2514600" h="428625">
                  <a:moveTo>
                    <a:pt x="0" y="118973"/>
                  </a:moveTo>
                  <a:lnTo>
                    <a:pt x="666750" y="0"/>
                  </a:lnTo>
                  <a:lnTo>
                    <a:pt x="2514600" y="36423"/>
                  </a:lnTo>
                  <a:lnTo>
                    <a:pt x="4660" y="428231"/>
                  </a:lnTo>
                  <a:lnTo>
                    <a:pt x="0" y="118973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2002536" y="3662159"/>
              <a:ext cx="2860675" cy="483234"/>
            </a:xfrm>
            <a:custGeom>
              <a:avLst/>
              <a:gdLst/>
              <a:ahLst/>
              <a:cxnLst/>
              <a:rect l="l" t="t" r="r" b="b"/>
              <a:pathLst>
                <a:path w="2860675" h="483235">
                  <a:moveTo>
                    <a:pt x="2860573" y="0"/>
                  </a:moveTo>
                  <a:lnTo>
                    <a:pt x="0" y="452488"/>
                  </a:lnTo>
                  <a:lnTo>
                    <a:pt x="1902561" y="483095"/>
                  </a:lnTo>
                  <a:lnTo>
                    <a:pt x="2442210" y="403631"/>
                  </a:lnTo>
                  <a:lnTo>
                    <a:pt x="2860573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484114" y="2364486"/>
              <a:ext cx="2249805" cy="645160"/>
            </a:xfrm>
            <a:custGeom>
              <a:avLst/>
              <a:gdLst/>
              <a:ahLst/>
              <a:cxnLst/>
              <a:rect l="l" t="t" r="r" b="b"/>
              <a:pathLst>
                <a:path w="2249804" h="645160">
                  <a:moveTo>
                    <a:pt x="2249436" y="0"/>
                  </a:moveTo>
                  <a:lnTo>
                    <a:pt x="296811" y="369938"/>
                  </a:lnTo>
                  <a:lnTo>
                    <a:pt x="220611" y="482739"/>
                  </a:lnTo>
                  <a:lnTo>
                    <a:pt x="0" y="644664"/>
                  </a:lnTo>
                  <a:lnTo>
                    <a:pt x="2249436" y="185788"/>
                  </a:lnTo>
                  <a:lnTo>
                    <a:pt x="2249436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484114" y="2364486"/>
              <a:ext cx="2249805" cy="645160"/>
            </a:xfrm>
            <a:custGeom>
              <a:avLst/>
              <a:gdLst/>
              <a:ahLst/>
              <a:cxnLst/>
              <a:rect l="l" t="t" r="r" b="b"/>
              <a:pathLst>
                <a:path w="2249804" h="645160">
                  <a:moveTo>
                    <a:pt x="296811" y="369938"/>
                  </a:moveTo>
                  <a:lnTo>
                    <a:pt x="2249436" y="0"/>
                  </a:lnTo>
                  <a:lnTo>
                    <a:pt x="2249436" y="185788"/>
                  </a:lnTo>
                  <a:lnTo>
                    <a:pt x="0" y="644664"/>
                  </a:lnTo>
                  <a:lnTo>
                    <a:pt x="220611" y="482739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421104" y="2225827"/>
              <a:ext cx="6327775" cy="2505710"/>
            </a:xfrm>
            <a:custGeom>
              <a:avLst/>
              <a:gdLst/>
              <a:ahLst/>
              <a:cxnLst/>
              <a:rect l="l" t="t" r="r" b="b"/>
              <a:pathLst>
                <a:path w="6327775" h="2505710">
                  <a:moveTo>
                    <a:pt x="4090441" y="777227"/>
                  </a:moveTo>
                  <a:lnTo>
                    <a:pt x="6320040" y="336791"/>
                  </a:lnTo>
                </a:path>
                <a:path w="6327775" h="2505710">
                  <a:moveTo>
                    <a:pt x="3549408" y="1302981"/>
                  </a:moveTo>
                  <a:lnTo>
                    <a:pt x="6327686" y="752817"/>
                  </a:lnTo>
                </a:path>
                <a:path w="6327775" h="2505710">
                  <a:moveTo>
                    <a:pt x="3442741" y="1431023"/>
                  </a:moveTo>
                  <a:lnTo>
                    <a:pt x="15290" y="1979663"/>
                  </a:lnTo>
                </a:path>
                <a:path w="6327775" h="2505710">
                  <a:moveTo>
                    <a:pt x="3009900" y="1840953"/>
                  </a:moveTo>
                  <a:lnTo>
                    <a:pt x="0" y="2310358"/>
                  </a:lnTo>
                </a:path>
                <a:path w="6327775" h="2505710">
                  <a:moveTo>
                    <a:pt x="582168" y="1888223"/>
                  </a:moveTo>
                  <a:lnTo>
                    <a:pt x="2470454" y="1924786"/>
                  </a:lnTo>
                </a:path>
                <a:path w="6327775" h="2505710">
                  <a:moveTo>
                    <a:pt x="4872240" y="0"/>
                  </a:moveTo>
                  <a:lnTo>
                    <a:pt x="2348509" y="2505417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209873" y="2716491"/>
            <a:ext cx="14719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latin typeface="Arial"/>
                <a:cs typeface="Arial"/>
              </a:rPr>
              <a:t>Нефть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/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5" b="1">
                <a:latin typeface="Arial"/>
                <a:cs typeface="Arial"/>
              </a:rPr>
              <a:t>Газ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2197747" y="2279154"/>
            <a:ext cx="5103495" cy="1658620"/>
          </a:xfrm>
          <a:custGeom>
            <a:avLst/>
            <a:gdLst/>
            <a:ahLst/>
            <a:cxnLst/>
            <a:rect l="l" t="t" r="r" b="b"/>
            <a:pathLst>
              <a:path w="5103495" h="1658620">
                <a:moveTo>
                  <a:pt x="1585556" y="1658099"/>
                </a:moveTo>
                <a:lnTo>
                  <a:pt x="1571421" y="1635874"/>
                </a:lnTo>
                <a:lnTo>
                  <a:pt x="1538973" y="1584820"/>
                </a:lnTo>
                <a:lnTo>
                  <a:pt x="1525625" y="1607007"/>
                </a:lnTo>
                <a:lnTo>
                  <a:pt x="13436" y="699147"/>
                </a:lnTo>
                <a:lnTo>
                  <a:pt x="0" y="721220"/>
                </a:lnTo>
                <a:lnTo>
                  <a:pt x="1512252" y="1629219"/>
                </a:lnTo>
                <a:lnTo>
                  <a:pt x="1498942" y="1651342"/>
                </a:lnTo>
                <a:lnTo>
                  <a:pt x="1585556" y="1658099"/>
                </a:lnTo>
                <a:close/>
              </a:path>
              <a:path w="5103495" h="1658620">
                <a:moveTo>
                  <a:pt x="3884803" y="1238097"/>
                </a:moveTo>
                <a:lnTo>
                  <a:pt x="3879354" y="1211160"/>
                </a:lnTo>
                <a:lnTo>
                  <a:pt x="3770757" y="1233144"/>
                </a:lnTo>
                <a:lnTo>
                  <a:pt x="3803154" y="1393571"/>
                </a:lnTo>
                <a:lnTo>
                  <a:pt x="3835501" y="1387081"/>
                </a:lnTo>
                <a:lnTo>
                  <a:pt x="3808603" y="1253490"/>
                </a:lnTo>
                <a:lnTo>
                  <a:pt x="3884803" y="1238097"/>
                </a:lnTo>
                <a:close/>
              </a:path>
              <a:path w="5103495" h="1658620">
                <a:moveTo>
                  <a:pt x="4029075" y="1347990"/>
                </a:moveTo>
                <a:lnTo>
                  <a:pt x="4011841" y="1262862"/>
                </a:lnTo>
                <a:lnTo>
                  <a:pt x="4005554" y="1231747"/>
                </a:lnTo>
                <a:lnTo>
                  <a:pt x="3902570" y="1252588"/>
                </a:lnTo>
                <a:lnTo>
                  <a:pt x="3918686" y="1332204"/>
                </a:lnTo>
                <a:lnTo>
                  <a:pt x="3919728" y="1339850"/>
                </a:lnTo>
                <a:lnTo>
                  <a:pt x="3918940" y="1345704"/>
                </a:lnTo>
                <a:lnTo>
                  <a:pt x="3916654" y="1347584"/>
                </a:lnTo>
                <a:lnTo>
                  <a:pt x="3910800" y="1348879"/>
                </a:lnTo>
                <a:lnTo>
                  <a:pt x="3908272" y="1349222"/>
                </a:lnTo>
                <a:lnTo>
                  <a:pt x="3904996" y="1349616"/>
                </a:lnTo>
                <a:lnTo>
                  <a:pt x="3902176" y="1350022"/>
                </a:lnTo>
                <a:lnTo>
                  <a:pt x="3899890" y="1350518"/>
                </a:lnTo>
                <a:lnTo>
                  <a:pt x="3904450" y="1373085"/>
                </a:lnTo>
                <a:lnTo>
                  <a:pt x="3912743" y="1372844"/>
                </a:lnTo>
                <a:lnTo>
                  <a:pt x="3949700" y="1352397"/>
                </a:lnTo>
                <a:lnTo>
                  <a:pt x="3950805" y="1339850"/>
                </a:lnTo>
                <a:lnTo>
                  <a:pt x="3950208" y="1332814"/>
                </a:lnTo>
                <a:lnTo>
                  <a:pt x="3948658" y="1323581"/>
                </a:lnTo>
                <a:lnTo>
                  <a:pt x="3938143" y="1271384"/>
                </a:lnTo>
                <a:lnTo>
                  <a:pt x="3980053" y="1262862"/>
                </a:lnTo>
                <a:lnTo>
                  <a:pt x="3998468" y="1354035"/>
                </a:lnTo>
                <a:lnTo>
                  <a:pt x="4029075" y="1347990"/>
                </a:lnTo>
                <a:close/>
              </a:path>
              <a:path w="5103495" h="1658620">
                <a:moveTo>
                  <a:pt x="4083545" y="868807"/>
                </a:moveTo>
                <a:lnTo>
                  <a:pt x="4058932" y="741260"/>
                </a:lnTo>
                <a:lnTo>
                  <a:pt x="4052532" y="708025"/>
                </a:lnTo>
                <a:lnTo>
                  <a:pt x="3924795" y="732624"/>
                </a:lnTo>
                <a:lnTo>
                  <a:pt x="3955656" y="893318"/>
                </a:lnTo>
                <a:lnTo>
                  <a:pt x="3988143" y="887069"/>
                </a:lnTo>
                <a:lnTo>
                  <a:pt x="3962400" y="753364"/>
                </a:lnTo>
                <a:lnTo>
                  <a:pt x="4025252" y="741260"/>
                </a:lnTo>
                <a:lnTo>
                  <a:pt x="4051046" y="875004"/>
                </a:lnTo>
                <a:lnTo>
                  <a:pt x="4083545" y="868807"/>
                </a:lnTo>
                <a:close/>
              </a:path>
              <a:path w="5103495" h="1658620">
                <a:moveTo>
                  <a:pt x="4165943" y="1320317"/>
                </a:moveTo>
                <a:lnTo>
                  <a:pt x="4152138" y="1251940"/>
                </a:lnTo>
                <a:lnTo>
                  <a:pt x="4142473" y="1204074"/>
                </a:lnTo>
                <a:lnTo>
                  <a:pt x="4112272" y="1210170"/>
                </a:lnTo>
                <a:lnTo>
                  <a:pt x="4079722" y="1292720"/>
                </a:lnTo>
                <a:lnTo>
                  <a:pt x="4064990" y="1219695"/>
                </a:lnTo>
                <a:lnTo>
                  <a:pt x="4035425" y="1225651"/>
                </a:lnTo>
                <a:lnTo>
                  <a:pt x="4058882" y="1341882"/>
                </a:lnTo>
                <a:lnTo>
                  <a:pt x="4088498" y="1335874"/>
                </a:lnTo>
                <a:lnTo>
                  <a:pt x="4105402" y="1292720"/>
                </a:lnTo>
                <a:lnTo>
                  <a:pt x="4121391" y="1251940"/>
                </a:lnTo>
                <a:lnTo>
                  <a:pt x="4136377" y="1326273"/>
                </a:lnTo>
                <a:lnTo>
                  <a:pt x="4165943" y="1320317"/>
                </a:lnTo>
                <a:close/>
              </a:path>
              <a:path w="5103495" h="1658620">
                <a:moveTo>
                  <a:pt x="4208653" y="811657"/>
                </a:moveTo>
                <a:lnTo>
                  <a:pt x="4176903" y="812406"/>
                </a:lnTo>
                <a:lnTo>
                  <a:pt x="4176357" y="818502"/>
                </a:lnTo>
                <a:lnTo>
                  <a:pt x="4174731" y="823214"/>
                </a:lnTo>
                <a:lnTo>
                  <a:pt x="4169118" y="829818"/>
                </a:lnTo>
                <a:lnTo>
                  <a:pt x="4165346" y="831850"/>
                </a:lnTo>
                <a:lnTo>
                  <a:pt x="4160482" y="832739"/>
                </a:lnTo>
                <a:lnTo>
                  <a:pt x="4153395" y="834136"/>
                </a:lnTo>
                <a:lnTo>
                  <a:pt x="4147045" y="832739"/>
                </a:lnTo>
                <a:lnTo>
                  <a:pt x="4141343" y="828522"/>
                </a:lnTo>
                <a:lnTo>
                  <a:pt x="4135628" y="824458"/>
                </a:lnTo>
                <a:lnTo>
                  <a:pt x="4131665" y="817765"/>
                </a:lnTo>
                <a:lnTo>
                  <a:pt x="4129773" y="808736"/>
                </a:lnTo>
                <a:lnTo>
                  <a:pt x="4206875" y="793851"/>
                </a:lnTo>
                <a:lnTo>
                  <a:pt x="4205922" y="789774"/>
                </a:lnTo>
                <a:lnTo>
                  <a:pt x="4190847" y="752563"/>
                </a:lnTo>
                <a:lnTo>
                  <a:pt x="4172686" y="738136"/>
                </a:lnTo>
                <a:lnTo>
                  <a:pt x="4172686" y="780897"/>
                </a:lnTo>
                <a:lnTo>
                  <a:pt x="4126598" y="789774"/>
                </a:lnTo>
                <a:lnTo>
                  <a:pt x="4124972" y="781291"/>
                </a:lnTo>
                <a:lnTo>
                  <a:pt x="4125861" y="774306"/>
                </a:lnTo>
                <a:lnTo>
                  <a:pt x="4129278" y="768591"/>
                </a:lnTo>
                <a:lnTo>
                  <a:pt x="4132707" y="762749"/>
                </a:lnTo>
                <a:lnTo>
                  <a:pt x="4137761" y="759320"/>
                </a:lnTo>
                <a:lnTo>
                  <a:pt x="4150868" y="756793"/>
                </a:lnTo>
                <a:lnTo>
                  <a:pt x="4156570" y="758024"/>
                </a:lnTo>
                <a:lnTo>
                  <a:pt x="4161929" y="761847"/>
                </a:lnTo>
                <a:lnTo>
                  <a:pt x="4167136" y="765670"/>
                </a:lnTo>
                <a:lnTo>
                  <a:pt x="4170807" y="772020"/>
                </a:lnTo>
                <a:lnTo>
                  <a:pt x="4172686" y="780897"/>
                </a:lnTo>
                <a:lnTo>
                  <a:pt x="4172686" y="738136"/>
                </a:lnTo>
                <a:lnTo>
                  <a:pt x="4162171" y="734644"/>
                </a:lnTo>
                <a:lnTo>
                  <a:pt x="4150639" y="733526"/>
                </a:lnTo>
                <a:lnTo>
                  <a:pt x="4138168" y="734809"/>
                </a:lnTo>
                <a:lnTo>
                  <a:pt x="4102989" y="758571"/>
                </a:lnTo>
                <a:lnTo>
                  <a:pt x="4095064" y="793851"/>
                </a:lnTo>
                <a:lnTo>
                  <a:pt x="4096639" y="806792"/>
                </a:lnTo>
                <a:lnTo>
                  <a:pt x="4115790" y="844651"/>
                </a:lnTo>
                <a:lnTo>
                  <a:pt x="4150156" y="857364"/>
                </a:lnTo>
                <a:lnTo>
                  <a:pt x="4164558" y="855865"/>
                </a:lnTo>
                <a:lnTo>
                  <a:pt x="4199915" y="834809"/>
                </a:lnTo>
                <a:lnTo>
                  <a:pt x="4206786" y="820191"/>
                </a:lnTo>
                <a:lnTo>
                  <a:pt x="4208653" y="811657"/>
                </a:lnTo>
                <a:close/>
              </a:path>
              <a:path w="5103495" h="1658620">
                <a:moveTo>
                  <a:pt x="4211434" y="0"/>
                </a:moveTo>
                <a:lnTo>
                  <a:pt x="4130675" y="26885"/>
                </a:lnTo>
                <a:lnTo>
                  <a:pt x="4150550" y="46786"/>
                </a:lnTo>
                <a:lnTo>
                  <a:pt x="3870668" y="326771"/>
                </a:lnTo>
                <a:lnTo>
                  <a:pt x="3884663" y="340715"/>
                </a:lnTo>
                <a:lnTo>
                  <a:pt x="4164634" y="60896"/>
                </a:lnTo>
                <a:lnTo>
                  <a:pt x="4184497" y="80759"/>
                </a:lnTo>
                <a:lnTo>
                  <a:pt x="4198810" y="37846"/>
                </a:lnTo>
                <a:lnTo>
                  <a:pt x="4211434" y="0"/>
                </a:lnTo>
                <a:close/>
              </a:path>
              <a:path w="5103495" h="1658620">
                <a:moveTo>
                  <a:pt x="4301477" y="1292872"/>
                </a:moveTo>
                <a:lnTo>
                  <a:pt x="4292841" y="1250315"/>
                </a:lnTo>
                <a:lnTo>
                  <a:pt x="4289628" y="1234427"/>
                </a:lnTo>
                <a:lnTo>
                  <a:pt x="4277957" y="1176782"/>
                </a:lnTo>
                <a:lnTo>
                  <a:pt x="4247248" y="1182979"/>
                </a:lnTo>
                <a:lnTo>
                  <a:pt x="4255732" y="1225550"/>
                </a:lnTo>
                <a:lnTo>
                  <a:pt x="4211828" y="1234427"/>
                </a:lnTo>
                <a:lnTo>
                  <a:pt x="4203204" y="1191869"/>
                </a:lnTo>
                <a:lnTo>
                  <a:pt x="4172445" y="1197965"/>
                </a:lnTo>
                <a:lnTo>
                  <a:pt x="4195953" y="1314196"/>
                </a:lnTo>
                <a:lnTo>
                  <a:pt x="4226661" y="1307947"/>
                </a:lnTo>
                <a:lnTo>
                  <a:pt x="4216743" y="1259179"/>
                </a:lnTo>
                <a:lnTo>
                  <a:pt x="4260850" y="1250315"/>
                </a:lnTo>
                <a:lnTo>
                  <a:pt x="4270616" y="1299222"/>
                </a:lnTo>
                <a:lnTo>
                  <a:pt x="4301477" y="1292872"/>
                </a:lnTo>
                <a:close/>
              </a:path>
              <a:path w="5103495" h="1658620">
                <a:moveTo>
                  <a:pt x="4333367" y="779754"/>
                </a:moveTo>
                <a:lnTo>
                  <a:pt x="4302125" y="780402"/>
                </a:lnTo>
                <a:lnTo>
                  <a:pt x="4302125" y="788784"/>
                </a:lnTo>
                <a:lnTo>
                  <a:pt x="4300588" y="794994"/>
                </a:lnTo>
                <a:lnTo>
                  <a:pt x="4297413" y="799058"/>
                </a:lnTo>
                <a:lnTo>
                  <a:pt x="4294378" y="803122"/>
                </a:lnTo>
                <a:lnTo>
                  <a:pt x="4289920" y="805649"/>
                </a:lnTo>
                <a:lnTo>
                  <a:pt x="4276229" y="808329"/>
                </a:lnTo>
                <a:lnTo>
                  <a:pt x="4269473" y="806691"/>
                </a:lnTo>
                <a:lnTo>
                  <a:pt x="4263771" y="801890"/>
                </a:lnTo>
                <a:lnTo>
                  <a:pt x="4249953" y="765416"/>
                </a:lnTo>
                <a:lnTo>
                  <a:pt x="4249775" y="757656"/>
                </a:lnTo>
                <a:lnTo>
                  <a:pt x="4250753" y="751293"/>
                </a:lnTo>
                <a:lnTo>
                  <a:pt x="4252861" y="746125"/>
                </a:lnTo>
                <a:lnTo>
                  <a:pt x="4256379" y="739876"/>
                </a:lnTo>
                <a:lnTo>
                  <a:pt x="4261993" y="736104"/>
                </a:lnTo>
                <a:lnTo>
                  <a:pt x="4275429" y="733425"/>
                </a:lnTo>
                <a:lnTo>
                  <a:pt x="4280547" y="734072"/>
                </a:lnTo>
                <a:lnTo>
                  <a:pt x="4288929" y="738886"/>
                </a:lnTo>
                <a:lnTo>
                  <a:pt x="4292104" y="742950"/>
                </a:lnTo>
                <a:lnTo>
                  <a:pt x="4294238" y="748804"/>
                </a:lnTo>
                <a:lnTo>
                  <a:pt x="4323550" y="737489"/>
                </a:lnTo>
                <a:lnTo>
                  <a:pt x="4321124" y="733425"/>
                </a:lnTo>
                <a:lnTo>
                  <a:pt x="4318686" y="729335"/>
                </a:lnTo>
                <a:lnTo>
                  <a:pt x="4313161" y="722541"/>
                </a:lnTo>
                <a:lnTo>
                  <a:pt x="4274820" y="709091"/>
                </a:lnTo>
                <a:lnTo>
                  <a:pt x="4264672" y="710399"/>
                </a:lnTo>
                <a:lnTo>
                  <a:pt x="4226572" y="734415"/>
                </a:lnTo>
                <a:lnTo>
                  <a:pt x="4218216" y="768464"/>
                </a:lnTo>
                <a:lnTo>
                  <a:pt x="4219918" y="782294"/>
                </a:lnTo>
                <a:lnTo>
                  <a:pt x="4243679" y="823963"/>
                </a:lnTo>
                <a:lnTo>
                  <a:pt x="4275175" y="833551"/>
                </a:lnTo>
                <a:lnTo>
                  <a:pt x="4287482" y="832192"/>
                </a:lnTo>
                <a:lnTo>
                  <a:pt x="4325709" y="808329"/>
                </a:lnTo>
                <a:lnTo>
                  <a:pt x="4326242" y="807580"/>
                </a:lnTo>
                <a:lnTo>
                  <a:pt x="4329925" y="799388"/>
                </a:lnTo>
                <a:lnTo>
                  <a:pt x="4332300" y="790105"/>
                </a:lnTo>
                <a:lnTo>
                  <a:pt x="4333367" y="779754"/>
                </a:lnTo>
                <a:close/>
              </a:path>
              <a:path w="5103495" h="1658620">
                <a:moveTo>
                  <a:pt x="4439513" y="1238059"/>
                </a:moveTo>
                <a:lnTo>
                  <a:pt x="4438650" y="1229969"/>
                </a:lnTo>
                <a:lnTo>
                  <a:pt x="4437469" y="1224407"/>
                </a:lnTo>
                <a:lnTo>
                  <a:pt x="4437011" y="1222222"/>
                </a:lnTo>
                <a:lnTo>
                  <a:pt x="4433430" y="1215872"/>
                </a:lnTo>
                <a:lnTo>
                  <a:pt x="4429328" y="1212354"/>
                </a:lnTo>
                <a:lnTo>
                  <a:pt x="4427817" y="1211059"/>
                </a:lnTo>
                <a:lnTo>
                  <a:pt x="4422267" y="1206106"/>
                </a:lnTo>
                <a:lnTo>
                  <a:pt x="4416158" y="1203426"/>
                </a:lnTo>
                <a:lnTo>
                  <a:pt x="4409427" y="1203071"/>
                </a:lnTo>
                <a:lnTo>
                  <a:pt x="4407890" y="1203071"/>
                </a:lnTo>
                <a:lnTo>
                  <a:pt x="4407890" y="1241171"/>
                </a:lnTo>
                <a:lnTo>
                  <a:pt x="4406989" y="1245247"/>
                </a:lnTo>
                <a:lnTo>
                  <a:pt x="4404068" y="1248270"/>
                </a:lnTo>
                <a:lnTo>
                  <a:pt x="4401286" y="1251292"/>
                </a:lnTo>
                <a:lnTo>
                  <a:pt x="4396067" y="1253490"/>
                </a:lnTo>
                <a:lnTo>
                  <a:pt x="4360164" y="1260817"/>
                </a:lnTo>
                <a:lnTo>
                  <a:pt x="4354157" y="1231252"/>
                </a:lnTo>
                <a:lnTo>
                  <a:pt x="4374007" y="1227188"/>
                </a:lnTo>
                <a:lnTo>
                  <a:pt x="4385322" y="1225054"/>
                </a:lnTo>
                <a:lnTo>
                  <a:pt x="4393298" y="1224407"/>
                </a:lnTo>
                <a:lnTo>
                  <a:pt x="4398022" y="1225651"/>
                </a:lnTo>
                <a:lnTo>
                  <a:pt x="4402823" y="1226794"/>
                </a:lnTo>
                <a:lnTo>
                  <a:pt x="4405757" y="1230210"/>
                </a:lnTo>
                <a:lnTo>
                  <a:pt x="4406900" y="1235824"/>
                </a:lnTo>
                <a:lnTo>
                  <a:pt x="4407890" y="1241171"/>
                </a:lnTo>
                <a:lnTo>
                  <a:pt x="4407890" y="1203071"/>
                </a:lnTo>
                <a:lnTo>
                  <a:pt x="4350397" y="1212354"/>
                </a:lnTo>
                <a:lnTo>
                  <a:pt x="4340568" y="1164082"/>
                </a:lnTo>
                <a:lnTo>
                  <a:pt x="4309846" y="1170279"/>
                </a:lnTo>
                <a:lnTo>
                  <a:pt x="4333227" y="1286522"/>
                </a:lnTo>
                <a:lnTo>
                  <a:pt x="4399000" y="1273175"/>
                </a:lnTo>
                <a:lnTo>
                  <a:pt x="4409783" y="1270482"/>
                </a:lnTo>
                <a:lnTo>
                  <a:pt x="4418901" y="1266977"/>
                </a:lnTo>
                <a:lnTo>
                  <a:pt x="4426356" y="1262697"/>
                </a:lnTo>
                <a:lnTo>
                  <a:pt x="4428502" y="1260817"/>
                </a:lnTo>
                <a:lnTo>
                  <a:pt x="4432147" y="1257642"/>
                </a:lnTo>
                <a:lnTo>
                  <a:pt x="4436262" y="1251877"/>
                </a:lnTo>
                <a:lnTo>
                  <a:pt x="4438726" y="1245349"/>
                </a:lnTo>
                <a:lnTo>
                  <a:pt x="4439513" y="1238059"/>
                </a:lnTo>
                <a:close/>
              </a:path>
              <a:path w="5103495" h="1658620">
                <a:moveTo>
                  <a:pt x="4455757" y="797166"/>
                </a:moveTo>
                <a:lnTo>
                  <a:pt x="4447908" y="756539"/>
                </a:lnTo>
                <a:lnTo>
                  <a:pt x="4445609" y="744588"/>
                </a:lnTo>
                <a:lnTo>
                  <a:pt x="4433290" y="680694"/>
                </a:lnTo>
                <a:lnTo>
                  <a:pt x="4402582" y="686689"/>
                </a:lnTo>
                <a:lnTo>
                  <a:pt x="4412107" y="736346"/>
                </a:lnTo>
                <a:lnTo>
                  <a:pt x="4405757" y="740016"/>
                </a:lnTo>
                <a:lnTo>
                  <a:pt x="4399902" y="742556"/>
                </a:lnTo>
                <a:lnTo>
                  <a:pt x="4394441" y="743597"/>
                </a:lnTo>
                <a:lnTo>
                  <a:pt x="4388739" y="744588"/>
                </a:lnTo>
                <a:lnTo>
                  <a:pt x="4383875" y="744435"/>
                </a:lnTo>
                <a:lnTo>
                  <a:pt x="4366615" y="722363"/>
                </a:lnTo>
                <a:lnTo>
                  <a:pt x="4361142" y="694524"/>
                </a:lnTo>
                <a:lnTo>
                  <a:pt x="4330052" y="700532"/>
                </a:lnTo>
                <a:lnTo>
                  <a:pt x="4335411" y="728459"/>
                </a:lnTo>
                <a:lnTo>
                  <a:pt x="4337088" y="735863"/>
                </a:lnTo>
                <a:lnTo>
                  <a:pt x="4362945" y="765416"/>
                </a:lnTo>
                <a:lnTo>
                  <a:pt x="4375772" y="767715"/>
                </a:lnTo>
                <a:lnTo>
                  <a:pt x="4382528" y="767600"/>
                </a:lnTo>
                <a:lnTo>
                  <a:pt x="4416031" y="756539"/>
                </a:lnTo>
                <a:lnTo>
                  <a:pt x="4424908" y="803021"/>
                </a:lnTo>
                <a:lnTo>
                  <a:pt x="4455757" y="797166"/>
                </a:lnTo>
                <a:close/>
              </a:path>
              <a:path w="5103495" h="1658620">
                <a:moveTo>
                  <a:pt x="4493615" y="1254125"/>
                </a:moveTo>
                <a:lnTo>
                  <a:pt x="4470247" y="1137894"/>
                </a:lnTo>
                <a:lnTo>
                  <a:pt x="4439539" y="1144143"/>
                </a:lnTo>
                <a:lnTo>
                  <a:pt x="4462907" y="1260322"/>
                </a:lnTo>
                <a:lnTo>
                  <a:pt x="4493615" y="1254125"/>
                </a:lnTo>
                <a:close/>
              </a:path>
              <a:path w="5103495" h="1658620">
                <a:moveTo>
                  <a:pt x="4587481" y="771766"/>
                </a:moveTo>
                <a:lnTo>
                  <a:pt x="4583658" y="766660"/>
                </a:lnTo>
                <a:lnTo>
                  <a:pt x="4583074" y="765670"/>
                </a:lnTo>
                <a:lnTo>
                  <a:pt x="4582934" y="765416"/>
                </a:lnTo>
                <a:lnTo>
                  <a:pt x="4580877" y="761847"/>
                </a:lnTo>
                <a:lnTo>
                  <a:pt x="4578997" y="757135"/>
                </a:lnTo>
                <a:lnTo>
                  <a:pt x="4576953" y="752576"/>
                </a:lnTo>
                <a:lnTo>
                  <a:pt x="4575022" y="745083"/>
                </a:lnTo>
                <a:lnTo>
                  <a:pt x="4570971" y="723011"/>
                </a:lnTo>
                <a:lnTo>
                  <a:pt x="4566539" y="698842"/>
                </a:lnTo>
                <a:lnTo>
                  <a:pt x="4564519" y="689622"/>
                </a:lnTo>
                <a:lnTo>
                  <a:pt x="4563402" y="685901"/>
                </a:lnTo>
                <a:lnTo>
                  <a:pt x="4562272" y="682091"/>
                </a:lnTo>
                <a:lnTo>
                  <a:pt x="4559795" y="676236"/>
                </a:lnTo>
                <a:lnTo>
                  <a:pt x="4557115" y="672058"/>
                </a:lnTo>
                <a:lnTo>
                  <a:pt x="4553293" y="667639"/>
                </a:lnTo>
                <a:lnTo>
                  <a:pt x="4547832" y="664324"/>
                </a:lnTo>
                <a:lnTo>
                  <a:pt x="4542929" y="663067"/>
                </a:lnTo>
                <a:lnTo>
                  <a:pt x="4542929" y="741565"/>
                </a:lnTo>
                <a:lnTo>
                  <a:pt x="4542625" y="744334"/>
                </a:lnTo>
                <a:lnTo>
                  <a:pt x="4517529" y="765416"/>
                </a:lnTo>
                <a:lnTo>
                  <a:pt x="4513059" y="764679"/>
                </a:lnTo>
                <a:lnTo>
                  <a:pt x="4509236" y="762101"/>
                </a:lnTo>
                <a:lnTo>
                  <a:pt x="4505426" y="759574"/>
                </a:lnTo>
                <a:lnTo>
                  <a:pt x="4503039" y="756145"/>
                </a:lnTo>
                <a:lnTo>
                  <a:pt x="4502251" y="751979"/>
                </a:lnTo>
                <a:lnTo>
                  <a:pt x="4501489" y="748258"/>
                </a:lnTo>
                <a:lnTo>
                  <a:pt x="4530077" y="727824"/>
                </a:lnTo>
                <a:lnTo>
                  <a:pt x="4536033" y="725043"/>
                </a:lnTo>
                <a:lnTo>
                  <a:pt x="4539754" y="723011"/>
                </a:lnTo>
                <a:lnTo>
                  <a:pt x="4540986" y="729107"/>
                </a:lnTo>
                <a:lnTo>
                  <a:pt x="4542383" y="736447"/>
                </a:lnTo>
                <a:lnTo>
                  <a:pt x="4542929" y="741565"/>
                </a:lnTo>
                <a:lnTo>
                  <a:pt x="4542929" y="663067"/>
                </a:lnTo>
                <a:lnTo>
                  <a:pt x="4540491" y="662432"/>
                </a:lnTo>
                <a:lnTo>
                  <a:pt x="4534357" y="661365"/>
                </a:lnTo>
                <a:lnTo>
                  <a:pt x="4527042" y="661162"/>
                </a:lnTo>
                <a:lnTo>
                  <a:pt x="4518545" y="661860"/>
                </a:lnTo>
                <a:lnTo>
                  <a:pt x="4481995" y="673328"/>
                </a:lnTo>
                <a:lnTo>
                  <a:pt x="4464786" y="706234"/>
                </a:lnTo>
                <a:lnTo>
                  <a:pt x="4493768" y="705840"/>
                </a:lnTo>
                <a:lnTo>
                  <a:pt x="4494657" y="700138"/>
                </a:lnTo>
                <a:lnTo>
                  <a:pt x="4496447" y="695820"/>
                </a:lnTo>
                <a:lnTo>
                  <a:pt x="4498975" y="693140"/>
                </a:lnTo>
                <a:lnTo>
                  <a:pt x="4501654" y="690359"/>
                </a:lnTo>
                <a:lnTo>
                  <a:pt x="4505668" y="688479"/>
                </a:lnTo>
                <a:lnTo>
                  <a:pt x="4519257" y="685901"/>
                </a:lnTo>
                <a:lnTo>
                  <a:pt x="4525111" y="686041"/>
                </a:lnTo>
                <a:lnTo>
                  <a:pt x="4528540" y="688086"/>
                </a:lnTo>
                <a:lnTo>
                  <a:pt x="4531868" y="689965"/>
                </a:lnTo>
                <a:lnTo>
                  <a:pt x="4534141" y="693940"/>
                </a:lnTo>
                <a:lnTo>
                  <a:pt x="4535335" y="700138"/>
                </a:lnTo>
                <a:lnTo>
                  <a:pt x="4535932" y="702919"/>
                </a:lnTo>
                <a:lnTo>
                  <a:pt x="4531271" y="705688"/>
                </a:lnTo>
                <a:lnTo>
                  <a:pt x="4524972" y="708825"/>
                </a:lnTo>
                <a:lnTo>
                  <a:pt x="4517021" y="712355"/>
                </a:lnTo>
                <a:lnTo>
                  <a:pt x="4507458" y="716254"/>
                </a:lnTo>
                <a:lnTo>
                  <a:pt x="4500219" y="719289"/>
                </a:lnTo>
                <a:lnTo>
                  <a:pt x="4471289" y="748258"/>
                </a:lnTo>
                <a:lnTo>
                  <a:pt x="4470743" y="754354"/>
                </a:lnTo>
                <a:lnTo>
                  <a:pt x="4472038" y="760958"/>
                </a:lnTo>
                <a:lnTo>
                  <a:pt x="4500842" y="788644"/>
                </a:lnTo>
                <a:lnTo>
                  <a:pt x="4508754" y="789051"/>
                </a:lnTo>
                <a:lnTo>
                  <a:pt x="4517377" y="788047"/>
                </a:lnTo>
                <a:lnTo>
                  <a:pt x="4524222" y="786599"/>
                </a:lnTo>
                <a:lnTo>
                  <a:pt x="4530331" y="784225"/>
                </a:lnTo>
                <a:lnTo>
                  <a:pt x="4535779" y="780402"/>
                </a:lnTo>
                <a:lnTo>
                  <a:pt x="4541393" y="776732"/>
                </a:lnTo>
                <a:lnTo>
                  <a:pt x="4546206" y="771766"/>
                </a:lnTo>
                <a:lnTo>
                  <a:pt x="4550511" y="765670"/>
                </a:lnTo>
                <a:lnTo>
                  <a:pt x="4550765" y="766165"/>
                </a:lnTo>
                <a:lnTo>
                  <a:pt x="4551527" y="767549"/>
                </a:lnTo>
                <a:lnTo>
                  <a:pt x="4554182" y="772909"/>
                </a:lnTo>
                <a:lnTo>
                  <a:pt x="4555871" y="775690"/>
                </a:lnTo>
                <a:lnTo>
                  <a:pt x="4557014" y="777621"/>
                </a:lnTo>
                <a:lnTo>
                  <a:pt x="4587481" y="771766"/>
                </a:lnTo>
                <a:close/>
              </a:path>
              <a:path w="5103495" h="1658620">
                <a:moveTo>
                  <a:pt x="4715116" y="747268"/>
                </a:moveTo>
                <a:lnTo>
                  <a:pt x="4706798" y="704202"/>
                </a:lnTo>
                <a:lnTo>
                  <a:pt x="4703648" y="687832"/>
                </a:lnTo>
                <a:lnTo>
                  <a:pt x="4692650" y="630783"/>
                </a:lnTo>
                <a:lnTo>
                  <a:pt x="4661789" y="636790"/>
                </a:lnTo>
                <a:lnTo>
                  <a:pt x="4670031" y="679450"/>
                </a:lnTo>
                <a:lnTo>
                  <a:pt x="4625975" y="687832"/>
                </a:lnTo>
                <a:lnTo>
                  <a:pt x="4617682" y="645274"/>
                </a:lnTo>
                <a:lnTo>
                  <a:pt x="4586833" y="651116"/>
                </a:lnTo>
                <a:lnTo>
                  <a:pt x="4609300" y="767549"/>
                </a:lnTo>
                <a:lnTo>
                  <a:pt x="4640059" y="761606"/>
                </a:lnTo>
                <a:lnTo>
                  <a:pt x="4630686" y="712685"/>
                </a:lnTo>
                <a:lnTo>
                  <a:pt x="4674743" y="704202"/>
                </a:lnTo>
                <a:lnTo>
                  <a:pt x="4684115" y="753122"/>
                </a:lnTo>
                <a:lnTo>
                  <a:pt x="4715116" y="747268"/>
                </a:lnTo>
                <a:close/>
              </a:path>
              <a:path w="5103495" h="1658620">
                <a:moveTo>
                  <a:pt x="4853178" y="720572"/>
                </a:moveTo>
                <a:lnTo>
                  <a:pt x="4839906" y="651865"/>
                </a:lnTo>
                <a:lnTo>
                  <a:pt x="4830711" y="604240"/>
                </a:lnTo>
                <a:lnTo>
                  <a:pt x="4800447" y="610095"/>
                </a:lnTo>
                <a:lnTo>
                  <a:pt x="4767211" y="692251"/>
                </a:lnTo>
                <a:lnTo>
                  <a:pt x="4753076" y="619125"/>
                </a:lnTo>
                <a:lnTo>
                  <a:pt x="4723498" y="624827"/>
                </a:lnTo>
                <a:lnTo>
                  <a:pt x="4745977" y="741260"/>
                </a:lnTo>
                <a:lnTo>
                  <a:pt x="4775543" y="735558"/>
                </a:lnTo>
                <a:lnTo>
                  <a:pt x="4792967" y="692251"/>
                </a:lnTo>
                <a:lnTo>
                  <a:pt x="4809223" y="651865"/>
                </a:lnTo>
                <a:lnTo>
                  <a:pt x="4823561" y="726274"/>
                </a:lnTo>
                <a:lnTo>
                  <a:pt x="4853178" y="720572"/>
                </a:lnTo>
                <a:close/>
              </a:path>
              <a:path w="5103495" h="1658620">
                <a:moveTo>
                  <a:pt x="4980673" y="696074"/>
                </a:moveTo>
                <a:lnTo>
                  <a:pt x="4957318" y="667245"/>
                </a:lnTo>
                <a:lnTo>
                  <a:pt x="4956822" y="666496"/>
                </a:lnTo>
                <a:lnTo>
                  <a:pt x="4956175" y="665861"/>
                </a:lnTo>
                <a:lnTo>
                  <a:pt x="4926203" y="644626"/>
                </a:lnTo>
                <a:lnTo>
                  <a:pt x="4930406" y="641083"/>
                </a:lnTo>
                <a:lnTo>
                  <a:pt x="4931080" y="640054"/>
                </a:lnTo>
                <a:lnTo>
                  <a:pt x="4933734" y="636079"/>
                </a:lnTo>
                <a:lnTo>
                  <a:pt x="4936172" y="629653"/>
                </a:lnTo>
                <a:lnTo>
                  <a:pt x="4937772" y="621804"/>
                </a:lnTo>
                <a:lnTo>
                  <a:pt x="4938903" y="613270"/>
                </a:lnTo>
                <a:lnTo>
                  <a:pt x="4940401" y="608063"/>
                </a:lnTo>
                <a:lnTo>
                  <a:pt x="4942332" y="606031"/>
                </a:lnTo>
                <a:lnTo>
                  <a:pt x="4944364" y="603999"/>
                </a:lnTo>
                <a:lnTo>
                  <a:pt x="4949431" y="602361"/>
                </a:lnTo>
                <a:lnTo>
                  <a:pt x="4957407" y="600722"/>
                </a:lnTo>
                <a:lnTo>
                  <a:pt x="4953495" y="580377"/>
                </a:lnTo>
                <a:lnTo>
                  <a:pt x="4918468" y="599757"/>
                </a:lnTo>
                <a:lnTo>
                  <a:pt x="4913604" y="624179"/>
                </a:lnTo>
                <a:lnTo>
                  <a:pt x="4912220" y="630288"/>
                </a:lnTo>
                <a:lnTo>
                  <a:pt x="4910582" y="633310"/>
                </a:lnTo>
                <a:lnTo>
                  <a:pt x="4908893" y="636244"/>
                </a:lnTo>
                <a:lnTo>
                  <a:pt x="4905616" y="638517"/>
                </a:lnTo>
                <a:lnTo>
                  <a:pt x="4900663" y="640054"/>
                </a:lnTo>
                <a:lnTo>
                  <a:pt x="4891532" y="592582"/>
                </a:lnTo>
                <a:lnTo>
                  <a:pt x="4860772" y="598385"/>
                </a:lnTo>
                <a:lnTo>
                  <a:pt x="4883150" y="714870"/>
                </a:lnTo>
                <a:lnTo>
                  <a:pt x="4913858" y="708914"/>
                </a:lnTo>
                <a:lnTo>
                  <a:pt x="4904333" y="659257"/>
                </a:lnTo>
                <a:lnTo>
                  <a:pt x="4908791" y="658368"/>
                </a:lnTo>
                <a:lnTo>
                  <a:pt x="4912461" y="658710"/>
                </a:lnTo>
                <a:lnTo>
                  <a:pt x="4915141" y="660247"/>
                </a:lnTo>
                <a:lnTo>
                  <a:pt x="4917821" y="661644"/>
                </a:lnTo>
                <a:lnTo>
                  <a:pt x="4921351" y="665607"/>
                </a:lnTo>
                <a:lnTo>
                  <a:pt x="4925809" y="671715"/>
                </a:lnTo>
                <a:lnTo>
                  <a:pt x="4947640" y="702424"/>
                </a:lnTo>
                <a:lnTo>
                  <a:pt x="4980673" y="696074"/>
                </a:lnTo>
                <a:close/>
              </a:path>
              <a:path w="5103495" h="1658620">
                <a:moveTo>
                  <a:pt x="5103114" y="672604"/>
                </a:moveTo>
                <a:lnTo>
                  <a:pt x="5089830" y="603745"/>
                </a:lnTo>
                <a:lnTo>
                  <a:pt x="5080647" y="556120"/>
                </a:lnTo>
                <a:lnTo>
                  <a:pt x="5050383" y="561975"/>
                </a:lnTo>
                <a:lnTo>
                  <a:pt x="5017147" y="644131"/>
                </a:lnTo>
                <a:lnTo>
                  <a:pt x="5003000" y="571106"/>
                </a:lnTo>
                <a:lnTo>
                  <a:pt x="4973434" y="576707"/>
                </a:lnTo>
                <a:lnTo>
                  <a:pt x="4995811" y="693140"/>
                </a:lnTo>
                <a:lnTo>
                  <a:pt x="5025529" y="687438"/>
                </a:lnTo>
                <a:lnTo>
                  <a:pt x="5042928" y="644131"/>
                </a:lnTo>
                <a:lnTo>
                  <a:pt x="5059159" y="603745"/>
                </a:lnTo>
                <a:lnTo>
                  <a:pt x="5073497" y="678154"/>
                </a:lnTo>
                <a:lnTo>
                  <a:pt x="5103114" y="672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4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384101" y="1383601"/>
            <a:ext cx="3140075" cy="1786889"/>
            <a:chOff x="5384101" y="1383601"/>
            <a:chExt cx="3140075" cy="1786889"/>
          </a:xfrm>
        </p:grpSpPr>
        <p:sp>
          <p:nvSpPr>
            <p:cNvPr id="3" name="object 3" descr=""/>
            <p:cNvSpPr/>
            <p:nvPr/>
          </p:nvSpPr>
          <p:spPr>
            <a:xfrm>
              <a:off x="5405640" y="1458467"/>
              <a:ext cx="3080385" cy="1708785"/>
            </a:xfrm>
            <a:custGeom>
              <a:avLst/>
              <a:gdLst/>
              <a:ahLst/>
              <a:cxnLst/>
              <a:rect l="l" t="t" r="r" b="b"/>
              <a:pathLst>
                <a:path w="3080384" h="1708785">
                  <a:moveTo>
                    <a:pt x="2857741" y="0"/>
                  </a:moveTo>
                  <a:lnTo>
                    <a:pt x="2584691" y="61963"/>
                  </a:lnTo>
                  <a:lnTo>
                    <a:pt x="2213063" y="173088"/>
                  </a:lnTo>
                  <a:lnTo>
                    <a:pt x="1879688" y="222250"/>
                  </a:lnTo>
                  <a:lnTo>
                    <a:pt x="642988" y="396875"/>
                  </a:lnTo>
                  <a:lnTo>
                    <a:pt x="357238" y="458838"/>
                  </a:lnTo>
                  <a:lnTo>
                    <a:pt x="73025" y="531863"/>
                  </a:lnTo>
                  <a:lnTo>
                    <a:pt x="23863" y="642988"/>
                  </a:lnTo>
                  <a:lnTo>
                    <a:pt x="0" y="779513"/>
                  </a:lnTo>
                  <a:lnTo>
                    <a:pt x="49263" y="1287653"/>
                  </a:lnTo>
                  <a:lnTo>
                    <a:pt x="98425" y="1708391"/>
                  </a:lnTo>
                  <a:lnTo>
                    <a:pt x="1136738" y="1287653"/>
                  </a:lnTo>
                  <a:lnTo>
                    <a:pt x="1484363" y="1125728"/>
                  </a:lnTo>
                  <a:lnTo>
                    <a:pt x="1978113" y="879627"/>
                  </a:lnTo>
                  <a:lnTo>
                    <a:pt x="2695816" y="569963"/>
                  </a:lnTo>
                  <a:lnTo>
                    <a:pt x="2868802" y="384175"/>
                  </a:lnTo>
                  <a:lnTo>
                    <a:pt x="3067291" y="222250"/>
                  </a:lnTo>
                  <a:lnTo>
                    <a:pt x="3079991" y="38100"/>
                  </a:lnTo>
                  <a:lnTo>
                    <a:pt x="2857741" y="0"/>
                  </a:lnTo>
                  <a:close/>
                </a:path>
              </a:pathLst>
            </a:custGeom>
            <a:solidFill>
              <a:srgbClr val="FFD6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5405640" y="1458467"/>
              <a:ext cx="3080385" cy="1708785"/>
            </a:xfrm>
            <a:custGeom>
              <a:avLst/>
              <a:gdLst/>
              <a:ahLst/>
              <a:cxnLst/>
              <a:rect l="l" t="t" r="r" b="b"/>
              <a:pathLst>
                <a:path w="3080384" h="1708785">
                  <a:moveTo>
                    <a:pt x="98425" y="1708391"/>
                  </a:moveTo>
                  <a:lnTo>
                    <a:pt x="49263" y="1287653"/>
                  </a:lnTo>
                  <a:lnTo>
                    <a:pt x="0" y="779513"/>
                  </a:lnTo>
                  <a:lnTo>
                    <a:pt x="23863" y="642988"/>
                  </a:lnTo>
                  <a:lnTo>
                    <a:pt x="73025" y="531863"/>
                  </a:lnTo>
                  <a:lnTo>
                    <a:pt x="357238" y="458838"/>
                  </a:lnTo>
                  <a:lnTo>
                    <a:pt x="642988" y="396875"/>
                  </a:lnTo>
                  <a:lnTo>
                    <a:pt x="1879688" y="222250"/>
                  </a:lnTo>
                  <a:lnTo>
                    <a:pt x="2213063" y="173088"/>
                  </a:lnTo>
                  <a:lnTo>
                    <a:pt x="2584691" y="61963"/>
                  </a:lnTo>
                  <a:lnTo>
                    <a:pt x="2857741" y="0"/>
                  </a:lnTo>
                  <a:lnTo>
                    <a:pt x="3079991" y="38100"/>
                  </a:lnTo>
                  <a:lnTo>
                    <a:pt x="3067291" y="222250"/>
                  </a:lnTo>
                  <a:lnTo>
                    <a:pt x="2868802" y="384175"/>
                  </a:lnTo>
                  <a:lnTo>
                    <a:pt x="2695816" y="569963"/>
                  </a:lnTo>
                  <a:lnTo>
                    <a:pt x="1978113" y="879627"/>
                  </a:lnTo>
                  <a:lnTo>
                    <a:pt x="1484363" y="1125728"/>
                  </a:lnTo>
                  <a:lnTo>
                    <a:pt x="1136738" y="1287653"/>
                  </a:lnTo>
                  <a:lnTo>
                    <a:pt x="98425" y="1708391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85054" y="1384553"/>
              <a:ext cx="3138170" cy="1778635"/>
            </a:xfrm>
            <a:custGeom>
              <a:avLst/>
              <a:gdLst/>
              <a:ahLst/>
              <a:cxnLst/>
              <a:rect l="l" t="t" r="r" b="b"/>
              <a:pathLst>
                <a:path w="3138170" h="1778635">
                  <a:moveTo>
                    <a:pt x="3125241" y="0"/>
                  </a:moveTo>
                  <a:lnTo>
                    <a:pt x="2756789" y="88900"/>
                  </a:lnTo>
                  <a:lnTo>
                    <a:pt x="2480411" y="171450"/>
                  </a:lnTo>
                  <a:lnTo>
                    <a:pt x="2104123" y="260489"/>
                  </a:lnTo>
                  <a:lnTo>
                    <a:pt x="635241" y="473214"/>
                  </a:lnTo>
                  <a:lnTo>
                    <a:pt x="511314" y="492264"/>
                  </a:lnTo>
                  <a:lnTo>
                    <a:pt x="0" y="584339"/>
                  </a:lnTo>
                  <a:lnTo>
                    <a:pt x="7975" y="878078"/>
                  </a:lnTo>
                  <a:lnTo>
                    <a:pt x="76200" y="1778495"/>
                  </a:lnTo>
                  <a:lnTo>
                    <a:pt x="1295793" y="1300505"/>
                  </a:lnTo>
                  <a:lnTo>
                    <a:pt x="2058035" y="1028941"/>
                  </a:lnTo>
                  <a:lnTo>
                    <a:pt x="2960141" y="901941"/>
                  </a:lnTo>
                  <a:lnTo>
                    <a:pt x="3137941" y="838441"/>
                  </a:lnTo>
                  <a:lnTo>
                    <a:pt x="3125241" y="0"/>
                  </a:lnTo>
                  <a:close/>
                </a:path>
              </a:pathLst>
            </a:custGeom>
            <a:solidFill>
              <a:srgbClr val="3298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85054" y="1384553"/>
              <a:ext cx="3138170" cy="1778635"/>
            </a:xfrm>
            <a:custGeom>
              <a:avLst/>
              <a:gdLst/>
              <a:ahLst/>
              <a:cxnLst/>
              <a:rect l="l" t="t" r="r" b="b"/>
              <a:pathLst>
                <a:path w="3138170" h="1778635">
                  <a:moveTo>
                    <a:pt x="3125241" y="0"/>
                  </a:moveTo>
                  <a:lnTo>
                    <a:pt x="3137941" y="838441"/>
                  </a:lnTo>
                  <a:lnTo>
                    <a:pt x="2960141" y="901941"/>
                  </a:lnTo>
                  <a:lnTo>
                    <a:pt x="2058035" y="1028941"/>
                  </a:lnTo>
                  <a:lnTo>
                    <a:pt x="1295793" y="1300505"/>
                  </a:lnTo>
                  <a:lnTo>
                    <a:pt x="76200" y="1778495"/>
                  </a:lnTo>
                  <a:lnTo>
                    <a:pt x="7975" y="878078"/>
                  </a:lnTo>
                  <a:lnTo>
                    <a:pt x="0" y="584339"/>
                  </a:lnTo>
                  <a:lnTo>
                    <a:pt x="511314" y="492264"/>
                  </a:lnTo>
                  <a:lnTo>
                    <a:pt x="635241" y="473214"/>
                  </a:lnTo>
                  <a:lnTo>
                    <a:pt x="2104123" y="260489"/>
                  </a:lnTo>
                  <a:lnTo>
                    <a:pt x="2480411" y="171450"/>
                  </a:lnTo>
                  <a:lnTo>
                    <a:pt x="2756789" y="88900"/>
                  </a:lnTo>
                  <a:lnTo>
                    <a:pt x="3125241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9920" rIns="0" bIns="0" rtlCol="0" vert="horz">
            <a:spAutoFit/>
          </a:bodyPr>
          <a:lstStyle/>
          <a:p>
            <a:pPr marL="1203960">
              <a:lnSpc>
                <a:spcPct val="100000"/>
              </a:lnSpc>
              <a:spcBef>
                <a:spcPts val="95"/>
              </a:spcBef>
            </a:pPr>
            <a:r>
              <a:rPr dirty="0" sz="2800" spc="-35">
                <a:solidFill>
                  <a:srgbClr val="000000"/>
                </a:solidFill>
              </a:rPr>
              <a:t>Ловушки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 spc="-20">
                <a:solidFill>
                  <a:srgbClr val="000000"/>
                </a:solidFill>
              </a:rPr>
              <a:t>стратиграфического</a:t>
            </a:r>
            <a:r>
              <a:rPr dirty="0" sz="2800" spc="-50">
                <a:solidFill>
                  <a:srgbClr val="000000"/>
                </a:solidFill>
              </a:rPr>
              <a:t> </a:t>
            </a:r>
            <a:r>
              <a:rPr dirty="0" sz="2800" spc="-20">
                <a:solidFill>
                  <a:srgbClr val="000000"/>
                </a:solidFill>
              </a:rPr>
              <a:t>типа</a:t>
            </a:r>
            <a:endParaRPr sz="2800"/>
          </a:p>
        </p:txBody>
      </p:sp>
      <p:sp>
        <p:nvSpPr>
          <p:cNvPr id="8" name="object 8" descr=""/>
          <p:cNvSpPr txBox="1"/>
          <p:nvPr/>
        </p:nvSpPr>
        <p:spPr>
          <a:xfrm>
            <a:off x="5203075" y="6375298"/>
            <a:ext cx="26676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(modified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from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Arial"/>
                <a:cs typeface="Arial"/>
              </a:rPr>
              <a:t>Bjorlykke,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Arial"/>
                <a:cs typeface="Arial"/>
              </a:rPr>
              <a:t>1989)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282446" y="1256550"/>
            <a:ext cx="14979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CC3200"/>
                </a:solidFill>
                <a:latin typeface="Constantia"/>
                <a:cs typeface="Constantia"/>
              </a:rPr>
              <a:t>Несогласные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21541" y="1377200"/>
            <a:ext cx="2241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CC3200"/>
                </a:solidFill>
                <a:latin typeface="Constantia"/>
                <a:cs typeface="Constantia"/>
              </a:rPr>
              <a:t>Выклинивающиеся</a:t>
            </a:r>
            <a:endParaRPr sz="1800">
              <a:latin typeface="Constantia"/>
              <a:cs typeface="Constanti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972046" y="1654822"/>
            <a:ext cx="2554605" cy="1430020"/>
            <a:chOff x="972046" y="1654822"/>
            <a:chExt cx="2554605" cy="1430020"/>
          </a:xfrm>
        </p:grpSpPr>
        <p:sp>
          <p:nvSpPr>
            <p:cNvPr id="12" name="object 12" descr=""/>
            <p:cNvSpPr/>
            <p:nvPr/>
          </p:nvSpPr>
          <p:spPr>
            <a:xfrm>
              <a:off x="976908" y="1659635"/>
              <a:ext cx="2536190" cy="1422400"/>
            </a:xfrm>
            <a:custGeom>
              <a:avLst/>
              <a:gdLst/>
              <a:ahLst/>
              <a:cxnLst/>
              <a:rect l="l" t="t" r="r" b="b"/>
              <a:pathLst>
                <a:path w="2536190" h="1422400">
                  <a:moveTo>
                    <a:pt x="2535937" y="0"/>
                  </a:moveTo>
                  <a:lnTo>
                    <a:pt x="0" y="0"/>
                  </a:lnTo>
                  <a:lnTo>
                    <a:pt x="1587" y="1421904"/>
                  </a:lnTo>
                  <a:lnTo>
                    <a:pt x="1607541" y="1421904"/>
                  </a:lnTo>
                  <a:lnTo>
                    <a:pt x="2535937" y="717296"/>
                  </a:lnTo>
                  <a:lnTo>
                    <a:pt x="2535937" y="0"/>
                  </a:lnTo>
                  <a:close/>
                </a:path>
              </a:pathLst>
            </a:custGeom>
            <a:solidFill>
              <a:srgbClr val="E5E9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976908" y="1659635"/>
              <a:ext cx="2536190" cy="1422400"/>
            </a:xfrm>
            <a:custGeom>
              <a:avLst/>
              <a:gdLst/>
              <a:ahLst/>
              <a:cxnLst/>
              <a:rect l="l" t="t" r="r" b="b"/>
              <a:pathLst>
                <a:path w="2536190" h="1422400">
                  <a:moveTo>
                    <a:pt x="2535937" y="0"/>
                  </a:moveTo>
                  <a:lnTo>
                    <a:pt x="2535937" y="717296"/>
                  </a:lnTo>
                  <a:lnTo>
                    <a:pt x="1607541" y="1421904"/>
                  </a:lnTo>
                  <a:lnTo>
                    <a:pt x="1587" y="1421904"/>
                  </a:lnTo>
                  <a:lnTo>
                    <a:pt x="0" y="0"/>
                  </a:lnTo>
                  <a:lnTo>
                    <a:pt x="2535937" y="0"/>
                  </a:lnTo>
                  <a:close/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766290" y="2052840"/>
              <a:ext cx="1396365" cy="463550"/>
            </a:xfrm>
            <a:custGeom>
              <a:avLst/>
              <a:gdLst/>
              <a:ahLst/>
              <a:cxnLst/>
              <a:rect l="l" t="t" r="r" b="b"/>
              <a:pathLst>
                <a:path w="1396364" h="463550">
                  <a:moveTo>
                    <a:pt x="1396009" y="0"/>
                  </a:moveTo>
                  <a:lnTo>
                    <a:pt x="628548" y="0"/>
                  </a:lnTo>
                  <a:lnTo>
                    <a:pt x="0" y="455561"/>
                  </a:lnTo>
                  <a:lnTo>
                    <a:pt x="780707" y="463295"/>
                  </a:lnTo>
                  <a:lnTo>
                    <a:pt x="1396009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94420" y="2053577"/>
              <a:ext cx="2519680" cy="1016635"/>
            </a:xfrm>
            <a:custGeom>
              <a:avLst/>
              <a:gdLst/>
              <a:ahLst/>
              <a:cxnLst/>
              <a:rect l="l" t="t" r="r" b="b"/>
              <a:pathLst>
                <a:path w="2519679" h="1016635">
                  <a:moveTo>
                    <a:pt x="0" y="0"/>
                  </a:moveTo>
                  <a:lnTo>
                    <a:pt x="2519161" y="0"/>
                  </a:lnTo>
                </a:path>
                <a:path w="2519679" h="1016635">
                  <a:moveTo>
                    <a:pt x="16767" y="996708"/>
                  </a:moveTo>
                  <a:lnTo>
                    <a:pt x="738875" y="460273"/>
                  </a:lnTo>
                  <a:lnTo>
                    <a:pt x="1395961" y="1536"/>
                  </a:lnTo>
                </a:path>
                <a:path w="2519679" h="1016635">
                  <a:moveTo>
                    <a:pt x="825997" y="1016495"/>
                  </a:moveTo>
                  <a:lnTo>
                    <a:pt x="2185393" y="1536"/>
                  </a:lnTo>
                </a:path>
                <a:path w="2519679" h="1016635">
                  <a:moveTo>
                    <a:pt x="754357" y="463308"/>
                  </a:moveTo>
                  <a:lnTo>
                    <a:pt x="1548361" y="463308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22982" y="2239517"/>
              <a:ext cx="420370" cy="762000"/>
            </a:xfrm>
            <a:custGeom>
              <a:avLst/>
              <a:gdLst/>
              <a:ahLst/>
              <a:cxnLst/>
              <a:rect l="l" t="t" r="r" b="b"/>
              <a:pathLst>
                <a:path w="420369" h="762000">
                  <a:moveTo>
                    <a:pt x="48343" y="62237"/>
                  </a:moveTo>
                  <a:lnTo>
                    <a:pt x="25612" y="74525"/>
                  </a:lnTo>
                  <a:lnTo>
                    <a:pt x="397027" y="762000"/>
                  </a:lnTo>
                  <a:lnTo>
                    <a:pt x="419849" y="749795"/>
                  </a:lnTo>
                  <a:lnTo>
                    <a:pt x="48343" y="62237"/>
                  </a:lnTo>
                  <a:close/>
                </a:path>
                <a:path w="420369" h="762000">
                  <a:moveTo>
                    <a:pt x="0" y="0"/>
                  </a:moveTo>
                  <a:lnTo>
                    <a:pt x="2781" y="86868"/>
                  </a:lnTo>
                  <a:lnTo>
                    <a:pt x="25612" y="74525"/>
                  </a:lnTo>
                  <a:lnTo>
                    <a:pt x="19443" y="63106"/>
                  </a:lnTo>
                  <a:lnTo>
                    <a:pt x="42163" y="50800"/>
                  </a:lnTo>
                  <a:lnTo>
                    <a:pt x="69500" y="50800"/>
                  </a:lnTo>
                  <a:lnTo>
                    <a:pt x="71145" y="49911"/>
                  </a:lnTo>
                  <a:lnTo>
                    <a:pt x="0" y="0"/>
                  </a:lnTo>
                  <a:close/>
                </a:path>
                <a:path w="420369" h="762000">
                  <a:moveTo>
                    <a:pt x="42163" y="50800"/>
                  </a:moveTo>
                  <a:lnTo>
                    <a:pt x="19443" y="63106"/>
                  </a:lnTo>
                  <a:lnTo>
                    <a:pt x="25612" y="74525"/>
                  </a:lnTo>
                  <a:lnTo>
                    <a:pt x="48343" y="62237"/>
                  </a:lnTo>
                  <a:lnTo>
                    <a:pt x="42163" y="50800"/>
                  </a:lnTo>
                  <a:close/>
                </a:path>
                <a:path w="420369" h="762000">
                  <a:moveTo>
                    <a:pt x="69500" y="50800"/>
                  </a:moveTo>
                  <a:lnTo>
                    <a:pt x="42163" y="50800"/>
                  </a:lnTo>
                  <a:lnTo>
                    <a:pt x="48343" y="62237"/>
                  </a:lnTo>
                  <a:lnTo>
                    <a:pt x="6950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78396" y="1661172"/>
              <a:ext cx="2534920" cy="448309"/>
            </a:xfrm>
            <a:custGeom>
              <a:avLst/>
              <a:gdLst/>
              <a:ahLst/>
              <a:cxnLst/>
              <a:rect l="l" t="t" r="r" b="b"/>
              <a:pathLst>
                <a:path w="2534920" h="448310">
                  <a:moveTo>
                    <a:pt x="0" y="0"/>
                  </a:moveTo>
                  <a:lnTo>
                    <a:pt x="12700" y="448017"/>
                  </a:lnTo>
                  <a:lnTo>
                    <a:pt x="284063" y="392658"/>
                  </a:lnTo>
                  <a:lnTo>
                    <a:pt x="506208" y="430657"/>
                  </a:lnTo>
                  <a:lnTo>
                    <a:pt x="728458" y="405257"/>
                  </a:lnTo>
                  <a:lnTo>
                    <a:pt x="963319" y="443357"/>
                  </a:lnTo>
                  <a:lnTo>
                    <a:pt x="1223516" y="405257"/>
                  </a:lnTo>
                  <a:lnTo>
                    <a:pt x="1445766" y="430657"/>
                  </a:lnTo>
                  <a:lnTo>
                    <a:pt x="1731415" y="392658"/>
                  </a:lnTo>
                  <a:lnTo>
                    <a:pt x="1990076" y="430657"/>
                  </a:lnTo>
                  <a:lnTo>
                    <a:pt x="2250324" y="392658"/>
                  </a:lnTo>
                  <a:lnTo>
                    <a:pt x="2532899" y="441667"/>
                  </a:lnTo>
                  <a:lnTo>
                    <a:pt x="2534448" y="14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98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78396" y="1661172"/>
              <a:ext cx="2534920" cy="448309"/>
            </a:xfrm>
            <a:custGeom>
              <a:avLst/>
              <a:gdLst/>
              <a:ahLst/>
              <a:cxnLst/>
              <a:rect l="l" t="t" r="r" b="b"/>
              <a:pathLst>
                <a:path w="2534920" h="448310">
                  <a:moveTo>
                    <a:pt x="12700" y="448017"/>
                  </a:moveTo>
                  <a:lnTo>
                    <a:pt x="0" y="0"/>
                  </a:lnTo>
                  <a:lnTo>
                    <a:pt x="2534448" y="14236"/>
                  </a:lnTo>
                  <a:lnTo>
                    <a:pt x="2532899" y="441667"/>
                  </a:lnTo>
                  <a:lnTo>
                    <a:pt x="2250324" y="392658"/>
                  </a:lnTo>
                  <a:lnTo>
                    <a:pt x="1990076" y="430657"/>
                  </a:lnTo>
                  <a:lnTo>
                    <a:pt x="1731415" y="392658"/>
                  </a:lnTo>
                  <a:lnTo>
                    <a:pt x="1445766" y="430657"/>
                  </a:lnTo>
                  <a:lnTo>
                    <a:pt x="1223516" y="405257"/>
                  </a:lnTo>
                  <a:lnTo>
                    <a:pt x="963319" y="443357"/>
                  </a:lnTo>
                  <a:lnTo>
                    <a:pt x="728458" y="405257"/>
                  </a:lnTo>
                  <a:lnTo>
                    <a:pt x="506208" y="430657"/>
                  </a:lnTo>
                  <a:lnTo>
                    <a:pt x="284063" y="392658"/>
                  </a:lnTo>
                  <a:lnTo>
                    <a:pt x="12700" y="448017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96702" y="2513063"/>
              <a:ext cx="1564005" cy="556895"/>
            </a:xfrm>
            <a:custGeom>
              <a:avLst/>
              <a:gdLst/>
              <a:ahLst/>
              <a:cxnLst/>
              <a:rect l="l" t="t" r="r" b="b"/>
              <a:pathLst>
                <a:path w="1564005" h="556894">
                  <a:moveTo>
                    <a:pt x="1563643" y="0"/>
                  </a:moveTo>
                  <a:lnTo>
                    <a:pt x="747668" y="0"/>
                  </a:lnTo>
                  <a:lnTo>
                    <a:pt x="215900" y="395731"/>
                  </a:lnTo>
                  <a:lnTo>
                    <a:pt x="104775" y="483146"/>
                  </a:lnTo>
                  <a:lnTo>
                    <a:pt x="0" y="543572"/>
                  </a:lnTo>
                  <a:lnTo>
                    <a:pt x="796918" y="556272"/>
                  </a:lnTo>
                  <a:lnTo>
                    <a:pt x="944518" y="470446"/>
                  </a:lnTo>
                  <a:lnTo>
                    <a:pt x="156364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2440685" y="4661915"/>
            <a:ext cx="3594735" cy="1430020"/>
            <a:chOff x="2440685" y="4661915"/>
            <a:chExt cx="3594735" cy="1430020"/>
          </a:xfrm>
        </p:grpSpPr>
        <p:pic>
          <p:nvPicPr>
            <p:cNvPr id="21" name="object 2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163" y="5148059"/>
              <a:ext cx="3069336" cy="94030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932163" y="4664962"/>
              <a:ext cx="3069590" cy="471170"/>
            </a:xfrm>
            <a:custGeom>
              <a:avLst/>
              <a:gdLst/>
              <a:ahLst/>
              <a:cxnLst/>
              <a:rect l="l" t="t" r="r" b="b"/>
              <a:pathLst>
                <a:path w="3069590" h="471170">
                  <a:moveTo>
                    <a:pt x="3069335" y="0"/>
                  </a:moveTo>
                  <a:lnTo>
                    <a:pt x="0" y="0"/>
                  </a:lnTo>
                  <a:lnTo>
                    <a:pt x="0" y="470891"/>
                  </a:lnTo>
                  <a:lnTo>
                    <a:pt x="3069335" y="470891"/>
                  </a:lnTo>
                  <a:lnTo>
                    <a:pt x="3069335" y="0"/>
                  </a:lnTo>
                  <a:close/>
                </a:path>
              </a:pathLst>
            </a:custGeom>
            <a:solidFill>
              <a:srgbClr val="3298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497554" y="5152631"/>
              <a:ext cx="1734820" cy="481965"/>
            </a:xfrm>
            <a:custGeom>
              <a:avLst/>
              <a:gdLst/>
              <a:ahLst/>
              <a:cxnLst/>
              <a:rect l="l" t="t" r="r" b="b"/>
              <a:pathLst>
                <a:path w="1734820" h="481964">
                  <a:moveTo>
                    <a:pt x="0" y="0"/>
                  </a:moveTo>
                  <a:lnTo>
                    <a:pt x="253911" y="481604"/>
                  </a:lnTo>
                  <a:lnTo>
                    <a:pt x="1020317" y="481604"/>
                  </a:lnTo>
                  <a:lnTo>
                    <a:pt x="1264691" y="221005"/>
                  </a:lnTo>
                  <a:lnTo>
                    <a:pt x="1734350" y="48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934449" y="5136654"/>
              <a:ext cx="3088005" cy="710565"/>
            </a:xfrm>
            <a:custGeom>
              <a:avLst/>
              <a:gdLst/>
              <a:ahLst/>
              <a:cxnLst/>
              <a:rect l="l" t="t" r="r" b="b"/>
              <a:pathLst>
                <a:path w="3088004" h="710564">
                  <a:moveTo>
                    <a:pt x="0" y="9131"/>
                  </a:moveTo>
                  <a:lnTo>
                    <a:pt x="3087636" y="12204"/>
                  </a:lnTo>
                </a:path>
                <a:path w="3088004" h="710564">
                  <a:moveTo>
                    <a:pt x="556259" y="0"/>
                  </a:moveTo>
                  <a:lnTo>
                    <a:pt x="711834" y="299592"/>
                  </a:lnTo>
                  <a:lnTo>
                    <a:pt x="849896" y="531017"/>
                  </a:lnTo>
                  <a:lnTo>
                    <a:pt x="1013371" y="667393"/>
                  </a:lnTo>
                  <a:lnTo>
                    <a:pt x="1160907" y="710157"/>
                  </a:lnTo>
                  <a:lnTo>
                    <a:pt x="1298968" y="710157"/>
                  </a:lnTo>
                  <a:lnTo>
                    <a:pt x="1454391" y="641993"/>
                  </a:lnTo>
                  <a:lnTo>
                    <a:pt x="1576730" y="504079"/>
                  </a:lnTo>
                  <a:lnTo>
                    <a:pt x="1803539" y="237731"/>
                  </a:lnTo>
                  <a:lnTo>
                    <a:pt x="1930539" y="174370"/>
                  </a:lnTo>
                  <a:lnTo>
                    <a:pt x="2286000" y="952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40685" y="5303786"/>
              <a:ext cx="1498600" cy="78105"/>
            </a:xfrm>
            <a:custGeom>
              <a:avLst/>
              <a:gdLst/>
              <a:ahLst/>
              <a:cxnLst/>
              <a:rect l="l" t="t" r="r" b="b"/>
              <a:pathLst>
                <a:path w="1498600" h="78104">
                  <a:moveTo>
                    <a:pt x="1472491" y="25895"/>
                  </a:moveTo>
                  <a:lnTo>
                    <a:pt x="1433309" y="25895"/>
                  </a:lnTo>
                  <a:lnTo>
                    <a:pt x="1433309" y="51790"/>
                  </a:lnTo>
                  <a:lnTo>
                    <a:pt x="1420427" y="51829"/>
                  </a:lnTo>
                  <a:lnTo>
                    <a:pt x="1420507" y="77685"/>
                  </a:lnTo>
                  <a:lnTo>
                    <a:pt x="1498104" y="38595"/>
                  </a:lnTo>
                  <a:lnTo>
                    <a:pt x="1472491" y="25895"/>
                  </a:lnTo>
                  <a:close/>
                </a:path>
                <a:path w="1498600" h="78104">
                  <a:moveTo>
                    <a:pt x="1420346" y="25934"/>
                  </a:moveTo>
                  <a:lnTo>
                    <a:pt x="0" y="30213"/>
                  </a:lnTo>
                  <a:lnTo>
                    <a:pt x="0" y="56108"/>
                  </a:lnTo>
                  <a:lnTo>
                    <a:pt x="1420427" y="51829"/>
                  </a:lnTo>
                  <a:lnTo>
                    <a:pt x="1420346" y="25934"/>
                  </a:lnTo>
                  <a:close/>
                </a:path>
                <a:path w="1498600" h="78104">
                  <a:moveTo>
                    <a:pt x="1433309" y="25895"/>
                  </a:moveTo>
                  <a:lnTo>
                    <a:pt x="1420346" y="25934"/>
                  </a:lnTo>
                  <a:lnTo>
                    <a:pt x="1420427" y="51829"/>
                  </a:lnTo>
                  <a:lnTo>
                    <a:pt x="1433309" y="51790"/>
                  </a:lnTo>
                  <a:lnTo>
                    <a:pt x="1433309" y="25895"/>
                  </a:lnTo>
                  <a:close/>
                </a:path>
                <a:path w="1498600" h="78104">
                  <a:moveTo>
                    <a:pt x="1420266" y="0"/>
                  </a:moveTo>
                  <a:lnTo>
                    <a:pt x="1420346" y="25934"/>
                  </a:lnTo>
                  <a:lnTo>
                    <a:pt x="1472491" y="25895"/>
                  </a:lnTo>
                  <a:lnTo>
                    <a:pt x="14202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932163" y="4664963"/>
              <a:ext cx="3069590" cy="1423670"/>
            </a:xfrm>
            <a:custGeom>
              <a:avLst/>
              <a:gdLst/>
              <a:ahLst/>
              <a:cxnLst/>
              <a:rect l="l" t="t" r="r" b="b"/>
              <a:pathLst>
                <a:path w="3069590" h="1423670">
                  <a:moveTo>
                    <a:pt x="0" y="1423395"/>
                  </a:moveTo>
                  <a:lnTo>
                    <a:pt x="0" y="0"/>
                  </a:lnTo>
                  <a:lnTo>
                    <a:pt x="3069336" y="0"/>
                  </a:lnTo>
                  <a:lnTo>
                    <a:pt x="3056636" y="1423395"/>
                  </a:lnTo>
                  <a:lnTo>
                    <a:pt x="0" y="1423395"/>
                  </a:lnTo>
                  <a:close/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761231" y="5617467"/>
              <a:ext cx="754380" cy="212090"/>
            </a:xfrm>
            <a:custGeom>
              <a:avLst/>
              <a:gdLst/>
              <a:ahLst/>
              <a:cxnLst/>
              <a:rect l="l" t="t" r="r" b="b"/>
              <a:pathLst>
                <a:path w="754379" h="212089">
                  <a:moveTo>
                    <a:pt x="754367" y="0"/>
                  </a:moveTo>
                  <a:lnTo>
                    <a:pt x="0" y="0"/>
                  </a:lnTo>
                  <a:lnTo>
                    <a:pt x="61963" y="87609"/>
                  </a:lnTo>
                  <a:lnTo>
                    <a:pt x="211188" y="186333"/>
                  </a:lnTo>
                  <a:lnTo>
                    <a:pt x="346227" y="211832"/>
                  </a:lnTo>
                  <a:lnTo>
                    <a:pt x="508253" y="211832"/>
                  </a:lnTo>
                  <a:lnTo>
                    <a:pt x="619378" y="162471"/>
                  </a:lnTo>
                  <a:lnTo>
                    <a:pt x="754367" y="0"/>
                  </a:lnTo>
                  <a:close/>
                </a:path>
              </a:pathLst>
            </a:custGeom>
            <a:solidFill>
              <a:srgbClr val="FFFF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747490" y="5617467"/>
              <a:ext cx="768350" cy="0"/>
            </a:xfrm>
            <a:custGeom>
              <a:avLst/>
              <a:gdLst/>
              <a:ahLst/>
              <a:cxnLst/>
              <a:rect l="l" t="t" r="r" b="b"/>
              <a:pathLst>
                <a:path w="768350" h="0">
                  <a:moveTo>
                    <a:pt x="768108" y="0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7339710" y="2622054"/>
            <a:ext cx="11785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onstantia"/>
                <a:cs typeface="Constantia"/>
              </a:rPr>
              <a:t>Нефть/газ</a:t>
            </a:r>
            <a:endParaRPr sz="1800">
              <a:latin typeface="Constantia"/>
              <a:cs typeface="Constantia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5431535" y="1795284"/>
            <a:ext cx="2421890" cy="1000125"/>
            <a:chOff x="5431535" y="1795284"/>
            <a:chExt cx="2421890" cy="1000125"/>
          </a:xfrm>
        </p:grpSpPr>
        <p:sp>
          <p:nvSpPr>
            <p:cNvPr id="31" name="object 31" descr=""/>
            <p:cNvSpPr/>
            <p:nvPr/>
          </p:nvSpPr>
          <p:spPr>
            <a:xfrm>
              <a:off x="5442940" y="1805190"/>
              <a:ext cx="2333625" cy="980440"/>
            </a:xfrm>
            <a:custGeom>
              <a:avLst/>
              <a:gdLst/>
              <a:ahLst/>
              <a:cxnLst/>
              <a:rect l="l" t="t" r="r" b="b"/>
              <a:pathLst>
                <a:path w="2333625" h="980439">
                  <a:moveTo>
                    <a:pt x="0" y="493902"/>
                  </a:moveTo>
                  <a:lnTo>
                    <a:pt x="522236" y="416013"/>
                  </a:lnTo>
                  <a:lnTo>
                    <a:pt x="1098448" y="268338"/>
                  </a:lnTo>
                  <a:lnTo>
                    <a:pt x="1515910" y="165188"/>
                  </a:lnTo>
                  <a:lnTo>
                    <a:pt x="1939683" y="69850"/>
                  </a:lnTo>
                  <a:lnTo>
                    <a:pt x="2242845" y="0"/>
                  </a:lnTo>
                  <a:lnTo>
                    <a:pt x="2333282" y="17513"/>
                  </a:lnTo>
                  <a:lnTo>
                    <a:pt x="2150770" y="130175"/>
                  </a:lnTo>
                  <a:lnTo>
                    <a:pt x="1849145" y="277863"/>
                  </a:lnTo>
                  <a:lnTo>
                    <a:pt x="1666633" y="355688"/>
                  </a:lnTo>
                  <a:lnTo>
                    <a:pt x="1311033" y="486016"/>
                  </a:lnTo>
                  <a:lnTo>
                    <a:pt x="750836" y="684504"/>
                  </a:lnTo>
                  <a:lnTo>
                    <a:pt x="311150" y="884681"/>
                  </a:lnTo>
                  <a:lnTo>
                    <a:pt x="23761" y="979931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793204" y="2108453"/>
              <a:ext cx="434975" cy="5080"/>
            </a:xfrm>
            <a:custGeom>
              <a:avLst/>
              <a:gdLst/>
              <a:ahLst/>
              <a:cxnLst/>
              <a:rect l="l" t="t" r="r" b="b"/>
              <a:pathLst>
                <a:path w="434975" h="5080">
                  <a:moveTo>
                    <a:pt x="0" y="0"/>
                  </a:moveTo>
                  <a:lnTo>
                    <a:pt x="434390" y="4559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409181" y="2117572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4" h="0">
                  <a:moveTo>
                    <a:pt x="444995" y="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396240" y="1805927"/>
              <a:ext cx="1361440" cy="311150"/>
            </a:xfrm>
            <a:custGeom>
              <a:avLst/>
              <a:gdLst/>
              <a:ahLst/>
              <a:cxnLst/>
              <a:rect l="l" t="t" r="r" b="b"/>
              <a:pathLst>
                <a:path w="1361440" h="311150">
                  <a:moveTo>
                    <a:pt x="1173607" y="0"/>
                  </a:moveTo>
                  <a:lnTo>
                    <a:pt x="1087729" y="49415"/>
                  </a:lnTo>
                  <a:lnTo>
                    <a:pt x="987818" y="62268"/>
                  </a:lnTo>
                  <a:lnTo>
                    <a:pt x="790816" y="100456"/>
                  </a:lnTo>
                  <a:lnTo>
                    <a:pt x="258813" y="248691"/>
                  </a:lnTo>
                  <a:lnTo>
                    <a:pt x="0" y="310908"/>
                  </a:lnTo>
                  <a:lnTo>
                    <a:pt x="816216" y="310908"/>
                  </a:lnTo>
                  <a:lnTo>
                    <a:pt x="1014704" y="212077"/>
                  </a:lnTo>
                  <a:lnTo>
                    <a:pt x="1224407" y="124320"/>
                  </a:lnTo>
                  <a:lnTo>
                    <a:pt x="1360932" y="12700"/>
                  </a:lnTo>
                  <a:lnTo>
                    <a:pt x="1173607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431535" y="2116835"/>
              <a:ext cx="1793875" cy="668020"/>
            </a:xfrm>
            <a:custGeom>
              <a:avLst/>
              <a:gdLst/>
              <a:ahLst/>
              <a:cxnLst/>
              <a:rect l="l" t="t" r="r" b="b"/>
              <a:pathLst>
                <a:path w="1793875" h="668019">
                  <a:moveTo>
                    <a:pt x="1793773" y="0"/>
                  </a:moveTo>
                  <a:lnTo>
                    <a:pt x="952398" y="0"/>
                  </a:lnTo>
                  <a:lnTo>
                    <a:pt x="493661" y="98323"/>
                  </a:lnTo>
                  <a:lnTo>
                    <a:pt x="0" y="198234"/>
                  </a:lnTo>
                  <a:lnTo>
                    <a:pt x="34925" y="667486"/>
                  </a:lnTo>
                  <a:lnTo>
                    <a:pt x="122186" y="629386"/>
                  </a:lnTo>
                  <a:lnTo>
                    <a:pt x="296811" y="580275"/>
                  </a:lnTo>
                  <a:lnTo>
                    <a:pt x="715911" y="394842"/>
                  </a:lnTo>
                  <a:lnTo>
                    <a:pt x="988961" y="296557"/>
                  </a:lnTo>
                  <a:lnTo>
                    <a:pt x="1396898" y="149123"/>
                  </a:lnTo>
                  <a:lnTo>
                    <a:pt x="1655711" y="49161"/>
                  </a:lnTo>
                  <a:lnTo>
                    <a:pt x="179377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507236" y="1805927"/>
              <a:ext cx="86995" cy="38100"/>
            </a:xfrm>
            <a:custGeom>
              <a:avLst/>
              <a:gdLst/>
              <a:ahLst/>
              <a:cxnLst/>
              <a:rect l="l" t="t" r="r" b="b"/>
              <a:pathLst>
                <a:path w="86995" h="38100">
                  <a:moveTo>
                    <a:pt x="86868" y="0"/>
                  </a:moveTo>
                  <a:lnTo>
                    <a:pt x="0" y="3810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239000" y="1970531"/>
              <a:ext cx="614680" cy="690245"/>
            </a:xfrm>
            <a:custGeom>
              <a:avLst/>
              <a:gdLst/>
              <a:ahLst/>
              <a:cxnLst/>
              <a:rect l="l" t="t" r="r" b="b"/>
              <a:pathLst>
                <a:path w="614679" h="690244">
                  <a:moveTo>
                    <a:pt x="55418" y="52666"/>
                  </a:moveTo>
                  <a:lnTo>
                    <a:pt x="45868" y="61156"/>
                  </a:lnTo>
                  <a:lnTo>
                    <a:pt x="604888" y="689965"/>
                  </a:lnTo>
                  <a:lnTo>
                    <a:pt x="614311" y="681583"/>
                  </a:lnTo>
                  <a:lnTo>
                    <a:pt x="55418" y="52666"/>
                  </a:lnTo>
                  <a:close/>
                </a:path>
                <a:path w="614679" h="690244">
                  <a:moveTo>
                    <a:pt x="0" y="0"/>
                  </a:moveTo>
                  <a:lnTo>
                    <a:pt x="22072" y="82308"/>
                  </a:lnTo>
                  <a:lnTo>
                    <a:pt x="45868" y="61156"/>
                  </a:lnTo>
                  <a:lnTo>
                    <a:pt x="37452" y="51688"/>
                  </a:lnTo>
                  <a:lnTo>
                    <a:pt x="46977" y="43167"/>
                  </a:lnTo>
                  <a:lnTo>
                    <a:pt x="66105" y="43167"/>
                  </a:lnTo>
                  <a:lnTo>
                    <a:pt x="79121" y="31597"/>
                  </a:lnTo>
                  <a:lnTo>
                    <a:pt x="0" y="0"/>
                  </a:lnTo>
                  <a:close/>
                </a:path>
                <a:path w="614679" h="690244">
                  <a:moveTo>
                    <a:pt x="46977" y="43167"/>
                  </a:moveTo>
                  <a:lnTo>
                    <a:pt x="37452" y="51688"/>
                  </a:lnTo>
                  <a:lnTo>
                    <a:pt x="45868" y="61156"/>
                  </a:lnTo>
                  <a:lnTo>
                    <a:pt x="55418" y="52666"/>
                  </a:lnTo>
                  <a:lnTo>
                    <a:pt x="46977" y="43167"/>
                  </a:lnTo>
                  <a:close/>
                </a:path>
                <a:path w="614679" h="690244">
                  <a:moveTo>
                    <a:pt x="66105" y="43167"/>
                  </a:moveTo>
                  <a:lnTo>
                    <a:pt x="46977" y="43167"/>
                  </a:lnTo>
                  <a:lnTo>
                    <a:pt x="55418" y="52666"/>
                  </a:lnTo>
                  <a:lnTo>
                    <a:pt x="66105" y="431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2485377" y="2629623"/>
            <a:ext cx="2330450" cy="682625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002665">
              <a:lnSpc>
                <a:spcPct val="100000"/>
              </a:lnSpc>
              <a:spcBef>
                <a:spcPts val="525"/>
              </a:spcBef>
            </a:pPr>
            <a:r>
              <a:rPr dirty="0" sz="1800" spc="-10" b="1">
                <a:latin typeface="Arial"/>
                <a:cs typeface="Arial"/>
              </a:rPr>
              <a:t>Несогласия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800" spc="-10" b="1">
                <a:latin typeface="Constantia"/>
                <a:cs typeface="Constantia"/>
              </a:rPr>
              <a:t>Нефть/Газ</a:t>
            </a:r>
            <a:endParaRPr sz="1800">
              <a:latin typeface="Constantia"/>
              <a:cs typeface="Constantia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3545585" y="2052192"/>
            <a:ext cx="345440" cy="685165"/>
            <a:chOff x="3545585" y="2052192"/>
            <a:chExt cx="345440" cy="685165"/>
          </a:xfrm>
        </p:grpSpPr>
        <p:pic>
          <p:nvPicPr>
            <p:cNvPr id="40" name="object 4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5585" y="2052192"/>
              <a:ext cx="244716" cy="76200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3809999" y="2122931"/>
              <a:ext cx="76200" cy="609600"/>
            </a:xfrm>
            <a:custGeom>
              <a:avLst/>
              <a:gdLst/>
              <a:ahLst/>
              <a:cxnLst/>
              <a:rect l="l" t="t" r="r" b="b"/>
              <a:pathLst>
                <a:path w="76200" h="609600">
                  <a:moveTo>
                    <a:pt x="0" y="0"/>
                  </a:moveTo>
                  <a:lnTo>
                    <a:pt x="76200" y="609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 descr=""/>
          <p:cNvSpPr txBox="1"/>
          <p:nvPr/>
        </p:nvSpPr>
        <p:spPr>
          <a:xfrm>
            <a:off x="688329" y="3490315"/>
            <a:ext cx="5315585" cy="1987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onstantia"/>
                <a:cs typeface="Constantia"/>
              </a:rPr>
              <a:t>Водяной</a:t>
            </a:r>
            <a:r>
              <a:rPr dirty="0" sz="1800" spc="-75" b="1">
                <a:latin typeface="Constantia"/>
                <a:cs typeface="Constantia"/>
              </a:rPr>
              <a:t> </a:t>
            </a:r>
            <a:r>
              <a:rPr dirty="0" sz="1800" spc="-10" b="1">
                <a:latin typeface="Constantia"/>
                <a:cs typeface="Constantia"/>
              </a:rPr>
              <a:t>контакт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1800">
              <a:latin typeface="Constantia"/>
              <a:cs typeface="Constantia"/>
            </a:endParaRPr>
          </a:p>
          <a:p>
            <a:pPr marL="2160270">
              <a:lnSpc>
                <a:spcPct val="100000"/>
              </a:lnSpc>
            </a:pPr>
            <a:r>
              <a:rPr dirty="0" sz="2000" spc="-10" b="1">
                <a:solidFill>
                  <a:srgbClr val="CC3200"/>
                </a:solidFill>
                <a:latin typeface="Constantia"/>
                <a:cs typeface="Constantia"/>
              </a:rPr>
              <a:t>Шнурковые</a:t>
            </a:r>
            <a:r>
              <a:rPr dirty="0" sz="2000" spc="-100" b="1">
                <a:solidFill>
                  <a:srgbClr val="CC3200"/>
                </a:solidFill>
                <a:latin typeface="Constantia"/>
                <a:cs typeface="Constantia"/>
              </a:rPr>
              <a:t> </a:t>
            </a:r>
            <a:r>
              <a:rPr dirty="0" sz="2000" spc="-10" b="1">
                <a:solidFill>
                  <a:srgbClr val="CC3200"/>
                </a:solidFill>
                <a:latin typeface="Constantia"/>
                <a:cs typeface="Constantia"/>
              </a:rPr>
              <a:t>(каналовые)</a:t>
            </a: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2000">
              <a:latin typeface="Constantia"/>
              <a:cs typeface="Constantia"/>
            </a:endParaRPr>
          </a:p>
          <a:p>
            <a:pPr marL="383540">
              <a:lnSpc>
                <a:spcPct val="100000"/>
              </a:lnSpc>
            </a:pPr>
            <a:r>
              <a:rPr dirty="0" sz="2000" spc="-10" b="1">
                <a:latin typeface="Constantia"/>
                <a:cs typeface="Constantia"/>
              </a:rPr>
              <a:t>Нефть/газ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3" name="object 43" descr=""/>
          <p:cNvSpPr/>
          <p:nvPr/>
        </p:nvSpPr>
        <p:spPr>
          <a:xfrm>
            <a:off x="1435849" y="2504681"/>
            <a:ext cx="546100" cy="997585"/>
          </a:xfrm>
          <a:custGeom>
            <a:avLst/>
            <a:gdLst/>
            <a:ahLst/>
            <a:cxnLst/>
            <a:rect l="l" t="t" r="r" b="b"/>
            <a:pathLst>
              <a:path w="546100" h="997585">
                <a:moveTo>
                  <a:pt x="492181" y="69599"/>
                </a:moveTo>
                <a:lnTo>
                  <a:pt x="0" y="983754"/>
                </a:lnTo>
                <a:lnTo>
                  <a:pt x="25400" y="997496"/>
                </a:lnTo>
                <a:lnTo>
                  <a:pt x="517681" y="83318"/>
                </a:lnTo>
                <a:lnTo>
                  <a:pt x="492181" y="69599"/>
                </a:lnTo>
                <a:close/>
              </a:path>
              <a:path w="546100" h="997585">
                <a:moveTo>
                  <a:pt x="544379" y="56896"/>
                </a:moveTo>
                <a:lnTo>
                  <a:pt x="499021" y="56896"/>
                </a:lnTo>
                <a:lnTo>
                  <a:pt x="524510" y="70637"/>
                </a:lnTo>
                <a:lnTo>
                  <a:pt x="517681" y="83318"/>
                </a:lnTo>
                <a:lnTo>
                  <a:pt x="543166" y="97027"/>
                </a:lnTo>
                <a:lnTo>
                  <a:pt x="544379" y="56896"/>
                </a:lnTo>
                <a:close/>
              </a:path>
              <a:path w="546100" h="997585">
                <a:moveTo>
                  <a:pt x="499021" y="56896"/>
                </a:moveTo>
                <a:lnTo>
                  <a:pt x="492181" y="69599"/>
                </a:lnTo>
                <a:lnTo>
                  <a:pt x="517681" y="83318"/>
                </a:lnTo>
                <a:lnTo>
                  <a:pt x="524510" y="70637"/>
                </a:lnTo>
                <a:lnTo>
                  <a:pt x="499021" y="56896"/>
                </a:lnTo>
                <a:close/>
              </a:path>
              <a:path w="546100" h="997585">
                <a:moveTo>
                  <a:pt x="546100" y="0"/>
                </a:moveTo>
                <a:lnTo>
                  <a:pt x="466725" y="55905"/>
                </a:lnTo>
                <a:lnTo>
                  <a:pt x="492181" y="69599"/>
                </a:lnTo>
                <a:lnTo>
                  <a:pt x="499021" y="56896"/>
                </a:lnTo>
                <a:lnTo>
                  <a:pt x="544379" y="56896"/>
                </a:lnTo>
                <a:lnTo>
                  <a:pt x="546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444500" y="6518225"/>
            <a:ext cx="713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03.05.2022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8591804" y="6518225"/>
            <a:ext cx="1092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790" rIns="0" bIns="0" rtlCol="0" vert="horz">
            <a:spAutoFit/>
          </a:bodyPr>
          <a:lstStyle/>
          <a:p>
            <a:pPr marL="692785">
              <a:lnSpc>
                <a:spcPct val="100000"/>
              </a:lnSpc>
              <a:spcBef>
                <a:spcPts val="100"/>
              </a:spcBef>
            </a:pPr>
            <a:r>
              <a:rPr dirty="0" sz="2900" spc="-20"/>
              <a:t>Концептуальная</a:t>
            </a:r>
            <a:r>
              <a:rPr dirty="0" sz="2900" spc="-105"/>
              <a:t> </a:t>
            </a:r>
            <a:r>
              <a:rPr dirty="0" sz="2900"/>
              <a:t>модель</a:t>
            </a:r>
            <a:r>
              <a:rPr dirty="0" sz="2900" spc="-130"/>
              <a:t> </a:t>
            </a:r>
            <a:r>
              <a:rPr dirty="0" sz="2900" spc="-10"/>
              <a:t>сейсморазведки</a:t>
            </a:r>
            <a:endParaRPr sz="2900"/>
          </a:p>
        </p:txBody>
      </p:sp>
      <p:sp>
        <p:nvSpPr>
          <p:cNvPr id="3" name="object 3" descr=""/>
          <p:cNvSpPr txBox="1"/>
          <p:nvPr/>
        </p:nvSpPr>
        <p:spPr>
          <a:xfrm>
            <a:off x="176262" y="2723514"/>
            <a:ext cx="4953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latin typeface="Arial"/>
                <a:cs typeface="Arial"/>
              </a:rPr>
              <a:t>Time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18491" y="3128016"/>
            <a:ext cx="78105" cy="1163320"/>
          </a:xfrm>
          <a:custGeom>
            <a:avLst/>
            <a:gdLst/>
            <a:ahLst/>
            <a:cxnLst/>
            <a:rect l="l" t="t" r="r" b="b"/>
            <a:pathLst>
              <a:path w="78104" h="1163320">
                <a:moveTo>
                  <a:pt x="0" y="1033265"/>
                </a:moveTo>
                <a:lnTo>
                  <a:pt x="38893" y="1162792"/>
                </a:lnTo>
                <a:lnTo>
                  <a:pt x="62206" y="1085056"/>
                </a:lnTo>
                <a:lnTo>
                  <a:pt x="25946" y="1085056"/>
                </a:lnTo>
                <a:lnTo>
                  <a:pt x="25928" y="1067791"/>
                </a:lnTo>
                <a:lnTo>
                  <a:pt x="0" y="1033265"/>
                </a:lnTo>
                <a:close/>
              </a:path>
              <a:path w="78104" h="1163320">
                <a:moveTo>
                  <a:pt x="25946" y="1067815"/>
                </a:moveTo>
                <a:lnTo>
                  <a:pt x="25946" y="1085056"/>
                </a:lnTo>
                <a:lnTo>
                  <a:pt x="38893" y="1085056"/>
                </a:lnTo>
                <a:lnTo>
                  <a:pt x="25946" y="1067815"/>
                </a:lnTo>
                <a:close/>
              </a:path>
              <a:path w="78104" h="1163320">
                <a:moveTo>
                  <a:pt x="51842" y="0"/>
                </a:moveTo>
                <a:lnTo>
                  <a:pt x="25946" y="0"/>
                </a:lnTo>
                <a:lnTo>
                  <a:pt x="25946" y="1067815"/>
                </a:lnTo>
                <a:lnTo>
                  <a:pt x="38893" y="1085056"/>
                </a:lnTo>
                <a:lnTo>
                  <a:pt x="51824" y="1067815"/>
                </a:lnTo>
                <a:lnTo>
                  <a:pt x="51842" y="0"/>
                </a:lnTo>
                <a:close/>
              </a:path>
              <a:path w="78104" h="1163320">
                <a:moveTo>
                  <a:pt x="51842" y="1067791"/>
                </a:moveTo>
                <a:lnTo>
                  <a:pt x="38893" y="1085056"/>
                </a:lnTo>
                <a:lnTo>
                  <a:pt x="51842" y="1085056"/>
                </a:lnTo>
                <a:lnTo>
                  <a:pt x="51842" y="1067791"/>
                </a:lnTo>
                <a:close/>
              </a:path>
              <a:path w="78104" h="1163320">
                <a:moveTo>
                  <a:pt x="77737" y="1033265"/>
                </a:moveTo>
                <a:lnTo>
                  <a:pt x="51842" y="1067791"/>
                </a:lnTo>
                <a:lnTo>
                  <a:pt x="51842" y="1085056"/>
                </a:lnTo>
                <a:lnTo>
                  <a:pt x="62206" y="1085056"/>
                </a:lnTo>
                <a:lnTo>
                  <a:pt x="77737" y="10332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402325" y="1497304"/>
            <a:ext cx="1221105" cy="3926204"/>
            <a:chOff x="402325" y="1497304"/>
            <a:chExt cx="1221105" cy="3926204"/>
          </a:xfrm>
        </p:grpSpPr>
        <p:sp>
          <p:nvSpPr>
            <p:cNvPr id="6" name="object 6" descr=""/>
            <p:cNvSpPr/>
            <p:nvPr/>
          </p:nvSpPr>
          <p:spPr>
            <a:xfrm>
              <a:off x="838200" y="1497304"/>
              <a:ext cx="78105" cy="3926204"/>
            </a:xfrm>
            <a:custGeom>
              <a:avLst/>
              <a:gdLst/>
              <a:ahLst/>
              <a:cxnLst/>
              <a:rect l="l" t="t" r="r" b="b"/>
              <a:pathLst>
                <a:path w="78105" h="3926204">
                  <a:moveTo>
                    <a:pt x="0" y="3796309"/>
                  </a:moveTo>
                  <a:lnTo>
                    <a:pt x="38844" y="3925849"/>
                  </a:lnTo>
                  <a:lnTo>
                    <a:pt x="62188" y="3848100"/>
                  </a:lnTo>
                  <a:lnTo>
                    <a:pt x="25895" y="3848100"/>
                  </a:lnTo>
                  <a:lnTo>
                    <a:pt x="25895" y="3830836"/>
                  </a:lnTo>
                  <a:lnTo>
                    <a:pt x="0" y="3796309"/>
                  </a:lnTo>
                  <a:close/>
                </a:path>
                <a:path w="78105" h="3926204">
                  <a:moveTo>
                    <a:pt x="25895" y="3830836"/>
                  </a:moveTo>
                  <a:lnTo>
                    <a:pt x="25895" y="3848100"/>
                  </a:lnTo>
                  <a:lnTo>
                    <a:pt x="38844" y="3848100"/>
                  </a:lnTo>
                  <a:lnTo>
                    <a:pt x="25895" y="3830836"/>
                  </a:lnTo>
                  <a:close/>
                </a:path>
                <a:path w="78105" h="3926204">
                  <a:moveTo>
                    <a:pt x="51791" y="0"/>
                  </a:moveTo>
                  <a:lnTo>
                    <a:pt x="25895" y="0"/>
                  </a:lnTo>
                  <a:lnTo>
                    <a:pt x="25913" y="3830859"/>
                  </a:lnTo>
                  <a:lnTo>
                    <a:pt x="38844" y="3848100"/>
                  </a:lnTo>
                  <a:lnTo>
                    <a:pt x="51791" y="3830859"/>
                  </a:lnTo>
                  <a:lnTo>
                    <a:pt x="51791" y="0"/>
                  </a:lnTo>
                  <a:close/>
                </a:path>
                <a:path w="78105" h="3926204">
                  <a:moveTo>
                    <a:pt x="51791" y="3830859"/>
                  </a:moveTo>
                  <a:lnTo>
                    <a:pt x="38844" y="3848100"/>
                  </a:lnTo>
                  <a:lnTo>
                    <a:pt x="51791" y="3848100"/>
                  </a:lnTo>
                  <a:lnTo>
                    <a:pt x="51791" y="3830859"/>
                  </a:lnTo>
                  <a:close/>
                </a:path>
                <a:path w="78105" h="3926204">
                  <a:moveTo>
                    <a:pt x="77737" y="3796309"/>
                  </a:moveTo>
                  <a:lnTo>
                    <a:pt x="51809" y="3830836"/>
                  </a:lnTo>
                  <a:lnTo>
                    <a:pt x="51791" y="3848100"/>
                  </a:lnTo>
                  <a:lnTo>
                    <a:pt x="62188" y="3848100"/>
                  </a:lnTo>
                  <a:lnTo>
                    <a:pt x="77737" y="37963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325" y="1580400"/>
              <a:ext cx="1220746" cy="84888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1894497" y="1564716"/>
            <a:ext cx="1887855" cy="3919220"/>
            <a:chOff x="1894497" y="1564716"/>
            <a:chExt cx="1887855" cy="391922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4497" y="1564716"/>
              <a:ext cx="1017932" cy="3918877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168" y="1566608"/>
              <a:ext cx="1009653" cy="3904526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4511027" y="1566659"/>
            <a:ext cx="1275715" cy="4020820"/>
            <a:chOff x="4511027" y="1566659"/>
            <a:chExt cx="1275715" cy="4020820"/>
          </a:xfrm>
        </p:grpSpPr>
        <p:sp>
          <p:nvSpPr>
            <p:cNvPr id="12" name="object 12" descr=""/>
            <p:cNvSpPr/>
            <p:nvPr/>
          </p:nvSpPr>
          <p:spPr>
            <a:xfrm>
              <a:off x="4511027" y="1566659"/>
              <a:ext cx="1275715" cy="4020820"/>
            </a:xfrm>
            <a:custGeom>
              <a:avLst/>
              <a:gdLst/>
              <a:ahLst/>
              <a:cxnLst/>
              <a:rect l="l" t="t" r="r" b="b"/>
              <a:pathLst>
                <a:path w="1275714" h="4020820">
                  <a:moveTo>
                    <a:pt x="76200" y="3893350"/>
                  </a:moveTo>
                  <a:lnTo>
                    <a:pt x="44450" y="3935692"/>
                  </a:lnTo>
                  <a:lnTo>
                    <a:pt x="38100" y="3944150"/>
                  </a:lnTo>
                  <a:lnTo>
                    <a:pt x="44437" y="3935692"/>
                  </a:lnTo>
                  <a:lnTo>
                    <a:pt x="44450" y="3086"/>
                  </a:lnTo>
                  <a:lnTo>
                    <a:pt x="31750" y="3086"/>
                  </a:lnTo>
                  <a:lnTo>
                    <a:pt x="31750" y="3935692"/>
                  </a:lnTo>
                  <a:lnTo>
                    <a:pt x="0" y="3893350"/>
                  </a:lnTo>
                  <a:lnTo>
                    <a:pt x="38100" y="4020350"/>
                  </a:lnTo>
                  <a:lnTo>
                    <a:pt x="60960" y="3944150"/>
                  </a:lnTo>
                  <a:lnTo>
                    <a:pt x="76200" y="3893350"/>
                  </a:lnTo>
                  <a:close/>
                </a:path>
                <a:path w="1275714" h="4020820">
                  <a:moveTo>
                    <a:pt x="1275600" y="38112"/>
                  </a:moveTo>
                  <a:lnTo>
                    <a:pt x="1254442" y="31750"/>
                  </a:lnTo>
                  <a:lnTo>
                    <a:pt x="1199400" y="15240"/>
                  </a:lnTo>
                  <a:lnTo>
                    <a:pt x="1199400" y="38100"/>
                  </a:lnTo>
                  <a:lnTo>
                    <a:pt x="1193241" y="33489"/>
                  </a:lnTo>
                  <a:lnTo>
                    <a:pt x="1199400" y="38100"/>
                  </a:lnTo>
                  <a:lnTo>
                    <a:pt x="1199400" y="15240"/>
                  </a:lnTo>
                  <a:lnTo>
                    <a:pt x="1148613" y="0"/>
                  </a:lnTo>
                  <a:lnTo>
                    <a:pt x="1190929" y="31750"/>
                  </a:lnTo>
                  <a:lnTo>
                    <a:pt x="48768" y="31750"/>
                  </a:lnTo>
                  <a:lnTo>
                    <a:pt x="48768" y="44450"/>
                  </a:lnTo>
                  <a:lnTo>
                    <a:pt x="1190942" y="44450"/>
                  </a:lnTo>
                  <a:lnTo>
                    <a:pt x="1148613" y="76200"/>
                  </a:lnTo>
                  <a:lnTo>
                    <a:pt x="1254442" y="44450"/>
                  </a:lnTo>
                  <a:lnTo>
                    <a:pt x="1275600" y="381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755654" y="1643659"/>
              <a:ext cx="818515" cy="3884929"/>
            </a:xfrm>
            <a:custGeom>
              <a:avLst/>
              <a:gdLst/>
              <a:ahLst/>
              <a:cxnLst/>
              <a:rect l="l" t="t" r="r" b="b"/>
              <a:pathLst>
                <a:path w="818514" h="3884929">
                  <a:moveTo>
                    <a:pt x="0" y="3884510"/>
                  </a:moveTo>
                  <a:lnTo>
                    <a:pt x="165" y="3809909"/>
                  </a:lnTo>
                  <a:lnTo>
                    <a:pt x="624" y="3735649"/>
                  </a:lnTo>
                  <a:lnTo>
                    <a:pt x="1374" y="3661743"/>
                  </a:lnTo>
                  <a:lnTo>
                    <a:pt x="2413" y="3588205"/>
                  </a:lnTo>
                  <a:lnTo>
                    <a:pt x="3738" y="3515045"/>
                  </a:lnTo>
                  <a:lnTo>
                    <a:pt x="5346" y="3442278"/>
                  </a:lnTo>
                  <a:lnTo>
                    <a:pt x="7235" y="3369916"/>
                  </a:lnTo>
                  <a:lnTo>
                    <a:pt x="9401" y="3297970"/>
                  </a:lnTo>
                  <a:lnTo>
                    <a:pt x="11844" y="3226454"/>
                  </a:lnTo>
                  <a:lnTo>
                    <a:pt x="14559" y="3155380"/>
                  </a:lnTo>
                  <a:lnTo>
                    <a:pt x="17544" y="3084760"/>
                  </a:lnTo>
                  <a:lnTo>
                    <a:pt x="20797" y="3014608"/>
                  </a:lnTo>
                  <a:lnTo>
                    <a:pt x="24315" y="2944935"/>
                  </a:lnTo>
                  <a:lnTo>
                    <a:pt x="28094" y="2875755"/>
                  </a:lnTo>
                  <a:lnTo>
                    <a:pt x="32134" y="2807079"/>
                  </a:lnTo>
                  <a:lnTo>
                    <a:pt x="36430" y="2738921"/>
                  </a:lnTo>
                  <a:lnTo>
                    <a:pt x="40981" y="2671292"/>
                  </a:lnTo>
                  <a:lnTo>
                    <a:pt x="45783" y="2604205"/>
                  </a:lnTo>
                  <a:lnTo>
                    <a:pt x="50835" y="2537673"/>
                  </a:lnTo>
                  <a:lnTo>
                    <a:pt x="56133" y="2471709"/>
                  </a:lnTo>
                  <a:lnTo>
                    <a:pt x="61674" y="2406324"/>
                  </a:lnTo>
                  <a:lnTo>
                    <a:pt x="67457" y="2341532"/>
                  </a:lnTo>
                  <a:lnTo>
                    <a:pt x="73478" y="2277345"/>
                  </a:lnTo>
                  <a:lnTo>
                    <a:pt x="79735" y="2213775"/>
                  </a:lnTo>
                  <a:lnTo>
                    <a:pt x="86225" y="2150835"/>
                  </a:lnTo>
                  <a:lnTo>
                    <a:pt x="92946" y="2088537"/>
                  </a:lnTo>
                  <a:lnTo>
                    <a:pt x="99895" y="2026894"/>
                  </a:lnTo>
                  <a:lnTo>
                    <a:pt x="107069" y="1965919"/>
                  </a:lnTo>
                  <a:lnTo>
                    <a:pt x="114466" y="1905624"/>
                  </a:lnTo>
                  <a:lnTo>
                    <a:pt x="122082" y="1846021"/>
                  </a:lnTo>
                  <a:lnTo>
                    <a:pt x="129916" y="1787124"/>
                  </a:lnTo>
                  <a:lnTo>
                    <a:pt x="137965" y="1728944"/>
                  </a:lnTo>
                  <a:lnTo>
                    <a:pt x="146226" y="1671494"/>
                  </a:lnTo>
                  <a:lnTo>
                    <a:pt x="154696" y="1614787"/>
                  </a:lnTo>
                  <a:lnTo>
                    <a:pt x="163374" y="1558835"/>
                  </a:lnTo>
                  <a:lnTo>
                    <a:pt x="172255" y="1503650"/>
                  </a:lnTo>
                  <a:lnTo>
                    <a:pt x="181338" y="1449246"/>
                  </a:lnTo>
                  <a:lnTo>
                    <a:pt x="190620" y="1395635"/>
                  </a:lnTo>
                  <a:lnTo>
                    <a:pt x="200098" y="1342829"/>
                  </a:lnTo>
                  <a:lnTo>
                    <a:pt x="209769" y="1290840"/>
                  </a:lnTo>
                  <a:lnTo>
                    <a:pt x="219632" y="1239682"/>
                  </a:lnTo>
                  <a:lnTo>
                    <a:pt x="229683" y="1189367"/>
                  </a:lnTo>
                  <a:lnTo>
                    <a:pt x="239920" y="1139907"/>
                  </a:lnTo>
                  <a:lnTo>
                    <a:pt x="250340" y="1091315"/>
                  </a:lnTo>
                  <a:lnTo>
                    <a:pt x="260940" y="1043603"/>
                  </a:lnTo>
                  <a:lnTo>
                    <a:pt x="271718" y="996785"/>
                  </a:lnTo>
                  <a:lnTo>
                    <a:pt x="282671" y="950871"/>
                  </a:lnTo>
                  <a:lnTo>
                    <a:pt x="293797" y="905876"/>
                  </a:lnTo>
                  <a:lnTo>
                    <a:pt x="305093" y="861811"/>
                  </a:lnTo>
                  <a:lnTo>
                    <a:pt x="316556" y="818689"/>
                  </a:lnTo>
                  <a:lnTo>
                    <a:pt x="328183" y="776523"/>
                  </a:lnTo>
                  <a:lnTo>
                    <a:pt x="339973" y="735325"/>
                  </a:lnTo>
                  <a:lnTo>
                    <a:pt x="351922" y="695107"/>
                  </a:lnTo>
                  <a:lnTo>
                    <a:pt x="364027" y="655883"/>
                  </a:lnTo>
                  <a:lnTo>
                    <a:pt x="376287" y="617664"/>
                  </a:lnTo>
                  <a:lnTo>
                    <a:pt x="388698" y="580463"/>
                  </a:lnTo>
                  <a:lnTo>
                    <a:pt x="401257" y="544293"/>
                  </a:lnTo>
                  <a:lnTo>
                    <a:pt x="426813" y="475095"/>
                  </a:lnTo>
                  <a:lnTo>
                    <a:pt x="452931" y="410170"/>
                  </a:lnTo>
                  <a:lnTo>
                    <a:pt x="479593" y="349618"/>
                  </a:lnTo>
                  <a:lnTo>
                    <a:pt x="506775" y="293540"/>
                  </a:lnTo>
                  <a:lnTo>
                    <a:pt x="534457" y="242035"/>
                  </a:lnTo>
                  <a:lnTo>
                    <a:pt x="562619" y="195204"/>
                  </a:lnTo>
                  <a:lnTo>
                    <a:pt x="591238" y="153147"/>
                  </a:lnTo>
                  <a:lnTo>
                    <a:pt x="620294" y="115964"/>
                  </a:lnTo>
                  <a:lnTo>
                    <a:pt x="649766" y="83755"/>
                  </a:lnTo>
                  <a:lnTo>
                    <a:pt x="679633" y="56621"/>
                  </a:lnTo>
                  <a:lnTo>
                    <a:pt x="725126" y="25653"/>
                  </a:lnTo>
                  <a:lnTo>
                    <a:pt x="771389" y="6667"/>
                  </a:lnTo>
                  <a:lnTo>
                    <a:pt x="802623" y="832"/>
                  </a:lnTo>
                  <a:lnTo>
                    <a:pt x="818349" y="0"/>
                  </a:lnTo>
                </a:path>
              </a:pathLst>
            </a:custGeom>
            <a:ln w="25908">
              <a:solidFill>
                <a:srgbClr val="3265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3734" y="1623694"/>
            <a:ext cx="536294" cy="3906227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13522" y="1572767"/>
            <a:ext cx="999181" cy="3915600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79325" y="5726051"/>
            <a:ext cx="14014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960" marR="5080" indent="-4889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DE2346"/>
                </a:solidFill>
                <a:latin typeface="Arial"/>
                <a:cs typeface="Arial"/>
              </a:rPr>
              <a:t>Использование источника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821557" y="5939421"/>
            <a:ext cx="18173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DE2346"/>
                </a:solidFill>
                <a:latin typeface="Arial"/>
                <a:cs typeface="Arial"/>
              </a:rPr>
              <a:t>Отраж.</a:t>
            </a:r>
            <a:r>
              <a:rPr dirty="0" sz="1400" spc="-55" b="1">
                <a:solidFill>
                  <a:srgbClr val="DE234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DE2346"/>
                </a:solidFill>
                <a:latin typeface="Arial"/>
                <a:cs typeface="Arial"/>
              </a:rPr>
              <a:t>способность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449365" y="5939421"/>
            <a:ext cx="659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DE2346"/>
                </a:solidFill>
                <a:latin typeface="Arial"/>
                <a:cs typeface="Arial"/>
              </a:rPr>
              <a:t>Потери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119912" y="5939421"/>
            <a:ext cx="6959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DE2346"/>
                </a:solidFill>
                <a:latin typeface="Arial"/>
                <a:cs typeface="Arial"/>
              </a:rPr>
              <a:t>Помехи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79606" y="5939421"/>
            <a:ext cx="15449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DE2346"/>
                </a:solidFill>
                <a:latin typeface="Arial"/>
                <a:cs typeface="Arial"/>
              </a:rPr>
              <a:t>Сейсмич.</a:t>
            </a:r>
            <a:r>
              <a:rPr dirty="0" sz="1400" spc="-55" b="1">
                <a:solidFill>
                  <a:srgbClr val="DE234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DE2346"/>
                </a:solidFill>
                <a:latin typeface="Arial"/>
                <a:cs typeface="Arial"/>
              </a:rPr>
              <a:t>трассы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363324" y="2427236"/>
            <a:ext cx="21609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46885" algn="l"/>
              </a:tabLst>
            </a:pPr>
            <a:r>
              <a:rPr dirty="0" sz="5400" spc="-50" b="1">
                <a:latin typeface="Arial"/>
                <a:cs typeface="Arial"/>
              </a:rPr>
              <a:t>+</a:t>
            </a:r>
            <a:r>
              <a:rPr dirty="0" sz="5400">
                <a:latin typeface="Times New Roman"/>
                <a:cs typeface="Times New Roman"/>
              </a:rPr>
              <a:t>	</a:t>
            </a:r>
            <a:r>
              <a:rPr dirty="0" sz="5400" spc="-50" b="1">
                <a:latin typeface="Arial"/>
                <a:cs typeface="Arial"/>
              </a:rPr>
              <a:t>=</a:t>
            </a:r>
            <a:endParaRPr sz="54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232103" y="2606822"/>
            <a:ext cx="29273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0" b="1">
                <a:latin typeface="Arial"/>
                <a:cs typeface="Arial"/>
              </a:rPr>
              <a:t>*</a:t>
            </a:r>
            <a:endParaRPr sz="54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010672" y="2328811"/>
            <a:ext cx="36830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0">
                <a:latin typeface="Microsoft Sans Serif"/>
                <a:cs typeface="Microsoft Sans Serif"/>
              </a:rPr>
              <a:t>x</a:t>
            </a:r>
            <a:endParaRPr sz="5400">
              <a:latin typeface="Microsoft Sans Serif"/>
              <a:cs typeface="Microsoft Sans Serif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44500" y="6518225"/>
            <a:ext cx="713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03.05.2022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654554" y="6518225"/>
            <a:ext cx="190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546109" y="6518225"/>
            <a:ext cx="154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10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258318" y="6391771"/>
            <a:ext cx="15875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latin typeface="Times New Roman"/>
                <a:cs typeface="Times New Roman"/>
              </a:rPr>
              <a:t>(Kendrick,</a:t>
            </a:r>
            <a:r>
              <a:rPr dirty="0" sz="1800" spc="-90" i="1">
                <a:latin typeface="Times New Roman"/>
                <a:cs typeface="Times New Roman"/>
              </a:rPr>
              <a:t> </a:t>
            </a:r>
            <a:r>
              <a:rPr dirty="0" sz="1800" spc="-10" i="1">
                <a:latin typeface="Times New Roman"/>
                <a:cs typeface="Times New Roman"/>
              </a:rPr>
              <a:t>2000)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048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Месторождение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 spc="-25">
                <a:solidFill>
                  <a:srgbClr val="000000"/>
                </a:solidFill>
              </a:rPr>
              <a:t>Аугер</a:t>
            </a:r>
            <a:r>
              <a:rPr dirty="0" sz="2800" spc="-9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и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соляной</a:t>
            </a:r>
            <a:r>
              <a:rPr dirty="0" sz="2800" spc="-9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купол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Аугер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5129263" y="1857870"/>
            <a:ext cx="7981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SALT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6518225"/>
            <a:ext cx="713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03.05.2022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70518" y="6526807"/>
            <a:ext cx="190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81123" y="6518225"/>
            <a:ext cx="1200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11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8" y="1810512"/>
            <a:ext cx="8907780" cy="383286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3528" y="1734819"/>
            <a:ext cx="9060180" cy="3985260"/>
          </a:xfrm>
          <a:custGeom>
            <a:avLst/>
            <a:gdLst/>
            <a:ahLst/>
            <a:cxnLst/>
            <a:rect l="l" t="t" r="r" b="b"/>
            <a:pathLst>
              <a:path w="9060180" h="3985260">
                <a:moveTo>
                  <a:pt x="8996655" y="63500"/>
                </a:moveTo>
                <a:lnTo>
                  <a:pt x="63500" y="63500"/>
                </a:lnTo>
                <a:lnTo>
                  <a:pt x="63500" y="76200"/>
                </a:lnTo>
                <a:lnTo>
                  <a:pt x="63500" y="3909060"/>
                </a:lnTo>
                <a:lnTo>
                  <a:pt x="63500" y="3921760"/>
                </a:lnTo>
                <a:lnTo>
                  <a:pt x="8996655" y="3921760"/>
                </a:lnTo>
                <a:lnTo>
                  <a:pt x="8996655" y="3909060"/>
                </a:lnTo>
                <a:lnTo>
                  <a:pt x="76200" y="3909060"/>
                </a:lnTo>
                <a:lnTo>
                  <a:pt x="76200" y="76200"/>
                </a:lnTo>
                <a:lnTo>
                  <a:pt x="8983955" y="76200"/>
                </a:lnTo>
                <a:lnTo>
                  <a:pt x="8983955" y="3908552"/>
                </a:lnTo>
                <a:lnTo>
                  <a:pt x="8996655" y="3908552"/>
                </a:lnTo>
                <a:lnTo>
                  <a:pt x="8996655" y="76200"/>
                </a:lnTo>
                <a:lnTo>
                  <a:pt x="8996655" y="75679"/>
                </a:lnTo>
                <a:lnTo>
                  <a:pt x="8996655" y="63500"/>
                </a:lnTo>
                <a:close/>
              </a:path>
              <a:path w="9060180" h="3985260">
                <a:moveTo>
                  <a:pt x="9034755" y="25400"/>
                </a:moveTo>
                <a:lnTo>
                  <a:pt x="25400" y="25400"/>
                </a:lnTo>
                <a:lnTo>
                  <a:pt x="25400" y="50800"/>
                </a:lnTo>
                <a:lnTo>
                  <a:pt x="25400" y="3934460"/>
                </a:lnTo>
                <a:lnTo>
                  <a:pt x="25400" y="3959860"/>
                </a:lnTo>
                <a:lnTo>
                  <a:pt x="9034755" y="3959860"/>
                </a:lnTo>
                <a:lnTo>
                  <a:pt x="9034755" y="3934460"/>
                </a:lnTo>
                <a:lnTo>
                  <a:pt x="50800" y="3934460"/>
                </a:lnTo>
                <a:lnTo>
                  <a:pt x="50800" y="50800"/>
                </a:lnTo>
                <a:lnTo>
                  <a:pt x="9009355" y="50800"/>
                </a:lnTo>
                <a:lnTo>
                  <a:pt x="9009355" y="3933952"/>
                </a:lnTo>
                <a:lnTo>
                  <a:pt x="9034755" y="3933952"/>
                </a:lnTo>
                <a:lnTo>
                  <a:pt x="9034755" y="50800"/>
                </a:lnTo>
                <a:lnTo>
                  <a:pt x="9034755" y="50279"/>
                </a:lnTo>
                <a:lnTo>
                  <a:pt x="9034755" y="25400"/>
                </a:lnTo>
                <a:close/>
              </a:path>
              <a:path w="9060180" h="3985260">
                <a:moveTo>
                  <a:pt x="9060155" y="0"/>
                </a:moveTo>
                <a:lnTo>
                  <a:pt x="0" y="0"/>
                </a:lnTo>
                <a:lnTo>
                  <a:pt x="0" y="12700"/>
                </a:lnTo>
                <a:lnTo>
                  <a:pt x="0" y="3972560"/>
                </a:lnTo>
                <a:lnTo>
                  <a:pt x="0" y="3985260"/>
                </a:lnTo>
                <a:lnTo>
                  <a:pt x="9060155" y="3985260"/>
                </a:lnTo>
                <a:lnTo>
                  <a:pt x="9060155" y="3972560"/>
                </a:lnTo>
                <a:lnTo>
                  <a:pt x="12700" y="3972560"/>
                </a:lnTo>
                <a:lnTo>
                  <a:pt x="12700" y="12700"/>
                </a:lnTo>
                <a:lnTo>
                  <a:pt x="9047455" y="12700"/>
                </a:lnTo>
                <a:lnTo>
                  <a:pt x="9047455" y="3972052"/>
                </a:lnTo>
                <a:lnTo>
                  <a:pt x="9060155" y="3972052"/>
                </a:lnTo>
                <a:lnTo>
                  <a:pt x="9060155" y="12700"/>
                </a:lnTo>
                <a:lnTo>
                  <a:pt x="9060155" y="12179"/>
                </a:lnTo>
                <a:lnTo>
                  <a:pt x="90601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492000" y="5897364"/>
            <a:ext cx="19919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1480" marR="5080" indent="-399415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Modified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from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Arial"/>
                <a:cs typeface="Arial"/>
              </a:rPr>
              <a:t>Montgomery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others,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Arial"/>
                <a:cs typeface="Arial"/>
              </a:rPr>
              <a:t>1997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329" y="555176"/>
            <a:ext cx="836993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00000"/>
                </a:solidFill>
              </a:rPr>
              <a:t>Сейсмический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разрез,</a:t>
            </a:r>
            <a:r>
              <a:rPr dirty="0" sz="2800" spc="-11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месторождение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Фриско</a:t>
            </a:r>
            <a:r>
              <a:rPr dirty="0" sz="2800" spc="-95">
                <a:solidFill>
                  <a:srgbClr val="000000"/>
                </a:solidFill>
              </a:rPr>
              <a:t> </a:t>
            </a:r>
            <a:r>
              <a:rPr dirty="0" sz="2800" spc="-20">
                <a:solidFill>
                  <a:srgbClr val="000000"/>
                </a:solidFill>
              </a:rPr>
              <a:t>Сити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1697" y="223443"/>
            <a:ext cx="6670675" cy="8794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080770" marR="5080" indent="-1068705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Месторождение</a:t>
            </a:r>
            <a:r>
              <a:rPr dirty="0" sz="2800" spc="-13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Северный</a:t>
            </a:r>
            <a:r>
              <a:rPr dirty="0" sz="2800" spc="-9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Фриско</a:t>
            </a:r>
            <a:r>
              <a:rPr dirty="0" sz="2800" spc="-10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Сити: 3-</a:t>
            </a:r>
            <a:r>
              <a:rPr dirty="0" sz="2800">
                <a:solidFill>
                  <a:srgbClr val="000000"/>
                </a:solidFill>
              </a:rPr>
              <a:t>D</a:t>
            </a:r>
            <a:r>
              <a:rPr dirty="0" sz="2800" spc="-5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Сейсмический</a:t>
            </a:r>
            <a:r>
              <a:rPr dirty="0" sz="2800" spc="-2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профиль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286374" y="1491886"/>
            <a:ext cx="8650605" cy="4961255"/>
            <a:chOff x="286374" y="1491886"/>
            <a:chExt cx="8650605" cy="496125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468" y="1520951"/>
              <a:ext cx="8592312" cy="490270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00979" y="1506491"/>
              <a:ext cx="8621395" cy="4932045"/>
            </a:xfrm>
            <a:custGeom>
              <a:avLst/>
              <a:gdLst/>
              <a:ahLst/>
              <a:cxnLst/>
              <a:rect l="l" t="t" r="r" b="b"/>
              <a:pathLst>
                <a:path w="8621395" h="4932045">
                  <a:moveTo>
                    <a:pt x="0" y="4931664"/>
                  </a:moveTo>
                  <a:lnTo>
                    <a:pt x="8621268" y="4931664"/>
                  </a:lnTo>
                  <a:lnTo>
                    <a:pt x="8621268" y="0"/>
                  </a:lnTo>
                  <a:lnTo>
                    <a:pt x="0" y="0"/>
                  </a:lnTo>
                  <a:lnTo>
                    <a:pt x="0" y="4931664"/>
                  </a:lnTo>
                  <a:close/>
                </a:path>
              </a:pathLst>
            </a:custGeom>
            <a:ln w="289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985374" y="5723929"/>
            <a:ext cx="3238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Modified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from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Montgomery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Arial"/>
                <a:cs typeface="Arial"/>
              </a:rPr>
              <a:t>others,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Arial"/>
                <a:cs typeface="Arial"/>
              </a:rPr>
              <a:t>1997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492777" y="2543581"/>
            <a:ext cx="1874520" cy="1255395"/>
          </a:xfrm>
          <a:custGeom>
            <a:avLst/>
            <a:gdLst/>
            <a:ahLst/>
            <a:cxnLst/>
            <a:rect l="l" t="t" r="r" b="b"/>
            <a:pathLst>
              <a:path w="1874520" h="1255395">
                <a:moveTo>
                  <a:pt x="1874494" y="0"/>
                </a:moveTo>
                <a:lnTo>
                  <a:pt x="0" y="0"/>
                </a:lnTo>
                <a:lnTo>
                  <a:pt x="0" y="580618"/>
                </a:lnTo>
                <a:lnTo>
                  <a:pt x="411111" y="580618"/>
                </a:lnTo>
                <a:lnTo>
                  <a:pt x="347027" y="735203"/>
                </a:lnTo>
                <a:lnTo>
                  <a:pt x="311746" y="720572"/>
                </a:lnTo>
                <a:lnTo>
                  <a:pt x="320776" y="848067"/>
                </a:lnTo>
                <a:lnTo>
                  <a:pt x="413854" y="767448"/>
                </a:lnTo>
                <a:lnTo>
                  <a:pt x="417410" y="764374"/>
                </a:lnTo>
                <a:lnTo>
                  <a:pt x="382219" y="749795"/>
                </a:lnTo>
                <a:lnTo>
                  <a:pt x="452412" y="580618"/>
                </a:lnTo>
                <a:lnTo>
                  <a:pt x="991933" y="580618"/>
                </a:lnTo>
                <a:lnTo>
                  <a:pt x="959167" y="965720"/>
                </a:lnTo>
                <a:lnTo>
                  <a:pt x="921245" y="962507"/>
                </a:lnTo>
                <a:lnTo>
                  <a:pt x="968476" y="1081278"/>
                </a:lnTo>
                <a:lnTo>
                  <a:pt x="1025512" y="987907"/>
                </a:lnTo>
                <a:lnTo>
                  <a:pt x="1035151" y="972134"/>
                </a:lnTo>
                <a:lnTo>
                  <a:pt x="997115" y="968921"/>
                </a:lnTo>
                <a:lnTo>
                  <a:pt x="1030097" y="580618"/>
                </a:lnTo>
                <a:lnTo>
                  <a:pt x="1395425" y="580618"/>
                </a:lnTo>
                <a:lnTo>
                  <a:pt x="1458087" y="1143469"/>
                </a:lnTo>
                <a:lnTo>
                  <a:pt x="1420215" y="1147648"/>
                </a:lnTo>
                <a:lnTo>
                  <a:pt x="1489671" y="1255014"/>
                </a:lnTo>
                <a:lnTo>
                  <a:pt x="1523796" y="1162392"/>
                </a:lnTo>
                <a:lnTo>
                  <a:pt x="1533867" y="1135100"/>
                </a:lnTo>
                <a:lnTo>
                  <a:pt x="1495945" y="1139291"/>
                </a:lnTo>
                <a:lnTo>
                  <a:pt x="1433766" y="580618"/>
                </a:lnTo>
                <a:lnTo>
                  <a:pt x="1874494" y="580618"/>
                </a:lnTo>
                <a:lnTo>
                  <a:pt x="18744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1272527" y="2767611"/>
            <a:ext cx="1301750" cy="581025"/>
          </a:xfrm>
          <a:custGeom>
            <a:avLst/>
            <a:gdLst/>
            <a:ahLst/>
            <a:cxnLst/>
            <a:rect l="l" t="t" r="r" b="b"/>
            <a:pathLst>
              <a:path w="1301750" h="581025">
                <a:moveTo>
                  <a:pt x="1301496" y="0"/>
                </a:moveTo>
                <a:lnTo>
                  <a:pt x="0" y="0"/>
                </a:lnTo>
                <a:lnTo>
                  <a:pt x="0" y="580628"/>
                </a:lnTo>
                <a:lnTo>
                  <a:pt x="1301496" y="580628"/>
                </a:lnTo>
                <a:lnTo>
                  <a:pt x="1301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901203" y="2188210"/>
          <a:ext cx="6591300" cy="3477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850"/>
                <a:gridCol w="5149215"/>
              </a:tblGrid>
              <a:tr h="163448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729354">
                        <a:lnSpc>
                          <a:spcPct val="100000"/>
                        </a:lnSpc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Back-stepping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589915">
                        <a:lnSpc>
                          <a:spcPts val="1960"/>
                        </a:lnSpc>
                        <a:tabLst>
                          <a:tab pos="3564254" algn="l"/>
                        </a:tabLst>
                      </a:pPr>
                      <a:r>
                        <a:rPr dirty="0" baseline="12345" sz="2700" spc="-15" b="1">
                          <a:latin typeface="Arial"/>
                          <a:cs typeface="Arial"/>
                        </a:rPr>
                        <a:t>Кровля</a:t>
                      </a:r>
                      <a:r>
                        <a:rPr dirty="0" baseline="12345" sz="2700" b="1"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Sandstone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 b="1">
                          <a:latin typeface="Arial"/>
                          <a:cs typeface="Arial"/>
                        </a:rPr>
                        <a:t>Lobes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382905">
                        <a:lnSpc>
                          <a:spcPts val="1960"/>
                        </a:lnSpc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Хайнсвилл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20014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35280"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800" spc="-10" b="1">
                          <a:latin typeface="Arial"/>
                          <a:cs typeface="Arial"/>
                        </a:rPr>
                        <a:t>Фундамент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40640">
                    <a:lnL w="28575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50812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0" name="object 10" descr=""/>
          <p:cNvSpPr/>
          <p:nvPr/>
        </p:nvSpPr>
        <p:spPr>
          <a:xfrm>
            <a:off x="7679436" y="2332989"/>
            <a:ext cx="325120" cy="3204210"/>
          </a:xfrm>
          <a:custGeom>
            <a:avLst/>
            <a:gdLst/>
            <a:ahLst/>
            <a:cxnLst/>
            <a:rect l="l" t="t" r="r" b="b"/>
            <a:pathLst>
              <a:path w="325120" h="3204210">
                <a:moveTo>
                  <a:pt x="278244" y="46990"/>
                </a:moveTo>
                <a:lnTo>
                  <a:pt x="46329" y="46990"/>
                </a:lnTo>
                <a:lnTo>
                  <a:pt x="46329" y="58420"/>
                </a:lnTo>
                <a:lnTo>
                  <a:pt x="46329" y="3145790"/>
                </a:lnTo>
                <a:lnTo>
                  <a:pt x="46329" y="3157220"/>
                </a:lnTo>
                <a:lnTo>
                  <a:pt x="278244" y="3157220"/>
                </a:lnTo>
                <a:lnTo>
                  <a:pt x="278244" y="3145790"/>
                </a:lnTo>
                <a:lnTo>
                  <a:pt x="57886" y="3145790"/>
                </a:lnTo>
                <a:lnTo>
                  <a:pt x="57886" y="58420"/>
                </a:lnTo>
                <a:lnTo>
                  <a:pt x="266687" y="58420"/>
                </a:lnTo>
                <a:lnTo>
                  <a:pt x="266687" y="3145764"/>
                </a:lnTo>
                <a:lnTo>
                  <a:pt x="278244" y="3145764"/>
                </a:lnTo>
                <a:lnTo>
                  <a:pt x="278244" y="58420"/>
                </a:lnTo>
                <a:lnTo>
                  <a:pt x="278244" y="58178"/>
                </a:lnTo>
                <a:lnTo>
                  <a:pt x="278244" y="46990"/>
                </a:lnTo>
                <a:close/>
              </a:path>
              <a:path w="325120" h="3204210">
                <a:moveTo>
                  <a:pt x="324586" y="0"/>
                </a:moveTo>
                <a:lnTo>
                  <a:pt x="289814" y="0"/>
                </a:lnTo>
                <a:lnTo>
                  <a:pt x="289814" y="35560"/>
                </a:lnTo>
                <a:lnTo>
                  <a:pt x="289814" y="3168650"/>
                </a:lnTo>
                <a:lnTo>
                  <a:pt x="34823" y="3168650"/>
                </a:lnTo>
                <a:lnTo>
                  <a:pt x="34823" y="35560"/>
                </a:lnTo>
                <a:lnTo>
                  <a:pt x="289814" y="35560"/>
                </a:lnTo>
                <a:lnTo>
                  <a:pt x="289814" y="0"/>
                </a:lnTo>
                <a:lnTo>
                  <a:pt x="0" y="0"/>
                </a:lnTo>
                <a:lnTo>
                  <a:pt x="0" y="35560"/>
                </a:lnTo>
                <a:lnTo>
                  <a:pt x="0" y="3168650"/>
                </a:lnTo>
                <a:lnTo>
                  <a:pt x="0" y="3204210"/>
                </a:lnTo>
                <a:lnTo>
                  <a:pt x="324586" y="3204210"/>
                </a:lnTo>
                <a:lnTo>
                  <a:pt x="324586" y="3168891"/>
                </a:lnTo>
                <a:lnTo>
                  <a:pt x="324586" y="3168650"/>
                </a:lnTo>
                <a:lnTo>
                  <a:pt x="324586" y="35560"/>
                </a:lnTo>
                <a:lnTo>
                  <a:pt x="324586" y="35064"/>
                </a:lnTo>
                <a:lnTo>
                  <a:pt x="3245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7938" y="3916565"/>
            <a:ext cx="253111" cy="21728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9102" y="3222879"/>
            <a:ext cx="114795" cy="249580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2711195" y="3145534"/>
            <a:ext cx="791210" cy="654050"/>
            <a:chOff x="2711195" y="3145534"/>
            <a:chExt cx="791210" cy="654050"/>
          </a:xfrm>
        </p:grpSpPr>
        <p:sp>
          <p:nvSpPr>
            <p:cNvPr id="14" name="object 14" descr=""/>
            <p:cNvSpPr/>
            <p:nvPr/>
          </p:nvSpPr>
          <p:spPr>
            <a:xfrm>
              <a:off x="2730245" y="3164584"/>
              <a:ext cx="753110" cy="407034"/>
            </a:xfrm>
            <a:custGeom>
              <a:avLst/>
              <a:gdLst/>
              <a:ahLst/>
              <a:cxnLst/>
              <a:rect l="l" t="t" r="r" b="b"/>
              <a:pathLst>
                <a:path w="753110" h="407035">
                  <a:moveTo>
                    <a:pt x="0" y="406896"/>
                  </a:moveTo>
                  <a:lnTo>
                    <a:pt x="752872" y="406896"/>
                  </a:lnTo>
                  <a:lnTo>
                    <a:pt x="752872" y="0"/>
                  </a:lnTo>
                  <a:lnTo>
                    <a:pt x="0" y="0"/>
                  </a:lnTo>
                  <a:lnTo>
                    <a:pt x="0" y="406896"/>
                  </a:lnTo>
                  <a:close/>
                </a:path>
              </a:pathLst>
            </a:custGeom>
            <a:ln w="38100">
              <a:solidFill>
                <a:srgbClr val="FF006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035045" y="3560813"/>
              <a:ext cx="56515" cy="219710"/>
            </a:xfrm>
            <a:custGeom>
              <a:avLst/>
              <a:gdLst/>
              <a:ahLst/>
              <a:cxnLst/>
              <a:rect l="l" t="t" r="r" b="b"/>
              <a:pathLst>
                <a:path w="56514" h="219710">
                  <a:moveTo>
                    <a:pt x="0" y="0"/>
                  </a:moveTo>
                  <a:lnTo>
                    <a:pt x="56413" y="219468"/>
                  </a:lnTo>
                </a:path>
              </a:pathLst>
            </a:custGeom>
            <a:ln w="38100">
              <a:solidFill>
                <a:srgbClr val="FF006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0137" y="1152118"/>
            <a:ext cx="8296909" cy="4351655"/>
            <a:chOff x="230137" y="1152118"/>
            <a:chExt cx="8296909" cy="4351655"/>
          </a:xfrm>
        </p:grpSpPr>
        <p:sp>
          <p:nvSpPr>
            <p:cNvPr id="3" name="object 3" descr=""/>
            <p:cNvSpPr/>
            <p:nvPr/>
          </p:nvSpPr>
          <p:spPr>
            <a:xfrm>
              <a:off x="230137" y="1152118"/>
              <a:ext cx="8296909" cy="4351655"/>
            </a:xfrm>
            <a:custGeom>
              <a:avLst/>
              <a:gdLst/>
              <a:ahLst/>
              <a:cxnLst/>
              <a:rect l="l" t="t" r="r" b="b"/>
              <a:pathLst>
                <a:path w="8296909" h="4351655">
                  <a:moveTo>
                    <a:pt x="0" y="4351045"/>
                  </a:moveTo>
                  <a:lnTo>
                    <a:pt x="8296821" y="4351045"/>
                  </a:lnTo>
                  <a:lnTo>
                    <a:pt x="8296821" y="0"/>
                  </a:lnTo>
                  <a:lnTo>
                    <a:pt x="0" y="0"/>
                  </a:lnTo>
                  <a:lnTo>
                    <a:pt x="0" y="43510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475" y="1860740"/>
              <a:ext cx="8204314" cy="2945688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5552213" y="2473936"/>
            <a:ext cx="779780" cy="329565"/>
            <a:chOff x="5552213" y="2473936"/>
            <a:chExt cx="779780" cy="329565"/>
          </a:xfrm>
        </p:grpSpPr>
        <p:sp>
          <p:nvSpPr>
            <p:cNvPr id="6" name="object 6" descr=""/>
            <p:cNvSpPr/>
            <p:nvPr/>
          </p:nvSpPr>
          <p:spPr>
            <a:xfrm>
              <a:off x="5560364" y="2482088"/>
              <a:ext cx="11430" cy="313690"/>
            </a:xfrm>
            <a:custGeom>
              <a:avLst/>
              <a:gdLst/>
              <a:ahLst/>
              <a:cxnLst/>
              <a:rect l="l" t="t" r="r" b="b"/>
              <a:pathLst>
                <a:path w="11429" h="313689">
                  <a:moveTo>
                    <a:pt x="0" y="313067"/>
                  </a:moveTo>
                  <a:lnTo>
                    <a:pt x="11366" y="313067"/>
                  </a:lnTo>
                  <a:lnTo>
                    <a:pt x="11366" y="0"/>
                  </a:lnTo>
                  <a:lnTo>
                    <a:pt x="0" y="0"/>
                  </a:lnTo>
                  <a:lnTo>
                    <a:pt x="0" y="313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560364" y="2482088"/>
              <a:ext cx="763905" cy="313690"/>
            </a:xfrm>
            <a:custGeom>
              <a:avLst/>
              <a:gdLst/>
              <a:ahLst/>
              <a:cxnLst/>
              <a:rect l="l" t="t" r="r" b="b"/>
              <a:pathLst>
                <a:path w="763904" h="313689">
                  <a:moveTo>
                    <a:pt x="3169" y="315387"/>
                  </a:moveTo>
                  <a:lnTo>
                    <a:pt x="767001" y="315387"/>
                  </a:lnTo>
                  <a:lnTo>
                    <a:pt x="767001" y="2498"/>
                  </a:lnTo>
                  <a:lnTo>
                    <a:pt x="3169" y="2498"/>
                  </a:lnTo>
                  <a:lnTo>
                    <a:pt x="3169" y="315387"/>
                  </a:lnTo>
                  <a:close/>
                </a:path>
              </a:pathLst>
            </a:custGeom>
            <a:ln w="163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5635675" y="2540574"/>
            <a:ext cx="62420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>
                <a:latin typeface="Microsoft Sans Serif"/>
                <a:cs typeface="Microsoft Sans Serif"/>
              </a:rPr>
              <a:t>L</a:t>
            </a:r>
            <a:r>
              <a:rPr dirty="0" sz="1550" spc="40">
                <a:latin typeface="Times New Roman"/>
                <a:cs typeface="Times New Roman"/>
              </a:rPr>
              <a:t> </a:t>
            </a:r>
            <a:r>
              <a:rPr dirty="0" sz="1550" spc="-20">
                <a:latin typeface="Microsoft Sans Serif"/>
                <a:cs typeface="Microsoft Sans Serif"/>
              </a:rPr>
              <a:t>Sand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2858249" y="1855901"/>
            <a:ext cx="967105" cy="273685"/>
          </a:xfrm>
          <a:custGeom>
            <a:avLst/>
            <a:gdLst/>
            <a:ahLst/>
            <a:cxnLst/>
            <a:rect l="l" t="t" r="r" b="b"/>
            <a:pathLst>
              <a:path w="967104" h="273685">
                <a:moveTo>
                  <a:pt x="968815" y="2856"/>
                </a:moveTo>
                <a:lnTo>
                  <a:pt x="1629" y="2856"/>
                </a:lnTo>
                <a:lnTo>
                  <a:pt x="1629" y="276308"/>
                </a:lnTo>
                <a:lnTo>
                  <a:pt x="968815" y="276308"/>
                </a:lnTo>
                <a:lnTo>
                  <a:pt x="968815" y="2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1081387" y="2811665"/>
            <a:ext cx="769620" cy="330200"/>
            <a:chOff x="1081387" y="2811665"/>
            <a:chExt cx="769620" cy="330200"/>
          </a:xfrm>
        </p:grpSpPr>
        <p:sp>
          <p:nvSpPr>
            <p:cNvPr id="11" name="object 11" descr=""/>
            <p:cNvSpPr/>
            <p:nvPr/>
          </p:nvSpPr>
          <p:spPr>
            <a:xfrm>
              <a:off x="1089642" y="2819920"/>
              <a:ext cx="753110" cy="313690"/>
            </a:xfrm>
            <a:custGeom>
              <a:avLst/>
              <a:gdLst/>
              <a:ahLst/>
              <a:cxnLst/>
              <a:rect l="l" t="t" r="r" b="b"/>
              <a:pathLst>
                <a:path w="753110" h="313689">
                  <a:moveTo>
                    <a:pt x="753644" y="2305"/>
                  </a:moveTo>
                  <a:lnTo>
                    <a:pt x="621" y="2305"/>
                  </a:lnTo>
                  <a:lnTo>
                    <a:pt x="621" y="315245"/>
                  </a:lnTo>
                  <a:lnTo>
                    <a:pt x="753644" y="315245"/>
                  </a:lnTo>
                  <a:lnTo>
                    <a:pt x="753644" y="23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89642" y="2819920"/>
              <a:ext cx="753110" cy="313690"/>
            </a:xfrm>
            <a:custGeom>
              <a:avLst/>
              <a:gdLst/>
              <a:ahLst/>
              <a:cxnLst/>
              <a:rect l="l" t="t" r="r" b="b"/>
              <a:pathLst>
                <a:path w="753110" h="313689">
                  <a:moveTo>
                    <a:pt x="621" y="315245"/>
                  </a:moveTo>
                  <a:lnTo>
                    <a:pt x="753644" y="315245"/>
                  </a:lnTo>
                  <a:lnTo>
                    <a:pt x="753644" y="2305"/>
                  </a:lnTo>
                  <a:lnTo>
                    <a:pt x="621" y="2305"/>
                  </a:lnTo>
                  <a:lnTo>
                    <a:pt x="621" y="315245"/>
                  </a:lnTo>
                  <a:close/>
                </a:path>
              </a:pathLst>
            </a:custGeom>
            <a:ln w="163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162297" y="2878064"/>
            <a:ext cx="61404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>
                <a:latin typeface="Microsoft Sans Serif"/>
                <a:cs typeface="Microsoft Sans Serif"/>
              </a:rPr>
              <a:t>J</a:t>
            </a:r>
            <a:r>
              <a:rPr dirty="0" sz="1550" spc="45">
                <a:latin typeface="Times New Roman"/>
                <a:cs typeface="Times New Roman"/>
              </a:rPr>
              <a:t> </a:t>
            </a:r>
            <a:r>
              <a:rPr dirty="0" sz="1550" spc="-20">
                <a:latin typeface="Microsoft Sans Serif"/>
                <a:cs typeface="Microsoft Sans Serif"/>
              </a:rPr>
              <a:t>Sand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4083837" y="1855901"/>
            <a:ext cx="907415" cy="273685"/>
          </a:xfrm>
          <a:custGeom>
            <a:avLst/>
            <a:gdLst/>
            <a:ahLst/>
            <a:cxnLst/>
            <a:rect l="l" t="t" r="r" b="b"/>
            <a:pathLst>
              <a:path w="907414" h="273685">
                <a:moveTo>
                  <a:pt x="909790" y="2856"/>
                </a:moveTo>
                <a:lnTo>
                  <a:pt x="2328" y="2856"/>
                </a:lnTo>
                <a:lnTo>
                  <a:pt x="2328" y="276308"/>
                </a:lnTo>
                <a:lnTo>
                  <a:pt x="909790" y="276308"/>
                </a:lnTo>
                <a:lnTo>
                  <a:pt x="909790" y="2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341163" y="1595809"/>
            <a:ext cx="31051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 spc="-60">
                <a:latin typeface="Microsoft Sans Serif"/>
                <a:cs typeface="Microsoft Sans Serif"/>
              </a:rPr>
              <a:t>SW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125692" y="1595809"/>
            <a:ext cx="27368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 spc="-35">
                <a:latin typeface="Microsoft Sans Serif"/>
                <a:cs typeface="Microsoft Sans Serif"/>
              </a:rPr>
              <a:t>NE</a:t>
            </a:r>
            <a:endParaRPr sz="1550">
              <a:latin typeface="Microsoft Sans Serif"/>
              <a:cs typeface="Microsoft Sans Serif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8287994" y="2653157"/>
            <a:ext cx="138430" cy="1692910"/>
            <a:chOff x="8287994" y="2653157"/>
            <a:chExt cx="138430" cy="1692910"/>
          </a:xfrm>
        </p:grpSpPr>
        <p:sp>
          <p:nvSpPr>
            <p:cNvPr id="18" name="object 18" descr=""/>
            <p:cNvSpPr/>
            <p:nvPr/>
          </p:nvSpPr>
          <p:spPr>
            <a:xfrm>
              <a:off x="8351329" y="2739402"/>
              <a:ext cx="0" cy="1511935"/>
            </a:xfrm>
            <a:custGeom>
              <a:avLst/>
              <a:gdLst/>
              <a:ahLst/>
              <a:cxnLst/>
              <a:rect l="l" t="t" r="r" b="b"/>
              <a:pathLst>
                <a:path w="0" h="1511935">
                  <a:moveTo>
                    <a:pt x="4760" y="2351"/>
                  </a:moveTo>
                  <a:lnTo>
                    <a:pt x="4760" y="1513410"/>
                  </a:lnTo>
                </a:path>
              </a:pathLst>
            </a:custGeom>
            <a:ln w="16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287995" y="2653156"/>
              <a:ext cx="138430" cy="1692910"/>
            </a:xfrm>
            <a:custGeom>
              <a:avLst/>
              <a:gdLst/>
              <a:ahLst/>
              <a:cxnLst/>
              <a:rect l="l" t="t" r="r" b="b"/>
              <a:pathLst>
                <a:path w="138429" h="1692910">
                  <a:moveTo>
                    <a:pt x="138201" y="1552181"/>
                  </a:moveTo>
                  <a:lnTo>
                    <a:pt x="70091" y="1595640"/>
                  </a:lnTo>
                  <a:lnTo>
                    <a:pt x="0" y="1552181"/>
                  </a:lnTo>
                  <a:lnTo>
                    <a:pt x="70091" y="1692478"/>
                  </a:lnTo>
                  <a:lnTo>
                    <a:pt x="138201" y="1552181"/>
                  </a:lnTo>
                  <a:close/>
                </a:path>
                <a:path w="138429" h="1692910">
                  <a:moveTo>
                    <a:pt x="138201" y="137922"/>
                  </a:moveTo>
                  <a:lnTo>
                    <a:pt x="70091" y="0"/>
                  </a:lnTo>
                  <a:lnTo>
                    <a:pt x="0" y="137922"/>
                  </a:lnTo>
                  <a:lnTo>
                    <a:pt x="70091" y="95008"/>
                  </a:lnTo>
                  <a:lnTo>
                    <a:pt x="138201" y="1379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 descr=""/>
          <p:cNvGrpSpPr/>
          <p:nvPr/>
        </p:nvGrpSpPr>
        <p:grpSpPr>
          <a:xfrm>
            <a:off x="308123" y="2828147"/>
            <a:ext cx="7659370" cy="1765300"/>
            <a:chOff x="308123" y="2828147"/>
            <a:chExt cx="7659370" cy="1765300"/>
          </a:xfrm>
        </p:grpSpPr>
        <p:sp>
          <p:nvSpPr>
            <p:cNvPr id="21" name="object 21" descr=""/>
            <p:cNvSpPr/>
            <p:nvPr/>
          </p:nvSpPr>
          <p:spPr>
            <a:xfrm>
              <a:off x="1951316" y="3213099"/>
              <a:ext cx="232410" cy="60325"/>
            </a:xfrm>
            <a:custGeom>
              <a:avLst/>
              <a:gdLst/>
              <a:ahLst/>
              <a:cxnLst/>
              <a:rect l="l" t="t" r="r" b="b"/>
              <a:pathLst>
                <a:path w="232410" h="60325">
                  <a:moveTo>
                    <a:pt x="1112" y="2081"/>
                  </a:moveTo>
                  <a:lnTo>
                    <a:pt x="233476" y="61965"/>
                  </a:lnTo>
                </a:path>
              </a:pathLst>
            </a:custGeom>
            <a:ln w="163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121103" y="3196970"/>
              <a:ext cx="154940" cy="135890"/>
            </a:xfrm>
            <a:custGeom>
              <a:avLst/>
              <a:gdLst/>
              <a:ahLst/>
              <a:cxnLst/>
              <a:rect l="l" t="t" r="r" b="b"/>
              <a:pathLst>
                <a:path w="154939" h="135889">
                  <a:moveTo>
                    <a:pt x="35064" y="0"/>
                  </a:moveTo>
                  <a:lnTo>
                    <a:pt x="59778" y="78092"/>
                  </a:lnTo>
                  <a:lnTo>
                    <a:pt x="0" y="135445"/>
                  </a:lnTo>
                  <a:lnTo>
                    <a:pt x="154381" y="102742"/>
                  </a:lnTo>
                  <a:lnTo>
                    <a:pt x="35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676878" y="4420387"/>
              <a:ext cx="937894" cy="0"/>
            </a:xfrm>
            <a:custGeom>
              <a:avLst/>
              <a:gdLst/>
              <a:ahLst/>
              <a:cxnLst/>
              <a:rect l="l" t="t" r="r" b="b"/>
              <a:pathLst>
                <a:path w="937895" h="0">
                  <a:moveTo>
                    <a:pt x="2096" y="1391"/>
                  </a:moveTo>
                  <a:lnTo>
                    <a:pt x="940208" y="1391"/>
                  </a:lnTo>
                </a:path>
              </a:pathLst>
            </a:custGeom>
            <a:ln w="163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3588143" y="4353623"/>
              <a:ext cx="140335" cy="138430"/>
            </a:xfrm>
            <a:custGeom>
              <a:avLst/>
              <a:gdLst/>
              <a:ahLst/>
              <a:cxnLst/>
              <a:rect l="l" t="t" r="r" b="b"/>
              <a:pathLst>
                <a:path w="140335" h="138429">
                  <a:moveTo>
                    <a:pt x="140246" y="0"/>
                  </a:moveTo>
                  <a:lnTo>
                    <a:pt x="0" y="70142"/>
                  </a:lnTo>
                  <a:lnTo>
                    <a:pt x="140246" y="137909"/>
                  </a:lnTo>
                  <a:lnTo>
                    <a:pt x="96786" y="70142"/>
                  </a:lnTo>
                  <a:lnTo>
                    <a:pt x="1402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123" y="2828147"/>
              <a:ext cx="7659094" cy="176509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569663" y="2923082"/>
              <a:ext cx="2879090" cy="1568450"/>
            </a:xfrm>
            <a:custGeom>
              <a:avLst/>
              <a:gdLst/>
              <a:ahLst/>
              <a:cxnLst/>
              <a:rect l="l" t="t" r="r" b="b"/>
              <a:pathLst>
                <a:path w="2879090" h="1568450">
                  <a:moveTo>
                    <a:pt x="138264" y="1500682"/>
                  </a:moveTo>
                  <a:lnTo>
                    <a:pt x="0" y="1430540"/>
                  </a:lnTo>
                  <a:lnTo>
                    <a:pt x="43459" y="1500682"/>
                  </a:lnTo>
                  <a:lnTo>
                    <a:pt x="0" y="1568450"/>
                  </a:lnTo>
                  <a:lnTo>
                    <a:pt x="138264" y="1500682"/>
                  </a:lnTo>
                  <a:close/>
                </a:path>
                <a:path w="2879090" h="1568450">
                  <a:moveTo>
                    <a:pt x="2878988" y="7886"/>
                  </a:moveTo>
                  <a:lnTo>
                    <a:pt x="2877007" y="1981"/>
                  </a:lnTo>
                  <a:lnTo>
                    <a:pt x="2870555" y="0"/>
                  </a:lnTo>
                  <a:lnTo>
                    <a:pt x="2739237" y="7886"/>
                  </a:lnTo>
                  <a:lnTo>
                    <a:pt x="2732836" y="10363"/>
                  </a:lnTo>
                  <a:lnTo>
                    <a:pt x="2730855" y="16268"/>
                  </a:lnTo>
                  <a:lnTo>
                    <a:pt x="2732836" y="20396"/>
                  </a:lnTo>
                  <a:lnTo>
                    <a:pt x="2739237" y="24650"/>
                  </a:lnTo>
                  <a:lnTo>
                    <a:pt x="2870555" y="16268"/>
                  </a:lnTo>
                  <a:lnTo>
                    <a:pt x="2877007" y="14287"/>
                  </a:lnTo>
                  <a:lnTo>
                    <a:pt x="2878988" y="78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8072008" y="3212630"/>
            <a:ext cx="246379" cy="6477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14"/>
              </a:lnSpc>
            </a:pPr>
            <a:r>
              <a:rPr dirty="0" sz="1550" b="1">
                <a:latin typeface="Arial"/>
                <a:cs typeface="Arial"/>
              </a:rPr>
              <a:t>1000</a:t>
            </a:r>
            <a:r>
              <a:rPr dirty="0" sz="1550" spc="10">
                <a:latin typeface="Times New Roman"/>
                <a:cs typeface="Times New Roman"/>
              </a:rPr>
              <a:t> </a:t>
            </a:r>
            <a:r>
              <a:rPr dirty="0" sz="1550" spc="-25" b="1">
                <a:latin typeface="Arial"/>
                <a:cs typeface="Arial"/>
              </a:rPr>
              <a:t>ft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5421858" y="3853831"/>
            <a:ext cx="118808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>
                <a:latin typeface="Microsoft Sans Serif"/>
                <a:cs typeface="Microsoft Sans Serif"/>
              </a:rPr>
              <a:t>~100’</a:t>
            </a:r>
            <a:r>
              <a:rPr dirty="0" sz="1550" spc="-10">
                <a:latin typeface="Microsoft Sans Serif"/>
                <a:cs typeface="Microsoft Sans Serif"/>
              </a:rPr>
              <a:t> </a:t>
            </a:r>
            <a:r>
              <a:rPr dirty="0" sz="1550">
                <a:latin typeface="Microsoft Sans Serif"/>
                <a:cs typeface="Microsoft Sans Serif"/>
              </a:rPr>
              <a:t>net </a:t>
            </a:r>
            <a:r>
              <a:rPr dirty="0" sz="1550" spc="-25">
                <a:latin typeface="Microsoft Sans Serif"/>
                <a:cs typeface="Microsoft Sans Serif"/>
              </a:rPr>
              <a:t>gas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999653" y="4329776"/>
            <a:ext cx="974725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14"/>
              </a:lnSpc>
            </a:pPr>
            <a:r>
              <a:rPr dirty="0" sz="1550">
                <a:latin typeface="Microsoft Sans Serif"/>
                <a:cs typeface="Microsoft Sans Serif"/>
              </a:rPr>
              <a:t>Channel</a:t>
            </a:r>
            <a:r>
              <a:rPr dirty="0" sz="1550" spc="-45">
                <a:latin typeface="Times New Roman"/>
                <a:cs typeface="Times New Roman"/>
              </a:rPr>
              <a:t> </a:t>
            </a:r>
            <a:r>
              <a:rPr dirty="0" sz="1550" spc="-20">
                <a:latin typeface="Microsoft Sans Serif"/>
                <a:cs typeface="Microsoft Sans Serif"/>
              </a:rPr>
              <a:t>fill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172186" y="1094739"/>
            <a:ext cx="8415655" cy="4466590"/>
          </a:xfrm>
          <a:custGeom>
            <a:avLst/>
            <a:gdLst/>
            <a:ahLst/>
            <a:cxnLst/>
            <a:rect l="l" t="t" r="r" b="b"/>
            <a:pathLst>
              <a:path w="8415655" h="4466590">
                <a:moveTo>
                  <a:pt x="8369211" y="45720"/>
                </a:moveTo>
                <a:lnTo>
                  <a:pt x="46342" y="45720"/>
                </a:lnTo>
                <a:lnTo>
                  <a:pt x="46342" y="57150"/>
                </a:lnTo>
                <a:lnTo>
                  <a:pt x="46342" y="4408170"/>
                </a:lnTo>
                <a:lnTo>
                  <a:pt x="46342" y="4419600"/>
                </a:lnTo>
                <a:lnTo>
                  <a:pt x="8369211" y="4419600"/>
                </a:lnTo>
                <a:lnTo>
                  <a:pt x="8369211" y="4408424"/>
                </a:lnTo>
                <a:lnTo>
                  <a:pt x="8369211" y="4408170"/>
                </a:lnTo>
                <a:lnTo>
                  <a:pt x="8369211" y="57378"/>
                </a:lnTo>
                <a:lnTo>
                  <a:pt x="8357654" y="57378"/>
                </a:lnTo>
                <a:lnTo>
                  <a:pt x="8357654" y="4408170"/>
                </a:lnTo>
                <a:lnTo>
                  <a:pt x="57950" y="4408170"/>
                </a:lnTo>
                <a:lnTo>
                  <a:pt x="57950" y="57150"/>
                </a:lnTo>
                <a:lnTo>
                  <a:pt x="8369211" y="57150"/>
                </a:lnTo>
                <a:lnTo>
                  <a:pt x="8369211" y="45720"/>
                </a:lnTo>
                <a:close/>
              </a:path>
              <a:path w="8415655" h="4466590">
                <a:moveTo>
                  <a:pt x="8415541" y="0"/>
                </a:moveTo>
                <a:lnTo>
                  <a:pt x="8380755" y="0"/>
                </a:lnTo>
                <a:lnTo>
                  <a:pt x="8380755" y="34290"/>
                </a:lnTo>
                <a:lnTo>
                  <a:pt x="8380755" y="4431030"/>
                </a:lnTo>
                <a:lnTo>
                  <a:pt x="34772" y="4431030"/>
                </a:lnTo>
                <a:lnTo>
                  <a:pt x="34772" y="34290"/>
                </a:lnTo>
                <a:lnTo>
                  <a:pt x="8380755" y="34290"/>
                </a:lnTo>
                <a:lnTo>
                  <a:pt x="8380755" y="0"/>
                </a:lnTo>
                <a:lnTo>
                  <a:pt x="0" y="0"/>
                </a:lnTo>
                <a:lnTo>
                  <a:pt x="0" y="34290"/>
                </a:lnTo>
                <a:lnTo>
                  <a:pt x="0" y="4431030"/>
                </a:lnTo>
                <a:lnTo>
                  <a:pt x="0" y="4466590"/>
                </a:lnTo>
                <a:lnTo>
                  <a:pt x="8415541" y="4466590"/>
                </a:lnTo>
                <a:lnTo>
                  <a:pt x="8415541" y="4431563"/>
                </a:lnTo>
                <a:lnTo>
                  <a:pt x="8415541" y="4431030"/>
                </a:lnTo>
                <a:lnTo>
                  <a:pt x="8415541" y="34290"/>
                </a:lnTo>
                <a:lnTo>
                  <a:pt x="84155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3287661" y="5676701"/>
            <a:ext cx="26009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Times New Roman"/>
                <a:cs typeface="Times New Roman"/>
              </a:rPr>
              <a:t>(По</a:t>
            </a:r>
            <a:r>
              <a:rPr dirty="0" sz="1800" spc="-30" b="1" i="1">
                <a:latin typeface="Times New Roman"/>
                <a:cs typeface="Times New Roman"/>
              </a:rPr>
              <a:t> </a:t>
            </a:r>
            <a:r>
              <a:rPr dirty="0" sz="1800" spc="-10" b="1" i="1">
                <a:latin typeface="Times New Roman"/>
                <a:cs typeface="Times New Roman"/>
              </a:rPr>
              <a:t>Клемансо</a:t>
            </a:r>
            <a:r>
              <a:rPr dirty="0" sz="1800" spc="-25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и</a:t>
            </a:r>
            <a:r>
              <a:rPr dirty="0" sz="1800" spc="-30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др.,</a:t>
            </a:r>
            <a:r>
              <a:rPr dirty="0" sz="1800" spc="-35" b="1" i="1">
                <a:latin typeface="Times New Roman"/>
                <a:cs typeface="Times New Roman"/>
              </a:rPr>
              <a:t> </a:t>
            </a:r>
            <a:r>
              <a:rPr dirty="0" sz="1800" spc="-10" b="1" i="1">
                <a:latin typeface="Times New Roman"/>
                <a:cs typeface="Times New Roman"/>
              </a:rPr>
              <a:t>2000)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9744" rIns="0" bIns="0" rtlCol="0" vert="horz">
            <a:spAutoFit/>
          </a:bodyPr>
          <a:lstStyle/>
          <a:p>
            <a:pPr marL="43180">
              <a:lnSpc>
                <a:spcPct val="100000"/>
              </a:lnSpc>
              <a:spcBef>
                <a:spcPts val="95"/>
              </a:spcBef>
            </a:pPr>
            <a:r>
              <a:rPr dirty="0" sz="2800" spc="-10" b="0">
                <a:solidFill>
                  <a:srgbClr val="000000"/>
                </a:solidFill>
                <a:latin typeface="Times New Roman"/>
                <a:cs typeface="Times New Roman"/>
              </a:rPr>
              <a:t>Месторождение</a:t>
            </a:r>
            <a:r>
              <a:rPr dirty="0" sz="2800" spc="-8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b="0">
                <a:solidFill>
                  <a:srgbClr val="000000"/>
                </a:solidFill>
                <a:latin typeface="Times New Roman"/>
                <a:cs typeface="Times New Roman"/>
              </a:rPr>
              <a:t>Рам,</a:t>
            </a:r>
            <a:r>
              <a:rPr dirty="0" sz="2800" spc="-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20" b="0">
                <a:solidFill>
                  <a:srgbClr val="000000"/>
                </a:solidFill>
                <a:latin typeface="Times New Roman"/>
                <a:cs typeface="Times New Roman"/>
              </a:rPr>
              <a:t>L-</a:t>
            </a:r>
            <a:r>
              <a:rPr dirty="0" sz="2800" b="0">
                <a:solidFill>
                  <a:srgbClr val="000000"/>
                </a:solidFill>
                <a:latin typeface="Times New Roman"/>
                <a:cs typeface="Times New Roman"/>
              </a:rPr>
              <a:t>пески,</a:t>
            </a:r>
            <a:r>
              <a:rPr dirty="0" sz="2800" spc="-6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20" b="0">
                <a:solidFill>
                  <a:srgbClr val="000000"/>
                </a:solidFill>
                <a:latin typeface="Times New Roman"/>
                <a:cs typeface="Times New Roman"/>
              </a:rPr>
              <a:t>Мексиканский</a:t>
            </a:r>
            <a:r>
              <a:rPr dirty="0" sz="2800" spc="-4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0">
                <a:solidFill>
                  <a:srgbClr val="000000"/>
                </a:solidFill>
                <a:latin typeface="Times New Roman"/>
                <a:cs typeface="Times New Roman"/>
              </a:rPr>
              <a:t>залив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1097259" y="2436863"/>
            <a:ext cx="5819140" cy="2298700"/>
            <a:chOff x="1097259" y="2436863"/>
            <a:chExt cx="5819140" cy="2298700"/>
          </a:xfrm>
        </p:grpSpPr>
        <p:sp>
          <p:nvSpPr>
            <p:cNvPr id="34" name="object 34" descr=""/>
            <p:cNvSpPr/>
            <p:nvPr/>
          </p:nvSpPr>
          <p:spPr>
            <a:xfrm>
              <a:off x="1097254" y="2791967"/>
              <a:ext cx="5819140" cy="1943100"/>
            </a:xfrm>
            <a:custGeom>
              <a:avLst/>
              <a:gdLst/>
              <a:ahLst/>
              <a:cxnLst/>
              <a:rect l="l" t="t" r="r" b="b"/>
              <a:pathLst>
                <a:path w="5819140" h="1943100">
                  <a:moveTo>
                    <a:pt x="746772" y="0"/>
                  </a:moveTo>
                  <a:lnTo>
                    <a:pt x="0" y="0"/>
                  </a:lnTo>
                  <a:lnTo>
                    <a:pt x="0" y="336791"/>
                  </a:lnTo>
                  <a:lnTo>
                    <a:pt x="746772" y="336791"/>
                  </a:lnTo>
                  <a:lnTo>
                    <a:pt x="746772" y="0"/>
                  </a:lnTo>
                  <a:close/>
                </a:path>
                <a:path w="5819140" h="1943100">
                  <a:moveTo>
                    <a:pt x="2016277" y="1485900"/>
                  </a:moveTo>
                  <a:lnTo>
                    <a:pt x="844308" y="1485900"/>
                  </a:lnTo>
                  <a:lnTo>
                    <a:pt x="844308" y="1943100"/>
                  </a:lnTo>
                  <a:lnTo>
                    <a:pt x="2016277" y="1943100"/>
                  </a:lnTo>
                  <a:lnTo>
                    <a:pt x="2016277" y="1485900"/>
                  </a:lnTo>
                  <a:close/>
                </a:path>
                <a:path w="5819140" h="1943100">
                  <a:moveTo>
                    <a:pt x="5818644" y="975372"/>
                  </a:moveTo>
                  <a:lnTo>
                    <a:pt x="4235208" y="975372"/>
                  </a:lnTo>
                  <a:lnTo>
                    <a:pt x="4235208" y="1714500"/>
                  </a:lnTo>
                  <a:lnTo>
                    <a:pt x="5818644" y="1714500"/>
                  </a:lnTo>
                  <a:lnTo>
                    <a:pt x="5818644" y="975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5571731" y="2436863"/>
              <a:ext cx="1088390" cy="368935"/>
            </a:xfrm>
            <a:custGeom>
              <a:avLst/>
              <a:gdLst/>
              <a:ahLst/>
              <a:cxnLst/>
              <a:rect l="l" t="t" r="r" b="b"/>
              <a:pathLst>
                <a:path w="1088390" h="368935">
                  <a:moveTo>
                    <a:pt x="1088132" y="0"/>
                  </a:moveTo>
                  <a:lnTo>
                    <a:pt x="0" y="0"/>
                  </a:lnTo>
                  <a:lnTo>
                    <a:pt x="0" y="368846"/>
                  </a:lnTo>
                  <a:lnTo>
                    <a:pt x="1088132" y="368846"/>
                  </a:lnTo>
                  <a:lnTo>
                    <a:pt x="1088132" y="0"/>
                  </a:lnTo>
                  <a:close/>
                </a:path>
              </a:pathLst>
            </a:custGeom>
            <a:solidFill>
              <a:srgbClr val="DEECE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36" name="object 36" descr=""/>
          <p:cNvGraphicFramePr>
            <a:graphicFrameLocks noGrp="1"/>
          </p:cNvGraphicFramePr>
          <p:nvPr/>
        </p:nvGraphicFramePr>
        <p:xfrm>
          <a:off x="246496" y="1852741"/>
          <a:ext cx="8317230" cy="2943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03500"/>
                <a:gridCol w="966470"/>
                <a:gridCol w="259079"/>
                <a:gridCol w="906779"/>
                <a:gridCol w="3488054"/>
              </a:tblGrid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>
                          <a:latin typeface="Microsoft Sans Serif"/>
                          <a:cs typeface="Microsoft Sans Serif"/>
                        </a:rPr>
                        <a:t>VK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>
                          <a:latin typeface="Microsoft Sans Serif"/>
                          <a:cs typeface="Microsoft Sans Serif"/>
                        </a:rPr>
                        <a:t>956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25">
                          <a:latin typeface="Microsoft Sans Serif"/>
                          <a:cs typeface="Microsoft Sans Serif"/>
                        </a:rPr>
                        <a:t>#1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9209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300">
                          <a:latin typeface="Microsoft Sans Serif"/>
                          <a:cs typeface="Microsoft Sans Serif"/>
                        </a:rPr>
                        <a:t>VK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>
                          <a:latin typeface="Microsoft Sans Serif"/>
                          <a:cs typeface="Microsoft Sans Serif"/>
                        </a:rPr>
                        <a:t>912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25">
                          <a:latin typeface="Microsoft Sans Serif"/>
                          <a:cs typeface="Microsoft Sans Serif"/>
                        </a:rPr>
                        <a:t>#2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29209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67970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3378835">
                        <a:lnSpc>
                          <a:spcPct val="10000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L</a:t>
                      </a:r>
                      <a:r>
                        <a:rPr dirty="0" sz="18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Constantia"/>
                          <a:cs typeface="Constantia"/>
                        </a:rPr>
                        <a:t>пески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93408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J.пески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3413760">
                        <a:lnSpc>
                          <a:spcPts val="1605"/>
                        </a:lnSpc>
                        <a:spcBef>
                          <a:spcPts val="5"/>
                        </a:spcBef>
                      </a:pPr>
                      <a:r>
                        <a:rPr dirty="0" sz="1400" b="1">
                          <a:latin typeface="Constantia"/>
                          <a:cs typeface="Constantia"/>
                        </a:rPr>
                        <a:t>100</a:t>
                      </a:r>
                      <a:r>
                        <a:rPr dirty="0" sz="1400" spc="-70" b="1"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400" b="1">
                          <a:latin typeface="Constantia"/>
                          <a:cs typeface="Constantia"/>
                        </a:rPr>
                        <a:t>футов</a:t>
                      </a:r>
                      <a:r>
                        <a:rPr dirty="0" sz="1400" spc="-70" b="1"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400" spc="-20" b="1">
                          <a:latin typeface="Constantia"/>
                          <a:cs typeface="Constantia"/>
                        </a:rPr>
                        <a:t>газо-</a:t>
                      </a:r>
                      <a:endParaRPr sz="1400">
                        <a:latin typeface="Constantia"/>
                        <a:cs typeface="Constantia"/>
                      </a:endParaRPr>
                    </a:p>
                    <a:p>
                      <a:pPr algn="ctr" marR="586740">
                        <a:lnSpc>
                          <a:spcPts val="1785"/>
                        </a:lnSpc>
                        <a:tabLst>
                          <a:tab pos="2483485" algn="l"/>
                          <a:tab pos="4095115" algn="l"/>
                        </a:tabLst>
                      </a:pPr>
                      <a:r>
                        <a:rPr dirty="0" baseline="-35842" sz="2325" spc="-75">
                          <a:latin typeface="Microsoft Sans Serif"/>
                          <a:cs typeface="Microsoft Sans Serif"/>
                        </a:rPr>
                        <a:t>?</a:t>
                      </a:r>
                      <a:r>
                        <a:rPr dirty="0" baseline="-35842" sz="2325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-39426" sz="2325" b="1">
                          <a:latin typeface="Arial"/>
                          <a:cs typeface="Arial"/>
                        </a:rPr>
                        <a:t>3000</a:t>
                      </a:r>
                      <a:r>
                        <a:rPr dirty="0" baseline="-39426" sz="23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39426" sz="2325" spc="-37" b="1">
                          <a:latin typeface="Arial"/>
                          <a:cs typeface="Arial"/>
                        </a:rPr>
                        <a:t>ft</a:t>
                      </a:r>
                      <a:r>
                        <a:rPr dirty="0" baseline="-39426" sz="2325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 b="1">
                          <a:latin typeface="Constantia"/>
                          <a:cs typeface="Constantia"/>
                        </a:rPr>
                        <a:t>насыщ.</a:t>
                      </a:r>
                      <a:r>
                        <a:rPr dirty="0" sz="14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Constantia"/>
                          <a:cs typeface="Constantia"/>
                        </a:rPr>
                        <a:t>мощнос</a:t>
                      </a:r>
                      <a:endParaRPr sz="1400">
                        <a:latin typeface="Constantia"/>
                        <a:cs typeface="Constantia"/>
                      </a:endParaRPr>
                    </a:p>
                    <a:p>
                      <a:pPr marL="1778635">
                        <a:lnSpc>
                          <a:spcPts val="1660"/>
                        </a:lnSpc>
                        <a:spcBef>
                          <a:spcPts val="455"/>
                        </a:spcBef>
                        <a:tabLst>
                          <a:tab pos="5169535" algn="l"/>
                        </a:tabLst>
                      </a:pPr>
                      <a:r>
                        <a:rPr dirty="0" sz="1200" spc="-10" b="1">
                          <a:latin typeface="Constantia"/>
                          <a:cs typeface="Constantia"/>
                        </a:rPr>
                        <a:t>Заполнение</a:t>
                      </a:r>
                      <a:r>
                        <a:rPr dirty="0" sz="1200" b="1">
                          <a:latin typeface="Constantia"/>
                          <a:cs typeface="Constantia"/>
                        </a:rPr>
                        <a:t>	</a:t>
                      </a:r>
                      <a:r>
                        <a:rPr dirty="0" baseline="19841" sz="2100" spc="-37" b="1">
                          <a:latin typeface="Constantia"/>
                          <a:cs typeface="Constantia"/>
                        </a:rPr>
                        <a:t>ти</a:t>
                      </a:r>
                      <a:endParaRPr baseline="19841" sz="2100">
                        <a:latin typeface="Constantia"/>
                        <a:cs typeface="Constantia"/>
                      </a:endParaRPr>
                    </a:p>
                    <a:p>
                      <a:pPr marL="1778635">
                        <a:lnSpc>
                          <a:spcPts val="1420"/>
                        </a:lnSpc>
                      </a:pPr>
                      <a:r>
                        <a:rPr dirty="0" sz="1200" spc="-10" b="1">
                          <a:latin typeface="Constantia"/>
                          <a:cs typeface="Constantia"/>
                        </a:rPr>
                        <a:t>канала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75565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7" name="object 37" descr=""/>
          <p:cNvSpPr/>
          <p:nvPr/>
        </p:nvSpPr>
        <p:spPr>
          <a:xfrm>
            <a:off x="289570" y="1495024"/>
            <a:ext cx="451484" cy="337185"/>
          </a:xfrm>
          <a:custGeom>
            <a:avLst/>
            <a:gdLst/>
            <a:ahLst/>
            <a:cxnLst/>
            <a:rect l="l" t="t" r="r" b="b"/>
            <a:pathLst>
              <a:path w="451484" h="337185">
                <a:moveTo>
                  <a:pt x="451097" y="0"/>
                </a:moveTo>
                <a:lnTo>
                  <a:pt x="0" y="0"/>
                </a:lnTo>
                <a:lnTo>
                  <a:pt x="0" y="336797"/>
                </a:lnTo>
                <a:lnTo>
                  <a:pt x="451097" y="336797"/>
                </a:lnTo>
                <a:lnTo>
                  <a:pt x="4510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 txBox="1"/>
          <p:nvPr/>
        </p:nvSpPr>
        <p:spPr>
          <a:xfrm>
            <a:off x="367704" y="1513725"/>
            <a:ext cx="389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onstantia"/>
                <a:cs typeface="Constantia"/>
              </a:rPr>
              <a:t>ЮЗ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39" name="object 39" descr=""/>
          <p:cNvSpPr/>
          <p:nvPr/>
        </p:nvSpPr>
        <p:spPr>
          <a:xfrm>
            <a:off x="8004022" y="1539233"/>
            <a:ext cx="416559" cy="337185"/>
          </a:xfrm>
          <a:custGeom>
            <a:avLst/>
            <a:gdLst/>
            <a:ahLst/>
            <a:cxnLst/>
            <a:rect l="l" t="t" r="r" b="b"/>
            <a:pathLst>
              <a:path w="416559" h="337185">
                <a:moveTo>
                  <a:pt x="416073" y="0"/>
                </a:moveTo>
                <a:lnTo>
                  <a:pt x="0" y="0"/>
                </a:lnTo>
                <a:lnTo>
                  <a:pt x="0" y="336797"/>
                </a:lnTo>
                <a:lnTo>
                  <a:pt x="416073" y="336797"/>
                </a:lnTo>
                <a:lnTo>
                  <a:pt x="4160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8084299" y="1557629"/>
            <a:ext cx="3117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onstantia"/>
                <a:cs typeface="Constantia"/>
              </a:rPr>
              <a:t>СВ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41" name="object 4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42" name="object 4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43" name="object 4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89857" y="5104249"/>
            <a:ext cx="537845" cy="22732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00">
                <a:latin typeface="Microsoft Sans Serif"/>
                <a:cs typeface="Microsoft Sans Serif"/>
              </a:rPr>
              <a:t>3363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Microsoft Sans Serif"/>
                <a:cs typeface="Microsoft Sans Serif"/>
              </a:rPr>
              <a:t>ft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077171" y="2551818"/>
            <a:ext cx="620395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J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sand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93309" y="2543732"/>
            <a:ext cx="63119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L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sand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096042" y="3191036"/>
            <a:ext cx="68580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M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sand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408533" y="1642366"/>
            <a:ext cx="6109335" cy="3037840"/>
            <a:chOff x="408533" y="1642366"/>
            <a:chExt cx="6109335" cy="3037840"/>
          </a:xfrm>
        </p:grpSpPr>
        <p:sp>
          <p:nvSpPr>
            <p:cNvPr id="7" name="object 7" descr=""/>
            <p:cNvSpPr/>
            <p:nvPr/>
          </p:nvSpPr>
          <p:spPr>
            <a:xfrm>
              <a:off x="3688943" y="2844634"/>
              <a:ext cx="149860" cy="281305"/>
            </a:xfrm>
            <a:custGeom>
              <a:avLst/>
              <a:gdLst/>
              <a:ahLst/>
              <a:cxnLst/>
              <a:rect l="l" t="t" r="r" b="b"/>
              <a:pathLst>
                <a:path w="149860" h="281305">
                  <a:moveTo>
                    <a:pt x="1807" y="1950"/>
                  </a:moveTo>
                  <a:lnTo>
                    <a:pt x="151537" y="282534"/>
                  </a:lnTo>
                </a:path>
              </a:pathLst>
            </a:custGeom>
            <a:ln w="167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751960" y="3049193"/>
              <a:ext cx="130810" cy="162560"/>
            </a:xfrm>
            <a:custGeom>
              <a:avLst/>
              <a:gdLst/>
              <a:ahLst/>
              <a:cxnLst/>
              <a:rect l="l" t="t" r="r" b="b"/>
              <a:pathLst>
                <a:path w="130810" h="162560">
                  <a:moveTo>
                    <a:pt x="128485" y="0"/>
                  </a:moveTo>
                  <a:lnTo>
                    <a:pt x="83934" y="73964"/>
                  </a:lnTo>
                  <a:lnTo>
                    <a:pt x="0" y="65328"/>
                  </a:lnTo>
                  <a:lnTo>
                    <a:pt x="130467" y="162521"/>
                  </a:lnTo>
                  <a:lnTo>
                    <a:pt x="1284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767770" y="2807068"/>
              <a:ext cx="200025" cy="314325"/>
            </a:xfrm>
            <a:custGeom>
              <a:avLst/>
              <a:gdLst/>
              <a:ahLst/>
              <a:cxnLst/>
              <a:rect l="l" t="t" r="r" b="b"/>
              <a:pathLst>
                <a:path w="200025" h="314325">
                  <a:moveTo>
                    <a:pt x="2335" y="1968"/>
                  </a:moveTo>
                  <a:lnTo>
                    <a:pt x="202458" y="316090"/>
                  </a:lnTo>
                </a:path>
              </a:pathLst>
            </a:custGeom>
            <a:ln w="167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881854" y="3043135"/>
              <a:ext cx="139065" cy="160020"/>
            </a:xfrm>
            <a:custGeom>
              <a:avLst/>
              <a:gdLst/>
              <a:ahLst/>
              <a:cxnLst/>
              <a:rect l="l" t="t" r="r" b="b"/>
              <a:pathLst>
                <a:path w="139064" h="160019">
                  <a:moveTo>
                    <a:pt x="119913" y="0"/>
                  </a:moveTo>
                  <a:lnTo>
                    <a:pt x="84340" y="75958"/>
                  </a:lnTo>
                  <a:lnTo>
                    <a:pt x="0" y="77990"/>
                  </a:lnTo>
                  <a:lnTo>
                    <a:pt x="138963" y="159994"/>
                  </a:lnTo>
                  <a:lnTo>
                    <a:pt x="1199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780900" y="3218573"/>
              <a:ext cx="269875" cy="52705"/>
            </a:xfrm>
            <a:custGeom>
              <a:avLst/>
              <a:gdLst/>
              <a:ahLst/>
              <a:cxnLst/>
              <a:rect l="l" t="t" r="r" b="b"/>
              <a:pathLst>
                <a:path w="269875" h="52704">
                  <a:moveTo>
                    <a:pt x="272750" y="54448"/>
                  </a:moveTo>
                  <a:lnTo>
                    <a:pt x="2832" y="1768"/>
                  </a:lnTo>
                </a:path>
              </a:pathLst>
            </a:custGeom>
            <a:ln w="16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695162" y="3159023"/>
              <a:ext cx="154305" cy="141605"/>
            </a:xfrm>
            <a:custGeom>
              <a:avLst/>
              <a:gdLst/>
              <a:ahLst/>
              <a:cxnLst/>
              <a:rect l="l" t="t" r="r" b="b"/>
              <a:pathLst>
                <a:path w="154304" h="141604">
                  <a:moveTo>
                    <a:pt x="154279" y="0"/>
                  </a:moveTo>
                  <a:lnTo>
                    <a:pt x="0" y="44107"/>
                  </a:lnTo>
                  <a:lnTo>
                    <a:pt x="127000" y="141287"/>
                  </a:lnTo>
                  <a:lnTo>
                    <a:pt x="95097" y="63309"/>
                  </a:lnTo>
                  <a:lnTo>
                    <a:pt x="1542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820913" y="1642366"/>
              <a:ext cx="4697095" cy="67945"/>
            </a:xfrm>
            <a:custGeom>
              <a:avLst/>
              <a:gdLst/>
              <a:ahLst/>
              <a:cxnLst/>
              <a:rect l="l" t="t" r="r" b="b"/>
              <a:pathLst>
                <a:path w="4697095" h="67944">
                  <a:moveTo>
                    <a:pt x="4696713" y="0"/>
                  </a:moveTo>
                  <a:lnTo>
                    <a:pt x="0" y="0"/>
                  </a:lnTo>
                  <a:lnTo>
                    <a:pt x="0" y="67815"/>
                  </a:lnTo>
                  <a:lnTo>
                    <a:pt x="4696713" y="67815"/>
                  </a:lnTo>
                  <a:lnTo>
                    <a:pt x="4696713" y="0"/>
                  </a:lnTo>
                  <a:close/>
                </a:path>
              </a:pathLst>
            </a:custGeom>
            <a:solidFill>
              <a:srgbClr val="65FF3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8533" y="3165182"/>
              <a:ext cx="67945" cy="920115"/>
            </a:xfrm>
            <a:custGeom>
              <a:avLst/>
              <a:gdLst/>
              <a:ahLst/>
              <a:cxnLst/>
              <a:rect l="l" t="t" r="r" b="b"/>
              <a:pathLst>
                <a:path w="67945" h="920114">
                  <a:moveTo>
                    <a:pt x="67667" y="0"/>
                  </a:moveTo>
                  <a:lnTo>
                    <a:pt x="0" y="0"/>
                  </a:lnTo>
                  <a:lnTo>
                    <a:pt x="0" y="919708"/>
                  </a:lnTo>
                  <a:lnTo>
                    <a:pt x="67667" y="919708"/>
                  </a:lnTo>
                  <a:lnTo>
                    <a:pt x="676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977627" y="4431664"/>
              <a:ext cx="537210" cy="194310"/>
            </a:xfrm>
            <a:custGeom>
              <a:avLst/>
              <a:gdLst/>
              <a:ahLst/>
              <a:cxnLst/>
              <a:rect l="l" t="t" r="r" b="b"/>
              <a:pathLst>
                <a:path w="537210" h="194310">
                  <a:moveTo>
                    <a:pt x="1948" y="1179"/>
                  </a:moveTo>
                  <a:lnTo>
                    <a:pt x="539269" y="195153"/>
                  </a:lnTo>
                </a:path>
              </a:pathLst>
            </a:custGeom>
            <a:ln w="16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4445546" y="4544758"/>
              <a:ext cx="158115" cy="135255"/>
            </a:xfrm>
            <a:custGeom>
              <a:avLst/>
              <a:gdLst/>
              <a:ahLst/>
              <a:cxnLst/>
              <a:rect l="l" t="t" r="r" b="b"/>
              <a:pathLst>
                <a:path w="158114" h="135254">
                  <a:moveTo>
                    <a:pt x="50596" y="0"/>
                  </a:moveTo>
                  <a:lnTo>
                    <a:pt x="67271" y="82054"/>
                  </a:lnTo>
                  <a:lnTo>
                    <a:pt x="0" y="135191"/>
                  </a:lnTo>
                  <a:lnTo>
                    <a:pt x="157810" y="118021"/>
                  </a:lnTo>
                  <a:lnTo>
                    <a:pt x="505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253677" y="4233105"/>
            <a:ext cx="2536825" cy="227329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300">
                <a:latin typeface="Microsoft Sans Serif"/>
                <a:cs typeface="Microsoft Sans Serif"/>
              </a:rPr>
              <a:t>Tertiary</a:t>
            </a:r>
            <a:r>
              <a:rPr dirty="0" sz="1300" spc="35">
                <a:latin typeface="Times New Roman"/>
                <a:cs typeface="Times New Roman"/>
              </a:rPr>
              <a:t> </a:t>
            </a:r>
            <a:r>
              <a:rPr dirty="0" sz="1300">
                <a:latin typeface="Microsoft Sans Serif"/>
                <a:cs typeface="Microsoft Sans Serif"/>
              </a:rPr>
              <a:t>Cretaceous</a:t>
            </a:r>
            <a:r>
              <a:rPr dirty="0" sz="1300" spc="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Microsoft Sans Serif"/>
                <a:cs typeface="Microsoft Sans Serif"/>
              </a:rPr>
              <a:t>Unconformity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06400" y="1461396"/>
            <a:ext cx="48895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-20">
                <a:latin typeface="Microsoft Sans Serif"/>
                <a:cs typeface="Microsoft Sans Serif"/>
              </a:rPr>
              <a:t>West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247981" y="1461396"/>
            <a:ext cx="429895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-20">
                <a:latin typeface="Microsoft Sans Serif"/>
                <a:cs typeface="Microsoft Sans Serif"/>
              </a:rPr>
              <a:t>East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37429" y="3471628"/>
            <a:ext cx="66548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N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Microsoft Sans Serif"/>
                <a:cs typeface="Microsoft Sans Serif"/>
              </a:rPr>
              <a:t>sand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52014" y="3009616"/>
            <a:ext cx="46355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4.0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60">
                <a:latin typeface="Microsoft Sans Serif"/>
                <a:cs typeface="Microsoft Sans Serif"/>
              </a:rPr>
              <a:t>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52014" y="3908141"/>
            <a:ext cx="46355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>
                <a:latin typeface="Microsoft Sans Serif"/>
                <a:cs typeface="Microsoft Sans Serif"/>
              </a:rPr>
              <a:t>4.5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60">
                <a:latin typeface="Microsoft Sans Serif"/>
                <a:cs typeface="Microsoft Sans Serif"/>
              </a:rPr>
              <a:t>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349132" y="1417252"/>
            <a:ext cx="1593850" cy="2679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600" spc="-10">
                <a:latin typeface="Microsoft Sans Serif"/>
                <a:cs typeface="Microsoft Sans Serif"/>
              </a:rPr>
              <a:t>Ram/Powell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Microsoft Sans Serif"/>
                <a:cs typeface="Microsoft Sans Serif"/>
              </a:rPr>
              <a:t>Field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262135" y="1092200"/>
            <a:ext cx="8618220" cy="4671060"/>
            <a:chOff x="262135" y="1092200"/>
            <a:chExt cx="8618220" cy="4671060"/>
          </a:xfrm>
        </p:grpSpPr>
        <p:sp>
          <p:nvSpPr>
            <p:cNvPr id="25" name="object 25" descr=""/>
            <p:cNvSpPr/>
            <p:nvPr/>
          </p:nvSpPr>
          <p:spPr>
            <a:xfrm>
              <a:off x="5096230" y="3361969"/>
              <a:ext cx="146050" cy="137795"/>
            </a:xfrm>
            <a:custGeom>
              <a:avLst/>
              <a:gdLst/>
              <a:ahLst/>
              <a:cxnLst/>
              <a:rect l="l" t="t" r="r" b="b"/>
              <a:pathLst>
                <a:path w="146050" h="137795">
                  <a:moveTo>
                    <a:pt x="148148" y="138957"/>
                  </a:moveTo>
                  <a:lnTo>
                    <a:pt x="2496" y="1699"/>
                  </a:lnTo>
                </a:path>
              </a:pathLst>
            </a:custGeom>
            <a:ln w="16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033467" y="3304527"/>
              <a:ext cx="154305" cy="147955"/>
            </a:xfrm>
            <a:custGeom>
              <a:avLst/>
              <a:gdLst/>
              <a:ahLst/>
              <a:cxnLst/>
              <a:rect l="l" t="t" r="r" b="b"/>
              <a:pathLst>
                <a:path w="154304" h="147954">
                  <a:moveTo>
                    <a:pt x="0" y="0"/>
                  </a:moveTo>
                  <a:lnTo>
                    <a:pt x="57150" y="147739"/>
                  </a:lnTo>
                  <a:lnTo>
                    <a:pt x="71780" y="65189"/>
                  </a:lnTo>
                  <a:lnTo>
                    <a:pt x="153733" y="424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62128" y="1092199"/>
              <a:ext cx="8618220" cy="4671060"/>
            </a:xfrm>
            <a:custGeom>
              <a:avLst/>
              <a:gdLst/>
              <a:ahLst/>
              <a:cxnLst/>
              <a:rect l="l" t="t" r="r" b="b"/>
              <a:pathLst>
                <a:path w="8618220" h="4671060">
                  <a:moveTo>
                    <a:pt x="8571865" y="58445"/>
                  </a:moveTo>
                  <a:lnTo>
                    <a:pt x="8560295" y="58445"/>
                  </a:lnTo>
                  <a:lnTo>
                    <a:pt x="8560295" y="4613681"/>
                  </a:lnTo>
                  <a:lnTo>
                    <a:pt x="8571865" y="4613681"/>
                  </a:lnTo>
                  <a:lnTo>
                    <a:pt x="8571865" y="58445"/>
                  </a:lnTo>
                  <a:close/>
                </a:path>
                <a:path w="8618220" h="4671060">
                  <a:moveTo>
                    <a:pt x="8571865" y="46990"/>
                  </a:moveTo>
                  <a:lnTo>
                    <a:pt x="46342" y="46990"/>
                  </a:lnTo>
                  <a:lnTo>
                    <a:pt x="46342" y="58420"/>
                  </a:lnTo>
                  <a:lnTo>
                    <a:pt x="46342" y="4613910"/>
                  </a:lnTo>
                  <a:lnTo>
                    <a:pt x="46342" y="4625340"/>
                  </a:lnTo>
                  <a:lnTo>
                    <a:pt x="8571865" y="4625340"/>
                  </a:lnTo>
                  <a:lnTo>
                    <a:pt x="8571865" y="4613910"/>
                  </a:lnTo>
                  <a:lnTo>
                    <a:pt x="57899" y="4613910"/>
                  </a:lnTo>
                  <a:lnTo>
                    <a:pt x="57899" y="58420"/>
                  </a:lnTo>
                  <a:lnTo>
                    <a:pt x="8571865" y="58420"/>
                  </a:lnTo>
                  <a:lnTo>
                    <a:pt x="8571865" y="46990"/>
                  </a:lnTo>
                  <a:close/>
                </a:path>
                <a:path w="8618220" h="4671060">
                  <a:moveTo>
                    <a:pt x="8618195" y="0"/>
                  </a:moveTo>
                  <a:lnTo>
                    <a:pt x="8583422" y="0"/>
                  </a:lnTo>
                  <a:lnTo>
                    <a:pt x="8583422" y="35560"/>
                  </a:lnTo>
                  <a:lnTo>
                    <a:pt x="8583422" y="4636770"/>
                  </a:lnTo>
                  <a:lnTo>
                    <a:pt x="34734" y="4636770"/>
                  </a:lnTo>
                  <a:lnTo>
                    <a:pt x="34734" y="35560"/>
                  </a:lnTo>
                  <a:lnTo>
                    <a:pt x="8583422" y="35560"/>
                  </a:lnTo>
                  <a:lnTo>
                    <a:pt x="8583422" y="0"/>
                  </a:lnTo>
                  <a:lnTo>
                    <a:pt x="0" y="0"/>
                  </a:lnTo>
                  <a:lnTo>
                    <a:pt x="0" y="35560"/>
                  </a:lnTo>
                  <a:lnTo>
                    <a:pt x="0" y="4636770"/>
                  </a:lnTo>
                  <a:lnTo>
                    <a:pt x="0" y="4671060"/>
                  </a:lnTo>
                  <a:lnTo>
                    <a:pt x="8618195" y="4671060"/>
                  </a:lnTo>
                  <a:lnTo>
                    <a:pt x="8618195" y="4636846"/>
                  </a:lnTo>
                  <a:lnTo>
                    <a:pt x="8618195" y="35560"/>
                  </a:lnTo>
                  <a:lnTo>
                    <a:pt x="8618195" y="35331"/>
                  </a:lnTo>
                  <a:lnTo>
                    <a:pt x="86181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4864353" y="5435302"/>
            <a:ext cx="24307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Times New Roman"/>
                <a:cs typeface="Times New Roman"/>
              </a:rPr>
              <a:t>(Clemenceau</a:t>
            </a:r>
            <a:r>
              <a:rPr dirty="0" sz="1800" spc="-40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et</a:t>
            </a:r>
            <a:r>
              <a:rPr dirty="0" sz="1800" spc="-15" b="1" i="1">
                <a:latin typeface="Times New Roman"/>
                <a:cs typeface="Times New Roman"/>
              </a:rPr>
              <a:t> </a:t>
            </a:r>
            <a:r>
              <a:rPr dirty="0" sz="1800" b="1" i="1">
                <a:latin typeface="Times New Roman"/>
                <a:cs typeface="Times New Roman"/>
              </a:rPr>
              <a:t>al.,</a:t>
            </a:r>
            <a:r>
              <a:rPr dirty="0" sz="1800" spc="-35" b="1" i="1">
                <a:latin typeface="Times New Roman"/>
                <a:cs typeface="Times New Roman"/>
              </a:rPr>
              <a:t> </a:t>
            </a:r>
            <a:r>
              <a:rPr dirty="0" sz="1800" spc="-10" b="1" i="1">
                <a:latin typeface="Times New Roman"/>
                <a:cs typeface="Times New Roman"/>
              </a:rPr>
              <a:t>2000)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29" name="object 29" descr=""/>
          <p:cNvSpPr txBox="1"/>
          <p:nvPr/>
        </p:nvSpPr>
        <p:spPr>
          <a:xfrm>
            <a:off x="8760726" y="6173539"/>
            <a:ext cx="278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Microsoft Sans Serif"/>
                <a:cs typeface="Microsoft Sans Serif"/>
              </a:rPr>
              <a:t>15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913" rIns="0" bIns="0" rtlCol="0" vert="horz">
            <a:spAutoFit/>
          </a:bodyPr>
          <a:lstStyle/>
          <a:p>
            <a:pPr marL="1803400" marR="5080" indent="-767080">
              <a:lnSpc>
                <a:spcPct val="112900"/>
              </a:lnSpc>
              <a:spcBef>
                <a:spcPts val="100"/>
              </a:spcBef>
            </a:pPr>
            <a:r>
              <a:rPr dirty="0" sz="2800">
                <a:solidFill>
                  <a:srgbClr val="000000"/>
                </a:solidFill>
              </a:rPr>
              <a:t>Временной</a:t>
            </a:r>
            <a:r>
              <a:rPr dirty="0" sz="2800" spc="-10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разрез,</a:t>
            </a:r>
            <a:r>
              <a:rPr dirty="0" sz="2800" spc="-11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иллюстрирующий газонасыщенные</a:t>
            </a:r>
            <a:r>
              <a:rPr dirty="0" sz="2800" spc="-4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пески</a:t>
            </a:r>
            <a:r>
              <a:rPr dirty="0" sz="2800" spc="-50">
                <a:solidFill>
                  <a:srgbClr val="000000"/>
                </a:solidFill>
              </a:rPr>
              <a:t> </a:t>
            </a:r>
            <a:r>
              <a:rPr dirty="0" sz="2800" spc="-25">
                <a:solidFill>
                  <a:srgbClr val="000000"/>
                </a:solidFill>
              </a:rPr>
              <a:t>“N”</a:t>
            </a:r>
            <a:endParaRPr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25221"/>
            <a:ext cx="581469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Типы</a:t>
            </a:r>
            <a:r>
              <a:rPr dirty="0" sz="2800" spc="-135"/>
              <a:t> </a:t>
            </a:r>
            <a:r>
              <a:rPr dirty="0" sz="2800"/>
              <a:t>сейсмической</a:t>
            </a:r>
            <a:r>
              <a:rPr dirty="0" sz="2800" spc="-120"/>
              <a:t> </a:t>
            </a:r>
            <a:r>
              <a:rPr dirty="0" sz="2800" spc="-10"/>
              <a:t>интерпретации</a:t>
            </a:r>
            <a:endParaRPr sz="2800"/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404614" y="1747240"/>
            <a:ext cx="8414385" cy="3522345"/>
          </a:xfrm>
          <a:prstGeom prst="rect">
            <a:avLst/>
          </a:prstGeom>
          <a:ln w="38100">
            <a:solidFill>
              <a:srgbClr val="983200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519430" indent="-342900">
              <a:lnSpc>
                <a:spcPct val="100000"/>
              </a:lnSpc>
              <a:spcBef>
                <a:spcPts val="280"/>
              </a:spcBef>
              <a:buSzPct val="109090"/>
              <a:buFont typeface="Wingdings"/>
              <a:buChar char=""/>
              <a:tabLst>
                <a:tab pos="519430" algn="l"/>
              </a:tabLst>
            </a:pPr>
            <a:r>
              <a:rPr dirty="0" sz="2200" spc="-10">
                <a:latin typeface="Times New Roman"/>
                <a:cs typeface="Times New Roman"/>
              </a:rPr>
              <a:t>Структурная</a:t>
            </a:r>
            <a:r>
              <a:rPr dirty="0" sz="2200" spc="-9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–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картирование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и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глубинная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конверсия.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5"/>
              </a:spcBef>
              <a:buFont typeface="Wingdings"/>
              <a:buChar char=""/>
            </a:pPr>
            <a:endParaRPr sz="2200">
              <a:latin typeface="Times New Roman"/>
              <a:cs typeface="Times New Roman"/>
            </a:endParaRPr>
          </a:p>
          <a:p>
            <a:pPr marL="519430" indent="-342900">
              <a:lnSpc>
                <a:spcPct val="100000"/>
              </a:lnSpc>
              <a:buSzPct val="109090"/>
              <a:buFont typeface="Wingdings"/>
              <a:buChar char=""/>
              <a:tabLst>
                <a:tab pos="519430" algn="l"/>
              </a:tabLst>
            </a:pPr>
            <a:r>
              <a:rPr dirty="0" sz="2200" spc="-10">
                <a:latin typeface="Times New Roman"/>
                <a:cs typeface="Times New Roman"/>
              </a:rPr>
              <a:t>Стратиграфическая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–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анализ</a:t>
            </a:r>
            <a:r>
              <a:rPr dirty="0" sz="2200" spc="-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обстановок</a:t>
            </a:r>
            <a:r>
              <a:rPr dirty="0" sz="2200" spc="-10">
                <a:latin typeface="Times New Roman"/>
                <a:cs typeface="Times New Roman"/>
              </a:rPr>
              <a:t> осадконакопления.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70"/>
              </a:spcBef>
              <a:buFont typeface="Wingdings"/>
              <a:buChar char=""/>
            </a:pPr>
            <a:endParaRPr sz="2200">
              <a:latin typeface="Times New Roman"/>
              <a:cs typeface="Times New Roman"/>
            </a:endParaRPr>
          </a:p>
          <a:p>
            <a:pPr marL="519430" indent="-342900">
              <a:lnSpc>
                <a:spcPct val="100000"/>
              </a:lnSpc>
              <a:buSzPct val="109090"/>
              <a:buFont typeface="Wingdings"/>
              <a:buChar char=""/>
              <a:tabLst>
                <a:tab pos="519430" algn="l"/>
              </a:tabLst>
            </a:pPr>
            <a:r>
              <a:rPr dirty="0" sz="2200" spc="-25">
                <a:latin typeface="Times New Roman"/>
                <a:cs typeface="Times New Roman"/>
              </a:rPr>
              <a:t>Амплитуды/Атрибуты/Инверсия</a:t>
            </a:r>
            <a:r>
              <a:rPr dirty="0" sz="2200">
                <a:latin typeface="Times New Roman"/>
                <a:cs typeface="Times New Roman"/>
              </a:rPr>
              <a:t> –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качество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прогноза.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5"/>
              </a:spcBef>
              <a:buFont typeface="Wingdings"/>
              <a:buChar char=""/>
            </a:pPr>
            <a:endParaRPr sz="2200">
              <a:latin typeface="Times New Roman"/>
              <a:cs typeface="Times New Roman"/>
            </a:endParaRPr>
          </a:p>
          <a:p>
            <a:pPr marL="519430" marR="700405" indent="-342900">
              <a:lnSpc>
                <a:spcPct val="100000"/>
              </a:lnSpc>
              <a:spcBef>
                <a:spcPts val="5"/>
              </a:spcBef>
              <a:buSzPct val="109090"/>
              <a:buFont typeface="Wingdings"/>
              <a:buChar char=""/>
              <a:tabLst>
                <a:tab pos="519430" algn="l"/>
              </a:tabLst>
            </a:pPr>
            <a:r>
              <a:rPr dirty="0" sz="2200">
                <a:latin typeface="Times New Roman"/>
                <a:cs typeface="Times New Roman"/>
              </a:rPr>
              <a:t>В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различных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комбинациях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все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они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сегодня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используются</a:t>
            </a:r>
            <a:r>
              <a:rPr dirty="0" sz="2200" spc="-6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на </a:t>
            </a:r>
            <a:r>
              <a:rPr dirty="0" sz="2200">
                <a:latin typeface="Times New Roman"/>
                <a:cs typeface="Times New Roman"/>
              </a:rPr>
              <a:t>рабочих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станциях.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364" y="423748"/>
            <a:ext cx="7591425" cy="9112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900" spc="-10">
                <a:solidFill>
                  <a:srgbClr val="000000"/>
                </a:solidFill>
              </a:rPr>
              <a:t>Структурная</a:t>
            </a:r>
            <a:r>
              <a:rPr dirty="0" sz="2900" spc="-130">
                <a:solidFill>
                  <a:srgbClr val="000000"/>
                </a:solidFill>
              </a:rPr>
              <a:t> </a:t>
            </a:r>
            <a:r>
              <a:rPr dirty="0" sz="2900">
                <a:solidFill>
                  <a:srgbClr val="000000"/>
                </a:solidFill>
              </a:rPr>
              <a:t>интерпретация-</a:t>
            </a:r>
            <a:r>
              <a:rPr dirty="0" sz="2900" spc="-105">
                <a:solidFill>
                  <a:srgbClr val="000000"/>
                </a:solidFill>
              </a:rPr>
              <a:t> </a:t>
            </a:r>
            <a:r>
              <a:rPr dirty="0" sz="2900" spc="-10">
                <a:solidFill>
                  <a:srgbClr val="000000"/>
                </a:solidFill>
              </a:rPr>
              <a:t>стадийность картирования</a:t>
            </a:r>
            <a:r>
              <a:rPr dirty="0" sz="2900" spc="-65">
                <a:solidFill>
                  <a:srgbClr val="000000"/>
                </a:solidFill>
              </a:rPr>
              <a:t> </a:t>
            </a:r>
            <a:r>
              <a:rPr dirty="0" sz="2900">
                <a:solidFill>
                  <a:srgbClr val="000000"/>
                </a:solidFill>
              </a:rPr>
              <a:t>по</a:t>
            </a:r>
            <a:r>
              <a:rPr dirty="0" sz="2900" spc="-60">
                <a:solidFill>
                  <a:srgbClr val="000000"/>
                </a:solidFill>
              </a:rPr>
              <a:t> </a:t>
            </a:r>
            <a:r>
              <a:rPr dirty="0" sz="2900">
                <a:solidFill>
                  <a:srgbClr val="000000"/>
                </a:solidFill>
              </a:rPr>
              <a:t>данным</a:t>
            </a:r>
            <a:r>
              <a:rPr dirty="0" sz="2900" spc="-55">
                <a:solidFill>
                  <a:srgbClr val="000000"/>
                </a:solidFill>
              </a:rPr>
              <a:t> </a:t>
            </a:r>
            <a:r>
              <a:rPr dirty="0" sz="2900">
                <a:solidFill>
                  <a:srgbClr val="000000"/>
                </a:solidFill>
              </a:rPr>
              <a:t>сейсморазведки</a:t>
            </a:r>
            <a:r>
              <a:rPr dirty="0" sz="2900" spc="-75">
                <a:solidFill>
                  <a:srgbClr val="000000"/>
                </a:solidFill>
              </a:rPr>
              <a:t> </a:t>
            </a:r>
            <a:r>
              <a:rPr dirty="0" sz="2900" spc="-25">
                <a:solidFill>
                  <a:srgbClr val="000000"/>
                </a:solidFill>
              </a:rPr>
              <a:t>2D</a:t>
            </a:r>
            <a:endParaRPr sz="2900"/>
          </a:p>
        </p:txBody>
      </p:sp>
      <p:sp>
        <p:nvSpPr>
          <p:cNvPr id="3" name="object 3" descr=""/>
          <p:cNvSpPr/>
          <p:nvPr/>
        </p:nvSpPr>
        <p:spPr>
          <a:xfrm>
            <a:off x="368052" y="1631454"/>
            <a:ext cx="8415655" cy="3776979"/>
          </a:xfrm>
          <a:custGeom>
            <a:avLst/>
            <a:gdLst/>
            <a:ahLst/>
            <a:cxnLst/>
            <a:rect l="l" t="t" r="r" b="b"/>
            <a:pathLst>
              <a:path w="8415655" h="3776979">
                <a:moveTo>
                  <a:pt x="0" y="3776459"/>
                </a:moveTo>
                <a:lnTo>
                  <a:pt x="8415540" y="3776459"/>
                </a:lnTo>
                <a:lnTo>
                  <a:pt x="8415540" y="0"/>
                </a:lnTo>
                <a:lnTo>
                  <a:pt x="0" y="0"/>
                </a:lnTo>
                <a:lnTo>
                  <a:pt x="0" y="3776459"/>
                </a:lnTo>
                <a:close/>
              </a:path>
            </a:pathLst>
          </a:custGeom>
          <a:ln w="38100">
            <a:solidFill>
              <a:srgbClr val="98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20662" y="1632054"/>
            <a:ext cx="7339330" cy="355219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3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7020" algn="l"/>
              </a:tabLst>
            </a:pP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Определение</a:t>
            </a:r>
            <a:r>
              <a:rPr dirty="0" sz="19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местоположения</a:t>
            </a:r>
            <a:r>
              <a:rPr dirty="0" sz="19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профилей</a:t>
            </a:r>
            <a:r>
              <a:rPr dirty="0" sz="19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dirty="0" sz="1900" spc="-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точек</a:t>
            </a:r>
            <a:r>
              <a:rPr dirty="0" sz="19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пересечения</a:t>
            </a:r>
            <a:r>
              <a:rPr dirty="0" sz="19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25" b="1">
                <a:solidFill>
                  <a:srgbClr val="0000FF"/>
                </a:solidFill>
                <a:latin typeface="Times New Roman"/>
                <a:cs typeface="Times New Roman"/>
              </a:rPr>
              <a:t>на</a:t>
            </a:r>
            <a:endParaRPr sz="19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229"/>
              </a:spcBef>
            </a:pP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основной</a:t>
            </a:r>
            <a:r>
              <a:rPr dirty="0" sz="19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карте.</a:t>
            </a:r>
            <a:endParaRPr sz="19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4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6385" algn="l"/>
              </a:tabLst>
            </a:pP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Корреляция</a:t>
            </a:r>
            <a:r>
              <a:rPr dirty="0" sz="19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рефлекторов.</a:t>
            </a:r>
            <a:endParaRPr sz="19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4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7020" algn="l"/>
              </a:tabLst>
            </a:pP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Индицирование</a:t>
            </a:r>
            <a:r>
              <a:rPr dirty="0" sz="19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(«пикирование»)</a:t>
            </a:r>
            <a:r>
              <a:rPr dirty="0" sz="19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ограничений</a:t>
            </a:r>
            <a:r>
              <a:rPr dirty="0" sz="19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разломов.</a:t>
            </a:r>
            <a:endParaRPr sz="19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4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6385" algn="l"/>
              </a:tabLst>
            </a:pPr>
            <a:r>
              <a:rPr dirty="0" sz="1900" spc="-30" b="1">
                <a:solidFill>
                  <a:srgbClr val="0000FF"/>
                </a:solidFill>
                <a:latin typeface="Times New Roman"/>
                <a:cs typeface="Times New Roman"/>
              </a:rPr>
              <a:t>Увязка</a:t>
            </a:r>
            <a:r>
              <a:rPr dirty="0" sz="19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сейсмических</a:t>
            </a:r>
            <a:r>
              <a:rPr dirty="0" sz="19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профилей</a:t>
            </a:r>
            <a:r>
              <a:rPr dirty="0" sz="19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и</a:t>
            </a:r>
            <a:r>
              <a:rPr dirty="0" sz="19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их</a:t>
            </a:r>
            <a:r>
              <a:rPr dirty="0" sz="19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скважинный</a:t>
            </a:r>
            <a:r>
              <a:rPr dirty="0" sz="1900" spc="-4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контроль.</a:t>
            </a:r>
            <a:endParaRPr sz="19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425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6385" algn="l"/>
              </a:tabLst>
            </a:pP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Пикирование</a:t>
            </a:r>
            <a:r>
              <a:rPr dirty="0" sz="19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времени</a:t>
            </a:r>
            <a:r>
              <a:rPr dirty="0" sz="19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отражений</a:t>
            </a:r>
            <a:r>
              <a:rPr dirty="0" sz="19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выбранных</a:t>
            </a:r>
            <a:r>
              <a:rPr dirty="0" sz="19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интервалов.</a:t>
            </a:r>
            <a:endParaRPr sz="19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14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7020" algn="l"/>
              </a:tabLst>
            </a:pP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Картирование</a:t>
            </a:r>
            <a:r>
              <a:rPr dirty="0" sz="1900" spc="-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изогипс.</a:t>
            </a:r>
            <a:endParaRPr sz="1900">
              <a:latin typeface="Times New Roman"/>
              <a:cs typeface="Times New Roman"/>
            </a:endParaRPr>
          </a:p>
          <a:p>
            <a:pPr marL="286385" indent="-273685">
              <a:lnSpc>
                <a:spcPct val="100000"/>
              </a:lnSpc>
              <a:spcBef>
                <a:spcPts val="173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286385" algn="l"/>
              </a:tabLst>
            </a:pPr>
            <a:r>
              <a:rPr dirty="0" sz="1900" spc="-30" b="1">
                <a:solidFill>
                  <a:srgbClr val="0000FF"/>
                </a:solidFill>
                <a:latin typeface="Times New Roman"/>
                <a:cs typeface="Times New Roman"/>
              </a:rPr>
              <a:t>Глубинная</a:t>
            </a:r>
            <a:r>
              <a:rPr dirty="0" sz="19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конверсия</a:t>
            </a:r>
            <a:r>
              <a:rPr dirty="0" sz="1900" spc="-5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00FF"/>
                </a:solidFill>
                <a:latin typeface="Times New Roman"/>
                <a:cs typeface="Times New Roman"/>
              </a:rPr>
              <a:t>с</a:t>
            </a:r>
            <a:r>
              <a:rPr dirty="0" sz="1900" spc="-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использованием</a:t>
            </a:r>
            <a:r>
              <a:rPr dirty="0" sz="19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скоростного</a:t>
            </a:r>
            <a:r>
              <a:rPr dirty="0" sz="19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контроля.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40127" y="681977"/>
            <a:ext cx="100965" cy="5445760"/>
          </a:xfrm>
          <a:custGeom>
            <a:avLst/>
            <a:gdLst/>
            <a:ahLst/>
            <a:cxnLst/>
            <a:rect l="l" t="t" r="r" b="b"/>
            <a:pathLst>
              <a:path w="100964" h="5445760">
                <a:moveTo>
                  <a:pt x="100558" y="0"/>
                </a:moveTo>
                <a:lnTo>
                  <a:pt x="0" y="5445276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980182" y="694181"/>
            <a:ext cx="100965" cy="5445760"/>
          </a:xfrm>
          <a:custGeom>
            <a:avLst/>
            <a:gdLst/>
            <a:ahLst/>
            <a:cxnLst/>
            <a:rect l="l" t="t" r="r" b="b"/>
            <a:pathLst>
              <a:path w="100964" h="5445760">
                <a:moveTo>
                  <a:pt x="100558" y="0"/>
                </a:moveTo>
                <a:lnTo>
                  <a:pt x="0" y="5445276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620249" y="700290"/>
            <a:ext cx="99060" cy="5445760"/>
          </a:xfrm>
          <a:custGeom>
            <a:avLst/>
            <a:gdLst/>
            <a:ahLst/>
            <a:cxnLst/>
            <a:rect l="l" t="t" r="r" b="b"/>
            <a:pathLst>
              <a:path w="99060" h="5445760">
                <a:moveTo>
                  <a:pt x="99059" y="0"/>
                </a:moveTo>
                <a:lnTo>
                  <a:pt x="0" y="5445218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938790" y="709409"/>
            <a:ext cx="100965" cy="5445760"/>
          </a:xfrm>
          <a:custGeom>
            <a:avLst/>
            <a:gdLst/>
            <a:ahLst/>
            <a:cxnLst/>
            <a:rect l="l" t="t" r="r" b="b"/>
            <a:pathLst>
              <a:path w="100964" h="5445760">
                <a:moveTo>
                  <a:pt x="100558" y="0"/>
                </a:moveTo>
                <a:lnTo>
                  <a:pt x="0" y="5445278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661640" y="688086"/>
            <a:ext cx="99695" cy="5445760"/>
          </a:xfrm>
          <a:custGeom>
            <a:avLst/>
            <a:gdLst/>
            <a:ahLst/>
            <a:cxnLst/>
            <a:rect l="l" t="t" r="r" b="b"/>
            <a:pathLst>
              <a:path w="99694" h="5445760">
                <a:moveTo>
                  <a:pt x="99072" y="0"/>
                </a:moveTo>
                <a:lnTo>
                  <a:pt x="0" y="544526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258817" y="727722"/>
            <a:ext cx="99695" cy="5445760"/>
          </a:xfrm>
          <a:custGeom>
            <a:avLst/>
            <a:gdLst/>
            <a:ahLst/>
            <a:cxnLst/>
            <a:rect l="l" t="t" r="r" b="b"/>
            <a:pathLst>
              <a:path w="99695" h="5445760">
                <a:moveTo>
                  <a:pt x="99072" y="0"/>
                </a:moveTo>
                <a:lnTo>
                  <a:pt x="0" y="5445221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 descr=""/>
          <p:cNvGrpSpPr/>
          <p:nvPr/>
        </p:nvGrpSpPr>
        <p:grpSpPr>
          <a:xfrm>
            <a:off x="2212594" y="690130"/>
            <a:ext cx="5001260" cy="5501005"/>
            <a:chOff x="2212594" y="690130"/>
            <a:chExt cx="5001260" cy="5501005"/>
          </a:xfrm>
        </p:grpSpPr>
        <p:sp>
          <p:nvSpPr>
            <p:cNvPr id="9" name="object 9" descr=""/>
            <p:cNvSpPr/>
            <p:nvPr/>
          </p:nvSpPr>
          <p:spPr>
            <a:xfrm>
              <a:off x="2222754" y="700290"/>
              <a:ext cx="4980940" cy="5480685"/>
            </a:xfrm>
            <a:custGeom>
              <a:avLst/>
              <a:gdLst/>
              <a:ahLst/>
              <a:cxnLst/>
              <a:rect l="l" t="t" r="r" b="b"/>
              <a:pathLst>
                <a:path w="4980940" h="5480685">
                  <a:moveTo>
                    <a:pt x="1176528" y="0"/>
                  </a:moveTo>
                  <a:lnTo>
                    <a:pt x="1077455" y="5445218"/>
                  </a:lnTo>
                </a:path>
                <a:path w="4980940" h="5480685">
                  <a:moveTo>
                    <a:pt x="0" y="4253458"/>
                  </a:moveTo>
                  <a:lnTo>
                    <a:pt x="4980432" y="4367758"/>
                  </a:lnTo>
                </a:path>
                <a:path w="4980940" h="5480685">
                  <a:moveTo>
                    <a:pt x="2433828" y="35013"/>
                  </a:moveTo>
                  <a:lnTo>
                    <a:pt x="2336292" y="5480293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5916" y="2869666"/>
              <a:ext cx="100571" cy="10667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663427" y="2618239"/>
              <a:ext cx="870585" cy="411480"/>
            </a:xfrm>
            <a:custGeom>
              <a:avLst/>
              <a:gdLst/>
              <a:ahLst/>
              <a:cxnLst/>
              <a:rect l="l" t="t" r="r" b="b"/>
              <a:pathLst>
                <a:path w="870585" h="411480">
                  <a:moveTo>
                    <a:pt x="870197" y="0"/>
                  </a:moveTo>
                  <a:lnTo>
                    <a:pt x="0" y="0"/>
                  </a:lnTo>
                  <a:lnTo>
                    <a:pt x="0" y="411459"/>
                  </a:lnTo>
                  <a:lnTo>
                    <a:pt x="870197" y="411459"/>
                  </a:lnTo>
                  <a:lnTo>
                    <a:pt x="8701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2261590" y="730002"/>
            <a:ext cx="4904740" cy="5398135"/>
          </a:xfrm>
          <a:prstGeom prst="rect">
            <a:avLst/>
          </a:prstGeom>
          <a:ln w="57911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100">
              <a:latin typeface="Times New Roman"/>
              <a:cs typeface="Times New Roman"/>
            </a:endParaRPr>
          </a:p>
          <a:p>
            <a:pPr marL="2464435" marR="180086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Calibration </a:t>
            </a:r>
            <a:r>
              <a:rPr dirty="0" sz="1100" spc="-20">
                <a:latin typeface="Times New Roman"/>
                <a:cs typeface="Times New Roman"/>
              </a:rPr>
              <a:t>well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2198395" y="4077449"/>
            <a:ext cx="5017135" cy="1861185"/>
          </a:xfrm>
          <a:custGeom>
            <a:avLst/>
            <a:gdLst/>
            <a:ahLst/>
            <a:cxnLst/>
            <a:rect l="l" t="t" r="r" b="b"/>
            <a:pathLst>
              <a:path w="5017134" h="1861185">
                <a:moveTo>
                  <a:pt x="38100" y="0"/>
                </a:moveTo>
                <a:lnTo>
                  <a:pt x="5016995" y="114300"/>
                </a:lnTo>
              </a:path>
              <a:path w="5017134" h="1861185">
                <a:moveTo>
                  <a:pt x="0" y="1746492"/>
                </a:moveTo>
                <a:lnTo>
                  <a:pt x="4978895" y="186079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1919490" y="4866271"/>
            <a:ext cx="2844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Times New Roman"/>
                <a:cs typeface="Times New Roman"/>
              </a:rPr>
              <a:t>36800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906641" y="5742522"/>
            <a:ext cx="2844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Times New Roman"/>
                <a:cs typeface="Times New Roman"/>
              </a:rPr>
              <a:t>36700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919490" y="3989579"/>
            <a:ext cx="2844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latin typeface="Times New Roman"/>
                <a:cs typeface="Times New Roman"/>
              </a:rPr>
              <a:t>36900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277448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30750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189191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30990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492454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31025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870005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30950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550868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30910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233269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30870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914231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30830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596582" y="6227465"/>
            <a:ext cx="127635" cy="28448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10" b="1">
                <a:latin typeface="Times New Roman"/>
                <a:cs typeface="Times New Roman"/>
              </a:rPr>
              <a:t>30790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2284463" y="1461490"/>
            <a:ext cx="3025140" cy="1815464"/>
          </a:xfrm>
          <a:custGeom>
            <a:avLst/>
            <a:gdLst/>
            <a:ahLst/>
            <a:cxnLst/>
            <a:rect l="l" t="t" r="r" b="b"/>
            <a:pathLst>
              <a:path w="3025140" h="1815464">
                <a:moveTo>
                  <a:pt x="25946" y="876300"/>
                </a:moveTo>
                <a:lnTo>
                  <a:pt x="2439936" y="932713"/>
                </a:lnTo>
              </a:path>
              <a:path w="3025140" h="1815464">
                <a:moveTo>
                  <a:pt x="38100" y="0"/>
                </a:moveTo>
                <a:lnTo>
                  <a:pt x="2490241" y="57950"/>
                </a:lnTo>
              </a:path>
              <a:path w="3025140" h="1815464">
                <a:moveTo>
                  <a:pt x="0" y="1746554"/>
                </a:moveTo>
                <a:lnTo>
                  <a:pt x="3025127" y="1815109"/>
                </a:lnTo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968754" y="2251062"/>
            <a:ext cx="28448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10" b="1">
                <a:latin typeface="Times New Roman"/>
                <a:cs typeface="Times New Roman"/>
              </a:rPr>
              <a:t>37100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956054" y="3125874"/>
            <a:ext cx="28448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10" b="1">
                <a:latin typeface="Times New Roman"/>
                <a:cs typeface="Times New Roman"/>
              </a:rPr>
              <a:t>37000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006854" y="1374416"/>
            <a:ext cx="28448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10" b="1">
                <a:latin typeface="Times New Roman"/>
                <a:cs typeface="Times New Roman"/>
              </a:rPr>
              <a:t>37200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/>
          <p:nvPr/>
        </p:nvSpPr>
        <p:spPr>
          <a:xfrm>
            <a:off x="2183904" y="1906536"/>
            <a:ext cx="4993005" cy="3606165"/>
          </a:xfrm>
          <a:custGeom>
            <a:avLst/>
            <a:gdLst/>
            <a:ahLst/>
            <a:cxnLst/>
            <a:rect l="l" t="t" r="r" b="b"/>
            <a:pathLst>
              <a:path w="4993005" h="3606165">
                <a:moveTo>
                  <a:pt x="0" y="3491458"/>
                </a:moveTo>
                <a:lnTo>
                  <a:pt x="4981917" y="3605758"/>
                </a:lnTo>
              </a:path>
              <a:path w="4993005" h="3606165">
                <a:moveTo>
                  <a:pt x="13690" y="2615158"/>
                </a:moveTo>
                <a:lnTo>
                  <a:pt x="4992585" y="2730995"/>
                </a:lnTo>
              </a:path>
              <a:path w="4993005" h="3606165">
                <a:moveTo>
                  <a:pt x="88404" y="876300"/>
                </a:moveTo>
                <a:lnTo>
                  <a:pt x="2615158" y="935736"/>
                </a:lnTo>
              </a:path>
              <a:path w="4993005" h="3606165">
                <a:moveTo>
                  <a:pt x="100558" y="0"/>
                </a:moveTo>
                <a:lnTo>
                  <a:pt x="2590800" y="57899"/>
                </a:lnTo>
              </a:path>
              <a:path w="4993005" h="3606165">
                <a:moveTo>
                  <a:pt x="63995" y="1746504"/>
                </a:moveTo>
                <a:lnTo>
                  <a:pt x="4046194" y="1837931"/>
                </a:lnTo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271790" y="152552"/>
            <a:ext cx="53574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</a:rPr>
              <a:t>Система</a:t>
            </a:r>
            <a:r>
              <a:rPr dirty="0" sz="2400" spc="-105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профилей</a:t>
            </a:r>
            <a:r>
              <a:rPr dirty="0" sz="2400" spc="-6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сейсморазведки</a:t>
            </a:r>
            <a:r>
              <a:rPr dirty="0" sz="2400" spc="-7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2D</a:t>
            </a:r>
            <a:endParaRPr sz="2400"/>
          </a:p>
        </p:txBody>
      </p:sp>
      <p:sp>
        <p:nvSpPr>
          <p:cNvPr id="31" name="object 3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33" name="object 3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025">
              <a:lnSpc>
                <a:spcPts val="1240"/>
              </a:lnSpc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8763" y="4996954"/>
            <a:ext cx="482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imes New Roman"/>
                <a:cs typeface="Times New Roman"/>
              </a:rPr>
              <a:t>3000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32668" y="5540127"/>
            <a:ext cx="482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imes New Roman"/>
                <a:cs typeface="Times New Roman"/>
              </a:rPr>
              <a:t>4000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2951" y="-3047"/>
            <a:ext cx="5381244" cy="662485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360913" y="2696324"/>
            <a:ext cx="229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886718" y="3312414"/>
            <a:ext cx="1955800" cy="334010"/>
          </a:xfrm>
          <a:custGeom>
            <a:avLst/>
            <a:gdLst/>
            <a:ahLst/>
            <a:cxnLst/>
            <a:rect l="l" t="t" r="r" b="b"/>
            <a:pathLst>
              <a:path w="1955800" h="334010">
                <a:moveTo>
                  <a:pt x="0" y="0"/>
                </a:moveTo>
                <a:lnTo>
                  <a:pt x="1955253" y="333781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879081" y="3452215"/>
            <a:ext cx="2292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53153" y="3071215"/>
            <a:ext cx="2457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788690" y="1103109"/>
            <a:ext cx="6844030" cy="5430520"/>
            <a:chOff x="788690" y="1103109"/>
            <a:chExt cx="6844030" cy="5430520"/>
          </a:xfrm>
        </p:grpSpPr>
        <p:sp>
          <p:nvSpPr>
            <p:cNvPr id="10" name="object 10" descr=""/>
            <p:cNvSpPr/>
            <p:nvPr/>
          </p:nvSpPr>
          <p:spPr>
            <a:xfrm>
              <a:off x="3797795" y="1109459"/>
              <a:ext cx="48895" cy="36830"/>
            </a:xfrm>
            <a:custGeom>
              <a:avLst/>
              <a:gdLst/>
              <a:ahLst/>
              <a:cxnLst/>
              <a:rect l="l" t="t" r="r" b="b"/>
              <a:pathLst>
                <a:path w="48895" h="36830">
                  <a:moveTo>
                    <a:pt x="48768" y="0"/>
                  </a:moveTo>
                  <a:lnTo>
                    <a:pt x="0" y="36563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271509" y="5610621"/>
              <a:ext cx="495300" cy="634365"/>
            </a:xfrm>
            <a:custGeom>
              <a:avLst/>
              <a:gdLst/>
              <a:ahLst/>
              <a:cxnLst/>
              <a:rect l="l" t="t" r="r" b="b"/>
              <a:pathLst>
                <a:path w="495300" h="634364">
                  <a:moveTo>
                    <a:pt x="0" y="0"/>
                  </a:moveTo>
                  <a:lnTo>
                    <a:pt x="495300" y="633958"/>
                  </a:lnTo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244352" y="3475481"/>
              <a:ext cx="1000125" cy="2124710"/>
            </a:xfrm>
            <a:custGeom>
              <a:avLst/>
              <a:gdLst/>
              <a:ahLst/>
              <a:cxnLst/>
              <a:rect l="l" t="t" r="r" b="b"/>
              <a:pathLst>
                <a:path w="1000125" h="2124710">
                  <a:moveTo>
                    <a:pt x="999724" y="2124473"/>
                  </a:moveTo>
                  <a:lnTo>
                    <a:pt x="469398" y="1420215"/>
                  </a:lnTo>
                  <a:lnTo>
                    <a:pt x="278110" y="1162049"/>
                  </a:lnTo>
                  <a:lnTo>
                    <a:pt x="173882" y="962418"/>
                  </a:lnTo>
                  <a:lnTo>
                    <a:pt x="43402" y="516381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CC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392186" y="6046490"/>
              <a:ext cx="1149350" cy="198120"/>
            </a:xfrm>
            <a:custGeom>
              <a:avLst/>
              <a:gdLst/>
              <a:ahLst/>
              <a:cxnLst/>
              <a:rect l="l" t="t" r="r" b="b"/>
              <a:pathLst>
                <a:path w="1149350" h="198120">
                  <a:moveTo>
                    <a:pt x="0" y="116531"/>
                  </a:moveTo>
                  <a:lnTo>
                    <a:pt x="574522" y="186430"/>
                  </a:lnTo>
                  <a:lnTo>
                    <a:pt x="792213" y="198089"/>
                  </a:lnTo>
                  <a:lnTo>
                    <a:pt x="983703" y="128189"/>
                  </a:lnTo>
                  <a:lnTo>
                    <a:pt x="1149108" y="0"/>
                  </a:lnTo>
                </a:path>
              </a:pathLst>
            </a:custGeom>
            <a:ln w="25908">
              <a:solidFill>
                <a:srgbClr val="0098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916682" y="5279872"/>
              <a:ext cx="1384300" cy="536575"/>
            </a:xfrm>
            <a:custGeom>
              <a:avLst/>
              <a:gdLst/>
              <a:ahLst/>
              <a:cxnLst/>
              <a:rect l="l" t="t" r="r" b="b"/>
              <a:pathLst>
                <a:path w="1384300" h="536575">
                  <a:moveTo>
                    <a:pt x="0" y="461321"/>
                  </a:moveTo>
                  <a:lnTo>
                    <a:pt x="271363" y="523680"/>
                  </a:lnTo>
                  <a:lnTo>
                    <a:pt x="642738" y="536479"/>
                  </a:lnTo>
                  <a:lnTo>
                    <a:pt x="803024" y="536479"/>
                  </a:lnTo>
                  <a:lnTo>
                    <a:pt x="1272683" y="474120"/>
                  </a:lnTo>
                  <a:lnTo>
                    <a:pt x="1383808" y="373413"/>
                  </a:lnTo>
                </a:path>
                <a:path w="1384300" h="536575">
                  <a:moveTo>
                    <a:pt x="12203" y="0"/>
                  </a:moveTo>
                  <a:lnTo>
                    <a:pt x="369688" y="89547"/>
                  </a:lnTo>
                  <a:lnTo>
                    <a:pt x="642992" y="102146"/>
                  </a:lnTo>
                  <a:lnTo>
                    <a:pt x="981320" y="73825"/>
                  </a:lnTo>
                  <a:lnTo>
                    <a:pt x="1057672" y="0"/>
                  </a:lnTo>
                </a:path>
              </a:pathLst>
            </a:custGeom>
            <a:ln w="25908">
              <a:solidFill>
                <a:srgbClr val="297FD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71040" y="4239018"/>
              <a:ext cx="817244" cy="1313815"/>
            </a:xfrm>
            <a:custGeom>
              <a:avLst/>
              <a:gdLst/>
              <a:ahLst/>
              <a:cxnLst/>
              <a:rect l="l" t="t" r="r" b="b"/>
              <a:pathLst>
                <a:path w="817244" h="1313814">
                  <a:moveTo>
                    <a:pt x="669086" y="1290840"/>
                  </a:moveTo>
                  <a:lnTo>
                    <a:pt x="647038" y="1264443"/>
                  </a:lnTo>
                  <a:lnTo>
                    <a:pt x="629875" y="1235084"/>
                  </a:lnTo>
                  <a:lnTo>
                    <a:pt x="612722" y="1207187"/>
                  </a:lnTo>
                  <a:lnTo>
                    <a:pt x="590702" y="1185176"/>
                  </a:lnTo>
                  <a:lnTo>
                    <a:pt x="251472" y="739127"/>
                  </a:lnTo>
                </a:path>
                <a:path w="817244" h="1313814">
                  <a:moveTo>
                    <a:pt x="807745" y="1313662"/>
                  </a:moveTo>
                  <a:lnTo>
                    <a:pt x="330746" y="644626"/>
                  </a:lnTo>
                </a:path>
                <a:path w="817244" h="1313814">
                  <a:moveTo>
                    <a:pt x="816863" y="1173467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CC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349246" y="4965954"/>
              <a:ext cx="2209800" cy="786765"/>
            </a:xfrm>
            <a:custGeom>
              <a:avLst/>
              <a:gdLst/>
              <a:ahLst/>
              <a:cxnLst/>
              <a:rect l="l" t="t" r="r" b="b"/>
              <a:pathLst>
                <a:path w="2209800" h="786764">
                  <a:moveTo>
                    <a:pt x="17424" y="786401"/>
                  </a:moveTo>
                  <a:lnTo>
                    <a:pt x="60972" y="657268"/>
                  </a:lnTo>
                  <a:lnTo>
                    <a:pt x="0" y="551700"/>
                  </a:lnTo>
                  <a:lnTo>
                    <a:pt x="43561" y="493014"/>
                  </a:lnTo>
                  <a:lnTo>
                    <a:pt x="8788" y="410857"/>
                  </a:lnTo>
                  <a:lnTo>
                    <a:pt x="52197" y="352171"/>
                  </a:lnTo>
                  <a:lnTo>
                    <a:pt x="17424" y="222986"/>
                  </a:lnTo>
                  <a:lnTo>
                    <a:pt x="69608" y="176009"/>
                  </a:lnTo>
                  <a:lnTo>
                    <a:pt x="104381" y="82143"/>
                  </a:lnTo>
                  <a:lnTo>
                    <a:pt x="182765" y="70485"/>
                  </a:lnTo>
                  <a:lnTo>
                    <a:pt x="243586" y="0"/>
                  </a:lnTo>
                  <a:lnTo>
                    <a:pt x="295783" y="11696"/>
                  </a:lnTo>
                  <a:lnTo>
                    <a:pt x="426351" y="35166"/>
                  </a:lnTo>
                  <a:lnTo>
                    <a:pt x="513308" y="82143"/>
                  </a:lnTo>
                  <a:lnTo>
                    <a:pt x="582917" y="82143"/>
                  </a:lnTo>
                  <a:lnTo>
                    <a:pt x="713333" y="105664"/>
                  </a:lnTo>
                  <a:lnTo>
                    <a:pt x="765581" y="152539"/>
                  </a:lnTo>
                  <a:lnTo>
                    <a:pt x="878738" y="152539"/>
                  </a:lnTo>
                  <a:lnTo>
                    <a:pt x="930922" y="199517"/>
                  </a:lnTo>
                  <a:lnTo>
                    <a:pt x="1026528" y="187820"/>
                  </a:lnTo>
                  <a:lnTo>
                    <a:pt x="1122324" y="258216"/>
                  </a:lnTo>
                  <a:lnTo>
                    <a:pt x="1174508" y="234696"/>
                  </a:lnTo>
                  <a:lnTo>
                    <a:pt x="1305026" y="316852"/>
                  </a:lnTo>
                  <a:lnTo>
                    <a:pt x="1400683" y="281673"/>
                  </a:lnTo>
                  <a:lnTo>
                    <a:pt x="1461643" y="340360"/>
                  </a:lnTo>
                  <a:lnTo>
                    <a:pt x="1513840" y="340360"/>
                  </a:lnTo>
                  <a:lnTo>
                    <a:pt x="1574660" y="328650"/>
                  </a:lnTo>
                  <a:lnTo>
                    <a:pt x="1661668" y="410857"/>
                  </a:lnTo>
                  <a:lnTo>
                    <a:pt x="1748688" y="352171"/>
                  </a:lnTo>
                  <a:lnTo>
                    <a:pt x="1844433" y="422516"/>
                  </a:lnTo>
                  <a:lnTo>
                    <a:pt x="1914029" y="387350"/>
                  </a:lnTo>
                  <a:lnTo>
                    <a:pt x="1983638" y="446036"/>
                  </a:lnTo>
                  <a:lnTo>
                    <a:pt x="2061819" y="399046"/>
                  </a:lnTo>
                  <a:lnTo>
                    <a:pt x="2166251" y="481203"/>
                  </a:lnTo>
                  <a:lnTo>
                    <a:pt x="2209800" y="422516"/>
                  </a:lnTo>
                </a:path>
              </a:pathLst>
            </a:custGeom>
            <a:ln w="25908">
              <a:solidFill>
                <a:srgbClr val="0098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287018" y="3429749"/>
              <a:ext cx="3035935" cy="1091565"/>
            </a:xfrm>
            <a:custGeom>
              <a:avLst/>
              <a:gdLst/>
              <a:ahLst/>
              <a:cxnLst/>
              <a:rect l="l" t="t" r="r" b="b"/>
              <a:pathLst>
                <a:path w="3035935" h="1091564">
                  <a:moveTo>
                    <a:pt x="9131" y="9169"/>
                  </a:moveTo>
                  <a:lnTo>
                    <a:pt x="3035795" y="0"/>
                  </a:lnTo>
                </a:path>
                <a:path w="3035935" h="1091564">
                  <a:moveTo>
                    <a:pt x="95986" y="751331"/>
                  </a:moveTo>
                  <a:lnTo>
                    <a:pt x="200672" y="457441"/>
                  </a:lnTo>
                  <a:lnTo>
                    <a:pt x="444741" y="92963"/>
                  </a:lnTo>
                  <a:lnTo>
                    <a:pt x="531863" y="10655"/>
                  </a:lnTo>
                </a:path>
                <a:path w="3035935" h="1091564">
                  <a:moveTo>
                    <a:pt x="0" y="339864"/>
                  </a:moveTo>
                  <a:lnTo>
                    <a:pt x="51943" y="152298"/>
                  </a:lnTo>
                  <a:lnTo>
                    <a:pt x="138709" y="35064"/>
                  </a:lnTo>
                </a:path>
                <a:path w="3035935" h="1091564">
                  <a:moveTo>
                    <a:pt x="173735" y="1091196"/>
                  </a:moveTo>
                  <a:lnTo>
                    <a:pt x="295516" y="668426"/>
                  </a:lnTo>
                  <a:lnTo>
                    <a:pt x="452234" y="409968"/>
                  </a:lnTo>
                  <a:lnTo>
                    <a:pt x="774204" y="10655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696986" y="3851922"/>
              <a:ext cx="2827020" cy="1370330"/>
            </a:xfrm>
            <a:custGeom>
              <a:avLst/>
              <a:gdLst/>
              <a:ahLst/>
              <a:cxnLst/>
              <a:rect l="l" t="t" r="r" b="b"/>
              <a:pathLst>
                <a:path w="2827020" h="1370329">
                  <a:moveTo>
                    <a:pt x="0" y="1022591"/>
                  </a:moveTo>
                  <a:lnTo>
                    <a:pt x="111125" y="776478"/>
                  </a:lnTo>
                  <a:lnTo>
                    <a:pt x="338035" y="409676"/>
                  </a:lnTo>
                  <a:lnTo>
                    <a:pt x="564997" y="176263"/>
                  </a:lnTo>
                  <a:lnTo>
                    <a:pt x="687285" y="69850"/>
                  </a:lnTo>
                  <a:lnTo>
                    <a:pt x="965047" y="0"/>
                  </a:lnTo>
                  <a:lnTo>
                    <a:pt x="1192009" y="23863"/>
                  </a:lnTo>
                  <a:lnTo>
                    <a:pt x="1530197" y="69850"/>
                  </a:lnTo>
                  <a:lnTo>
                    <a:pt x="2826994" y="433438"/>
                  </a:lnTo>
                </a:path>
                <a:path w="2827020" h="1370329">
                  <a:moveTo>
                    <a:pt x="271259" y="1370063"/>
                  </a:moveTo>
                  <a:lnTo>
                    <a:pt x="420484" y="1146276"/>
                  </a:lnTo>
                  <a:lnTo>
                    <a:pt x="555383" y="862203"/>
                  </a:lnTo>
                  <a:lnTo>
                    <a:pt x="704608" y="668528"/>
                  </a:lnTo>
                  <a:lnTo>
                    <a:pt x="869708" y="597001"/>
                  </a:lnTo>
                  <a:lnTo>
                    <a:pt x="1050683" y="528828"/>
                  </a:lnTo>
                  <a:lnTo>
                    <a:pt x="1298333" y="552551"/>
                  </a:lnTo>
                  <a:lnTo>
                    <a:pt x="2826994" y="962126"/>
                  </a:lnTo>
                </a:path>
              </a:pathLst>
            </a:custGeom>
            <a:ln w="25908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2811" y="4087609"/>
              <a:ext cx="1004836" cy="36562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4693" y="5600947"/>
              <a:ext cx="946149" cy="153094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6704" y="3363963"/>
              <a:ext cx="180733" cy="1937537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1577327" y="4417313"/>
              <a:ext cx="314325" cy="480695"/>
            </a:xfrm>
            <a:custGeom>
              <a:avLst/>
              <a:gdLst/>
              <a:ahLst/>
              <a:cxnLst/>
              <a:rect l="l" t="t" r="r" b="b"/>
              <a:pathLst>
                <a:path w="314325" h="480695">
                  <a:moveTo>
                    <a:pt x="63153" y="92001"/>
                  </a:moveTo>
                  <a:lnTo>
                    <a:pt x="31667" y="97356"/>
                  </a:lnTo>
                  <a:lnTo>
                    <a:pt x="40932" y="151765"/>
                  </a:lnTo>
                  <a:lnTo>
                    <a:pt x="41173" y="153695"/>
                  </a:lnTo>
                  <a:lnTo>
                    <a:pt x="41770" y="155435"/>
                  </a:lnTo>
                  <a:lnTo>
                    <a:pt x="42811" y="157111"/>
                  </a:lnTo>
                  <a:lnTo>
                    <a:pt x="128397" y="304558"/>
                  </a:lnTo>
                  <a:lnTo>
                    <a:pt x="129032" y="305549"/>
                  </a:lnTo>
                  <a:lnTo>
                    <a:pt x="129832" y="306590"/>
                  </a:lnTo>
                  <a:lnTo>
                    <a:pt x="130568" y="307479"/>
                  </a:lnTo>
                  <a:lnTo>
                    <a:pt x="290868" y="480326"/>
                  </a:lnTo>
                  <a:lnTo>
                    <a:pt x="314223" y="458495"/>
                  </a:lnTo>
                  <a:lnTo>
                    <a:pt x="156744" y="288531"/>
                  </a:lnTo>
                  <a:lnTo>
                    <a:pt x="156070" y="288531"/>
                  </a:lnTo>
                  <a:lnTo>
                    <a:pt x="154038" y="285610"/>
                  </a:lnTo>
                  <a:lnTo>
                    <a:pt x="154376" y="285610"/>
                  </a:lnTo>
                  <a:lnTo>
                    <a:pt x="73665" y="146456"/>
                  </a:lnTo>
                  <a:lnTo>
                    <a:pt x="72377" y="146456"/>
                  </a:lnTo>
                  <a:lnTo>
                    <a:pt x="70497" y="140995"/>
                  </a:lnTo>
                  <a:lnTo>
                    <a:pt x="71452" y="140995"/>
                  </a:lnTo>
                  <a:lnTo>
                    <a:pt x="63153" y="92001"/>
                  </a:lnTo>
                  <a:close/>
                </a:path>
                <a:path w="314325" h="480695">
                  <a:moveTo>
                    <a:pt x="154038" y="285610"/>
                  </a:moveTo>
                  <a:lnTo>
                    <a:pt x="156070" y="288531"/>
                  </a:lnTo>
                  <a:lnTo>
                    <a:pt x="154941" y="286585"/>
                  </a:lnTo>
                  <a:lnTo>
                    <a:pt x="154038" y="285610"/>
                  </a:lnTo>
                  <a:close/>
                </a:path>
                <a:path w="314325" h="480695">
                  <a:moveTo>
                    <a:pt x="154941" y="286585"/>
                  </a:moveTo>
                  <a:lnTo>
                    <a:pt x="156070" y="288531"/>
                  </a:lnTo>
                  <a:lnTo>
                    <a:pt x="156744" y="288531"/>
                  </a:lnTo>
                  <a:lnTo>
                    <a:pt x="154941" y="286585"/>
                  </a:lnTo>
                  <a:close/>
                </a:path>
                <a:path w="314325" h="480695">
                  <a:moveTo>
                    <a:pt x="154376" y="285610"/>
                  </a:moveTo>
                  <a:lnTo>
                    <a:pt x="154038" y="285610"/>
                  </a:lnTo>
                  <a:lnTo>
                    <a:pt x="154941" y="286585"/>
                  </a:lnTo>
                  <a:lnTo>
                    <a:pt x="154376" y="285610"/>
                  </a:lnTo>
                  <a:close/>
                </a:path>
                <a:path w="314325" h="480695">
                  <a:moveTo>
                    <a:pt x="70497" y="140995"/>
                  </a:moveTo>
                  <a:lnTo>
                    <a:pt x="72377" y="146456"/>
                  </a:lnTo>
                  <a:lnTo>
                    <a:pt x="71846" y="143320"/>
                  </a:lnTo>
                  <a:lnTo>
                    <a:pt x="70497" y="140995"/>
                  </a:lnTo>
                  <a:close/>
                </a:path>
                <a:path w="314325" h="480695">
                  <a:moveTo>
                    <a:pt x="71846" y="143320"/>
                  </a:moveTo>
                  <a:lnTo>
                    <a:pt x="72377" y="146456"/>
                  </a:lnTo>
                  <a:lnTo>
                    <a:pt x="73665" y="146456"/>
                  </a:lnTo>
                  <a:lnTo>
                    <a:pt x="71846" y="143320"/>
                  </a:lnTo>
                  <a:close/>
                </a:path>
                <a:path w="314325" h="480695">
                  <a:moveTo>
                    <a:pt x="71452" y="140995"/>
                  </a:moveTo>
                  <a:lnTo>
                    <a:pt x="70497" y="140995"/>
                  </a:lnTo>
                  <a:lnTo>
                    <a:pt x="71846" y="143320"/>
                  </a:lnTo>
                  <a:lnTo>
                    <a:pt x="71452" y="140995"/>
                  </a:lnTo>
                  <a:close/>
                </a:path>
                <a:path w="314325" h="480695">
                  <a:moveTo>
                    <a:pt x="31254" y="0"/>
                  </a:moveTo>
                  <a:lnTo>
                    <a:pt x="0" y="102743"/>
                  </a:lnTo>
                  <a:lnTo>
                    <a:pt x="31667" y="97356"/>
                  </a:lnTo>
                  <a:lnTo>
                    <a:pt x="28968" y="81508"/>
                  </a:lnTo>
                  <a:lnTo>
                    <a:pt x="60477" y="76200"/>
                  </a:lnTo>
                  <a:lnTo>
                    <a:pt x="87111" y="76200"/>
                  </a:lnTo>
                  <a:lnTo>
                    <a:pt x="31254" y="0"/>
                  </a:lnTo>
                  <a:close/>
                </a:path>
                <a:path w="314325" h="480695">
                  <a:moveTo>
                    <a:pt x="60477" y="76200"/>
                  </a:moveTo>
                  <a:lnTo>
                    <a:pt x="28968" y="81508"/>
                  </a:lnTo>
                  <a:lnTo>
                    <a:pt x="31667" y="97356"/>
                  </a:lnTo>
                  <a:lnTo>
                    <a:pt x="63153" y="92001"/>
                  </a:lnTo>
                  <a:lnTo>
                    <a:pt x="60477" y="76200"/>
                  </a:lnTo>
                  <a:close/>
                </a:path>
                <a:path w="314325" h="480695">
                  <a:moveTo>
                    <a:pt x="87111" y="76200"/>
                  </a:moveTo>
                  <a:lnTo>
                    <a:pt x="60477" y="76200"/>
                  </a:lnTo>
                  <a:lnTo>
                    <a:pt x="63153" y="92001"/>
                  </a:lnTo>
                  <a:lnTo>
                    <a:pt x="94754" y="86626"/>
                  </a:lnTo>
                  <a:lnTo>
                    <a:pt x="87111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88682" y="3538740"/>
              <a:ext cx="116205" cy="2172335"/>
            </a:xfrm>
            <a:custGeom>
              <a:avLst/>
              <a:gdLst/>
              <a:ahLst/>
              <a:cxnLst/>
              <a:rect l="l" t="t" r="r" b="b"/>
              <a:pathLst>
                <a:path w="116205" h="2172335">
                  <a:moveTo>
                    <a:pt x="97536" y="1059154"/>
                  </a:moveTo>
                  <a:lnTo>
                    <a:pt x="0" y="1059154"/>
                  </a:lnTo>
                  <a:lnTo>
                    <a:pt x="0" y="1085062"/>
                  </a:lnTo>
                  <a:lnTo>
                    <a:pt x="97536" y="1085062"/>
                  </a:lnTo>
                  <a:lnTo>
                    <a:pt x="97536" y="1059154"/>
                  </a:lnTo>
                  <a:close/>
                </a:path>
                <a:path w="116205" h="2172335">
                  <a:moveTo>
                    <a:pt x="105117" y="1626082"/>
                  </a:moveTo>
                  <a:lnTo>
                    <a:pt x="7594" y="1626082"/>
                  </a:lnTo>
                  <a:lnTo>
                    <a:pt x="7594" y="1652003"/>
                  </a:lnTo>
                  <a:lnTo>
                    <a:pt x="105117" y="1652003"/>
                  </a:lnTo>
                  <a:lnTo>
                    <a:pt x="105117" y="1626082"/>
                  </a:lnTo>
                  <a:close/>
                </a:path>
                <a:path w="116205" h="2172335">
                  <a:moveTo>
                    <a:pt x="108204" y="2145804"/>
                  </a:moveTo>
                  <a:lnTo>
                    <a:pt x="9131" y="2145804"/>
                  </a:lnTo>
                  <a:lnTo>
                    <a:pt x="9131" y="2171712"/>
                  </a:lnTo>
                  <a:lnTo>
                    <a:pt x="108204" y="2171712"/>
                  </a:lnTo>
                  <a:lnTo>
                    <a:pt x="108204" y="2145804"/>
                  </a:lnTo>
                  <a:close/>
                </a:path>
                <a:path w="116205" h="2172335">
                  <a:moveTo>
                    <a:pt x="114300" y="495287"/>
                  </a:moveTo>
                  <a:lnTo>
                    <a:pt x="15227" y="495287"/>
                  </a:lnTo>
                  <a:lnTo>
                    <a:pt x="15227" y="521195"/>
                  </a:lnTo>
                  <a:lnTo>
                    <a:pt x="114300" y="521195"/>
                  </a:lnTo>
                  <a:lnTo>
                    <a:pt x="114300" y="495287"/>
                  </a:lnTo>
                  <a:close/>
                </a:path>
                <a:path w="116205" h="2172335">
                  <a:moveTo>
                    <a:pt x="115785" y="0"/>
                  </a:moveTo>
                  <a:lnTo>
                    <a:pt x="102095" y="0"/>
                  </a:lnTo>
                  <a:lnTo>
                    <a:pt x="16764" y="0"/>
                  </a:lnTo>
                  <a:lnTo>
                    <a:pt x="4559" y="0"/>
                  </a:lnTo>
                  <a:lnTo>
                    <a:pt x="4559" y="25895"/>
                  </a:lnTo>
                  <a:lnTo>
                    <a:pt x="16764" y="25895"/>
                  </a:lnTo>
                  <a:lnTo>
                    <a:pt x="102095" y="25895"/>
                  </a:lnTo>
                  <a:lnTo>
                    <a:pt x="115785" y="25895"/>
                  </a:lnTo>
                  <a:lnTo>
                    <a:pt x="1157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22176" y="6240015"/>
              <a:ext cx="97790" cy="0"/>
            </a:xfrm>
            <a:custGeom>
              <a:avLst/>
              <a:gdLst/>
              <a:ahLst/>
              <a:cxnLst/>
              <a:rect l="l" t="t" r="r" b="b"/>
              <a:pathLst>
                <a:path w="97790" h="0">
                  <a:moveTo>
                    <a:pt x="0" y="0"/>
                  </a:moveTo>
                  <a:lnTo>
                    <a:pt x="97581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44015" y="4582413"/>
              <a:ext cx="301625" cy="478155"/>
            </a:xfrm>
            <a:custGeom>
              <a:avLst/>
              <a:gdLst/>
              <a:ahLst/>
              <a:cxnLst/>
              <a:rect l="l" t="t" r="r" b="b"/>
              <a:pathLst>
                <a:path w="301625" h="478154">
                  <a:moveTo>
                    <a:pt x="218155" y="397185"/>
                  </a:moveTo>
                  <a:lnTo>
                    <a:pt x="187477" y="419747"/>
                  </a:lnTo>
                  <a:lnTo>
                    <a:pt x="301129" y="478040"/>
                  </a:lnTo>
                  <a:lnTo>
                    <a:pt x="289908" y="412508"/>
                  </a:lnTo>
                  <a:lnTo>
                    <a:pt x="229400" y="412508"/>
                  </a:lnTo>
                  <a:lnTo>
                    <a:pt x="218155" y="397185"/>
                  </a:lnTo>
                  <a:close/>
                </a:path>
                <a:path w="301625" h="478154">
                  <a:moveTo>
                    <a:pt x="248815" y="374636"/>
                  </a:moveTo>
                  <a:lnTo>
                    <a:pt x="218155" y="397185"/>
                  </a:lnTo>
                  <a:lnTo>
                    <a:pt x="229400" y="412508"/>
                  </a:lnTo>
                  <a:lnTo>
                    <a:pt x="260108" y="390029"/>
                  </a:lnTo>
                  <a:lnTo>
                    <a:pt x="248815" y="374636"/>
                  </a:lnTo>
                  <a:close/>
                </a:path>
                <a:path w="301625" h="478154">
                  <a:moveTo>
                    <a:pt x="279552" y="352031"/>
                  </a:moveTo>
                  <a:lnTo>
                    <a:pt x="248815" y="374636"/>
                  </a:lnTo>
                  <a:lnTo>
                    <a:pt x="260108" y="390029"/>
                  </a:lnTo>
                  <a:lnTo>
                    <a:pt x="229400" y="412508"/>
                  </a:lnTo>
                  <a:lnTo>
                    <a:pt x="289908" y="412508"/>
                  </a:lnTo>
                  <a:lnTo>
                    <a:pt x="279552" y="352031"/>
                  </a:lnTo>
                  <a:close/>
                </a:path>
                <a:path w="301625" h="478154">
                  <a:moveTo>
                    <a:pt x="35318" y="0"/>
                  </a:moveTo>
                  <a:lnTo>
                    <a:pt x="0" y="14236"/>
                  </a:lnTo>
                  <a:lnTo>
                    <a:pt x="74460" y="200279"/>
                  </a:lnTo>
                  <a:lnTo>
                    <a:pt x="74955" y="201815"/>
                  </a:lnTo>
                  <a:lnTo>
                    <a:pt x="75857" y="203200"/>
                  </a:lnTo>
                  <a:lnTo>
                    <a:pt x="76746" y="204495"/>
                  </a:lnTo>
                  <a:lnTo>
                    <a:pt x="218155" y="397185"/>
                  </a:lnTo>
                  <a:lnTo>
                    <a:pt x="248815" y="374636"/>
                  </a:lnTo>
                  <a:lnTo>
                    <a:pt x="110548" y="186181"/>
                  </a:lnTo>
                  <a:lnTo>
                    <a:pt x="109740" y="186181"/>
                  </a:lnTo>
                  <a:lnTo>
                    <a:pt x="107454" y="181965"/>
                  </a:lnTo>
                  <a:lnTo>
                    <a:pt x="108055" y="181965"/>
                  </a:lnTo>
                  <a:lnTo>
                    <a:pt x="35318" y="0"/>
                  </a:lnTo>
                  <a:close/>
                </a:path>
                <a:path w="301625" h="478154">
                  <a:moveTo>
                    <a:pt x="107454" y="181965"/>
                  </a:moveTo>
                  <a:lnTo>
                    <a:pt x="109740" y="186181"/>
                  </a:lnTo>
                  <a:lnTo>
                    <a:pt x="108774" y="183763"/>
                  </a:lnTo>
                  <a:lnTo>
                    <a:pt x="107454" y="181965"/>
                  </a:lnTo>
                  <a:close/>
                </a:path>
                <a:path w="301625" h="478154">
                  <a:moveTo>
                    <a:pt x="108774" y="183763"/>
                  </a:moveTo>
                  <a:lnTo>
                    <a:pt x="109740" y="186181"/>
                  </a:lnTo>
                  <a:lnTo>
                    <a:pt x="110548" y="186181"/>
                  </a:lnTo>
                  <a:lnTo>
                    <a:pt x="108774" y="183763"/>
                  </a:lnTo>
                  <a:close/>
                </a:path>
                <a:path w="301625" h="478154">
                  <a:moveTo>
                    <a:pt x="108055" y="181965"/>
                  </a:moveTo>
                  <a:lnTo>
                    <a:pt x="107454" y="181965"/>
                  </a:lnTo>
                  <a:lnTo>
                    <a:pt x="108774" y="183763"/>
                  </a:lnTo>
                  <a:lnTo>
                    <a:pt x="108055" y="1819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16682" y="2513850"/>
              <a:ext cx="6703059" cy="4006850"/>
            </a:xfrm>
            <a:custGeom>
              <a:avLst/>
              <a:gdLst/>
              <a:ahLst/>
              <a:cxnLst/>
              <a:rect l="l" t="t" r="r" b="b"/>
              <a:pathLst>
                <a:path w="6703059" h="4006850">
                  <a:moveTo>
                    <a:pt x="5600703" y="0"/>
                  </a:moveTo>
                  <a:lnTo>
                    <a:pt x="5830840" y="41135"/>
                  </a:lnTo>
                </a:path>
                <a:path w="6703059" h="4006850">
                  <a:moveTo>
                    <a:pt x="6379467" y="35026"/>
                  </a:moveTo>
                  <a:lnTo>
                    <a:pt x="6702568" y="35026"/>
                  </a:lnTo>
                </a:path>
                <a:path w="6703059" h="4006850">
                  <a:moveTo>
                    <a:pt x="0" y="4006607"/>
                  </a:moveTo>
                  <a:lnTo>
                    <a:pt x="0" y="888365"/>
                  </a:lnTo>
                  <a:lnTo>
                    <a:pt x="333424" y="883551"/>
                  </a:lnTo>
                  <a:lnTo>
                    <a:pt x="728856" y="802640"/>
                  </a:lnTo>
                  <a:lnTo>
                    <a:pt x="1051170" y="839101"/>
                  </a:lnTo>
                  <a:lnTo>
                    <a:pt x="1273420" y="826401"/>
                  </a:lnTo>
                  <a:lnTo>
                    <a:pt x="1608433" y="777240"/>
                  </a:lnTo>
                  <a:lnTo>
                    <a:pt x="2153149" y="813701"/>
                  </a:lnTo>
                  <a:lnTo>
                    <a:pt x="2589813" y="848626"/>
                  </a:lnTo>
                  <a:lnTo>
                    <a:pt x="2920013" y="777240"/>
                  </a:lnTo>
                  <a:lnTo>
                    <a:pt x="3302638" y="764540"/>
                  </a:lnTo>
                  <a:lnTo>
                    <a:pt x="3637652" y="702576"/>
                  </a:lnTo>
                  <a:lnTo>
                    <a:pt x="3639290" y="1610728"/>
                  </a:lnTo>
                  <a:lnTo>
                    <a:pt x="3637652" y="3993907"/>
                  </a:lnTo>
                  <a:lnTo>
                    <a:pt x="0" y="400660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6826097" y="2407437"/>
            <a:ext cx="3854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Times New Roman"/>
                <a:cs typeface="Times New Roman"/>
              </a:rPr>
              <a:t>2200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7682603" y="2419839"/>
            <a:ext cx="121285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Depth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(ft)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below </a:t>
            </a:r>
            <a:r>
              <a:rPr dirty="0" sz="1400">
                <a:latin typeface="Times New Roman"/>
                <a:cs typeface="Times New Roman"/>
              </a:rPr>
              <a:t>sea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level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311385" y="5105152"/>
            <a:ext cx="1974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408427" y="6046738"/>
            <a:ext cx="1974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085743" y="5552926"/>
            <a:ext cx="64389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3048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  <a:tabLst>
                <a:tab pos="379730" algn="l"/>
              </a:tabLst>
            </a:pPr>
            <a:r>
              <a:rPr dirty="0" baseline="-37037" sz="3600" spc="-7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-37037" sz="36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306231" y="6164361"/>
            <a:ext cx="6330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7675" algn="l"/>
              </a:tabLst>
            </a:pPr>
            <a:r>
              <a:rPr dirty="0" baseline="1157" sz="3600" spc="-7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1157" sz="36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325" rIns="0" bIns="0" rtlCol="0" vert="horz">
            <a:spAutoFit/>
          </a:bodyPr>
          <a:lstStyle/>
          <a:p>
            <a:pPr marL="4290695" marR="5080">
              <a:lnSpc>
                <a:spcPct val="100000"/>
              </a:lnSpc>
              <a:spcBef>
                <a:spcPts val="95"/>
              </a:spcBef>
            </a:pPr>
            <a:r>
              <a:rPr dirty="0" sz="2800" spc="-340">
                <a:solidFill>
                  <a:srgbClr val="000000"/>
                </a:solidFill>
                <a:latin typeface="Arial"/>
                <a:cs typeface="Arial"/>
              </a:rPr>
              <a:t>Методы</a:t>
            </a:r>
            <a:r>
              <a:rPr dirty="0" sz="2800" spc="-1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spc="-315">
                <a:solidFill>
                  <a:srgbClr val="000000"/>
                </a:solidFill>
                <a:latin typeface="Arial"/>
                <a:cs typeface="Arial"/>
              </a:rPr>
              <a:t>структурной </a:t>
            </a:r>
            <a:r>
              <a:rPr dirty="0" sz="2800" spc="-285">
                <a:solidFill>
                  <a:srgbClr val="000000"/>
                </a:solidFill>
                <a:latin typeface="Arial"/>
                <a:cs typeface="Arial"/>
              </a:rPr>
              <a:t>оценки</a:t>
            </a:r>
            <a:r>
              <a:rPr dirty="0" sz="2800" spc="-285">
                <a:solidFill>
                  <a:srgbClr val="000000"/>
                </a:solidFill>
                <a:latin typeface="Cambria"/>
                <a:cs typeface="Cambria"/>
              </a:rPr>
              <a:t>: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99664" y="1762763"/>
            <a:ext cx="24517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imes New Roman"/>
                <a:cs typeface="Times New Roman"/>
              </a:rPr>
              <a:t>Структурная</a:t>
            </a:r>
            <a:r>
              <a:rPr dirty="0" sz="2400" spc="-150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карта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44500" y="6518225"/>
            <a:ext cx="713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03.05.2022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958720" y="6590201"/>
            <a:ext cx="1905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544559" y="6518225"/>
            <a:ext cx="155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19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068049" y="6565789"/>
            <a:ext cx="20713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(modified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from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Lees,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1952</a:t>
            </a:r>
            <a:r>
              <a:rPr dirty="0" sz="1400" spc="-20" b="1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15502" y="2810617"/>
            <a:ext cx="372110" cy="830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1440">
              <a:lnSpc>
                <a:spcPts val="2545"/>
              </a:lnSpc>
              <a:spcBef>
                <a:spcPts val="100"/>
              </a:spcBef>
            </a:pPr>
            <a:r>
              <a:rPr dirty="0" sz="2400" spc="-50" b="1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141605">
              <a:lnSpc>
                <a:spcPts val="1730"/>
              </a:lnSpc>
            </a:pPr>
            <a:r>
              <a:rPr dirty="0" sz="1800" spc="-25" b="1">
                <a:latin typeface="Times New Roman"/>
                <a:cs typeface="Times New Roman"/>
              </a:rPr>
              <a:t>Ft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060"/>
              </a:lnSpc>
            </a:pPr>
            <a:r>
              <a:rPr dirty="0" sz="1800" spc="-50" b="1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247103" y="3823835"/>
            <a:ext cx="590550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imes New Roman"/>
                <a:cs typeface="Times New Roman"/>
              </a:rPr>
              <a:t>1000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800">
              <a:latin typeface="Times New Roman"/>
              <a:cs typeface="Times New Roman"/>
            </a:endParaRPr>
          </a:p>
          <a:p>
            <a:pPr marL="81915">
              <a:lnSpc>
                <a:spcPct val="100000"/>
              </a:lnSpc>
            </a:pPr>
            <a:r>
              <a:rPr dirty="0" sz="1800" spc="-919" b="1">
                <a:latin typeface="Times New Roman"/>
                <a:cs typeface="Times New Roman"/>
              </a:rPr>
              <a:t>2</a:t>
            </a:r>
            <a:r>
              <a:rPr dirty="0" baseline="-7716" sz="2700" spc="-37" b="1">
                <a:latin typeface="Times New Roman"/>
                <a:cs typeface="Times New Roman"/>
              </a:rPr>
              <a:t>2</a:t>
            </a:r>
            <a:r>
              <a:rPr dirty="0" sz="1800" spc="-919" b="1">
                <a:latin typeface="Times New Roman"/>
                <a:cs typeface="Times New Roman"/>
              </a:rPr>
              <a:t>0</a:t>
            </a:r>
            <a:r>
              <a:rPr dirty="0" baseline="-7716" sz="2700" spc="-37" b="1">
                <a:latin typeface="Times New Roman"/>
                <a:cs typeface="Times New Roman"/>
              </a:rPr>
              <a:t>0</a:t>
            </a:r>
            <a:r>
              <a:rPr dirty="0" sz="1800" spc="-919" b="1">
                <a:latin typeface="Times New Roman"/>
                <a:cs typeface="Times New Roman"/>
              </a:rPr>
              <a:t>0</a:t>
            </a:r>
            <a:r>
              <a:rPr dirty="0" baseline="-7716" sz="2700" spc="-37" b="1">
                <a:latin typeface="Times New Roman"/>
                <a:cs typeface="Times New Roman"/>
              </a:rPr>
              <a:t>0</a:t>
            </a:r>
            <a:r>
              <a:rPr dirty="0" sz="1800" spc="-919" b="1">
                <a:latin typeface="Times New Roman"/>
                <a:cs typeface="Times New Roman"/>
              </a:rPr>
              <a:t>0</a:t>
            </a:r>
            <a:r>
              <a:rPr dirty="0" baseline="-7716" sz="2700" spc="-37" b="1">
                <a:latin typeface="Times New Roman"/>
                <a:cs typeface="Times New Roman"/>
              </a:rPr>
              <a:t>0</a:t>
            </a:r>
            <a:endParaRPr baseline="-7716" sz="2700">
              <a:latin typeface="Times New Roman"/>
              <a:cs typeface="Times New Roman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283566" y="6013491"/>
            <a:ext cx="482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imes New Roman"/>
                <a:cs typeface="Times New Roman"/>
              </a:rPr>
              <a:t>5000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903664" y="3386264"/>
            <a:ext cx="3668395" cy="2847340"/>
            <a:chOff x="903664" y="3386264"/>
            <a:chExt cx="3668395" cy="2847340"/>
          </a:xfrm>
        </p:grpSpPr>
        <p:sp>
          <p:nvSpPr>
            <p:cNvPr id="43" name="object 43" descr=""/>
            <p:cNvSpPr/>
            <p:nvPr/>
          </p:nvSpPr>
          <p:spPr>
            <a:xfrm>
              <a:off x="2271509" y="5581650"/>
              <a:ext cx="495300" cy="633095"/>
            </a:xfrm>
            <a:custGeom>
              <a:avLst/>
              <a:gdLst/>
              <a:ahLst/>
              <a:cxnLst/>
              <a:rect l="l" t="t" r="r" b="b"/>
              <a:pathLst>
                <a:path w="495300" h="633095">
                  <a:moveTo>
                    <a:pt x="0" y="0"/>
                  </a:moveTo>
                  <a:lnTo>
                    <a:pt x="495300" y="632470"/>
                  </a:lnTo>
                </a:path>
              </a:pathLst>
            </a:custGeom>
            <a:ln w="381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1244352" y="3445027"/>
              <a:ext cx="1000125" cy="2124710"/>
            </a:xfrm>
            <a:custGeom>
              <a:avLst/>
              <a:gdLst/>
              <a:ahLst/>
              <a:cxnLst/>
              <a:rect l="l" t="t" r="r" b="b"/>
              <a:pathLst>
                <a:path w="1000125" h="2124710">
                  <a:moveTo>
                    <a:pt x="999724" y="2124417"/>
                  </a:moveTo>
                  <a:lnTo>
                    <a:pt x="469398" y="1420215"/>
                  </a:lnTo>
                  <a:lnTo>
                    <a:pt x="278110" y="1162050"/>
                  </a:lnTo>
                  <a:lnTo>
                    <a:pt x="173882" y="962367"/>
                  </a:lnTo>
                  <a:lnTo>
                    <a:pt x="43402" y="516381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CC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392186" y="6015979"/>
              <a:ext cx="1149350" cy="198755"/>
            </a:xfrm>
            <a:custGeom>
              <a:avLst/>
              <a:gdLst/>
              <a:ahLst/>
              <a:cxnLst/>
              <a:rect l="l" t="t" r="r" b="b"/>
              <a:pathLst>
                <a:path w="1149350" h="198754">
                  <a:moveTo>
                    <a:pt x="0" y="116532"/>
                  </a:moveTo>
                  <a:lnTo>
                    <a:pt x="574522" y="186481"/>
                  </a:lnTo>
                  <a:lnTo>
                    <a:pt x="792213" y="198140"/>
                  </a:lnTo>
                  <a:lnTo>
                    <a:pt x="983703" y="128191"/>
                  </a:lnTo>
                  <a:lnTo>
                    <a:pt x="1149108" y="0"/>
                  </a:lnTo>
                </a:path>
              </a:pathLst>
            </a:custGeom>
            <a:ln w="25908">
              <a:solidFill>
                <a:srgbClr val="0098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916682" y="5249418"/>
              <a:ext cx="1384300" cy="536575"/>
            </a:xfrm>
            <a:custGeom>
              <a:avLst/>
              <a:gdLst/>
              <a:ahLst/>
              <a:cxnLst/>
              <a:rect l="l" t="t" r="r" b="b"/>
              <a:pathLst>
                <a:path w="1384300" h="536575">
                  <a:moveTo>
                    <a:pt x="0" y="462009"/>
                  </a:moveTo>
                  <a:lnTo>
                    <a:pt x="271363" y="523773"/>
                  </a:lnTo>
                  <a:lnTo>
                    <a:pt x="642738" y="536423"/>
                  </a:lnTo>
                  <a:lnTo>
                    <a:pt x="803024" y="536423"/>
                  </a:lnTo>
                  <a:lnTo>
                    <a:pt x="1272683" y="474659"/>
                  </a:lnTo>
                  <a:lnTo>
                    <a:pt x="1383808" y="374896"/>
                  </a:lnTo>
                </a:path>
                <a:path w="1384300" h="536575">
                  <a:moveTo>
                    <a:pt x="12203" y="0"/>
                  </a:moveTo>
                  <a:lnTo>
                    <a:pt x="369688" y="90931"/>
                  </a:lnTo>
                  <a:lnTo>
                    <a:pt x="642992" y="103631"/>
                  </a:lnTo>
                  <a:lnTo>
                    <a:pt x="981320" y="74904"/>
                  </a:lnTo>
                  <a:lnTo>
                    <a:pt x="1057672" y="0"/>
                  </a:lnTo>
                </a:path>
              </a:pathLst>
            </a:custGeom>
            <a:ln w="25908">
              <a:solidFill>
                <a:srgbClr val="297FD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1671040" y="4210050"/>
              <a:ext cx="817244" cy="1312545"/>
            </a:xfrm>
            <a:custGeom>
              <a:avLst/>
              <a:gdLst/>
              <a:ahLst/>
              <a:cxnLst/>
              <a:rect l="l" t="t" r="r" b="b"/>
              <a:pathLst>
                <a:path w="817244" h="1312545">
                  <a:moveTo>
                    <a:pt x="669086" y="1289304"/>
                  </a:moveTo>
                  <a:lnTo>
                    <a:pt x="647038" y="1262913"/>
                  </a:lnTo>
                  <a:lnTo>
                    <a:pt x="629875" y="1233565"/>
                  </a:lnTo>
                  <a:lnTo>
                    <a:pt x="612722" y="1205666"/>
                  </a:lnTo>
                  <a:lnTo>
                    <a:pt x="590702" y="1183627"/>
                  </a:lnTo>
                  <a:lnTo>
                    <a:pt x="251472" y="737590"/>
                  </a:lnTo>
                </a:path>
                <a:path w="817244" h="1312545">
                  <a:moveTo>
                    <a:pt x="807745" y="1312164"/>
                  </a:moveTo>
                  <a:lnTo>
                    <a:pt x="330746" y="643140"/>
                  </a:lnTo>
                </a:path>
                <a:path w="817244" h="1312545">
                  <a:moveTo>
                    <a:pt x="816863" y="1171968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CC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2349246" y="4936972"/>
              <a:ext cx="2209800" cy="785495"/>
            </a:xfrm>
            <a:custGeom>
              <a:avLst/>
              <a:gdLst/>
              <a:ahLst/>
              <a:cxnLst/>
              <a:rect l="l" t="t" r="r" b="b"/>
              <a:pathLst>
                <a:path w="2209800" h="785495">
                  <a:moveTo>
                    <a:pt x="17424" y="784873"/>
                  </a:moveTo>
                  <a:lnTo>
                    <a:pt x="60972" y="656037"/>
                  </a:lnTo>
                  <a:lnTo>
                    <a:pt x="0" y="550570"/>
                  </a:lnTo>
                  <a:lnTo>
                    <a:pt x="43561" y="492023"/>
                  </a:lnTo>
                  <a:lnTo>
                    <a:pt x="8788" y="409981"/>
                  </a:lnTo>
                  <a:lnTo>
                    <a:pt x="52197" y="351434"/>
                  </a:lnTo>
                  <a:lnTo>
                    <a:pt x="17424" y="222656"/>
                  </a:lnTo>
                  <a:lnTo>
                    <a:pt x="69608" y="175768"/>
                  </a:lnTo>
                  <a:lnTo>
                    <a:pt x="104381" y="82054"/>
                  </a:lnTo>
                  <a:lnTo>
                    <a:pt x="182765" y="70256"/>
                  </a:lnTo>
                  <a:lnTo>
                    <a:pt x="243586" y="0"/>
                  </a:lnTo>
                  <a:lnTo>
                    <a:pt x="295783" y="11709"/>
                  </a:lnTo>
                  <a:lnTo>
                    <a:pt x="426351" y="35229"/>
                  </a:lnTo>
                  <a:lnTo>
                    <a:pt x="513308" y="82054"/>
                  </a:lnTo>
                  <a:lnTo>
                    <a:pt x="582917" y="82054"/>
                  </a:lnTo>
                  <a:lnTo>
                    <a:pt x="713333" y="105422"/>
                  </a:lnTo>
                  <a:lnTo>
                    <a:pt x="765581" y="152298"/>
                  </a:lnTo>
                  <a:lnTo>
                    <a:pt x="878738" y="152298"/>
                  </a:lnTo>
                  <a:lnTo>
                    <a:pt x="930922" y="199186"/>
                  </a:lnTo>
                  <a:lnTo>
                    <a:pt x="1026528" y="187477"/>
                  </a:lnTo>
                  <a:lnTo>
                    <a:pt x="1122324" y="257721"/>
                  </a:lnTo>
                  <a:lnTo>
                    <a:pt x="1174508" y="234353"/>
                  </a:lnTo>
                  <a:lnTo>
                    <a:pt x="1305026" y="316268"/>
                  </a:lnTo>
                  <a:lnTo>
                    <a:pt x="1400683" y="281190"/>
                  </a:lnTo>
                  <a:lnTo>
                    <a:pt x="1461643" y="339725"/>
                  </a:lnTo>
                  <a:lnTo>
                    <a:pt x="1513840" y="339725"/>
                  </a:lnTo>
                  <a:lnTo>
                    <a:pt x="1574660" y="328066"/>
                  </a:lnTo>
                  <a:lnTo>
                    <a:pt x="1661668" y="409981"/>
                  </a:lnTo>
                  <a:lnTo>
                    <a:pt x="1748688" y="351434"/>
                  </a:lnTo>
                  <a:lnTo>
                    <a:pt x="1844433" y="421779"/>
                  </a:lnTo>
                  <a:lnTo>
                    <a:pt x="1914029" y="386613"/>
                  </a:lnTo>
                  <a:lnTo>
                    <a:pt x="1983638" y="445147"/>
                  </a:lnTo>
                  <a:lnTo>
                    <a:pt x="2061819" y="398322"/>
                  </a:lnTo>
                  <a:lnTo>
                    <a:pt x="2166251" y="480326"/>
                  </a:lnTo>
                  <a:lnTo>
                    <a:pt x="2209800" y="421779"/>
                  </a:lnTo>
                </a:path>
              </a:pathLst>
            </a:custGeom>
            <a:ln w="25908">
              <a:solidFill>
                <a:srgbClr val="0098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1287018" y="3399282"/>
              <a:ext cx="3035935" cy="1091565"/>
            </a:xfrm>
            <a:custGeom>
              <a:avLst/>
              <a:gdLst/>
              <a:ahLst/>
              <a:cxnLst/>
              <a:rect l="l" t="t" r="r" b="b"/>
              <a:pathLst>
                <a:path w="3035935" h="1091564">
                  <a:moveTo>
                    <a:pt x="9131" y="10667"/>
                  </a:moveTo>
                  <a:lnTo>
                    <a:pt x="3035795" y="0"/>
                  </a:lnTo>
                </a:path>
                <a:path w="3035935" h="1091564">
                  <a:moveTo>
                    <a:pt x="95986" y="751331"/>
                  </a:moveTo>
                  <a:lnTo>
                    <a:pt x="200672" y="457949"/>
                  </a:lnTo>
                  <a:lnTo>
                    <a:pt x="444741" y="94360"/>
                  </a:lnTo>
                  <a:lnTo>
                    <a:pt x="531863" y="12204"/>
                  </a:lnTo>
                </a:path>
                <a:path w="3035935" h="1091564">
                  <a:moveTo>
                    <a:pt x="0" y="339877"/>
                  </a:moveTo>
                  <a:lnTo>
                    <a:pt x="51943" y="152247"/>
                  </a:lnTo>
                  <a:lnTo>
                    <a:pt x="138709" y="35077"/>
                  </a:lnTo>
                </a:path>
                <a:path w="3035935" h="1091564">
                  <a:moveTo>
                    <a:pt x="173735" y="1091158"/>
                  </a:moveTo>
                  <a:lnTo>
                    <a:pt x="295516" y="668883"/>
                  </a:lnTo>
                  <a:lnTo>
                    <a:pt x="452234" y="410971"/>
                  </a:lnTo>
                  <a:lnTo>
                    <a:pt x="774204" y="12204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1696986" y="3821404"/>
              <a:ext cx="2827020" cy="1370330"/>
            </a:xfrm>
            <a:custGeom>
              <a:avLst/>
              <a:gdLst/>
              <a:ahLst/>
              <a:cxnLst/>
              <a:rect l="l" t="t" r="r" b="b"/>
              <a:pathLst>
                <a:path w="2827020" h="1370329">
                  <a:moveTo>
                    <a:pt x="0" y="1022654"/>
                  </a:moveTo>
                  <a:lnTo>
                    <a:pt x="111125" y="776490"/>
                  </a:lnTo>
                  <a:lnTo>
                    <a:pt x="338035" y="409727"/>
                  </a:lnTo>
                  <a:lnTo>
                    <a:pt x="564997" y="176314"/>
                  </a:lnTo>
                  <a:lnTo>
                    <a:pt x="687285" y="69849"/>
                  </a:lnTo>
                  <a:lnTo>
                    <a:pt x="965047" y="0"/>
                  </a:lnTo>
                  <a:lnTo>
                    <a:pt x="1192009" y="23914"/>
                  </a:lnTo>
                  <a:lnTo>
                    <a:pt x="1530197" y="69849"/>
                  </a:lnTo>
                  <a:lnTo>
                    <a:pt x="2826994" y="433489"/>
                  </a:lnTo>
                </a:path>
                <a:path w="2827020" h="1370329">
                  <a:moveTo>
                    <a:pt x="271259" y="1370114"/>
                  </a:moveTo>
                  <a:lnTo>
                    <a:pt x="420484" y="1146327"/>
                  </a:lnTo>
                  <a:lnTo>
                    <a:pt x="555383" y="862215"/>
                  </a:lnTo>
                  <a:lnTo>
                    <a:pt x="704608" y="668540"/>
                  </a:lnTo>
                  <a:lnTo>
                    <a:pt x="869708" y="597052"/>
                  </a:lnTo>
                  <a:lnTo>
                    <a:pt x="1050683" y="528840"/>
                  </a:lnTo>
                  <a:lnTo>
                    <a:pt x="1298333" y="552602"/>
                  </a:lnTo>
                  <a:lnTo>
                    <a:pt x="2826994" y="962177"/>
                  </a:lnTo>
                </a:path>
              </a:pathLst>
            </a:custGeom>
            <a:ln w="25908">
              <a:solidFill>
                <a:srgbClr val="297FD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 descr=""/>
          <p:cNvSpPr txBox="1"/>
          <p:nvPr/>
        </p:nvSpPr>
        <p:spPr>
          <a:xfrm>
            <a:off x="2719832" y="4987467"/>
            <a:ext cx="1974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1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-5787" sz="3600" spc="-82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baseline="-5787" sz="3600">
              <a:latin typeface="Times New Roman"/>
              <a:cs typeface="Times New Roman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3051817" y="5886396"/>
            <a:ext cx="1974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423292" y="5282891"/>
            <a:ext cx="6540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8630" algn="l"/>
              </a:tabLst>
            </a:pPr>
            <a:r>
              <a:rPr dirty="0" sz="2400" spc="-141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-5787" sz="3600" spc="-82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-5787" sz="36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baseline="1157" sz="3600" spc="-7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baseline="1157" sz="36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3824979" y="5917792"/>
            <a:ext cx="19748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-5787" sz="3600" spc="-211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2400" spc="-5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189626" y="5372477"/>
            <a:ext cx="254000" cy="86741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535"/>
              </a:spcBef>
            </a:pPr>
            <a:r>
              <a:rPr dirty="0" sz="2400" spc="-141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baseline="-5787" sz="3600" spc="-82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baseline="-5787"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6" name="object 56" descr=""/>
          <p:cNvGrpSpPr/>
          <p:nvPr/>
        </p:nvGrpSpPr>
        <p:grpSpPr>
          <a:xfrm>
            <a:off x="788690" y="3333902"/>
            <a:ext cx="3709035" cy="2889250"/>
            <a:chOff x="788690" y="3333902"/>
            <a:chExt cx="3709035" cy="2889250"/>
          </a:xfrm>
        </p:grpSpPr>
        <p:pic>
          <p:nvPicPr>
            <p:cNvPr id="57" name="object 5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2811" y="4057497"/>
              <a:ext cx="1004836" cy="365671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4693" y="5570829"/>
              <a:ext cx="946149" cy="153149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16704" y="3333902"/>
              <a:ext cx="180733" cy="1937486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1577327" y="4386859"/>
              <a:ext cx="314325" cy="481965"/>
            </a:xfrm>
            <a:custGeom>
              <a:avLst/>
              <a:gdLst/>
              <a:ahLst/>
              <a:cxnLst/>
              <a:rect l="l" t="t" r="r" b="b"/>
              <a:pathLst>
                <a:path w="314325" h="481964">
                  <a:moveTo>
                    <a:pt x="63131" y="91945"/>
                  </a:moveTo>
                  <a:lnTo>
                    <a:pt x="31539" y="97348"/>
                  </a:lnTo>
                  <a:lnTo>
                    <a:pt x="40932" y="152247"/>
                  </a:lnTo>
                  <a:lnTo>
                    <a:pt x="41173" y="154038"/>
                  </a:lnTo>
                  <a:lnTo>
                    <a:pt x="41770" y="155917"/>
                  </a:lnTo>
                  <a:lnTo>
                    <a:pt x="42811" y="157556"/>
                  </a:lnTo>
                  <a:lnTo>
                    <a:pt x="128397" y="305536"/>
                  </a:lnTo>
                  <a:lnTo>
                    <a:pt x="129032" y="306539"/>
                  </a:lnTo>
                  <a:lnTo>
                    <a:pt x="129832" y="307428"/>
                  </a:lnTo>
                  <a:lnTo>
                    <a:pt x="130568" y="308317"/>
                  </a:lnTo>
                  <a:lnTo>
                    <a:pt x="290715" y="481710"/>
                  </a:lnTo>
                  <a:lnTo>
                    <a:pt x="314325" y="459981"/>
                  </a:lnTo>
                  <a:lnTo>
                    <a:pt x="156656" y="289420"/>
                  </a:lnTo>
                  <a:lnTo>
                    <a:pt x="156070" y="289420"/>
                  </a:lnTo>
                  <a:lnTo>
                    <a:pt x="154038" y="286588"/>
                  </a:lnTo>
                  <a:lnTo>
                    <a:pt x="154432" y="286588"/>
                  </a:lnTo>
                  <a:lnTo>
                    <a:pt x="73589" y="146786"/>
                  </a:lnTo>
                  <a:lnTo>
                    <a:pt x="72377" y="146786"/>
                  </a:lnTo>
                  <a:lnTo>
                    <a:pt x="70497" y="141439"/>
                  </a:lnTo>
                  <a:lnTo>
                    <a:pt x="71475" y="141439"/>
                  </a:lnTo>
                  <a:lnTo>
                    <a:pt x="63131" y="91945"/>
                  </a:lnTo>
                  <a:close/>
                </a:path>
                <a:path w="314325" h="481964">
                  <a:moveTo>
                    <a:pt x="154038" y="286588"/>
                  </a:moveTo>
                  <a:lnTo>
                    <a:pt x="156070" y="289420"/>
                  </a:lnTo>
                  <a:lnTo>
                    <a:pt x="155091" y="287727"/>
                  </a:lnTo>
                  <a:lnTo>
                    <a:pt x="154038" y="286588"/>
                  </a:lnTo>
                  <a:close/>
                </a:path>
                <a:path w="314325" h="481964">
                  <a:moveTo>
                    <a:pt x="155091" y="287727"/>
                  </a:moveTo>
                  <a:lnTo>
                    <a:pt x="156070" y="289420"/>
                  </a:lnTo>
                  <a:lnTo>
                    <a:pt x="156656" y="289420"/>
                  </a:lnTo>
                  <a:lnTo>
                    <a:pt x="155091" y="287727"/>
                  </a:lnTo>
                  <a:close/>
                </a:path>
                <a:path w="314325" h="481964">
                  <a:moveTo>
                    <a:pt x="154432" y="286588"/>
                  </a:moveTo>
                  <a:lnTo>
                    <a:pt x="154038" y="286588"/>
                  </a:lnTo>
                  <a:lnTo>
                    <a:pt x="155091" y="287727"/>
                  </a:lnTo>
                  <a:lnTo>
                    <a:pt x="154432" y="286588"/>
                  </a:lnTo>
                  <a:close/>
                </a:path>
                <a:path w="314325" h="481964">
                  <a:moveTo>
                    <a:pt x="70497" y="141439"/>
                  </a:moveTo>
                  <a:lnTo>
                    <a:pt x="72377" y="146786"/>
                  </a:lnTo>
                  <a:lnTo>
                    <a:pt x="71878" y="143827"/>
                  </a:lnTo>
                  <a:lnTo>
                    <a:pt x="70497" y="141439"/>
                  </a:lnTo>
                  <a:close/>
                </a:path>
                <a:path w="314325" h="481964">
                  <a:moveTo>
                    <a:pt x="71878" y="143827"/>
                  </a:moveTo>
                  <a:lnTo>
                    <a:pt x="72377" y="146786"/>
                  </a:lnTo>
                  <a:lnTo>
                    <a:pt x="73589" y="146786"/>
                  </a:lnTo>
                  <a:lnTo>
                    <a:pt x="71878" y="143827"/>
                  </a:lnTo>
                  <a:close/>
                </a:path>
                <a:path w="314325" h="481964">
                  <a:moveTo>
                    <a:pt x="71475" y="141439"/>
                  </a:moveTo>
                  <a:lnTo>
                    <a:pt x="70497" y="141439"/>
                  </a:lnTo>
                  <a:lnTo>
                    <a:pt x="71878" y="143827"/>
                  </a:lnTo>
                  <a:lnTo>
                    <a:pt x="71475" y="141439"/>
                  </a:lnTo>
                  <a:close/>
                </a:path>
                <a:path w="314325" h="481964">
                  <a:moveTo>
                    <a:pt x="31254" y="0"/>
                  </a:moveTo>
                  <a:lnTo>
                    <a:pt x="0" y="102742"/>
                  </a:lnTo>
                  <a:lnTo>
                    <a:pt x="31539" y="97348"/>
                  </a:lnTo>
                  <a:lnTo>
                    <a:pt x="28828" y="81508"/>
                  </a:lnTo>
                  <a:lnTo>
                    <a:pt x="60477" y="76199"/>
                  </a:lnTo>
                  <a:lnTo>
                    <a:pt x="87018" y="76199"/>
                  </a:lnTo>
                  <a:lnTo>
                    <a:pt x="31254" y="0"/>
                  </a:lnTo>
                  <a:close/>
                </a:path>
                <a:path w="314325" h="481964">
                  <a:moveTo>
                    <a:pt x="60477" y="76199"/>
                  </a:moveTo>
                  <a:lnTo>
                    <a:pt x="28828" y="81508"/>
                  </a:lnTo>
                  <a:lnTo>
                    <a:pt x="31539" y="97348"/>
                  </a:lnTo>
                  <a:lnTo>
                    <a:pt x="63131" y="91945"/>
                  </a:lnTo>
                  <a:lnTo>
                    <a:pt x="60477" y="76199"/>
                  </a:lnTo>
                  <a:close/>
                </a:path>
                <a:path w="314325" h="481964">
                  <a:moveTo>
                    <a:pt x="87018" y="76199"/>
                  </a:moveTo>
                  <a:lnTo>
                    <a:pt x="60477" y="76199"/>
                  </a:lnTo>
                  <a:lnTo>
                    <a:pt x="63131" y="91945"/>
                  </a:lnTo>
                  <a:lnTo>
                    <a:pt x="94602" y="86563"/>
                  </a:lnTo>
                  <a:lnTo>
                    <a:pt x="87018" y="761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788682" y="3508273"/>
              <a:ext cx="116205" cy="2171700"/>
            </a:xfrm>
            <a:custGeom>
              <a:avLst/>
              <a:gdLst/>
              <a:ahLst/>
              <a:cxnLst/>
              <a:rect l="l" t="t" r="r" b="b"/>
              <a:pathLst>
                <a:path w="116205" h="2171700">
                  <a:moveTo>
                    <a:pt x="97536" y="1059154"/>
                  </a:moveTo>
                  <a:lnTo>
                    <a:pt x="0" y="1059154"/>
                  </a:lnTo>
                  <a:lnTo>
                    <a:pt x="0" y="1085062"/>
                  </a:lnTo>
                  <a:lnTo>
                    <a:pt x="97536" y="1085062"/>
                  </a:lnTo>
                  <a:lnTo>
                    <a:pt x="97536" y="1059154"/>
                  </a:lnTo>
                  <a:close/>
                </a:path>
                <a:path w="116205" h="2171700">
                  <a:moveTo>
                    <a:pt x="105117" y="1626095"/>
                  </a:moveTo>
                  <a:lnTo>
                    <a:pt x="7594" y="1626095"/>
                  </a:lnTo>
                  <a:lnTo>
                    <a:pt x="7594" y="1652003"/>
                  </a:lnTo>
                  <a:lnTo>
                    <a:pt x="105117" y="1652003"/>
                  </a:lnTo>
                  <a:lnTo>
                    <a:pt x="105117" y="1626095"/>
                  </a:lnTo>
                  <a:close/>
                </a:path>
                <a:path w="116205" h="2171700">
                  <a:moveTo>
                    <a:pt x="108204" y="2145754"/>
                  </a:moveTo>
                  <a:lnTo>
                    <a:pt x="9131" y="2145754"/>
                  </a:lnTo>
                  <a:lnTo>
                    <a:pt x="9131" y="2171662"/>
                  </a:lnTo>
                  <a:lnTo>
                    <a:pt x="108204" y="2171662"/>
                  </a:lnTo>
                  <a:lnTo>
                    <a:pt x="108204" y="2145754"/>
                  </a:lnTo>
                  <a:close/>
                </a:path>
                <a:path w="116205" h="2171700">
                  <a:moveTo>
                    <a:pt x="114300" y="495300"/>
                  </a:moveTo>
                  <a:lnTo>
                    <a:pt x="15227" y="495300"/>
                  </a:lnTo>
                  <a:lnTo>
                    <a:pt x="15227" y="521208"/>
                  </a:lnTo>
                  <a:lnTo>
                    <a:pt x="114300" y="521208"/>
                  </a:lnTo>
                  <a:lnTo>
                    <a:pt x="114300" y="495300"/>
                  </a:lnTo>
                  <a:close/>
                </a:path>
                <a:path w="116205" h="2171700">
                  <a:moveTo>
                    <a:pt x="115785" y="0"/>
                  </a:moveTo>
                  <a:lnTo>
                    <a:pt x="102095" y="0"/>
                  </a:lnTo>
                  <a:lnTo>
                    <a:pt x="16764" y="0"/>
                  </a:lnTo>
                  <a:lnTo>
                    <a:pt x="4559" y="0"/>
                  </a:lnTo>
                  <a:lnTo>
                    <a:pt x="4559" y="25908"/>
                  </a:lnTo>
                  <a:lnTo>
                    <a:pt x="16764" y="25908"/>
                  </a:lnTo>
                  <a:lnTo>
                    <a:pt x="102095" y="25908"/>
                  </a:lnTo>
                  <a:lnTo>
                    <a:pt x="115785" y="25908"/>
                  </a:lnTo>
                  <a:lnTo>
                    <a:pt x="1157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22176" y="6209555"/>
              <a:ext cx="97790" cy="0"/>
            </a:xfrm>
            <a:custGeom>
              <a:avLst/>
              <a:gdLst/>
              <a:ahLst/>
              <a:cxnLst/>
              <a:rect l="l" t="t" r="r" b="b"/>
              <a:pathLst>
                <a:path w="97790" h="0">
                  <a:moveTo>
                    <a:pt x="0" y="0"/>
                  </a:moveTo>
                  <a:lnTo>
                    <a:pt x="97581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 descr=""/>
          <p:cNvSpPr txBox="1"/>
          <p:nvPr/>
        </p:nvSpPr>
        <p:spPr>
          <a:xfrm>
            <a:off x="975766" y="5267077"/>
            <a:ext cx="21996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642745" algn="l"/>
                <a:tab pos="1976755" algn="l"/>
              </a:tabLst>
            </a:pPr>
            <a:r>
              <a:rPr dirty="0" sz="1800" spc="-1405" b="1">
                <a:latin typeface="Times New Roman"/>
                <a:cs typeface="Times New Roman"/>
              </a:rPr>
              <a:t>K</a:t>
            </a:r>
            <a:r>
              <a:rPr dirty="0" baseline="-6172" sz="2700" b="1">
                <a:latin typeface="Times New Roman"/>
                <a:cs typeface="Times New Roman"/>
              </a:rPr>
              <a:t>K</a:t>
            </a:r>
            <a:r>
              <a:rPr dirty="0" baseline="-6172" sz="2700" spc="-7" b="1">
                <a:latin typeface="Times New Roman"/>
                <a:cs typeface="Times New Roman"/>
              </a:rPr>
              <a:t> </a:t>
            </a:r>
            <a:r>
              <a:rPr dirty="0" sz="1800" spc="-1410" b="1">
                <a:latin typeface="Times New Roman"/>
                <a:cs typeface="Times New Roman"/>
              </a:rPr>
              <a:t>H</a:t>
            </a:r>
            <a:r>
              <a:rPr dirty="0" baseline="-6172" sz="2700" spc="-22" b="1">
                <a:latin typeface="Times New Roman"/>
                <a:cs typeface="Times New Roman"/>
              </a:rPr>
              <a:t>H</a:t>
            </a:r>
            <a:r>
              <a:rPr dirty="0" sz="1800" spc="-910" b="1">
                <a:latin typeface="Times New Roman"/>
                <a:cs typeface="Times New Roman"/>
              </a:rPr>
              <a:t>o</a:t>
            </a:r>
            <a:r>
              <a:rPr dirty="0" baseline="-6172" sz="2700" spc="-30" b="1">
                <a:latin typeface="Times New Roman"/>
                <a:cs typeface="Times New Roman"/>
              </a:rPr>
              <a:t>o</a:t>
            </a:r>
            <a:r>
              <a:rPr dirty="0" sz="1800" spc="-815" b="1">
                <a:latin typeface="Times New Roman"/>
                <a:cs typeface="Times New Roman"/>
              </a:rPr>
              <a:t>r</a:t>
            </a:r>
            <a:r>
              <a:rPr dirty="0" baseline="-6172" sz="2700" spc="-22" b="1">
                <a:latin typeface="Times New Roman"/>
                <a:cs typeface="Times New Roman"/>
              </a:rPr>
              <a:t>r</a:t>
            </a:r>
            <a:r>
              <a:rPr dirty="0" sz="1800" spc="-509" b="1">
                <a:latin typeface="Times New Roman"/>
                <a:cs typeface="Times New Roman"/>
              </a:rPr>
              <a:t>i</a:t>
            </a:r>
            <a:r>
              <a:rPr dirty="0" baseline="-6172" sz="2700" spc="-22" b="1">
                <a:latin typeface="Times New Roman"/>
                <a:cs typeface="Times New Roman"/>
              </a:rPr>
              <a:t>i</a:t>
            </a:r>
            <a:r>
              <a:rPr dirty="0" sz="1800" spc="-819" b="1">
                <a:latin typeface="Times New Roman"/>
                <a:cs typeface="Times New Roman"/>
              </a:rPr>
              <a:t>z</a:t>
            </a:r>
            <a:r>
              <a:rPr dirty="0" baseline="-6172" sz="2700" spc="-52" b="1">
                <a:latin typeface="Times New Roman"/>
                <a:cs typeface="Times New Roman"/>
              </a:rPr>
              <a:t>z</a:t>
            </a:r>
            <a:r>
              <a:rPr dirty="0" sz="1800" spc="-910" b="1">
                <a:latin typeface="Times New Roman"/>
                <a:cs typeface="Times New Roman"/>
              </a:rPr>
              <a:t>o</a:t>
            </a:r>
            <a:r>
              <a:rPr dirty="0" baseline="-6172" sz="2700" spc="-22" b="1">
                <a:latin typeface="Times New Roman"/>
                <a:cs typeface="Times New Roman"/>
              </a:rPr>
              <a:t>o</a:t>
            </a:r>
            <a:r>
              <a:rPr dirty="0" sz="1800" spc="-1010" b="1">
                <a:latin typeface="Times New Roman"/>
                <a:cs typeface="Times New Roman"/>
              </a:rPr>
              <a:t>n</a:t>
            </a:r>
            <a:r>
              <a:rPr dirty="0" baseline="-6172" sz="2700" spc="-15" b="1">
                <a:latin typeface="Times New Roman"/>
                <a:cs typeface="Times New Roman"/>
              </a:rPr>
              <a:t>n</a:t>
            </a:r>
            <a:r>
              <a:rPr dirty="0" baseline="-6172" sz="2700" b="1">
                <a:latin typeface="Times New Roman"/>
                <a:cs typeface="Times New Roman"/>
              </a:rPr>
              <a:t>	</a:t>
            </a:r>
            <a:r>
              <a:rPr dirty="0" sz="2400" spc="-5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baseline="-16203" sz="3600" spc="-75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endParaRPr baseline="-16203" sz="3600">
              <a:latin typeface="Times New Roman"/>
              <a:cs typeface="Times New Roman"/>
            </a:endParaRPr>
          </a:p>
        </p:txBody>
      </p:sp>
      <p:sp>
        <p:nvSpPr>
          <p:cNvPr id="64" name="object 64" descr=""/>
          <p:cNvSpPr/>
          <p:nvPr/>
        </p:nvSpPr>
        <p:spPr>
          <a:xfrm>
            <a:off x="1344015" y="4553445"/>
            <a:ext cx="301625" cy="476884"/>
          </a:xfrm>
          <a:custGeom>
            <a:avLst/>
            <a:gdLst/>
            <a:ahLst/>
            <a:cxnLst/>
            <a:rect l="l" t="t" r="r" b="b"/>
            <a:pathLst>
              <a:path w="301625" h="476885">
                <a:moveTo>
                  <a:pt x="217964" y="395787"/>
                </a:moveTo>
                <a:lnTo>
                  <a:pt x="187325" y="418350"/>
                </a:lnTo>
                <a:lnTo>
                  <a:pt x="301129" y="476504"/>
                </a:lnTo>
                <a:lnTo>
                  <a:pt x="289848" y="411111"/>
                </a:lnTo>
                <a:lnTo>
                  <a:pt x="229247" y="411111"/>
                </a:lnTo>
                <a:lnTo>
                  <a:pt x="217964" y="395787"/>
                </a:lnTo>
                <a:close/>
              </a:path>
              <a:path w="301625" h="476885">
                <a:moveTo>
                  <a:pt x="248705" y="373148"/>
                </a:moveTo>
                <a:lnTo>
                  <a:pt x="217964" y="395787"/>
                </a:lnTo>
                <a:lnTo>
                  <a:pt x="229247" y="411111"/>
                </a:lnTo>
                <a:lnTo>
                  <a:pt x="260007" y="388493"/>
                </a:lnTo>
                <a:lnTo>
                  <a:pt x="248705" y="373148"/>
                </a:lnTo>
                <a:close/>
              </a:path>
              <a:path w="301625" h="476885">
                <a:moveTo>
                  <a:pt x="279400" y="350545"/>
                </a:moveTo>
                <a:lnTo>
                  <a:pt x="248705" y="373148"/>
                </a:lnTo>
                <a:lnTo>
                  <a:pt x="260007" y="388493"/>
                </a:lnTo>
                <a:lnTo>
                  <a:pt x="229247" y="411111"/>
                </a:lnTo>
                <a:lnTo>
                  <a:pt x="289848" y="411111"/>
                </a:lnTo>
                <a:lnTo>
                  <a:pt x="279400" y="350545"/>
                </a:lnTo>
                <a:close/>
              </a:path>
              <a:path w="301625" h="476885">
                <a:moveTo>
                  <a:pt x="35318" y="0"/>
                </a:moveTo>
                <a:lnTo>
                  <a:pt x="0" y="14236"/>
                </a:lnTo>
                <a:lnTo>
                  <a:pt x="74460" y="199783"/>
                </a:lnTo>
                <a:lnTo>
                  <a:pt x="75056" y="201320"/>
                </a:lnTo>
                <a:lnTo>
                  <a:pt x="75857" y="202704"/>
                </a:lnTo>
                <a:lnTo>
                  <a:pt x="76746" y="204000"/>
                </a:lnTo>
                <a:lnTo>
                  <a:pt x="217964" y="395787"/>
                </a:lnTo>
                <a:lnTo>
                  <a:pt x="248705" y="373148"/>
                </a:lnTo>
                <a:lnTo>
                  <a:pt x="110522" y="185534"/>
                </a:lnTo>
                <a:lnTo>
                  <a:pt x="109740" y="185534"/>
                </a:lnTo>
                <a:lnTo>
                  <a:pt x="107454" y="181368"/>
                </a:lnTo>
                <a:lnTo>
                  <a:pt x="108069" y="181368"/>
                </a:lnTo>
                <a:lnTo>
                  <a:pt x="35318" y="0"/>
                </a:lnTo>
                <a:close/>
              </a:path>
              <a:path w="301625" h="476885">
                <a:moveTo>
                  <a:pt x="107454" y="181368"/>
                </a:moveTo>
                <a:lnTo>
                  <a:pt x="109740" y="185534"/>
                </a:lnTo>
                <a:lnTo>
                  <a:pt x="108805" y="183202"/>
                </a:lnTo>
                <a:lnTo>
                  <a:pt x="107454" y="181368"/>
                </a:lnTo>
                <a:close/>
              </a:path>
              <a:path w="301625" h="476885">
                <a:moveTo>
                  <a:pt x="108805" y="183202"/>
                </a:moveTo>
                <a:lnTo>
                  <a:pt x="109740" y="185534"/>
                </a:lnTo>
                <a:lnTo>
                  <a:pt x="110522" y="185534"/>
                </a:lnTo>
                <a:lnTo>
                  <a:pt x="108805" y="183202"/>
                </a:lnTo>
                <a:close/>
              </a:path>
              <a:path w="301625" h="476885">
                <a:moveTo>
                  <a:pt x="108069" y="181368"/>
                </a:moveTo>
                <a:lnTo>
                  <a:pt x="107454" y="181368"/>
                </a:lnTo>
                <a:lnTo>
                  <a:pt x="108805" y="183202"/>
                </a:lnTo>
                <a:lnTo>
                  <a:pt x="108069" y="181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5406" rIns="0" bIns="0" rtlCol="0" vert="horz">
            <a:spAutoFit/>
          </a:bodyPr>
          <a:lstStyle/>
          <a:p>
            <a:pPr marL="1551305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Визуализация</a:t>
            </a:r>
            <a:r>
              <a:rPr dirty="0" spc="-5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УВ</a:t>
            </a:r>
            <a:r>
              <a:rPr dirty="0" spc="-25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резервуара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914400" y="1496567"/>
            <a:ext cx="7527290" cy="4828540"/>
            <a:chOff x="914400" y="1496567"/>
            <a:chExt cx="7527290" cy="482854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496567"/>
              <a:ext cx="4713732" cy="286359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2438400"/>
              <a:ext cx="3488436" cy="34823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183" y="4291583"/>
              <a:ext cx="2337816" cy="2033016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335" y="535292"/>
            <a:ext cx="73139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/>
              <a:t>Корреляция</a:t>
            </a:r>
            <a:r>
              <a:rPr dirty="0" sz="2800" spc="-70"/>
              <a:t> </a:t>
            </a:r>
            <a:r>
              <a:rPr dirty="0" sz="2800" spc="-20"/>
              <a:t>рефлекторов</a:t>
            </a:r>
            <a:r>
              <a:rPr dirty="0" sz="2800" spc="-60"/>
              <a:t> </a:t>
            </a:r>
            <a:r>
              <a:rPr dirty="0" sz="2800"/>
              <a:t>(осей</a:t>
            </a:r>
            <a:r>
              <a:rPr dirty="0" sz="2800" spc="-80"/>
              <a:t> </a:t>
            </a:r>
            <a:r>
              <a:rPr dirty="0" sz="2800" spc="-10"/>
              <a:t>синфазности)</a:t>
            </a:r>
            <a:endParaRPr sz="2800"/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68052" y="1517154"/>
            <a:ext cx="8415655" cy="3979545"/>
          </a:xfrm>
          <a:prstGeom prst="rect">
            <a:avLst/>
          </a:prstGeom>
          <a:ln w="38100">
            <a:solidFill>
              <a:srgbClr val="007F7F"/>
            </a:solidFill>
          </a:ln>
        </p:spPr>
        <p:txBody>
          <a:bodyPr wrap="square" lIns="0" tIns="1098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65"/>
              </a:spcBef>
            </a:pPr>
            <a:endParaRPr sz="2000">
              <a:latin typeface="Times New Roman"/>
              <a:cs typeface="Times New Roman"/>
            </a:endParaRPr>
          </a:p>
          <a:p>
            <a:pPr marL="870585" indent="-342900">
              <a:lnSpc>
                <a:spcPct val="100000"/>
              </a:lnSpc>
              <a:buSzPct val="110000"/>
              <a:buFont typeface="Wingdings"/>
              <a:buChar char=""/>
              <a:tabLst>
                <a:tab pos="87058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Амплитудная</a:t>
            </a:r>
            <a:r>
              <a:rPr dirty="0" sz="2000" spc="-10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выразительность.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Wingdings"/>
              <a:buChar char=""/>
            </a:pPr>
            <a:endParaRPr sz="2000">
              <a:latin typeface="Times New Roman"/>
              <a:cs typeface="Times New Roman"/>
            </a:endParaRPr>
          </a:p>
          <a:p>
            <a:pPr marL="870585" indent="-342900">
              <a:lnSpc>
                <a:spcPct val="100000"/>
              </a:lnSpc>
              <a:buSzPct val="110000"/>
              <a:buFont typeface="Wingdings"/>
              <a:buChar char=""/>
              <a:tabLst>
                <a:tab pos="870585" algn="l"/>
              </a:tabLst>
            </a:pPr>
            <a:r>
              <a:rPr dirty="0" sz="2000" b="1">
                <a:latin typeface="Times New Roman"/>
                <a:cs typeface="Times New Roman"/>
              </a:rPr>
              <a:t>Характер</a:t>
            </a:r>
            <a:r>
              <a:rPr dirty="0" sz="2000" spc="-3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сейсмических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импульсов.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Wingdings"/>
              <a:buChar char=""/>
            </a:pPr>
            <a:endParaRPr sz="2000">
              <a:latin typeface="Times New Roman"/>
              <a:cs typeface="Times New Roman"/>
            </a:endParaRPr>
          </a:p>
          <a:p>
            <a:pPr marL="870585" indent="-342900">
              <a:lnSpc>
                <a:spcPct val="100000"/>
              </a:lnSpc>
              <a:buSzPct val="110000"/>
              <a:buFont typeface="Wingdings"/>
              <a:buChar char=""/>
              <a:tabLst>
                <a:tab pos="870585" algn="l"/>
              </a:tabLst>
            </a:pPr>
            <a:r>
              <a:rPr dirty="0" sz="2000" b="1">
                <a:latin typeface="Times New Roman"/>
                <a:cs typeface="Times New Roman"/>
              </a:rPr>
              <a:t>Частотный</a:t>
            </a:r>
            <a:r>
              <a:rPr dirty="0" sz="2000" spc="-6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диапазон</a:t>
            </a:r>
            <a:r>
              <a:rPr dirty="0" sz="2000" spc="-75" b="1">
                <a:latin typeface="Times New Roman"/>
                <a:cs typeface="Times New Roman"/>
              </a:rPr>
              <a:t> </a:t>
            </a:r>
            <a:r>
              <a:rPr dirty="0" sz="2000" spc="-20" b="1">
                <a:latin typeface="Times New Roman"/>
                <a:cs typeface="Times New Roman"/>
              </a:rPr>
              <a:t>волнового</a:t>
            </a:r>
            <a:r>
              <a:rPr dirty="0" sz="2000" spc="-8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пакета.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Wingdings"/>
              <a:buChar char=""/>
            </a:pPr>
            <a:endParaRPr sz="2000">
              <a:latin typeface="Times New Roman"/>
              <a:cs typeface="Times New Roman"/>
            </a:endParaRPr>
          </a:p>
          <a:p>
            <a:pPr marL="870585" marR="615315" indent="-342900">
              <a:lnSpc>
                <a:spcPct val="100000"/>
              </a:lnSpc>
              <a:buSzPct val="110000"/>
              <a:buFont typeface="Wingdings"/>
              <a:buChar char=""/>
              <a:tabLst>
                <a:tab pos="870585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Уменьшение</a:t>
            </a:r>
            <a:r>
              <a:rPr dirty="0" sz="2000" spc="-9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амплитудной</a:t>
            </a:r>
            <a:r>
              <a:rPr dirty="0" sz="2000" spc="-9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выразительности</a:t>
            </a:r>
            <a:r>
              <a:rPr dirty="0" sz="2000" spc="-7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и</a:t>
            </a:r>
            <a:r>
              <a:rPr dirty="0" sz="2000" spc="-6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расщепление </a:t>
            </a:r>
            <a:r>
              <a:rPr dirty="0" sz="2000" spc="-20" b="1">
                <a:latin typeface="Times New Roman"/>
                <a:cs typeface="Times New Roman"/>
              </a:rPr>
              <a:t>волнового</a:t>
            </a:r>
            <a:r>
              <a:rPr dirty="0" sz="2000" spc="-30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пакета.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Wingdings"/>
              <a:buChar char=""/>
            </a:pPr>
            <a:endParaRPr sz="2000">
              <a:latin typeface="Times New Roman"/>
              <a:cs typeface="Times New Roman"/>
            </a:endParaRPr>
          </a:p>
          <a:p>
            <a:pPr marL="870585" indent="-342900">
              <a:lnSpc>
                <a:spcPct val="100000"/>
              </a:lnSpc>
              <a:spcBef>
                <a:spcPts val="5"/>
              </a:spcBef>
              <a:buSzPct val="110000"/>
              <a:buFont typeface="Wingdings"/>
              <a:buChar char=""/>
              <a:tabLst>
                <a:tab pos="870585" algn="l"/>
              </a:tabLst>
            </a:pPr>
            <a:r>
              <a:rPr dirty="0" sz="2000" b="1">
                <a:latin typeface="Times New Roman"/>
                <a:cs typeface="Times New Roman"/>
              </a:rPr>
              <a:t>Не</a:t>
            </a:r>
            <a:r>
              <a:rPr dirty="0" sz="2000" spc="-10" b="1">
                <a:latin typeface="Times New Roman"/>
                <a:cs typeface="Times New Roman"/>
              </a:rPr>
              <a:t> заретушированность</a:t>
            </a:r>
            <a:r>
              <a:rPr dirty="0" sz="2000" spc="-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сейсмическими</a:t>
            </a:r>
            <a:r>
              <a:rPr dirty="0" sz="2000" spc="-3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шумами.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26360" y="1350263"/>
            <a:ext cx="7867015" cy="5169535"/>
            <a:chOff x="626360" y="1350263"/>
            <a:chExt cx="7867015" cy="51695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507" y="1359407"/>
              <a:ext cx="7848600" cy="515112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30932" y="1354835"/>
              <a:ext cx="7858125" cy="5160645"/>
            </a:xfrm>
            <a:custGeom>
              <a:avLst/>
              <a:gdLst/>
              <a:ahLst/>
              <a:cxnLst/>
              <a:rect l="l" t="t" r="r" b="b"/>
              <a:pathLst>
                <a:path w="7858125" h="5160645">
                  <a:moveTo>
                    <a:pt x="0" y="5160264"/>
                  </a:moveTo>
                  <a:lnTo>
                    <a:pt x="7857731" y="5160264"/>
                  </a:lnTo>
                  <a:lnTo>
                    <a:pt x="7857731" y="0"/>
                  </a:lnTo>
                  <a:lnTo>
                    <a:pt x="0" y="0"/>
                  </a:lnTo>
                  <a:lnTo>
                    <a:pt x="0" y="516026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479522" y="1377695"/>
              <a:ext cx="3880485" cy="146685"/>
            </a:xfrm>
            <a:custGeom>
              <a:avLst/>
              <a:gdLst/>
              <a:ahLst/>
              <a:cxnLst/>
              <a:rect l="l" t="t" r="r" b="b"/>
              <a:pathLst>
                <a:path w="3880485" h="146684">
                  <a:moveTo>
                    <a:pt x="6096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609600" y="76200"/>
                  </a:lnTo>
                  <a:lnTo>
                    <a:pt x="609600" y="0"/>
                  </a:lnTo>
                  <a:close/>
                </a:path>
                <a:path w="3880485" h="146684">
                  <a:moveTo>
                    <a:pt x="3880154" y="70104"/>
                  </a:moveTo>
                  <a:lnTo>
                    <a:pt x="3270554" y="70104"/>
                  </a:lnTo>
                  <a:lnTo>
                    <a:pt x="3270554" y="146304"/>
                  </a:lnTo>
                  <a:lnTo>
                    <a:pt x="3880154" y="146304"/>
                  </a:lnTo>
                  <a:lnTo>
                    <a:pt x="3880154" y="701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6445" rIns="0" bIns="0" rtlCol="0" vert="horz">
            <a:spAutoFit/>
          </a:bodyPr>
          <a:lstStyle/>
          <a:p>
            <a:pPr marL="51308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000000"/>
                </a:solidFill>
              </a:rPr>
              <a:t>Корреляция</a:t>
            </a:r>
            <a:r>
              <a:rPr dirty="0" sz="2800" spc="-16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рефлекторов</a:t>
            </a:r>
            <a:r>
              <a:rPr dirty="0" sz="1800" spc="-10">
                <a:solidFill>
                  <a:srgbClr val="0000FF"/>
                </a:solidFill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62173" y="-4762"/>
            <a:ext cx="8059420" cy="6867525"/>
            <a:chOff x="562173" y="-4762"/>
            <a:chExt cx="8059420" cy="68675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99" y="0"/>
              <a:ext cx="8040624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616703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6858000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66935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w="0" h="6858000">
                  <a:moveTo>
                    <a:pt x="0" y="5952727"/>
                  </a:moveTo>
                  <a:lnTo>
                    <a:pt x="0" y="6858000"/>
                  </a:lnTo>
                </a:path>
                <a:path w="0" h="6858000">
                  <a:moveTo>
                    <a:pt x="0" y="4876800"/>
                  </a:moveTo>
                  <a:lnTo>
                    <a:pt x="0" y="5638798"/>
                  </a:lnTo>
                </a:path>
                <a:path w="0" h="6858000">
                  <a:moveTo>
                    <a:pt x="0" y="2910827"/>
                  </a:moveTo>
                  <a:lnTo>
                    <a:pt x="0" y="4562871"/>
                  </a:lnTo>
                </a:path>
                <a:path w="0" h="6858000">
                  <a:moveTo>
                    <a:pt x="0" y="2057400"/>
                  </a:moveTo>
                  <a:lnTo>
                    <a:pt x="0" y="2581668"/>
                  </a:lnTo>
                </a:path>
                <a:path w="0" h="6858000">
                  <a:moveTo>
                    <a:pt x="0" y="1075931"/>
                  </a:moveTo>
                  <a:lnTo>
                    <a:pt x="0" y="1743471"/>
                  </a:lnTo>
                </a:path>
                <a:path w="0" h="6858000">
                  <a:moveTo>
                    <a:pt x="0" y="0"/>
                  </a:moveTo>
                  <a:lnTo>
                    <a:pt x="0" y="762002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66935" y="762002"/>
            <a:ext cx="1338580" cy="314325"/>
          </a:xfrm>
          <a:prstGeom prst="rect">
            <a:avLst/>
          </a:prstGeom>
          <a:solidFill>
            <a:srgbClr val="00CC00"/>
          </a:solidFill>
          <a:ln w="9144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315"/>
              </a:spcBef>
            </a:pPr>
            <a:r>
              <a:rPr dirty="0" sz="1400" spc="-10" b="1">
                <a:latin typeface="Arial"/>
                <a:cs typeface="Arial"/>
              </a:rPr>
              <a:t>Top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Dammam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66935" y="1743471"/>
            <a:ext cx="871855" cy="314325"/>
          </a:xfrm>
          <a:prstGeom prst="rect">
            <a:avLst/>
          </a:prstGeom>
          <a:solidFill>
            <a:srgbClr val="FF3200"/>
          </a:solidFill>
          <a:ln w="9143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315"/>
              </a:spcBef>
            </a:pPr>
            <a:r>
              <a:rPr dirty="0" sz="1400" spc="-10" b="1">
                <a:latin typeface="Arial"/>
                <a:cs typeface="Arial"/>
              </a:rPr>
              <a:t>Top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Arial"/>
                <a:cs typeface="Arial"/>
              </a:rPr>
              <a:t>Rus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66935" y="2581668"/>
            <a:ext cx="1083945" cy="329565"/>
          </a:xfrm>
          <a:prstGeom prst="rect">
            <a:avLst/>
          </a:prstGeom>
          <a:solidFill>
            <a:srgbClr val="0000FF"/>
          </a:solidFill>
          <a:ln w="9144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315"/>
              </a:spcBef>
            </a:pPr>
            <a:r>
              <a:rPr dirty="0" sz="1400" b="1">
                <a:latin typeface="Arial"/>
                <a:cs typeface="Arial"/>
              </a:rPr>
              <a:t>Middle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Arial"/>
                <a:cs typeface="Arial"/>
              </a:rPr>
              <a:t>UER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66935" y="4562871"/>
            <a:ext cx="1207770" cy="314325"/>
          </a:xfrm>
          <a:prstGeom prst="rect">
            <a:avLst/>
          </a:prstGeom>
          <a:solidFill>
            <a:srgbClr val="65FFFF"/>
          </a:solidFill>
          <a:ln w="9144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320"/>
              </a:spcBef>
            </a:pPr>
            <a:r>
              <a:rPr dirty="0" sz="1400" spc="-10" b="1">
                <a:latin typeface="Arial"/>
                <a:cs typeface="Arial"/>
              </a:rPr>
              <a:t>Top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Shuaiba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6935" y="5638798"/>
            <a:ext cx="1207770" cy="314325"/>
          </a:xfrm>
          <a:prstGeom prst="rect">
            <a:avLst/>
          </a:prstGeom>
          <a:solidFill>
            <a:srgbClr val="FFFF65"/>
          </a:solidFill>
          <a:ln w="9144">
            <a:solidFill>
              <a:srgbClr val="0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325"/>
              </a:spcBef>
            </a:pPr>
            <a:r>
              <a:rPr dirty="0" sz="1400" spc="-10" b="1">
                <a:latin typeface="Arial"/>
                <a:cs typeface="Arial"/>
              </a:rPr>
              <a:t>Top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Arial"/>
                <a:cs typeface="Arial"/>
              </a:rPr>
              <a:t>Kharaib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2971800" y="76200"/>
            <a:ext cx="3129280" cy="6558280"/>
            <a:chOff x="2971800" y="76200"/>
            <a:chExt cx="3129280" cy="6558280"/>
          </a:xfrm>
        </p:grpSpPr>
        <p:sp>
          <p:nvSpPr>
            <p:cNvPr id="12" name="object 12" descr=""/>
            <p:cNvSpPr/>
            <p:nvPr/>
          </p:nvSpPr>
          <p:spPr>
            <a:xfrm>
              <a:off x="2971800" y="76199"/>
              <a:ext cx="2895600" cy="6553200"/>
            </a:xfrm>
            <a:custGeom>
              <a:avLst/>
              <a:gdLst/>
              <a:ahLst/>
              <a:cxnLst/>
              <a:rect l="l" t="t" r="r" b="b"/>
              <a:pathLst>
                <a:path w="2895600" h="6553200">
                  <a:moveTo>
                    <a:pt x="6096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609600" y="76200"/>
                  </a:lnTo>
                  <a:lnTo>
                    <a:pt x="609600" y="0"/>
                  </a:lnTo>
                  <a:close/>
                </a:path>
                <a:path w="2895600" h="6553200">
                  <a:moveTo>
                    <a:pt x="1143000" y="6477000"/>
                  </a:moveTo>
                  <a:lnTo>
                    <a:pt x="381000" y="6477000"/>
                  </a:lnTo>
                  <a:lnTo>
                    <a:pt x="381000" y="6553200"/>
                  </a:lnTo>
                  <a:lnTo>
                    <a:pt x="1143000" y="6553200"/>
                  </a:lnTo>
                  <a:lnTo>
                    <a:pt x="1143000" y="6477000"/>
                  </a:lnTo>
                  <a:close/>
                </a:path>
                <a:path w="2895600" h="6553200">
                  <a:moveTo>
                    <a:pt x="2895600" y="0"/>
                  </a:moveTo>
                  <a:lnTo>
                    <a:pt x="2209800" y="0"/>
                  </a:lnTo>
                  <a:lnTo>
                    <a:pt x="2209800" y="76200"/>
                  </a:lnTo>
                  <a:lnTo>
                    <a:pt x="2895600" y="76200"/>
                  </a:lnTo>
                  <a:lnTo>
                    <a:pt x="289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352800" y="6553200"/>
              <a:ext cx="762000" cy="76200"/>
            </a:xfrm>
            <a:custGeom>
              <a:avLst/>
              <a:gdLst/>
              <a:ahLst/>
              <a:cxnLst/>
              <a:rect l="l" t="t" r="r" b="b"/>
              <a:pathLst>
                <a:path w="762000" h="76200">
                  <a:moveTo>
                    <a:pt x="0" y="76200"/>
                  </a:moveTo>
                  <a:lnTo>
                    <a:pt x="762000" y="76200"/>
                  </a:lnTo>
                  <a:lnTo>
                    <a:pt x="7620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257800" y="6553200"/>
              <a:ext cx="838200" cy="76200"/>
            </a:xfrm>
            <a:custGeom>
              <a:avLst/>
              <a:gdLst/>
              <a:ahLst/>
              <a:cxnLst/>
              <a:rect l="l" t="t" r="r" b="b"/>
              <a:pathLst>
                <a:path w="838200" h="76200">
                  <a:moveTo>
                    <a:pt x="838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838200" y="76200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257800" y="6553200"/>
              <a:ext cx="838200" cy="76200"/>
            </a:xfrm>
            <a:custGeom>
              <a:avLst/>
              <a:gdLst/>
              <a:ahLst/>
              <a:cxnLst/>
              <a:rect l="l" t="t" r="r" b="b"/>
              <a:pathLst>
                <a:path w="838200" h="76200">
                  <a:moveTo>
                    <a:pt x="0" y="76200"/>
                  </a:moveTo>
                  <a:lnTo>
                    <a:pt x="838200" y="76200"/>
                  </a:lnTo>
                  <a:lnTo>
                    <a:pt x="838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28800" y="1676400"/>
            <a:ext cx="7320280" cy="3657600"/>
            <a:chOff x="1828800" y="1676400"/>
            <a:chExt cx="7320280" cy="36576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1676400"/>
              <a:ext cx="5292852" cy="3657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344149" y="4344149"/>
              <a:ext cx="923290" cy="697865"/>
            </a:xfrm>
            <a:custGeom>
              <a:avLst/>
              <a:gdLst/>
              <a:ahLst/>
              <a:cxnLst/>
              <a:rect l="l" t="t" r="r" b="b"/>
              <a:pathLst>
                <a:path w="923289" h="697864">
                  <a:moveTo>
                    <a:pt x="78139" y="40564"/>
                  </a:moveTo>
                  <a:lnTo>
                    <a:pt x="60828" y="63661"/>
                  </a:lnTo>
                  <a:lnTo>
                    <a:pt x="905763" y="697357"/>
                  </a:lnTo>
                  <a:lnTo>
                    <a:pt x="923023" y="674230"/>
                  </a:lnTo>
                  <a:lnTo>
                    <a:pt x="78139" y="40564"/>
                  </a:lnTo>
                  <a:close/>
                </a:path>
                <a:path w="923289" h="697864">
                  <a:moveTo>
                    <a:pt x="0" y="0"/>
                  </a:moveTo>
                  <a:lnTo>
                    <a:pt x="43446" y="86855"/>
                  </a:lnTo>
                  <a:lnTo>
                    <a:pt x="60828" y="63661"/>
                  </a:lnTo>
                  <a:lnTo>
                    <a:pt x="49301" y="55016"/>
                  </a:lnTo>
                  <a:lnTo>
                    <a:pt x="66573" y="31889"/>
                  </a:lnTo>
                  <a:lnTo>
                    <a:pt x="84640" y="31889"/>
                  </a:lnTo>
                  <a:lnTo>
                    <a:pt x="95491" y="17411"/>
                  </a:lnTo>
                  <a:lnTo>
                    <a:pt x="0" y="0"/>
                  </a:lnTo>
                  <a:close/>
                </a:path>
                <a:path w="923289" h="697864">
                  <a:moveTo>
                    <a:pt x="66573" y="31889"/>
                  </a:moveTo>
                  <a:lnTo>
                    <a:pt x="49301" y="55016"/>
                  </a:lnTo>
                  <a:lnTo>
                    <a:pt x="60828" y="63661"/>
                  </a:lnTo>
                  <a:lnTo>
                    <a:pt x="78139" y="40564"/>
                  </a:lnTo>
                  <a:lnTo>
                    <a:pt x="66573" y="31889"/>
                  </a:lnTo>
                  <a:close/>
                </a:path>
                <a:path w="923289" h="697864">
                  <a:moveTo>
                    <a:pt x="84640" y="31889"/>
                  </a:moveTo>
                  <a:lnTo>
                    <a:pt x="66573" y="31889"/>
                  </a:lnTo>
                  <a:lnTo>
                    <a:pt x="78139" y="40564"/>
                  </a:lnTo>
                  <a:lnTo>
                    <a:pt x="84640" y="318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410200" y="4825005"/>
              <a:ext cx="3733800" cy="307975"/>
            </a:xfrm>
            <a:custGeom>
              <a:avLst/>
              <a:gdLst/>
              <a:ahLst/>
              <a:cxnLst/>
              <a:rect l="l" t="t" r="r" b="b"/>
              <a:pathLst>
                <a:path w="3733800" h="307975">
                  <a:moveTo>
                    <a:pt x="0" y="307826"/>
                  </a:moveTo>
                  <a:lnTo>
                    <a:pt x="3733800" y="307826"/>
                  </a:lnTo>
                  <a:lnTo>
                    <a:pt x="3733800" y="0"/>
                  </a:lnTo>
                  <a:lnTo>
                    <a:pt x="0" y="0"/>
                  </a:lnTo>
                  <a:lnTo>
                    <a:pt x="0" y="3078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410200" y="4825005"/>
              <a:ext cx="3733800" cy="307975"/>
            </a:xfrm>
            <a:custGeom>
              <a:avLst/>
              <a:gdLst/>
              <a:ahLst/>
              <a:cxnLst/>
              <a:rect l="l" t="t" r="r" b="b"/>
              <a:pathLst>
                <a:path w="3733800" h="307975">
                  <a:moveTo>
                    <a:pt x="0" y="307826"/>
                  </a:moveTo>
                  <a:lnTo>
                    <a:pt x="3733800" y="307826"/>
                  </a:lnTo>
                </a:path>
                <a:path w="3733800" h="307975">
                  <a:moveTo>
                    <a:pt x="3733800" y="0"/>
                  </a:moveTo>
                  <a:lnTo>
                    <a:pt x="0" y="0"/>
                  </a:lnTo>
                  <a:lnTo>
                    <a:pt x="0" y="30782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414771" y="4852530"/>
            <a:ext cx="372935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Геологическая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привязка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сейсморазведке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1366799" y="5627342"/>
            <a:ext cx="63398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Одним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из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направлений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считается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построение</a:t>
            </a:r>
            <a:r>
              <a:rPr dirty="0" sz="1800" spc="-6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синтетических сейсмограмм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69304" y="221049"/>
            <a:ext cx="696214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0">
                <a:solidFill>
                  <a:srgbClr val="000000"/>
                </a:solidFill>
              </a:rPr>
              <a:t>Увязка</a:t>
            </a:r>
            <a:r>
              <a:rPr dirty="0" sz="2400" spc="-6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-65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профилей</a:t>
            </a:r>
            <a:r>
              <a:rPr dirty="0" sz="2400" spc="-1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65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их</a:t>
            </a:r>
            <a:r>
              <a:rPr dirty="0" sz="2400" spc="-40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скважинный</a:t>
            </a:r>
            <a:endParaRPr sz="2400"/>
          </a:p>
        </p:txBody>
      </p:sp>
      <p:sp>
        <p:nvSpPr>
          <p:cNvPr id="10" name="object 10" descr=""/>
          <p:cNvSpPr txBox="1"/>
          <p:nvPr/>
        </p:nvSpPr>
        <p:spPr>
          <a:xfrm>
            <a:off x="993428" y="660644"/>
            <a:ext cx="7523480" cy="93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0447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Times New Roman"/>
                <a:cs typeface="Times New Roman"/>
              </a:rPr>
              <a:t>контроль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dirty="0" sz="2000" spc="-10" b="1">
                <a:latin typeface="Times New Roman"/>
                <a:cs typeface="Times New Roman"/>
              </a:rPr>
              <a:t>Литологическая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интеграция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данных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каротажа</a:t>
            </a:r>
            <a:r>
              <a:rPr dirty="0" sz="2000" spc="-4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и</a:t>
            </a:r>
            <a:r>
              <a:rPr dirty="0" sz="2000" spc="-25" b="1">
                <a:latin typeface="Times New Roman"/>
                <a:cs typeface="Times New Roman"/>
              </a:rPr>
              <a:t> </a:t>
            </a:r>
            <a:r>
              <a:rPr dirty="0" sz="2000" spc="-10" b="1">
                <a:latin typeface="Times New Roman"/>
                <a:cs typeface="Times New Roman"/>
              </a:rPr>
              <a:t>сейсморазведки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6951" rIns="0" bIns="0" rtlCol="0" vert="horz">
            <a:spAutoFit/>
          </a:bodyPr>
          <a:lstStyle/>
          <a:p>
            <a:pPr marL="13696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Синтетические</a:t>
            </a:r>
            <a:r>
              <a:rPr dirty="0" spc="-170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сейсмограммы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38335" y="1629410"/>
            <a:ext cx="8473440" cy="4240530"/>
            <a:chOff x="338335" y="1629410"/>
            <a:chExt cx="8473440" cy="4240530"/>
          </a:xfrm>
        </p:grpSpPr>
        <p:sp>
          <p:nvSpPr>
            <p:cNvPr id="4" name="object 4" descr=""/>
            <p:cNvSpPr/>
            <p:nvPr/>
          </p:nvSpPr>
          <p:spPr>
            <a:xfrm>
              <a:off x="367308" y="1658098"/>
              <a:ext cx="8415655" cy="4184015"/>
            </a:xfrm>
            <a:custGeom>
              <a:avLst/>
              <a:gdLst/>
              <a:ahLst/>
              <a:cxnLst/>
              <a:rect l="l" t="t" r="r" b="b"/>
              <a:pathLst>
                <a:path w="8415655" h="4184015">
                  <a:moveTo>
                    <a:pt x="8415489" y="0"/>
                  </a:moveTo>
                  <a:lnTo>
                    <a:pt x="0" y="0"/>
                  </a:lnTo>
                  <a:lnTo>
                    <a:pt x="0" y="4183405"/>
                  </a:lnTo>
                  <a:lnTo>
                    <a:pt x="8415489" y="4183405"/>
                  </a:lnTo>
                  <a:lnTo>
                    <a:pt x="84154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8328" y="1629409"/>
              <a:ext cx="8473440" cy="4240530"/>
            </a:xfrm>
            <a:custGeom>
              <a:avLst/>
              <a:gdLst/>
              <a:ahLst/>
              <a:cxnLst/>
              <a:rect l="l" t="t" r="r" b="b"/>
              <a:pathLst>
                <a:path w="8473440" h="4240530">
                  <a:moveTo>
                    <a:pt x="8450313" y="57658"/>
                  </a:moveTo>
                  <a:lnTo>
                    <a:pt x="8415541" y="57658"/>
                  </a:lnTo>
                  <a:lnTo>
                    <a:pt x="8415541" y="4183126"/>
                  </a:lnTo>
                  <a:lnTo>
                    <a:pt x="8450313" y="4183126"/>
                  </a:lnTo>
                  <a:lnTo>
                    <a:pt x="8450313" y="57658"/>
                  </a:lnTo>
                  <a:close/>
                </a:path>
                <a:path w="8473440" h="4240530">
                  <a:moveTo>
                    <a:pt x="8450313" y="22860"/>
                  </a:moveTo>
                  <a:lnTo>
                    <a:pt x="23164" y="22860"/>
                  </a:lnTo>
                  <a:lnTo>
                    <a:pt x="23164" y="57150"/>
                  </a:lnTo>
                  <a:lnTo>
                    <a:pt x="23164" y="4183380"/>
                  </a:lnTo>
                  <a:lnTo>
                    <a:pt x="23164" y="4217670"/>
                  </a:lnTo>
                  <a:lnTo>
                    <a:pt x="8450313" y="4217670"/>
                  </a:lnTo>
                  <a:lnTo>
                    <a:pt x="8450313" y="4183380"/>
                  </a:lnTo>
                  <a:lnTo>
                    <a:pt x="57899" y="4183380"/>
                  </a:lnTo>
                  <a:lnTo>
                    <a:pt x="57899" y="57150"/>
                  </a:lnTo>
                  <a:lnTo>
                    <a:pt x="8450313" y="57150"/>
                  </a:lnTo>
                  <a:lnTo>
                    <a:pt x="8450313" y="22860"/>
                  </a:lnTo>
                  <a:close/>
                </a:path>
                <a:path w="8473440" h="4240530">
                  <a:moveTo>
                    <a:pt x="8473427" y="0"/>
                  </a:moveTo>
                  <a:lnTo>
                    <a:pt x="8461870" y="0"/>
                  </a:lnTo>
                  <a:lnTo>
                    <a:pt x="8461870" y="11430"/>
                  </a:lnTo>
                  <a:lnTo>
                    <a:pt x="8461870" y="4229100"/>
                  </a:lnTo>
                  <a:lnTo>
                    <a:pt x="11557" y="4229100"/>
                  </a:lnTo>
                  <a:lnTo>
                    <a:pt x="11557" y="11430"/>
                  </a:lnTo>
                  <a:lnTo>
                    <a:pt x="8461870" y="11430"/>
                  </a:lnTo>
                  <a:lnTo>
                    <a:pt x="846187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4229100"/>
                  </a:lnTo>
                  <a:lnTo>
                    <a:pt x="0" y="4240530"/>
                  </a:lnTo>
                  <a:lnTo>
                    <a:pt x="8473427" y="4240530"/>
                  </a:lnTo>
                  <a:lnTo>
                    <a:pt x="8473427" y="4229468"/>
                  </a:lnTo>
                  <a:lnTo>
                    <a:pt x="8473427" y="4229100"/>
                  </a:lnTo>
                  <a:lnTo>
                    <a:pt x="8473427" y="11430"/>
                  </a:lnTo>
                  <a:lnTo>
                    <a:pt x="8473427" y="0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38894" y="1681746"/>
            <a:ext cx="7796530" cy="3745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9079" marR="598805" indent="-247015">
              <a:lnSpc>
                <a:spcPct val="100000"/>
              </a:lnSpc>
              <a:spcBef>
                <a:spcPts val="105"/>
              </a:spcBef>
              <a:buSzPct val="110000"/>
              <a:buFont typeface="Microsoft Sans Serif"/>
              <a:buChar char="•"/>
              <a:tabLst>
                <a:tab pos="259079" algn="l"/>
              </a:tabLst>
            </a:pPr>
            <a:r>
              <a:rPr dirty="0" sz="2000" spc="-10">
                <a:latin typeface="Times New Roman"/>
                <a:cs typeface="Times New Roman"/>
              </a:rPr>
              <a:t>Традиционно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используют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привязку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отражений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геологическим </a:t>
            </a:r>
            <a:r>
              <a:rPr dirty="0" sz="2000">
                <a:latin typeface="Times New Roman"/>
                <a:cs typeface="Times New Roman"/>
              </a:rPr>
              <a:t>поверхностям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скважине.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60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59079" marR="5080" indent="-247015">
              <a:lnSpc>
                <a:spcPct val="100000"/>
              </a:lnSpc>
              <a:buSzPct val="110000"/>
              <a:buFont typeface="Microsoft Sans Serif"/>
              <a:buChar char="•"/>
              <a:tabLst>
                <a:tab pos="259079" algn="l"/>
              </a:tabLst>
            </a:pPr>
            <a:r>
              <a:rPr dirty="0" sz="2000" spc="-25">
                <a:latin typeface="Times New Roman"/>
                <a:cs typeface="Times New Roman"/>
              </a:rPr>
              <a:t>Необходимо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редактирование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акустического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плотностного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каротажа </a:t>
            </a:r>
            <a:r>
              <a:rPr dirty="0" sz="2000">
                <a:latin typeface="Times New Roman"/>
                <a:cs typeface="Times New Roman"/>
              </a:rPr>
              <a:t>и,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особенно,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сейсмического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импульса.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60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59079" marR="1510665" indent="-247015">
              <a:lnSpc>
                <a:spcPct val="100000"/>
              </a:lnSpc>
              <a:buSzPct val="110000"/>
              <a:buFont typeface="Microsoft Sans Serif"/>
              <a:buChar char="•"/>
              <a:tabLst>
                <a:tab pos="259079" algn="l"/>
              </a:tabLst>
            </a:pPr>
            <a:r>
              <a:rPr dirty="0" sz="2000">
                <a:latin typeface="Times New Roman"/>
                <a:cs typeface="Times New Roman"/>
              </a:rPr>
              <a:t>Диаграмма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коэффициента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отражений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рассчитывается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и </a:t>
            </a:r>
            <a:r>
              <a:rPr dirty="0" sz="2000" spc="-10">
                <a:latin typeface="Times New Roman"/>
                <a:cs typeface="Times New Roman"/>
              </a:rPr>
              <a:t>сворачивается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сейсмическим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импульсом.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60"/>
              </a:spcBef>
              <a:buFont typeface="Microsoft Sans Serif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59079" marR="566420" indent="-247015">
              <a:lnSpc>
                <a:spcPct val="100000"/>
              </a:lnSpc>
              <a:buSzPct val="110000"/>
              <a:buFont typeface="Microsoft Sans Serif"/>
              <a:buChar char="•"/>
              <a:tabLst>
                <a:tab pos="259079" algn="l"/>
              </a:tabLst>
            </a:pPr>
            <a:r>
              <a:rPr dirty="0" sz="2000">
                <a:latin typeface="Times New Roman"/>
                <a:cs typeface="Times New Roman"/>
              </a:rPr>
              <a:t>Синтетическая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сейсмограмма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фильтруется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при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сопоставлении</a:t>
            </a:r>
            <a:r>
              <a:rPr dirty="0" sz="2000" spc="-50">
                <a:latin typeface="Times New Roman"/>
                <a:cs typeface="Times New Roman"/>
              </a:rPr>
              <a:t> с </a:t>
            </a:r>
            <a:r>
              <a:rPr dirty="0" sz="2000">
                <a:latin typeface="Times New Roman"/>
                <a:cs typeface="Times New Roman"/>
              </a:rPr>
              <a:t>фактическими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сейсмическими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данными.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05027"/>
            <a:ext cx="70358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/>
              <a:t>Структурное</a:t>
            </a:r>
            <a:r>
              <a:rPr dirty="0" sz="2400" spc="-30"/>
              <a:t> </a:t>
            </a:r>
            <a:r>
              <a:rPr dirty="0" sz="2400" spc="-20"/>
              <a:t>картирование</a:t>
            </a:r>
            <a:r>
              <a:rPr dirty="0" sz="2400" spc="-30"/>
              <a:t> </a:t>
            </a:r>
            <a:r>
              <a:rPr dirty="0" sz="2400"/>
              <a:t>-</a:t>
            </a:r>
            <a:r>
              <a:rPr dirty="0" sz="2400" spc="-60"/>
              <a:t> </a:t>
            </a:r>
            <a:r>
              <a:rPr dirty="0" sz="2400"/>
              <a:t>от</a:t>
            </a:r>
            <a:r>
              <a:rPr dirty="0" sz="2400" spc="-70"/>
              <a:t> </a:t>
            </a:r>
            <a:r>
              <a:rPr dirty="0" sz="2400"/>
              <a:t>времени</a:t>
            </a:r>
            <a:r>
              <a:rPr dirty="0" sz="2400" spc="-55"/>
              <a:t> </a:t>
            </a:r>
            <a:r>
              <a:rPr dirty="0" sz="2400"/>
              <a:t>к</a:t>
            </a:r>
            <a:r>
              <a:rPr dirty="0" sz="2400" spc="-50"/>
              <a:t> </a:t>
            </a:r>
            <a:r>
              <a:rPr dirty="0" sz="2400" spc="-10"/>
              <a:t>глубине</a:t>
            </a:r>
            <a:endParaRPr sz="2400"/>
          </a:p>
        </p:txBody>
      </p:sp>
      <p:sp>
        <p:nvSpPr>
          <p:cNvPr id="3" name="object 3" descr=""/>
          <p:cNvSpPr/>
          <p:nvPr/>
        </p:nvSpPr>
        <p:spPr>
          <a:xfrm>
            <a:off x="347459" y="1790699"/>
            <a:ext cx="8473440" cy="3277870"/>
          </a:xfrm>
          <a:custGeom>
            <a:avLst/>
            <a:gdLst/>
            <a:ahLst/>
            <a:cxnLst/>
            <a:rect l="l" t="t" r="r" b="b"/>
            <a:pathLst>
              <a:path w="8473440" h="3277870">
                <a:moveTo>
                  <a:pt x="8450313" y="22860"/>
                </a:moveTo>
                <a:lnTo>
                  <a:pt x="23164" y="22860"/>
                </a:lnTo>
                <a:lnTo>
                  <a:pt x="23164" y="58420"/>
                </a:lnTo>
                <a:lnTo>
                  <a:pt x="23164" y="3220720"/>
                </a:lnTo>
                <a:lnTo>
                  <a:pt x="23164" y="3255010"/>
                </a:lnTo>
                <a:lnTo>
                  <a:pt x="8450313" y="3255010"/>
                </a:lnTo>
                <a:lnTo>
                  <a:pt x="8450313" y="3220720"/>
                </a:lnTo>
                <a:lnTo>
                  <a:pt x="57937" y="3220720"/>
                </a:lnTo>
                <a:lnTo>
                  <a:pt x="57937" y="58420"/>
                </a:lnTo>
                <a:lnTo>
                  <a:pt x="8415528" y="58420"/>
                </a:lnTo>
                <a:lnTo>
                  <a:pt x="8415528" y="3220199"/>
                </a:lnTo>
                <a:lnTo>
                  <a:pt x="8450313" y="3220212"/>
                </a:lnTo>
                <a:lnTo>
                  <a:pt x="8450313" y="58420"/>
                </a:lnTo>
                <a:lnTo>
                  <a:pt x="8450313" y="57899"/>
                </a:lnTo>
                <a:lnTo>
                  <a:pt x="8450313" y="22860"/>
                </a:lnTo>
                <a:close/>
              </a:path>
              <a:path w="8473440" h="3277870">
                <a:moveTo>
                  <a:pt x="8473427" y="0"/>
                </a:moveTo>
                <a:lnTo>
                  <a:pt x="0" y="0"/>
                </a:lnTo>
                <a:lnTo>
                  <a:pt x="0" y="11430"/>
                </a:lnTo>
                <a:lnTo>
                  <a:pt x="0" y="3266440"/>
                </a:lnTo>
                <a:lnTo>
                  <a:pt x="0" y="3277870"/>
                </a:lnTo>
                <a:lnTo>
                  <a:pt x="8473427" y="3277870"/>
                </a:lnTo>
                <a:lnTo>
                  <a:pt x="8473427" y="3266579"/>
                </a:lnTo>
                <a:lnTo>
                  <a:pt x="8473427" y="3266440"/>
                </a:lnTo>
                <a:lnTo>
                  <a:pt x="8473427" y="11557"/>
                </a:lnTo>
                <a:lnTo>
                  <a:pt x="8461870" y="11557"/>
                </a:lnTo>
                <a:lnTo>
                  <a:pt x="8461870" y="3266440"/>
                </a:lnTo>
                <a:lnTo>
                  <a:pt x="11607" y="3266440"/>
                </a:lnTo>
                <a:lnTo>
                  <a:pt x="11607" y="11430"/>
                </a:lnTo>
                <a:lnTo>
                  <a:pt x="8473427" y="11430"/>
                </a:lnTo>
                <a:lnTo>
                  <a:pt x="8473427" y="0"/>
                </a:lnTo>
                <a:close/>
              </a:path>
            </a:pathLst>
          </a:custGeom>
          <a:solidFill>
            <a:srgbClr val="7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92572" y="1843214"/>
            <a:ext cx="7777480" cy="3075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SzPct val="110000"/>
              <a:buFont typeface="Wingdings"/>
              <a:buChar char=""/>
              <a:tabLst>
                <a:tab pos="354965" algn="l"/>
              </a:tabLst>
            </a:pPr>
            <a:r>
              <a:rPr dirty="0" sz="2000">
                <a:latin typeface="Times New Roman"/>
                <a:cs typeface="Times New Roman"/>
              </a:rPr>
              <a:t>Обычно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сейсмическая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интерпретация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картирование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выполняется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в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2-х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мерной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временной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области.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SzPct val="110000"/>
              <a:buFont typeface="Wingdings"/>
              <a:buChar char=""/>
              <a:tabLst>
                <a:tab pos="355600" algn="l"/>
              </a:tabLst>
            </a:pPr>
            <a:r>
              <a:rPr dirty="0" sz="2000">
                <a:latin typeface="Times New Roman"/>
                <a:cs typeface="Times New Roman"/>
              </a:rPr>
              <a:t>Сейсмические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(временные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карты)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конвертируются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глубинные, используя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известные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или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рассчитанные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зависимости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времени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от </a:t>
            </a:r>
            <a:r>
              <a:rPr dirty="0" sz="2000" spc="-20">
                <a:latin typeface="Times New Roman"/>
                <a:cs typeface="Times New Roman"/>
              </a:rPr>
              <a:t>глубины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или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модели</a:t>
            </a:r>
            <a:r>
              <a:rPr dirty="0" sz="2000" spc="-7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интервальных/средних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скоростей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как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функцию </a:t>
            </a:r>
            <a:r>
              <a:rPr dirty="0" sz="2000">
                <a:latin typeface="Times New Roman"/>
                <a:cs typeface="Times New Roman"/>
              </a:rPr>
              <a:t>от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глубины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или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времени.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Wingdings"/>
              <a:buChar char=""/>
            </a:pP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110000"/>
              <a:buFont typeface="Wingdings"/>
              <a:buChar char=""/>
              <a:tabLst>
                <a:tab pos="354965" algn="l"/>
              </a:tabLst>
            </a:pPr>
            <a:r>
              <a:rPr dirty="0" sz="2000">
                <a:latin typeface="Times New Roman"/>
                <a:cs typeface="Times New Roman"/>
              </a:rPr>
              <a:t>Сейсмокаротаж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или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ВСП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скважинах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обеспечивают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более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надежный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контроль.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28316" y="620269"/>
            <a:ext cx="4525010" cy="5553710"/>
            <a:chOff x="2528316" y="620269"/>
            <a:chExt cx="4525010" cy="55537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8316" y="693419"/>
              <a:ext cx="4524756" cy="548030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663977" y="620280"/>
              <a:ext cx="4389120" cy="640080"/>
            </a:xfrm>
            <a:custGeom>
              <a:avLst/>
              <a:gdLst/>
              <a:ahLst/>
              <a:cxnLst/>
              <a:rect l="l" t="t" r="r" b="b"/>
              <a:pathLst>
                <a:path w="4389120" h="640080">
                  <a:moveTo>
                    <a:pt x="4389094" y="271246"/>
                  </a:moveTo>
                  <a:lnTo>
                    <a:pt x="3241522" y="271246"/>
                  </a:lnTo>
                  <a:lnTo>
                    <a:pt x="3241522" y="0"/>
                  </a:lnTo>
                  <a:lnTo>
                    <a:pt x="1299959" y="0"/>
                  </a:lnTo>
                  <a:lnTo>
                    <a:pt x="1299959" y="271246"/>
                  </a:lnTo>
                  <a:lnTo>
                    <a:pt x="0" y="271246"/>
                  </a:lnTo>
                  <a:lnTo>
                    <a:pt x="0" y="640041"/>
                  </a:lnTo>
                  <a:lnTo>
                    <a:pt x="4389094" y="640041"/>
                  </a:lnTo>
                  <a:lnTo>
                    <a:pt x="4389094" y="2712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516885" y="681983"/>
            <a:ext cx="4547870" cy="5503545"/>
          </a:xfrm>
          <a:prstGeom prst="rect">
            <a:avLst/>
          </a:prstGeom>
          <a:ln w="22859">
            <a:solidFill>
              <a:srgbClr val="C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 marL="659765">
              <a:lnSpc>
                <a:spcPts val="1900"/>
              </a:lnSpc>
            </a:pPr>
            <a:r>
              <a:rPr dirty="0" sz="1800" spc="-10" b="1">
                <a:latin typeface="Constantia"/>
                <a:cs typeface="Constantia"/>
              </a:rPr>
              <a:t>Карта</a:t>
            </a:r>
            <a:r>
              <a:rPr dirty="0" sz="1800" spc="-75" b="1">
                <a:latin typeface="Constantia"/>
                <a:cs typeface="Constantia"/>
              </a:rPr>
              <a:t> </a:t>
            </a:r>
            <a:r>
              <a:rPr dirty="0" sz="1800" spc="-20" b="1">
                <a:latin typeface="Constantia"/>
                <a:cs typeface="Constantia"/>
              </a:rPr>
              <a:t>изохрон</a:t>
            </a:r>
            <a:r>
              <a:rPr dirty="0" sz="1800" spc="-35" b="1">
                <a:latin typeface="Constantia"/>
                <a:cs typeface="Constantia"/>
              </a:rPr>
              <a:t> </a:t>
            </a:r>
            <a:r>
              <a:rPr dirty="0" sz="1800" spc="-20" b="1">
                <a:latin typeface="Constantia"/>
                <a:cs typeface="Constantia"/>
              </a:rPr>
              <a:t>(To)</a:t>
            </a:r>
            <a:endParaRPr sz="1800">
              <a:latin typeface="Constantia"/>
              <a:cs typeface="Constantia"/>
            </a:endParaRPr>
          </a:p>
          <a:p>
            <a:pPr algn="ctr" marL="134620">
              <a:lnSpc>
                <a:spcPts val="2150"/>
              </a:lnSpc>
            </a:pPr>
            <a:r>
              <a:rPr dirty="0" sz="1800" spc="-10" b="1">
                <a:latin typeface="Constantia"/>
                <a:cs typeface="Constantia"/>
              </a:rPr>
              <a:t>Cечение</a:t>
            </a:r>
            <a:r>
              <a:rPr dirty="0" sz="1800" spc="-85" b="1">
                <a:latin typeface="Constantia"/>
                <a:cs typeface="Constantia"/>
              </a:rPr>
              <a:t> </a:t>
            </a:r>
            <a:r>
              <a:rPr dirty="0" sz="1800" spc="-20" b="1">
                <a:latin typeface="Constantia"/>
                <a:cs typeface="Constantia"/>
              </a:rPr>
              <a:t>изохрон</a:t>
            </a:r>
            <a:r>
              <a:rPr dirty="0" sz="1800" spc="-120" b="1">
                <a:latin typeface="Constantia"/>
                <a:cs typeface="Constantia"/>
              </a:rPr>
              <a:t> </a:t>
            </a:r>
            <a:r>
              <a:rPr dirty="0" sz="1800" b="1">
                <a:latin typeface="Constantia"/>
                <a:cs typeface="Constantia"/>
              </a:rPr>
              <a:t>через</a:t>
            </a:r>
            <a:r>
              <a:rPr dirty="0" sz="1800" spc="-35" b="1">
                <a:latin typeface="Constantia"/>
                <a:cs typeface="Constantia"/>
              </a:rPr>
              <a:t> </a:t>
            </a:r>
            <a:r>
              <a:rPr dirty="0" sz="1800" b="1">
                <a:latin typeface="Constantia"/>
                <a:cs typeface="Constantia"/>
              </a:rPr>
              <a:t>10</a:t>
            </a:r>
            <a:r>
              <a:rPr dirty="0" sz="1800" spc="-10" b="1">
                <a:latin typeface="Constantia"/>
                <a:cs typeface="Constantia"/>
              </a:rPr>
              <a:t> </a:t>
            </a:r>
            <a:r>
              <a:rPr dirty="0" sz="1800" spc="-25" b="1">
                <a:latin typeface="Constantia"/>
                <a:cs typeface="Constantia"/>
              </a:rPr>
              <a:t>мс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0363" rIns="0" bIns="0" rtlCol="0" vert="horz">
            <a:spAutoFit/>
          </a:bodyPr>
          <a:lstStyle/>
          <a:p>
            <a:pPr marL="2620645">
              <a:lnSpc>
                <a:spcPct val="100000"/>
              </a:lnSpc>
              <a:spcBef>
                <a:spcPts val="100"/>
              </a:spcBef>
            </a:pPr>
            <a:r>
              <a:rPr dirty="0" sz="2400" spc="-35"/>
              <a:t>Глубинная</a:t>
            </a:r>
            <a:r>
              <a:rPr dirty="0" sz="2400" spc="-65"/>
              <a:t> </a:t>
            </a:r>
            <a:r>
              <a:rPr dirty="0" sz="2400" spc="-10"/>
              <a:t>конверсия</a:t>
            </a:r>
            <a:endParaRPr sz="2400"/>
          </a:p>
        </p:txBody>
      </p:sp>
      <p:grpSp>
        <p:nvGrpSpPr>
          <p:cNvPr id="3" name="object 3" descr=""/>
          <p:cNvGrpSpPr/>
          <p:nvPr/>
        </p:nvGrpSpPr>
        <p:grpSpPr>
          <a:xfrm>
            <a:off x="813388" y="1603318"/>
            <a:ext cx="7937500" cy="4079240"/>
            <a:chOff x="813388" y="1603318"/>
            <a:chExt cx="7937500" cy="4079240"/>
          </a:xfrm>
        </p:grpSpPr>
        <p:sp>
          <p:nvSpPr>
            <p:cNvPr id="4" name="object 4" descr=""/>
            <p:cNvSpPr/>
            <p:nvPr/>
          </p:nvSpPr>
          <p:spPr>
            <a:xfrm>
              <a:off x="819103" y="1609033"/>
              <a:ext cx="7926070" cy="4067810"/>
            </a:xfrm>
            <a:custGeom>
              <a:avLst/>
              <a:gdLst/>
              <a:ahLst/>
              <a:cxnLst/>
              <a:rect l="l" t="t" r="r" b="b"/>
              <a:pathLst>
                <a:path w="7926070" h="4067810">
                  <a:moveTo>
                    <a:pt x="7925733" y="0"/>
                  </a:moveTo>
                  <a:lnTo>
                    <a:pt x="0" y="0"/>
                  </a:lnTo>
                  <a:lnTo>
                    <a:pt x="0" y="4067722"/>
                  </a:lnTo>
                  <a:lnTo>
                    <a:pt x="7925733" y="4067722"/>
                  </a:lnTo>
                  <a:lnTo>
                    <a:pt x="79257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19103" y="1609033"/>
              <a:ext cx="7926070" cy="4067810"/>
            </a:xfrm>
            <a:custGeom>
              <a:avLst/>
              <a:gdLst/>
              <a:ahLst/>
              <a:cxnLst/>
              <a:rect l="l" t="t" r="r" b="b"/>
              <a:pathLst>
                <a:path w="7926070" h="4067810">
                  <a:moveTo>
                    <a:pt x="0" y="4067722"/>
                  </a:moveTo>
                  <a:lnTo>
                    <a:pt x="7925733" y="4067722"/>
                  </a:lnTo>
                  <a:lnTo>
                    <a:pt x="7925733" y="0"/>
                  </a:lnTo>
                  <a:lnTo>
                    <a:pt x="0" y="0"/>
                  </a:lnTo>
                  <a:lnTo>
                    <a:pt x="0" y="4067722"/>
                  </a:lnTo>
                  <a:close/>
                </a:path>
              </a:pathLst>
            </a:custGeom>
            <a:ln w="107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84121" y="2393861"/>
              <a:ext cx="6381115" cy="3046095"/>
            </a:xfrm>
            <a:custGeom>
              <a:avLst/>
              <a:gdLst/>
              <a:ahLst/>
              <a:cxnLst/>
              <a:rect l="l" t="t" r="r" b="b"/>
              <a:pathLst>
                <a:path w="6381115" h="3046095">
                  <a:moveTo>
                    <a:pt x="6380505" y="0"/>
                  </a:moveTo>
                  <a:lnTo>
                    <a:pt x="0" y="0"/>
                  </a:lnTo>
                  <a:lnTo>
                    <a:pt x="0" y="3045663"/>
                  </a:lnTo>
                  <a:lnTo>
                    <a:pt x="6380505" y="3045663"/>
                  </a:lnTo>
                  <a:lnTo>
                    <a:pt x="638050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990480" y="2780998"/>
              <a:ext cx="6368415" cy="2663825"/>
            </a:xfrm>
            <a:custGeom>
              <a:avLst/>
              <a:gdLst/>
              <a:ahLst/>
              <a:cxnLst/>
              <a:rect l="l" t="t" r="r" b="b"/>
              <a:pathLst>
                <a:path w="6368415" h="2663825">
                  <a:moveTo>
                    <a:pt x="0" y="0"/>
                  </a:moveTo>
                  <a:lnTo>
                    <a:pt x="6367892" y="0"/>
                  </a:lnTo>
                </a:path>
                <a:path w="6368415" h="2663825">
                  <a:moveTo>
                    <a:pt x="0" y="381790"/>
                  </a:moveTo>
                  <a:lnTo>
                    <a:pt x="6367892" y="381790"/>
                  </a:lnTo>
                </a:path>
                <a:path w="6368415" h="2663825">
                  <a:moveTo>
                    <a:pt x="0" y="763934"/>
                  </a:moveTo>
                  <a:lnTo>
                    <a:pt x="6367892" y="763934"/>
                  </a:lnTo>
                </a:path>
                <a:path w="6368415" h="2663825">
                  <a:moveTo>
                    <a:pt x="0" y="1145976"/>
                  </a:moveTo>
                  <a:lnTo>
                    <a:pt x="6367892" y="1145976"/>
                  </a:lnTo>
                </a:path>
                <a:path w="6368415" h="2663825">
                  <a:moveTo>
                    <a:pt x="0" y="1517403"/>
                  </a:moveTo>
                  <a:lnTo>
                    <a:pt x="6367892" y="1517403"/>
                  </a:lnTo>
                </a:path>
                <a:path w="6368415" h="2663825">
                  <a:moveTo>
                    <a:pt x="0" y="1899490"/>
                  </a:moveTo>
                  <a:lnTo>
                    <a:pt x="6367892" y="1899490"/>
                  </a:lnTo>
                </a:path>
                <a:path w="6368415" h="2663825">
                  <a:moveTo>
                    <a:pt x="0" y="2281589"/>
                  </a:moveTo>
                  <a:lnTo>
                    <a:pt x="6367892" y="2281589"/>
                  </a:lnTo>
                </a:path>
                <a:path w="6368415" h="2663825">
                  <a:moveTo>
                    <a:pt x="0" y="2663676"/>
                  </a:moveTo>
                  <a:lnTo>
                    <a:pt x="6367892" y="2663676"/>
                  </a:lnTo>
                </a:path>
              </a:pathLst>
            </a:custGeom>
            <a:ln w="11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053618" y="2398956"/>
              <a:ext cx="4254500" cy="3035300"/>
            </a:xfrm>
            <a:custGeom>
              <a:avLst/>
              <a:gdLst/>
              <a:ahLst/>
              <a:cxnLst/>
              <a:rect l="l" t="t" r="r" b="b"/>
              <a:pathLst>
                <a:path w="4254500" h="3035300">
                  <a:moveTo>
                    <a:pt x="0" y="0"/>
                  </a:moveTo>
                  <a:lnTo>
                    <a:pt x="0" y="3035104"/>
                  </a:lnTo>
                </a:path>
                <a:path w="4254500" h="3035300">
                  <a:moveTo>
                    <a:pt x="1063473" y="0"/>
                  </a:moveTo>
                  <a:lnTo>
                    <a:pt x="1063473" y="3035104"/>
                  </a:lnTo>
                </a:path>
                <a:path w="4254500" h="3035300">
                  <a:moveTo>
                    <a:pt x="2126961" y="0"/>
                  </a:moveTo>
                  <a:lnTo>
                    <a:pt x="2126961" y="3035104"/>
                  </a:lnTo>
                </a:path>
                <a:path w="4254500" h="3035300">
                  <a:moveTo>
                    <a:pt x="3190435" y="0"/>
                  </a:moveTo>
                  <a:lnTo>
                    <a:pt x="3190435" y="3035104"/>
                  </a:lnTo>
                </a:path>
                <a:path w="4254500" h="3035300">
                  <a:moveTo>
                    <a:pt x="4253923" y="0"/>
                  </a:moveTo>
                  <a:lnTo>
                    <a:pt x="4253923" y="3035104"/>
                  </a:lnTo>
                </a:path>
              </a:pathLst>
            </a:custGeom>
            <a:ln w="11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64695" y="2398956"/>
              <a:ext cx="12700" cy="3035300"/>
            </a:xfrm>
            <a:custGeom>
              <a:avLst/>
              <a:gdLst/>
              <a:ahLst/>
              <a:cxnLst/>
              <a:rect l="l" t="t" r="r" b="b"/>
              <a:pathLst>
                <a:path w="12700" h="3035300">
                  <a:moveTo>
                    <a:pt x="0" y="3035104"/>
                  </a:moveTo>
                  <a:lnTo>
                    <a:pt x="12640" y="3035104"/>
                  </a:lnTo>
                  <a:lnTo>
                    <a:pt x="12640" y="0"/>
                  </a:lnTo>
                  <a:lnTo>
                    <a:pt x="0" y="0"/>
                  </a:lnTo>
                  <a:lnTo>
                    <a:pt x="0" y="3035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990480" y="2398956"/>
              <a:ext cx="6368415" cy="0"/>
            </a:xfrm>
            <a:custGeom>
              <a:avLst/>
              <a:gdLst/>
              <a:ahLst/>
              <a:cxnLst/>
              <a:rect l="l" t="t" r="r" b="b"/>
              <a:pathLst>
                <a:path w="6368415" h="0">
                  <a:moveTo>
                    <a:pt x="0" y="0"/>
                  </a:moveTo>
                  <a:lnTo>
                    <a:pt x="6367892" y="0"/>
                  </a:lnTo>
                </a:path>
              </a:pathLst>
            </a:custGeom>
            <a:ln w="1031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364695" y="2398956"/>
              <a:ext cx="12700" cy="3035300"/>
            </a:xfrm>
            <a:custGeom>
              <a:avLst/>
              <a:gdLst/>
              <a:ahLst/>
              <a:cxnLst/>
              <a:rect l="l" t="t" r="r" b="b"/>
              <a:pathLst>
                <a:path w="12700" h="3035300">
                  <a:moveTo>
                    <a:pt x="0" y="3035104"/>
                  </a:moveTo>
                  <a:lnTo>
                    <a:pt x="12640" y="3035104"/>
                  </a:lnTo>
                  <a:lnTo>
                    <a:pt x="12640" y="0"/>
                  </a:lnTo>
                  <a:lnTo>
                    <a:pt x="0" y="0"/>
                  </a:lnTo>
                  <a:lnTo>
                    <a:pt x="0" y="303510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03138" y="5444675"/>
              <a:ext cx="6368415" cy="0"/>
            </a:xfrm>
            <a:custGeom>
              <a:avLst/>
              <a:gdLst/>
              <a:ahLst/>
              <a:cxnLst/>
              <a:rect l="l" t="t" r="r" b="b"/>
              <a:pathLst>
                <a:path w="6368415" h="0">
                  <a:moveTo>
                    <a:pt x="6367878" y="0"/>
                  </a:moveTo>
                  <a:lnTo>
                    <a:pt x="0" y="0"/>
                  </a:lnTo>
                </a:path>
              </a:pathLst>
            </a:custGeom>
            <a:ln w="1031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984159" y="2409331"/>
              <a:ext cx="12700" cy="3035935"/>
            </a:xfrm>
            <a:custGeom>
              <a:avLst/>
              <a:gdLst/>
              <a:ahLst/>
              <a:cxnLst/>
              <a:rect l="l" t="t" r="r" b="b"/>
              <a:pathLst>
                <a:path w="12700" h="3035935">
                  <a:moveTo>
                    <a:pt x="0" y="3035343"/>
                  </a:moveTo>
                  <a:lnTo>
                    <a:pt x="12640" y="3035343"/>
                  </a:lnTo>
                  <a:lnTo>
                    <a:pt x="12640" y="0"/>
                  </a:lnTo>
                  <a:lnTo>
                    <a:pt x="0" y="0"/>
                  </a:lnTo>
                  <a:lnTo>
                    <a:pt x="0" y="303534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984159" y="2398956"/>
              <a:ext cx="12700" cy="3035300"/>
            </a:xfrm>
            <a:custGeom>
              <a:avLst/>
              <a:gdLst/>
              <a:ahLst/>
              <a:cxnLst/>
              <a:rect l="l" t="t" r="r" b="b"/>
              <a:pathLst>
                <a:path w="12700" h="3035300">
                  <a:moveTo>
                    <a:pt x="0" y="3035104"/>
                  </a:moveTo>
                  <a:lnTo>
                    <a:pt x="12640" y="3035104"/>
                  </a:lnTo>
                  <a:lnTo>
                    <a:pt x="12640" y="0"/>
                  </a:lnTo>
                  <a:lnTo>
                    <a:pt x="0" y="0"/>
                  </a:lnTo>
                  <a:lnTo>
                    <a:pt x="0" y="3035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926841" y="2357880"/>
              <a:ext cx="6444615" cy="3087370"/>
            </a:xfrm>
            <a:custGeom>
              <a:avLst/>
              <a:gdLst/>
              <a:ahLst/>
              <a:cxnLst/>
              <a:rect l="l" t="t" r="r" b="b"/>
              <a:pathLst>
                <a:path w="6444615" h="3087370">
                  <a:moveTo>
                    <a:pt x="0" y="41076"/>
                  </a:moveTo>
                  <a:lnTo>
                    <a:pt x="50603" y="41076"/>
                  </a:lnTo>
                </a:path>
                <a:path w="6444615" h="3087370">
                  <a:moveTo>
                    <a:pt x="0" y="423118"/>
                  </a:moveTo>
                  <a:lnTo>
                    <a:pt x="50603" y="423118"/>
                  </a:lnTo>
                </a:path>
                <a:path w="6444615" h="3087370">
                  <a:moveTo>
                    <a:pt x="0" y="804909"/>
                  </a:moveTo>
                  <a:lnTo>
                    <a:pt x="50603" y="804909"/>
                  </a:lnTo>
                </a:path>
                <a:path w="6444615" h="3087370">
                  <a:moveTo>
                    <a:pt x="0" y="1187053"/>
                  </a:moveTo>
                  <a:lnTo>
                    <a:pt x="50603" y="1187053"/>
                  </a:lnTo>
                </a:path>
                <a:path w="6444615" h="3087370">
                  <a:moveTo>
                    <a:pt x="0" y="1569095"/>
                  </a:moveTo>
                  <a:lnTo>
                    <a:pt x="50603" y="1569095"/>
                  </a:lnTo>
                </a:path>
                <a:path w="6444615" h="3087370">
                  <a:moveTo>
                    <a:pt x="0" y="1940522"/>
                  </a:moveTo>
                  <a:lnTo>
                    <a:pt x="50603" y="1940522"/>
                  </a:lnTo>
                </a:path>
                <a:path w="6444615" h="3087370">
                  <a:moveTo>
                    <a:pt x="0" y="2322609"/>
                  </a:moveTo>
                  <a:lnTo>
                    <a:pt x="50603" y="2322609"/>
                  </a:lnTo>
                </a:path>
                <a:path w="6444615" h="3087370">
                  <a:moveTo>
                    <a:pt x="0" y="2704708"/>
                  </a:moveTo>
                  <a:lnTo>
                    <a:pt x="50603" y="2704708"/>
                  </a:lnTo>
                </a:path>
                <a:path w="6444615" h="3087370">
                  <a:moveTo>
                    <a:pt x="0" y="3086795"/>
                  </a:moveTo>
                  <a:lnTo>
                    <a:pt x="50603" y="3086795"/>
                  </a:lnTo>
                </a:path>
                <a:path w="6444615" h="3087370">
                  <a:moveTo>
                    <a:pt x="63639" y="41076"/>
                  </a:moveTo>
                  <a:lnTo>
                    <a:pt x="6431531" y="41076"/>
                  </a:lnTo>
                </a:path>
                <a:path w="6444615" h="3087370">
                  <a:moveTo>
                    <a:pt x="63639" y="41076"/>
                  </a:moveTo>
                  <a:lnTo>
                    <a:pt x="63639" y="0"/>
                  </a:lnTo>
                </a:path>
                <a:path w="6444615" h="3087370">
                  <a:moveTo>
                    <a:pt x="1126777" y="41076"/>
                  </a:moveTo>
                  <a:lnTo>
                    <a:pt x="1126777" y="0"/>
                  </a:lnTo>
                </a:path>
                <a:path w="6444615" h="3087370">
                  <a:moveTo>
                    <a:pt x="2190251" y="41076"/>
                  </a:moveTo>
                  <a:lnTo>
                    <a:pt x="2190251" y="0"/>
                  </a:lnTo>
                </a:path>
                <a:path w="6444615" h="3087370">
                  <a:moveTo>
                    <a:pt x="3253739" y="41076"/>
                  </a:moveTo>
                  <a:lnTo>
                    <a:pt x="3253739" y="0"/>
                  </a:lnTo>
                </a:path>
                <a:path w="6444615" h="3087370">
                  <a:moveTo>
                    <a:pt x="4317213" y="41076"/>
                  </a:moveTo>
                  <a:lnTo>
                    <a:pt x="4317213" y="0"/>
                  </a:lnTo>
                </a:path>
                <a:path w="6444615" h="3087370">
                  <a:moveTo>
                    <a:pt x="5380701" y="41076"/>
                  </a:moveTo>
                  <a:lnTo>
                    <a:pt x="5380701" y="0"/>
                  </a:lnTo>
                </a:path>
                <a:path w="6444615" h="3087370">
                  <a:moveTo>
                    <a:pt x="6444175" y="41076"/>
                  </a:moveTo>
                  <a:lnTo>
                    <a:pt x="6444175" y="0"/>
                  </a:lnTo>
                </a:path>
              </a:pathLst>
            </a:custGeom>
            <a:ln w="11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0274" y="3291876"/>
              <a:ext cx="2899230" cy="168285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190270" y="2393861"/>
              <a:ext cx="2054225" cy="903605"/>
            </a:xfrm>
            <a:custGeom>
              <a:avLst/>
              <a:gdLst/>
              <a:ahLst/>
              <a:cxnLst/>
              <a:rect l="l" t="t" r="r" b="b"/>
              <a:pathLst>
                <a:path w="2054225" h="903604">
                  <a:moveTo>
                    <a:pt x="0" y="0"/>
                  </a:moveTo>
                  <a:lnTo>
                    <a:pt x="2053625" y="903172"/>
                  </a:lnTo>
                </a:path>
              </a:pathLst>
            </a:custGeom>
            <a:ln w="106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363467" y="2277576"/>
            <a:ext cx="468630" cy="3269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300" spc="105">
                <a:latin typeface="Microsoft Sans Serif"/>
                <a:cs typeface="Microsoft Sans Serif"/>
              </a:rPr>
              <a:t>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50"/>
              </a:spcBef>
            </a:pPr>
            <a:r>
              <a:rPr dirty="0" sz="1300" spc="135">
                <a:latin typeface="Microsoft Sans Serif"/>
                <a:cs typeface="Microsoft Sans Serif"/>
              </a:rPr>
              <a:t>200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45"/>
              </a:spcBef>
            </a:pPr>
            <a:r>
              <a:rPr dirty="0" sz="1300" spc="135">
                <a:latin typeface="Microsoft Sans Serif"/>
                <a:cs typeface="Microsoft Sans Serif"/>
              </a:rPr>
              <a:t>400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50"/>
              </a:spcBef>
            </a:pPr>
            <a:r>
              <a:rPr dirty="0" sz="1300" spc="135">
                <a:latin typeface="Microsoft Sans Serif"/>
                <a:cs typeface="Microsoft Sans Serif"/>
              </a:rPr>
              <a:t>600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45"/>
              </a:spcBef>
            </a:pPr>
            <a:r>
              <a:rPr dirty="0" sz="1300" spc="135">
                <a:latin typeface="Microsoft Sans Serif"/>
                <a:cs typeface="Microsoft Sans Serif"/>
              </a:rPr>
              <a:t>800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370"/>
              </a:spcBef>
            </a:pPr>
            <a:r>
              <a:rPr dirty="0" sz="1300" spc="140">
                <a:latin typeface="Microsoft Sans Serif"/>
                <a:cs typeface="Microsoft Sans Serif"/>
              </a:rPr>
              <a:t>1000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50"/>
              </a:spcBef>
            </a:pPr>
            <a:r>
              <a:rPr dirty="0" sz="1300" spc="140">
                <a:latin typeface="Microsoft Sans Serif"/>
                <a:cs typeface="Microsoft Sans Serif"/>
              </a:rPr>
              <a:t>1200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45"/>
              </a:spcBef>
            </a:pPr>
            <a:r>
              <a:rPr dirty="0" sz="1300" spc="140">
                <a:latin typeface="Microsoft Sans Serif"/>
                <a:cs typeface="Microsoft Sans Serif"/>
              </a:rPr>
              <a:t>1400</a:t>
            </a:r>
            <a:endParaRPr sz="13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  <a:spcBef>
                <a:spcPts val="1445"/>
              </a:spcBef>
            </a:pPr>
            <a:r>
              <a:rPr dirty="0" sz="1300" spc="140">
                <a:latin typeface="Microsoft Sans Serif"/>
                <a:cs typeface="Microsoft Sans Serif"/>
              </a:rPr>
              <a:t>1600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933180" y="2040293"/>
            <a:ext cx="236728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49325" algn="l"/>
                <a:tab pos="2012950" algn="l"/>
              </a:tabLst>
            </a:pPr>
            <a:r>
              <a:rPr dirty="0" sz="1300" spc="105">
                <a:latin typeface="Microsoft Sans Serif"/>
                <a:cs typeface="Microsoft Sans Serif"/>
              </a:rPr>
              <a:t>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135">
                <a:latin typeface="Microsoft Sans Serif"/>
                <a:cs typeface="Microsoft Sans Serif"/>
              </a:rPr>
              <a:t>200</a:t>
            </a:r>
            <a:r>
              <a:rPr dirty="0" sz="1300">
                <a:latin typeface="Times New Roman"/>
                <a:cs typeface="Times New Roman"/>
              </a:rPr>
              <a:t>	</a:t>
            </a:r>
            <a:r>
              <a:rPr dirty="0" sz="1300" spc="135">
                <a:latin typeface="Microsoft Sans Serif"/>
                <a:cs typeface="Microsoft Sans Serif"/>
              </a:rPr>
              <a:t>400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073429" y="2040293"/>
            <a:ext cx="354330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300" spc="135">
                <a:latin typeface="Microsoft Sans Serif"/>
                <a:cs typeface="Microsoft Sans Serif"/>
              </a:rPr>
              <a:t>800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073207" y="2040293"/>
            <a:ext cx="46799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300" spc="140">
                <a:latin typeface="Microsoft Sans Serif"/>
                <a:cs typeface="Microsoft Sans Serif"/>
              </a:rPr>
              <a:t>1000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136832" y="2040293"/>
            <a:ext cx="46799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300" spc="140">
                <a:latin typeface="Microsoft Sans Serif"/>
                <a:cs typeface="Microsoft Sans Serif"/>
              </a:rPr>
              <a:t>1200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959248" y="1660616"/>
            <a:ext cx="453390" cy="60388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300" spc="175" b="1">
                <a:latin typeface="Arial"/>
                <a:cs typeface="Arial"/>
              </a:rPr>
              <a:t>TWT</a:t>
            </a:r>
            <a:endParaRPr sz="13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  <a:spcBef>
                <a:spcPts val="715"/>
              </a:spcBef>
            </a:pPr>
            <a:r>
              <a:rPr dirty="0" sz="1300" spc="135">
                <a:latin typeface="Microsoft Sans Serif"/>
                <a:cs typeface="Microsoft Sans Serif"/>
              </a:rPr>
              <a:t>600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45976" y="1547614"/>
            <a:ext cx="8085455" cy="4191000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wrap="square" lIns="0" tIns="15875" rIns="0" bIns="0" rtlCol="0" vert="vert27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endParaRPr sz="1600">
              <a:latin typeface="Times New Roman"/>
              <a:cs typeface="Times New Roman"/>
            </a:endParaRPr>
          </a:p>
          <a:p>
            <a:pPr marL="1320800">
              <a:lnSpc>
                <a:spcPct val="100000"/>
              </a:lnSpc>
            </a:pPr>
            <a:r>
              <a:rPr dirty="0" sz="1600" spc="-170" b="1">
                <a:latin typeface="Arial"/>
                <a:cs typeface="Arial"/>
              </a:rPr>
              <a:t>Depth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80" b="1">
                <a:latin typeface="Arial"/>
                <a:cs typeface="Arial"/>
              </a:rPr>
              <a:t>ah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Arial"/>
                <a:cs typeface="Arial"/>
              </a:rPr>
              <a:t>(m)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819103" y="1609033"/>
            <a:ext cx="7926070" cy="4067810"/>
          </a:xfrm>
          <a:custGeom>
            <a:avLst/>
            <a:gdLst/>
            <a:ahLst/>
            <a:cxnLst/>
            <a:rect l="l" t="t" r="r" b="b"/>
            <a:pathLst>
              <a:path w="7926070" h="4067810">
                <a:moveTo>
                  <a:pt x="0" y="4067722"/>
                </a:moveTo>
                <a:lnTo>
                  <a:pt x="7925733" y="4067722"/>
                </a:lnTo>
                <a:lnTo>
                  <a:pt x="7925733" y="0"/>
                </a:lnTo>
                <a:lnTo>
                  <a:pt x="0" y="0"/>
                </a:lnTo>
                <a:lnTo>
                  <a:pt x="0" y="4067722"/>
                </a:lnTo>
                <a:close/>
              </a:path>
            </a:pathLst>
          </a:custGeom>
          <a:ln w="107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27" name="object 2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28" name="object 2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388095" y="870193"/>
            <a:ext cx="5575300" cy="5331460"/>
            <a:chOff x="2388095" y="870193"/>
            <a:chExt cx="5575300" cy="53314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6208" y="908304"/>
              <a:ext cx="5498592" cy="525475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07145" y="889243"/>
              <a:ext cx="5537200" cy="5293360"/>
            </a:xfrm>
            <a:custGeom>
              <a:avLst/>
              <a:gdLst/>
              <a:ahLst/>
              <a:cxnLst/>
              <a:rect l="l" t="t" r="r" b="b"/>
              <a:pathLst>
                <a:path w="5537200" h="5293360">
                  <a:moveTo>
                    <a:pt x="0" y="5292877"/>
                  </a:moveTo>
                  <a:lnTo>
                    <a:pt x="5536704" y="5292877"/>
                  </a:lnTo>
                  <a:lnTo>
                    <a:pt x="5536704" y="0"/>
                  </a:lnTo>
                  <a:lnTo>
                    <a:pt x="0" y="0"/>
                  </a:lnTo>
                  <a:lnTo>
                    <a:pt x="0" y="5292877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667000" y="908300"/>
            <a:ext cx="5221605" cy="6953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9845" rIns="0" bIns="0" rtlCol="0" vert="horz">
            <a:spAutoFit/>
          </a:bodyPr>
          <a:lstStyle/>
          <a:p>
            <a:pPr algn="ctr" marR="197485">
              <a:lnSpc>
                <a:spcPct val="100000"/>
              </a:lnSpc>
              <a:spcBef>
                <a:spcPts val="235"/>
              </a:spcBef>
            </a:pPr>
            <a:r>
              <a:rPr dirty="0" sz="2000" spc="-10" b="1">
                <a:latin typeface="Constantia"/>
                <a:cs typeface="Constantia"/>
              </a:rPr>
              <a:t>Карта</a:t>
            </a:r>
            <a:r>
              <a:rPr dirty="0" sz="2000" spc="-100" b="1">
                <a:latin typeface="Constantia"/>
                <a:cs typeface="Constantia"/>
              </a:rPr>
              <a:t> </a:t>
            </a:r>
            <a:r>
              <a:rPr dirty="0" sz="2000" spc="-10" b="1">
                <a:latin typeface="Constantia"/>
                <a:cs typeface="Constantia"/>
              </a:rPr>
              <a:t>распределения</a:t>
            </a:r>
            <a:r>
              <a:rPr dirty="0" sz="2000" spc="-95" b="1">
                <a:latin typeface="Constantia"/>
                <a:cs typeface="Constantia"/>
              </a:rPr>
              <a:t> </a:t>
            </a:r>
            <a:r>
              <a:rPr dirty="0" sz="2000" spc="-10" b="1">
                <a:latin typeface="Constantia"/>
                <a:cs typeface="Constantia"/>
              </a:rPr>
              <a:t>глубин</a:t>
            </a:r>
            <a:endParaRPr sz="2000">
              <a:latin typeface="Constantia"/>
              <a:cs typeface="Constantia"/>
            </a:endParaRPr>
          </a:p>
          <a:p>
            <a:pPr marL="90805">
              <a:lnSpc>
                <a:spcPct val="100000"/>
              </a:lnSpc>
              <a:spcBef>
                <a:spcPts val="480"/>
              </a:spcBef>
            </a:pPr>
            <a:r>
              <a:rPr dirty="0" sz="1600" spc="-10" b="1">
                <a:latin typeface="Times New Roman"/>
                <a:cs typeface="Times New Roman"/>
              </a:rPr>
              <a:t>Структурная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карта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сечением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изогипс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через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25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футов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492" y="328917"/>
            <a:ext cx="874522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/>
              <a:t>Картирование</a:t>
            </a:r>
            <a:r>
              <a:rPr dirty="0" sz="2800" spc="-60"/>
              <a:t> </a:t>
            </a:r>
            <a:r>
              <a:rPr dirty="0" sz="2800" spc="-25"/>
              <a:t>амплитуд</a:t>
            </a:r>
            <a:r>
              <a:rPr dirty="0" sz="2800" spc="-65"/>
              <a:t> </a:t>
            </a:r>
            <a:r>
              <a:rPr dirty="0" sz="2800"/>
              <a:t>с</a:t>
            </a:r>
            <a:r>
              <a:rPr dirty="0" sz="2800" spc="-60"/>
              <a:t> </a:t>
            </a:r>
            <a:r>
              <a:rPr dirty="0" sz="2800" spc="-20"/>
              <a:t>использованием</a:t>
            </a:r>
            <a:r>
              <a:rPr dirty="0" sz="2800" spc="-65"/>
              <a:t> </a:t>
            </a:r>
            <a:r>
              <a:rPr dirty="0" sz="2800"/>
              <a:t>данных</a:t>
            </a:r>
            <a:r>
              <a:rPr dirty="0" sz="2800" spc="-65"/>
              <a:t> </a:t>
            </a:r>
            <a:r>
              <a:rPr dirty="0" sz="2800" spc="-25"/>
              <a:t>3D</a:t>
            </a:r>
            <a:endParaRPr sz="2800"/>
          </a:p>
        </p:txBody>
      </p:sp>
      <p:sp>
        <p:nvSpPr>
          <p:cNvPr id="3" name="object 3" descr=""/>
          <p:cNvSpPr/>
          <p:nvPr/>
        </p:nvSpPr>
        <p:spPr>
          <a:xfrm>
            <a:off x="477787" y="1111741"/>
            <a:ext cx="8496300" cy="4910455"/>
          </a:xfrm>
          <a:custGeom>
            <a:avLst/>
            <a:gdLst/>
            <a:ahLst/>
            <a:cxnLst/>
            <a:rect l="l" t="t" r="r" b="b"/>
            <a:pathLst>
              <a:path w="8496300" h="4910455">
                <a:moveTo>
                  <a:pt x="0" y="4910340"/>
                </a:moveTo>
                <a:lnTo>
                  <a:pt x="8496300" y="4910340"/>
                </a:lnTo>
                <a:lnTo>
                  <a:pt x="8496300" y="0"/>
                </a:lnTo>
                <a:lnTo>
                  <a:pt x="0" y="0"/>
                </a:lnTo>
                <a:lnTo>
                  <a:pt x="0" y="4910340"/>
                </a:lnTo>
                <a:close/>
              </a:path>
            </a:pathLst>
          </a:custGeom>
          <a:ln w="38100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55773" y="1003055"/>
            <a:ext cx="8348345" cy="4832985"/>
          </a:xfrm>
          <a:prstGeom prst="rect">
            <a:avLst/>
          </a:prstGeom>
        </p:spPr>
        <p:txBody>
          <a:bodyPr wrap="square" lIns="0" tIns="172085" rIns="0" bIns="0" rtlCol="0" vert="horz">
            <a:spAutoFit/>
          </a:bodyPr>
          <a:lstStyle/>
          <a:p>
            <a:pPr algn="just" marL="353695" indent="-340995">
              <a:lnSpc>
                <a:spcPct val="100000"/>
              </a:lnSpc>
              <a:spcBef>
                <a:spcPts val="135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53695" algn="l"/>
              </a:tabLst>
            </a:pPr>
            <a:r>
              <a:rPr dirty="0" sz="1800" spc="-20" b="1">
                <a:solidFill>
                  <a:srgbClr val="006500"/>
                </a:solidFill>
                <a:latin typeface="Times New Roman"/>
                <a:cs typeface="Times New Roman"/>
              </a:rPr>
              <a:t>Амплитуды</a:t>
            </a:r>
            <a:r>
              <a:rPr dirty="0" sz="1800" spc="-4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являются</a:t>
            </a:r>
            <a:r>
              <a:rPr dirty="0" sz="1800" spc="-4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общим</a:t>
            </a:r>
            <a:r>
              <a:rPr dirty="0" sz="1800" spc="-1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006500"/>
                </a:solidFill>
                <a:latin typeface="Times New Roman"/>
                <a:cs typeface="Times New Roman"/>
              </a:rPr>
              <a:t>атрибутом</a:t>
            </a:r>
            <a:r>
              <a:rPr dirty="0" sz="1800" spc="-3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изучения.</a:t>
            </a:r>
            <a:endParaRPr sz="1800">
              <a:latin typeface="Times New Roman"/>
              <a:cs typeface="Times New Roman"/>
            </a:endParaRPr>
          </a:p>
          <a:p>
            <a:pPr algn="just" marL="355600" marR="13970" indent="-342900">
              <a:lnSpc>
                <a:spcPct val="120100"/>
              </a:lnSpc>
              <a:spcBef>
                <a:spcPts val="825"/>
              </a:spcBef>
              <a:buSzPct val="94444"/>
              <a:buFont typeface="Segoe UI Symbol"/>
              <a:buChar char="⚫"/>
              <a:tabLst>
                <a:tab pos="355600" algn="l"/>
                <a:tab pos="410845" algn="l"/>
              </a:tabLst>
            </a:pPr>
            <a:r>
              <a:rPr dirty="0" sz="1800">
                <a:solidFill>
                  <a:srgbClr val="7F8EA8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Вариации</a:t>
            </a:r>
            <a:r>
              <a:rPr dirty="0" sz="1800" spc="3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амплитуд</a:t>
            </a:r>
            <a:r>
              <a:rPr dirty="0" sz="1800" spc="3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являются</a:t>
            </a:r>
            <a:r>
              <a:rPr dirty="0" sz="1800" spc="33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причиной</a:t>
            </a:r>
            <a:r>
              <a:rPr dirty="0" sz="1800" spc="3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латеральных</a:t>
            </a:r>
            <a:r>
              <a:rPr dirty="0" sz="1800" spc="330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изменений</a:t>
            </a:r>
            <a:r>
              <a:rPr dirty="0" sz="1800" spc="330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spc="-50" b="1">
                <a:solidFill>
                  <a:srgbClr val="006500"/>
                </a:solidFill>
                <a:latin typeface="Times New Roman"/>
                <a:cs typeface="Times New Roman"/>
              </a:rPr>
              <a:t>в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акустическом</a:t>
            </a:r>
            <a:r>
              <a:rPr dirty="0" sz="1800" spc="2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импедансе</a:t>
            </a:r>
            <a:r>
              <a:rPr dirty="0" sz="1800" spc="22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(плотность,</a:t>
            </a:r>
            <a:r>
              <a:rPr dirty="0" sz="1800" spc="22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скорость)</a:t>
            </a:r>
            <a:r>
              <a:rPr dirty="0" sz="1800" spc="22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</a:t>
            </a:r>
            <a:r>
              <a:rPr dirty="0" sz="1800" spc="2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также</a:t>
            </a:r>
            <a:r>
              <a:rPr dirty="0" sz="1800" spc="23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могут</a:t>
            </a:r>
            <a:r>
              <a:rPr dirty="0" sz="1800" spc="22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иметь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отношение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изменениям</a:t>
            </a:r>
            <a:r>
              <a:rPr dirty="0" sz="1800" spc="450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литологии,</a:t>
            </a:r>
            <a:r>
              <a:rPr dirty="0" sz="1800" spc="45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пористости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</a:t>
            </a:r>
            <a:r>
              <a:rPr dirty="0" sz="1800" spc="45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насыщенности флюидами.</a:t>
            </a:r>
            <a:endParaRPr sz="1800">
              <a:latin typeface="Times New Roman"/>
              <a:cs typeface="Times New Roman"/>
            </a:endParaRPr>
          </a:p>
          <a:p>
            <a:pPr algn="just" marL="353060" marR="11430" indent="-340995">
              <a:lnSpc>
                <a:spcPct val="120000"/>
              </a:lnSpc>
              <a:spcBef>
                <a:spcPts val="840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54965" algn="l"/>
              </a:tabLst>
            </a:pP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Вариации</a:t>
            </a:r>
            <a:r>
              <a:rPr dirty="0" sz="1800" spc="9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амплитуд</a:t>
            </a:r>
            <a:r>
              <a:rPr dirty="0" sz="1800" spc="10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выделяются</a:t>
            </a:r>
            <a:r>
              <a:rPr dirty="0" sz="1800" spc="10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по</a:t>
            </a:r>
            <a:r>
              <a:rPr dirty="0" sz="1800" spc="10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определенным</a:t>
            </a:r>
            <a:r>
              <a:rPr dirty="0" sz="1800" spc="9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поверхностям</a:t>
            </a:r>
            <a:r>
              <a:rPr dirty="0" sz="1800" spc="9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(плоским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или</a:t>
            </a:r>
            <a:r>
              <a:rPr dirty="0" sz="1800" spc="45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структурированным)</a:t>
            </a:r>
            <a:r>
              <a:rPr dirty="0" sz="1800" spc="45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изображаются</a:t>
            </a:r>
            <a:r>
              <a:rPr dirty="0" sz="1800" spc="46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</a:t>
            </a:r>
            <a:r>
              <a:rPr dirty="0" sz="1800" spc="45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виде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цветных</a:t>
            </a:r>
            <a:r>
              <a:rPr dirty="0" sz="1800" spc="45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карт</a:t>
            </a:r>
            <a:r>
              <a:rPr dirty="0" sz="1800" spc="45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или</a:t>
            </a:r>
            <a:r>
              <a:rPr dirty="0" sz="1800" spc="46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006500"/>
                </a:solidFill>
                <a:latin typeface="Times New Roman"/>
                <a:cs typeface="Times New Roman"/>
              </a:rPr>
              <a:t>3D </a:t>
            </a:r>
            <a:r>
              <a:rPr dirty="0" sz="1800" spc="-25" b="1">
                <a:solidFill>
                  <a:srgbClr val="006500"/>
                </a:solidFill>
                <a:latin typeface="Times New Roman"/>
                <a:cs typeface="Times New Roman"/>
              </a:rPr>
              <a:t>	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моделей.</a:t>
            </a:r>
            <a:endParaRPr sz="1800">
              <a:latin typeface="Times New Roman"/>
              <a:cs typeface="Times New Roman"/>
            </a:endParaRPr>
          </a:p>
          <a:p>
            <a:pPr algn="just" marL="353060" marR="12065" indent="-340995">
              <a:lnSpc>
                <a:spcPct val="120100"/>
              </a:lnSpc>
              <a:spcBef>
                <a:spcPts val="825"/>
              </a:spcBef>
              <a:buClr>
                <a:srgbClr val="7F8EA8"/>
              </a:buClr>
              <a:buSzPct val="94444"/>
              <a:buFont typeface="Segoe UI Symbol"/>
              <a:buChar char="⚫"/>
              <a:tabLst>
                <a:tab pos="354965" algn="l"/>
              </a:tabLst>
            </a:pP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Элементы</a:t>
            </a:r>
            <a:r>
              <a:rPr dirty="0" sz="1800" spc="39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осадочных</a:t>
            </a:r>
            <a:r>
              <a:rPr dirty="0" sz="1800" spc="39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бассейнов,</a:t>
            </a:r>
            <a:r>
              <a:rPr dirty="0" sz="1800" spc="40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такие</a:t>
            </a:r>
            <a:r>
              <a:rPr dirty="0" sz="1800" spc="40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как</a:t>
            </a:r>
            <a:r>
              <a:rPr dirty="0" sz="1800" spc="39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каналы,</a:t>
            </a:r>
            <a:r>
              <a:rPr dirty="0" sz="1800" spc="40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бары</a:t>
            </a:r>
            <a:r>
              <a:rPr dirty="0" sz="1800" spc="39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</a:t>
            </a:r>
            <a:r>
              <a:rPr dirty="0" sz="1800" spc="38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рифы</a:t>
            </a:r>
            <a:r>
              <a:rPr dirty="0" sz="1800" spc="40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могут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быть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закартированы.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Площади</a:t>
            </a:r>
            <a:r>
              <a:rPr dirty="0" sz="1800" spc="46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с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высокой</a:t>
            </a:r>
            <a:r>
              <a:rPr dirty="0" sz="1800" spc="459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пористостью</a:t>
            </a:r>
            <a:r>
              <a:rPr dirty="0" sz="1800" spc="465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или</a:t>
            </a:r>
            <a:r>
              <a:rPr dirty="0" sz="1800" spc="450" b="1">
                <a:solidFill>
                  <a:srgbClr val="006500"/>
                </a:solidFill>
                <a:latin typeface="Times New Roman"/>
                <a:cs typeface="Times New Roman"/>
              </a:rPr>
              <a:t>  </a:t>
            </a:r>
            <a:r>
              <a:rPr dirty="0" sz="1800" spc="-25" b="1">
                <a:solidFill>
                  <a:srgbClr val="006500"/>
                </a:solidFill>
                <a:latin typeface="Times New Roman"/>
                <a:cs typeface="Times New Roman"/>
              </a:rPr>
              <a:t>УВ- </a:t>
            </a:r>
            <a:r>
              <a:rPr dirty="0" sz="1800" spc="-25" b="1">
                <a:solidFill>
                  <a:srgbClr val="0065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насыщением</a:t>
            </a:r>
            <a:r>
              <a:rPr dirty="0" sz="1800" spc="-5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могут</a:t>
            </a:r>
            <a:r>
              <a:rPr dirty="0" sz="1800" spc="-90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обособляться</a:t>
            </a:r>
            <a:r>
              <a:rPr dirty="0" sz="1800" spc="-6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как</a:t>
            </a:r>
            <a:r>
              <a:rPr dirty="0" sz="1800" spc="-7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аномалии</a:t>
            </a:r>
            <a:r>
              <a:rPr dirty="0" sz="1800" spc="-5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«яркое</a:t>
            </a:r>
            <a:r>
              <a:rPr dirty="0" sz="1800" spc="-65" b="1">
                <a:solidFill>
                  <a:srgbClr val="006500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6500"/>
                </a:solidFill>
                <a:latin typeface="Times New Roman"/>
                <a:cs typeface="Times New Roman"/>
              </a:rPr>
              <a:t>пятно».</a:t>
            </a:r>
            <a:endParaRPr sz="1800">
              <a:latin typeface="Times New Roman"/>
              <a:cs typeface="Times New Roman"/>
            </a:endParaRPr>
          </a:p>
          <a:p>
            <a:pPr algn="just" marL="354965" marR="5080" indent="-342900">
              <a:lnSpc>
                <a:spcPct val="120000"/>
              </a:lnSpc>
              <a:spcBef>
                <a:spcPts val="830"/>
              </a:spcBef>
              <a:buSzPct val="94444"/>
              <a:buFont typeface="Segoe UI Symbol"/>
              <a:buChar char="⚫"/>
              <a:tabLst>
                <a:tab pos="354965" algn="l"/>
                <a:tab pos="410209" algn="l"/>
              </a:tabLst>
            </a:pPr>
            <a:r>
              <a:rPr dirty="0" sz="1800">
                <a:solidFill>
                  <a:srgbClr val="7F8EA8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6500"/>
                </a:solidFill>
                <a:latin typeface="Times New Roman"/>
                <a:cs typeface="Times New Roman"/>
              </a:rPr>
              <a:t>Картировани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е</a:t>
            </a:r>
            <a:r>
              <a:rPr dirty="0" sz="1800" spc="40" b="1">
                <a:solidFill>
                  <a:srgbClr val="006500"/>
                </a:solidFill>
                <a:latin typeface="Constantia"/>
                <a:cs typeface="Constantia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амплитуд</a:t>
            </a:r>
            <a:r>
              <a:rPr dirty="0" sz="1800" spc="45" b="1">
                <a:solidFill>
                  <a:srgbClr val="006500"/>
                </a:solidFill>
                <a:latin typeface="Constantia"/>
                <a:cs typeface="Constantia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может</a:t>
            </a:r>
            <a:r>
              <a:rPr dirty="0" sz="1800" spc="35" b="1">
                <a:solidFill>
                  <a:srgbClr val="006500"/>
                </a:solidFill>
                <a:latin typeface="Constantia"/>
                <a:cs typeface="Constantia"/>
              </a:rPr>
              <a:t>  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существенно</a:t>
            </a:r>
            <a:r>
              <a:rPr dirty="0" sz="1800" spc="490" b="1">
                <a:solidFill>
                  <a:srgbClr val="006500"/>
                </a:solidFill>
                <a:latin typeface="Constantia"/>
                <a:cs typeface="Constantia"/>
              </a:rPr>
              <a:t> 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сократить</a:t>
            </a:r>
            <a:r>
              <a:rPr dirty="0" sz="1800" spc="490" b="1">
                <a:solidFill>
                  <a:srgbClr val="006500"/>
                </a:solidFill>
                <a:latin typeface="Constantia"/>
                <a:cs typeface="Constantia"/>
              </a:rPr>
              <a:t> </a:t>
            </a:r>
            <a:r>
              <a:rPr dirty="0" sz="1800" b="1">
                <a:solidFill>
                  <a:srgbClr val="006500"/>
                </a:solidFill>
                <a:latin typeface="Constantia"/>
                <a:cs typeface="Constantia"/>
              </a:rPr>
              <a:t>расходы</a:t>
            </a:r>
            <a:r>
              <a:rPr dirty="0" sz="1800" spc="40" b="1">
                <a:solidFill>
                  <a:srgbClr val="006500"/>
                </a:solidFill>
                <a:latin typeface="Constantia"/>
                <a:cs typeface="Constantia"/>
              </a:rPr>
              <a:t>  </a:t>
            </a:r>
            <a:r>
              <a:rPr dirty="0" sz="1800" spc="-25" b="1">
                <a:solidFill>
                  <a:srgbClr val="006500"/>
                </a:solidFill>
                <a:latin typeface="Constantia"/>
                <a:cs typeface="Constantia"/>
              </a:rPr>
              <a:t>на </a:t>
            </a:r>
            <a:r>
              <a:rPr dirty="0" sz="1800" spc="-10" b="1">
                <a:solidFill>
                  <a:srgbClr val="006500"/>
                </a:solidFill>
                <a:latin typeface="Constantia"/>
                <a:cs typeface="Constantia"/>
              </a:rPr>
              <a:t>бурение.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5274" rIns="0" bIns="0" rtlCol="0" vert="horz">
            <a:spAutoFit/>
          </a:bodyPr>
          <a:lstStyle/>
          <a:p>
            <a:pPr marL="1344930" marR="5080" indent="-733425">
              <a:lnSpc>
                <a:spcPct val="97400"/>
              </a:lnSpc>
              <a:spcBef>
                <a:spcPts val="180"/>
              </a:spcBef>
            </a:pPr>
            <a:r>
              <a:rPr dirty="0" sz="2800" spc="-10">
                <a:solidFill>
                  <a:srgbClr val="000000"/>
                </a:solidFill>
              </a:rPr>
              <a:t>Структурное</a:t>
            </a:r>
            <a:r>
              <a:rPr dirty="0" sz="2800" spc="-9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положение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скважин</a:t>
            </a:r>
            <a:r>
              <a:rPr dirty="0" sz="2800" spc="-10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по</a:t>
            </a:r>
            <a:r>
              <a:rPr dirty="0" sz="2800" spc="-9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данным </a:t>
            </a:r>
            <a:r>
              <a:rPr dirty="0" sz="2800" spc="-20">
                <a:solidFill>
                  <a:srgbClr val="000000"/>
                </a:solidFill>
              </a:rPr>
              <a:t>картирования</a:t>
            </a:r>
            <a:r>
              <a:rPr dirty="0" sz="2800" spc="-12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сейсморазведки</a:t>
            </a:r>
            <a:r>
              <a:rPr dirty="0" sz="2800" spc="-80">
                <a:solidFill>
                  <a:srgbClr val="000000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  <a:latin typeface="Constantia"/>
                <a:cs typeface="Constantia"/>
              </a:rPr>
              <a:t>2-</a:t>
            </a:r>
            <a:r>
              <a:rPr dirty="0" spc="-25">
                <a:solidFill>
                  <a:srgbClr val="FFFFFF"/>
                </a:solidFill>
                <a:latin typeface="Constantia"/>
                <a:cs typeface="Constantia"/>
              </a:rPr>
              <a:t>D.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016753" y="6364027"/>
            <a:ext cx="20967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Modified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Brown,1996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222226" y="1309089"/>
            <a:ext cx="6400800" cy="4875530"/>
            <a:chOff x="1222226" y="1309089"/>
            <a:chExt cx="6400800" cy="487553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347" y="1347216"/>
              <a:ext cx="6324600" cy="47990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41276" y="1328139"/>
              <a:ext cx="6362700" cy="4837430"/>
            </a:xfrm>
            <a:custGeom>
              <a:avLst/>
              <a:gdLst/>
              <a:ahLst/>
              <a:cxnLst/>
              <a:rect l="l" t="t" r="r" b="b"/>
              <a:pathLst>
                <a:path w="6362700" h="4837430">
                  <a:moveTo>
                    <a:pt x="0" y="4837214"/>
                  </a:moveTo>
                  <a:lnTo>
                    <a:pt x="6362700" y="4837214"/>
                  </a:lnTo>
                  <a:lnTo>
                    <a:pt x="6362700" y="0"/>
                  </a:lnTo>
                  <a:lnTo>
                    <a:pt x="0" y="0"/>
                  </a:lnTo>
                  <a:lnTo>
                    <a:pt x="0" y="4837214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128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28584" y="1304546"/>
            <a:ext cx="5524500" cy="5255260"/>
            <a:chOff x="1528584" y="1304546"/>
            <a:chExt cx="5524500" cy="52552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6484" y="1362455"/>
              <a:ext cx="5408675" cy="51389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57540" y="1333502"/>
              <a:ext cx="5466715" cy="5196840"/>
            </a:xfrm>
            <a:custGeom>
              <a:avLst/>
              <a:gdLst/>
              <a:ahLst/>
              <a:cxnLst/>
              <a:rect l="l" t="t" r="r" b="b"/>
              <a:pathLst>
                <a:path w="5466715" h="5196840">
                  <a:moveTo>
                    <a:pt x="0" y="5196827"/>
                  </a:moveTo>
                  <a:lnTo>
                    <a:pt x="5466562" y="5196827"/>
                  </a:lnTo>
                  <a:lnTo>
                    <a:pt x="5466562" y="0"/>
                  </a:lnTo>
                  <a:lnTo>
                    <a:pt x="0" y="0"/>
                  </a:lnTo>
                  <a:lnTo>
                    <a:pt x="0" y="5196827"/>
                  </a:lnTo>
                  <a:close/>
                </a:path>
              </a:pathLst>
            </a:custGeom>
            <a:ln w="57911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65910" marR="5080" indent="-1464945">
              <a:lnSpc>
                <a:spcPct val="142400"/>
              </a:lnSpc>
              <a:spcBef>
                <a:spcPts val="100"/>
              </a:spcBef>
            </a:pPr>
            <a:r>
              <a:rPr dirty="0" sz="2900" spc="-10"/>
              <a:t>Положение</a:t>
            </a:r>
            <a:r>
              <a:rPr dirty="0" sz="2900" spc="-65"/>
              <a:t> </a:t>
            </a:r>
            <a:r>
              <a:rPr dirty="0" sz="2900"/>
              <a:t>скважин</a:t>
            </a:r>
            <a:r>
              <a:rPr dirty="0" sz="2900" spc="-35"/>
              <a:t> </a:t>
            </a:r>
            <a:r>
              <a:rPr dirty="0" sz="2900"/>
              <a:t>после</a:t>
            </a:r>
            <a:r>
              <a:rPr dirty="0" sz="2900" spc="-55"/>
              <a:t> </a:t>
            </a:r>
            <a:r>
              <a:rPr dirty="0" sz="2900"/>
              <a:t>выделения</a:t>
            </a:r>
            <a:r>
              <a:rPr dirty="0" sz="2900" spc="-50"/>
              <a:t> </a:t>
            </a:r>
            <a:r>
              <a:rPr dirty="0" sz="2900" spc="-10"/>
              <a:t>амплитуд </a:t>
            </a:r>
            <a:r>
              <a:rPr dirty="0" sz="2900"/>
              <a:t>по</a:t>
            </a:r>
            <a:r>
              <a:rPr dirty="0" sz="2900" spc="-55"/>
              <a:t> </a:t>
            </a:r>
            <a:r>
              <a:rPr dirty="0" sz="2900"/>
              <a:t>данным</a:t>
            </a:r>
            <a:r>
              <a:rPr dirty="0" sz="2900" spc="-50"/>
              <a:t> </a:t>
            </a:r>
            <a:r>
              <a:rPr dirty="0" sz="2900"/>
              <a:t>сейсморазведки</a:t>
            </a:r>
            <a:r>
              <a:rPr dirty="0" sz="2900" spc="-55"/>
              <a:t> </a:t>
            </a:r>
            <a:r>
              <a:rPr dirty="0" sz="2900" spc="-25"/>
              <a:t>3D</a:t>
            </a:r>
            <a:endParaRPr sz="2900"/>
          </a:p>
        </p:txBody>
      </p:sp>
      <p:sp>
        <p:nvSpPr>
          <p:cNvPr id="6" name="object 6" descr=""/>
          <p:cNvSpPr txBox="1"/>
          <p:nvPr/>
        </p:nvSpPr>
        <p:spPr>
          <a:xfrm>
            <a:off x="444500" y="6518225"/>
            <a:ext cx="713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03.05.2022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654554" y="6500595"/>
            <a:ext cx="40551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2314" sz="18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baseline="2314" sz="1800" spc="-67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baseline="2314" sz="1800" spc="-1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r>
              <a:rPr dirty="0" baseline="2314" sz="1800" spc="-12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Modified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from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Brown,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1996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532368" y="6518225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21254E"/>
                </a:solidFill>
                <a:latin typeface="Constantia"/>
                <a:cs typeface="Constantia"/>
              </a:rPr>
              <a:t>32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0978" rIns="0" bIns="0" rtlCol="0" vert="horz">
            <a:spAutoFit/>
          </a:bodyPr>
          <a:lstStyle/>
          <a:p>
            <a:pPr marL="287020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Применение</a:t>
            </a:r>
            <a:r>
              <a:rPr dirty="0" sz="2800" spc="-110"/>
              <a:t> </a:t>
            </a:r>
            <a:r>
              <a:rPr dirty="0" sz="2800" spc="-10"/>
              <a:t>сейсморазведки-</a:t>
            </a:r>
            <a:r>
              <a:rPr dirty="0" sz="2800" spc="-114"/>
              <a:t> </a:t>
            </a:r>
            <a:r>
              <a:rPr dirty="0" sz="2800"/>
              <a:t>контроль</a:t>
            </a:r>
            <a:r>
              <a:rPr dirty="0" sz="2800" spc="-125"/>
              <a:t> </a:t>
            </a:r>
            <a:r>
              <a:rPr dirty="0" sz="2800" spc="-10"/>
              <a:t>данных</a:t>
            </a:r>
            <a:endParaRPr sz="2800"/>
          </a:p>
        </p:txBody>
      </p:sp>
      <p:sp>
        <p:nvSpPr>
          <p:cNvPr id="3" name="object 3" descr=""/>
          <p:cNvSpPr/>
          <p:nvPr/>
        </p:nvSpPr>
        <p:spPr>
          <a:xfrm>
            <a:off x="755891" y="1384299"/>
            <a:ext cx="7830820" cy="4202430"/>
          </a:xfrm>
          <a:custGeom>
            <a:avLst/>
            <a:gdLst/>
            <a:ahLst/>
            <a:cxnLst/>
            <a:rect l="l" t="t" r="r" b="b"/>
            <a:pathLst>
              <a:path w="7830820" h="4202430">
                <a:moveTo>
                  <a:pt x="7783970" y="57391"/>
                </a:moveTo>
                <a:lnTo>
                  <a:pt x="7772400" y="57391"/>
                </a:lnTo>
                <a:lnTo>
                  <a:pt x="7772400" y="4144759"/>
                </a:lnTo>
                <a:lnTo>
                  <a:pt x="7783970" y="4144759"/>
                </a:lnTo>
                <a:lnTo>
                  <a:pt x="7783970" y="57391"/>
                </a:lnTo>
                <a:close/>
              </a:path>
              <a:path w="7830820" h="4202430">
                <a:moveTo>
                  <a:pt x="7783970" y="45720"/>
                </a:moveTo>
                <a:lnTo>
                  <a:pt x="46342" y="45720"/>
                </a:lnTo>
                <a:lnTo>
                  <a:pt x="46342" y="57150"/>
                </a:lnTo>
                <a:lnTo>
                  <a:pt x="46342" y="4145280"/>
                </a:lnTo>
                <a:lnTo>
                  <a:pt x="46342" y="4156710"/>
                </a:lnTo>
                <a:lnTo>
                  <a:pt x="7783970" y="4156710"/>
                </a:lnTo>
                <a:lnTo>
                  <a:pt x="7783970" y="4145280"/>
                </a:lnTo>
                <a:lnTo>
                  <a:pt x="57899" y="4145280"/>
                </a:lnTo>
                <a:lnTo>
                  <a:pt x="57899" y="57150"/>
                </a:lnTo>
                <a:lnTo>
                  <a:pt x="7783970" y="57150"/>
                </a:lnTo>
                <a:lnTo>
                  <a:pt x="7783970" y="45720"/>
                </a:lnTo>
                <a:close/>
              </a:path>
              <a:path w="7830820" h="4202430">
                <a:moveTo>
                  <a:pt x="7830299" y="0"/>
                </a:moveTo>
                <a:lnTo>
                  <a:pt x="0" y="0"/>
                </a:lnTo>
                <a:lnTo>
                  <a:pt x="0" y="34290"/>
                </a:lnTo>
                <a:lnTo>
                  <a:pt x="0" y="4168140"/>
                </a:lnTo>
                <a:lnTo>
                  <a:pt x="0" y="4202430"/>
                </a:lnTo>
                <a:lnTo>
                  <a:pt x="7830299" y="4202430"/>
                </a:lnTo>
                <a:lnTo>
                  <a:pt x="7830299" y="4168140"/>
                </a:lnTo>
                <a:lnTo>
                  <a:pt x="34772" y="4168140"/>
                </a:lnTo>
                <a:lnTo>
                  <a:pt x="34772" y="34290"/>
                </a:lnTo>
                <a:lnTo>
                  <a:pt x="7795514" y="34290"/>
                </a:lnTo>
                <a:lnTo>
                  <a:pt x="7795514" y="4167886"/>
                </a:lnTo>
                <a:lnTo>
                  <a:pt x="7830299" y="4167898"/>
                </a:lnTo>
                <a:lnTo>
                  <a:pt x="7830299" y="34290"/>
                </a:lnTo>
                <a:lnTo>
                  <a:pt x="7830299" y="0"/>
                </a:lnTo>
                <a:close/>
              </a:path>
            </a:pathLst>
          </a:custGeom>
          <a:solidFill>
            <a:srgbClr val="32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105"/>
              </a:spcBef>
            </a:pPr>
            <a:r>
              <a:rPr dirty="0"/>
              <a:t>Проблемы</a:t>
            </a:r>
            <a:r>
              <a:rPr dirty="0" spc="-75"/>
              <a:t> </a:t>
            </a:r>
            <a:r>
              <a:rPr dirty="0"/>
              <a:t>базы</a:t>
            </a:r>
            <a:r>
              <a:rPr dirty="0" spc="-45"/>
              <a:t> </a:t>
            </a:r>
            <a:r>
              <a:rPr dirty="0"/>
              <a:t>сейсмических</a:t>
            </a:r>
            <a:r>
              <a:rPr dirty="0" spc="-60"/>
              <a:t> </a:t>
            </a:r>
            <a:r>
              <a:rPr dirty="0"/>
              <a:t>данных</a:t>
            </a:r>
            <a:r>
              <a:rPr dirty="0" spc="-25"/>
              <a:t> </a:t>
            </a:r>
            <a:r>
              <a:rPr dirty="0"/>
              <a:t>в</a:t>
            </a:r>
            <a:r>
              <a:rPr dirty="0" spc="-50"/>
              <a:t> </a:t>
            </a:r>
            <a:r>
              <a:rPr dirty="0" spc="-10"/>
              <a:t>карбонатных</a:t>
            </a:r>
            <a:r>
              <a:rPr dirty="0" spc="-50"/>
              <a:t> </a:t>
            </a:r>
            <a:r>
              <a:rPr dirty="0" spc="-10"/>
              <a:t>породах.</a:t>
            </a:r>
          </a:p>
          <a:p>
            <a:pPr marL="675640" marR="188595" indent="-247015">
              <a:lnSpc>
                <a:spcPct val="100000"/>
              </a:lnSpc>
              <a:spcBef>
                <a:spcPts val="88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75640" algn="l"/>
              </a:tabLst>
            </a:pPr>
            <a:r>
              <a:rPr dirty="0" b="0">
                <a:latin typeface="Times New Roman"/>
                <a:cs typeface="Times New Roman"/>
              </a:rPr>
              <a:t>Образование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поверхностных</a:t>
            </a:r>
            <a:r>
              <a:rPr dirty="0" spc="-50" b="0">
                <a:latin typeface="Times New Roman"/>
                <a:cs typeface="Times New Roman"/>
              </a:rPr>
              <a:t> </a:t>
            </a:r>
            <a:r>
              <a:rPr dirty="0" spc="-25" b="0">
                <a:latin typeface="Times New Roman"/>
                <a:cs typeface="Times New Roman"/>
              </a:rPr>
              <a:t>волн-</a:t>
            </a:r>
            <a:r>
              <a:rPr dirty="0" b="0">
                <a:latin typeface="Times New Roman"/>
                <a:cs typeface="Times New Roman"/>
              </a:rPr>
              <a:t>помех,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spc="-20" b="0">
                <a:latin typeface="Times New Roman"/>
                <a:cs typeface="Times New Roman"/>
              </a:rPr>
              <a:t>благодаря</a:t>
            </a:r>
            <a:r>
              <a:rPr dirty="0" spc="-7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жесткой поверхности.</a:t>
            </a:r>
          </a:p>
          <a:p>
            <a:pPr marL="675005" indent="-246379">
              <a:lnSpc>
                <a:spcPct val="100000"/>
              </a:lnSpc>
              <a:spcBef>
                <a:spcPts val="885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75005" algn="l"/>
              </a:tabLst>
            </a:pPr>
            <a:r>
              <a:rPr dirty="0" b="0">
                <a:latin typeface="Times New Roman"/>
                <a:cs typeface="Times New Roman"/>
              </a:rPr>
              <a:t>Высокие</a:t>
            </a:r>
            <a:r>
              <a:rPr dirty="0" spc="-5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скорости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в</a:t>
            </a:r>
            <a:r>
              <a:rPr dirty="0" spc="-5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карбонатах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могут</a:t>
            </a:r>
            <a:r>
              <a:rPr dirty="0" spc="-5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быть</a:t>
            </a:r>
            <a:r>
              <a:rPr dirty="0" spc="-6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причиной</a:t>
            </a:r>
            <a:r>
              <a:rPr dirty="0" spc="-4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низкой</a:t>
            </a:r>
          </a:p>
          <a:p>
            <a:pPr marL="675640">
              <a:lnSpc>
                <a:spcPct val="100000"/>
              </a:lnSpc>
            </a:pPr>
            <a:r>
              <a:rPr dirty="0" spc="-10" b="0">
                <a:latin typeface="Times New Roman"/>
                <a:cs typeface="Times New Roman"/>
              </a:rPr>
              <a:t>резолюции.</a:t>
            </a:r>
          </a:p>
          <a:p>
            <a:pPr marL="675640" marR="5080" indent="-247015">
              <a:lnSpc>
                <a:spcPct val="100000"/>
              </a:lnSpc>
              <a:spcBef>
                <a:spcPts val="88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75640" algn="l"/>
              </a:tabLst>
            </a:pPr>
            <a:r>
              <a:rPr dirty="0" b="0">
                <a:latin typeface="Times New Roman"/>
                <a:cs typeface="Times New Roman"/>
              </a:rPr>
              <a:t>Сложные</a:t>
            </a:r>
            <a:r>
              <a:rPr dirty="0" spc="-5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близповерхностные</a:t>
            </a:r>
            <a:r>
              <a:rPr dirty="0" spc="-6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вариации</a:t>
            </a:r>
            <a:r>
              <a:rPr dirty="0" spc="-4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скоростей</a:t>
            </a:r>
            <a:r>
              <a:rPr dirty="0" spc="-8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могут</a:t>
            </a:r>
            <a:r>
              <a:rPr dirty="0" spc="-6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стать </a:t>
            </a:r>
            <a:r>
              <a:rPr dirty="0" b="0">
                <a:latin typeface="Times New Roman"/>
                <a:cs typeface="Times New Roman"/>
              </a:rPr>
              <a:t>причиной</a:t>
            </a:r>
            <a:r>
              <a:rPr dirty="0" spc="-10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искажений.</a:t>
            </a:r>
          </a:p>
          <a:p>
            <a:pPr marL="675640" marR="360680" indent="-247015">
              <a:lnSpc>
                <a:spcPct val="100000"/>
              </a:lnSpc>
              <a:spcBef>
                <a:spcPts val="875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75640" algn="l"/>
              </a:tabLst>
            </a:pPr>
            <a:r>
              <a:rPr dirty="0" b="0">
                <a:latin typeface="Times New Roman"/>
                <a:cs typeface="Times New Roman"/>
              </a:rPr>
              <a:t>На</a:t>
            </a:r>
            <a:r>
              <a:rPr dirty="0" spc="-6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границах</a:t>
            </a:r>
            <a:r>
              <a:rPr dirty="0" spc="-4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переслаивания</a:t>
            </a:r>
            <a:r>
              <a:rPr dirty="0" spc="-3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карбонатов</a:t>
            </a:r>
            <a:r>
              <a:rPr dirty="0" spc="-8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и</a:t>
            </a:r>
            <a:r>
              <a:rPr dirty="0" spc="-6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глинистых</a:t>
            </a:r>
            <a:r>
              <a:rPr dirty="0" spc="-4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пород </a:t>
            </a:r>
            <a:r>
              <a:rPr dirty="0" b="0">
                <a:latin typeface="Times New Roman"/>
                <a:cs typeface="Times New Roman"/>
              </a:rPr>
              <a:t>образуются</a:t>
            </a:r>
            <a:r>
              <a:rPr dirty="0" spc="-125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кратные</a:t>
            </a:r>
            <a:r>
              <a:rPr dirty="0" spc="-105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волны.</a:t>
            </a:r>
          </a:p>
          <a:p>
            <a:pPr marL="675640" marR="1148080" indent="-247015">
              <a:lnSpc>
                <a:spcPct val="100000"/>
              </a:lnSpc>
              <a:spcBef>
                <a:spcPts val="89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75640" algn="l"/>
              </a:tabLst>
            </a:pPr>
            <a:r>
              <a:rPr dirty="0" spc="-10" b="0">
                <a:latin typeface="Times New Roman"/>
                <a:cs typeface="Times New Roman"/>
              </a:rPr>
              <a:t>Жесткость</a:t>
            </a:r>
            <a:r>
              <a:rPr dirty="0" spc="-11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карбонатных</a:t>
            </a:r>
            <a:r>
              <a:rPr dirty="0" spc="-7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пород</a:t>
            </a:r>
            <a:r>
              <a:rPr dirty="0" spc="-9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ограничивает</a:t>
            </a:r>
            <a:r>
              <a:rPr dirty="0" spc="-70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иногда </a:t>
            </a:r>
            <a:r>
              <a:rPr dirty="0" b="0">
                <a:latin typeface="Times New Roman"/>
                <a:cs typeface="Times New Roman"/>
              </a:rPr>
              <a:t>эффективность</a:t>
            </a:r>
            <a:r>
              <a:rPr dirty="0" spc="-100" b="0">
                <a:latin typeface="Times New Roman"/>
                <a:cs typeface="Times New Roman"/>
              </a:rPr>
              <a:t> </a:t>
            </a:r>
            <a:r>
              <a:rPr dirty="0" b="0">
                <a:latin typeface="Times New Roman"/>
                <a:cs typeface="Times New Roman"/>
              </a:rPr>
              <a:t>прямого</a:t>
            </a:r>
            <a:r>
              <a:rPr dirty="0" spc="-114" b="0">
                <a:latin typeface="Times New Roman"/>
                <a:cs typeface="Times New Roman"/>
              </a:rPr>
              <a:t> </a:t>
            </a:r>
            <a:r>
              <a:rPr dirty="0" spc="-10" b="0">
                <a:latin typeface="Times New Roman"/>
                <a:cs typeface="Times New Roman"/>
              </a:rPr>
              <a:t>прогнозирования.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696" y="725157"/>
            <a:ext cx="798195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87245" marR="5080" indent="-2075180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Амплитуды</a:t>
            </a:r>
            <a:r>
              <a:rPr dirty="0" sz="2800" spc="-105"/>
              <a:t> </a:t>
            </a:r>
            <a:r>
              <a:rPr dirty="0" sz="2800"/>
              <a:t>могут</a:t>
            </a:r>
            <a:r>
              <a:rPr dirty="0" sz="2800" spc="-130"/>
              <a:t> </a:t>
            </a:r>
            <a:r>
              <a:rPr dirty="0" sz="2800" spc="-10"/>
              <a:t>показать</a:t>
            </a:r>
            <a:r>
              <a:rPr dirty="0" sz="2800" spc="-135"/>
              <a:t> </a:t>
            </a:r>
            <a:r>
              <a:rPr dirty="0" sz="2800"/>
              <a:t>характер</a:t>
            </a:r>
            <a:r>
              <a:rPr dirty="0" sz="2800" spc="-125"/>
              <a:t> </a:t>
            </a:r>
            <a:r>
              <a:rPr dirty="0" sz="2800" spc="-10"/>
              <a:t>насыщения </a:t>
            </a:r>
            <a:r>
              <a:rPr dirty="0" sz="2800" spc="-20"/>
              <a:t>пластовыми</a:t>
            </a:r>
            <a:r>
              <a:rPr dirty="0" sz="2800" spc="-75"/>
              <a:t> </a:t>
            </a:r>
            <a:r>
              <a:rPr dirty="0" sz="2800" spc="-10"/>
              <a:t>флюидами</a:t>
            </a:r>
            <a:endParaRPr sz="2800"/>
          </a:p>
        </p:txBody>
      </p:sp>
      <p:sp>
        <p:nvSpPr>
          <p:cNvPr id="3" name="object 3" descr=""/>
          <p:cNvSpPr/>
          <p:nvPr/>
        </p:nvSpPr>
        <p:spPr>
          <a:xfrm>
            <a:off x="428218" y="2247899"/>
            <a:ext cx="8260715" cy="3534410"/>
          </a:xfrm>
          <a:custGeom>
            <a:avLst/>
            <a:gdLst/>
            <a:ahLst/>
            <a:cxnLst/>
            <a:rect l="l" t="t" r="r" b="b"/>
            <a:pathLst>
              <a:path w="8260715" h="3534410">
                <a:moveTo>
                  <a:pt x="8213738" y="45720"/>
                </a:moveTo>
                <a:lnTo>
                  <a:pt x="8202168" y="45720"/>
                </a:lnTo>
                <a:lnTo>
                  <a:pt x="8202168" y="58420"/>
                </a:lnTo>
                <a:lnTo>
                  <a:pt x="8202168" y="3475990"/>
                </a:lnTo>
                <a:lnTo>
                  <a:pt x="57950" y="3475990"/>
                </a:lnTo>
                <a:lnTo>
                  <a:pt x="57950" y="58420"/>
                </a:lnTo>
                <a:lnTo>
                  <a:pt x="8202168" y="58420"/>
                </a:lnTo>
                <a:lnTo>
                  <a:pt x="8202168" y="45720"/>
                </a:lnTo>
                <a:lnTo>
                  <a:pt x="46342" y="45720"/>
                </a:lnTo>
                <a:lnTo>
                  <a:pt x="46342" y="58420"/>
                </a:lnTo>
                <a:lnTo>
                  <a:pt x="46342" y="3475990"/>
                </a:lnTo>
                <a:lnTo>
                  <a:pt x="46342" y="3487420"/>
                </a:lnTo>
                <a:lnTo>
                  <a:pt x="8213738" y="3487420"/>
                </a:lnTo>
                <a:lnTo>
                  <a:pt x="8213738" y="3476231"/>
                </a:lnTo>
                <a:lnTo>
                  <a:pt x="8213738" y="3475990"/>
                </a:lnTo>
                <a:lnTo>
                  <a:pt x="8213738" y="58420"/>
                </a:lnTo>
                <a:lnTo>
                  <a:pt x="8213738" y="57899"/>
                </a:lnTo>
                <a:lnTo>
                  <a:pt x="8213738" y="45720"/>
                </a:lnTo>
                <a:close/>
              </a:path>
              <a:path w="8260715" h="3534410">
                <a:moveTo>
                  <a:pt x="8260105" y="0"/>
                </a:moveTo>
                <a:lnTo>
                  <a:pt x="0" y="0"/>
                </a:lnTo>
                <a:lnTo>
                  <a:pt x="0" y="34290"/>
                </a:lnTo>
                <a:lnTo>
                  <a:pt x="0" y="3498850"/>
                </a:lnTo>
                <a:lnTo>
                  <a:pt x="0" y="3534410"/>
                </a:lnTo>
                <a:lnTo>
                  <a:pt x="8260105" y="3534410"/>
                </a:lnTo>
                <a:lnTo>
                  <a:pt x="8260105" y="3499396"/>
                </a:lnTo>
                <a:lnTo>
                  <a:pt x="8260105" y="3498850"/>
                </a:lnTo>
                <a:lnTo>
                  <a:pt x="8260105" y="34772"/>
                </a:lnTo>
                <a:lnTo>
                  <a:pt x="8225295" y="34772"/>
                </a:lnTo>
                <a:lnTo>
                  <a:pt x="8225295" y="3498850"/>
                </a:lnTo>
                <a:lnTo>
                  <a:pt x="34785" y="3498850"/>
                </a:lnTo>
                <a:lnTo>
                  <a:pt x="34785" y="34290"/>
                </a:lnTo>
                <a:lnTo>
                  <a:pt x="8260105" y="34290"/>
                </a:lnTo>
                <a:lnTo>
                  <a:pt x="8260105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35929" y="2302878"/>
            <a:ext cx="7986395" cy="3349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1315">
              <a:lnSpc>
                <a:spcPct val="100000"/>
              </a:lnSpc>
              <a:spcBef>
                <a:spcPts val="95"/>
              </a:spcBef>
            </a:pP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В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осадочных</a:t>
            </a:r>
            <a:r>
              <a:rPr dirty="0" sz="1900" spc="-3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бассейнах,</a:t>
            </a:r>
            <a:r>
              <a:rPr dirty="0" sz="1900" spc="-5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где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геологические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разрезы</a:t>
            </a:r>
            <a:r>
              <a:rPr dirty="0" sz="1900" spc="-3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сложены относительно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молодыми</a:t>
            </a:r>
            <a:r>
              <a:rPr dirty="0" sz="1900" spc="-5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и</a:t>
            </a:r>
            <a:r>
              <a:rPr dirty="0" sz="1900" spc="-7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неконсолидированными</a:t>
            </a:r>
            <a:r>
              <a:rPr dirty="0" sz="1900" spc="-3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породами</a:t>
            </a:r>
            <a:r>
              <a:rPr dirty="0" sz="1900" spc="-3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пластовые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вода,</a:t>
            </a:r>
            <a:r>
              <a:rPr dirty="0" sz="1900" spc="-7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нефть</a:t>
            </a:r>
            <a:r>
              <a:rPr dirty="0" sz="1900" spc="-5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или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газ</a:t>
            </a:r>
            <a:r>
              <a:rPr dirty="0" sz="1900" spc="-8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могут</a:t>
            </a:r>
            <a:r>
              <a:rPr dirty="0" sz="1900" spc="-7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проявится</a:t>
            </a:r>
            <a:r>
              <a:rPr dirty="0" sz="1900" spc="-5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при</a:t>
            </a:r>
            <a:r>
              <a:rPr dirty="0" sz="1900" spc="-6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изучении</a:t>
            </a:r>
            <a:r>
              <a:rPr dirty="0" sz="1900" spc="-6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амплитуд-</a:t>
            </a:r>
            <a:r>
              <a:rPr dirty="0" sz="1900" spc="-5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прямой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прогноз</a:t>
            </a:r>
            <a:r>
              <a:rPr dirty="0" sz="1900" spc="-30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007F7F"/>
                </a:solidFill>
                <a:latin typeface="Times New Roman"/>
                <a:cs typeface="Times New Roman"/>
              </a:rPr>
              <a:t>УВ</a:t>
            </a:r>
            <a:r>
              <a:rPr dirty="0" sz="1900" spc="-35" b="1">
                <a:solidFill>
                  <a:srgbClr val="007F7F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007F7F"/>
                </a:solidFill>
                <a:latin typeface="Times New Roman"/>
                <a:cs typeface="Times New Roman"/>
              </a:rPr>
              <a:t>насыщения</a:t>
            </a: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5"/>
              </a:spcBef>
            </a:pPr>
            <a:endParaRPr sz="1900">
              <a:latin typeface="Times New Roman"/>
              <a:cs typeface="Times New Roman"/>
            </a:endParaRPr>
          </a:p>
          <a:p>
            <a:pPr marL="652780" marR="134620" indent="-247015">
              <a:lnSpc>
                <a:spcPct val="80000"/>
              </a:lnSpc>
              <a:buClr>
                <a:srgbClr val="619CD1"/>
              </a:buClr>
              <a:buSzPct val="150000"/>
              <a:buFont typeface="Wingdings"/>
              <a:buChar char=""/>
              <a:tabLst>
                <a:tab pos="652780" algn="l"/>
              </a:tabLst>
            </a:pPr>
            <a:r>
              <a:rPr dirty="0" sz="1900">
                <a:latin typeface="Times New Roman"/>
                <a:cs typeface="Times New Roman"/>
              </a:rPr>
              <a:t>Газ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или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легкая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нефть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существенно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снижают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акустический</a:t>
            </a:r>
            <a:r>
              <a:rPr dirty="0" sz="1900" spc="-8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импеданс</a:t>
            </a:r>
            <a:r>
              <a:rPr dirty="0" sz="1900" spc="-70">
                <a:latin typeface="Times New Roman"/>
                <a:cs typeface="Times New Roman"/>
              </a:rPr>
              <a:t> </a:t>
            </a:r>
            <a:r>
              <a:rPr dirty="0" sz="1900" spc="-50">
                <a:latin typeface="Times New Roman"/>
                <a:cs typeface="Times New Roman"/>
              </a:rPr>
              <a:t>в </a:t>
            </a:r>
            <a:r>
              <a:rPr dirty="0" sz="1900">
                <a:latin typeface="Times New Roman"/>
                <a:cs typeface="Times New Roman"/>
              </a:rPr>
              <a:t>пористых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зонах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в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сравнении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минерализованной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водой.</a:t>
            </a:r>
            <a:endParaRPr sz="1900">
              <a:latin typeface="Times New Roman"/>
              <a:cs typeface="Times New Roman"/>
            </a:endParaRPr>
          </a:p>
          <a:p>
            <a:pPr marL="652145" indent="-246379">
              <a:lnSpc>
                <a:spcPct val="100000"/>
              </a:lnSpc>
              <a:spcBef>
                <a:spcPts val="400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52145" algn="l"/>
              </a:tabLst>
            </a:pPr>
            <a:r>
              <a:rPr dirty="0" sz="1900">
                <a:latin typeface="Times New Roman"/>
                <a:cs typeface="Times New Roman"/>
              </a:rPr>
              <a:t>Аномалии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амплитуд</a:t>
            </a:r>
            <a:r>
              <a:rPr dirty="0" sz="1900" spc="-9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должны</a:t>
            </a:r>
            <a:r>
              <a:rPr dirty="0" sz="1900" spc="-5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быть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конформны</a:t>
            </a:r>
            <a:r>
              <a:rPr dirty="0" sz="1900" spc="-6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конфигурации</a:t>
            </a:r>
            <a:r>
              <a:rPr dirty="0" sz="1900" spc="-9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ловушки.</a:t>
            </a:r>
            <a:endParaRPr sz="1900">
              <a:latin typeface="Times New Roman"/>
              <a:cs typeface="Times New Roman"/>
            </a:endParaRPr>
          </a:p>
          <a:p>
            <a:pPr marL="652145" indent="-246379">
              <a:lnSpc>
                <a:spcPct val="100000"/>
              </a:lnSpc>
              <a:spcBef>
                <a:spcPts val="395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52145" algn="l"/>
              </a:tabLst>
            </a:pPr>
            <a:r>
              <a:rPr dirty="0" sz="1900" spc="-10">
                <a:latin typeface="Times New Roman"/>
                <a:cs typeface="Times New Roman"/>
              </a:rPr>
              <a:t>Водонефтяные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контакты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могут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проявляться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как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плоский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рефлектор.</a:t>
            </a:r>
            <a:endParaRPr sz="1900">
              <a:latin typeface="Times New Roman"/>
              <a:cs typeface="Times New Roman"/>
            </a:endParaRPr>
          </a:p>
          <a:p>
            <a:pPr marL="652780" marR="12065" indent="-247015">
              <a:lnSpc>
                <a:spcPct val="80000"/>
              </a:lnSpc>
              <a:spcBef>
                <a:spcPts val="865"/>
              </a:spcBef>
              <a:buClr>
                <a:srgbClr val="619CD1"/>
              </a:buClr>
              <a:buSzPct val="150000"/>
              <a:buFont typeface="Wingdings"/>
              <a:buChar char=""/>
              <a:tabLst>
                <a:tab pos="652780" algn="l"/>
              </a:tabLst>
            </a:pPr>
            <a:r>
              <a:rPr dirty="0" sz="1900">
                <a:latin typeface="Times New Roman"/>
                <a:cs typeface="Times New Roman"/>
              </a:rPr>
              <a:t>Площадь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и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мощность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аномалии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УВ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по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данным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сейсморазведки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может </a:t>
            </a:r>
            <a:r>
              <a:rPr dirty="0" sz="1900">
                <a:latin typeface="Times New Roman"/>
                <a:cs typeface="Times New Roman"/>
              </a:rPr>
              <a:t>быть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использована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для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оценки</a:t>
            </a:r>
            <a:r>
              <a:rPr dirty="0" sz="1900" spc="-4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нефтенасыщенных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объемов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до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бурения.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60020" y="6211627"/>
            <a:ext cx="21456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Modified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from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Brown,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1996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06564" y="1449685"/>
            <a:ext cx="31000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Не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интерпретированный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разрез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515724" y="1512838"/>
            <a:ext cx="2816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imes New Roman"/>
                <a:cs typeface="Times New Roman"/>
              </a:rPr>
              <a:t>Интерпретированный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разрез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41714" y="1894319"/>
            <a:ext cx="8862060" cy="3540760"/>
            <a:chOff x="141714" y="1894319"/>
            <a:chExt cx="8862060" cy="354076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4171" y="2362199"/>
              <a:ext cx="4558283" cy="304190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99" y="1905000"/>
              <a:ext cx="4255008" cy="352806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3144" y="1905749"/>
              <a:ext cx="8839200" cy="3517900"/>
            </a:xfrm>
            <a:custGeom>
              <a:avLst/>
              <a:gdLst/>
              <a:ahLst/>
              <a:cxnLst/>
              <a:rect l="l" t="t" r="r" b="b"/>
              <a:pathLst>
                <a:path w="8839200" h="3517900">
                  <a:moveTo>
                    <a:pt x="0" y="3505200"/>
                  </a:moveTo>
                  <a:lnTo>
                    <a:pt x="4267200" y="3505200"/>
                  </a:lnTo>
                  <a:lnTo>
                    <a:pt x="4267200" y="0"/>
                  </a:lnTo>
                  <a:lnTo>
                    <a:pt x="0" y="0"/>
                  </a:lnTo>
                  <a:lnTo>
                    <a:pt x="0" y="3505200"/>
                  </a:lnTo>
                  <a:close/>
                </a:path>
                <a:path w="8839200" h="3517900">
                  <a:moveTo>
                    <a:pt x="4343405" y="3517404"/>
                  </a:moveTo>
                  <a:lnTo>
                    <a:pt x="8839205" y="3517404"/>
                  </a:lnTo>
                  <a:lnTo>
                    <a:pt x="8839205" y="0"/>
                  </a:lnTo>
                  <a:lnTo>
                    <a:pt x="4343405" y="0"/>
                  </a:lnTo>
                  <a:lnTo>
                    <a:pt x="4343405" y="3517404"/>
                  </a:lnTo>
                  <a:close/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4500" y="625233"/>
            <a:ext cx="72256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5"/>
              <a:t>Границы</a:t>
            </a:r>
            <a:r>
              <a:rPr dirty="0" sz="2800" spc="-70"/>
              <a:t> </a:t>
            </a:r>
            <a:r>
              <a:rPr dirty="0" sz="2800" spc="-10"/>
              <a:t>флюидонасыщения</a:t>
            </a:r>
            <a:r>
              <a:rPr dirty="0" sz="2800" spc="-65"/>
              <a:t> </a:t>
            </a:r>
            <a:r>
              <a:rPr dirty="0" sz="2800"/>
              <a:t>по</a:t>
            </a:r>
            <a:r>
              <a:rPr dirty="0" sz="2800" spc="-75"/>
              <a:t> </a:t>
            </a:r>
            <a:r>
              <a:rPr dirty="0" sz="2800" spc="-10"/>
              <a:t>3-</a:t>
            </a:r>
            <a:r>
              <a:rPr dirty="0" sz="2800"/>
              <a:t>D</a:t>
            </a:r>
            <a:r>
              <a:rPr dirty="0" sz="2800" spc="-85"/>
              <a:t> </a:t>
            </a:r>
            <a:r>
              <a:rPr dirty="0" sz="2800" spc="-10"/>
              <a:t>данным</a:t>
            </a:r>
            <a:endParaRPr sz="2800"/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26405" y="1636557"/>
            <a:ext cx="7661909" cy="4613910"/>
            <a:chOff x="926405" y="1636557"/>
            <a:chExt cx="7661909" cy="46139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4127" y="1699259"/>
              <a:ext cx="7543800" cy="453085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14214" y="1689351"/>
              <a:ext cx="7564120" cy="4551045"/>
            </a:xfrm>
            <a:custGeom>
              <a:avLst/>
              <a:gdLst/>
              <a:ahLst/>
              <a:cxnLst/>
              <a:rect l="l" t="t" r="r" b="b"/>
              <a:pathLst>
                <a:path w="7564120" h="4551045">
                  <a:moveTo>
                    <a:pt x="0" y="4550663"/>
                  </a:moveTo>
                  <a:lnTo>
                    <a:pt x="7563650" y="4550663"/>
                  </a:lnTo>
                  <a:lnTo>
                    <a:pt x="7563650" y="0"/>
                  </a:lnTo>
                  <a:lnTo>
                    <a:pt x="0" y="0"/>
                  </a:lnTo>
                  <a:lnTo>
                    <a:pt x="0" y="4550663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832474" y="2367160"/>
              <a:ext cx="2504440" cy="2825750"/>
            </a:xfrm>
            <a:custGeom>
              <a:avLst/>
              <a:gdLst/>
              <a:ahLst/>
              <a:cxnLst/>
              <a:rect l="l" t="t" r="r" b="b"/>
              <a:pathLst>
                <a:path w="2504440" h="2825750">
                  <a:moveTo>
                    <a:pt x="796" y="95344"/>
                  </a:moveTo>
                  <a:lnTo>
                    <a:pt x="37382" y="42887"/>
                  </a:lnTo>
                  <a:lnTo>
                    <a:pt x="70566" y="23927"/>
                  </a:lnTo>
                  <a:lnTo>
                    <a:pt x="111898" y="10244"/>
                  </a:lnTo>
                  <a:lnTo>
                    <a:pt x="160042" y="2161"/>
                  </a:lnTo>
                  <a:lnTo>
                    <a:pt x="213662" y="0"/>
                  </a:lnTo>
                  <a:lnTo>
                    <a:pt x="271421" y="4084"/>
                  </a:lnTo>
                  <a:lnTo>
                    <a:pt x="331986" y="14737"/>
                  </a:lnTo>
                  <a:lnTo>
                    <a:pt x="391177" y="31473"/>
                  </a:lnTo>
                  <a:lnTo>
                    <a:pt x="444963" y="52898"/>
                  </a:lnTo>
                  <a:lnTo>
                    <a:pt x="492290" y="78144"/>
                  </a:lnTo>
                  <a:lnTo>
                    <a:pt x="532102" y="106342"/>
                  </a:lnTo>
                  <a:lnTo>
                    <a:pt x="563344" y="136623"/>
                  </a:lnTo>
                  <a:lnTo>
                    <a:pt x="584963" y="168120"/>
                  </a:lnTo>
                  <a:lnTo>
                    <a:pt x="595901" y="199963"/>
                  </a:lnTo>
                  <a:lnTo>
                    <a:pt x="595105" y="231284"/>
                  </a:lnTo>
                  <a:lnTo>
                    <a:pt x="558519" y="283741"/>
                  </a:lnTo>
                  <a:lnTo>
                    <a:pt x="525334" y="302701"/>
                  </a:lnTo>
                  <a:lnTo>
                    <a:pt x="484002" y="316384"/>
                  </a:lnTo>
                  <a:lnTo>
                    <a:pt x="435859" y="324467"/>
                  </a:lnTo>
                  <a:lnTo>
                    <a:pt x="382239" y="326628"/>
                  </a:lnTo>
                  <a:lnTo>
                    <a:pt x="324479" y="322544"/>
                  </a:lnTo>
                  <a:lnTo>
                    <a:pt x="263914" y="311891"/>
                  </a:lnTo>
                  <a:lnTo>
                    <a:pt x="204724" y="295155"/>
                  </a:lnTo>
                  <a:lnTo>
                    <a:pt x="150938" y="273730"/>
                  </a:lnTo>
                  <a:lnTo>
                    <a:pt x="103611" y="248484"/>
                  </a:lnTo>
                  <a:lnTo>
                    <a:pt x="63799" y="220286"/>
                  </a:lnTo>
                  <a:lnTo>
                    <a:pt x="32556" y="190004"/>
                  </a:lnTo>
                  <a:lnTo>
                    <a:pt x="10938" y="158508"/>
                  </a:lnTo>
                  <a:lnTo>
                    <a:pt x="0" y="126665"/>
                  </a:lnTo>
                  <a:lnTo>
                    <a:pt x="796" y="95344"/>
                  </a:lnTo>
                  <a:close/>
                </a:path>
                <a:path w="2504440" h="2825750">
                  <a:moveTo>
                    <a:pt x="1908971" y="612869"/>
                  </a:moveTo>
                  <a:lnTo>
                    <a:pt x="1945557" y="560412"/>
                  </a:lnTo>
                  <a:lnTo>
                    <a:pt x="1978741" y="541452"/>
                  </a:lnTo>
                  <a:lnTo>
                    <a:pt x="2020073" y="527769"/>
                  </a:lnTo>
                  <a:lnTo>
                    <a:pt x="2068217" y="519686"/>
                  </a:lnTo>
                  <a:lnTo>
                    <a:pt x="2121837" y="517525"/>
                  </a:lnTo>
                  <a:lnTo>
                    <a:pt x="2179596" y="521609"/>
                  </a:lnTo>
                  <a:lnTo>
                    <a:pt x="2240161" y="532262"/>
                  </a:lnTo>
                  <a:lnTo>
                    <a:pt x="2299352" y="548998"/>
                  </a:lnTo>
                  <a:lnTo>
                    <a:pt x="2353138" y="570423"/>
                  </a:lnTo>
                  <a:lnTo>
                    <a:pt x="2400465" y="595669"/>
                  </a:lnTo>
                  <a:lnTo>
                    <a:pt x="2440277" y="623867"/>
                  </a:lnTo>
                  <a:lnTo>
                    <a:pt x="2471519" y="654148"/>
                  </a:lnTo>
                  <a:lnTo>
                    <a:pt x="2493138" y="685645"/>
                  </a:lnTo>
                  <a:lnTo>
                    <a:pt x="2504076" y="717488"/>
                  </a:lnTo>
                  <a:lnTo>
                    <a:pt x="2503280" y="748809"/>
                  </a:lnTo>
                  <a:lnTo>
                    <a:pt x="2466694" y="801266"/>
                  </a:lnTo>
                  <a:lnTo>
                    <a:pt x="2433509" y="820226"/>
                  </a:lnTo>
                  <a:lnTo>
                    <a:pt x="2392177" y="833909"/>
                  </a:lnTo>
                  <a:lnTo>
                    <a:pt x="2344034" y="841992"/>
                  </a:lnTo>
                  <a:lnTo>
                    <a:pt x="2290414" y="844153"/>
                  </a:lnTo>
                  <a:lnTo>
                    <a:pt x="2232654" y="840069"/>
                  </a:lnTo>
                  <a:lnTo>
                    <a:pt x="2172089" y="829416"/>
                  </a:lnTo>
                  <a:lnTo>
                    <a:pt x="2112899" y="812680"/>
                  </a:lnTo>
                  <a:lnTo>
                    <a:pt x="2059113" y="791255"/>
                  </a:lnTo>
                  <a:lnTo>
                    <a:pt x="2011786" y="766009"/>
                  </a:lnTo>
                  <a:lnTo>
                    <a:pt x="1971974" y="737811"/>
                  </a:lnTo>
                  <a:lnTo>
                    <a:pt x="1940731" y="707529"/>
                  </a:lnTo>
                  <a:lnTo>
                    <a:pt x="1919113" y="676033"/>
                  </a:lnTo>
                  <a:lnTo>
                    <a:pt x="1908174" y="644190"/>
                  </a:lnTo>
                  <a:lnTo>
                    <a:pt x="1908971" y="612869"/>
                  </a:lnTo>
                  <a:close/>
                </a:path>
                <a:path w="2504440" h="2825750">
                  <a:moveTo>
                    <a:pt x="1832771" y="2594069"/>
                  </a:moveTo>
                  <a:lnTo>
                    <a:pt x="1869357" y="2541612"/>
                  </a:lnTo>
                  <a:lnTo>
                    <a:pt x="1902541" y="2522652"/>
                  </a:lnTo>
                  <a:lnTo>
                    <a:pt x="1943873" y="2508969"/>
                  </a:lnTo>
                  <a:lnTo>
                    <a:pt x="1992017" y="2500886"/>
                  </a:lnTo>
                  <a:lnTo>
                    <a:pt x="2045637" y="2498724"/>
                  </a:lnTo>
                  <a:lnTo>
                    <a:pt x="2103396" y="2502809"/>
                  </a:lnTo>
                  <a:lnTo>
                    <a:pt x="2163961" y="2513462"/>
                  </a:lnTo>
                  <a:lnTo>
                    <a:pt x="2223152" y="2530198"/>
                  </a:lnTo>
                  <a:lnTo>
                    <a:pt x="2276938" y="2551623"/>
                  </a:lnTo>
                  <a:lnTo>
                    <a:pt x="2324265" y="2576869"/>
                  </a:lnTo>
                  <a:lnTo>
                    <a:pt x="2364077" y="2605067"/>
                  </a:lnTo>
                  <a:lnTo>
                    <a:pt x="2395319" y="2635348"/>
                  </a:lnTo>
                  <a:lnTo>
                    <a:pt x="2416938" y="2666845"/>
                  </a:lnTo>
                  <a:lnTo>
                    <a:pt x="2427876" y="2698688"/>
                  </a:lnTo>
                  <a:lnTo>
                    <a:pt x="2427080" y="2730009"/>
                  </a:lnTo>
                  <a:lnTo>
                    <a:pt x="2390494" y="2782466"/>
                  </a:lnTo>
                  <a:lnTo>
                    <a:pt x="2357309" y="2801426"/>
                  </a:lnTo>
                  <a:lnTo>
                    <a:pt x="2315977" y="2815109"/>
                  </a:lnTo>
                  <a:lnTo>
                    <a:pt x="2267834" y="2823192"/>
                  </a:lnTo>
                  <a:lnTo>
                    <a:pt x="2214214" y="2825353"/>
                  </a:lnTo>
                  <a:lnTo>
                    <a:pt x="2156454" y="2821269"/>
                  </a:lnTo>
                  <a:lnTo>
                    <a:pt x="2095889" y="2810616"/>
                  </a:lnTo>
                  <a:lnTo>
                    <a:pt x="2036699" y="2793880"/>
                  </a:lnTo>
                  <a:lnTo>
                    <a:pt x="1982913" y="2772455"/>
                  </a:lnTo>
                  <a:lnTo>
                    <a:pt x="1935586" y="2747209"/>
                  </a:lnTo>
                  <a:lnTo>
                    <a:pt x="1895774" y="2719011"/>
                  </a:lnTo>
                  <a:lnTo>
                    <a:pt x="1864531" y="2688729"/>
                  </a:lnTo>
                  <a:lnTo>
                    <a:pt x="1842913" y="2657233"/>
                  </a:lnTo>
                  <a:lnTo>
                    <a:pt x="1831974" y="2625390"/>
                  </a:lnTo>
                  <a:lnTo>
                    <a:pt x="1832771" y="2594069"/>
                  </a:lnTo>
                  <a:close/>
                </a:path>
                <a:path w="2504440" h="2825750">
                  <a:moveTo>
                    <a:pt x="80171" y="2136869"/>
                  </a:moveTo>
                  <a:lnTo>
                    <a:pt x="116757" y="2084412"/>
                  </a:lnTo>
                  <a:lnTo>
                    <a:pt x="149941" y="2065452"/>
                  </a:lnTo>
                  <a:lnTo>
                    <a:pt x="191273" y="2051769"/>
                  </a:lnTo>
                  <a:lnTo>
                    <a:pt x="239417" y="2043686"/>
                  </a:lnTo>
                  <a:lnTo>
                    <a:pt x="293037" y="2041524"/>
                  </a:lnTo>
                  <a:lnTo>
                    <a:pt x="350796" y="2045609"/>
                  </a:lnTo>
                  <a:lnTo>
                    <a:pt x="411361" y="2056262"/>
                  </a:lnTo>
                  <a:lnTo>
                    <a:pt x="470552" y="2072998"/>
                  </a:lnTo>
                  <a:lnTo>
                    <a:pt x="524338" y="2094423"/>
                  </a:lnTo>
                  <a:lnTo>
                    <a:pt x="571665" y="2119669"/>
                  </a:lnTo>
                  <a:lnTo>
                    <a:pt x="611477" y="2147867"/>
                  </a:lnTo>
                  <a:lnTo>
                    <a:pt x="642719" y="2178148"/>
                  </a:lnTo>
                  <a:lnTo>
                    <a:pt x="664338" y="2209645"/>
                  </a:lnTo>
                  <a:lnTo>
                    <a:pt x="675276" y="2241488"/>
                  </a:lnTo>
                  <a:lnTo>
                    <a:pt x="674480" y="2272809"/>
                  </a:lnTo>
                  <a:lnTo>
                    <a:pt x="637894" y="2325266"/>
                  </a:lnTo>
                  <a:lnTo>
                    <a:pt x="604709" y="2344226"/>
                  </a:lnTo>
                  <a:lnTo>
                    <a:pt x="563377" y="2357909"/>
                  </a:lnTo>
                  <a:lnTo>
                    <a:pt x="515234" y="2365992"/>
                  </a:lnTo>
                  <a:lnTo>
                    <a:pt x="461614" y="2368153"/>
                  </a:lnTo>
                  <a:lnTo>
                    <a:pt x="403854" y="2364069"/>
                  </a:lnTo>
                  <a:lnTo>
                    <a:pt x="343289" y="2353416"/>
                  </a:lnTo>
                  <a:lnTo>
                    <a:pt x="284099" y="2336680"/>
                  </a:lnTo>
                  <a:lnTo>
                    <a:pt x="230313" y="2315255"/>
                  </a:lnTo>
                  <a:lnTo>
                    <a:pt x="182986" y="2290009"/>
                  </a:lnTo>
                  <a:lnTo>
                    <a:pt x="143174" y="2261811"/>
                  </a:lnTo>
                  <a:lnTo>
                    <a:pt x="111931" y="2231529"/>
                  </a:lnTo>
                  <a:lnTo>
                    <a:pt x="90313" y="2200033"/>
                  </a:lnTo>
                  <a:lnTo>
                    <a:pt x="79375" y="2168190"/>
                  </a:lnTo>
                  <a:lnTo>
                    <a:pt x="80171" y="2136869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31167" y="1641319"/>
              <a:ext cx="2103755" cy="346075"/>
            </a:xfrm>
            <a:custGeom>
              <a:avLst/>
              <a:gdLst/>
              <a:ahLst/>
              <a:cxnLst/>
              <a:rect l="l" t="t" r="r" b="b"/>
              <a:pathLst>
                <a:path w="2103755" h="346075">
                  <a:moveTo>
                    <a:pt x="2103145" y="0"/>
                  </a:moveTo>
                  <a:lnTo>
                    <a:pt x="0" y="0"/>
                  </a:lnTo>
                  <a:lnTo>
                    <a:pt x="0" y="345975"/>
                  </a:lnTo>
                  <a:lnTo>
                    <a:pt x="2103145" y="345975"/>
                  </a:lnTo>
                  <a:lnTo>
                    <a:pt x="2103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931167" y="1641319"/>
              <a:ext cx="2103755" cy="346075"/>
            </a:xfrm>
            <a:custGeom>
              <a:avLst/>
              <a:gdLst/>
              <a:ahLst/>
              <a:cxnLst/>
              <a:rect l="l" t="t" r="r" b="b"/>
              <a:pathLst>
                <a:path w="2103755" h="346075">
                  <a:moveTo>
                    <a:pt x="0" y="345975"/>
                  </a:moveTo>
                  <a:lnTo>
                    <a:pt x="2103145" y="345975"/>
                  </a:lnTo>
                  <a:lnTo>
                    <a:pt x="2103145" y="0"/>
                  </a:lnTo>
                  <a:lnTo>
                    <a:pt x="0" y="0"/>
                  </a:lnTo>
                  <a:lnTo>
                    <a:pt x="0" y="345975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739252" y="952944"/>
            <a:ext cx="62992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Эффект</a:t>
            </a:r>
            <a:r>
              <a:rPr dirty="0" sz="1800" spc="-2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различных</a:t>
            </a:r>
            <a:r>
              <a:rPr dirty="0" sz="1800" spc="-3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свойств</a:t>
            </a:r>
            <a:r>
              <a:rPr dirty="0" sz="1800" spc="-5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резервуара</a:t>
            </a:r>
            <a:r>
              <a:rPr dirty="0" sz="18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УВ</a:t>
            </a:r>
            <a:r>
              <a:rPr dirty="0" sz="18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на</a:t>
            </a:r>
            <a:r>
              <a:rPr dirty="0" sz="18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сейсмический</a:t>
            </a:r>
            <a:endParaRPr sz="18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отклик</a:t>
            </a:r>
            <a:r>
              <a:rPr dirty="0" sz="18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по</a:t>
            </a:r>
            <a:r>
              <a:rPr dirty="0" sz="1800" spc="-5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присутствию</a:t>
            </a:r>
            <a:r>
              <a:rPr dirty="0" sz="1800" spc="-3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газа</a:t>
            </a:r>
            <a:r>
              <a:rPr dirty="0" sz="1800" spc="-5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(Badley,</a:t>
            </a:r>
            <a:r>
              <a:rPr dirty="0" sz="1800" spc="-8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1985</a:t>
            </a:r>
            <a:r>
              <a:rPr dirty="0" sz="1800" spc="-10" b="1">
                <a:solidFill>
                  <a:srgbClr val="000065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74836" y="154038"/>
            <a:ext cx="680847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11705" marR="5080" indent="-2199640">
              <a:lnSpc>
                <a:spcPct val="100000"/>
              </a:lnSpc>
              <a:spcBef>
                <a:spcPts val="100"/>
              </a:spcBef>
            </a:pPr>
            <a:r>
              <a:rPr dirty="0" sz="2400" spc="-285">
                <a:solidFill>
                  <a:srgbClr val="000000"/>
                </a:solidFill>
                <a:latin typeface="Arial"/>
                <a:cs typeface="Arial"/>
              </a:rPr>
              <a:t>Фундаментальные</a:t>
            </a:r>
            <a:r>
              <a:rPr dirty="0" sz="2400" spc="-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280">
                <a:solidFill>
                  <a:srgbClr val="000000"/>
                </a:solidFill>
                <a:latin typeface="Arial"/>
                <a:cs typeface="Arial"/>
              </a:rPr>
              <a:t>основы</a:t>
            </a:r>
            <a:r>
              <a:rPr dirty="0" sz="2400" spc="-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265">
                <a:solidFill>
                  <a:srgbClr val="000000"/>
                </a:solidFill>
                <a:latin typeface="Arial"/>
                <a:cs typeface="Arial"/>
              </a:rPr>
              <a:t>прямого</a:t>
            </a:r>
            <a:r>
              <a:rPr dirty="0" sz="2400" spc="-8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400" spc="-275">
                <a:solidFill>
                  <a:srgbClr val="000000"/>
                </a:solidFill>
                <a:latin typeface="Arial"/>
                <a:cs typeface="Arial"/>
              </a:rPr>
              <a:t>прогнозирования газонасыщенности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10841" y="1659775"/>
            <a:ext cx="25215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latin typeface="Constantia"/>
                <a:cs typeface="Constantia"/>
              </a:rPr>
              <a:t>Геологическая</a:t>
            </a:r>
            <a:r>
              <a:rPr dirty="0" sz="1800" b="1">
                <a:latin typeface="Constantia"/>
                <a:cs typeface="Constantia"/>
              </a:rPr>
              <a:t> </a:t>
            </a:r>
            <a:r>
              <a:rPr dirty="0" sz="1800" spc="-10" b="1">
                <a:latin typeface="Constantia"/>
                <a:cs typeface="Constantia"/>
              </a:rPr>
              <a:t>модель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208045" y="3304030"/>
            <a:ext cx="3058795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810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dirty="0" sz="1800" spc="-10" b="1">
                <a:latin typeface="Times New Roman"/>
                <a:cs typeface="Times New Roman"/>
              </a:rPr>
              <a:t>Высокопористый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песчаник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105131" y="2324112"/>
            <a:ext cx="2746375" cy="692150"/>
          </a:xfrm>
          <a:custGeom>
            <a:avLst/>
            <a:gdLst/>
            <a:ahLst/>
            <a:cxnLst/>
            <a:rect l="l" t="t" r="r" b="b"/>
            <a:pathLst>
              <a:path w="2746375" h="692150">
                <a:moveTo>
                  <a:pt x="2746273" y="167614"/>
                </a:moveTo>
                <a:lnTo>
                  <a:pt x="1083564" y="167614"/>
                </a:lnTo>
                <a:lnTo>
                  <a:pt x="1083564" y="0"/>
                </a:lnTo>
                <a:lnTo>
                  <a:pt x="0" y="0"/>
                </a:lnTo>
                <a:lnTo>
                  <a:pt x="0" y="262128"/>
                </a:lnTo>
                <a:lnTo>
                  <a:pt x="792505" y="262128"/>
                </a:lnTo>
                <a:lnTo>
                  <a:pt x="792505" y="691883"/>
                </a:lnTo>
                <a:lnTo>
                  <a:pt x="2746273" y="691883"/>
                </a:lnTo>
                <a:lnTo>
                  <a:pt x="2746273" y="1676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185395" y="2308110"/>
            <a:ext cx="2573655" cy="658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650"/>
              </a:lnSpc>
              <a:spcBef>
                <a:spcPts val="105"/>
              </a:spcBef>
            </a:pPr>
            <a:r>
              <a:rPr dirty="0" sz="1400" spc="-20" b="1">
                <a:latin typeface="Constantia"/>
                <a:cs typeface="Constantia"/>
              </a:rPr>
              <a:t>Яркое</a:t>
            </a:r>
            <a:r>
              <a:rPr dirty="0" sz="1400" spc="-65" b="1">
                <a:latin typeface="Constantia"/>
                <a:cs typeface="Constantia"/>
              </a:rPr>
              <a:t> </a:t>
            </a:r>
            <a:r>
              <a:rPr dirty="0" sz="1400" spc="-20" b="1">
                <a:latin typeface="Constantia"/>
                <a:cs typeface="Constantia"/>
              </a:rPr>
              <a:t>пятно</a:t>
            </a:r>
            <a:endParaRPr sz="1400">
              <a:latin typeface="Constantia"/>
              <a:cs typeface="Constantia"/>
            </a:endParaRPr>
          </a:p>
          <a:p>
            <a:pPr marL="844550" marR="5080" indent="-40005">
              <a:lnSpc>
                <a:spcPts val="1680"/>
              </a:lnSpc>
              <a:spcBef>
                <a:spcPts val="25"/>
              </a:spcBef>
            </a:pPr>
            <a:r>
              <a:rPr dirty="0" sz="1400" b="1">
                <a:latin typeface="Constantia"/>
                <a:cs typeface="Constantia"/>
              </a:rPr>
              <a:t>Знак</a:t>
            </a:r>
            <a:r>
              <a:rPr dirty="0" sz="1400" spc="-65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полярности</a:t>
            </a:r>
            <a:r>
              <a:rPr dirty="0" sz="1400" spc="-60" b="1">
                <a:latin typeface="Constantia"/>
                <a:cs typeface="Constantia"/>
              </a:rPr>
              <a:t> </a:t>
            </a:r>
            <a:r>
              <a:rPr dirty="0" sz="1400" spc="-25" b="1">
                <a:latin typeface="Constantia"/>
                <a:cs typeface="Constantia"/>
              </a:rPr>
              <a:t>не </a:t>
            </a:r>
            <a:r>
              <a:rPr dirty="0" sz="1400" spc="-10" b="1">
                <a:latin typeface="Constantia"/>
                <a:cs typeface="Constantia"/>
              </a:rPr>
              <a:t>изменился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6280403" y="4326635"/>
            <a:ext cx="1974214" cy="304800"/>
          </a:xfrm>
          <a:custGeom>
            <a:avLst/>
            <a:gdLst/>
            <a:ahLst/>
            <a:cxnLst/>
            <a:rect l="l" t="t" r="r" b="b"/>
            <a:pathLst>
              <a:path w="1974215" h="304800">
                <a:moveTo>
                  <a:pt x="1973605" y="0"/>
                </a:moveTo>
                <a:lnTo>
                  <a:pt x="0" y="0"/>
                </a:lnTo>
                <a:lnTo>
                  <a:pt x="0" y="304800"/>
                </a:lnTo>
                <a:lnTo>
                  <a:pt x="1973605" y="304800"/>
                </a:lnTo>
                <a:lnTo>
                  <a:pt x="19736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6360020" y="4348746"/>
            <a:ext cx="21570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Constantia"/>
                <a:cs typeface="Constantia"/>
              </a:rPr>
              <a:t>Полярность</a:t>
            </a:r>
            <a:r>
              <a:rPr dirty="0" sz="1400" spc="-15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изменилась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096268" y="5230370"/>
            <a:ext cx="1714500" cy="315595"/>
          </a:xfrm>
          <a:custGeom>
            <a:avLst/>
            <a:gdLst/>
            <a:ahLst/>
            <a:cxnLst/>
            <a:rect l="l" t="t" r="r" b="b"/>
            <a:pathLst>
              <a:path w="1714500" h="315595">
                <a:moveTo>
                  <a:pt x="0" y="315465"/>
                </a:moveTo>
                <a:lnTo>
                  <a:pt x="1714499" y="315465"/>
                </a:lnTo>
                <a:lnTo>
                  <a:pt x="1714499" y="0"/>
                </a:lnTo>
                <a:lnTo>
                  <a:pt x="0" y="0"/>
                </a:lnTo>
                <a:lnTo>
                  <a:pt x="0" y="31546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5091696" y="5225798"/>
            <a:ext cx="1889125" cy="3251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005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315"/>
              </a:spcBef>
            </a:pPr>
            <a:r>
              <a:rPr dirty="0" sz="1400" spc="-10" b="1">
                <a:latin typeface="Constantia"/>
                <a:cs typeface="Constantia"/>
              </a:rPr>
              <a:t>Высокие</a:t>
            </a:r>
            <a:r>
              <a:rPr dirty="0" sz="1400" spc="-80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амплитуды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  <p:sp>
        <p:nvSpPr>
          <p:cNvPr id="18" name="object 18" descr=""/>
          <p:cNvSpPr txBox="1"/>
          <p:nvPr/>
        </p:nvSpPr>
        <p:spPr>
          <a:xfrm>
            <a:off x="5183136" y="1722142"/>
            <a:ext cx="2559050" cy="5232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3655" rIns="0" bIns="0" rtlCol="0" vert="horz">
            <a:spAutoFit/>
          </a:bodyPr>
          <a:lstStyle/>
          <a:p>
            <a:pPr marL="92710" marR="156845">
              <a:lnSpc>
                <a:spcPct val="100000"/>
              </a:lnSpc>
              <a:spcBef>
                <a:spcPts val="265"/>
              </a:spcBef>
            </a:pPr>
            <a:r>
              <a:rPr dirty="0" sz="1400" spc="-10" b="1">
                <a:latin typeface="Constantia"/>
                <a:cs typeface="Constantia"/>
              </a:rPr>
              <a:t>Сейсмическое</a:t>
            </a:r>
            <a:r>
              <a:rPr dirty="0" sz="1400" spc="-60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выражение (нормальная</a:t>
            </a:r>
            <a:r>
              <a:rPr dirty="0" sz="1400" spc="-5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полярность)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243059" y="5590034"/>
            <a:ext cx="3416935" cy="5854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92710" marR="237490">
              <a:lnSpc>
                <a:spcPct val="100000"/>
              </a:lnSpc>
              <a:spcBef>
                <a:spcPts val="320"/>
              </a:spcBef>
            </a:pPr>
            <a:r>
              <a:rPr dirty="0" sz="1600" spc="-20" b="1">
                <a:latin typeface="Times New Roman"/>
                <a:cs typeface="Times New Roman"/>
              </a:rPr>
              <a:t>Умеренно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поровый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песчаник</a:t>
            </a:r>
            <a:r>
              <a:rPr dirty="0" sz="1600" spc="-7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или </a:t>
            </a:r>
            <a:r>
              <a:rPr dirty="0" sz="1600" spc="-10" b="1">
                <a:latin typeface="Times New Roman"/>
                <a:cs typeface="Times New Roman"/>
              </a:rPr>
              <a:t>высокопористый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известняк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7898" rIns="0" bIns="0" rtlCol="0" vert="horz">
            <a:spAutoFit/>
          </a:bodyPr>
          <a:lstStyle/>
          <a:p>
            <a:pPr marL="1741170" marR="5080" indent="-671195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Свойства</a:t>
            </a:r>
            <a:r>
              <a:rPr dirty="0" sz="2800" spc="-55"/>
              <a:t> </a:t>
            </a:r>
            <a:r>
              <a:rPr dirty="0" sz="2800" spc="-25"/>
              <a:t>резервуаров</a:t>
            </a:r>
            <a:r>
              <a:rPr dirty="0" sz="2800" spc="-65"/>
              <a:t> </a:t>
            </a:r>
            <a:r>
              <a:rPr dirty="0" sz="2800"/>
              <a:t>УВ</a:t>
            </a:r>
            <a:r>
              <a:rPr dirty="0" sz="2800" spc="-70"/>
              <a:t> </a:t>
            </a:r>
            <a:r>
              <a:rPr dirty="0" sz="2800"/>
              <a:t>по</a:t>
            </a:r>
            <a:r>
              <a:rPr dirty="0" sz="2800" spc="-70"/>
              <a:t> </a:t>
            </a:r>
            <a:r>
              <a:rPr dirty="0" sz="2800" spc="-10"/>
              <a:t>данным сейсморазведки</a:t>
            </a:r>
            <a:r>
              <a:rPr dirty="0" sz="2800" spc="-30"/>
              <a:t> </a:t>
            </a:r>
            <a:r>
              <a:rPr dirty="0" sz="2800"/>
              <a:t>-</a:t>
            </a:r>
            <a:r>
              <a:rPr dirty="0" sz="2800" spc="-25"/>
              <a:t> </a:t>
            </a:r>
            <a:r>
              <a:rPr dirty="0" sz="2800" spc="-10"/>
              <a:t>амплитуды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1316736" y="1884679"/>
            <a:ext cx="6741159" cy="4478020"/>
            <a:chOff x="1316736" y="1884679"/>
            <a:chExt cx="6741159" cy="44780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4648" y="1943099"/>
              <a:ext cx="6624828" cy="38481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16736" y="1884679"/>
              <a:ext cx="6741159" cy="3964940"/>
            </a:xfrm>
            <a:custGeom>
              <a:avLst/>
              <a:gdLst/>
              <a:ahLst/>
              <a:cxnLst/>
              <a:rect l="l" t="t" r="r" b="b"/>
              <a:pathLst>
                <a:path w="6741159" h="3964940">
                  <a:moveTo>
                    <a:pt x="6717551" y="24130"/>
                  </a:moveTo>
                  <a:lnTo>
                    <a:pt x="6682714" y="24130"/>
                  </a:lnTo>
                  <a:lnTo>
                    <a:pt x="6682714" y="58420"/>
                  </a:lnTo>
                  <a:lnTo>
                    <a:pt x="6682714" y="3906520"/>
                  </a:lnTo>
                  <a:lnTo>
                    <a:pt x="57886" y="3906520"/>
                  </a:lnTo>
                  <a:lnTo>
                    <a:pt x="57886" y="58420"/>
                  </a:lnTo>
                  <a:lnTo>
                    <a:pt x="6682714" y="58420"/>
                  </a:lnTo>
                  <a:lnTo>
                    <a:pt x="6682714" y="24130"/>
                  </a:lnTo>
                  <a:lnTo>
                    <a:pt x="23114" y="24130"/>
                  </a:lnTo>
                  <a:lnTo>
                    <a:pt x="23114" y="58420"/>
                  </a:lnTo>
                  <a:lnTo>
                    <a:pt x="23114" y="3906520"/>
                  </a:lnTo>
                  <a:lnTo>
                    <a:pt x="23114" y="3940810"/>
                  </a:lnTo>
                  <a:lnTo>
                    <a:pt x="6717551" y="3940810"/>
                  </a:lnTo>
                  <a:lnTo>
                    <a:pt x="6717551" y="3906520"/>
                  </a:lnTo>
                  <a:lnTo>
                    <a:pt x="6717551" y="58420"/>
                  </a:lnTo>
                  <a:lnTo>
                    <a:pt x="6717551" y="24130"/>
                  </a:lnTo>
                  <a:close/>
                </a:path>
                <a:path w="6741159" h="3964940">
                  <a:moveTo>
                    <a:pt x="6740677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3952240"/>
                  </a:lnTo>
                  <a:lnTo>
                    <a:pt x="0" y="3964940"/>
                  </a:lnTo>
                  <a:lnTo>
                    <a:pt x="309346" y="3964940"/>
                  </a:lnTo>
                  <a:lnTo>
                    <a:pt x="309346" y="3952240"/>
                  </a:lnTo>
                  <a:lnTo>
                    <a:pt x="11557" y="3952240"/>
                  </a:lnTo>
                  <a:lnTo>
                    <a:pt x="11557" y="12700"/>
                  </a:lnTo>
                  <a:lnTo>
                    <a:pt x="6729108" y="12700"/>
                  </a:lnTo>
                  <a:lnTo>
                    <a:pt x="6729108" y="3952240"/>
                  </a:lnTo>
                  <a:lnTo>
                    <a:pt x="6431254" y="3952240"/>
                  </a:lnTo>
                  <a:lnTo>
                    <a:pt x="6431254" y="3964940"/>
                  </a:lnTo>
                  <a:lnTo>
                    <a:pt x="6740677" y="3964940"/>
                  </a:lnTo>
                  <a:lnTo>
                    <a:pt x="6740677" y="3952862"/>
                  </a:lnTo>
                  <a:lnTo>
                    <a:pt x="6740677" y="3952240"/>
                  </a:lnTo>
                  <a:lnTo>
                    <a:pt x="6740677" y="12700"/>
                  </a:lnTo>
                  <a:lnTo>
                    <a:pt x="6740677" y="12090"/>
                  </a:lnTo>
                  <a:lnTo>
                    <a:pt x="6740677" y="0"/>
                  </a:lnTo>
                  <a:close/>
                </a:path>
              </a:pathLst>
            </a:custGeom>
            <a:solidFill>
              <a:srgbClr val="0032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26095" y="5824735"/>
              <a:ext cx="6122035" cy="532130"/>
            </a:xfrm>
            <a:custGeom>
              <a:avLst/>
              <a:gdLst/>
              <a:ahLst/>
              <a:cxnLst/>
              <a:rect l="l" t="t" r="r" b="b"/>
              <a:pathLst>
                <a:path w="6122034" h="532129">
                  <a:moveTo>
                    <a:pt x="0" y="531862"/>
                  </a:moveTo>
                  <a:lnTo>
                    <a:pt x="6121895" y="531862"/>
                  </a:lnTo>
                  <a:lnTo>
                    <a:pt x="6121895" y="0"/>
                  </a:lnTo>
                  <a:lnTo>
                    <a:pt x="0" y="0"/>
                  </a:lnTo>
                  <a:lnTo>
                    <a:pt x="0" y="53186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01365" y="1410982"/>
            <a:ext cx="67392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45" b="1">
                <a:solidFill>
                  <a:srgbClr val="000065"/>
                </a:solidFill>
                <a:latin typeface="Arial"/>
                <a:cs typeface="Arial"/>
              </a:rPr>
              <a:t>Основы</a:t>
            </a:r>
            <a:r>
              <a:rPr dirty="0" sz="2000" spc="-7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29" b="1">
                <a:solidFill>
                  <a:srgbClr val="000065"/>
                </a:solidFill>
                <a:latin typeface="Arial"/>
                <a:cs typeface="Arial"/>
              </a:rPr>
              <a:t>прямого</a:t>
            </a:r>
            <a:r>
              <a:rPr dirty="0" sz="2000" spc="-9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29" b="1">
                <a:solidFill>
                  <a:srgbClr val="000065"/>
                </a:solidFill>
                <a:latin typeface="Arial"/>
                <a:cs typeface="Arial"/>
              </a:rPr>
              <a:t>прогнозирования</a:t>
            </a:r>
            <a:r>
              <a:rPr dirty="0" sz="2000" spc="-80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10" b="1">
                <a:solidFill>
                  <a:srgbClr val="000065"/>
                </a:solidFill>
                <a:latin typeface="Arial"/>
                <a:cs typeface="Arial"/>
              </a:rPr>
              <a:t>–</a:t>
            </a:r>
            <a:r>
              <a:rPr dirty="0" sz="2000" spc="-4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0065"/>
                </a:solidFill>
                <a:latin typeface="Arial"/>
                <a:cs typeface="Arial"/>
              </a:rPr>
              <a:t>анализ</a:t>
            </a:r>
            <a:r>
              <a:rPr dirty="0" sz="2000" spc="-75" b="1">
                <a:solidFill>
                  <a:srgbClr val="000065"/>
                </a:solidFill>
                <a:latin typeface="Arial"/>
                <a:cs typeface="Arial"/>
              </a:rPr>
              <a:t> </a:t>
            </a:r>
            <a:r>
              <a:rPr dirty="0" sz="2000" spc="-185" b="1">
                <a:solidFill>
                  <a:srgbClr val="000065"/>
                </a:solidFill>
                <a:latin typeface="Arial"/>
                <a:cs typeface="Arial"/>
              </a:rPr>
              <a:t>газонасыщенности.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1626095" y="5824735"/>
            <a:ext cx="6122035" cy="5321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192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960"/>
              </a:spcBef>
            </a:pP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Пример</a:t>
            </a:r>
            <a:r>
              <a:rPr dirty="0" sz="1800" spc="-6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яркого</a:t>
            </a:r>
            <a:r>
              <a:rPr dirty="0" sz="1800" spc="-4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пятна,</a:t>
            </a:r>
            <a:r>
              <a:rPr dirty="0" sz="1800" spc="-4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плоского</a:t>
            </a:r>
            <a:r>
              <a:rPr dirty="0" sz="1800" spc="-5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пятна</a:t>
            </a:r>
            <a:r>
              <a:rPr dirty="0" sz="1800" spc="-3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65"/>
                </a:solidFill>
                <a:latin typeface="Times New Roman"/>
                <a:cs typeface="Times New Roman"/>
              </a:rPr>
              <a:t>в</a:t>
            </a:r>
            <a:r>
              <a:rPr dirty="0" sz="1800" spc="-5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разломном</a:t>
            </a:r>
            <a:r>
              <a:rPr dirty="0" sz="1800" spc="-3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000065"/>
                </a:solidFill>
                <a:latin typeface="Times New Roman"/>
                <a:cs typeface="Times New Roman"/>
              </a:rPr>
              <a:t>блоке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3073" y="1103162"/>
            <a:ext cx="8580755" cy="5330190"/>
            <a:chOff x="143073" y="1103162"/>
            <a:chExt cx="8580755" cy="5330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1112519"/>
              <a:ext cx="8561832" cy="531114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7835" y="1107925"/>
              <a:ext cx="8571230" cy="5320665"/>
            </a:xfrm>
            <a:custGeom>
              <a:avLst/>
              <a:gdLst/>
              <a:ahLst/>
              <a:cxnLst/>
              <a:rect l="l" t="t" r="r" b="b"/>
              <a:pathLst>
                <a:path w="8571230" h="5320665">
                  <a:moveTo>
                    <a:pt x="0" y="5320309"/>
                  </a:moveTo>
                  <a:lnTo>
                    <a:pt x="8570963" y="5320309"/>
                  </a:lnTo>
                  <a:lnTo>
                    <a:pt x="8570963" y="0"/>
                  </a:lnTo>
                  <a:lnTo>
                    <a:pt x="0" y="0"/>
                  </a:lnTo>
                  <a:lnTo>
                    <a:pt x="0" y="532030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35956" y="5568186"/>
            <a:ext cx="6499225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Амплитудные</a:t>
            </a:r>
            <a:r>
              <a:rPr dirty="0"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аномалии</a:t>
            </a:r>
            <a:r>
              <a:rPr dirty="0"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кровле</a:t>
            </a:r>
            <a:r>
              <a:rPr dirty="0"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Natih</a:t>
            </a:r>
            <a:r>
              <a:rPr dirty="0" sz="14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ясно</a:t>
            </a:r>
            <a:r>
              <a:rPr dirty="0"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различимы.</a:t>
            </a:r>
            <a:r>
              <a:rPr dirty="0" sz="14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Практическое</a:t>
            </a:r>
            <a:r>
              <a:rPr dirty="0"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боль-</a:t>
            </a:r>
            <a:r>
              <a:rPr dirty="0" sz="1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шинство</a:t>
            </a:r>
            <a:r>
              <a:rPr dirty="0"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скважин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пробурено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dirty="0"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пределах</a:t>
            </a:r>
            <a:r>
              <a:rPr dirty="0"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аномалий.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Другая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часть</a:t>
            </a:r>
            <a:r>
              <a:rPr dirty="0"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аномалий-</a:t>
            </a:r>
            <a:r>
              <a:rPr dirty="0" sz="1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опоискована</a:t>
            </a:r>
            <a:r>
              <a:rPr dirty="0"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dirty="0"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опущенном</a:t>
            </a:r>
            <a:r>
              <a:rPr dirty="0"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крыле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сброса.</a:t>
            </a:r>
            <a:r>
              <a:rPr dirty="0" sz="14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dirty="0"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дальнейшем</a:t>
            </a:r>
            <a:r>
              <a:rPr dirty="0"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она</a:t>
            </a:r>
            <a:r>
              <a:rPr dirty="0"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может </a:t>
            </a:r>
            <a:r>
              <a:rPr dirty="0"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быть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вовлечена</a:t>
            </a:r>
            <a:r>
              <a:rPr dirty="0"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dirty="0" sz="14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бурение.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060172" y="1122663"/>
            <a:ext cx="2493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Comic Sans MS"/>
                <a:cs typeface="Comic Sans MS"/>
              </a:rPr>
              <a:t>Структурная</a:t>
            </a:r>
            <a:r>
              <a:rPr dirty="0" sz="1200" spc="105" b="1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omic Sans MS"/>
                <a:cs typeface="Comic Sans MS"/>
              </a:rPr>
              <a:t>кон👉ормность</a:t>
            </a:r>
            <a:r>
              <a:rPr dirty="0" sz="1200" spc="160" b="1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dirty="0" sz="1200" spc="-20" b="1">
                <a:solidFill>
                  <a:srgbClr val="FFFFFF"/>
                </a:solidFill>
                <a:latin typeface="Comic Sans MS"/>
                <a:cs typeface="Comic Sans MS"/>
              </a:rPr>
              <a:t>DHIs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461249" y="1231404"/>
            <a:ext cx="4659630" cy="3357879"/>
            <a:chOff x="1461249" y="1231404"/>
            <a:chExt cx="4659630" cy="3357879"/>
          </a:xfrm>
        </p:grpSpPr>
        <p:sp>
          <p:nvSpPr>
            <p:cNvPr id="8" name="object 8" descr=""/>
            <p:cNvSpPr/>
            <p:nvPr/>
          </p:nvSpPr>
          <p:spPr>
            <a:xfrm>
              <a:off x="1467599" y="2740177"/>
              <a:ext cx="1498600" cy="1842770"/>
            </a:xfrm>
            <a:custGeom>
              <a:avLst/>
              <a:gdLst/>
              <a:ahLst/>
              <a:cxnLst/>
              <a:rect l="l" t="t" r="r" b="b"/>
              <a:pathLst>
                <a:path w="1498600" h="1842770">
                  <a:moveTo>
                    <a:pt x="0" y="1441691"/>
                  </a:moveTo>
                  <a:lnTo>
                    <a:pt x="2870" y="1394950"/>
                  </a:lnTo>
                  <a:lnTo>
                    <a:pt x="11269" y="1349791"/>
                  </a:lnTo>
                  <a:lnTo>
                    <a:pt x="24876" y="1306516"/>
                  </a:lnTo>
                  <a:lnTo>
                    <a:pt x="43372" y="1265425"/>
                  </a:lnTo>
                  <a:lnTo>
                    <a:pt x="66435" y="1226819"/>
                  </a:lnTo>
                  <a:lnTo>
                    <a:pt x="93745" y="1190999"/>
                  </a:lnTo>
                  <a:lnTo>
                    <a:pt x="124983" y="1158266"/>
                  </a:lnTo>
                  <a:lnTo>
                    <a:pt x="159829" y="1128922"/>
                  </a:lnTo>
                  <a:lnTo>
                    <a:pt x="197962" y="1103266"/>
                  </a:lnTo>
                  <a:lnTo>
                    <a:pt x="239062" y="1081600"/>
                  </a:lnTo>
                  <a:lnTo>
                    <a:pt x="282809" y="1064225"/>
                  </a:lnTo>
                  <a:lnTo>
                    <a:pt x="328884" y="1051441"/>
                  </a:lnTo>
                  <a:lnTo>
                    <a:pt x="376965" y="1043551"/>
                  </a:lnTo>
                  <a:lnTo>
                    <a:pt x="426732" y="1040853"/>
                  </a:lnTo>
                  <a:lnTo>
                    <a:pt x="476502" y="1043551"/>
                  </a:lnTo>
                  <a:lnTo>
                    <a:pt x="524586" y="1051441"/>
                  </a:lnTo>
                  <a:lnTo>
                    <a:pt x="570662" y="1064225"/>
                  </a:lnTo>
                  <a:lnTo>
                    <a:pt x="614410" y="1081600"/>
                  </a:lnTo>
                  <a:lnTo>
                    <a:pt x="655512" y="1103266"/>
                  </a:lnTo>
                  <a:lnTo>
                    <a:pt x="693646" y="1128922"/>
                  </a:lnTo>
                  <a:lnTo>
                    <a:pt x="728492" y="1158266"/>
                  </a:lnTo>
                  <a:lnTo>
                    <a:pt x="759731" y="1190999"/>
                  </a:lnTo>
                  <a:lnTo>
                    <a:pt x="787042" y="1226819"/>
                  </a:lnTo>
                  <a:lnTo>
                    <a:pt x="810105" y="1265425"/>
                  </a:lnTo>
                  <a:lnTo>
                    <a:pt x="828600" y="1306516"/>
                  </a:lnTo>
                  <a:lnTo>
                    <a:pt x="842208" y="1349791"/>
                  </a:lnTo>
                  <a:lnTo>
                    <a:pt x="850607" y="1394950"/>
                  </a:lnTo>
                  <a:lnTo>
                    <a:pt x="853478" y="1441691"/>
                  </a:lnTo>
                  <a:lnTo>
                    <a:pt x="850607" y="1488434"/>
                  </a:lnTo>
                  <a:lnTo>
                    <a:pt x="842208" y="1533592"/>
                  </a:lnTo>
                  <a:lnTo>
                    <a:pt x="828600" y="1576866"/>
                  </a:lnTo>
                  <a:lnTo>
                    <a:pt x="810105" y="1617955"/>
                  </a:lnTo>
                  <a:lnTo>
                    <a:pt x="787042" y="1656557"/>
                  </a:lnTo>
                  <a:lnTo>
                    <a:pt x="759731" y="1692373"/>
                  </a:lnTo>
                  <a:lnTo>
                    <a:pt x="728492" y="1725101"/>
                  </a:lnTo>
                  <a:lnTo>
                    <a:pt x="693646" y="1754441"/>
                  </a:lnTo>
                  <a:lnTo>
                    <a:pt x="655512" y="1780092"/>
                  </a:lnTo>
                  <a:lnTo>
                    <a:pt x="614410" y="1801753"/>
                  </a:lnTo>
                  <a:lnTo>
                    <a:pt x="570662" y="1819125"/>
                  </a:lnTo>
                  <a:lnTo>
                    <a:pt x="524586" y="1831905"/>
                  </a:lnTo>
                  <a:lnTo>
                    <a:pt x="476502" y="1839794"/>
                  </a:lnTo>
                  <a:lnTo>
                    <a:pt x="426732" y="1842490"/>
                  </a:lnTo>
                  <a:lnTo>
                    <a:pt x="376965" y="1839794"/>
                  </a:lnTo>
                  <a:lnTo>
                    <a:pt x="328884" y="1831905"/>
                  </a:lnTo>
                  <a:lnTo>
                    <a:pt x="282809" y="1819125"/>
                  </a:lnTo>
                  <a:lnTo>
                    <a:pt x="239062" y="1801753"/>
                  </a:lnTo>
                  <a:lnTo>
                    <a:pt x="197962" y="1780092"/>
                  </a:lnTo>
                  <a:lnTo>
                    <a:pt x="159829" y="1754441"/>
                  </a:lnTo>
                  <a:lnTo>
                    <a:pt x="124983" y="1725101"/>
                  </a:lnTo>
                  <a:lnTo>
                    <a:pt x="93745" y="1692373"/>
                  </a:lnTo>
                  <a:lnTo>
                    <a:pt x="66435" y="1656557"/>
                  </a:lnTo>
                  <a:lnTo>
                    <a:pt x="43372" y="1617955"/>
                  </a:lnTo>
                  <a:lnTo>
                    <a:pt x="24876" y="1576866"/>
                  </a:lnTo>
                  <a:lnTo>
                    <a:pt x="11269" y="1533592"/>
                  </a:lnTo>
                  <a:lnTo>
                    <a:pt x="2870" y="1488434"/>
                  </a:lnTo>
                  <a:lnTo>
                    <a:pt x="0" y="1441691"/>
                  </a:lnTo>
                  <a:close/>
                </a:path>
                <a:path w="1498600" h="1842770">
                  <a:moveTo>
                    <a:pt x="643128" y="400786"/>
                  </a:moveTo>
                  <a:lnTo>
                    <a:pt x="646004" y="354046"/>
                  </a:lnTo>
                  <a:lnTo>
                    <a:pt x="654418" y="308889"/>
                  </a:lnTo>
                  <a:lnTo>
                    <a:pt x="668050" y="265617"/>
                  </a:lnTo>
                  <a:lnTo>
                    <a:pt x="686579" y="224530"/>
                  </a:lnTo>
                  <a:lnTo>
                    <a:pt x="709684" y="185929"/>
                  </a:lnTo>
                  <a:lnTo>
                    <a:pt x="737044" y="150115"/>
                  </a:lnTo>
                  <a:lnTo>
                    <a:pt x="768338" y="117387"/>
                  </a:lnTo>
                  <a:lnTo>
                    <a:pt x="803246" y="88048"/>
                  </a:lnTo>
                  <a:lnTo>
                    <a:pt x="841447" y="62397"/>
                  </a:lnTo>
                  <a:lnTo>
                    <a:pt x="882619" y="40736"/>
                  </a:lnTo>
                  <a:lnTo>
                    <a:pt x="926442" y="23365"/>
                  </a:lnTo>
                  <a:lnTo>
                    <a:pt x="972595" y="10585"/>
                  </a:lnTo>
                  <a:lnTo>
                    <a:pt x="1020758" y="2696"/>
                  </a:lnTo>
                  <a:lnTo>
                    <a:pt x="1070610" y="0"/>
                  </a:lnTo>
                  <a:lnTo>
                    <a:pt x="1120463" y="2696"/>
                  </a:lnTo>
                  <a:lnTo>
                    <a:pt x="1168628" y="10585"/>
                  </a:lnTo>
                  <a:lnTo>
                    <a:pt x="1214784" y="23365"/>
                  </a:lnTo>
                  <a:lnTo>
                    <a:pt x="1258608" y="40736"/>
                  </a:lnTo>
                  <a:lnTo>
                    <a:pt x="1299782" y="62397"/>
                  </a:lnTo>
                  <a:lnTo>
                    <a:pt x="1337983" y="88048"/>
                  </a:lnTo>
                  <a:lnTo>
                    <a:pt x="1372892" y="117387"/>
                  </a:lnTo>
                  <a:lnTo>
                    <a:pt x="1404187" y="150115"/>
                  </a:lnTo>
                  <a:lnTo>
                    <a:pt x="1431547" y="185929"/>
                  </a:lnTo>
                  <a:lnTo>
                    <a:pt x="1454652" y="224530"/>
                  </a:lnTo>
                  <a:lnTo>
                    <a:pt x="1473181" y="265617"/>
                  </a:lnTo>
                  <a:lnTo>
                    <a:pt x="1486813" y="308889"/>
                  </a:lnTo>
                  <a:lnTo>
                    <a:pt x="1495228" y="354046"/>
                  </a:lnTo>
                  <a:lnTo>
                    <a:pt x="1498104" y="400786"/>
                  </a:lnTo>
                  <a:lnTo>
                    <a:pt x="1495228" y="447529"/>
                  </a:lnTo>
                  <a:lnTo>
                    <a:pt x="1486813" y="492687"/>
                  </a:lnTo>
                  <a:lnTo>
                    <a:pt x="1473181" y="535961"/>
                  </a:lnTo>
                  <a:lnTo>
                    <a:pt x="1454652" y="577050"/>
                  </a:lnTo>
                  <a:lnTo>
                    <a:pt x="1431547" y="615652"/>
                  </a:lnTo>
                  <a:lnTo>
                    <a:pt x="1404187" y="651468"/>
                  </a:lnTo>
                  <a:lnTo>
                    <a:pt x="1372892" y="684196"/>
                  </a:lnTo>
                  <a:lnTo>
                    <a:pt x="1337983" y="713536"/>
                  </a:lnTo>
                  <a:lnTo>
                    <a:pt x="1299782" y="739187"/>
                  </a:lnTo>
                  <a:lnTo>
                    <a:pt x="1258608" y="760849"/>
                  </a:lnTo>
                  <a:lnTo>
                    <a:pt x="1214784" y="778220"/>
                  </a:lnTo>
                  <a:lnTo>
                    <a:pt x="1168628" y="791000"/>
                  </a:lnTo>
                  <a:lnTo>
                    <a:pt x="1120463" y="798889"/>
                  </a:lnTo>
                  <a:lnTo>
                    <a:pt x="1070610" y="801585"/>
                  </a:lnTo>
                  <a:lnTo>
                    <a:pt x="1020758" y="798889"/>
                  </a:lnTo>
                  <a:lnTo>
                    <a:pt x="972595" y="791000"/>
                  </a:lnTo>
                  <a:lnTo>
                    <a:pt x="926442" y="778220"/>
                  </a:lnTo>
                  <a:lnTo>
                    <a:pt x="882619" y="760849"/>
                  </a:lnTo>
                  <a:lnTo>
                    <a:pt x="841447" y="739187"/>
                  </a:lnTo>
                  <a:lnTo>
                    <a:pt x="803246" y="713536"/>
                  </a:lnTo>
                  <a:lnTo>
                    <a:pt x="768338" y="684196"/>
                  </a:lnTo>
                  <a:lnTo>
                    <a:pt x="737044" y="651468"/>
                  </a:lnTo>
                  <a:lnTo>
                    <a:pt x="709684" y="615652"/>
                  </a:lnTo>
                  <a:lnTo>
                    <a:pt x="686579" y="577050"/>
                  </a:lnTo>
                  <a:lnTo>
                    <a:pt x="668050" y="535961"/>
                  </a:lnTo>
                  <a:lnTo>
                    <a:pt x="654418" y="492687"/>
                  </a:lnTo>
                  <a:lnTo>
                    <a:pt x="646004" y="447529"/>
                  </a:lnTo>
                  <a:lnTo>
                    <a:pt x="643128" y="40078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33205" y="3198974"/>
              <a:ext cx="2781300" cy="874394"/>
            </a:xfrm>
            <a:custGeom>
              <a:avLst/>
              <a:gdLst/>
              <a:ahLst/>
              <a:cxnLst/>
              <a:rect l="l" t="t" r="r" b="b"/>
              <a:pathLst>
                <a:path w="2781300" h="874395">
                  <a:moveTo>
                    <a:pt x="1433" y="72913"/>
                  </a:moveTo>
                  <a:lnTo>
                    <a:pt x="28437" y="39382"/>
                  </a:lnTo>
                  <a:lnTo>
                    <a:pt x="64307" y="22799"/>
                  </a:lnTo>
                  <a:lnTo>
                    <a:pt x="113534" y="10752"/>
                  </a:lnTo>
                  <a:lnTo>
                    <a:pt x="175316" y="3175"/>
                  </a:lnTo>
                  <a:lnTo>
                    <a:pt x="248849" y="0"/>
                  </a:lnTo>
                  <a:lnTo>
                    <a:pt x="289772" y="41"/>
                  </a:lnTo>
                  <a:lnTo>
                    <a:pt x="333330" y="1157"/>
                  </a:lnTo>
                  <a:lnTo>
                    <a:pt x="379426" y="3339"/>
                  </a:lnTo>
                  <a:lnTo>
                    <a:pt x="427957" y="6580"/>
                  </a:lnTo>
                  <a:lnTo>
                    <a:pt x="478823" y="10869"/>
                  </a:lnTo>
                  <a:lnTo>
                    <a:pt x="531924" y="16200"/>
                  </a:lnTo>
                  <a:lnTo>
                    <a:pt x="587160" y="22562"/>
                  </a:lnTo>
                  <a:lnTo>
                    <a:pt x="644431" y="29949"/>
                  </a:lnTo>
                  <a:lnTo>
                    <a:pt x="703635" y="38351"/>
                  </a:lnTo>
                  <a:lnTo>
                    <a:pt x="764673" y="47760"/>
                  </a:lnTo>
                  <a:lnTo>
                    <a:pt x="827444" y="58167"/>
                  </a:lnTo>
                  <a:lnTo>
                    <a:pt x="891847" y="69564"/>
                  </a:lnTo>
                  <a:lnTo>
                    <a:pt x="957783" y="81942"/>
                  </a:lnTo>
                  <a:lnTo>
                    <a:pt x="1025151" y="95293"/>
                  </a:lnTo>
                  <a:lnTo>
                    <a:pt x="1093850" y="109608"/>
                  </a:lnTo>
                  <a:lnTo>
                    <a:pt x="1163780" y="124880"/>
                  </a:lnTo>
                  <a:lnTo>
                    <a:pt x="1234841" y="141098"/>
                  </a:lnTo>
                  <a:lnTo>
                    <a:pt x="1306933" y="158256"/>
                  </a:lnTo>
                  <a:lnTo>
                    <a:pt x="1379954" y="176344"/>
                  </a:lnTo>
                  <a:lnTo>
                    <a:pt x="1453805" y="195354"/>
                  </a:lnTo>
                  <a:lnTo>
                    <a:pt x="1527479" y="215033"/>
                  </a:lnTo>
                  <a:lnTo>
                    <a:pt x="1599978" y="235108"/>
                  </a:lnTo>
                  <a:lnTo>
                    <a:pt x="1671210" y="255539"/>
                  </a:lnTo>
                  <a:lnTo>
                    <a:pt x="1741083" y="276282"/>
                  </a:lnTo>
                  <a:lnTo>
                    <a:pt x="1809506" y="297297"/>
                  </a:lnTo>
                  <a:lnTo>
                    <a:pt x="1876387" y="318541"/>
                  </a:lnTo>
                  <a:lnTo>
                    <a:pt x="1941635" y="339971"/>
                  </a:lnTo>
                  <a:lnTo>
                    <a:pt x="2005157" y="361548"/>
                  </a:lnTo>
                  <a:lnTo>
                    <a:pt x="2066863" y="383227"/>
                  </a:lnTo>
                  <a:lnTo>
                    <a:pt x="2126661" y="404968"/>
                  </a:lnTo>
                  <a:lnTo>
                    <a:pt x="2184458" y="426729"/>
                  </a:lnTo>
                  <a:lnTo>
                    <a:pt x="2240164" y="448467"/>
                  </a:lnTo>
                  <a:lnTo>
                    <a:pt x="2293687" y="470141"/>
                  </a:lnTo>
                  <a:lnTo>
                    <a:pt x="2344935" y="491709"/>
                  </a:lnTo>
                  <a:lnTo>
                    <a:pt x="2393817" y="513129"/>
                  </a:lnTo>
                  <a:lnTo>
                    <a:pt x="2440240" y="534360"/>
                  </a:lnTo>
                  <a:lnTo>
                    <a:pt x="2484114" y="555358"/>
                  </a:lnTo>
                  <a:lnTo>
                    <a:pt x="2525347" y="576082"/>
                  </a:lnTo>
                  <a:lnTo>
                    <a:pt x="2563846" y="596491"/>
                  </a:lnTo>
                  <a:lnTo>
                    <a:pt x="2599521" y="616543"/>
                  </a:lnTo>
                  <a:lnTo>
                    <a:pt x="2632280" y="636194"/>
                  </a:lnTo>
                  <a:lnTo>
                    <a:pt x="2688682" y="674132"/>
                  </a:lnTo>
                  <a:lnTo>
                    <a:pt x="2732320" y="709969"/>
                  </a:lnTo>
                  <a:lnTo>
                    <a:pt x="2762460" y="743371"/>
                  </a:lnTo>
                  <a:lnTo>
                    <a:pt x="2780760" y="788172"/>
                  </a:lnTo>
                  <a:lnTo>
                    <a:pt x="2779317" y="801525"/>
                  </a:lnTo>
                  <a:lnTo>
                    <a:pt x="2752302" y="835032"/>
                  </a:lnTo>
                  <a:lnTo>
                    <a:pt x="2716426" y="851604"/>
                  </a:lnTo>
                  <a:lnTo>
                    <a:pt x="2667195" y="863644"/>
                  </a:lnTo>
                  <a:lnTo>
                    <a:pt x="2605412" y="871218"/>
                  </a:lnTo>
                  <a:lnTo>
                    <a:pt x="2531879" y="874393"/>
                  </a:lnTo>
                  <a:lnTo>
                    <a:pt x="2490957" y="874352"/>
                  </a:lnTo>
                  <a:lnTo>
                    <a:pt x="2447398" y="873238"/>
                  </a:lnTo>
                  <a:lnTo>
                    <a:pt x="2401304" y="871057"/>
                  </a:lnTo>
                  <a:lnTo>
                    <a:pt x="2352774" y="867819"/>
                  </a:lnTo>
                  <a:lnTo>
                    <a:pt x="2301909" y="863532"/>
                  </a:lnTo>
                  <a:lnTo>
                    <a:pt x="2248809" y="858204"/>
                  </a:lnTo>
                  <a:lnTo>
                    <a:pt x="2193574" y="851844"/>
                  </a:lnTo>
                  <a:lnTo>
                    <a:pt x="2136306" y="844461"/>
                  </a:lnTo>
                  <a:lnTo>
                    <a:pt x="2077103" y="836062"/>
                  </a:lnTo>
                  <a:lnTo>
                    <a:pt x="2016067" y="826657"/>
                  </a:lnTo>
                  <a:lnTo>
                    <a:pt x="1953298" y="816253"/>
                  </a:lnTo>
                  <a:lnTo>
                    <a:pt x="1888896" y="804859"/>
                  </a:lnTo>
                  <a:lnTo>
                    <a:pt x="1822961" y="792484"/>
                  </a:lnTo>
                  <a:lnTo>
                    <a:pt x="1755595" y="779135"/>
                  </a:lnTo>
                  <a:lnTo>
                    <a:pt x="1686897" y="764823"/>
                  </a:lnTo>
                  <a:lnTo>
                    <a:pt x="1616968" y="749553"/>
                  </a:lnTo>
                  <a:lnTo>
                    <a:pt x="1545908" y="733337"/>
                  </a:lnTo>
                  <a:lnTo>
                    <a:pt x="1473817" y="716180"/>
                  </a:lnTo>
                  <a:lnTo>
                    <a:pt x="1400796" y="698093"/>
                  </a:lnTo>
                  <a:lnTo>
                    <a:pt x="1326945" y="679084"/>
                  </a:lnTo>
                  <a:lnTo>
                    <a:pt x="1253267" y="659396"/>
                  </a:lnTo>
                  <a:lnTo>
                    <a:pt x="1180765" y="639312"/>
                  </a:lnTo>
                  <a:lnTo>
                    <a:pt x="1109531" y="618874"/>
                  </a:lnTo>
                  <a:lnTo>
                    <a:pt x="1039657" y="598125"/>
                  </a:lnTo>
                  <a:lnTo>
                    <a:pt x="971234" y="577105"/>
                  </a:lnTo>
                  <a:lnTo>
                    <a:pt x="904353" y="555858"/>
                  </a:lnTo>
                  <a:lnTo>
                    <a:pt x="839107" y="534423"/>
                  </a:lnTo>
                  <a:lnTo>
                    <a:pt x="775587" y="512845"/>
                  </a:lnTo>
                  <a:lnTo>
                    <a:pt x="713883" y="491164"/>
                  </a:lnTo>
                  <a:lnTo>
                    <a:pt x="654089" y="469422"/>
                  </a:lnTo>
                  <a:lnTo>
                    <a:pt x="596294" y="447661"/>
                  </a:lnTo>
                  <a:lnTo>
                    <a:pt x="540592" y="425923"/>
                  </a:lnTo>
                  <a:lnTo>
                    <a:pt x="487073" y="404249"/>
                  </a:lnTo>
                  <a:lnTo>
                    <a:pt x="435828" y="382682"/>
                  </a:lnTo>
                  <a:lnTo>
                    <a:pt x="386951" y="361264"/>
                  </a:lnTo>
                  <a:lnTo>
                    <a:pt x="340531" y="340036"/>
                  </a:lnTo>
                  <a:lnTo>
                    <a:pt x="296661" y="319040"/>
                  </a:lnTo>
                  <a:lnTo>
                    <a:pt x="255431" y="298319"/>
                  </a:lnTo>
                  <a:lnTo>
                    <a:pt x="216935" y="277913"/>
                  </a:lnTo>
                  <a:lnTo>
                    <a:pt x="181262" y="257865"/>
                  </a:lnTo>
                  <a:lnTo>
                    <a:pt x="148505" y="238216"/>
                  </a:lnTo>
                  <a:lnTo>
                    <a:pt x="92104" y="200285"/>
                  </a:lnTo>
                  <a:lnTo>
                    <a:pt x="48464" y="164454"/>
                  </a:lnTo>
                  <a:lnTo>
                    <a:pt x="18318" y="131059"/>
                  </a:lnTo>
                  <a:lnTo>
                    <a:pt x="0" y="86264"/>
                  </a:lnTo>
                  <a:lnTo>
                    <a:pt x="1433" y="729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895221" y="1231404"/>
              <a:ext cx="1922145" cy="2529840"/>
            </a:xfrm>
            <a:custGeom>
              <a:avLst/>
              <a:gdLst/>
              <a:ahLst/>
              <a:cxnLst/>
              <a:rect l="l" t="t" r="r" b="b"/>
              <a:pathLst>
                <a:path w="1922145" h="2529840">
                  <a:moveTo>
                    <a:pt x="1921522" y="1608035"/>
                  </a:moveTo>
                  <a:lnTo>
                    <a:pt x="1892554" y="1620951"/>
                  </a:lnTo>
                  <a:lnTo>
                    <a:pt x="1183665" y="33566"/>
                  </a:lnTo>
                  <a:lnTo>
                    <a:pt x="1186497" y="21831"/>
                  </a:lnTo>
                  <a:lnTo>
                    <a:pt x="1190485" y="13347"/>
                  </a:lnTo>
                  <a:lnTo>
                    <a:pt x="1188732" y="12534"/>
                  </a:lnTo>
                  <a:lnTo>
                    <a:pt x="1191031" y="3022"/>
                  </a:lnTo>
                  <a:lnTo>
                    <a:pt x="1178572" y="0"/>
                  </a:lnTo>
                  <a:lnTo>
                    <a:pt x="1175105" y="14389"/>
                  </a:lnTo>
                  <a:lnTo>
                    <a:pt x="1172324" y="8140"/>
                  </a:lnTo>
                  <a:lnTo>
                    <a:pt x="1160665" y="13195"/>
                  </a:lnTo>
                  <a:lnTo>
                    <a:pt x="1168438" y="30619"/>
                  </a:lnTo>
                  <a:lnTo>
                    <a:pt x="28790" y="2458097"/>
                  </a:lnTo>
                  <a:lnTo>
                    <a:pt x="0" y="2444597"/>
                  </a:lnTo>
                  <a:lnTo>
                    <a:pt x="2133" y="2529827"/>
                  </a:lnTo>
                  <a:lnTo>
                    <a:pt x="69113" y="2476995"/>
                  </a:lnTo>
                  <a:lnTo>
                    <a:pt x="65100" y="2475115"/>
                  </a:lnTo>
                  <a:lnTo>
                    <a:pt x="40360" y="2463520"/>
                  </a:lnTo>
                  <a:lnTo>
                    <a:pt x="1159446" y="79463"/>
                  </a:lnTo>
                  <a:lnTo>
                    <a:pt x="824560" y="1471231"/>
                  </a:lnTo>
                  <a:lnTo>
                    <a:pt x="793750" y="1463776"/>
                  </a:lnTo>
                  <a:lnTo>
                    <a:pt x="812901" y="1546872"/>
                  </a:lnTo>
                  <a:lnTo>
                    <a:pt x="863587" y="1486649"/>
                  </a:lnTo>
                  <a:lnTo>
                    <a:pt x="867778" y="1481683"/>
                  </a:lnTo>
                  <a:lnTo>
                    <a:pt x="836968" y="1474241"/>
                  </a:lnTo>
                  <a:lnTo>
                    <a:pt x="1178788" y="53822"/>
                  </a:lnTo>
                  <a:lnTo>
                    <a:pt x="1880844" y="1626171"/>
                  </a:lnTo>
                  <a:lnTo>
                    <a:pt x="1851926" y="1639049"/>
                  </a:lnTo>
                  <a:lnTo>
                    <a:pt x="1917801" y="1693164"/>
                  </a:lnTo>
                  <a:lnTo>
                    <a:pt x="1920214" y="1637804"/>
                  </a:lnTo>
                  <a:lnTo>
                    <a:pt x="1921522" y="1608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134873" y="3091700"/>
            <a:ext cx="15316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Comic Sans MS"/>
                <a:cs typeface="Comic Sans MS"/>
              </a:rPr>
              <a:t>Неразбуренная</a:t>
            </a:r>
            <a:r>
              <a:rPr dirty="0" sz="1200" spc="-7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omic Sans MS"/>
                <a:cs typeface="Comic Sans MS"/>
              </a:rPr>
              <a:t>часть</a:t>
            </a:r>
            <a:endParaRPr sz="12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dirty="0" sz="1200" spc="-25">
                <a:solidFill>
                  <a:srgbClr val="FFFFFF"/>
                </a:solidFill>
                <a:latin typeface="Comic Sans MS"/>
                <a:cs typeface="Comic Sans MS"/>
              </a:rPr>
              <a:t>DHI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7669809" y="3018040"/>
            <a:ext cx="360680" cy="1959610"/>
          </a:xfrm>
          <a:custGeom>
            <a:avLst/>
            <a:gdLst/>
            <a:ahLst/>
            <a:cxnLst/>
            <a:rect l="l" t="t" r="r" b="b"/>
            <a:pathLst>
              <a:path w="360679" h="1959610">
                <a:moveTo>
                  <a:pt x="0" y="1877961"/>
                </a:moveTo>
                <a:lnTo>
                  <a:pt x="24853" y="1959368"/>
                </a:lnTo>
                <a:lnTo>
                  <a:pt x="69733" y="1897748"/>
                </a:lnTo>
                <a:lnTo>
                  <a:pt x="41617" y="1897748"/>
                </a:lnTo>
                <a:lnTo>
                  <a:pt x="29171" y="1895716"/>
                </a:lnTo>
                <a:lnTo>
                  <a:pt x="31276" y="1883193"/>
                </a:lnTo>
                <a:lnTo>
                  <a:pt x="0" y="1877961"/>
                </a:lnTo>
                <a:close/>
              </a:path>
              <a:path w="360679" h="1959610">
                <a:moveTo>
                  <a:pt x="31276" y="1883193"/>
                </a:moveTo>
                <a:lnTo>
                  <a:pt x="29171" y="1895716"/>
                </a:lnTo>
                <a:lnTo>
                  <a:pt x="41617" y="1897748"/>
                </a:lnTo>
                <a:lnTo>
                  <a:pt x="43714" y="1885274"/>
                </a:lnTo>
                <a:lnTo>
                  <a:pt x="31276" y="1883193"/>
                </a:lnTo>
                <a:close/>
              </a:path>
              <a:path w="360679" h="1959610">
                <a:moveTo>
                  <a:pt x="43714" y="1885274"/>
                </a:moveTo>
                <a:lnTo>
                  <a:pt x="41617" y="1897748"/>
                </a:lnTo>
                <a:lnTo>
                  <a:pt x="69733" y="1897748"/>
                </a:lnTo>
                <a:lnTo>
                  <a:pt x="75006" y="1890509"/>
                </a:lnTo>
                <a:lnTo>
                  <a:pt x="43714" y="1885274"/>
                </a:lnTo>
                <a:close/>
              </a:path>
              <a:path w="360679" h="1959610">
                <a:moveTo>
                  <a:pt x="347814" y="0"/>
                </a:moveTo>
                <a:lnTo>
                  <a:pt x="31276" y="1883193"/>
                </a:lnTo>
                <a:lnTo>
                  <a:pt x="43714" y="1885274"/>
                </a:lnTo>
                <a:lnTo>
                  <a:pt x="360260" y="2031"/>
                </a:lnTo>
                <a:lnTo>
                  <a:pt x="3478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88194" y="18999"/>
            <a:ext cx="7249795" cy="9702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95"/>
              </a:spcBef>
            </a:pPr>
            <a:r>
              <a:rPr dirty="0" sz="3100"/>
              <a:t>Прямой</a:t>
            </a:r>
            <a:r>
              <a:rPr dirty="0" sz="3100" spc="-120"/>
              <a:t> </a:t>
            </a:r>
            <a:r>
              <a:rPr dirty="0" sz="3100"/>
              <a:t>прогноз</a:t>
            </a:r>
            <a:r>
              <a:rPr dirty="0" sz="3100" spc="-95"/>
              <a:t> </a:t>
            </a:r>
            <a:r>
              <a:rPr dirty="0" sz="3100" spc="-25"/>
              <a:t>резервуаров</a:t>
            </a:r>
            <a:r>
              <a:rPr dirty="0" sz="3100" spc="-95"/>
              <a:t> </a:t>
            </a:r>
            <a:r>
              <a:rPr dirty="0" sz="3100"/>
              <a:t>по</a:t>
            </a:r>
            <a:r>
              <a:rPr dirty="0" sz="3100" spc="-114"/>
              <a:t> </a:t>
            </a:r>
            <a:r>
              <a:rPr dirty="0" sz="3100" spc="-10"/>
              <a:t>данным сейсморазведки</a:t>
            </a:r>
            <a:r>
              <a:rPr dirty="0" sz="3100" spc="-114"/>
              <a:t> </a:t>
            </a:r>
            <a:r>
              <a:rPr dirty="0" sz="3100"/>
              <a:t>3D:</a:t>
            </a:r>
            <a:r>
              <a:rPr dirty="0" sz="3100" spc="-85"/>
              <a:t> </a:t>
            </a:r>
            <a:r>
              <a:rPr dirty="0" sz="3100" spc="-10"/>
              <a:t>формация</a:t>
            </a:r>
            <a:r>
              <a:rPr dirty="0" sz="3100" spc="-95"/>
              <a:t> </a:t>
            </a:r>
            <a:r>
              <a:rPr dirty="0" sz="3100" spc="-10"/>
              <a:t>«Натик»</a:t>
            </a:r>
            <a:endParaRPr sz="3100"/>
          </a:p>
        </p:txBody>
      </p:sp>
      <p:sp>
        <p:nvSpPr>
          <p:cNvPr id="14" name="object 1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42313" y="1533146"/>
            <a:ext cx="6059805" cy="4813300"/>
            <a:chOff x="1542313" y="1533146"/>
            <a:chExt cx="6059805" cy="48133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6964" y="1591055"/>
              <a:ext cx="5913120" cy="465734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587995" y="1562102"/>
              <a:ext cx="5971540" cy="4715510"/>
            </a:xfrm>
            <a:custGeom>
              <a:avLst/>
              <a:gdLst/>
              <a:ahLst/>
              <a:cxnLst/>
              <a:rect l="l" t="t" r="r" b="b"/>
              <a:pathLst>
                <a:path w="5971540" h="4715510">
                  <a:moveTo>
                    <a:pt x="0" y="4715268"/>
                  </a:moveTo>
                  <a:lnTo>
                    <a:pt x="5971032" y="4715268"/>
                  </a:lnTo>
                  <a:lnTo>
                    <a:pt x="5971032" y="0"/>
                  </a:lnTo>
                  <a:lnTo>
                    <a:pt x="0" y="0"/>
                  </a:lnTo>
                  <a:lnTo>
                    <a:pt x="0" y="4715268"/>
                  </a:lnTo>
                  <a:close/>
                </a:path>
              </a:pathLst>
            </a:custGeom>
            <a:ln w="579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548409" y="5654029"/>
              <a:ext cx="6047740" cy="685800"/>
            </a:xfrm>
            <a:custGeom>
              <a:avLst/>
              <a:gdLst/>
              <a:ahLst/>
              <a:cxnLst/>
              <a:rect l="l" t="t" r="r" b="b"/>
              <a:pathLst>
                <a:path w="6047740" h="685800">
                  <a:moveTo>
                    <a:pt x="0" y="685799"/>
                  </a:moveTo>
                  <a:lnTo>
                    <a:pt x="6047181" y="685799"/>
                  </a:lnTo>
                  <a:lnTo>
                    <a:pt x="6047181" y="0"/>
                  </a:lnTo>
                  <a:lnTo>
                    <a:pt x="0" y="0"/>
                  </a:lnTo>
                  <a:lnTo>
                    <a:pt x="0" y="68579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616951" y="5660125"/>
            <a:ext cx="5913120" cy="6737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87630" rIns="0" bIns="0" rtlCol="0" vert="horz">
            <a:spAutoFit/>
          </a:bodyPr>
          <a:lstStyle/>
          <a:p>
            <a:pPr marL="1926589" marR="154305" indent="-1767205">
              <a:lnSpc>
                <a:spcPct val="100000"/>
              </a:lnSpc>
              <a:spcBef>
                <a:spcPts val="690"/>
              </a:spcBef>
            </a:pP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Пример</a:t>
            </a:r>
            <a:r>
              <a:rPr dirty="0" sz="1600" spc="-5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00065"/>
                </a:solidFill>
                <a:latin typeface="Times New Roman"/>
                <a:cs typeface="Times New Roman"/>
              </a:rPr>
              <a:t>аномалий</a:t>
            </a:r>
            <a:r>
              <a:rPr dirty="0" sz="1600" spc="-5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«яркое</a:t>
            </a:r>
            <a:r>
              <a:rPr dirty="0" sz="16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пятно»,</a:t>
            </a:r>
            <a:r>
              <a:rPr dirty="0" sz="1600" spc="-5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«плоское</a:t>
            </a:r>
            <a:r>
              <a:rPr dirty="0" sz="1600" spc="-5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пятно»</a:t>
            </a:r>
            <a:r>
              <a:rPr dirty="0" sz="1600" spc="-40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и</a:t>
            </a:r>
            <a:r>
              <a:rPr dirty="0" sz="1600" spc="-4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00065"/>
                </a:solidFill>
                <a:latin typeface="Times New Roman"/>
                <a:cs typeface="Times New Roman"/>
              </a:rPr>
              <a:t>эффект </a:t>
            </a:r>
            <a:r>
              <a:rPr dirty="0" sz="1600" b="1">
                <a:solidFill>
                  <a:srgbClr val="000065"/>
                </a:solidFill>
                <a:latin typeface="Times New Roman"/>
                <a:cs typeface="Times New Roman"/>
              </a:rPr>
              <a:t>понижения</a:t>
            </a:r>
            <a:r>
              <a:rPr dirty="0" sz="1600" spc="-95" b="1">
                <a:solidFill>
                  <a:srgbClr val="00006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00065"/>
                </a:solidFill>
                <a:latin typeface="Times New Roman"/>
                <a:cs typeface="Times New Roman"/>
              </a:rPr>
              <a:t>скоростей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3831" rIns="0" bIns="0" rtlCol="0" vert="horz">
            <a:spAutoFit/>
          </a:bodyPr>
          <a:lstStyle/>
          <a:p>
            <a:pPr marL="1009015">
              <a:lnSpc>
                <a:spcPct val="100000"/>
              </a:lnSpc>
              <a:spcBef>
                <a:spcPts val="105"/>
              </a:spcBef>
            </a:pPr>
            <a:r>
              <a:rPr dirty="0" spc="-375">
                <a:solidFill>
                  <a:srgbClr val="000000"/>
                </a:solidFill>
                <a:latin typeface="Arial"/>
                <a:cs typeface="Arial"/>
              </a:rPr>
              <a:t>Прямой</a:t>
            </a:r>
            <a:r>
              <a:rPr dirty="0" spc="-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330">
                <a:solidFill>
                  <a:srgbClr val="000000"/>
                </a:solidFill>
                <a:latin typeface="Arial"/>
                <a:cs typeface="Arial"/>
              </a:rPr>
              <a:t>прогноз</a:t>
            </a:r>
            <a:r>
              <a:rPr dirty="0" spc="-1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355">
                <a:solidFill>
                  <a:srgbClr val="000000"/>
                </a:solidFill>
                <a:latin typeface="Arial"/>
                <a:cs typeface="Arial"/>
              </a:rPr>
              <a:t>газонасыщенности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524" rIns="0" bIns="0" rtlCol="0" vert="horz">
            <a:spAutoFit/>
          </a:bodyPr>
          <a:lstStyle/>
          <a:p>
            <a:pPr marL="2143760" marR="5080" indent="-1386205">
              <a:lnSpc>
                <a:spcPct val="100000"/>
              </a:lnSpc>
              <a:spcBef>
                <a:spcPts val="95"/>
              </a:spcBef>
            </a:pPr>
            <a:r>
              <a:rPr dirty="0" sz="2800" spc="-25">
                <a:solidFill>
                  <a:srgbClr val="000000"/>
                </a:solidFill>
              </a:rPr>
              <a:t>Геологический</a:t>
            </a:r>
            <a:r>
              <a:rPr dirty="0" sz="2800" spc="-6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разрез-</a:t>
            </a:r>
            <a:r>
              <a:rPr dirty="0" sz="2800">
                <a:solidFill>
                  <a:srgbClr val="000000"/>
                </a:solidFill>
              </a:rPr>
              <a:t>цвета</a:t>
            </a:r>
            <a:r>
              <a:rPr dirty="0" sz="2800" spc="-60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индицируют </a:t>
            </a:r>
            <a:r>
              <a:rPr dirty="0" sz="2800">
                <a:solidFill>
                  <a:srgbClr val="000000"/>
                </a:solidFill>
              </a:rPr>
              <a:t>интервальные</a:t>
            </a:r>
            <a:r>
              <a:rPr dirty="0" sz="2800" spc="-155">
                <a:solidFill>
                  <a:srgbClr val="000000"/>
                </a:solidFill>
              </a:rPr>
              <a:t> </a:t>
            </a:r>
            <a:r>
              <a:rPr dirty="0" sz="2800" spc="-10">
                <a:solidFill>
                  <a:srgbClr val="000000"/>
                </a:solidFill>
              </a:rPr>
              <a:t>скорости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600463" y="1208521"/>
            <a:ext cx="8061959" cy="5110480"/>
            <a:chOff x="600463" y="1208521"/>
            <a:chExt cx="8061959" cy="511048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217676"/>
              <a:ext cx="8043672" cy="509168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5035" y="1213093"/>
              <a:ext cx="8053070" cy="5100955"/>
            </a:xfrm>
            <a:custGeom>
              <a:avLst/>
              <a:gdLst/>
              <a:ahLst/>
              <a:cxnLst/>
              <a:rect l="l" t="t" r="r" b="b"/>
              <a:pathLst>
                <a:path w="8053070" h="5100955">
                  <a:moveTo>
                    <a:pt x="0" y="5100840"/>
                  </a:moveTo>
                  <a:lnTo>
                    <a:pt x="8052790" y="5100840"/>
                  </a:lnTo>
                  <a:lnTo>
                    <a:pt x="8052790" y="0"/>
                  </a:lnTo>
                  <a:lnTo>
                    <a:pt x="0" y="0"/>
                  </a:lnTo>
                  <a:lnTo>
                    <a:pt x="0" y="510084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060204" y="1251195"/>
            <a:ext cx="1746885" cy="2641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 marL="91440">
              <a:lnSpc>
                <a:spcPts val="1530"/>
              </a:lnSpc>
            </a:pPr>
            <a:r>
              <a:rPr dirty="0" sz="1400" spc="-10" b="1">
                <a:latin typeface="Constantia"/>
                <a:cs typeface="Constantia"/>
              </a:rPr>
              <a:t>Расстояние: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3139185" y="1400064"/>
            <a:ext cx="7213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Constantia"/>
                <a:cs typeface="Constantia"/>
              </a:rPr>
              <a:t>метры</a:t>
            </a:r>
            <a:r>
              <a:rPr dirty="0" sz="1400" spc="-85" b="1">
                <a:latin typeface="Constantia"/>
                <a:cs typeface="Constantia"/>
              </a:rPr>
              <a:t> </a:t>
            </a:r>
            <a:r>
              <a:rPr dirty="0" sz="1400" spc="-50" b="1">
                <a:latin typeface="Constantia"/>
                <a:cs typeface="Constantia"/>
              </a:rPr>
              <a:t>х</a:t>
            </a:r>
            <a:endParaRPr sz="1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3702" rIns="0" bIns="0" rtlCol="0" vert="horz">
            <a:spAutoFit/>
          </a:bodyPr>
          <a:lstStyle/>
          <a:p>
            <a:pPr marL="211454" marR="5080" indent="90805">
              <a:lnSpc>
                <a:spcPct val="102200"/>
              </a:lnSpc>
              <a:spcBef>
                <a:spcPts val="20"/>
              </a:spcBef>
            </a:pPr>
            <a:r>
              <a:rPr dirty="0"/>
              <a:t>Сейсмический</a:t>
            </a:r>
            <a:r>
              <a:rPr dirty="0" spc="-125"/>
              <a:t> </a:t>
            </a:r>
            <a:r>
              <a:rPr dirty="0"/>
              <a:t>синтетический</a:t>
            </a:r>
            <a:r>
              <a:rPr dirty="0" spc="-105"/>
              <a:t> </a:t>
            </a:r>
            <a:r>
              <a:rPr dirty="0" spc="-10"/>
              <a:t>разрез. </a:t>
            </a:r>
            <a:r>
              <a:rPr dirty="0"/>
              <a:t>Частота</a:t>
            </a:r>
            <a:r>
              <a:rPr dirty="0" spc="-90"/>
              <a:t> </a:t>
            </a:r>
            <a:r>
              <a:rPr dirty="0" spc="-10"/>
              <a:t>сейсмического</a:t>
            </a:r>
            <a:r>
              <a:rPr dirty="0" spc="-100"/>
              <a:t> </a:t>
            </a:r>
            <a:r>
              <a:rPr dirty="0"/>
              <a:t>импульса</a:t>
            </a:r>
            <a:r>
              <a:rPr dirty="0" spc="-80"/>
              <a:t> </a:t>
            </a:r>
            <a:r>
              <a:rPr dirty="0"/>
              <a:t>35</a:t>
            </a:r>
            <a:r>
              <a:rPr dirty="0" spc="-135"/>
              <a:t> </a:t>
            </a:r>
            <a:r>
              <a:rPr dirty="0" sz="2800" spc="-25"/>
              <a:t>Hz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370334" y="1520972"/>
            <a:ext cx="8403590" cy="5001895"/>
            <a:chOff x="370334" y="1520972"/>
            <a:chExt cx="8403590" cy="500189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432" y="1559051"/>
              <a:ext cx="8327135" cy="492556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89384" y="1540022"/>
              <a:ext cx="8365490" cy="4963795"/>
            </a:xfrm>
            <a:custGeom>
              <a:avLst/>
              <a:gdLst/>
              <a:ahLst/>
              <a:cxnLst/>
              <a:rect l="l" t="t" r="r" b="b"/>
              <a:pathLst>
                <a:path w="8365490" h="4963795">
                  <a:moveTo>
                    <a:pt x="0" y="4963668"/>
                  </a:moveTo>
                  <a:lnTo>
                    <a:pt x="8365235" y="4963668"/>
                  </a:lnTo>
                  <a:lnTo>
                    <a:pt x="8365235" y="0"/>
                  </a:lnTo>
                  <a:lnTo>
                    <a:pt x="0" y="0"/>
                  </a:lnTo>
                  <a:lnTo>
                    <a:pt x="0" y="4963668"/>
                  </a:lnTo>
                  <a:close/>
                </a:path>
              </a:pathLst>
            </a:custGeom>
            <a:ln w="38100">
              <a:solidFill>
                <a:srgbClr val="619CD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204095" y="1955444"/>
            <a:ext cx="473456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5"/>
              </a:spcBef>
            </a:pPr>
            <a:r>
              <a:rPr dirty="0" sz="3200" spc="-20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5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03.05.2022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50"/>
              <a:t> </a:t>
            </a:r>
            <a:r>
              <a:rPr dirty="0" spc="-10"/>
              <a:t>им.К.И.Сатпаева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40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2023-11-06T03:50:54Z</dcterms:created>
  <dcterms:modified xsi:type="dcterms:W3CDTF">2023-11-06T03:50:54Z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2023-11-06T00:00:00Z</vt:filetime>
  </property>
  <property fmtid="{D5CDD505-2E9C-101B-9397-08002B2CF9AE}" pid="5" name="Producer">
    <vt:lpwstr>GPL Ghostscript 9.52</vt:lpwstr>
  </property>
</Properties>
</file>