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8" r:id="rId11"/>
    <p:sldId id="267" r:id="rId12"/>
    <p:sldId id="277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9C39E-CA9E-4043-A519-C153BC89988B}" type="datetimeFigureOut">
              <a:rPr lang="ru-RU" smtClean="0"/>
              <a:t>13.09.2022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3085F-AAE0-4373-8842-DDC4C3F697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8156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9C39E-CA9E-4043-A519-C153BC89988B}" type="datetimeFigureOut">
              <a:rPr lang="ru-RU" smtClean="0"/>
              <a:t>13.09.2022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3085F-AAE0-4373-8842-DDC4C3F697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3953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9C39E-CA9E-4043-A519-C153BC89988B}" type="datetimeFigureOut">
              <a:rPr lang="ru-RU" smtClean="0"/>
              <a:t>13.09.2022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3085F-AAE0-4373-8842-DDC4C3F697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333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9C39E-CA9E-4043-A519-C153BC89988B}" type="datetimeFigureOut">
              <a:rPr lang="ru-RU" smtClean="0"/>
              <a:t>13.09.2022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3085F-AAE0-4373-8842-DDC4C3F697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0551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9C39E-CA9E-4043-A519-C153BC89988B}" type="datetimeFigureOut">
              <a:rPr lang="ru-RU" smtClean="0"/>
              <a:t>13.09.2022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3085F-AAE0-4373-8842-DDC4C3F697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7693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9C39E-CA9E-4043-A519-C153BC89988B}" type="datetimeFigureOut">
              <a:rPr lang="ru-RU" smtClean="0"/>
              <a:t>13.09.2022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3085F-AAE0-4373-8842-DDC4C3F697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7729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9C39E-CA9E-4043-A519-C153BC89988B}" type="datetimeFigureOut">
              <a:rPr lang="ru-RU" smtClean="0"/>
              <a:t>13.09.2022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3085F-AAE0-4373-8842-DDC4C3F697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1085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9C39E-CA9E-4043-A519-C153BC89988B}" type="datetimeFigureOut">
              <a:rPr lang="ru-RU" smtClean="0"/>
              <a:t>13.09.2022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3085F-AAE0-4373-8842-DDC4C3F697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527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9C39E-CA9E-4043-A519-C153BC89988B}" type="datetimeFigureOut">
              <a:rPr lang="ru-RU" smtClean="0"/>
              <a:t>13.09.2022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3085F-AAE0-4373-8842-DDC4C3F697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1786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9C39E-CA9E-4043-A519-C153BC89988B}" type="datetimeFigureOut">
              <a:rPr lang="ru-RU" smtClean="0"/>
              <a:t>13.09.2022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3085F-AAE0-4373-8842-DDC4C3F697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436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9C39E-CA9E-4043-A519-C153BC89988B}" type="datetimeFigureOut">
              <a:rPr lang="ru-RU" smtClean="0"/>
              <a:t>13.09.2022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3085F-AAE0-4373-8842-DDC4C3F697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6578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89C39E-CA9E-4043-A519-C153BC89988B}" type="datetimeFigureOut">
              <a:rPr lang="ru-RU" smtClean="0"/>
              <a:t>13.09.2022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33085F-AAE0-4373-8842-DDC4C3F697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6442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Заголовок 5"/>
          <p:cNvSpPr txBox="1">
            <a:spLocks noGrp="1"/>
          </p:cNvSpPr>
          <p:nvPr>
            <p:ph type="ctrTitle"/>
          </p:nvPr>
        </p:nvSpPr>
        <p:spPr>
          <a:xfrm>
            <a:off x="883509" y="1977225"/>
            <a:ext cx="776622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Переработка и обогащение полезных ископаемых</a:t>
            </a:r>
            <a:r>
              <a:rPr lang="ru-RU" sz="44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/>
            </a:r>
            <a:br>
              <a:rPr lang="ru-RU" sz="4400" dirty="0" smtClean="0">
                <a:solidFill>
                  <a:schemeClr val="bg1"/>
                </a:solidFill>
                <a:cs typeface="Times New Roman" panose="02020603050405020304" pitchFamily="18" charset="0"/>
              </a:rPr>
            </a:br>
            <a:r>
              <a:rPr lang="en-US" sz="20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/>
            </a:r>
            <a:br>
              <a:rPr lang="en-US" sz="2000" dirty="0" smtClean="0">
                <a:solidFill>
                  <a:schemeClr val="bg1"/>
                </a:solidFill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Лекция </a:t>
            </a: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  Магнитные и электрические </a:t>
            </a: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методы обогащения</a:t>
            </a:r>
            <a:endParaRPr lang="ru-RU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460" y="548680"/>
            <a:ext cx="4178893" cy="94781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14726" y="4725144"/>
            <a:ext cx="6205495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  <a:cs typeface="Times New Roman" panose="02020603050405020304" pitchFamily="18" charset="0"/>
              </a:rPr>
              <a:t>Преподаватель: </a:t>
            </a:r>
            <a:r>
              <a:rPr lang="ru-RU" b="1" dirty="0" smtClean="0">
                <a:solidFill>
                  <a:schemeClr val="bg1"/>
                </a:solidFill>
              </a:rPr>
              <a:t>Мотовилов Игорь Юрьевич доктор </a:t>
            </a:r>
            <a:r>
              <a:rPr lang="en-US" b="1" dirty="0" smtClean="0">
                <a:solidFill>
                  <a:schemeClr val="bg1"/>
                </a:solidFill>
              </a:rPr>
              <a:t>PhD</a:t>
            </a:r>
            <a:r>
              <a:rPr lang="ru-RU" b="1">
                <a:solidFill>
                  <a:schemeClr val="bg1"/>
                </a:solidFill>
              </a:rPr>
              <a:t> </a:t>
            </a:r>
            <a:r>
              <a:rPr lang="ru-RU" b="1" smtClean="0">
                <a:solidFill>
                  <a:schemeClr val="bg1"/>
                </a:solidFill>
              </a:rPr>
              <a:t>кафедры </a:t>
            </a:r>
            <a:r>
              <a:rPr lang="ru-RU" b="1" dirty="0" smtClean="0">
                <a:solidFill>
                  <a:schemeClr val="bg1"/>
                </a:solidFill>
              </a:rPr>
              <a:t>«Металлургия и обогащение полезных ископаемых»</a:t>
            </a:r>
            <a:r>
              <a:rPr lang="en-US" b="1" dirty="0"/>
              <a:t/>
            </a:r>
            <a:br>
              <a:rPr lang="en-US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en-US" b="1" dirty="0" smtClean="0"/>
              <a:t>motovilov88@inbox.ru</a:t>
            </a:r>
            <a:r>
              <a:rPr lang="en-US" b="1" dirty="0"/>
              <a:t/>
            </a:r>
            <a:br>
              <a:rPr lang="en-US" b="1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264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114658" y="487780"/>
                <a:ext cx="8856984" cy="51734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b="1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Электрические методы обогащения</a:t>
                </a:r>
              </a:p>
              <a:p>
                <a:pPr indent="354013" algn="just"/>
                <a:endParaRPr lang="en-US" b="1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indent="354013" algn="just"/>
                <a:r>
                  <a:rPr lang="ru-RU" b="1" dirty="0" smtClean="0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Разделение возможно при воздействии на заряженную частицу элек­трического поля напряженностью Е, В/м. Электрическая сила, создаваемая внешним электрическим полем,</a:t>
                </a:r>
              </a:p>
              <a:p>
                <a:pPr indent="354013" algn="just"/>
                <a:r>
                  <a:rPr lang="en-US" b="1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F</a:t>
                </a:r>
                <a:r>
                  <a:rPr lang="ru-RU" b="1" baseline="-25000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э</a:t>
                </a:r>
                <a:r>
                  <a:rPr lang="ru-RU" b="1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 = </a:t>
                </a:r>
                <a:r>
                  <a:rPr lang="en-US" b="1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g </a:t>
                </a:r>
                <a:r>
                  <a:rPr lang="ru-RU" b="1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∙</a:t>
                </a:r>
                <a:r>
                  <a:rPr lang="en-US" b="1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 E</a:t>
                </a:r>
                <a:endParaRPr lang="ru-RU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indent="354013" algn="just"/>
                <a:r>
                  <a:rPr lang="ru-RU" b="1" dirty="0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где </a:t>
                </a:r>
                <a:r>
                  <a:rPr lang="en-US" b="1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g</a:t>
                </a:r>
                <a:r>
                  <a:rPr lang="ru-RU" b="1" dirty="0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 - заряд частицы, Кл. Направление действия силы зависит от зна­ка заряда частицы и направления электрического поля.</a:t>
                </a:r>
              </a:p>
              <a:p>
                <a:pPr indent="354013" algn="just"/>
                <a:r>
                  <a:rPr lang="ru-RU" b="1" dirty="0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     Существует электрическая сила зеркального отображения, если возле заряженной частицы есть проводящая масса, </a:t>
                </a:r>
                <a:r>
                  <a:rPr lang="en-US" b="1" dirty="0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F</a:t>
                </a:r>
                <a:r>
                  <a:rPr lang="ru-RU" b="1" baseline="-25000" dirty="0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э</a:t>
                </a:r>
                <a:endParaRPr lang="ru-RU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indent="354013"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𝑭</m:t>
                          </m:r>
                        </m:e>
                        <m:sub>
                          <m:r>
                            <a:rPr lang="ru-RU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э</m:t>
                          </m:r>
                        </m:sub>
                      </m:sSub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𝒈</m:t>
                              </m:r>
                            </m:e>
                            <m:sup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ru-RU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𝟒</m:t>
                              </m:r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∙</m:t>
                              </m:r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𝝅</m:t>
                              </m:r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∙</m:t>
                              </m:r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𝜺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𝟎</m:t>
                              </m:r>
                            </m:sub>
                          </m:sSub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∙</m:t>
                          </m:r>
                          <m:sSub>
                            <m:sSubPr>
                              <m:ctrlPr>
                                <a:rPr lang="ru-RU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𝜺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𝒄</m:t>
                              </m:r>
                            </m:sub>
                          </m:sSub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∙</m:t>
                          </m:r>
                          <m:sSup>
                            <m:sSupPr>
                              <m:ctrlPr>
                                <a:rPr lang="ru-RU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𝒅</m:t>
                              </m:r>
                            </m:e>
                            <m:sup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ru-RU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indent="354013" algn="just"/>
                <a:r>
                  <a:rPr lang="en-US" b="1" dirty="0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 </a:t>
                </a:r>
                <a:r>
                  <a:rPr lang="ru-RU" b="1" dirty="0" smtClean="0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где</a:t>
                </a:r>
                <a:r>
                  <a:rPr lang="ru-RU" b="1" dirty="0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: </a:t>
                </a:r>
                <a:r>
                  <a:rPr lang="en-US" b="1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d</a:t>
                </a:r>
                <a:r>
                  <a:rPr lang="ru-RU" b="1" dirty="0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- расстояние частицы от поверхности проводящей массы, м;</a:t>
                </a:r>
              </a:p>
              <a:p>
                <a:pPr indent="354013" algn="just"/>
                <a:r>
                  <a:rPr lang="ru-RU" b="1" dirty="0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       </a:t>
                </a:r>
                <a:r>
                  <a:rPr lang="ru-RU" b="1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ε</a:t>
                </a:r>
                <a:r>
                  <a:rPr lang="ru-RU" b="1" baseline="-25000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0</a:t>
                </a:r>
                <a:r>
                  <a:rPr lang="ru-RU" b="1" dirty="0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-электрическая постоянная, 8.85-10</a:t>
                </a:r>
                <a:r>
                  <a:rPr lang="ru-RU" b="1" baseline="30000" dirty="0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-12</a:t>
                </a:r>
                <a:r>
                  <a:rPr lang="ru-RU" b="1" dirty="0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 Ф/м; </a:t>
                </a:r>
              </a:p>
              <a:p>
                <a:pPr indent="354013" algn="just"/>
                <a:r>
                  <a:rPr lang="ru-RU" b="1" dirty="0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       </a:t>
                </a:r>
                <a:r>
                  <a:rPr lang="ru-RU" b="1" dirty="0" err="1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ε</a:t>
                </a:r>
                <a:r>
                  <a:rPr lang="ru-RU" b="1" baseline="-25000" dirty="0" err="1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с</a:t>
                </a:r>
                <a:r>
                  <a:rPr lang="ru-RU" b="1" dirty="0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 - диэлектрическая проницае­мость среды.</a:t>
                </a:r>
              </a:p>
              <a:p>
                <a:pPr indent="354013" algn="just"/>
                <a:r>
                  <a:rPr lang="ru-RU" b="1" dirty="0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     Сила зеркального отображения всегда направлена к массе и становит­ся заметной только вблизи электрода и при соприкосновении с ним</a:t>
                </a:r>
                <a:r>
                  <a:rPr lang="ru-RU" b="1" dirty="0" smtClean="0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.</a:t>
                </a:r>
                <a:endParaRPr lang="ru-RU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658" y="487780"/>
                <a:ext cx="8856984" cy="5173468"/>
              </a:xfrm>
              <a:prstGeom prst="rect">
                <a:avLst/>
              </a:prstGeom>
              <a:blipFill rotWithShape="1">
                <a:blip r:embed="rId2"/>
                <a:stretch>
                  <a:fillRect l="-619" t="-589" r="-551" b="-9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28896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16632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Электрические методы 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обогащения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Разделение минералов по электропроводности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0524309"/>
              </p:ext>
            </p:extLst>
          </p:nvPr>
        </p:nvGraphicFramePr>
        <p:xfrm>
          <a:off x="251519" y="692696"/>
          <a:ext cx="8640960" cy="604996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880320"/>
                <a:gridCol w="2880320"/>
                <a:gridCol w="2880320"/>
              </a:tblGrid>
              <a:tr h="3850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Минералы хорошо проводящие (удельное сопротивление от 10</a:t>
                      </a:r>
                      <a:r>
                        <a:rPr lang="ru-RU" sz="900" b="1" baseline="300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-6</a:t>
                      </a:r>
                      <a:r>
                        <a:rPr lang="ru-RU" sz="900" b="1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до 10</a:t>
                      </a:r>
                      <a:r>
                        <a:rPr lang="ru-RU" sz="900" b="1" baseline="300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ru-RU" sz="900" b="1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900" b="1" dirty="0" err="1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ом·см</a:t>
                      </a:r>
                      <a:r>
                        <a:rPr lang="ru-RU" sz="900" b="1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ru-RU" sz="900" b="1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251" marR="382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 от 10</a:t>
                      </a:r>
                      <a:r>
                        <a:rPr lang="ru-RU" sz="900" b="1" baseline="300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r>
                        <a:rPr lang="ru-RU" sz="900" b="1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до 10</a:t>
                      </a:r>
                      <a:r>
                        <a:rPr lang="ru-RU" sz="900" b="1" baseline="300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r>
                        <a:rPr lang="ru-RU" sz="900" b="1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900" b="1" dirty="0" err="1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ом·см</a:t>
                      </a:r>
                      <a:r>
                        <a:rPr lang="ru-RU" sz="900" b="1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ru-RU" sz="900" b="1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251" marR="382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от 10</a:t>
                      </a:r>
                      <a:r>
                        <a:rPr lang="ru-RU" sz="900" b="1" baseline="300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r>
                        <a:rPr lang="ru-RU" sz="900" b="1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до 10</a:t>
                      </a:r>
                      <a:r>
                        <a:rPr lang="ru-RU" sz="900" b="1" baseline="300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  <a:r>
                        <a:rPr lang="ru-RU" sz="900" b="1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900" b="1" dirty="0" err="1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ом·см</a:t>
                      </a:r>
                      <a:r>
                        <a:rPr lang="ru-RU" sz="900" b="1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ru-RU" sz="900" b="1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251" marR="38251" marT="0" marB="0"/>
                </a:tc>
              </a:tr>
              <a:tr h="1283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Антрацит</a:t>
                      </a:r>
                      <a:endParaRPr lang="ru-RU" sz="9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251" marR="382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Антимонит</a:t>
                      </a:r>
                      <a:endParaRPr lang="ru-RU" sz="9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251" marR="382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Алмаз</a:t>
                      </a:r>
                      <a:endParaRPr lang="ru-RU" sz="9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251" marR="38251" marT="0" marB="0"/>
                </a:tc>
              </a:tr>
              <a:tr h="1283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Арсенопирит</a:t>
                      </a:r>
                      <a:endParaRPr lang="ru-RU" sz="900" b="1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251" marR="382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Боксит</a:t>
                      </a:r>
                      <a:endParaRPr lang="ru-RU" sz="9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251" marR="382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Альбит</a:t>
                      </a:r>
                      <a:endParaRPr lang="ru-RU" sz="900" b="1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251" marR="38251" marT="0" marB="0"/>
                </a:tc>
              </a:tr>
              <a:tr h="1283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Галенит</a:t>
                      </a:r>
                      <a:endParaRPr lang="ru-RU" sz="9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251" marR="382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Бурый железняк</a:t>
                      </a:r>
                      <a:endParaRPr lang="ru-RU" sz="9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251" marR="382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Анортит</a:t>
                      </a:r>
                      <a:endParaRPr lang="ru-RU" sz="9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251" marR="38251" marT="0" marB="0"/>
                </a:tc>
              </a:tr>
              <a:tr h="1283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Гематит</a:t>
                      </a:r>
                      <a:endParaRPr lang="ru-RU" sz="9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251" marR="382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Висмутовый блеск</a:t>
                      </a:r>
                      <a:endParaRPr lang="ru-RU" sz="9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251" marR="382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Апатит</a:t>
                      </a:r>
                      <a:endParaRPr lang="ru-RU" sz="900" b="1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251" marR="38251" marT="0" marB="0"/>
                </a:tc>
              </a:tr>
              <a:tr h="1283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Графит</a:t>
                      </a:r>
                      <a:endParaRPr lang="ru-RU" sz="9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251" marR="382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Вольфрамит</a:t>
                      </a:r>
                      <a:endParaRPr lang="ru-RU" sz="9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251" marR="382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Бадделеит</a:t>
                      </a:r>
                      <a:endParaRPr lang="ru-RU" sz="900" b="1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251" marR="38251" marT="0" marB="0"/>
                </a:tc>
              </a:tr>
              <a:tr h="1283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Золото</a:t>
                      </a:r>
                      <a:endParaRPr lang="ru-RU" sz="9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251" marR="382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Гранат (ожелезненный)</a:t>
                      </a:r>
                      <a:endParaRPr lang="ru-RU" sz="9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251" marR="382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Барит</a:t>
                      </a:r>
                      <a:endParaRPr lang="ru-RU" sz="900" b="1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251" marR="38251" marT="0" marB="0"/>
                </a:tc>
              </a:tr>
              <a:tr h="1283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Ильменит</a:t>
                      </a:r>
                      <a:endParaRPr lang="ru-RU" sz="9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251" marR="382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Гюбнерит</a:t>
                      </a:r>
                      <a:endParaRPr lang="ru-RU" sz="9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251" marR="382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Бастнезит</a:t>
                      </a:r>
                      <a:endParaRPr lang="ru-RU" sz="9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251" marR="38251" marT="0" marB="0"/>
                </a:tc>
              </a:tr>
              <a:tr h="1283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Ковеллиы</a:t>
                      </a:r>
                      <a:endParaRPr lang="ru-RU" sz="9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251" marR="382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Каолинит</a:t>
                      </a:r>
                      <a:endParaRPr lang="ru-RU" sz="9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251" marR="382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Берилл</a:t>
                      </a:r>
                      <a:endParaRPr lang="ru-RU" sz="900" b="1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251" marR="38251" marT="0" marB="0"/>
                </a:tc>
              </a:tr>
              <a:tr h="1283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Колумбит</a:t>
                      </a:r>
                      <a:endParaRPr lang="ru-RU" sz="9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251" marR="382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Касситерит</a:t>
                      </a:r>
                      <a:endParaRPr lang="ru-RU" sz="9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251" marR="382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Биотит</a:t>
                      </a:r>
                      <a:endParaRPr lang="ru-RU" sz="9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251" marR="38251" marT="0" marB="0"/>
                </a:tc>
              </a:tr>
              <a:tr h="1283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Магнетит</a:t>
                      </a:r>
                      <a:endParaRPr lang="ru-RU" sz="9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251" marR="382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Киноварь</a:t>
                      </a:r>
                      <a:endParaRPr lang="ru-RU" sz="9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251" marR="382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Волластонит</a:t>
                      </a:r>
                      <a:endParaRPr lang="ru-RU" sz="9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251" marR="38251" marT="0" marB="0"/>
                </a:tc>
              </a:tr>
              <a:tr h="1283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Манганит</a:t>
                      </a:r>
                      <a:endParaRPr lang="ru-RU" sz="9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251" marR="382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Корунд</a:t>
                      </a:r>
                      <a:endParaRPr lang="ru-RU" sz="9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251" marR="382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Гипс</a:t>
                      </a:r>
                      <a:endParaRPr lang="ru-RU" sz="9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251" marR="38251" marT="0" marB="0"/>
                </a:tc>
              </a:tr>
              <a:tr h="1283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Молибденит</a:t>
                      </a:r>
                      <a:endParaRPr lang="ru-RU" sz="9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251" marR="382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Кристофит</a:t>
                      </a:r>
                      <a:endParaRPr lang="ru-RU" sz="9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251" marR="382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Гранат (светлый)</a:t>
                      </a:r>
                      <a:endParaRPr lang="ru-RU" sz="900" b="1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251" marR="38251" marT="0" marB="0"/>
                </a:tc>
              </a:tr>
              <a:tr h="1283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Пирит</a:t>
                      </a:r>
                      <a:endParaRPr lang="ru-RU" sz="9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251" marR="382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Лимонит</a:t>
                      </a:r>
                      <a:endParaRPr lang="ru-RU" sz="9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251" marR="382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Диопсид</a:t>
                      </a:r>
                      <a:endParaRPr lang="ru-RU" sz="9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251" marR="38251" marT="0" marB="0"/>
                </a:tc>
              </a:tr>
              <a:tr h="1283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Пиролюзит</a:t>
                      </a:r>
                      <a:endParaRPr lang="ru-RU" sz="9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251" marR="382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Сидерит</a:t>
                      </a:r>
                      <a:endParaRPr lang="ru-RU" sz="9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251" marR="382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Кальцит</a:t>
                      </a:r>
                      <a:endParaRPr lang="ru-RU" sz="900" b="1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251" marR="38251" marT="0" marB="0"/>
                </a:tc>
              </a:tr>
              <a:tr h="1283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Пирротин</a:t>
                      </a:r>
                      <a:endParaRPr lang="ru-RU" sz="9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251" marR="382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Смитсонит</a:t>
                      </a:r>
                      <a:endParaRPr lang="ru-RU" sz="9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251" marR="382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Карналит</a:t>
                      </a:r>
                      <a:endParaRPr lang="ru-RU" sz="9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251" marR="38251" marT="0" marB="0"/>
                </a:tc>
              </a:tr>
              <a:tr h="1283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Платина</a:t>
                      </a:r>
                      <a:endParaRPr lang="ru-RU" sz="9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251" marR="382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Стибнит</a:t>
                      </a:r>
                      <a:endParaRPr lang="ru-RU" sz="9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251" marR="382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Кварц</a:t>
                      </a:r>
                      <a:endParaRPr lang="ru-RU" sz="9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251" marR="38251" marT="0" marB="0"/>
                </a:tc>
              </a:tr>
              <a:tr h="1283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Рутил</a:t>
                      </a:r>
                      <a:endParaRPr lang="ru-RU" sz="9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251" marR="382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Сфалерит</a:t>
                      </a:r>
                      <a:endParaRPr lang="ru-RU" sz="9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251" marR="382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Кианит</a:t>
                      </a:r>
                      <a:endParaRPr lang="ru-RU" sz="9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251" marR="38251" marT="0" marB="0"/>
                </a:tc>
              </a:tr>
              <a:tr h="1283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Серебро</a:t>
                      </a:r>
                      <a:endParaRPr lang="ru-RU" sz="9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251" marR="382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err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Тунгстит</a:t>
                      </a:r>
                      <a:endParaRPr lang="ru-RU" sz="900" b="1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251" marR="382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Ксенотим</a:t>
                      </a:r>
                      <a:endParaRPr lang="ru-RU" sz="9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251" marR="38251" marT="0" marB="0"/>
                </a:tc>
              </a:tr>
              <a:tr h="1283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Танталит</a:t>
                      </a:r>
                      <a:endParaRPr lang="ru-RU" sz="9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251" marR="382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Хромит</a:t>
                      </a:r>
                      <a:endParaRPr lang="ru-RU" sz="9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251" marR="382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Магнезит</a:t>
                      </a:r>
                      <a:endParaRPr lang="ru-RU" sz="900" b="1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251" marR="38251" marT="0" marB="0"/>
                </a:tc>
              </a:tr>
              <a:tr h="1283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Тетраэдрит</a:t>
                      </a:r>
                      <a:endParaRPr lang="ru-RU" sz="9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251" marR="382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Циркон </a:t>
                      </a:r>
                      <a:endParaRPr lang="ru-RU" sz="9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251" marR="382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Монацит</a:t>
                      </a:r>
                      <a:endParaRPr lang="ru-RU" sz="9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251" marR="38251" marT="0" marB="0"/>
                </a:tc>
              </a:tr>
              <a:tr h="1673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Титаномагнетит</a:t>
                      </a:r>
                      <a:endParaRPr lang="ru-RU" sz="9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251" marR="382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900" b="1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251" marR="382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Мусковит</a:t>
                      </a:r>
                      <a:endParaRPr lang="ru-RU" sz="900" b="1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251" marR="38251" marT="0" marB="0"/>
                </a:tc>
              </a:tr>
              <a:tr h="1673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Халькозин</a:t>
                      </a:r>
                      <a:endParaRPr lang="ru-RU" sz="9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251" marR="382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900" b="1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251" marR="382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Нефелин</a:t>
                      </a:r>
                      <a:endParaRPr lang="ru-RU" sz="9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251" marR="38251" marT="0" marB="0"/>
                </a:tc>
              </a:tr>
              <a:tr h="1673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Халькопирит</a:t>
                      </a:r>
                      <a:endParaRPr lang="ru-RU" sz="9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251" marR="382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9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251" marR="382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Оливин</a:t>
                      </a:r>
                      <a:endParaRPr lang="ru-RU" sz="900" b="1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251" marR="38251" marT="0" marB="0"/>
                </a:tc>
              </a:tr>
              <a:tr h="1673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r>
                        <a:rPr lang="ru-RU" sz="900" b="1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900" b="1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251" marR="382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900" b="1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251" marR="382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Полевой шпат</a:t>
                      </a:r>
                      <a:endParaRPr lang="ru-RU" sz="9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251" marR="38251" marT="0" marB="0"/>
                </a:tc>
              </a:tr>
              <a:tr h="1673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900" b="1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251" marR="382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9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251" marR="382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Роговая обманка</a:t>
                      </a:r>
                      <a:endParaRPr lang="ru-RU" sz="900" b="1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251" marR="38251" marT="0" marB="0"/>
                </a:tc>
              </a:tr>
              <a:tr h="1673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900" b="1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251" marR="382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900" b="1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251" marR="382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Силлиманит</a:t>
                      </a:r>
                      <a:endParaRPr lang="ru-RU" sz="9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251" marR="38251" marT="0" marB="0"/>
                </a:tc>
              </a:tr>
              <a:tr h="1673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9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251" marR="382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900" b="1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251" marR="382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Сподумен</a:t>
                      </a:r>
                      <a:endParaRPr lang="ru-RU" sz="900" b="1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251" marR="38251" marT="0" marB="0"/>
                </a:tc>
              </a:tr>
              <a:tr h="1673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900" b="1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251" marR="382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900" b="1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251" marR="382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Ставролит</a:t>
                      </a:r>
                      <a:endParaRPr lang="ru-RU" sz="900" b="1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251" marR="38251" marT="0" marB="0"/>
                </a:tc>
              </a:tr>
              <a:tr h="1673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900" b="1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251" marR="382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900" b="1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251" marR="382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Турмалин</a:t>
                      </a:r>
                      <a:endParaRPr lang="ru-RU" sz="900" b="1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251" marR="38251" marT="0" marB="0"/>
                </a:tc>
              </a:tr>
              <a:tr h="1673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900" b="1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251" marR="382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900" b="1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251" marR="382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Флюорит</a:t>
                      </a:r>
                      <a:endParaRPr lang="ru-RU" sz="900" b="1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251" marR="38251" marT="0" marB="0"/>
                </a:tc>
              </a:tr>
              <a:tr h="1673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900" b="1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251" marR="382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900" b="1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251" marR="382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Целестин</a:t>
                      </a:r>
                      <a:endParaRPr lang="ru-RU" sz="9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251" marR="38251" marT="0" marB="0"/>
                </a:tc>
              </a:tr>
              <a:tr h="1673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900" b="1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251" marR="382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900" b="1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251" marR="382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Циркон (слабо </a:t>
                      </a:r>
                      <a:r>
                        <a:rPr lang="ru-RU" sz="900" b="1" dirty="0" err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ожелезненный</a:t>
                      </a:r>
                      <a:r>
                        <a:rPr lang="ru-RU" sz="900" b="1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) </a:t>
                      </a:r>
                      <a:endParaRPr lang="ru-RU" sz="900" b="1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251" marR="38251" marT="0" marB="0"/>
                </a:tc>
              </a:tr>
              <a:tr h="1673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900" b="1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251" marR="382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900" b="1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251" marR="382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Шеелит</a:t>
                      </a:r>
                      <a:endParaRPr lang="ru-RU" sz="900" b="1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251" marR="38251" marT="0" marB="0"/>
                </a:tc>
              </a:tr>
              <a:tr h="1673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900" b="1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251" marR="382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900" b="1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251" marR="382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Шпинель</a:t>
                      </a:r>
                      <a:endParaRPr lang="ru-RU" sz="900" b="1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251" marR="38251" marT="0" marB="0"/>
                </a:tc>
              </a:tr>
              <a:tr h="1673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900" b="1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251" marR="382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900" b="1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251" marR="382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Эпидот</a:t>
                      </a:r>
                      <a:endParaRPr lang="ru-RU" sz="900" b="1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251" marR="38251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00912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79348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Электрические методы 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обогащения</a:t>
            </a:r>
            <a:endParaRPr lang="ru-RU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b="14569"/>
          <a:stretch/>
        </p:blipFill>
        <p:spPr>
          <a:xfrm>
            <a:off x="584733" y="1412776"/>
            <a:ext cx="7683802" cy="329195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51520" y="4751348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Способы сообщения заряда частицам</a:t>
            </a:r>
            <a:endParaRPr lang="ru-RU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04423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16632"/>
            <a:ext cx="864096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Электрические методы обогащения</a:t>
            </a:r>
          </a:p>
          <a:p>
            <a:pPr algn="just"/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indent="354013" algn="just"/>
            <a:r>
              <a:rPr lang="ru-RU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Электрические сепараторы</a:t>
            </a:r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для обогащения руд разделяют:</a:t>
            </a:r>
          </a:p>
          <a:p>
            <a:pPr indent="354013" algn="just"/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1) по характеру электрического поля, в котором производится разделение минералов;</a:t>
            </a:r>
          </a:p>
          <a:p>
            <a:pPr indent="354013" algn="just"/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2) по конструктивным особенностям.</a:t>
            </a:r>
          </a:p>
          <a:p>
            <a:pPr indent="354013" algn="just"/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По первому признаку сепараторы делят на:</a:t>
            </a:r>
          </a:p>
          <a:p>
            <a:pPr indent="354013" algn="just"/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а) сепараторы, в которых обогащение происходит в электрическом поле в воздушной среде;</a:t>
            </a:r>
          </a:p>
          <a:p>
            <a:pPr indent="354013" algn="just"/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б</a:t>
            </a:r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) сепараторы, в которых обогащение происходит в поле корон­ного разряда в воздушной среде;</a:t>
            </a:r>
          </a:p>
          <a:p>
            <a:pPr indent="354013" algn="just"/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в) сепараторы, в которых обогащение осуществляется последо­вательно в поле коронного разряда и в электростатическом поле в воздушной среде;</a:t>
            </a:r>
          </a:p>
          <a:p>
            <a:pPr indent="354013" algn="just"/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г) сепараторы, в которых разделяют частицы в электростатиче­ском неоднородном поле в среде жидкого диэлектрика (для получе­ния мономинеральных фракций при минералогическом анализе и т. п.).</a:t>
            </a:r>
          </a:p>
          <a:p>
            <a:pPr indent="354013" algn="just"/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По конструктивным особенностям различают: роликовые, бара­банные, камерные, пластинчатые, трубчатые, ленточные (конвейер­ные), каскадные, щелевые и другие сепараторы. Электрические сепа­раторы работают эффективно при значительной разнице в электро­проводности разделяемых минералов и при узкой классификации руды по крупности.</a:t>
            </a:r>
            <a:endParaRPr lang="ru-RU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6889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16632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Электрические методы обогащения</a:t>
            </a:r>
          </a:p>
        </p:txBody>
      </p:sp>
      <p:pic>
        <p:nvPicPr>
          <p:cNvPr id="3" name="Рисунок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83"/>
          <a:stretch/>
        </p:blipFill>
        <p:spPr bwMode="auto">
          <a:xfrm>
            <a:off x="107504" y="548680"/>
            <a:ext cx="3033902" cy="576064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5724126" y="550400"/>
            <a:ext cx="316835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Рис</a:t>
            </a:r>
            <a:r>
              <a:rPr lang="en-US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Схемы </a:t>
            </a:r>
            <a:r>
              <a:rPr lang="ru-RU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электростатических сепараторов:</a:t>
            </a:r>
          </a:p>
          <a:p>
            <a:pPr algn="ctr"/>
            <a:r>
              <a:rPr lang="ru-RU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– барабанный сепаратор; </a:t>
            </a:r>
            <a:r>
              <a:rPr lang="ru-RU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</a:t>
            </a:r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– камерный с вертикально расположенными электродами-пластинами; </a:t>
            </a:r>
            <a:r>
              <a:rPr lang="ru-RU" sz="16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ru-RU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бункер-питатель; </a:t>
            </a:r>
            <a:r>
              <a:rPr lang="ru-RU" sz="16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1600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– зарядный электрод (барабан, пластина); </a:t>
            </a:r>
            <a:r>
              <a:rPr lang="ru-RU" sz="16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ru-RU" sz="1600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– отклоняющий электрод (труба, пруток, пластина, перфорированная </a:t>
            </a:r>
            <a:r>
              <a:rPr lang="ru-RU" sz="16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жалюзиобразная</a:t>
            </a:r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пластина); </a:t>
            </a:r>
            <a:r>
              <a:rPr lang="ru-RU" sz="16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ru-RU" sz="1600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– источник высокого напряжения; </a:t>
            </a:r>
            <a:r>
              <a:rPr lang="ru-RU" sz="16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ru-RU" sz="1600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– щётка; </a:t>
            </a:r>
            <a:r>
              <a:rPr lang="ru-RU" sz="16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ru-RU" sz="1600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– шибер; </a:t>
            </a:r>
            <a:r>
              <a:rPr lang="ru-RU" sz="16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ru-RU" sz="1600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– приёмники продуктов разделения</a:t>
            </a:r>
          </a:p>
          <a:p>
            <a:pPr algn="ctr"/>
            <a:r>
              <a:rPr lang="ru-RU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</a:t>
            </a:r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– проводники; </a:t>
            </a:r>
            <a:r>
              <a:rPr lang="ru-RU" sz="1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нп</a:t>
            </a:r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– непроводники (диэлектрики); </a:t>
            </a:r>
            <a:r>
              <a:rPr lang="ru-RU" sz="1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пп</a:t>
            </a:r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– промежуточный продукт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t="26003"/>
          <a:stretch/>
        </p:blipFill>
        <p:spPr>
          <a:xfrm rot="10800000">
            <a:off x="2669788" y="2252814"/>
            <a:ext cx="3054338" cy="195047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915818" y="4293096"/>
            <a:ext cx="28803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Коронно-электростатический сепаратор</a:t>
            </a:r>
            <a:endParaRPr lang="ru-RU" sz="1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04712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16632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Электрические методы обогащения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7920880" cy="487796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251520" y="5243716"/>
            <a:ext cx="86409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Рис. </a:t>
            </a:r>
            <a:r>
              <a:rPr lang="ru-RU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Схемы </a:t>
            </a:r>
            <a:r>
              <a:rPr lang="ru-RU" sz="1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трибоэлектростатических</a:t>
            </a:r>
            <a:r>
              <a:rPr lang="ru-RU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сепараторов:</a:t>
            </a:r>
          </a:p>
          <a:p>
            <a:pPr algn="ctr"/>
            <a:r>
              <a:rPr lang="ru-RU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– барабанный; </a:t>
            </a:r>
            <a:r>
              <a:rPr lang="ru-RU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</a:t>
            </a:r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– камерный с пластинчатыми электродами; </a:t>
            </a:r>
          </a:p>
          <a:p>
            <a:pPr algn="ctr"/>
            <a:r>
              <a:rPr lang="ru-RU" sz="16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ru-RU" sz="1600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– бункер-питатель; </a:t>
            </a:r>
            <a:r>
              <a:rPr lang="ru-RU" sz="16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1600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– наклонная пластина (подложка); </a:t>
            </a:r>
            <a:r>
              <a:rPr lang="ru-RU" sz="16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ru-RU" sz="1600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sz="16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ru-RU" sz="1600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– электроды (барабаны, пластины специального профиля); </a:t>
            </a:r>
            <a:r>
              <a:rPr lang="ru-RU" sz="16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ru-RU" sz="1600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– щётка; </a:t>
            </a:r>
            <a:r>
              <a:rPr lang="ru-RU" sz="16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ru-RU" sz="1600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– шибер; </a:t>
            </a:r>
            <a:r>
              <a:rPr lang="ru-RU" sz="16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ru-RU" sz="1600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– приёмники продуктов разделения</a:t>
            </a:r>
          </a:p>
          <a:p>
            <a:pPr algn="ctr"/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(-) – частицы с отрицательным зарядом; (+) – частицы с положительным зарядом</a:t>
            </a:r>
          </a:p>
        </p:txBody>
      </p:sp>
    </p:spTree>
    <p:extLst>
      <p:ext uri="{BB962C8B-B14F-4D97-AF65-F5344CB8AC3E}">
        <p14:creationId xmlns:p14="http://schemas.microsoft.com/office/powerpoint/2010/main" val="33370668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8784976" cy="63555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/>
              <a:t> </a:t>
            </a:r>
            <a:r>
              <a:rPr lang="ru-RU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Электрические методы </a:t>
            </a:r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обогащения</a:t>
            </a:r>
            <a:endParaRPr lang="en-US" sz="1600" b="1" i="1" dirty="0" smtClean="0"/>
          </a:p>
          <a:p>
            <a:endParaRPr lang="en-US" sz="1600" b="1" i="1" dirty="0"/>
          </a:p>
          <a:p>
            <a:pPr indent="354013" algn="just"/>
            <a:r>
              <a:rPr lang="ru-RU" sz="15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Факторы  </a:t>
            </a:r>
            <a:r>
              <a:rPr lang="ru-RU" sz="15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влияющие  на процесс электрического </a:t>
            </a:r>
            <a:r>
              <a:rPr lang="ru-RU" sz="15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обогащения</a:t>
            </a:r>
            <a:endParaRPr lang="en-US" sz="1500" b="1" i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indent="354013" algn="just"/>
            <a:endParaRPr lang="ru-RU" sz="1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indent="354013" algn="just"/>
            <a:r>
              <a:rPr lang="ru-RU" sz="1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ru-RU" sz="1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	</a:t>
            </a:r>
            <a:r>
              <a:rPr lang="ru-RU" sz="15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Влажность</a:t>
            </a:r>
            <a:r>
              <a:rPr lang="ru-RU" sz="1500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u-RU" sz="15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Её влияние очень сильно. При большой влажности частиц сила их сцепления препятствует разделению, поэтому необходима суш­ка до состояния сыпучести и </a:t>
            </a:r>
            <a:r>
              <a:rPr lang="ru-RU" sz="15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обеспыливание</a:t>
            </a:r>
            <a:r>
              <a:rPr lang="ru-RU" sz="15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(для устранения электрическо­го сцепления).</a:t>
            </a:r>
          </a:p>
          <a:p>
            <a:pPr indent="354013" algn="just"/>
            <a:r>
              <a:rPr lang="ru-RU" sz="15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Остаточная </a:t>
            </a:r>
            <a:r>
              <a:rPr lang="ru-RU" sz="15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поверхностная влага может как ухудшать, так и улучшать электрическое разделение потому вопрос об уровне сушки решается кон­кретно для рассматриваемых условий.</a:t>
            </a:r>
          </a:p>
          <a:p>
            <a:pPr indent="354013" algn="just"/>
            <a:r>
              <a:rPr lang="ru-RU" sz="1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1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15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Крупность.</a:t>
            </a:r>
            <a:r>
              <a:rPr lang="ru-RU" sz="1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5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Так как гравитационные к центробежные силы велики по сравнению с электрическими, электрической сепарации следует подвергать  узко классифицированный материал.</a:t>
            </a:r>
          </a:p>
          <a:p>
            <a:pPr indent="354013" algn="just"/>
            <a:r>
              <a:rPr lang="ru-RU" sz="1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ru-RU" sz="1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15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Обработка поверхности</a:t>
            </a:r>
            <a:r>
              <a:rPr lang="ru-RU" sz="1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15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Она может существенно менять свойства электрически разделяемых частиц, так как очень тонкий слой, формируе­мый при химической обработке, может полностью изменить поведение частицы. Чаще приходится убирать такие пленки, сформировавшиеся в естественных условиях, например, оттиркой пли промывкой.</a:t>
            </a:r>
          </a:p>
          <a:p>
            <a:pPr indent="354013" algn="just"/>
            <a:r>
              <a:rPr lang="ru-RU" sz="1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ru-RU" sz="1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15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Обработка объема частицы обжигом</a:t>
            </a:r>
            <a:r>
              <a:rPr lang="ru-RU" sz="15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 В результате обжига изменяется электропроводность лимонита, оливина, смитсонита, </a:t>
            </a:r>
            <a:r>
              <a:rPr lang="ru-RU" sz="15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эвксенита</a:t>
            </a:r>
            <a:r>
              <a:rPr lang="ru-RU" sz="15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indent="354013" algn="just"/>
            <a:r>
              <a:rPr lang="ru-RU" sz="1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ru-RU" sz="1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15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Температура</a:t>
            </a:r>
            <a:r>
              <a:rPr lang="ru-RU" sz="1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 </a:t>
            </a:r>
            <a:r>
              <a:rPr lang="ru-RU" sz="15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 изменением температуры электропроводность ми­нералов меняется. Для каждой пары минералов существует оптимальная температура для разделения. Контактная поляризация в целом проходит лучше при температуре 50÷300</a:t>
            </a:r>
            <a:r>
              <a:rPr lang="ru-RU" sz="1500" b="1" baseline="30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ru-RU" sz="15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С.</a:t>
            </a:r>
          </a:p>
          <a:p>
            <a:pPr indent="354013" algn="just"/>
            <a:r>
              <a:rPr lang="ru-RU" sz="15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6.Существенно </a:t>
            </a:r>
            <a:r>
              <a:rPr lang="ru-RU" sz="15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влияет на разделение </a:t>
            </a:r>
            <a:r>
              <a:rPr lang="ru-RU" sz="15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частота вращения </a:t>
            </a:r>
            <a:r>
              <a:rPr lang="ru-RU" sz="15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барабана</a:t>
            </a:r>
            <a:r>
              <a:rPr lang="en-US" sz="1500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indent="354013" algn="just"/>
            <a:r>
              <a:rPr lang="ru-RU" sz="15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ru-RU" sz="15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 Регулирующими воздействиями являются также </a:t>
            </a:r>
            <a:r>
              <a:rPr lang="ru-RU" sz="15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напряжение на электродах</a:t>
            </a:r>
            <a:r>
              <a:rPr lang="ru-RU" sz="1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5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угол установки и расстояние коронирующего и отклоняющего электродов</a:t>
            </a:r>
            <a:r>
              <a:rPr lang="ru-RU" sz="1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5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от </a:t>
            </a:r>
            <a:r>
              <a:rPr lang="ru-RU" sz="15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осадительного</a:t>
            </a:r>
            <a:r>
              <a:rPr lang="ru-RU" sz="15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5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барабана</a:t>
            </a:r>
            <a:r>
              <a:rPr lang="ru-RU" sz="15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5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9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3910" y="320130"/>
            <a:ext cx="7886700" cy="551058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Содержание</a:t>
            </a:r>
            <a:endParaRPr lang="ru-RU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513042" y="1268760"/>
            <a:ext cx="830743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Основы магнитного метода обогащения</a:t>
            </a:r>
          </a:p>
          <a:p>
            <a:pPr marL="457200" indent="-457200" algn="just">
              <a:buFont typeface="+mj-lt"/>
              <a:buAutoNum type="arabicPeriod"/>
            </a:pPr>
            <a:endParaRPr lang="ru-RU" sz="20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Магнитные сепараторы</a:t>
            </a:r>
          </a:p>
          <a:p>
            <a:pPr marL="457200" indent="-457200" algn="just">
              <a:buFont typeface="+mj-lt"/>
              <a:buAutoNum type="arabicPeriod"/>
            </a:pPr>
            <a:endParaRPr lang="ru-RU" sz="20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Основы электрического метода обогащения</a:t>
            </a:r>
          </a:p>
          <a:p>
            <a:pPr marL="457200" indent="-457200" algn="just">
              <a:buFont typeface="+mj-lt"/>
              <a:buAutoNum type="arabicPeriod"/>
            </a:pPr>
            <a:endParaRPr lang="ru-RU" sz="20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Способы сообщения частица электрических зарядов</a:t>
            </a:r>
          </a:p>
          <a:p>
            <a:pPr marL="457200" indent="-457200" algn="just">
              <a:buFont typeface="+mj-lt"/>
              <a:buAutoNum type="arabicPeriod"/>
            </a:pPr>
            <a:endParaRPr lang="ru-RU" sz="20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Электрические сепараторы</a:t>
            </a:r>
            <a:endParaRPr lang="ru-RU" sz="20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ru-RU" sz="20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ru-RU" sz="20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95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7962" y="332656"/>
            <a:ext cx="864096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Магнитные методы обогащения</a:t>
            </a:r>
            <a:endParaRPr lang="ru-RU" b="1" i="1" dirty="0" smtClean="0"/>
          </a:p>
          <a:p>
            <a:endParaRPr lang="ru-RU" b="1" i="1" dirty="0"/>
          </a:p>
          <a:p>
            <a:pPr indent="354013" algn="just"/>
            <a:r>
              <a:rPr lang="ru-RU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Магнитная </a:t>
            </a:r>
            <a:r>
              <a:rPr lang="ru-RU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сила   </a:t>
            </a:r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Минералы характеризуются удельной магнитной восприимчивостью χ, измеряемой в м</a:t>
            </a:r>
            <a:r>
              <a:rPr lang="ru-RU" b="1" baseline="30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/кг, и по се величине делятся на</a:t>
            </a:r>
          </a:p>
          <a:p>
            <a:pPr lvl="0" indent="354013" algn="just"/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сильномагнитные (</a:t>
            </a:r>
            <a:r>
              <a:rPr lang="ru-RU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ферромагнитные</a:t>
            </a:r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), для которых </a:t>
            </a:r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χ </a:t>
            </a:r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&gt; 4</a:t>
            </a:r>
            <a:r>
              <a:rPr lang="ru-RU" b="1" baseline="-25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*</a:t>
            </a:r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10</a:t>
            </a:r>
            <a:r>
              <a:rPr lang="ru-RU" b="1" baseline="30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-5</a:t>
            </a:r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м</a:t>
            </a:r>
            <a:r>
              <a:rPr lang="ru-RU" b="1" baseline="30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/кг;</a:t>
            </a:r>
          </a:p>
          <a:p>
            <a:pPr lvl="0" indent="354013" algn="just"/>
            <a:r>
              <a:rPr lang="ru-RU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слабомагнитиые</a:t>
            </a:r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(парамагнитные), для которых  </a:t>
            </a:r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χ</a:t>
            </a:r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&gt; 10</a:t>
            </a:r>
            <a:r>
              <a:rPr lang="ru-RU" b="1" baseline="30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-7</a:t>
            </a:r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м</a:t>
            </a:r>
            <a:r>
              <a:rPr lang="ru-RU" b="1" baseline="30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/кг;</a:t>
            </a:r>
          </a:p>
          <a:p>
            <a:pPr lvl="0" indent="354013" algn="just"/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немагнитные и диамагнитные, дня которых </a:t>
            </a:r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χ</a:t>
            </a:r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&lt;   10 </a:t>
            </a:r>
            <a:r>
              <a:rPr lang="ru-RU" b="1" baseline="30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-7</a:t>
            </a:r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м</a:t>
            </a:r>
            <a:r>
              <a:rPr lang="ru-RU" b="1" baseline="30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/кг.</a:t>
            </a:r>
          </a:p>
          <a:p>
            <a:pPr indent="354013" algn="just"/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Величина  </a:t>
            </a:r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χ</a:t>
            </a:r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характеризует связь намагниченности вещества с магнит­ным полем в этом веществе.</a:t>
            </a:r>
          </a:p>
          <a:p>
            <a:pPr indent="354013" algn="just"/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Из </a:t>
            </a:r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всех элементов ярко выраженный ферромагнетизм имеют </a:t>
            </a:r>
            <a:r>
              <a:rPr lang="en-US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е</a:t>
            </a:r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Со. 32 элемента имеют парамагнитные свойства и сохраняют их в соединениях: </a:t>
            </a:r>
            <a:r>
              <a:rPr lang="en-US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Ti</a:t>
            </a:r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Сг</a:t>
            </a:r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М</a:t>
            </a:r>
            <a:r>
              <a:rPr lang="en-US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 Мо, </a:t>
            </a:r>
            <a:r>
              <a:rPr lang="en-US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W</a:t>
            </a:r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Р</a:t>
            </a:r>
            <a:r>
              <a:rPr lang="en-US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у и др. Диамагнетики - С</a:t>
            </a:r>
            <a:r>
              <a:rPr lang="en-US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А</a:t>
            </a:r>
            <a:r>
              <a:rPr lang="en-US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Zn</a:t>
            </a:r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А</a:t>
            </a:r>
            <a:r>
              <a:rPr lang="en-US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Bi</a:t>
            </a:r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и др.</a:t>
            </a:r>
          </a:p>
          <a:p>
            <a:pPr indent="354013" algn="just"/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магнитном поле на частицу руды действует магнитная сила, в нью­тонах:</a:t>
            </a:r>
          </a:p>
          <a:p>
            <a:pPr indent="354013" algn="just"/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en-US" b="1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 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m</a:t>
            </a:r>
            <a:r>
              <a:rPr lang="en-US" b="1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* 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μ</a:t>
            </a:r>
            <a:r>
              <a:rPr lang="en-US" b="1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0*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χ</a:t>
            </a:r>
            <a:r>
              <a:rPr lang="en-US" b="1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* 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US" b="1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*</a:t>
            </a:r>
            <a:r>
              <a:rPr lang="en-US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gradH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indent="354013" algn="just"/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где </a:t>
            </a:r>
            <a:r>
              <a:rPr lang="ru-RU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</a:t>
            </a:r>
            <a:r>
              <a:rPr lang="ru-RU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масса частицы, кг;</a:t>
            </a:r>
          </a:p>
          <a:p>
            <a:pPr indent="354013" algn="just"/>
            <a:r>
              <a:rPr lang="ru-RU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μ</a:t>
            </a:r>
            <a:r>
              <a:rPr lang="ru-RU" b="1" i="1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()</a:t>
            </a:r>
            <a:r>
              <a:rPr lang="ru-RU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- магнитная проницаемость вакуума 4</a:t>
            </a:r>
            <a:r>
              <a:rPr lang="ru-RU" b="1" baseline="-25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*</a:t>
            </a:r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10</a:t>
            </a:r>
            <a:r>
              <a:rPr lang="ru-RU" b="1" baseline="30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-7</a:t>
            </a:r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Гн/м;</a:t>
            </a:r>
          </a:p>
          <a:p>
            <a:pPr indent="354013" algn="just"/>
            <a:r>
              <a:rPr lang="ru-RU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- напряженность магнитного поля, А/м; </a:t>
            </a:r>
          </a:p>
          <a:p>
            <a:pPr indent="354013" algn="just"/>
            <a:r>
              <a:rPr lang="en-US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Grad </a:t>
            </a:r>
            <a:r>
              <a:rPr lang="en-US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US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градиент напряженности, А/м</a:t>
            </a:r>
            <a:r>
              <a:rPr lang="ru-RU" b="1" baseline="30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	</a:t>
            </a:r>
          </a:p>
        </p:txBody>
      </p:sp>
    </p:spTree>
    <p:extLst>
      <p:ext uri="{BB962C8B-B14F-4D97-AF65-F5344CB8AC3E}">
        <p14:creationId xmlns:p14="http://schemas.microsoft.com/office/powerpoint/2010/main" val="1426019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73069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Магнитные методы 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обогащения</a:t>
            </a:r>
          </a:p>
          <a:p>
            <a:pPr algn="ctr"/>
            <a:endParaRPr lang="ru-RU" dirty="0" smtClean="0"/>
          </a:p>
          <a:p>
            <a:pPr algn="just"/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Таблица – Распределение </a:t>
            </a:r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минералов по удельной магнитной восприимчивости χ, см</a:t>
            </a:r>
            <a:r>
              <a:rPr lang="ru-RU" b="1" baseline="30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/г 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7028206"/>
              </p:ext>
            </p:extLst>
          </p:nvPr>
        </p:nvGraphicFramePr>
        <p:xfrm>
          <a:off x="457200" y="1549750"/>
          <a:ext cx="8229600" cy="442355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028422"/>
                <a:gridCol w="1028422"/>
                <a:gridCol w="1028422"/>
                <a:gridCol w="1028422"/>
                <a:gridCol w="1028978"/>
                <a:gridCol w="1028978"/>
                <a:gridCol w="1028978"/>
                <a:gridCol w="1028978"/>
              </a:tblGrid>
              <a:tr h="5529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Сильномаг-нитные</a:t>
                      </a:r>
                      <a:endParaRPr lang="ru-RU" sz="1000" b="1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минералы</a:t>
                      </a:r>
                      <a:endParaRPr lang="ru-RU" sz="1000" b="1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0103" marR="601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χ, см</a:t>
                      </a:r>
                      <a:r>
                        <a:rPr lang="ru-RU" sz="1000" b="1" baseline="300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r>
                        <a:rPr lang="ru-RU" sz="1000" b="1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/г</a:t>
                      </a:r>
                      <a:endParaRPr lang="ru-RU" sz="1000" b="1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0103" marR="601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Магнитные минералы</a:t>
                      </a:r>
                      <a:endParaRPr lang="ru-RU" sz="1000" b="1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0103" marR="601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χ, см</a:t>
                      </a:r>
                      <a:r>
                        <a:rPr lang="ru-RU" sz="1000" b="1" baseline="300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r>
                        <a:rPr lang="ru-RU" sz="1000" b="1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/г</a:t>
                      </a:r>
                      <a:endParaRPr lang="ru-RU" sz="1000" b="1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0103" marR="601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Слабомаг­нитные минералы</a:t>
                      </a:r>
                      <a:endParaRPr lang="ru-RU" sz="1000" b="1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0103" marR="601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χ, см</a:t>
                      </a:r>
                      <a:r>
                        <a:rPr lang="ru-RU" sz="1000" b="1" baseline="300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r>
                        <a:rPr lang="ru-RU" sz="1000" b="1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/г</a:t>
                      </a:r>
                      <a:endParaRPr lang="ru-RU" sz="1000" b="1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0103" marR="601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Немагнитные минералы</a:t>
                      </a:r>
                      <a:endParaRPr lang="ru-RU" sz="1000" b="1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0103" marR="601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χ, см</a:t>
                      </a:r>
                      <a:r>
                        <a:rPr lang="ru-RU" sz="1000" b="1" baseline="300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r>
                        <a:rPr lang="ru-RU" sz="1000" b="1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/г</a:t>
                      </a:r>
                      <a:endParaRPr lang="ru-RU" sz="1000" b="1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0103" marR="60103" marT="0" marB="0" anchor="ctr"/>
                </a:tc>
              </a:tr>
              <a:tr h="3686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Магнетит</a:t>
                      </a:r>
                      <a:endParaRPr lang="ru-RU" sz="10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0103" marR="601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50000–80000·10</a:t>
                      </a:r>
                      <a:r>
                        <a:rPr lang="ru-RU" sz="1000" b="1" baseline="300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-6</a:t>
                      </a:r>
                      <a:endParaRPr lang="ru-RU" sz="1000" b="1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0103" marR="601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Ильменит</a:t>
                      </a:r>
                      <a:endParaRPr lang="ru-RU" sz="10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0103" marR="601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113–270·10</a:t>
                      </a:r>
                      <a:r>
                        <a:rPr lang="ru-RU" sz="1000" b="1" baseline="300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-6</a:t>
                      </a:r>
                      <a:endParaRPr lang="ru-RU" sz="1000" b="1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0103" marR="601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Амфибол</a:t>
                      </a:r>
                      <a:endParaRPr lang="ru-RU" sz="10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0103" marR="601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90·10</a:t>
                      </a:r>
                      <a:r>
                        <a:rPr lang="ru-RU" sz="1000" b="1" baseline="300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-6</a:t>
                      </a:r>
                      <a:endParaRPr lang="ru-RU" sz="1000" b="1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0103" marR="601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Полевой шпат</a:t>
                      </a:r>
                      <a:endParaRPr lang="ru-RU" sz="10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0103" marR="601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5·10</a:t>
                      </a:r>
                      <a:r>
                        <a:rPr lang="ru-RU" sz="1000" b="1" baseline="300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-6</a:t>
                      </a:r>
                      <a:endParaRPr lang="ru-RU" sz="1000" b="1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0103" marR="60103" marT="0" marB="0" anchor="ctr"/>
                </a:tc>
              </a:tr>
              <a:tr h="1843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Франклинит</a:t>
                      </a:r>
                      <a:endParaRPr lang="ru-RU" sz="10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0103" marR="601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1000–6000·10</a:t>
                      </a:r>
                      <a:r>
                        <a:rPr lang="ru-RU" sz="1000" b="1" baseline="300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-6</a:t>
                      </a:r>
                      <a:endParaRPr lang="ru-RU" sz="1000" b="1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0103" marR="601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Гематит</a:t>
                      </a:r>
                      <a:endParaRPr lang="ru-RU" sz="10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0103" marR="601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70–280·10</a:t>
                      </a:r>
                      <a:r>
                        <a:rPr lang="ru-RU" sz="1000" b="1" baseline="3000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-6</a:t>
                      </a:r>
                      <a:endParaRPr lang="ru-RU" sz="1000" b="1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0103" marR="601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Биотит</a:t>
                      </a:r>
                      <a:endParaRPr lang="ru-RU" sz="10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0103" marR="601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40–52·10</a:t>
                      </a:r>
                      <a:r>
                        <a:rPr lang="ru-RU" sz="1000" b="1" baseline="3000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-6</a:t>
                      </a:r>
                      <a:endParaRPr lang="ru-RU" sz="1000" b="1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0103" marR="601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Флюорит</a:t>
                      </a:r>
                      <a:endParaRPr lang="ru-RU" sz="10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0103" marR="601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5·10</a:t>
                      </a:r>
                      <a:r>
                        <a:rPr lang="ru-RU" sz="1000" b="1" baseline="300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-6</a:t>
                      </a:r>
                      <a:endParaRPr lang="ru-RU" sz="1000" b="1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0103" marR="60103" marT="0" marB="0" anchor="ctr"/>
                </a:tc>
              </a:tr>
              <a:tr h="1843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Пирротин</a:t>
                      </a:r>
                      <a:endParaRPr lang="ru-RU" sz="10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0103" marR="601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500–4500·10</a:t>
                      </a:r>
                      <a:r>
                        <a:rPr lang="ru-RU" sz="1000" b="1" baseline="300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-6</a:t>
                      </a:r>
                      <a:endParaRPr lang="ru-RU" sz="1000" b="1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0103" marR="601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Гранат</a:t>
                      </a:r>
                      <a:endParaRPr lang="ru-RU" sz="10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0103" marR="601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60–160·10</a:t>
                      </a:r>
                      <a:r>
                        <a:rPr lang="ru-RU" sz="1000" b="1" baseline="3000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-6</a:t>
                      </a:r>
                      <a:endParaRPr lang="ru-RU" sz="1000" b="1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0103" marR="601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Глауконит</a:t>
                      </a:r>
                      <a:endParaRPr lang="ru-RU" sz="10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0103" marR="601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63·10</a:t>
                      </a:r>
                      <a:r>
                        <a:rPr lang="ru-RU" sz="1000" b="1" baseline="3000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-6</a:t>
                      </a:r>
                      <a:endParaRPr lang="ru-RU" sz="1000" b="1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0103" marR="601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Рутил</a:t>
                      </a:r>
                      <a:endParaRPr lang="ru-RU" sz="10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0103" marR="601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2·10</a:t>
                      </a:r>
                      <a:r>
                        <a:rPr lang="ru-RU" sz="1000" b="1" baseline="300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-6</a:t>
                      </a:r>
                      <a:endParaRPr lang="ru-RU" sz="1000" b="1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0103" marR="60103" marT="0" marB="0" anchor="ctr"/>
                </a:tc>
              </a:tr>
              <a:tr h="1843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Мартит</a:t>
                      </a:r>
                      <a:endParaRPr lang="ru-RU" sz="10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0103" marR="601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200–1000·10</a:t>
                      </a:r>
                      <a:r>
                        <a:rPr lang="ru-RU" sz="1000" b="1" baseline="300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-6</a:t>
                      </a:r>
                      <a:endParaRPr lang="ru-RU" sz="1000" b="1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0103" marR="601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Хромит</a:t>
                      </a:r>
                      <a:endParaRPr lang="ru-RU" sz="10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0103" marR="601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50–450·10</a:t>
                      </a:r>
                      <a:r>
                        <a:rPr lang="ru-RU" sz="1000" b="1" baseline="300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-6</a:t>
                      </a:r>
                      <a:endParaRPr lang="ru-RU" sz="1000" b="1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0103" marR="601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Доломит</a:t>
                      </a:r>
                      <a:endParaRPr lang="ru-RU" sz="10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0103" marR="601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27·10</a:t>
                      </a:r>
                      <a:r>
                        <a:rPr lang="ru-RU" sz="1000" b="1" baseline="300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-6</a:t>
                      </a:r>
                      <a:endParaRPr lang="ru-RU" sz="1000" b="1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0103" marR="601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Циркон</a:t>
                      </a:r>
                      <a:endParaRPr lang="ru-RU" sz="10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0103" marR="601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2·10</a:t>
                      </a:r>
                      <a:r>
                        <a:rPr lang="ru-RU" sz="1000" b="1" baseline="300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-6</a:t>
                      </a:r>
                      <a:endParaRPr lang="ru-RU" sz="1000" b="1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0103" marR="60103" marT="0" marB="0" anchor="ctr"/>
                </a:tc>
              </a:tr>
              <a:tr h="3686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0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0103" marR="601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0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0103" marR="601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Вольфрамит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0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0103" marR="601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66–100·10</a:t>
                      </a:r>
                      <a:r>
                        <a:rPr lang="ru-RU" sz="1000" b="1" baseline="300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-6</a:t>
                      </a:r>
                      <a:endParaRPr lang="ru-RU" sz="1000" b="1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0103" marR="601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Лимонит</a:t>
                      </a:r>
                      <a:endParaRPr lang="ru-RU" sz="10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0103" marR="601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36–60·10</a:t>
                      </a:r>
                      <a:r>
                        <a:rPr lang="ru-RU" sz="1000" b="1" baseline="300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-6</a:t>
                      </a:r>
                      <a:endParaRPr lang="ru-RU" sz="1000" b="1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0103" marR="601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Ортоклаз</a:t>
                      </a:r>
                      <a:endParaRPr lang="ru-RU" sz="10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0103" marR="601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5·10</a:t>
                      </a:r>
                      <a:r>
                        <a:rPr lang="ru-RU" sz="1000" b="1" baseline="300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-6</a:t>
                      </a:r>
                      <a:endParaRPr lang="ru-RU" sz="1000" b="1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0103" marR="60103" marT="0" marB="0" anchor="ctr"/>
                </a:tc>
              </a:tr>
              <a:tr h="3686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0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0103" marR="601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0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0103" marR="601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Ферберит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0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0103" marR="601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25–150·10</a:t>
                      </a:r>
                      <a:r>
                        <a:rPr lang="ru-RU" sz="1000" b="1" baseline="300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-6</a:t>
                      </a:r>
                      <a:endParaRPr lang="ru-RU" sz="1000" b="1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0103" marR="601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Магнезит</a:t>
                      </a:r>
                      <a:endParaRPr lang="ru-RU" sz="10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0103" marR="601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15·10</a:t>
                      </a:r>
                      <a:r>
                        <a:rPr lang="ru-RU" sz="1000" b="1" baseline="300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-6</a:t>
                      </a:r>
                      <a:endParaRPr lang="ru-RU" sz="1000" b="1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0103" marR="601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Апатит</a:t>
                      </a:r>
                      <a:endParaRPr lang="ru-RU" sz="10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0103" marR="601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1·10</a:t>
                      </a:r>
                      <a:r>
                        <a:rPr lang="ru-RU" sz="1000" b="1" baseline="300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-6</a:t>
                      </a:r>
                      <a:endParaRPr lang="ru-RU" sz="1000" b="1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0103" marR="60103" marT="0" marB="0" anchor="ctr"/>
                </a:tc>
              </a:tr>
              <a:tr h="1843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0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0103" marR="601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0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0103" marR="601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Родохрозит</a:t>
                      </a:r>
                      <a:endParaRPr lang="ru-RU" sz="10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0103" marR="601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138·10</a:t>
                      </a:r>
                      <a:r>
                        <a:rPr lang="ru-RU" sz="1000" b="1" baseline="300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-6</a:t>
                      </a:r>
                      <a:endParaRPr lang="ru-RU" sz="1000" b="1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0103" marR="601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Монацит</a:t>
                      </a:r>
                      <a:endParaRPr lang="ru-RU" sz="10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0103" marR="601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20·10</a:t>
                      </a:r>
                      <a:r>
                        <a:rPr lang="ru-RU" sz="1000" b="1" baseline="300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-6</a:t>
                      </a:r>
                      <a:endParaRPr lang="ru-RU" sz="1000" b="1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0103" marR="601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Пирит</a:t>
                      </a:r>
                      <a:endParaRPr lang="ru-RU" sz="10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0103" marR="601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1·10</a:t>
                      </a:r>
                      <a:r>
                        <a:rPr lang="ru-RU" sz="1000" b="1" baseline="300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-6</a:t>
                      </a:r>
                      <a:endParaRPr lang="ru-RU" sz="1000" b="1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0103" marR="60103" marT="0" marB="0" anchor="ctr"/>
                </a:tc>
              </a:tr>
              <a:tr h="1843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0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0103" marR="601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0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0103" marR="601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0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0103" marR="601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0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0103" marR="601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Пироксен</a:t>
                      </a:r>
                      <a:endParaRPr lang="ru-RU" sz="10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0103" marR="601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65·10</a:t>
                      </a:r>
                      <a:r>
                        <a:rPr lang="ru-RU" sz="1000" b="1" baseline="300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-6</a:t>
                      </a:r>
                      <a:endParaRPr lang="ru-RU" sz="1000" b="1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0103" marR="601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Кальцит</a:t>
                      </a:r>
                      <a:endParaRPr lang="ru-RU" sz="10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0103" marR="601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3·10</a:t>
                      </a:r>
                      <a:r>
                        <a:rPr lang="ru-RU" sz="1000" b="1" baseline="300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-6</a:t>
                      </a:r>
                      <a:endParaRPr lang="ru-RU" sz="1000" b="1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0103" marR="60103" marT="0" marB="0" anchor="ctr"/>
                </a:tc>
              </a:tr>
              <a:tr h="1843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0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0103" marR="601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0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0103" marR="601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0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0103" marR="601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0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0103" marR="601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Пиролюзит</a:t>
                      </a:r>
                      <a:endParaRPr lang="ru-RU" sz="10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0103" marR="601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30·10</a:t>
                      </a:r>
                      <a:r>
                        <a:rPr lang="ru-RU" sz="1000" b="1" baseline="300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-6</a:t>
                      </a:r>
                      <a:endParaRPr lang="ru-RU" sz="1000" b="1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0103" marR="601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Борнит</a:t>
                      </a:r>
                      <a:endParaRPr lang="ru-RU" sz="10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0103" marR="601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8·10</a:t>
                      </a:r>
                      <a:r>
                        <a:rPr lang="ru-RU" sz="1000" b="1" baseline="300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-6</a:t>
                      </a:r>
                      <a:endParaRPr lang="ru-RU" sz="1000" b="1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0103" marR="60103" marT="0" marB="0" anchor="ctr"/>
                </a:tc>
              </a:tr>
              <a:tr h="1843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0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0103" marR="601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0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0103" marR="601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0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0103" marR="601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0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0103" marR="601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Сидерит</a:t>
                      </a:r>
                      <a:endParaRPr lang="ru-RU" sz="10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0103" marR="601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63·10</a:t>
                      </a:r>
                      <a:r>
                        <a:rPr lang="ru-RU" sz="1000" b="1" baseline="300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-6</a:t>
                      </a:r>
                      <a:endParaRPr lang="ru-RU" sz="1000" b="1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0103" marR="601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Антрацит</a:t>
                      </a:r>
                      <a:endParaRPr lang="ru-RU" sz="10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0103" marR="601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4·10</a:t>
                      </a:r>
                      <a:r>
                        <a:rPr lang="ru-RU" sz="1000" b="1" baseline="300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-6</a:t>
                      </a:r>
                      <a:endParaRPr lang="ru-RU" sz="1000" b="1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0103" marR="60103" marT="0" marB="0" anchor="ctr"/>
                </a:tc>
              </a:tr>
              <a:tr h="3686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0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0103" marR="601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0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0103" marR="601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000" b="1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0103" marR="601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0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0103" marR="601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Роговая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обманка</a:t>
                      </a:r>
                      <a:endParaRPr lang="ru-RU" sz="10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0103" marR="601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24·10</a:t>
                      </a:r>
                      <a:r>
                        <a:rPr lang="ru-RU" sz="1000" b="1" baseline="300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-6</a:t>
                      </a:r>
                      <a:endParaRPr lang="ru-RU" sz="1000" b="1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000" b="1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0103" marR="601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Арсенопирит</a:t>
                      </a:r>
                      <a:endParaRPr lang="ru-RU" sz="10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0103" marR="601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8·10</a:t>
                      </a:r>
                      <a:r>
                        <a:rPr lang="ru-RU" sz="1000" b="1" baseline="300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-6</a:t>
                      </a:r>
                      <a:endParaRPr lang="ru-RU" sz="1000" b="1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0103" marR="60103" marT="0" marB="0" anchor="ctr"/>
                </a:tc>
              </a:tr>
              <a:tr h="1843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0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0103" marR="601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0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0103" marR="601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0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0103" marR="601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0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0103" marR="601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Турмалин</a:t>
                      </a:r>
                      <a:endParaRPr lang="ru-RU" sz="10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0103" marR="601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12·10</a:t>
                      </a:r>
                      <a:r>
                        <a:rPr lang="ru-RU" sz="1000" b="1" baseline="300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-6</a:t>
                      </a:r>
                      <a:endParaRPr lang="ru-RU" sz="1000" b="1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0103" marR="601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Берилл</a:t>
                      </a:r>
                      <a:endParaRPr lang="ru-RU" sz="10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0103" marR="601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0,8·10</a:t>
                      </a:r>
                      <a:r>
                        <a:rPr lang="ru-RU" sz="1000" b="1" baseline="300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-6</a:t>
                      </a:r>
                      <a:endParaRPr lang="ru-RU" sz="1000" b="1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0103" marR="60103" marT="0" marB="0" anchor="ctr"/>
                </a:tc>
              </a:tr>
              <a:tr h="1843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0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0103" marR="601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0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0103" marR="601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0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0103" marR="601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000" b="1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0103" marR="601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Пирит</a:t>
                      </a:r>
                      <a:endParaRPr lang="ru-RU" sz="10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0103" marR="601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40·10</a:t>
                      </a:r>
                      <a:r>
                        <a:rPr lang="ru-RU" sz="1000" b="1" baseline="300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-6</a:t>
                      </a:r>
                      <a:endParaRPr lang="ru-RU" sz="1000" b="1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0103" marR="601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Кварц</a:t>
                      </a:r>
                      <a:endParaRPr lang="ru-RU" sz="10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0103" marR="601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0,2·10</a:t>
                      </a:r>
                      <a:r>
                        <a:rPr lang="ru-RU" sz="1000" b="1" baseline="300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-6</a:t>
                      </a:r>
                      <a:endParaRPr lang="ru-RU" sz="1000" b="1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0103" marR="60103" marT="0" marB="0" anchor="ctr"/>
                </a:tc>
              </a:tr>
              <a:tr h="1843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0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0103" marR="601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0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0103" marR="601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0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0103" marR="601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0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0103" marR="601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0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0103" marR="601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0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0103" marR="601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Халькопирит</a:t>
                      </a:r>
                      <a:endParaRPr lang="ru-RU" sz="10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0103" marR="601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5·10</a:t>
                      </a:r>
                      <a:r>
                        <a:rPr lang="ru-RU" sz="1000" b="1" baseline="300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-6</a:t>
                      </a:r>
                      <a:endParaRPr lang="ru-RU" sz="1000" b="1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0103" marR="60103" marT="0" marB="0" anchor="ctr"/>
                </a:tc>
              </a:tr>
              <a:tr h="1843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0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0103" marR="601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0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0103" marR="601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0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0103" marR="601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0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0103" marR="601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0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0103" marR="601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0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0103" marR="601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Галенит</a:t>
                      </a:r>
                      <a:endParaRPr lang="ru-RU" sz="10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0103" marR="601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5·10</a:t>
                      </a:r>
                      <a:r>
                        <a:rPr lang="ru-RU" sz="1000" b="1" baseline="300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-6</a:t>
                      </a:r>
                      <a:endParaRPr lang="ru-RU" sz="1000" b="1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0103" marR="60103" marT="0" marB="0" anchor="ctr"/>
                </a:tc>
              </a:tr>
              <a:tr h="1843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0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0103" marR="601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0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0103" marR="601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0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0103" marR="601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0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0103" marR="601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0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0103" marR="601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0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0103" marR="601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Сфалерит</a:t>
                      </a:r>
                      <a:endParaRPr lang="ru-RU" sz="10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0103" marR="601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5·10</a:t>
                      </a:r>
                      <a:r>
                        <a:rPr lang="ru-RU" sz="1000" b="1" baseline="300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-6</a:t>
                      </a:r>
                      <a:endParaRPr lang="ru-RU" sz="1000" b="1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0103" marR="60103" marT="0" marB="0" anchor="ctr"/>
                </a:tc>
              </a:tr>
              <a:tr h="1843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0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0103" marR="601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0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0103" marR="601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0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0103" marR="601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0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0103" marR="601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0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0103" marR="601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0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0103" marR="601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Касситерит</a:t>
                      </a:r>
                      <a:endParaRPr lang="ru-RU" sz="10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0103" marR="601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14·10</a:t>
                      </a:r>
                      <a:r>
                        <a:rPr lang="ru-RU" sz="1000" b="1" baseline="300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-6</a:t>
                      </a:r>
                      <a:endParaRPr lang="ru-RU" sz="1000" b="1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0103" marR="60103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908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73069"/>
            <a:ext cx="8640960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Магнитные методы обогащения</a:t>
            </a:r>
          </a:p>
          <a:p>
            <a:pPr algn="ctr"/>
            <a:endParaRPr lang="en-US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indent="354013" algn="just"/>
            <a:r>
              <a:rPr lang="ru-RU" sz="15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Магнитные сепараторы</a:t>
            </a:r>
            <a:r>
              <a:rPr lang="ru-RU" sz="1500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ru-RU" sz="15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применяемые в промышленности, разде­ляют по напряженности и силе магнитного поля на две группы:</a:t>
            </a:r>
          </a:p>
          <a:p>
            <a:pPr indent="354013" algn="just"/>
            <a:r>
              <a:rPr lang="ru-RU" sz="15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1) </a:t>
            </a:r>
            <a:r>
              <a:rPr lang="ru-RU" sz="1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сепараторы для сильномагнитных материалов </a:t>
            </a:r>
            <a:r>
              <a:rPr lang="ru-RU" sz="15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со слабым магнитным полем (</a:t>
            </a:r>
            <a:r>
              <a:rPr lang="ru-RU" sz="1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1200</a:t>
            </a:r>
            <a:r>
              <a:rPr lang="ru-RU" sz="1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</a:t>
            </a:r>
            <a:r>
              <a:rPr lang="ru-RU" sz="1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1600 </a:t>
            </a:r>
            <a:r>
              <a:rPr lang="ru-RU" sz="1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Э</a:t>
            </a:r>
            <a:r>
              <a:rPr lang="ru-RU" sz="15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), </a:t>
            </a:r>
            <a:r>
              <a:rPr lang="ru-RU" sz="15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используемые для обогащения магнетитовых руд;</a:t>
            </a:r>
          </a:p>
          <a:p>
            <a:pPr indent="354013" algn="just"/>
            <a:r>
              <a:rPr lang="ru-RU" sz="15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2) сепараторы для обогащения слабомагнитных руд с сильным магнитным полем (</a:t>
            </a:r>
            <a:r>
              <a:rPr lang="ru-RU" sz="1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8000</a:t>
            </a:r>
            <a:r>
              <a:rPr lang="ru-RU" sz="1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</a:t>
            </a:r>
            <a:r>
              <a:rPr lang="ru-RU" sz="1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18000 </a:t>
            </a:r>
            <a:r>
              <a:rPr lang="ru-RU" sz="1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Э</a:t>
            </a:r>
            <a:r>
              <a:rPr lang="ru-RU" sz="15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), </a:t>
            </a:r>
            <a:r>
              <a:rPr lang="ru-RU" sz="15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которые применяют при пере­чистках и доводке концентратов редких металлов. Известны следующие конструктивные типы сепараторов: </a:t>
            </a:r>
            <a:r>
              <a:rPr lang="ru-RU" sz="1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барабанные, ленточные, валковые, роликовые, диско­вые и др</a:t>
            </a:r>
            <a:r>
              <a:rPr lang="ru-RU" sz="15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indent="354013" algn="just"/>
            <a:r>
              <a:rPr lang="ru-RU" sz="1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Обозначение магнитных сепараторов</a:t>
            </a:r>
          </a:p>
          <a:p>
            <a:pPr indent="354013" algn="just"/>
            <a:r>
              <a:rPr lang="ru-RU" sz="15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Магнитные сепараторы обозначаются основными тремя буквами и двумя цифрами. Первая буква – тип магнитной системы: </a:t>
            </a:r>
            <a:r>
              <a:rPr lang="ru-RU" sz="1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Э</a:t>
            </a:r>
            <a:r>
              <a:rPr lang="ru-RU" sz="15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– электромагнитная система; </a:t>
            </a:r>
            <a:r>
              <a:rPr lang="ru-RU" sz="1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</a:t>
            </a:r>
            <a:r>
              <a:rPr lang="ru-RU" sz="15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– система из постоянных магнитов.</a:t>
            </a:r>
          </a:p>
          <a:p>
            <a:pPr indent="354013" algn="just"/>
            <a:r>
              <a:rPr lang="ru-RU" sz="15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Вторая буква – конструкция устройства для выделения магнитного продукта: </a:t>
            </a:r>
            <a:r>
              <a:rPr lang="ru-RU" sz="1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</a:t>
            </a:r>
            <a:r>
              <a:rPr lang="ru-RU" sz="15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– барабан; </a:t>
            </a:r>
            <a:r>
              <a:rPr lang="ru-RU" sz="1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</a:t>
            </a:r>
            <a:r>
              <a:rPr lang="ru-RU" sz="15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– валок; </a:t>
            </a:r>
            <a:r>
              <a:rPr lang="ru-RU" sz="1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</a:t>
            </a:r>
            <a:r>
              <a:rPr lang="ru-RU" sz="15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- ротор (реже – ролик); </a:t>
            </a:r>
            <a:r>
              <a:rPr lang="ru-RU" sz="1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</a:t>
            </a:r>
            <a:r>
              <a:rPr lang="ru-RU" sz="15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– диск; </a:t>
            </a:r>
            <a:r>
              <a:rPr lang="ru-RU" sz="1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Л</a:t>
            </a:r>
            <a:r>
              <a:rPr lang="ru-RU" sz="15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– лента и др.</a:t>
            </a:r>
          </a:p>
          <a:p>
            <a:pPr indent="354013" algn="just"/>
            <a:r>
              <a:rPr lang="ru-RU" sz="15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Третья буква – тип среды: </a:t>
            </a:r>
            <a:r>
              <a:rPr lang="ru-RU" sz="1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</a:t>
            </a:r>
            <a:r>
              <a:rPr lang="ru-RU" sz="15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– сухой; </a:t>
            </a:r>
            <a:r>
              <a:rPr lang="ru-RU" sz="1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</a:t>
            </a:r>
            <a:r>
              <a:rPr lang="ru-RU" sz="15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– мокрый. Дополнительно может использоваться четвёртая буква: </a:t>
            </a:r>
            <a:r>
              <a:rPr lang="ru-RU" sz="1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Ц</a:t>
            </a:r>
            <a:r>
              <a:rPr lang="ru-RU" sz="15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– центробежный сепаратор; </a:t>
            </a:r>
            <a:r>
              <a:rPr lang="ru-RU" sz="1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Ш</a:t>
            </a:r>
            <a:r>
              <a:rPr lang="ru-RU" sz="15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– шариковый и др.</a:t>
            </a:r>
          </a:p>
          <a:p>
            <a:pPr indent="354013" algn="just"/>
            <a:r>
              <a:rPr lang="ru-RU" sz="15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Две цифры в обозначении используются для барабанных и валковых сепараторов. Первая цифра – диаметр рабочего устройства, вторая – длина. Размеры рабочих устройств – в сантиметрах. После буквенного обозначения может стоять одна цифра, характеризующая модель аппарата.</a:t>
            </a:r>
          </a:p>
          <a:p>
            <a:pPr indent="354013" algn="just"/>
            <a:r>
              <a:rPr lang="ru-RU" sz="15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Для сепараторов с несколькими рабочими устройствами перед буквами стоит цифра, указывающая количество этих устройств. Мокрые барабанные сепараторы с нижней подачей дополнительно обозначаются через тире буквами, характеризующими направление движения продуктов (тип ванны): без буквы – прямоточный; </a:t>
            </a:r>
            <a:r>
              <a:rPr lang="ru-RU" sz="1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</a:t>
            </a:r>
            <a:r>
              <a:rPr lang="ru-RU" sz="15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– противоточный; </a:t>
            </a:r>
            <a:r>
              <a:rPr lang="ru-RU" sz="1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ПП</a:t>
            </a:r>
            <a:r>
              <a:rPr lang="ru-RU" sz="15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ru-RU" sz="15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полупротивоточный</a:t>
            </a:r>
            <a:r>
              <a:rPr lang="ru-RU" sz="15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ru-RU" sz="1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ППЦ</a:t>
            </a:r>
            <a:r>
              <a:rPr lang="ru-RU" sz="15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ru-RU" sz="15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полупротивоточный</a:t>
            </a:r>
            <a:r>
              <a:rPr lang="ru-RU" sz="15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с частичной циркуляцией магнитного продукта.</a:t>
            </a:r>
          </a:p>
        </p:txBody>
      </p:sp>
    </p:spTree>
    <p:extLst>
      <p:ext uri="{BB962C8B-B14F-4D97-AF65-F5344CB8AC3E}">
        <p14:creationId xmlns:p14="http://schemas.microsoft.com/office/powerpoint/2010/main" val="8805151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222"/>
          <a:stretch/>
        </p:blipFill>
        <p:spPr bwMode="auto">
          <a:xfrm>
            <a:off x="447675" y="461128"/>
            <a:ext cx="8248650" cy="3831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5516" y="4258831"/>
            <a:ext cx="871296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Сепараторы </a:t>
            </a:r>
            <a:r>
              <a:rPr lang="ru-RU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для сухого обогащения сильномагнитных руд:</a:t>
            </a:r>
          </a:p>
          <a:p>
            <a:pPr algn="ctr"/>
            <a:r>
              <a:rPr lang="ru-RU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– ЭБС-80/170: </a:t>
            </a:r>
            <a:r>
              <a:rPr lang="ru-RU" sz="16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ru-RU" sz="1600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– вращающийся барабан; </a:t>
            </a:r>
            <a:r>
              <a:rPr lang="ru-RU" sz="16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1600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– неподвижная электромагнитная си-</a:t>
            </a:r>
          </a:p>
          <a:p>
            <a:pPr algn="ctr"/>
            <a:r>
              <a:rPr lang="ru-RU" sz="16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стема</a:t>
            </a:r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ru-RU" sz="16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ru-RU" sz="1600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sz="16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виброкаскадный</a:t>
            </a:r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питатель; </a:t>
            </a:r>
            <a:r>
              <a:rPr lang="ru-RU" sz="16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ru-RU" sz="1600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– корпус; </a:t>
            </a:r>
            <a:r>
              <a:rPr lang="ru-RU" sz="16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ru-RU" sz="1600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– бункер исходного продукта; </a:t>
            </a:r>
            <a:r>
              <a:rPr lang="ru-RU" sz="16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ru-RU" sz="1600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– аспирационный </a:t>
            </a:r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патрубок; </a:t>
            </a:r>
            <a:r>
              <a:rPr lang="ru-RU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</a:t>
            </a:r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– ПБСЦ-63/50: </a:t>
            </a:r>
            <a:r>
              <a:rPr lang="ru-RU" sz="16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ru-RU" sz="1600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– вращающийся барабан; </a:t>
            </a:r>
            <a:r>
              <a:rPr lang="ru-RU" sz="16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1600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система из </a:t>
            </a:r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постоянных магнитов; </a:t>
            </a:r>
            <a:r>
              <a:rPr lang="ru-RU" sz="16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ru-RU" sz="1600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sz="16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вибропитатель</a:t>
            </a:r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ru-RU" sz="16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ru-RU" sz="1600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– корпус; </a:t>
            </a:r>
            <a:r>
              <a:rPr lang="ru-RU" sz="16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ru-RU" sz="1600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– бункер исходного </a:t>
            </a:r>
            <a:r>
              <a:rPr lang="ru-RU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продукта</a:t>
            </a:r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ru-RU" sz="16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ru-RU" sz="1600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– аспирационный патрубок; </a:t>
            </a:r>
            <a:r>
              <a:rPr lang="ru-RU" sz="16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ru-RU" sz="1600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– делитель (шибер); </a:t>
            </a:r>
            <a:r>
              <a:rPr lang="ru-RU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</a:t>
            </a:r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– 2ПБС-90/250: </a:t>
            </a:r>
            <a:r>
              <a:rPr lang="ru-RU" sz="16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ru-RU" sz="1600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– вращающийся </a:t>
            </a:r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барабан (2 шт.); </a:t>
            </a:r>
            <a:r>
              <a:rPr lang="ru-RU" sz="16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1600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– неподвижная система из постоянных магнитов; </a:t>
            </a:r>
            <a:r>
              <a:rPr lang="ru-RU" sz="16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ru-RU" sz="1600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питатель; </a:t>
            </a:r>
            <a:r>
              <a:rPr lang="ru-RU" sz="16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ru-RU" sz="1600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– корпус; </a:t>
            </a:r>
            <a:r>
              <a:rPr lang="ru-RU" sz="16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ru-RU" sz="1600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– бункер исходного продукта; </a:t>
            </a:r>
            <a:r>
              <a:rPr lang="ru-RU" sz="16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ru-RU" sz="1600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– аспирационный </a:t>
            </a:r>
            <a:r>
              <a:rPr lang="ru-RU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патрубок</a:t>
            </a:r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ru-RU" sz="16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ru-RU" sz="1600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– делитель (шибер); </a:t>
            </a:r>
            <a:r>
              <a:rPr lang="ru-RU" sz="16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  <a:r>
              <a:rPr lang="ru-RU" sz="1600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– смотровой люк; </a:t>
            </a:r>
            <a:r>
              <a:rPr lang="ru-RU" sz="16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</a:t>
            </a:r>
            <a:r>
              <a:rPr lang="ru-RU" sz="1600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– очиститель </a:t>
            </a:r>
            <a:r>
              <a:rPr lang="ru-RU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барабана. </a:t>
            </a:r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lang="ru-RU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– исходный; </a:t>
            </a:r>
            <a:r>
              <a:rPr lang="ru-RU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</a:t>
            </a:r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– магнитный; </a:t>
            </a:r>
            <a:r>
              <a:rPr lang="ru-RU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</a:t>
            </a:r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- немагнитный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627784" y="107340"/>
            <a:ext cx="38717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Магнитные методы обогащения</a:t>
            </a:r>
          </a:p>
        </p:txBody>
      </p:sp>
    </p:spTree>
    <p:extLst>
      <p:ext uri="{BB962C8B-B14F-4D97-AF65-F5344CB8AC3E}">
        <p14:creationId xmlns:p14="http://schemas.microsoft.com/office/powerpoint/2010/main" val="30320437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21" b="24401"/>
          <a:stretch/>
        </p:blipFill>
        <p:spPr bwMode="auto">
          <a:xfrm>
            <a:off x="755576" y="476672"/>
            <a:ext cx="7632850" cy="486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5243716"/>
            <a:ext cx="86409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Сепараторы </a:t>
            </a:r>
            <a:r>
              <a:rPr lang="ru-RU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для мокрого обогащения сильномагнитных руд:</a:t>
            </a:r>
          </a:p>
          <a:p>
            <a:pPr algn="ctr"/>
            <a:r>
              <a:rPr lang="ru-RU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– прямоточный ПБМ; </a:t>
            </a:r>
            <a:r>
              <a:rPr lang="ru-RU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</a:t>
            </a:r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– противоточный ПБМ-П; </a:t>
            </a:r>
            <a:r>
              <a:rPr lang="ru-RU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</a:t>
            </a:r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ru-RU" sz="1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полупротивоточный</a:t>
            </a:r>
            <a:r>
              <a:rPr lang="ru-RU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ПБМ-ПП</a:t>
            </a:r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ru-RU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г</a:t>
            </a:r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– противоточный ЭБМ-П для регенерации </a:t>
            </a:r>
            <a:r>
              <a:rPr lang="ru-RU" sz="16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тяжелосредной</a:t>
            </a:r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суспензии; </a:t>
            </a:r>
            <a:r>
              <a:rPr lang="ru-RU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</a:t>
            </a:r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ru-RU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сепаратор </a:t>
            </a:r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 “бегущим” магнитным </a:t>
            </a:r>
            <a:r>
              <a:rPr lang="ru-RU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полем. </a:t>
            </a:r>
            <a:r>
              <a:rPr lang="ru-RU" sz="16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ru-RU" sz="1600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– приёмная коробка исходной пульпы; </a:t>
            </a:r>
            <a:r>
              <a:rPr lang="ru-RU" sz="16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1600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– барабан; </a:t>
            </a:r>
            <a:r>
              <a:rPr lang="ru-RU" sz="16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ru-RU" sz="1600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– магнитная система; </a:t>
            </a:r>
            <a:r>
              <a:rPr lang="ru-RU" sz="16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ru-RU" sz="1600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– ванна</a:t>
            </a:r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ru-RU" sz="16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ru-RU" sz="1600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– брызгала; </a:t>
            </a:r>
            <a:r>
              <a:rPr lang="ru-RU" sz="16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ru-RU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6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 </a:t>
            </a:r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- отжимной и очищающий скребки; </a:t>
            </a:r>
            <a:r>
              <a:rPr lang="ru-RU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</a:t>
            </a:r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– магнитный; </a:t>
            </a:r>
            <a:r>
              <a:rPr lang="ru-RU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</a:t>
            </a:r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– немагнитный</a:t>
            </a:r>
            <a:endParaRPr lang="ru-RU" sz="1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27784" y="107340"/>
            <a:ext cx="38717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Магнитные методы обогащения</a:t>
            </a:r>
          </a:p>
        </p:txBody>
      </p:sp>
    </p:spTree>
    <p:extLst>
      <p:ext uri="{BB962C8B-B14F-4D97-AF65-F5344CB8AC3E}">
        <p14:creationId xmlns:p14="http://schemas.microsoft.com/office/powerpoint/2010/main" val="36751793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73069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Магнитные методы 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обогащения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17" t="3948" b="56332"/>
          <a:stretch/>
        </p:blipFill>
        <p:spPr bwMode="auto">
          <a:xfrm>
            <a:off x="722651" y="831101"/>
            <a:ext cx="3528392" cy="390998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611560" y="4876696"/>
            <a:ext cx="79208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Рис. </a:t>
            </a:r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Валковые </a:t>
            </a:r>
            <a:r>
              <a:rPr lang="ru-RU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сепараторы для обогащения слабомагнитных руд:</a:t>
            </a:r>
          </a:p>
          <a:p>
            <a:pPr algn="ctr"/>
            <a:r>
              <a:rPr lang="ru-RU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4ЭВМ-38/275</a:t>
            </a:r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ru-RU" sz="16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ru-RU" sz="1600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– бункер-питатель; </a:t>
            </a:r>
            <a:r>
              <a:rPr lang="ru-RU" sz="16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1600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– катушка; </a:t>
            </a:r>
            <a:r>
              <a:rPr lang="ru-RU" sz="16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ru-RU" sz="1600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– сердечник; </a:t>
            </a:r>
            <a:r>
              <a:rPr lang="ru-RU" sz="16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ru-RU" sz="1600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– полюсный наконечник; </a:t>
            </a:r>
            <a:r>
              <a:rPr lang="ru-RU" sz="16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 </a:t>
            </a:r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– часть полюсного наконечника со щелями; </a:t>
            </a:r>
            <a:r>
              <a:rPr lang="ru-RU" sz="16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ru-RU" sz="1600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– валок; </a:t>
            </a:r>
            <a:r>
              <a:rPr lang="ru-RU" sz="16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ru-RU" sz="1600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– замыкание магнитного </a:t>
            </a:r>
            <a:r>
              <a:rPr lang="ru-RU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потока</a:t>
            </a:r>
            <a:endParaRPr lang="ru-RU" sz="1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t="16409"/>
          <a:stretch/>
        </p:blipFill>
        <p:spPr>
          <a:xfrm rot="10800000">
            <a:off x="5148064" y="919047"/>
            <a:ext cx="3096345" cy="3734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1118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73655"/>
            <a:ext cx="849694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Магнитные методы обогащения</a:t>
            </a:r>
          </a:p>
          <a:p>
            <a:pPr indent="354013" algn="just"/>
            <a:endParaRPr lang="en-US" b="1" i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indent="354013" algn="just"/>
            <a:r>
              <a:rPr lang="ru-RU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Факторы</a:t>
            </a:r>
            <a:r>
              <a:rPr lang="ru-RU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влияющие па процесс магнитного </a:t>
            </a:r>
            <a:r>
              <a:rPr lang="ru-RU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обогащения</a:t>
            </a:r>
            <a:endParaRPr lang="en-US" b="1" i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indent="354013" algn="just"/>
            <a:endParaRPr lang="en-US" b="1" i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indent="354013" algn="just"/>
            <a:r>
              <a:rPr lang="ru-RU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Гранулометрический </a:t>
            </a:r>
            <a:r>
              <a:rPr lang="ru-RU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состав</a:t>
            </a:r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Магнитная сила значительно меняется с удалением от полюсов магнита. Поэтому частицы различных размеров будут по-разному обогащаться на одном и том же сепараторе, даже если материал раскрыт. Результаты обогащения улучшаются, если руда </a:t>
            </a:r>
            <a:r>
              <a:rPr lang="ru-RU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обесшламлена</a:t>
            </a:r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или </a:t>
            </a:r>
            <a:r>
              <a:rPr lang="ru-RU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обеспылена</a:t>
            </a:r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indent="354013" algn="just"/>
            <a:r>
              <a:rPr lang="ru-RU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Влажность</a:t>
            </a:r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Мелкую руду при сухом магнитном обогащении следует сушить до 0,5÷ 1 %, а крупную - до 3 ÷5 %.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b="21229"/>
          <a:stretch/>
        </p:blipFill>
        <p:spPr>
          <a:xfrm>
            <a:off x="139894" y="3270100"/>
            <a:ext cx="3351986" cy="347126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635896" y="422108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Высокоградиентный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сепаратор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196172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1630</Words>
  <Application>Microsoft Office PowerPoint</Application>
  <PresentationFormat>Экран (4:3)</PresentationFormat>
  <Paragraphs>362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Переработка и обогащение полезных ископаемых  Лекция 5  Магнитные и электрические методы обогащения</vt:lpstr>
      <vt:lpstr>Содержание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Переработка и обогащение полезных ископаемых  Лекция 4  Гравитационные методы обогащения</dc:title>
  <dc:creator>Administrator</dc:creator>
  <cp:lastModifiedBy>Administrator</cp:lastModifiedBy>
  <cp:revision>8</cp:revision>
  <dcterms:created xsi:type="dcterms:W3CDTF">2022-09-12T09:52:28Z</dcterms:created>
  <dcterms:modified xsi:type="dcterms:W3CDTF">2022-09-13T05:46:47Z</dcterms:modified>
</cp:coreProperties>
</file>