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82423-F98D-456F-BAF8-9F93FBC59827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E8D18-7636-4E58-A01F-5EEE9852A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8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" name="Google Shape;45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48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32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36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60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53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8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8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13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68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94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57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4BF7-C6D3-4A81-B513-B2C55F257E49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DB4A0-7D4A-4D9B-8C54-7F2FB74C6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97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1669449"/>
            <a:ext cx="77662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Переработка и обогащение полезных ископаемых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Флотационный метод обогащения. Общие представления. Классификация и закрепление флотационных реагентов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548680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14726" y="4725144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smtClean="0">
                <a:solidFill>
                  <a:schemeClr val="bg1"/>
                </a:solidFill>
              </a:rPr>
              <a:t>Мотовилов Игорь Юрьевич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>
                <a:solidFill>
                  <a:schemeClr val="bg1"/>
                </a:solidFill>
              </a:rPr>
              <a:t> </a:t>
            </a:r>
            <a:r>
              <a:rPr lang="ru-RU" b="1" smtClean="0">
                <a:solidFill>
                  <a:schemeClr val="bg1"/>
                </a:solidFill>
              </a:rPr>
              <a:t>кафедры </a:t>
            </a:r>
            <a:r>
              <a:rPr lang="ru-RU" b="1" dirty="0" smtClean="0">
                <a:solidFill>
                  <a:schemeClr val="bg1"/>
                </a:solidFill>
              </a:rPr>
              <a:t>«Металлургия и обогащение полезных ископаемых»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/>
              <a:t>motovilov88@inbox.ru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2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467544" y="1484784"/>
                <a:ext cx="8208279" cy="35394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Механизм 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3: 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образование водорастворимых сульфидных пленок 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- сернистый натрий (для окисленных руд цветных металлов - церуссита PbCO</a:t>
                </a:r>
                <a:r>
                  <a:rPr lang="ru-RU" sz="2800" baseline="-25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, малахита CuCO</a:t>
                </a:r>
                <a:r>
                  <a:rPr lang="ru-RU" sz="2800" baseline="-25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𝑁𝑎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𝑆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𝑂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⥂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𝑁𝑎𝑆𝐻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𝑁𝑎𝑂𝐻</m:t>
                      </m:r>
                    </m:oMath>
                  </m:oMathPara>
                </a14:m>
                <a:endParaRPr lang="en-US" sz="28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𝑃𝑏𝐶𝑂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+3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𝑁𝑎𝑂𝐻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𝑂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𝑁𝑎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𝑁𝑎𝐻𝑃𝑏𝑂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𝑁𝑎𝑆𝐻</m:t>
                          </m:r>
                          <m:r>
                            <a:rPr lang="en-US" sz="2800" b="0" i="1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𝑁𝑎𝐻𝑃𝑏𝑂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𝑁𝑎𝑂𝐻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𝑃𝑏𝑆</m:t>
                      </m:r>
                    </m:oMath>
                  </m:oMathPara>
                </a14:m>
                <a:endParaRPr lang="en-US" sz="28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𝑃𝑏𝐶𝑂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𝑁𝑎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i="1">
                          <a:latin typeface="Cambria Math"/>
                          <a:cs typeface="Times New Roman" pitchFamily="18" charset="0"/>
                        </a:rPr>
                        <m:t>𝑆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𝑃𝑏𝑆</m:t>
                      </m:r>
                      <m:r>
                        <a:rPr lang="en-US" sz="2800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𝑁𝑎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28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08279" cy="3539430"/>
              </a:xfrm>
              <a:prstGeom prst="rect">
                <a:avLst/>
              </a:prstGeom>
              <a:blipFill rotWithShape="1">
                <a:blip r:embed="rId2"/>
                <a:stretch>
                  <a:fillRect l="-1560" t="-1724" r="-14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23528" y="1793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Активаторы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98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793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Депрессоры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>
            <a:grpSpLocks/>
          </p:cNvGrpSpPr>
          <p:nvPr/>
        </p:nvGrpSpPr>
        <p:grpSpPr bwMode="auto">
          <a:xfrm>
            <a:off x="807355" y="1110682"/>
            <a:ext cx="2819401" cy="3200403"/>
            <a:chOff x="4801" y="4989"/>
            <a:chExt cx="4320" cy="4806"/>
          </a:xfrm>
        </p:grpSpPr>
        <p:grpSp>
          <p:nvGrpSpPr>
            <p:cNvPr id="4" name="Group 2050"/>
            <p:cNvGrpSpPr>
              <a:grpSpLocks/>
            </p:cNvGrpSpPr>
            <p:nvPr/>
          </p:nvGrpSpPr>
          <p:grpSpPr bwMode="auto">
            <a:xfrm>
              <a:off x="4801" y="5444"/>
              <a:ext cx="4179" cy="698"/>
              <a:chOff x="841" y="1706"/>
              <a:chExt cx="7020" cy="1228"/>
            </a:xfrm>
          </p:grpSpPr>
          <p:sp>
            <p:nvSpPr>
              <p:cNvPr id="178" name="Rectangle 2051" descr="Гранит"/>
              <p:cNvSpPr>
                <a:spLocks noChangeArrowheads="1"/>
              </p:cNvSpPr>
              <p:nvPr/>
            </p:nvSpPr>
            <p:spPr bwMode="auto">
              <a:xfrm>
                <a:off x="5341" y="2214"/>
                <a:ext cx="2520" cy="720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9" name="Rectangle 2052" descr="Гранит"/>
              <p:cNvSpPr>
                <a:spLocks noChangeArrowheads="1"/>
              </p:cNvSpPr>
              <p:nvPr/>
            </p:nvSpPr>
            <p:spPr bwMode="auto">
              <a:xfrm>
                <a:off x="1561" y="2211"/>
                <a:ext cx="2520" cy="723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80" name="Group 2053"/>
              <p:cNvGrpSpPr>
                <a:grpSpLocks/>
              </p:cNvGrpSpPr>
              <p:nvPr/>
            </p:nvGrpSpPr>
            <p:grpSpPr bwMode="auto">
              <a:xfrm rot="-5573677">
                <a:off x="1484" y="1867"/>
                <a:ext cx="487" cy="165"/>
                <a:chOff x="3837" y="5318"/>
                <a:chExt cx="487" cy="165"/>
              </a:xfrm>
            </p:grpSpPr>
            <p:sp>
              <p:nvSpPr>
                <p:cNvPr id="206" name="Oval 2054"/>
                <p:cNvSpPr>
                  <a:spLocks noChangeArrowheads="1"/>
                </p:cNvSpPr>
                <p:nvPr/>
              </p:nvSpPr>
              <p:spPr bwMode="auto">
                <a:xfrm>
                  <a:off x="3837" y="5324"/>
                  <a:ext cx="147" cy="159"/>
                </a:xfrm>
                <a:prstGeom prst="ellipse">
                  <a:avLst/>
                </a:prstGeom>
                <a:solidFill>
                  <a:srgbClr val="FFFF99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207" name="Group 2055"/>
                <p:cNvGrpSpPr>
                  <a:grpSpLocks/>
                </p:cNvGrpSpPr>
                <p:nvPr/>
              </p:nvGrpSpPr>
              <p:grpSpPr bwMode="auto">
                <a:xfrm>
                  <a:off x="3965" y="5318"/>
                  <a:ext cx="359" cy="122"/>
                  <a:chOff x="3965" y="5315"/>
                  <a:chExt cx="359" cy="122"/>
                </a:xfrm>
              </p:grpSpPr>
              <p:cxnSp>
                <p:nvCxnSpPr>
                  <p:cNvPr id="208" name="Line 2056"/>
                  <p:cNvCxnSpPr/>
                  <p:nvPr/>
                </p:nvCxnSpPr>
                <p:spPr bwMode="auto">
                  <a:xfrm flipV="1">
                    <a:off x="3965" y="5315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09" name="Line 2057"/>
                  <p:cNvCxnSpPr/>
                  <p:nvPr/>
                </p:nvCxnSpPr>
                <p:spPr bwMode="auto">
                  <a:xfrm flipV="1">
                    <a:off x="4100" y="5315"/>
                    <a:ext cx="89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10" name="Line 2058"/>
                  <p:cNvCxnSpPr/>
                  <p:nvPr/>
                </p:nvCxnSpPr>
                <p:spPr bwMode="auto">
                  <a:xfrm flipV="1">
                    <a:off x="4234" y="5321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11" name="Line 2059"/>
                  <p:cNvCxnSpPr/>
                  <p:nvPr/>
                </p:nvCxnSpPr>
                <p:spPr bwMode="auto">
                  <a:xfrm flipH="1" flipV="1">
                    <a:off x="4055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12" name="Line 2060"/>
                  <p:cNvCxnSpPr/>
                  <p:nvPr/>
                </p:nvCxnSpPr>
                <p:spPr bwMode="auto">
                  <a:xfrm flipH="1" flipV="1">
                    <a:off x="4189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grpSp>
            <p:nvGrpSpPr>
              <p:cNvPr id="181" name="Group 2061"/>
              <p:cNvGrpSpPr>
                <a:grpSpLocks/>
              </p:cNvGrpSpPr>
              <p:nvPr/>
            </p:nvGrpSpPr>
            <p:grpSpPr bwMode="auto">
              <a:xfrm rot="16200000">
                <a:off x="3396" y="1872"/>
                <a:ext cx="487" cy="165"/>
                <a:chOff x="3837" y="5318"/>
                <a:chExt cx="487" cy="165"/>
              </a:xfrm>
            </p:grpSpPr>
            <p:sp>
              <p:nvSpPr>
                <p:cNvPr id="199" name="Oval 2062"/>
                <p:cNvSpPr>
                  <a:spLocks noChangeArrowheads="1"/>
                </p:cNvSpPr>
                <p:nvPr/>
              </p:nvSpPr>
              <p:spPr bwMode="auto">
                <a:xfrm>
                  <a:off x="3837" y="5324"/>
                  <a:ext cx="147" cy="159"/>
                </a:xfrm>
                <a:prstGeom prst="ellipse">
                  <a:avLst/>
                </a:prstGeom>
                <a:solidFill>
                  <a:srgbClr val="FFFF99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200" name="Group 2063"/>
                <p:cNvGrpSpPr>
                  <a:grpSpLocks/>
                </p:cNvGrpSpPr>
                <p:nvPr/>
              </p:nvGrpSpPr>
              <p:grpSpPr bwMode="auto">
                <a:xfrm>
                  <a:off x="3965" y="5318"/>
                  <a:ext cx="359" cy="122"/>
                  <a:chOff x="3965" y="5315"/>
                  <a:chExt cx="359" cy="122"/>
                </a:xfrm>
              </p:grpSpPr>
              <p:cxnSp>
                <p:nvCxnSpPr>
                  <p:cNvPr id="201" name="Line 2064"/>
                  <p:cNvCxnSpPr/>
                  <p:nvPr/>
                </p:nvCxnSpPr>
                <p:spPr bwMode="auto">
                  <a:xfrm flipV="1">
                    <a:off x="3965" y="5315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02" name="Line 2065"/>
                  <p:cNvCxnSpPr/>
                  <p:nvPr/>
                </p:nvCxnSpPr>
                <p:spPr bwMode="auto">
                  <a:xfrm flipV="1">
                    <a:off x="4100" y="5315"/>
                    <a:ext cx="89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03" name="Line 2066"/>
                  <p:cNvCxnSpPr/>
                  <p:nvPr/>
                </p:nvCxnSpPr>
                <p:spPr bwMode="auto">
                  <a:xfrm flipV="1">
                    <a:off x="4234" y="5321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04" name="Line 2067"/>
                  <p:cNvCxnSpPr/>
                  <p:nvPr/>
                </p:nvCxnSpPr>
                <p:spPr bwMode="auto">
                  <a:xfrm flipH="1" flipV="1">
                    <a:off x="4055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05" name="Line 2068"/>
                  <p:cNvCxnSpPr/>
                  <p:nvPr/>
                </p:nvCxnSpPr>
                <p:spPr bwMode="auto">
                  <a:xfrm flipH="1" flipV="1">
                    <a:off x="4189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grpSp>
            <p:nvGrpSpPr>
              <p:cNvPr id="182" name="Group 2069"/>
              <p:cNvGrpSpPr>
                <a:grpSpLocks/>
              </p:cNvGrpSpPr>
              <p:nvPr/>
            </p:nvGrpSpPr>
            <p:grpSpPr bwMode="auto">
              <a:xfrm rot="16382756">
                <a:off x="3724" y="1867"/>
                <a:ext cx="487" cy="165"/>
                <a:chOff x="3837" y="5318"/>
                <a:chExt cx="487" cy="165"/>
              </a:xfrm>
            </p:grpSpPr>
            <p:sp>
              <p:nvSpPr>
                <p:cNvPr id="192" name="Oval 2070"/>
                <p:cNvSpPr>
                  <a:spLocks noChangeArrowheads="1"/>
                </p:cNvSpPr>
                <p:nvPr/>
              </p:nvSpPr>
              <p:spPr bwMode="auto">
                <a:xfrm>
                  <a:off x="3837" y="5324"/>
                  <a:ext cx="147" cy="159"/>
                </a:xfrm>
                <a:prstGeom prst="ellipse">
                  <a:avLst/>
                </a:prstGeom>
                <a:solidFill>
                  <a:srgbClr val="FFFF99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193" name="Group 2071"/>
                <p:cNvGrpSpPr>
                  <a:grpSpLocks/>
                </p:cNvGrpSpPr>
                <p:nvPr/>
              </p:nvGrpSpPr>
              <p:grpSpPr bwMode="auto">
                <a:xfrm>
                  <a:off x="3965" y="5318"/>
                  <a:ext cx="359" cy="122"/>
                  <a:chOff x="3965" y="5315"/>
                  <a:chExt cx="359" cy="122"/>
                </a:xfrm>
              </p:grpSpPr>
              <p:cxnSp>
                <p:nvCxnSpPr>
                  <p:cNvPr id="194" name="Line 2072"/>
                  <p:cNvCxnSpPr/>
                  <p:nvPr/>
                </p:nvCxnSpPr>
                <p:spPr bwMode="auto">
                  <a:xfrm flipV="1">
                    <a:off x="3965" y="5315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95" name="Line 2073"/>
                  <p:cNvCxnSpPr/>
                  <p:nvPr/>
                </p:nvCxnSpPr>
                <p:spPr bwMode="auto">
                  <a:xfrm flipV="1">
                    <a:off x="4100" y="5315"/>
                    <a:ext cx="89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96" name="Line 2074"/>
                  <p:cNvCxnSpPr/>
                  <p:nvPr/>
                </p:nvCxnSpPr>
                <p:spPr bwMode="auto">
                  <a:xfrm flipV="1">
                    <a:off x="4234" y="5321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97" name="Line 2075"/>
                  <p:cNvCxnSpPr/>
                  <p:nvPr/>
                </p:nvCxnSpPr>
                <p:spPr bwMode="auto">
                  <a:xfrm flipH="1" flipV="1">
                    <a:off x="4055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98" name="Line 2076"/>
                  <p:cNvCxnSpPr/>
                  <p:nvPr/>
                </p:nvCxnSpPr>
                <p:spPr bwMode="auto">
                  <a:xfrm flipH="1" flipV="1">
                    <a:off x="4189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grpSp>
            <p:nvGrpSpPr>
              <p:cNvPr id="183" name="Group 2077"/>
              <p:cNvGrpSpPr>
                <a:grpSpLocks/>
              </p:cNvGrpSpPr>
              <p:nvPr/>
            </p:nvGrpSpPr>
            <p:grpSpPr bwMode="auto">
              <a:xfrm rot="37510503">
                <a:off x="2072" y="1867"/>
                <a:ext cx="487" cy="165"/>
                <a:chOff x="3837" y="5318"/>
                <a:chExt cx="487" cy="165"/>
              </a:xfrm>
            </p:grpSpPr>
            <p:sp>
              <p:nvSpPr>
                <p:cNvPr id="185" name="Oval 2078"/>
                <p:cNvSpPr>
                  <a:spLocks noChangeArrowheads="1"/>
                </p:cNvSpPr>
                <p:nvPr/>
              </p:nvSpPr>
              <p:spPr bwMode="auto">
                <a:xfrm>
                  <a:off x="3837" y="5324"/>
                  <a:ext cx="147" cy="159"/>
                </a:xfrm>
                <a:prstGeom prst="ellipse">
                  <a:avLst/>
                </a:prstGeom>
                <a:solidFill>
                  <a:srgbClr val="FFFF99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186" name="Group 2079"/>
                <p:cNvGrpSpPr>
                  <a:grpSpLocks/>
                </p:cNvGrpSpPr>
                <p:nvPr/>
              </p:nvGrpSpPr>
              <p:grpSpPr bwMode="auto">
                <a:xfrm>
                  <a:off x="3965" y="5318"/>
                  <a:ext cx="359" cy="122"/>
                  <a:chOff x="3965" y="5315"/>
                  <a:chExt cx="359" cy="122"/>
                </a:xfrm>
              </p:grpSpPr>
              <p:cxnSp>
                <p:nvCxnSpPr>
                  <p:cNvPr id="187" name="Line 2080"/>
                  <p:cNvCxnSpPr/>
                  <p:nvPr/>
                </p:nvCxnSpPr>
                <p:spPr bwMode="auto">
                  <a:xfrm flipV="1">
                    <a:off x="3965" y="5315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88" name="Line 2081"/>
                  <p:cNvCxnSpPr/>
                  <p:nvPr/>
                </p:nvCxnSpPr>
                <p:spPr bwMode="auto">
                  <a:xfrm flipV="1">
                    <a:off x="4100" y="5315"/>
                    <a:ext cx="89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89" name="Line 2082"/>
                  <p:cNvCxnSpPr/>
                  <p:nvPr/>
                </p:nvCxnSpPr>
                <p:spPr bwMode="auto">
                  <a:xfrm flipV="1">
                    <a:off x="4234" y="5321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90" name="Line 2083"/>
                  <p:cNvCxnSpPr/>
                  <p:nvPr/>
                </p:nvCxnSpPr>
                <p:spPr bwMode="auto">
                  <a:xfrm flipH="1" flipV="1">
                    <a:off x="4055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91" name="Line 2084"/>
                  <p:cNvCxnSpPr/>
                  <p:nvPr/>
                </p:nvCxnSpPr>
                <p:spPr bwMode="auto">
                  <a:xfrm flipH="1" flipV="1">
                    <a:off x="4189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sp>
            <p:nvSpPr>
              <p:cNvPr id="184" name="Text Box 2085"/>
              <p:cNvSpPr txBox="1">
                <a:spLocks noChangeArrowheads="1"/>
              </p:cNvSpPr>
              <p:nvPr/>
            </p:nvSpPr>
            <p:spPr bwMode="auto">
              <a:xfrm>
                <a:off x="841" y="2394"/>
                <a:ext cx="540" cy="5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rot="0" vert="horz" wrap="square" lIns="18000" tIns="10800" rIns="18000" bIns="1080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200">
                    <a:effectLst/>
                    <a:latin typeface="Calibri"/>
                    <a:ea typeface="Calibri"/>
                    <a:cs typeface="Times New Roman"/>
                  </a:rPr>
                  <a:t>1</a:t>
                </a:r>
                <a:endParaRPr lang="ru-RU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5" name="Rectangle 2086" descr="Гранит"/>
            <p:cNvSpPr>
              <a:spLocks noChangeArrowheads="1"/>
            </p:cNvSpPr>
            <p:nvPr/>
          </p:nvSpPr>
          <p:spPr bwMode="auto">
            <a:xfrm>
              <a:off x="5249" y="6691"/>
              <a:ext cx="1500" cy="402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grpSp>
          <p:nvGrpSpPr>
            <p:cNvPr id="6" name="Group 2087"/>
            <p:cNvGrpSpPr>
              <a:grpSpLocks/>
            </p:cNvGrpSpPr>
            <p:nvPr/>
          </p:nvGrpSpPr>
          <p:grpSpPr bwMode="auto">
            <a:xfrm rot="-5573677">
              <a:off x="5208" y="6494"/>
              <a:ext cx="277" cy="98"/>
              <a:chOff x="3837" y="5318"/>
              <a:chExt cx="487" cy="165"/>
            </a:xfrm>
          </p:grpSpPr>
          <p:sp>
            <p:nvSpPr>
              <p:cNvPr id="171" name="Oval 2088"/>
              <p:cNvSpPr>
                <a:spLocks noChangeArrowheads="1"/>
              </p:cNvSpPr>
              <p:nvPr/>
            </p:nvSpPr>
            <p:spPr bwMode="auto">
              <a:xfrm>
                <a:off x="3837" y="5324"/>
                <a:ext cx="147" cy="159"/>
              </a:xfrm>
              <a:prstGeom prst="ellipse">
                <a:avLst/>
              </a:prstGeom>
              <a:solidFill>
                <a:srgbClr val="FFFF99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72" name="Group 2089"/>
              <p:cNvGrpSpPr>
                <a:grpSpLocks/>
              </p:cNvGrpSpPr>
              <p:nvPr/>
            </p:nvGrpSpPr>
            <p:grpSpPr bwMode="auto">
              <a:xfrm>
                <a:off x="3965" y="5318"/>
                <a:ext cx="359" cy="122"/>
                <a:chOff x="3965" y="5315"/>
                <a:chExt cx="359" cy="122"/>
              </a:xfrm>
            </p:grpSpPr>
            <p:cxnSp>
              <p:nvCxnSpPr>
                <p:cNvPr id="173" name="Line 2090"/>
                <p:cNvCxnSpPr/>
                <p:nvPr/>
              </p:nvCxnSpPr>
              <p:spPr bwMode="auto">
                <a:xfrm flipV="1">
                  <a:off x="3965" y="5315"/>
                  <a:ext cx="90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4" name="Line 2091"/>
                <p:cNvCxnSpPr/>
                <p:nvPr/>
              </p:nvCxnSpPr>
              <p:spPr bwMode="auto">
                <a:xfrm flipV="1">
                  <a:off x="4100" y="5315"/>
                  <a:ext cx="89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5" name="Line 2092"/>
                <p:cNvCxnSpPr/>
                <p:nvPr/>
              </p:nvCxnSpPr>
              <p:spPr bwMode="auto">
                <a:xfrm flipV="1">
                  <a:off x="4234" y="5321"/>
                  <a:ext cx="90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6" name="Line 2093"/>
                <p:cNvCxnSpPr/>
                <p:nvPr/>
              </p:nvCxnSpPr>
              <p:spPr bwMode="auto">
                <a:xfrm flipH="1" flipV="1">
                  <a:off x="4055" y="5315"/>
                  <a:ext cx="45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7" name="Line 2094"/>
                <p:cNvCxnSpPr/>
                <p:nvPr/>
              </p:nvCxnSpPr>
              <p:spPr bwMode="auto">
                <a:xfrm flipH="1" flipV="1">
                  <a:off x="4189" y="5315"/>
                  <a:ext cx="45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7" name="Group 2095"/>
            <p:cNvGrpSpPr>
              <a:grpSpLocks/>
            </p:cNvGrpSpPr>
            <p:nvPr/>
          </p:nvGrpSpPr>
          <p:grpSpPr bwMode="auto">
            <a:xfrm rot="16200000">
              <a:off x="6160" y="6506"/>
              <a:ext cx="275" cy="98"/>
              <a:chOff x="3837" y="5318"/>
              <a:chExt cx="487" cy="165"/>
            </a:xfrm>
          </p:grpSpPr>
          <p:sp>
            <p:nvSpPr>
              <p:cNvPr id="164" name="Oval 2096"/>
              <p:cNvSpPr>
                <a:spLocks noChangeArrowheads="1"/>
              </p:cNvSpPr>
              <p:nvPr/>
            </p:nvSpPr>
            <p:spPr bwMode="auto">
              <a:xfrm>
                <a:off x="3837" y="5324"/>
                <a:ext cx="147" cy="159"/>
              </a:xfrm>
              <a:prstGeom prst="ellipse">
                <a:avLst/>
              </a:prstGeom>
              <a:solidFill>
                <a:srgbClr val="FFFF99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65" name="Group 2097"/>
              <p:cNvGrpSpPr>
                <a:grpSpLocks/>
              </p:cNvGrpSpPr>
              <p:nvPr/>
            </p:nvGrpSpPr>
            <p:grpSpPr bwMode="auto">
              <a:xfrm>
                <a:off x="3965" y="5318"/>
                <a:ext cx="359" cy="122"/>
                <a:chOff x="3965" y="5315"/>
                <a:chExt cx="359" cy="122"/>
              </a:xfrm>
            </p:grpSpPr>
            <p:cxnSp>
              <p:nvCxnSpPr>
                <p:cNvPr id="166" name="Line 2098"/>
                <p:cNvCxnSpPr/>
                <p:nvPr/>
              </p:nvCxnSpPr>
              <p:spPr bwMode="auto">
                <a:xfrm flipV="1">
                  <a:off x="3965" y="5315"/>
                  <a:ext cx="90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7" name="Line 2099"/>
                <p:cNvCxnSpPr/>
                <p:nvPr/>
              </p:nvCxnSpPr>
              <p:spPr bwMode="auto">
                <a:xfrm flipV="1">
                  <a:off x="4100" y="5315"/>
                  <a:ext cx="89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8" name="Line 2100"/>
                <p:cNvCxnSpPr/>
                <p:nvPr/>
              </p:nvCxnSpPr>
              <p:spPr bwMode="auto">
                <a:xfrm flipV="1">
                  <a:off x="4234" y="5321"/>
                  <a:ext cx="90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9" name="Line 2101"/>
                <p:cNvCxnSpPr/>
                <p:nvPr/>
              </p:nvCxnSpPr>
              <p:spPr bwMode="auto">
                <a:xfrm flipH="1" flipV="1">
                  <a:off x="4055" y="5315"/>
                  <a:ext cx="45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" name="Line 2102"/>
                <p:cNvCxnSpPr/>
                <p:nvPr/>
              </p:nvCxnSpPr>
              <p:spPr bwMode="auto">
                <a:xfrm flipH="1" flipV="1">
                  <a:off x="4189" y="5315"/>
                  <a:ext cx="45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8" name="Group 2103"/>
            <p:cNvGrpSpPr>
              <a:grpSpLocks/>
            </p:cNvGrpSpPr>
            <p:nvPr/>
          </p:nvGrpSpPr>
          <p:grpSpPr bwMode="auto">
            <a:xfrm rot="16382756">
              <a:off x="6542" y="6494"/>
              <a:ext cx="277" cy="98"/>
              <a:chOff x="3837" y="5318"/>
              <a:chExt cx="487" cy="165"/>
            </a:xfrm>
          </p:grpSpPr>
          <p:sp>
            <p:nvSpPr>
              <p:cNvPr id="157" name="Oval 2104"/>
              <p:cNvSpPr>
                <a:spLocks noChangeArrowheads="1"/>
              </p:cNvSpPr>
              <p:nvPr/>
            </p:nvSpPr>
            <p:spPr bwMode="auto">
              <a:xfrm>
                <a:off x="3837" y="5324"/>
                <a:ext cx="147" cy="159"/>
              </a:xfrm>
              <a:prstGeom prst="ellipse">
                <a:avLst/>
              </a:prstGeom>
              <a:solidFill>
                <a:srgbClr val="FFFF99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58" name="Group 2105"/>
              <p:cNvGrpSpPr>
                <a:grpSpLocks/>
              </p:cNvGrpSpPr>
              <p:nvPr/>
            </p:nvGrpSpPr>
            <p:grpSpPr bwMode="auto">
              <a:xfrm>
                <a:off x="3965" y="5318"/>
                <a:ext cx="359" cy="122"/>
                <a:chOff x="3965" y="5315"/>
                <a:chExt cx="359" cy="122"/>
              </a:xfrm>
            </p:grpSpPr>
            <p:cxnSp>
              <p:nvCxnSpPr>
                <p:cNvPr id="159" name="Line 2106"/>
                <p:cNvCxnSpPr/>
                <p:nvPr/>
              </p:nvCxnSpPr>
              <p:spPr bwMode="auto">
                <a:xfrm flipV="1">
                  <a:off x="3965" y="5315"/>
                  <a:ext cx="90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0" name="Line 2107"/>
                <p:cNvCxnSpPr/>
                <p:nvPr/>
              </p:nvCxnSpPr>
              <p:spPr bwMode="auto">
                <a:xfrm flipV="1">
                  <a:off x="4100" y="5315"/>
                  <a:ext cx="89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1" name="Line 2108"/>
                <p:cNvCxnSpPr/>
                <p:nvPr/>
              </p:nvCxnSpPr>
              <p:spPr bwMode="auto">
                <a:xfrm flipV="1">
                  <a:off x="4234" y="5321"/>
                  <a:ext cx="90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2" name="Line 2109"/>
                <p:cNvCxnSpPr/>
                <p:nvPr/>
              </p:nvCxnSpPr>
              <p:spPr bwMode="auto">
                <a:xfrm flipH="1" flipV="1">
                  <a:off x="4055" y="5315"/>
                  <a:ext cx="45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63" name="Line 2110"/>
                <p:cNvCxnSpPr/>
                <p:nvPr/>
              </p:nvCxnSpPr>
              <p:spPr bwMode="auto">
                <a:xfrm flipH="1" flipV="1">
                  <a:off x="4189" y="5315"/>
                  <a:ext cx="45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9" name="Group 2111"/>
            <p:cNvGrpSpPr>
              <a:grpSpLocks/>
            </p:cNvGrpSpPr>
            <p:nvPr/>
          </p:nvGrpSpPr>
          <p:grpSpPr bwMode="auto">
            <a:xfrm rot="37510503">
              <a:off x="5559" y="6494"/>
              <a:ext cx="277" cy="98"/>
              <a:chOff x="3837" y="5318"/>
              <a:chExt cx="487" cy="165"/>
            </a:xfrm>
          </p:grpSpPr>
          <p:sp>
            <p:nvSpPr>
              <p:cNvPr id="150" name="Oval 2112"/>
              <p:cNvSpPr>
                <a:spLocks noChangeArrowheads="1"/>
              </p:cNvSpPr>
              <p:nvPr/>
            </p:nvSpPr>
            <p:spPr bwMode="auto">
              <a:xfrm>
                <a:off x="3837" y="5324"/>
                <a:ext cx="147" cy="159"/>
              </a:xfrm>
              <a:prstGeom prst="ellipse">
                <a:avLst/>
              </a:prstGeom>
              <a:solidFill>
                <a:srgbClr val="FFFF99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51" name="Group 2113"/>
              <p:cNvGrpSpPr>
                <a:grpSpLocks/>
              </p:cNvGrpSpPr>
              <p:nvPr/>
            </p:nvGrpSpPr>
            <p:grpSpPr bwMode="auto">
              <a:xfrm>
                <a:off x="3965" y="5318"/>
                <a:ext cx="359" cy="122"/>
                <a:chOff x="3965" y="5315"/>
                <a:chExt cx="359" cy="122"/>
              </a:xfrm>
            </p:grpSpPr>
            <p:cxnSp>
              <p:nvCxnSpPr>
                <p:cNvPr id="152" name="Line 2114"/>
                <p:cNvCxnSpPr/>
                <p:nvPr/>
              </p:nvCxnSpPr>
              <p:spPr bwMode="auto">
                <a:xfrm flipV="1">
                  <a:off x="3965" y="5315"/>
                  <a:ext cx="90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3" name="Line 2115"/>
                <p:cNvCxnSpPr/>
                <p:nvPr/>
              </p:nvCxnSpPr>
              <p:spPr bwMode="auto">
                <a:xfrm flipV="1">
                  <a:off x="4100" y="5315"/>
                  <a:ext cx="89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4" name="Line 2116"/>
                <p:cNvCxnSpPr/>
                <p:nvPr/>
              </p:nvCxnSpPr>
              <p:spPr bwMode="auto">
                <a:xfrm flipV="1">
                  <a:off x="4234" y="5321"/>
                  <a:ext cx="90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5" name="Line 2117"/>
                <p:cNvCxnSpPr/>
                <p:nvPr/>
              </p:nvCxnSpPr>
              <p:spPr bwMode="auto">
                <a:xfrm flipH="1" flipV="1">
                  <a:off x="4055" y="5315"/>
                  <a:ext cx="45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6" name="Line 2118"/>
                <p:cNvCxnSpPr/>
                <p:nvPr/>
              </p:nvCxnSpPr>
              <p:spPr bwMode="auto">
                <a:xfrm flipH="1" flipV="1">
                  <a:off x="4189" y="5315"/>
                  <a:ext cx="45" cy="11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10" name="Group 2119"/>
            <p:cNvGrpSpPr>
              <a:grpSpLocks/>
            </p:cNvGrpSpPr>
            <p:nvPr/>
          </p:nvGrpSpPr>
          <p:grpSpPr bwMode="auto">
            <a:xfrm>
              <a:off x="7480" y="6344"/>
              <a:ext cx="1500" cy="769"/>
              <a:chOff x="5193" y="3294"/>
              <a:chExt cx="2520" cy="1354"/>
            </a:xfrm>
          </p:grpSpPr>
          <p:sp>
            <p:nvSpPr>
              <p:cNvPr id="145" name="Rectangle 2120" descr="Гранит"/>
              <p:cNvSpPr>
                <a:spLocks noChangeArrowheads="1"/>
              </p:cNvSpPr>
              <p:nvPr/>
            </p:nvSpPr>
            <p:spPr bwMode="auto">
              <a:xfrm>
                <a:off x="5193" y="3905"/>
                <a:ext cx="2520" cy="743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46" name="Group 2121"/>
              <p:cNvGrpSpPr>
                <a:grpSpLocks/>
              </p:cNvGrpSpPr>
              <p:nvPr/>
            </p:nvGrpSpPr>
            <p:grpSpPr bwMode="auto">
              <a:xfrm>
                <a:off x="5341" y="3294"/>
                <a:ext cx="2286" cy="607"/>
                <a:chOff x="5341" y="3654"/>
                <a:chExt cx="2286" cy="607"/>
              </a:xfrm>
            </p:grpSpPr>
            <p:sp>
              <p:nvSpPr>
                <p:cNvPr id="147" name="AutoShape 2122"/>
                <p:cNvSpPr>
                  <a:spLocks noChangeArrowheads="1"/>
                </p:cNvSpPr>
                <p:nvPr/>
              </p:nvSpPr>
              <p:spPr bwMode="auto">
                <a:xfrm>
                  <a:off x="5341" y="3654"/>
                  <a:ext cx="306" cy="607"/>
                </a:xfrm>
                <a:prstGeom prst="flowChartCollat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48" name="AutoShape 2123"/>
                <p:cNvSpPr>
                  <a:spLocks noChangeArrowheads="1"/>
                </p:cNvSpPr>
                <p:nvPr/>
              </p:nvSpPr>
              <p:spPr bwMode="auto">
                <a:xfrm>
                  <a:off x="5881" y="3654"/>
                  <a:ext cx="306" cy="607"/>
                </a:xfrm>
                <a:prstGeom prst="flowChartCollat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49" name="AutoShape 2124"/>
                <p:cNvSpPr>
                  <a:spLocks noChangeArrowheads="1"/>
                </p:cNvSpPr>
                <p:nvPr/>
              </p:nvSpPr>
              <p:spPr bwMode="auto">
                <a:xfrm>
                  <a:off x="7321" y="3654"/>
                  <a:ext cx="306" cy="607"/>
                </a:xfrm>
                <a:prstGeom prst="flowChartCollat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11" name="Text Box 2125"/>
            <p:cNvSpPr txBox="1">
              <a:spLocks noChangeArrowheads="1"/>
            </p:cNvSpPr>
            <p:nvPr/>
          </p:nvSpPr>
          <p:spPr bwMode="auto">
            <a:xfrm>
              <a:off x="4820" y="6714"/>
              <a:ext cx="32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18000" tIns="10800" rIns="18000" bIns="1080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200">
                  <a:effectLst/>
                  <a:latin typeface="Calibri"/>
                  <a:ea typeface="Calibri"/>
                  <a:cs typeface="Times New Roman"/>
                </a:rPr>
                <a:t>2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grpSp>
          <p:nvGrpSpPr>
            <p:cNvPr id="12" name="Group 2126"/>
            <p:cNvGrpSpPr>
              <a:grpSpLocks/>
            </p:cNvGrpSpPr>
            <p:nvPr/>
          </p:nvGrpSpPr>
          <p:grpSpPr bwMode="auto">
            <a:xfrm>
              <a:off x="5290" y="7380"/>
              <a:ext cx="3702" cy="780"/>
              <a:chOff x="5290" y="7562"/>
              <a:chExt cx="3702" cy="780"/>
            </a:xfrm>
          </p:grpSpPr>
          <p:grpSp>
            <p:nvGrpSpPr>
              <p:cNvPr id="83" name="Group 2127"/>
              <p:cNvGrpSpPr>
                <a:grpSpLocks/>
              </p:cNvGrpSpPr>
              <p:nvPr/>
            </p:nvGrpSpPr>
            <p:grpSpPr bwMode="auto">
              <a:xfrm>
                <a:off x="5290" y="7633"/>
                <a:ext cx="1500" cy="709"/>
                <a:chOff x="1741" y="7670"/>
                <a:chExt cx="2520" cy="1248"/>
              </a:xfrm>
            </p:grpSpPr>
            <p:sp>
              <p:nvSpPr>
                <p:cNvPr id="112" name="Rectangle 2128" descr="Гранит"/>
                <p:cNvSpPr>
                  <a:spLocks noChangeArrowheads="1"/>
                </p:cNvSpPr>
                <p:nvPr/>
              </p:nvSpPr>
              <p:spPr bwMode="auto">
                <a:xfrm>
                  <a:off x="1741" y="8175"/>
                  <a:ext cx="2520" cy="743"/>
                </a:xfrm>
                <a:prstGeom prst="rect">
                  <a:avLst/>
                </a:prstGeom>
                <a:blipFill dpi="0" rotWithShape="1">
                  <a:blip r:embed="rId2"/>
                  <a:srcRect/>
                  <a:tile tx="0" ty="0" sx="100000" sy="100000" flip="none" algn="tl"/>
                </a:blip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113" name="Group 2129"/>
                <p:cNvGrpSpPr>
                  <a:grpSpLocks/>
                </p:cNvGrpSpPr>
                <p:nvPr/>
              </p:nvGrpSpPr>
              <p:grpSpPr bwMode="auto">
                <a:xfrm rot="-5573677">
                  <a:off x="1664" y="7831"/>
                  <a:ext cx="487" cy="165"/>
                  <a:chOff x="3837" y="5318"/>
                  <a:chExt cx="487" cy="165"/>
                </a:xfrm>
              </p:grpSpPr>
              <p:sp>
                <p:nvSpPr>
                  <p:cNvPr id="138" name="Oval 2130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39" name="Group 2131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140" name="Line 2132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41" name="Line 2133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42" name="Line 2134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43" name="Line 2135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44" name="Line 2136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114" name="Group 2137"/>
                <p:cNvGrpSpPr>
                  <a:grpSpLocks/>
                </p:cNvGrpSpPr>
                <p:nvPr/>
              </p:nvGrpSpPr>
              <p:grpSpPr bwMode="auto">
                <a:xfrm rot="16200000">
                  <a:off x="3265" y="7836"/>
                  <a:ext cx="487" cy="165"/>
                  <a:chOff x="3837" y="5318"/>
                  <a:chExt cx="487" cy="165"/>
                </a:xfrm>
              </p:grpSpPr>
              <p:sp>
                <p:nvSpPr>
                  <p:cNvPr id="131" name="Oval 2138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32" name="Group 2139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133" name="Line 2140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34" name="Line 2141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35" name="Line 2142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36" name="Line 2143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37" name="Line 2144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115" name="Group 2145"/>
                <p:cNvGrpSpPr>
                  <a:grpSpLocks/>
                </p:cNvGrpSpPr>
                <p:nvPr/>
              </p:nvGrpSpPr>
              <p:grpSpPr bwMode="auto">
                <a:xfrm rot="16382756">
                  <a:off x="3904" y="7831"/>
                  <a:ext cx="487" cy="165"/>
                  <a:chOff x="3837" y="5318"/>
                  <a:chExt cx="487" cy="165"/>
                </a:xfrm>
              </p:grpSpPr>
              <p:sp>
                <p:nvSpPr>
                  <p:cNvPr id="124" name="Oval 2146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25" name="Group 2147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126" name="Line 2148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27" name="Line 2149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28" name="Line 2150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29" name="Line 2151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30" name="Line 2152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116" name="Group 2153"/>
                <p:cNvGrpSpPr>
                  <a:grpSpLocks/>
                </p:cNvGrpSpPr>
                <p:nvPr/>
              </p:nvGrpSpPr>
              <p:grpSpPr bwMode="auto">
                <a:xfrm rot="37510503">
                  <a:off x="2252" y="7831"/>
                  <a:ext cx="487" cy="165"/>
                  <a:chOff x="3837" y="5318"/>
                  <a:chExt cx="487" cy="165"/>
                </a:xfrm>
              </p:grpSpPr>
              <p:sp>
                <p:nvSpPr>
                  <p:cNvPr id="117" name="Oval 2154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8" name="Group 2155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119" name="Line 2156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20" name="Line 2157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21" name="Line 2158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22" name="Line 2159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23" name="Line 2160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</p:grpSp>
          <p:grpSp>
            <p:nvGrpSpPr>
              <p:cNvPr id="84" name="Group 2161"/>
              <p:cNvGrpSpPr>
                <a:grpSpLocks/>
              </p:cNvGrpSpPr>
              <p:nvPr/>
            </p:nvGrpSpPr>
            <p:grpSpPr bwMode="auto">
              <a:xfrm>
                <a:off x="7495" y="7562"/>
                <a:ext cx="1497" cy="765"/>
                <a:chOff x="5341" y="9942"/>
                <a:chExt cx="2520" cy="1350"/>
              </a:xfrm>
            </p:grpSpPr>
            <p:grpSp>
              <p:nvGrpSpPr>
                <p:cNvPr id="85" name="Group 2162"/>
                <p:cNvGrpSpPr>
                  <a:grpSpLocks/>
                </p:cNvGrpSpPr>
                <p:nvPr/>
              </p:nvGrpSpPr>
              <p:grpSpPr bwMode="auto">
                <a:xfrm rot="16590491">
                  <a:off x="7520" y="10223"/>
                  <a:ext cx="487" cy="165"/>
                  <a:chOff x="3837" y="5318"/>
                  <a:chExt cx="487" cy="165"/>
                </a:xfrm>
              </p:grpSpPr>
              <p:sp>
                <p:nvSpPr>
                  <p:cNvPr id="105" name="Oval 2163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06" name="Group 2164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107" name="Line 2165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08" name="Line 2166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09" name="Line 2167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10" name="Line 2168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11" name="Line 2169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86" name="Group 2170"/>
                <p:cNvGrpSpPr>
                  <a:grpSpLocks/>
                </p:cNvGrpSpPr>
                <p:nvPr/>
              </p:nvGrpSpPr>
              <p:grpSpPr bwMode="auto">
                <a:xfrm rot="15964208">
                  <a:off x="5360" y="10223"/>
                  <a:ext cx="487" cy="165"/>
                  <a:chOff x="3837" y="5318"/>
                  <a:chExt cx="487" cy="165"/>
                </a:xfrm>
              </p:grpSpPr>
              <p:sp>
                <p:nvSpPr>
                  <p:cNvPr id="98" name="Oval 2171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99" name="Group 2172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100" name="Line 2173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01" name="Line 2174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02" name="Line 2175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03" name="Line 2176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104" name="Line 2177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sp>
              <p:nvSpPr>
                <p:cNvPr id="87" name="AutoShape 2178"/>
                <p:cNvSpPr>
                  <a:spLocks noChangeArrowheads="1"/>
                </p:cNvSpPr>
                <p:nvPr/>
              </p:nvSpPr>
              <p:spPr bwMode="auto">
                <a:xfrm>
                  <a:off x="6421" y="9942"/>
                  <a:ext cx="306" cy="607"/>
                </a:xfrm>
                <a:prstGeom prst="flowChartCollat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88" name="Rectangle 2179" descr="Гранит"/>
                <p:cNvSpPr>
                  <a:spLocks noChangeArrowheads="1"/>
                </p:cNvSpPr>
                <p:nvPr/>
              </p:nvSpPr>
              <p:spPr bwMode="auto">
                <a:xfrm>
                  <a:off x="5341" y="10549"/>
                  <a:ext cx="2520" cy="743"/>
                </a:xfrm>
                <a:prstGeom prst="rect">
                  <a:avLst/>
                </a:prstGeom>
                <a:blipFill dpi="0" rotWithShape="1">
                  <a:blip r:embed="rId2"/>
                  <a:srcRect/>
                  <a:tile tx="0" ty="0" sx="100000" sy="100000" flip="none" algn="tl"/>
                </a:blip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89" name="Group 2180"/>
                <p:cNvGrpSpPr>
                  <a:grpSpLocks/>
                </p:cNvGrpSpPr>
                <p:nvPr/>
              </p:nvGrpSpPr>
              <p:grpSpPr bwMode="auto">
                <a:xfrm rot="15964208">
                  <a:off x="5720" y="10223"/>
                  <a:ext cx="487" cy="165"/>
                  <a:chOff x="3837" y="5318"/>
                  <a:chExt cx="487" cy="165"/>
                </a:xfrm>
              </p:grpSpPr>
              <p:sp>
                <p:nvSpPr>
                  <p:cNvPr id="91" name="Oval 2181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92" name="Group 2182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93" name="Line 2183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94" name="Line 2184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95" name="Line 2185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96" name="Line 2186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97" name="Line 2187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sp>
              <p:nvSpPr>
                <p:cNvPr id="90" name="AutoShape 2188"/>
                <p:cNvSpPr>
                  <a:spLocks noChangeArrowheads="1"/>
                </p:cNvSpPr>
                <p:nvPr/>
              </p:nvSpPr>
              <p:spPr bwMode="auto">
                <a:xfrm>
                  <a:off x="7015" y="9942"/>
                  <a:ext cx="306" cy="607"/>
                </a:xfrm>
                <a:prstGeom prst="flowChartCollate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13" name="Text Box 2189"/>
            <p:cNvSpPr txBox="1">
              <a:spLocks noChangeArrowheads="1"/>
            </p:cNvSpPr>
            <p:nvPr/>
          </p:nvSpPr>
          <p:spPr bwMode="auto">
            <a:xfrm>
              <a:off x="4861" y="7794"/>
              <a:ext cx="321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18000" tIns="10800" rIns="18000" bIns="1080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200">
                  <a:effectLst/>
                  <a:latin typeface="Calibri"/>
                  <a:ea typeface="Calibri"/>
                  <a:cs typeface="Times New Roman"/>
                </a:rPr>
                <a:t>3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grpSp>
          <p:nvGrpSpPr>
            <p:cNvPr id="14" name="Group 2190"/>
            <p:cNvGrpSpPr>
              <a:grpSpLocks/>
            </p:cNvGrpSpPr>
            <p:nvPr/>
          </p:nvGrpSpPr>
          <p:grpSpPr bwMode="auto">
            <a:xfrm>
              <a:off x="4923" y="8304"/>
              <a:ext cx="4108" cy="1491"/>
              <a:chOff x="4923" y="8592"/>
              <a:chExt cx="4108" cy="1491"/>
            </a:xfrm>
          </p:grpSpPr>
          <p:grpSp>
            <p:nvGrpSpPr>
              <p:cNvPr id="16" name="Group 2191"/>
              <p:cNvGrpSpPr>
                <a:grpSpLocks/>
              </p:cNvGrpSpPr>
              <p:nvPr/>
            </p:nvGrpSpPr>
            <p:grpSpPr bwMode="auto">
              <a:xfrm>
                <a:off x="7512" y="8592"/>
                <a:ext cx="1519" cy="1491"/>
                <a:chOff x="7602" y="8592"/>
                <a:chExt cx="1519" cy="1491"/>
              </a:xfrm>
            </p:grpSpPr>
            <p:grpSp>
              <p:nvGrpSpPr>
                <p:cNvPr id="54" name="Group 2192"/>
                <p:cNvGrpSpPr>
                  <a:grpSpLocks/>
                </p:cNvGrpSpPr>
                <p:nvPr/>
              </p:nvGrpSpPr>
              <p:grpSpPr bwMode="auto">
                <a:xfrm rot="16590491">
                  <a:off x="8925" y="9482"/>
                  <a:ext cx="275" cy="98"/>
                  <a:chOff x="3837" y="5318"/>
                  <a:chExt cx="487" cy="165"/>
                </a:xfrm>
              </p:grpSpPr>
              <p:sp>
                <p:nvSpPr>
                  <p:cNvPr id="76" name="Oval 2193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77" name="Group 2194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78" name="Line 2195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79" name="Line 2196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80" name="Line 2197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81" name="Line 2198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82" name="Line 2199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55" name="Group 2200"/>
                <p:cNvGrpSpPr>
                  <a:grpSpLocks/>
                </p:cNvGrpSpPr>
                <p:nvPr/>
              </p:nvGrpSpPr>
              <p:grpSpPr bwMode="auto">
                <a:xfrm rot="15964208">
                  <a:off x="7640" y="9483"/>
                  <a:ext cx="275" cy="98"/>
                  <a:chOff x="3837" y="5318"/>
                  <a:chExt cx="487" cy="165"/>
                </a:xfrm>
              </p:grpSpPr>
              <p:sp>
                <p:nvSpPr>
                  <p:cNvPr id="69" name="Oval 2201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70" name="Group 2202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71" name="Line 2203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72" name="Line 2204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73" name="Line 2205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74" name="Line 2206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75" name="Line 2207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sp>
              <p:nvSpPr>
                <p:cNvPr id="56" name="Rectangle 2208" descr="Гранит"/>
                <p:cNvSpPr>
                  <a:spLocks noChangeArrowheads="1"/>
                </p:cNvSpPr>
                <p:nvPr/>
              </p:nvSpPr>
              <p:spPr bwMode="auto">
                <a:xfrm>
                  <a:off x="7621" y="9661"/>
                  <a:ext cx="1500" cy="422"/>
                </a:xfrm>
                <a:prstGeom prst="rect">
                  <a:avLst/>
                </a:prstGeom>
                <a:blipFill dpi="0" rotWithShape="1">
                  <a:blip r:embed="rId2"/>
                  <a:srcRect/>
                  <a:tile tx="0" ty="0" sx="100000" sy="100000" flip="none" algn="tl"/>
                </a:blipFill>
                <a:ln w="1905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57" name="Group 2209"/>
                <p:cNvGrpSpPr>
                  <a:grpSpLocks/>
                </p:cNvGrpSpPr>
                <p:nvPr/>
              </p:nvGrpSpPr>
              <p:grpSpPr bwMode="auto">
                <a:xfrm rot="15964208">
                  <a:off x="7855" y="9482"/>
                  <a:ext cx="275" cy="99"/>
                  <a:chOff x="3837" y="5318"/>
                  <a:chExt cx="487" cy="165"/>
                </a:xfrm>
              </p:grpSpPr>
              <p:sp>
                <p:nvSpPr>
                  <p:cNvPr id="62" name="Oval 2210"/>
                  <p:cNvSpPr>
                    <a:spLocks noChangeArrowheads="1"/>
                  </p:cNvSpPr>
                  <p:nvPr/>
                </p:nvSpPr>
                <p:spPr bwMode="auto">
                  <a:xfrm>
                    <a:off x="3837" y="5324"/>
                    <a:ext cx="147" cy="159"/>
                  </a:xfrm>
                  <a:prstGeom prst="ellipse">
                    <a:avLst/>
                  </a:prstGeom>
                  <a:solidFill>
                    <a:srgbClr val="FFFF99"/>
                  </a:solidFill>
                  <a:ln w="1905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63" name="Group 2211"/>
                  <p:cNvGrpSpPr>
                    <a:grpSpLocks/>
                  </p:cNvGrpSpPr>
                  <p:nvPr/>
                </p:nvGrpSpPr>
                <p:grpSpPr bwMode="auto">
                  <a:xfrm>
                    <a:off x="3965" y="5318"/>
                    <a:ext cx="359" cy="122"/>
                    <a:chOff x="3965" y="5315"/>
                    <a:chExt cx="359" cy="122"/>
                  </a:xfrm>
                </p:grpSpPr>
                <p:cxnSp>
                  <p:nvCxnSpPr>
                    <p:cNvPr id="64" name="Line 2212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65" name="Line 2213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66" name="Line 2214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67" name="Line 2215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68" name="Line 2216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58" name="Group 2217"/>
                <p:cNvGrpSpPr>
                  <a:grpSpLocks/>
                </p:cNvGrpSpPr>
                <p:nvPr/>
              </p:nvGrpSpPr>
              <p:grpSpPr bwMode="auto">
                <a:xfrm>
                  <a:off x="7602" y="8592"/>
                  <a:ext cx="1500" cy="451"/>
                  <a:chOff x="1673" y="8800"/>
                  <a:chExt cx="2520" cy="794"/>
                </a:xfrm>
              </p:grpSpPr>
              <p:sp>
                <p:nvSpPr>
                  <p:cNvPr id="60" name="Freeform 2218"/>
                  <p:cNvSpPr>
                    <a:spLocks/>
                  </p:cNvSpPr>
                  <p:nvPr/>
                </p:nvSpPr>
                <p:spPr bwMode="auto">
                  <a:xfrm>
                    <a:off x="1673" y="8800"/>
                    <a:ext cx="2520" cy="794"/>
                  </a:xfrm>
                  <a:custGeom>
                    <a:avLst/>
                    <a:gdLst>
                      <a:gd name="T0" fmla="*/ 0 w 2520"/>
                      <a:gd name="T1" fmla="*/ 0 h 794"/>
                      <a:gd name="T2" fmla="*/ 307 w 2520"/>
                      <a:gd name="T3" fmla="*/ 554 h 794"/>
                      <a:gd name="T4" fmla="*/ 1091 w 2520"/>
                      <a:gd name="T5" fmla="*/ 762 h 794"/>
                      <a:gd name="T6" fmla="*/ 1683 w 2520"/>
                      <a:gd name="T7" fmla="*/ 746 h 794"/>
                      <a:gd name="T8" fmla="*/ 2227 w 2520"/>
                      <a:gd name="T9" fmla="*/ 554 h 794"/>
                      <a:gd name="T10" fmla="*/ 2520 w 2520"/>
                      <a:gd name="T11" fmla="*/ 0 h 7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2520" h="794">
                        <a:moveTo>
                          <a:pt x="0" y="0"/>
                        </a:moveTo>
                        <a:cubicBezTo>
                          <a:pt x="51" y="92"/>
                          <a:pt x="125" y="427"/>
                          <a:pt x="307" y="554"/>
                        </a:cubicBezTo>
                        <a:cubicBezTo>
                          <a:pt x="489" y="681"/>
                          <a:pt x="862" y="730"/>
                          <a:pt x="1091" y="762"/>
                        </a:cubicBezTo>
                        <a:cubicBezTo>
                          <a:pt x="1320" y="794"/>
                          <a:pt x="1494" y="781"/>
                          <a:pt x="1683" y="746"/>
                        </a:cubicBezTo>
                        <a:cubicBezTo>
                          <a:pt x="1872" y="711"/>
                          <a:pt x="2087" y="678"/>
                          <a:pt x="2227" y="554"/>
                        </a:cubicBezTo>
                        <a:cubicBezTo>
                          <a:pt x="2367" y="430"/>
                          <a:pt x="2459" y="116"/>
                          <a:pt x="2520" y="0"/>
                        </a:cubicBezTo>
                      </a:path>
                    </a:pathLst>
                  </a:custGeom>
                  <a:noFill/>
                  <a:ln w="19050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61" name="Text Box 22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81" y="8874"/>
                    <a:ext cx="1620" cy="72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rot="0" vert="horz" wrap="square" lIns="18000" tIns="10800" rIns="18000" bIns="10800" anchor="t" anchorCtr="0" upright="1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200">
                        <a:effectLst/>
                        <a:latin typeface="Calibri"/>
                        <a:ea typeface="Calibri"/>
                        <a:cs typeface="Times New Roman"/>
                      </a:rPr>
                      <a:t>воздух</a:t>
                    </a:r>
                    <a:endParaRPr lang="ru-RU" sz="11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</p:grpSp>
            <p:sp>
              <p:nvSpPr>
                <p:cNvPr id="59" name="AutoShape 2220"/>
                <p:cNvSpPr>
                  <a:spLocks noChangeArrowheads="1"/>
                </p:cNvSpPr>
                <p:nvPr/>
              </p:nvSpPr>
              <p:spPr bwMode="auto">
                <a:xfrm>
                  <a:off x="8049" y="9048"/>
                  <a:ext cx="643" cy="613"/>
                </a:xfrm>
                <a:prstGeom prst="donut">
                  <a:avLst>
                    <a:gd name="adj" fmla="val 25597"/>
                  </a:avLst>
                </a:prstGeom>
                <a:solidFill>
                  <a:srgbClr val="FFFFFF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7" name="Rectangle 2221" descr="Гранит"/>
              <p:cNvSpPr>
                <a:spLocks noChangeArrowheads="1"/>
              </p:cNvSpPr>
              <p:nvPr/>
            </p:nvSpPr>
            <p:spPr bwMode="auto">
              <a:xfrm>
                <a:off x="5316" y="9655"/>
                <a:ext cx="1500" cy="422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190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8" name="Group 2222"/>
              <p:cNvGrpSpPr>
                <a:grpSpLocks/>
              </p:cNvGrpSpPr>
              <p:nvPr/>
            </p:nvGrpSpPr>
            <p:grpSpPr bwMode="auto">
              <a:xfrm rot="-5573677">
                <a:off x="5278" y="9467"/>
                <a:ext cx="275" cy="98"/>
                <a:chOff x="3837" y="5318"/>
                <a:chExt cx="487" cy="165"/>
              </a:xfrm>
            </p:grpSpPr>
            <p:sp>
              <p:nvSpPr>
                <p:cNvPr id="47" name="Oval 2223"/>
                <p:cNvSpPr>
                  <a:spLocks noChangeArrowheads="1"/>
                </p:cNvSpPr>
                <p:nvPr/>
              </p:nvSpPr>
              <p:spPr bwMode="auto">
                <a:xfrm>
                  <a:off x="3837" y="5324"/>
                  <a:ext cx="147" cy="159"/>
                </a:xfrm>
                <a:prstGeom prst="ellipse">
                  <a:avLst/>
                </a:prstGeom>
                <a:solidFill>
                  <a:srgbClr val="FFFF99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48" name="Group 2224"/>
                <p:cNvGrpSpPr>
                  <a:grpSpLocks/>
                </p:cNvGrpSpPr>
                <p:nvPr/>
              </p:nvGrpSpPr>
              <p:grpSpPr bwMode="auto">
                <a:xfrm>
                  <a:off x="3965" y="5318"/>
                  <a:ext cx="359" cy="122"/>
                  <a:chOff x="3965" y="5315"/>
                  <a:chExt cx="359" cy="122"/>
                </a:xfrm>
              </p:grpSpPr>
              <p:cxnSp>
                <p:nvCxnSpPr>
                  <p:cNvPr id="49" name="Line 2225"/>
                  <p:cNvCxnSpPr/>
                  <p:nvPr/>
                </p:nvCxnSpPr>
                <p:spPr bwMode="auto">
                  <a:xfrm flipV="1">
                    <a:off x="3965" y="5315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50" name="Line 2226"/>
                  <p:cNvCxnSpPr/>
                  <p:nvPr/>
                </p:nvCxnSpPr>
                <p:spPr bwMode="auto">
                  <a:xfrm flipV="1">
                    <a:off x="4100" y="5315"/>
                    <a:ext cx="89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51" name="Line 2227"/>
                  <p:cNvCxnSpPr/>
                  <p:nvPr/>
                </p:nvCxnSpPr>
                <p:spPr bwMode="auto">
                  <a:xfrm flipV="1">
                    <a:off x="4234" y="5321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52" name="Line 2228"/>
                  <p:cNvCxnSpPr/>
                  <p:nvPr/>
                </p:nvCxnSpPr>
                <p:spPr bwMode="auto">
                  <a:xfrm flipH="1" flipV="1">
                    <a:off x="4055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53" name="Line 2229"/>
                  <p:cNvCxnSpPr/>
                  <p:nvPr/>
                </p:nvCxnSpPr>
                <p:spPr bwMode="auto">
                  <a:xfrm flipH="1" flipV="1">
                    <a:off x="4189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grpSp>
            <p:nvGrpSpPr>
              <p:cNvPr id="19" name="Group 2230"/>
              <p:cNvGrpSpPr>
                <a:grpSpLocks/>
              </p:cNvGrpSpPr>
              <p:nvPr/>
            </p:nvGrpSpPr>
            <p:grpSpPr bwMode="auto">
              <a:xfrm rot="16200000">
                <a:off x="6231" y="9469"/>
                <a:ext cx="275" cy="99"/>
                <a:chOff x="3837" y="5318"/>
                <a:chExt cx="487" cy="165"/>
              </a:xfrm>
            </p:grpSpPr>
            <p:sp>
              <p:nvSpPr>
                <p:cNvPr id="40" name="Oval 2231"/>
                <p:cNvSpPr>
                  <a:spLocks noChangeArrowheads="1"/>
                </p:cNvSpPr>
                <p:nvPr/>
              </p:nvSpPr>
              <p:spPr bwMode="auto">
                <a:xfrm>
                  <a:off x="3837" y="5324"/>
                  <a:ext cx="147" cy="159"/>
                </a:xfrm>
                <a:prstGeom prst="ellipse">
                  <a:avLst/>
                </a:prstGeom>
                <a:solidFill>
                  <a:srgbClr val="FFFF99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41" name="Group 2232"/>
                <p:cNvGrpSpPr>
                  <a:grpSpLocks/>
                </p:cNvGrpSpPr>
                <p:nvPr/>
              </p:nvGrpSpPr>
              <p:grpSpPr bwMode="auto">
                <a:xfrm>
                  <a:off x="3965" y="5318"/>
                  <a:ext cx="359" cy="122"/>
                  <a:chOff x="3965" y="5315"/>
                  <a:chExt cx="359" cy="122"/>
                </a:xfrm>
              </p:grpSpPr>
              <p:cxnSp>
                <p:nvCxnSpPr>
                  <p:cNvPr id="42" name="Line 2233"/>
                  <p:cNvCxnSpPr/>
                  <p:nvPr/>
                </p:nvCxnSpPr>
                <p:spPr bwMode="auto">
                  <a:xfrm flipV="1">
                    <a:off x="3965" y="5315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3" name="Line 2234"/>
                  <p:cNvCxnSpPr/>
                  <p:nvPr/>
                </p:nvCxnSpPr>
                <p:spPr bwMode="auto">
                  <a:xfrm flipV="1">
                    <a:off x="4100" y="5315"/>
                    <a:ext cx="89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4" name="Line 2235"/>
                  <p:cNvCxnSpPr/>
                  <p:nvPr/>
                </p:nvCxnSpPr>
                <p:spPr bwMode="auto">
                  <a:xfrm flipV="1">
                    <a:off x="4234" y="5321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5" name="Line 2236"/>
                  <p:cNvCxnSpPr/>
                  <p:nvPr/>
                </p:nvCxnSpPr>
                <p:spPr bwMode="auto">
                  <a:xfrm flipH="1" flipV="1">
                    <a:off x="4055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6" name="Line 2237"/>
                  <p:cNvCxnSpPr/>
                  <p:nvPr/>
                </p:nvCxnSpPr>
                <p:spPr bwMode="auto">
                  <a:xfrm flipH="1" flipV="1">
                    <a:off x="4189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grpSp>
            <p:nvGrpSpPr>
              <p:cNvPr id="20" name="Group 2238"/>
              <p:cNvGrpSpPr>
                <a:grpSpLocks/>
              </p:cNvGrpSpPr>
              <p:nvPr/>
            </p:nvGrpSpPr>
            <p:grpSpPr bwMode="auto">
              <a:xfrm rot="16382756">
                <a:off x="6611" y="9467"/>
                <a:ext cx="275" cy="99"/>
                <a:chOff x="3837" y="5318"/>
                <a:chExt cx="487" cy="165"/>
              </a:xfrm>
            </p:grpSpPr>
            <p:sp>
              <p:nvSpPr>
                <p:cNvPr id="33" name="Oval 2239"/>
                <p:cNvSpPr>
                  <a:spLocks noChangeArrowheads="1"/>
                </p:cNvSpPr>
                <p:nvPr/>
              </p:nvSpPr>
              <p:spPr bwMode="auto">
                <a:xfrm>
                  <a:off x="3837" y="5324"/>
                  <a:ext cx="147" cy="159"/>
                </a:xfrm>
                <a:prstGeom prst="ellipse">
                  <a:avLst/>
                </a:prstGeom>
                <a:solidFill>
                  <a:srgbClr val="FFFF99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34" name="Group 2240"/>
                <p:cNvGrpSpPr>
                  <a:grpSpLocks/>
                </p:cNvGrpSpPr>
                <p:nvPr/>
              </p:nvGrpSpPr>
              <p:grpSpPr bwMode="auto">
                <a:xfrm>
                  <a:off x="3965" y="5318"/>
                  <a:ext cx="359" cy="122"/>
                  <a:chOff x="3965" y="5315"/>
                  <a:chExt cx="359" cy="122"/>
                </a:xfrm>
              </p:grpSpPr>
              <p:cxnSp>
                <p:nvCxnSpPr>
                  <p:cNvPr id="35" name="Line 2241"/>
                  <p:cNvCxnSpPr/>
                  <p:nvPr/>
                </p:nvCxnSpPr>
                <p:spPr bwMode="auto">
                  <a:xfrm flipV="1">
                    <a:off x="3965" y="5315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6" name="Line 2242"/>
                  <p:cNvCxnSpPr/>
                  <p:nvPr/>
                </p:nvCxnSpPr>
                <p:spPr bwMode="auto">
                  <a:xfrm flipV="1">
                    <a:off x="4100" y="5315"/>
                    <a:ext cx="89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7" name="Line 2243"/>
                  <p:cNvCxnSpPr/>
                  <p:nvPr/>
                </p:nvCxnSpPr>
                <p:spPr bwMode="auto">
                  <a:xfrm flipV="1">
                    <a:off x="4234" y="5321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8" name="Line 2244"/>
                  <p:cNvCxnSpPr/>
                  <p:nvPr/>
                </p:nvCxnSpPr>
                <p:spPr bwMode="auto">
                  <a:xfrm flipH="1" flipV="1">
                    <a:off x="4055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9" name="Line 2245"/>
                  <p:cNvCxnSpPr/>
                  <p:nvPr/>
                </p:nvCxnSpPr>
                <p:spPr bwMode="auto">
                  <a:xfrm flipH="1" flipV="1">
                    <a:off x="4189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grpSp>
            <p:nvGrpSpPr>
              <p:cNvPr id="21" name="Group 2246"/>
              <p:cNvGrpSpPr>
                <a:grpSpLocks/>
              </p:cNvGrpSpPr>
              <p:nvPr/>
            </p:nvGrpSpPr>
            <p:grpSpPr bwMode="auto">
              <a:xfrm rot="37510503">
                <a:off x="5628" y="9466"/>
                <a:ext cx="275" cy="98"/>
                <a:chOff x="3837" y="5318"/>
                <a:chExt cx="487" cy="165"/>
              </a:xfrm>
            </p:grpSpPr>
            <p:sp>
              <p:nvSpPr>
                <p:cNvPr id="26" name="Oval 2247"/>
                <p:cNvSpPr>
                  <a:spLocks noChangeArrowheads="1"/>
                </p:cNvSpPr>
                <p:nvPr/>
              </p:nvSpPr>
              <p:spPr bwMode="auto">
                <a:xfrm>
                  <a:off x="3837" y="5324"/>
                  <a:ext cx="147" cy="159"/>
                </a:xfrm>
                <a:prstGeom prst="ellipse">
                  <a:avLst/>
                </a:prstGeom>
                <a:solidFill>
                  <a:srgbClr val="FFFF99"/>
                </a:solidFill>
                <a:ln w="19050" algn="ctr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grpSp>
              <p:nvGrpSpPr>
                <p:cNvPr id="27" name="Group 2248"/>
                <p:cNvGrpSpPr>
                  <a:grpSpLocks/>
                </p:cNvGrpSpPr>
                <p:nvPr/>
              </p:nvGrpSpPr>
              <p:grpSpPr bwMode="auto">
                <a:xfrm>
                  <a:off x="3965" y="5318"/>
                  <a:ext cx="359" cy="122"/>
                  <a:chOff x="3965" y="5315"/>
                  <a:chExt cx="359" cy="122"/>
                </a:xfrm>
              </p:grpSpPr>
              <p:cxnSp>
                <p:nvCxnSpPr>
                  <p:cNvPr id="28" name="Line 2249"/>
                  <p:cNvCxnSpPr/>
                  <p:nvPr/>
                </p:nvCxnSpPr>
                <p:spPr bwMode="auto">
                  <a:xfrm flipV="1">
                    <a:off x="3965" y="5315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29" name="Line 2250"/>
                  <p:cNvCxnSpPr/>
                  <p:nvPr/>
                </p:nvCxnSpPr>
                <p:spPr bwMode="auto">
                  <a:xfrm flipV="1">
                    <a:off x="4100" y="5315"/>
                    <a:ext cx="89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0" name="Line 2251"/>
                  <p:cNvCxnSpPr/>
                  <p:nvPr/>
                </p:nvCxnSpPr>
                <p:spPr bwMode="auto">
                  <a:xfrm flipV="1">
                    <a:off x="4234" y="5321"/>
                    <a:ext cx="90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1" name="Line 2252"/>
                  <p:cNvCxnSpPr/>
                  <p:nvPr/>
                </p:nvCxnSpPr>
                <p:spPr bwMode="auto">
                  <a:xfrm flipH="1" flipV="1">
                    <a:off x="4055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2" name="Line 2253"/>
                  <p:cNvCxnSpPr/>
                  <p:nvPr/>
                </p:nvCxnSpPr>
                <p:spPr bwMode="auto">
                  <a:xfrm flipH="1" flipV="1">
                    <a:off x="4189" y="5315"/>
                    <a:ext cx="45" cy="11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</p:cxnSp>
            </p:grpSp>
          </p:grpSp>
          <p:grpSp>
            <p:nvGrpSpPr>
              <p:cNvPr id="22" name="Group 2254"/>
              <p:cNvGrpSpPr>
                <a:grpSpLocks/>
              </p:cNvGrpSpPr>
              <p:nvPr/>
            </p:nvGrpSpPr>
            <p:grpSpPr bwMode="auto">
              <a:xfrm>
                <a:off x="5275" y="9001"/>
                <a:ext cx="1501" cy="450"/>
                <a:chOff x="1673" y="8800"/>
                <a:chExt cx="2520" cy="794"/>
              </a:xfrm>
            </p:grpSpPr>
            <p:sp>
              <p:nvSpPr>
                <p:cNvPr id="24" name="Freeform 2255"/>
                <p:cNvSpPr>
                  <a:spLocks/>
                </p:cNvSpPr>
                <p:nvPr/>
              </p:nvSpPr>
              <p:spPr bwMode="auto">
                <a:xfrm>
                  <a:off x="1673" y="8800"/>
                  <a:ext cx="2520" cy="794"/>
                </a:xfrm>
                <a:custGeom>
                  <a:avLst/>
                  <a:gdLst>
                    <a:gd name="T0" fmla="*/ 0 w 2520"/>
                    <a:gd name="T1" fmla="*/ 0 h 794"/>
                    <a:gd name="T2" fmla="*/ 307 w 2520"/>
                    <a:gd name="T3" fmla="*/ 554 h 794"/>
                    <a:gd name="T4" fmla="*/ 1091 w 2520"/>
                    <a:gd name="T5" fmla="*/ 762 h 794"/>
                    <a:gd name="T6" fmla="*/ 1683 w 2520"/>
                    <a:gd name="T7" fmla="*/ 746 h 794"/>
                    <a:gd name="T8" fmla="*/ 2227 w 2520"/>
                    <a:gd name="T9" fmla="*/ 554 h 794"/>
                    <a:gd name="T10" fmla="*/ 2520 w 2520"/>
                    <a:gd name="T11" fmla="*/ 0 h 7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20" h="794">
                      <a:moveTo>
                        <a:pt x="0" y="0"/>
                      </a:moveTo>
                      <a:cubicBezTo>
                        <a:pt x="51" y="92"/>
                        <a:pt x="125" y="427"/>
                        <a:pt x="307" y="554"/>
                      </a:cubicBezTo>
                      <a:cubicBezTo>
                        <a:pt x="489" y="681"/>
                        <a:pt x="862" y="730"/>
                        <a:pt x="1091" y="762"/>
                      </a:cubicBezTo>
                      <a:cubicBezTo>
                        <a:pt x="1320" y="794"/>
                        <a:pt x="1494" y="781"/>
                        <a:pt x="1683" y="746"/>
                      </a:cubicBezTo>
                      <a:cubicBezTo>
                        <a:pt x="1872" y="711"/>
                        <a:pt x="2087" y="678"/>
                        <a:pt x="2227" y="554"/>
                      </a:cubicBezTo>
                      <a:cubicBezTo>
                        <a:pt x="2367" y="430"/>
                        <a:pt x="2459" y="116"/>
                        <a:pt x="2520" y="0"/>
                      </a:cubicBezTo>
                    </a:path>
                  </a:pathLst>
                </a:custGeom>
                <a:noFill/>
                <a:ln w="1905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25" name="Text Box 2256"/>
                <p:cNvSpPr txBox="1">
                  <a:spLocks noChangeArrowheads="1"/>
                </p:cNvSpPr>
                <p:nvPr/>
              </p:nvSpPr>
              <p:spPr bwMode="auto">
                <a:xfrm>
                  <a:off x="2281" y="8874"/>
                  <a:ext cx="1620" cy="7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/>
                    </a14:hiddenEffects>
                  </a:ext>
                </a:extLst>
              </p:spPr>
              <p:txBody>
                <a:bodyPr rot="0" vert="horz" wrap="square" lIns="18000" tIns="10800" rIns="18000" bIns="10800" anchor="t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ru-RU" sz="1200">
                      <a:effectLst/>
                      <a:latin typeface="Calibri"/>
                      <a:ea typeface="Calibri"/>
                      <a:cs typeface="Times New Roman"/>
                    </a:rPr>
                    <a:t>воздух</a:t>
                  </a:r>
                  <a:endParaRPr lang="ru-RU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  <p:sp>
            <p:nvSpPr>
              <p:cNvPr id="23" name="Text Box 2257"/>
              <p:cNvSpPr txBox="1">
                <a:spLocks noChangeArrowheads="1"/>
              </p:cNvSpPr>
              <p:nvPr/>
            </p:nvSpPr>
            <p:spPr bwMode="auto">
              <a:xfrm>
                <a:off x="4923" y="9738"/>
                <a:ext cx="321" cy="3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rot="0" vert="horz" wrap="square" lIns="18000" tIns="10800" rIns="18000" bIns="1080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1200">
                    <a:effectLst/>
                    <a:latin typeface="Calibri"/>
                    <a:ea typeface="Calibri"/>
                    <a:cs typeface="Times New Roman"/>
                  </a:rPr>
                  <a:t>4</a:t>
                </a:r>
                <a:endParaRPr lang="ru-RU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15" name="Text Box 2258"/>
            <p:cNvSpPr txBox="1">
              <a:spLocks noChangeArrowheads="1"/>
            </p:cNvSpPr>
            <p:nvPr/>
          </p:nvSpPr>
          <p:spPr bwMode="auto">
            <a:xfrm>
              <a:off x="5122" y="4989"/>
              <a:ext cx="3999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18000" tIns="10800" rIns="18000" bIns="1080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200" dirty="0">
                  <a:effectLst/>
                  <a:latin typeface="Calibri"/>
                  <a:ea typeface="Calibri"/>
                  <a:cs typeface="Times New Roman"/>
                </a:rPr>
                <a:t>без </a:t>
              </a:r>
              <a:r>
                <a:rPr lang="ru-RU" sz="1200" dirty="0" smtClean="0">
                  <a:effectLst/>
                  <a:latin typeface="Calibri"/>
                  <a:ea typeface="Calibri"/>
                  <a:cs typeface="Times New Roman"/>
                </a:rPr>
                <a:t>депрессора            </a:t>
              </a:r>
              <a:r>
                <a:rPr lang="ru-RU" sz="1200" dirty="0">
                  <a:effectLst/>
                  <a:latin typeface="Calibri"/>
                  <a:ea typeface="Calibri"/>
                  <a:cs typeface="Times New Roman"/>
                </a:rPr>
                <a:t>с депрессором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213" name="Прямоугольник 212"/>
          <p:cNvSpPr/>
          <p:nvPr/>
        </p:nvSpPr>
        <p:spPr>
          <a:xfrm>
            <a:off x="4139952" y="1105574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Растворение слоя собирателя, находящегося на поверхности минерала.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Вытеснение ионов собирателя ионами депрессора.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Образование на поверхности минерала гидрофильного соединения без вытеснения с нее собирателя.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Образование на поверхности гидрофильной пленки, состоящей из осадка тонкодисперсных частиц. </a:t>
            </a:r>
          </a:p>
        </p:txBody>
      </p:sp>
      <p:sp>
        <p:nvSpPr>
          <p:cNvPr id="214" name="Прямоугольник 213"/>
          <p:cNvSpPr/>
          <p:nvPr/>
        </p:nvSpPr>
        <p:spPr>
          <a:xfrm>
            <a:off x="698280" y="4798893"/>
            <a:ext cx="7906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Наиболее широко применяют цианиды, цинковый купорос, сернистый натрий, жидкое стекло, бихроматы, щелочи, органические соединения</a:t>
            </a:r>
          </a:p>
        </p:txBody>
      </p:sp>
    </p:spTree>
    <p:extLst>
      <p:ext uri="{BB962C8B-B14F-4D97-AF65-F5344CB8AC3E}">
        <p14:creationId xmlns:p14="http://schemas.microsoft.com/office/powerpoint/2010/main" val="2614575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575" y="616034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Цианиды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Соли синильной кислоты являются депрессорами пирита, сфалерита, медных минералов, минералов серебра, ртути, кадмия и никеля</a:t>
            </a: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Хорошо растворяются в воде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гидролизуются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NaCN+H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O→NaOH+HCN↑</a:t>
            </a: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Применяются цианиды исключительно в щелочных средах, в которых они не подвергаются гидролизу.</a:t>
            </a: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зависимости от подавляющего действия цианидов минералы цветных металлов можно разделить на три группы: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Bi,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As,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– Hg, Cd, Cu</a:t>
            </a:r>
          </a:p>
          <a:p>
            <a:pPr indent="442913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– Zn,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Ni, Au, Fe</a:t>
            </a:r>
          </a:p>
          <a:p>
            <a:pPr indent="442913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93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Депрессоры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0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575" y="625326"/>
            <a:ext cx="849694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Цинковый купорос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Применяется для депрессии цинковой обманки самостоятельно или в сочетании с цианидом.</a:t>
            </a: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нейтральной или щелочной средах образует осадок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Zn(O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присутствии соды осадок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ZnCO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который налипая на поверхность сфалерита,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депрессирует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его.</a:t>
            </a: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щелочной среде цианид цинка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диссоциирует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выделением циан-иона</a:t>
            </a: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ZnCN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↔2 CN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+Zn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Дезактивация поверхности сфалерита цианидом в присутствии ионов меди</a:t>
            </a: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2CuS+6CN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=2[Cu(CN)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+2CN+2S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</a:p>
          <a:p>
            <a:pPr indent="442913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93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Депрессоры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8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575" y="778634"/>
            <a:ext cx="849694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Сернистый натрий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Широко применяется при флотации сульфидных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несульфидных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минералов как активатор,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сульфидизатор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подавитель,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десорбент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собирателей и регулятор рН пульпы.</a:t>
            </a: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водной среде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гидролизуется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42913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S+2H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O→2NaOH+H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S→H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+HS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→H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+S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</a:p>
          <a:p>
            <a:pPr indent="442913"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Также применяют соединения окислов серы: сернистый газ, сернистая кислота, сульфиты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тиосульфаты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indent="442913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93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Депрессоры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3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575" y="760050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Жидкое стекло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Химический состав жидкого стекла непостоянен. Общая формула его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O*mSiO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соответствует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модуль, т.е. число молекул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приходящихся на одну молекулу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равный 2-4,5.</a:t>
            </a: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водной среде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диссоциирует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42913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+2H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O↔H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+2Na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+2OH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→H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+HSiO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indent="442913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HSiO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→H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+SiO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</a:p>
          <a:p>
            <a:pPr indent="442913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флотации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жирнокислотными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собирателями жидкое стекло применяется как депрессор кварца и других силикатных минералов, а также кальцита, апатита, флюорита.</a:t>
            </a:r>
            <a:endParaRPr lang="en-US" sz="24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93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Депрессоры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575" y="627647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Кремнефтористый натрий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SiF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Применяется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качестве регулятора среды и селективного депрессора при разделении рутила и циркона, пирохлора и циркона.</a:t>
            </a:r>
          </a:p>
          <a:p>
            <a:pPr indent="442913" algn="just"/>
            <a:endParaRPr lang="ru-RU" sz="2400" baseline="-25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Конденсированные фосфаты натрия</a:t>
            </a:r>
          </a:p>
          <a:p>
            <a:pPr indent="442913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Пирофосфат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триполифосфат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гексаметафосфат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являются эффективными подавителями-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пептизаторами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шламистых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частиц минералов пустой породы, таких как кварц, кальцит, апатит.</a:t>
            </a:r>
          </a:p>
          <a:p>
            <a:pPr algn="just"/>
            <a:endParaRPr lang="ru-RU" sz="2400" baseline="-25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Органические депрессоры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indent="442913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Депрессирующие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действие связано с образованием в пульпе коллоидных частиц (мицелл), которые закрепляясь на поверхности минералов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гидратируют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ее.</a:t>
            </a:r>
          </a:p>
          <a:p>
            <a:pPr indent="44291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Реагенты данного типа: крахмал, декстрин, танин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карбоксилметилцеллюлоза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93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Депрессоры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43"/>
          <p:cNvSpPr txBox="1"/>
          <p:nvPr/>
        </p:nvSpPr>
        <p:spPr>
          <a:xfrm>
            <a:off x="2663825" y="1504131"/>
            <a:ext cx="3816350" cy="433387"/>
          </a:xfrm>
          <a:prstGeom prst="rect">
            <a:avLst/>
          </a:prstGeom>
          <a:solidFill>
            <a:srgbClr val="DCE6F2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Регуляторы</a:t>
            </a:r>
            <a:r>
              <a:rPr lang="en-US" sz="1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среды</a:t>
            </a:r>
            <a:endParaRPr dirty="0"/>
          </a:p>
        </p:txBody>
      </p:sp>
      <p:sp>
        <p:nvSpPr>
          <p:cNvPr id="462" name="Google Shape;462;p43"/>
          <p:cNvSpPr/>
          <p:nvPr/>
        </p:nvSpPr>
        <p:spPr>
          <a:xfrm>
            <a:off x="2700337" y="2656656"/>
            <a:ext cx="3743325" cy="484187"/>
          </a:xfrm>
          <a:prstGeom prst="leftRightArrow">
            <a:avLst>
              <a:gd name="adj1" fmla="val 1397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43"/>
          <p:cNvSpPr txBox="1"/>
          <p:nvPr/>
        </p:nvSpPr>
        <p:spPr>
          <a:xfrm>
            <a:off x="4332287" y="2296293"/>
            <a:ext cx="47942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рН</a:t>
            </a:r>
            <a:endParaRPr/>
          </a:p>
        </p:txBody>
      </p:sp>
      <p:pic>
        <p:nvPicPr>
          <p:cNvPr id="464" name="Google Shape;464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5875" y="3626618"/>
            <a:ext cx="4972050" cy="12287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23528" y="1793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Регуляторы среды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7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3042" y="1268760"/>
            <a:ext cx="83074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Общие представлении о флотации</a:t>
            </a:r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Классификация флотационных реагентов</a:t>
            </a:r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Закрепление флотационных реагентов на поверхности минералов</a:t>
            </a:r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91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Общие представлении о флотации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600239" y="3933056"/>
                <a:ext cx="820891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К определению краевого угла смачивания</a:t>
                </a:r>
              </a:p>
              <a:p>
                <a:pPr algn="ctr"/>
                <a:endParaRPr lang="ru-RU" sz="16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ru-RU" sz="1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ru-RU" sz="16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Силы </a:t>
                </a:r>
                <a:r>
                  <a:rPr lang="ru-RU" sz="16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действующие на периметре смачивание трех фаз</a:t>
                </a:r>
              </a:p>
              <a:p>
                <a:pPr algn="ctr"/>
                <a:r>
                  <a:rPr lang="ru-RU" sz="16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у</a:t>
                </a:r>
                <a:r>
                  <a:rPr lang="ru-RU" sz="16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равнение </a:t>
                </a:r>
                <a:r>
                  <a:rPr lang="ru-RU" sz="16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Неймана: </a:t>
                </a:r>
                <a:endParaRPr lang="ru-RU" sz="16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cs typeface="Arial" pitchFamily="34" charset="0"/>
                        </a:rPr>
                        <m:t>𝒄𝒐𝒔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𝜽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=(</m:t>
                      </m:r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𝝈</m:t>
                          </m:r>
                        </m:e>
                        <m:sub>
                          <m:r>
                            <a:rPr lang="ru-RU" sz="1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т−г</m:t>
                          </m:r>
                        </m:sub>
                      </m:sSub>
                      <m:r>
                        <a:rPr lang="ru-RU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𝝈</m:t>
                          </m:r>
                        </m:e>
                        <m:sub>
                          <m:r>
                            <a:rPr lang="ru-RU" sz="1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т−ж</m:t>
                          </m:r>
                        </m:sub>
                      </m:sSub>
                      <m:r>
                        <a:rPr lang="ru-RU" sz="16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)/</m:t>
                      </m:r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𝝈</m:t>
                          </m:r>
                        </m:e>
                        <m:sub>
                          <m:r>
                            <a:rPr lang="ru-RU" sz="16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ж−г</m:t>
                          </m:r>
                        </m:sub>
                      </m:sSub>
                    </m:oMath>
                  </m:oMathPara>
                </a14:m>
                <a:endParaRPr lang="ru-RU" sz="16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39" y="3933056"/>
                <a:ext cx="8208911" cy="1569660"/>
              </a:xfrm>
              <a:prstGeom prst="rect">
                <a:avLst/>
              </a:prstGeom>
              <a:blipFill rotWithShape="1">
                <a:blip r:embed="rId2"/>
                <a:stretch>
                  <a:fillRect t="-1163" b="-15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2969" t="20534" r="2969"/>
          <a:stretch/>
        </p:blipFill>
        <p:spPr>
          <a:xfrm rot="10800000">
            <a:off x="307962" y="1199762"/>
            <a:ext cx="8640960" cy="258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5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Классификация флотационных реагентов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89" y="980729"/>
            <a:ext cx="755842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0936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Закрепление флотационных реагентов на поверхности минералов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b="21101"/>
          <a:stretch/>
        </p:blipFill>
        <p:spPr>
          <a:xfrm>
            <a:off x="1043608" y="980728"/>
            <a:ext cx="6598096" cy="482406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0478" y="5671572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Схема образования двойного электрического слоя</a:t>
            </a:r>
            <a:endParaRPr lang="ru-RU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10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Собиратели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36061"/>
          <a:stretch/>
        </p:blipFill>
        <p:spPr>
          <a:xfrm rot="16200000">
            <a:off x="1776886" y="489687"/>
            <a:ext cx="4714666" cy="517311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07962" y="508982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Закрепление воздушного пузырька на поверхности частицы, обработанной реагентом-собирателем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1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4145"/>
          <a:stretch/>
        </p:blipFill>
        <p:spPr>
          <a:xfrm rot="16200000">
            <a:off x="2373428" y="-1151979"/>
            <a:ext cx="4510030" cy="854036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Собиратели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663" y="5589240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Структура молекулы бутилового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ксантогената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калия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87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62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Пенооброзаватели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b="37031"/>
          <a:stretch/>
        </p:blipFill>
        <p:spPr>
          <a:xfrm>
            <a:off x="971600" y="908720"/>
            <a:ext cx="6939032" cy="467537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51520" y="560703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Распределение молекул реагента пенообразователя на границе раздела жидкой и газообразной фаз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362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539388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Механизм 1: активация сфалерита растворимыми солями меди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87103" y="899428"/>
            <a:ext cx="3671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ZnS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+ Cu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Zn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 descr="Гранит"/>
          <p:cNvSpPr>
            <a:spLocks noChangeArrowheads="1"/>
          </p:cNvSpPr>
          <p:nvPr/>
        </p:nvSpPr>
        <p:spPr bwMode="auto">
          <a:xfrm>
            <a:off x="4050318" y="980728"/>
            <a:ext cx="316865" cy="183515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0" ty="0" sx="100000" sy="100000" flip="none" algn="tl"/>
          </a:blip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1" name="Прямоугольник 10" descr="Гранит"/>
          <p:cNvSpPr>
            <a:spLocks noChangeArrowheads="1"/>
          </p:cNvSpPr>
          <p:nvPr/>
        </p:nvSpPr>
        <p:spPr bwMode="auto">
          <a:xfrm>
            <a:off x="2123728" y="980728"/>
            <a:ext cx="316865" cy="183515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0" ty="0" sx="100000" sy="100000" flip="none" algn="tl"/>
          </a:blip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810740" y="1359447"/>
            <a:ext cx="40097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Механизм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кварца катионами двухвалентных тяжелых металлов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982238" y="1404535"/>
            <a:ext cx="3552190" cy="2107565"/>
            <a:chOff x="1341" y="2048"/>
            <a:chExt cx="5594" cy="3319"/>
          </a:xfrm>
        </p:grpSpPr>
        <p:grpSp>
          <p:nvGrpSpPr>
            <p:cNvPr id="14" name="Group 2261"/>
            <p:cNvGrpSpPr>
              <a:grpSpLocks/>
            </p:cNvGrpSpPr>
            <p:nvPr/>
          </p:nvGrpSpPr>
          <p:grpSpPr bwMode="auto">
            <a:xfrm>
              <a:off x="1341" y="2048"/>
              <a:ext cx="5594" cy="2696"/>
              <a:chOff x="1921" y="3114"/>
              <a:chExt cx="5594" cy="2696"/>
            </a:xfrm>
          </p:grpSpPr>
          <p:grpSp>
            <p:nvGrpSpPr>
              <p:cNvPr id="16" name="Group 2262"/>
              <p:cNvGrpSpPr>
                <a:grpSpLocks/>
              </p:cNvGrpSpPr>
              <p:nvPr/>
            </p:nvGrpSpPr>
            <p:grpSpPr bwMode="auto">
              <a:xfrm>
                <a:off x="1921" y="3114"/>
                <a:ext cx="2399" cy="2696"/>
                <a:chOff x="1741" y="3114"/>
                <a:chExt cx="2399" cy="2696"/>
              </a:xfrm>
            </p:grpSpPr>
            <p:grpSp>
              <p:nvGrpSpPr>
                <p:cNvPr id="68" name="Group 2263"/>
                <p:cNvGrpSpPr>
                  <a:grpSpLocks/>
                </p:cNvGrpSpPr>
                <p:nvPr/>
              </p:nvGrpSpPr>
              <p:grpSpPr bwMode="auto">
                <a:xfrm>
                  <a:off x="2851" y="3114"/>
                  <a:ext cx="353" cy="351"/>
                  <a:chOff x="7081" y="3674"/>
                  <a:chExt cx="533" cy="476"/>
                </a:xfrm>
              </p:grpSpPr>
              <p:sp>
                <p:nvSpPr>
                  <p:cNvPr id="103" name="Oval 2264"/>
                  <p:cNvSpPr>
                    <a:spLocks noChangeArrowheads="1"/>
                  </p:cNvSpPr>
                  <p:nvPr/>
                </p:nvSpPr>
                <p:spPr bwMode="auto">
                  <a:xfrm>
                    <a:off x="7081" y="3674"/>
                    <a:ext cx="476" cy="47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 sz="1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" name="Text Box 22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15" y="3675"/>
                    <a:ext cx="399" cy="29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rot="0" vert="horz" wrap="square" lIns="18000" tIns="10800" rIns="18000" bIns="1080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+</a:t>
                    </a:r>
                  </a:p>
                </p:txBody>
              </p:sp>
            </p:grpSp>
            <p:grpSp>
              <p:nvGrpSpPr>
                <p:cNvPr id="69" name="Group 2266"/>
                <p:cNvGrpSpPr>
                  <a:grpSpLocks/>
                </p:cNvGrpSpPr>
                <p:nvPr/>
              </p:nvGrpSpPr>
              <p:grpSpPr bwMode="auto">
                <a:xfrm>
                  <a:off x="1741" y="3114"/>
                  <a:ext cx="1077" cy="2696"/>
                  <a:chOff x="1378" y="2394"/>
                  <a:chExt cx="1440" cy="3600"/>
                </a:xfrm>
              </p:grpSpPr>
              <p:sp>
                <p:nvSpPr>
                  <p:cNvPr id="83" name="Rectangle 2267" descr="Гранит"/>
                  <p:cNvSpPr>
                    <a:spLocks noChangeArrowheads="1"/>
                  </p:cNvSpPr>
                  <p:nvPr/>
                </p:nvSpPr>
                <p:spPr bwMode="auto">
                  <a:xfrm>
                    <a:off x="1378" y="2394"/>
                    <a:ext cx="1440" cy="3600"/>
                  </a:xfrm>
                  <a:prstGeom prst="rect">
                    <a:avLst/>
                  </a:prstGeom>
                  <a:blipFill dpi="0" rotWithShape="1">
                    <a:blip r:embed="rId2"/>
                    <a:srcRect/>
                    <a:tile tx="0" ty="0" sx="100000" sy="100000" flip="none" algn="tl"/>
                  </a:blipFill>
                  <a:ln w="19050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 sz="1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84" name="Group 2268"/>
                  <p:cNvGrpSpPr>
                    <a:grpSpLocks/>
                  </p:cNvGrpSpPr>
                  <p:nvPr/>
                </p:nvGrpSpPr>
                <p:grpSpPr bwMode="auto">
                  <a:xfrm>
                    <a:off x="2281" y="311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101" name="Oval 2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02" name="Text Box 22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85" name="Group 2271"/>
                  <p:cNvGrpSpPr>
                    <a:grpSpLocks/>
                  </p:cNvGrpSpPr>
                  <p:nvPr/>
                </p:nvGrpSpPr>
                <p:grpSpPr bwMode="auto">
                  <a:xfrm>
                    <a:off x="2281" y="257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99" name="Oval 2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100" name="Text Box 22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86" name="Group 2274"/>
                  <p:cNvGrpSpPr>
                    <a:grpSpLocks/>
                  </p:cNvGrpSpPr>
                  <p:nvPr/>
                </p:nvGrpSpPr>
                <p:grpSpPr bwMode="auto">
                  <a:xfrm>
                    <a:off x="2281" y="365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97" name="Oval 2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8" name="Text Box 227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87" name="Group 2277"/>
                  <p:cNvGrpSpPr>
                    <a:grpSpLocks/>
                  </p:cNvGrpSpPr>
                  <p:nvPr/>
                </p:nvGrpSpPr>
                <p:grpSpPr bwMode="auto">
                  <a:xfrm>
                    <a:off x="2281" y="419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95" name="Oval 2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6" name="Text Box 227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88" name="Group 2280"/>
                  <p:cNvGrpSpPr>
                    <a:grpSpLocks/>
                  </p:cNvGrpSpPr>
                  <p:nvPr/>
                </p:nvGrpSpPr>
                <p:grpSpPr bwMode="auto">
                  <a:xfrm>
                    <a:off x="2281" y="473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93" name="Oval 2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4" name="Text Box 228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89" name="Group 2283"/>
                  <p:cNvGrpSpPr>
                    <a:grpSpLocks/>
                  </p:cNvGrpSpPr>
                  <p:nvPr/>
                </p:nvGrpSpPr>
                <p:grpSpPr bwMode="auto">
                  <a:xfrm>
                    <a:off x="2281" y="527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91" name="Oval 2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92" name="Text Box 228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sp>
                <p:nvSpPr>
                  <p:cNvPr id="90" name="Text Box 22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61" y="2934"/>
                    <a:ext cx="540" cy="270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vert270" wrap="square" lIns="18000" tIns="10800" rIns="18000" bIns="10800" anchor="t" anchorCtr="0" upright="1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кварц </a:t>
                    </a:r>
                    <a:r>
                      <a:rPr lang="en-US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SiO</a:t>
                    </a:r>
                    <a:r>
                      <a:rPr lang="en-US" sz="1400" baseline="-25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2</a:t>
                    </a:r>
                    <a:endParaRPr lang="ru-RU" sz="1400" dirty="0">
                      <a:effectLst/>
                      <a:latin typeface="Times New Roman" pitchFamily="18" charset="0"/>
                      <a:ea typeface="Calibri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70" name="Group 2287"/>
                <p:cNvGrpSpPr>
                  <a:grpSpLocks/>
                </p:cNvGrpSpPr>
                <p:nvPr/>
              </p:nvGrpSpPr>
              <p:grpSpPr bwMode="auto">
                <a:xfrm>
                  <a:off x="3361" y="3888"/>
                  <a:ext cx="779" cy="306"/>
                  <a:chOff x="4261" y="3471"/>
                  <a:chExt cx="1314" cy="476"/>
                </a:xfrm>
              </p:grpSpPr>
              <p:grpSp>
                <p:nvGrpSpPr>
                  <p:cNvPr id="74" name="Group 2288"/>
                  <p:cNvGrpSpPr>
                    <a:grpSpLocks/>
                  </p:cNvGrpSpPr>
                  <p:nvPr/>
                </p:nvGrpSpPr>
                <p:grpSpPr bwMode="auto">
                  <a:xfrm>
                    <a:off x="4261" y="3471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81" name="Oval 2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99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82" name="Text Box 229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75" name="Group 2291"/>
                  <p:cNvGrpSpPr>
                    <a:grpSpLocks/>
                  </p:cNvGrpSpPr>
                  <p:nvPr/>
                </p:nvGrpSpPr>
                <p:grpSpPr bwMode="auto">
                  <a:xfrm>
                    <a:off x="4742" y="3474"/>
                    <a:ext cx="833" cy="291"/>
                    <a:chOff x="3965" y="5315"/>
                    <a:chExt cx="359" cy="122"/>
                  </a:xfrm>
                </p:grpSpPr>
                <p:cxnSp>
                  <p:nvCxnSpPr>
                    <p:cNvPr id="76" name="Line 2292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77" name="Line 2293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78" name="Line 2294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79" name="Line 2295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80" name="Line 2296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71" name="Group 2297"/>
                <p:cNvGrpSpPr>
                  <a:grpSpLocks/>
                </p:cNvGrpSpPr>
                <p:nvPr/>
              </p:nvGrpSpPr>
              <p:grpSpPr bwMode="auto">
                <a:xfrm>
                  <a:off x="3361" y="4799"/>
                  <a:ext cx="374" cy="317"/>
                  <a:chOff x="7081" y="3674"/>
                  <a:chExt cx="533" cy="476"/>
                </a:xfrm>
              </p:grpSpPr>
              <p:sp>
                <p:nvSpPr>
                  <p:cNvPr id="72" name="Oval 2298"/>
                  <p:cNvSpPr>
                    <a:spLocks noChangeArrowheads="1"/>
                  </p:cNvSpPr>
                  <p:nvPr/>
                </p:nvSpPr>
                <p:spPr bwMode="auto">
                  <a:xfrm>
                    <a:off x="7081" y="3674"/>
                    <a:ext cx="476" cy="47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 sz="1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73" name="Text Box 229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15" y="3675"/>
                    <a:ext cx="399" cy="35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rot="0" vert="horz" wrap="square" lIns="18000" tIns="10800" rIns="18000" bIns="1080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+</a:t>
                    </a:r>
                    <a:endParaRPr lang="ru-RU" sz="1400">
                      <a:effectLst/>
                      <a:latin typeface="Times New Roman" pitchFamily="18" charset="0"/>
                      <a:ea typeface="Calibri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7" name="Group 2300"/>
              <p:cNvGrpSpPr>
                <a:grpSpLocks/>
              </p:cNvGrpSpPr>
              <p:nvPr/>
            </p:nvGrpSpPr>
            <p:grpSpPr bwMode="auto">
              <a:xfrm>
                <a:off x="4801" y="3114"/>
                <a:ext cx="2714" cy="2696"/>
                <a:chOff x="4801" y="3114"/>
                <a:chExt cx="2714" cy="2696"/>
              </a:xfrm>
            </p:grpSpPr>
            <p:grpSp>
              <p:nvGrpSpPr>
                <p:cNvPr id="18" name="Group 2301"/>
                <p:cNvGrpSpPr>
                  <a:grpSpLocks/>
                </p:cNvGrpSpPr>
                <p:nvPr/>
              </p:nvGrpSpPr>
              <p:grpSpPr bwMode="auto">
                <a:xfrm>
                  <a:off x="4801" y="3114"/>
                  <a:ext cx="1080" cy="2696"/>
                  <a:chOff x="1378" y="2394"/>
                  <a:chExt cx="1440" cy="3600"/>
                </a:xfrm>
              </p:grpSpPr>
              <p:sp>
                <p:nvSpPr>
                  <p:cNvPr id="48" name="Rectangle 2302" descr="Гранит"/>
                  <p:cNvSpPr>
                    <a:spLocks noChangeArrowheads="1"/>
                  </p:cNvSpPr>
                  <p:nvPr/>
                </p:nvSpPr>
                <p:spPr bwMode="auto">
                  <a:xfrm>
                    <a:off x="1378" y="2394"/>
                    <a:ext cx="1440" cy="3600"/>
                  </a:xfrm>
                  <a:prstGeom prst="rect">
                    <a:avLst/>
                  </a:prstGeom>
                  <a:blipFill dpi="0" rotWithShape="1">
                    <a:blip r:embed="rId2"/>
                    <a:srcRect/>
                    <a:tile tx="0" ty="0" sx="100000" sy="100000" flip="none" algn="tl"/>
                  </a:blipFill>
                  <a:ln w="19050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 sz="1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49" name="Group 2303"/>
                  <p:cNvGrpSpPr>
                    <a:grpSpLocks/>
                  </p:cNvGrpSpPr>
                  <p:nvPr/>
                </p:nvGrpSpPr>
                <p:grpSpPr bwMode="auto">
                  <a:xfrm>
                    <a:off x="2281" y="311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66" name="Oval 2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7" name="Text Box 230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50" name="Group 2306"/>
                  <p:cNvGrpSpPr>
                    <a:grpSpLocks/>
                  </p:cNvGrpSpPr>
                  <p:nvPr/>
                </p:nvGrpSpPr>
                <p:grpSpPr bwMode="auto">
                  <a:xfrm>
                    <a:off x="2281" y="257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64" name="Oval 2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5" name="Text Box 230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51" name="Group 2309"/>
                  <p:cNvGrpSpPr>
                    <a:grpSpLocks/>
                  </p:cNvGrpSpPr>
                  <p:nvPr/>
                </p:nvGrpSpPr>
                <p:grpSpPr bwMode="auto">
                  <a:xfrm>
                    <a:off x="2281" y="365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62" name="Oval 2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3" name="Text Box 23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52" name="Group 2312"/>
                  <p:cNvGrpSpPr>
                    <a:grpSpLocks/>
                  </p:cNvGrpSpPr>
                  <p:nvPr/>
                </p:nvGrpSpPr>
                <p:grpSpPr bwMode="auto">
                  <a:xfrm>
                    <a:off x="2281" y="419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60" name="Oval 2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61" name="Text Box 23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53" name="Group 2315"/>
                  <p:cNvGrpSpPr>
                    <a:grpSpLocks/>
                  </p:cNvGrpSpPr>
                  <p:nvPr/>
                </p:nvGrpSpPr>
                <p:grpSpPr bwMode="auto">
                  <a:xfrm>
                    <a:off x="2281" y="473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58" name="Oval 2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9" name="Text Box 23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54" name="Group 2318"/>
                  <p:cNvGrpSpPr>
                    <a:grpSpLocks/>
                  </p:cNvGrpSpPr>
                  <p:nvPr/>
                </p:nvGrpSpPr>
                <p:grpSpPr bwMode="auto">
                  <a:xfrm>
                    <a:off x="2281" y="5274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56" name="Oval 2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57" name="Text Box 23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1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sp>
                <p:nvSpPr>
                  <p:cNvPr id="55" name="Text Box 23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61" y="2934"/>
                    <a:ext cx="540" cy="270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vert270" wrap="square" lIns="18000" tIns="10800" rIns="18000" bIns="10800" anchor="t" anchorCtr="0" upright="1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кварц </a:t>
                    </a:r>
                    <a:r>
                      <a:rPr lang="en-US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SiO</a:t>
                    </a:r>
                    <a:r>
                      <a:rPr lang="en-US" sz="1400" baseline="-250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2</a:t>
                    </a:r>
                    <a:endParaRPr lang="ru-RU" sz="1400">
                      <a:effectLst/>
                      <a:latin typeface="Times New Roman" pitchFamily="18" charset="0"/>
                      <a:ea typeface="Calibri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9" name="Group 2322"/>
                <p:cNvGrpSpPr>
                  <a:grpSpLocks/>
                </p:cNvGrpSpPr>
                <p:nvPr/>
              </p:nvGrpSpPr>
              <p:grpSpPr bwMode="auto">
                <a:xfrm>
                  <a:off x="5881" y="3191"/>
                  <a:ext cx="656" cy="527"/>
                  <a:chOff x="7681" y="2458"/>
                  <a:chExt cx="836" cy="703"/>
                </a:xfrm>
              </p:grpSpPr>
              <p:sp>
                <p:nvSpPr>
                  <p:cNvPr id="46" name="Oval 2323"/>
                  <p:cNvSpPr>
                    <a:spLocks noChangeArrowheads="1"/>
                  </p:cNvSpPr>
                  <p:nvPr/>
                </p:nvSpPr>
                <p:spPr bwMode="auto">
                  <a:xfrm>
                    <a:off x="7681" y="2458"/>
                    <a:ext cx="703" cy="703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 sz="1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7" name="Text Box 23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751" y="2575"/>
                    <a:ext cx="766" cy="31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rot="0" vert="horz" wrap="square" lIns="18000" tIns="10800" rIns="18000" bIns="1080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+ +</a:t>
                    </a:r>
                  </a:p>
                </p:txBody>
              </p:sp>
            </p:grpSp>
            <p:grpSp>
              <p:nvGrpSpPr>
                <p:cNvPr id="20" name="Group 2325"/>
                <p:cNvGrpSpPr>
                  <a:grpSpLocks/>
                </p:cNvGrpSpPr>
                <p:nvPr/>
              </p:nvGrpSpPr>
              <p:grpSpPr bwMode="auto">
                <a:xfrm>
                  <a:off x="5911" y="4827"/>
                  <a:ext cx="635" cy="522"/>
                  <a:chOff x="7681" y="2458"/>
                  <a:chExt cx="836" cy="703"/>
                </a:xfrm>
              </p:grpSpPr>
              <p:sp>
                <p:nvSpPr>
                  <p:cNvPr id="44" name="Oval 2326"/>
                  <p:cNvSpPr>
                    <a:spLocks noChangeArrowheads="1"/>
                  </p:cNvSpPr>
                  <p:nvPr/>
                </p:nvSpPr>
                <p:spPr bwMode="auto">
                  <a:xfrm>
                    <a:off x="7681" y="2458"/>
                    <a:ext cx="703" cy="703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 sz="1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45" name="Text Box 23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751" y="2575"/>
                    <a:ext cx="766" cy="28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rot="0" vert="horz" wrap="square" lIns="18000" tIns="10800" rIns="18000" bIns="1080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+ +</a:t>
                    </a:r>
                  </a:p>
                </p:txBody>
              </p:sp>
            </p:grpSp>
            <p:grpSp>
              <p:nvGrpSpPr>
                <p:cNvPr id="21" name="Group 2328"/>
                <p:cNvGrpSpPr>
                  <a:grpSpLocks/>
                </p:cNvGrpSpPr>
                <p:nvPr/>
              </p:nvGrpSpPr>
              <p:grpSpPr bwMode="auto">
                <a:xfrm>
                  <a:off x="6445" y="3249"/>
                  <a:ext cx="779" cy="306"/>
                  <a:chOff x="4261" y="3471"/>
                  <a:chExt cx="1314" cy="476"/>
                </a:xfrm>
              </p:grpSpPr>
              <p:grpSp>
                <p:nvGrpSpPr>
                  <p:cNvPr id="35" name="Group 2329"/>
                  <p:cNvGrpSpPr>
                    <a:grpSpLocks/>
                  </p:cNvGrpSpPr>
                  <p:nvPr/>
                </p:nvGrpSpPr>
                <p:grpSpPr bwMode="auto">
                  <a:xfrm>
                    <a:off x="4261" y="3471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42" name="Oval 2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99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43" name="Text Box 23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36" name="Group 2332"/>
                  <p:cNvGrpSpPr>
                    <a:grpSpLocks/>
                  </p:cNvGrpSpPr>
                  <p:nvPr/>
                </p:nvGrpSpPr>
                <p:grpSpPr bwMode="auto">
                  <a:xfrm>
                    <a:off x="4742" y="3474"/>
                    <a:ext cx="833" cy="291"/>
                    <a:chOff x="3965" y="5315"/>
                    <a:chExt cx="359" cy="122"/>
                  </a:xfrm>
                </p:grpSpPr>
                <p:cxnSp>
                  <p:nvCxnSpPr>
                    <p:cNvPr id="37" name="Line 2333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38" name="Line 2334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39" name="Line 2335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40" name="Line 2336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41" name="Line 2337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22" name="Group 2338"/>
                <p:cNvGrpSpPr>
                  <a:grpSpLocks/>
                </p:cNvGrpSpPr>
                <p:nvPr/>
              </p:nvGrpSpPr>
              <p:grpSpPr bwMode="auto">
                <a:xfrm>
                  <a:off x="6451" y="4869"/>
                  <a:ext cx="779" cy="306"/>
                  <a:chOff x="4261" y="3471"/>
                  <a:chExt cx="1314" cy="476"/>
                </a:xfrm>
              </p:grpSpPr>
              <p:grpSp>
                <p:nvGrpSpPr>
                  <p:cNvPr id="26" name="Group 2339"/>
                  <p:cNvGrpSpPr>
                    <a:grpSpLocks/>
                  </p:cNvGrpSpPr>
                  <p:nvPr/>
                </p:nvGrpSpPr>
                <p:grpSpPr bwMode="auto">
                  <a:xfrm>
                    <a:off x="4261" y="3471"/>
                    <a:ext cx="533" cy="476"/>
                    <a:chOff x="7081" y="3674"/>
                    <a:chExt cx="533" cy="476"/>
                  </a:xfrm>
                </p:grpSpPr>
                <p:sp>
                  <p:nvSpPr>
                    <p:cNvPr id="33" name="Oval 2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81" y="3674"/>
                      <a:ext cx="476" cy="476"/>
                    </a:xfrm>
                    <a:prstGeom prst="ellipse">
                      <a:avLst/>
                    </a:prstGeom>
                    <a:solidFill>
                      <a:srgbClr val="FFFF99"/>
                    </a:solidFill>
                    <a:ln w="25400" algn="ctr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4" name="Text Box 23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215" y="3675"/>
                      <a:ext cx="399" cy="3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25400" algn="ctr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/>
                        </a14:hiddenEffects>
                      </a:ext>
                    </a:extLst>
                  </p:spPr>
                  <p:txBody>
                    <a:bodyPr rot="0" vert="horz" wrap="square" lIns="18000" tIns="10800" rIns="18000" bIns="1080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27" name="Group 2342"/>
                  <p:cNvGrpSpPr>
                    <a:grpSpLocks/>
                  </p:cNvGrpSpPr>
                  <p:nvPr/>
                </p:nvGrpSpPr>
                <p:grpSpPr bwMode="auto">
                  <a:xfrm>
                    <a:off x="4742" y="3474"/>
                    <a:ext cx="833" cy="291"/>
                    <a:chOff x="3965" y="5315"/>
                    <a:chExt cx="359" cy="122"/>
                  </a:xfrm>
                </p:grpSpPr>
                <p:cxnSp>
                  <p:nvCxnSpPr>
                    <p:cNvPr id="28" name="Line 2343"/>
                    <p:cNvCxnSpPr/>
                    <p:nvPr/>
                  </p:nvCxnSpPr>
                  <p:spPr bwMode="auto">
                    <a:xfrm flipV="1">
                      <a:off x="3965" y="5315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29" name="Line 2344"/>
                    <p:cNvCxnSpPr/>
                    <p:nvPr/>
                  </p:nvCxnSpPr>
                  <p:spPr bwMode="auto">
                    <a:xfrm flipV="1">
                      <a:off x="4100" y="5315"/>
                      <a:ext cx="89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30" name="Line 2345"/>
                    <p:cNvCxnSpPr/>
                    <p:nvPr/>
                  </p:nvCxnSpPr>
                  <p:spPr bwMode="auto">
                    <a:xfrm flipV="1">
                      <a:off x="4234" y="5321"/>
                      <a:ext cx="90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31" name="Line 2346"/>
                    <p:cNvCxnSpPr/>
                    <p:nvPr/>
                  </p:nvCxnSpPr>
                  <p:spPr bwMode="auto">
                    <a:xfrm flipH="1" flipV="1">
                      <a:off x="4055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  <p:cxnSp>
                  <p:nvCxnSpPr>
                    <p:cNvPr id="32" name="Line 2347"/>
                    <p:cNvCxnSpPr/>
                    <p:nvPr/>
                  </p:nvCxnSpPr>
                  <p:spPr bwMode="auto">
                    <a:xfrm flipH="1" flipV="1">
                      <a:off x="4189" y="5315"/>
                      <a:ext cx="45" cy="11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grpSp>
              <p:nvGrpSpPr>
                <p:cNvPr id="23" name="Group 2348"/>
                <p:cNvGrpSpPr>
                  <a:grpSpLocks/>
                </p:cNvGrpSpPr>
                <p:nvPr/>
              </p:nvGrpSpPr>
              <p:grpSpPr bwMode="auto">
                <a:xfrm>
                  <a:off x="7141" y="4014"/>
                  <a:ext cx="374" cy="317"/>
                  <a:chOff x="7081" y="3674"/>
                  <a:chExt cx="533" cy="476"/>
                </a:xfrm>
              </p:grpSpPr>
              <p:sp>
                <p:nvSpPr>
                  <p:cNvPr id="24" name="Oval 2349"/>
                  <p:cNvSpPr>
                    <a:spLocks noChangeArrowheads="1"/>
                  </p:cNvSpPr>
                  <p:nvPr/>
                </p:nvSpPr>
                <p:spPr bwMode="auto">
                  <a:xfrm>
                    <a:off x="7081" y="3674"/>
                    <a:ext cx="476" cy="47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54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endParaRPr lang="ru-RU" sz="140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25" name="Text Box 23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15" y="3675"/>
                    <a:ext cx="399" cy="35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/>
                      </a14:hiddenEffects>
                    </a:ext>
                  </a:extLst>
                </p:spPr>
                <p:txBody>
                  <a:bodyPr rot="0" vert="horz" wrap="square" lIns="18000" tIns="10800" rIns="18000" bIns="1080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4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+</a:t>
                    </a:r>
                    <a:endParaRPr lang="ru-RU" sz="1400">
                      <a:effectLst/>
                      <a:latin typeface="Times New Roman" pitchFamily="18" charset="0"/>
                      <a:ea typeface="Calibri"/>
                      <a:cs typeface="Times New Roman" pitchFamily="18" charset="0"/>
                    </a:endParaRPr>
                  </a:p>
                </p:txBody>
              </p:sp>
            </p:grpSp>
          </p:grpSp>
        </p:grpSp>
        <p:sp>
          <p:nvSpPr>
            <p:cNvPr id="15" name="Text Box 2351"/>
            <p:cNvSpPr txBox="1">
              <a:spLocks noChangeArrowheads="1"/>
            </p:cNvSpPr>
            <p:nvPr/>
          </p:nvSpPr>
          <p:spPr bwMode="auto">
            <a:xfrm>
              <a:off x="1341" y="4942"/>
              <a:ext cx="5454" cy="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18000" tIns="10800" rIns="18000" bIns="1080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4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Кварц до активации(слева) и после (справа</a:t>
              </a:r>
              <a:r>
                <a:rPr lang="ru-RU" sz="1400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)</a:t>
              </a:r>
              <a:endParaRPr lang="ru-RU" sz="1400" dirty="0">
                <a:effectLst/>
                <a:latin typeface="Times New Roman" pitchFamily="18" charset="0"/>
                <a:ea typeface="Calibri"/>
                <a:cs typeface="Times New Roman" pitchFamily="18" charset="0"/>
              </a:endParaRPr>
            </a:p>
          </p:txBody>
        </p:sp>
      </p:grpSp>
      <p:sp>
        <p:nvSpPr>
          <p:cNvPr id="105" name="Прямоугольник 104"/>
          <p:cNvSpPr/>
          <p:nvPr/>
        </p:nvSpPr>
        <p:spPr>
          <a:xfrm>
            <a:off x="740779" y="3518228"/>
            <a:ext cx="8079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Механизм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активация пирита серной кислотой. В пульпе на поверхности пирита образуются пленки гидратов железа. При добавлении серной кислоты эти пленки растворяются и на поверхности образуются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сульфидосульфаты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955092" y="4581128"/>
            <a:ext cx="65692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{Fe(OH)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}n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FeS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   FeS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FeSO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}n</a:t>
            </a:r>
          </a:p>
        </p:txBody>
      </p:sp>
      <p:sp>
        <p:nvSpPr>
          <p:cNvPr id="107" name="Прямоугольник 106" descr="Гранит"/>
          <p:cNvSpPr>
            <a:spLocks noChangeArrowheads="1"/>
          </p:cNvSpPr>
          <p:nvPr/>
        </p:nvSpPr>
        <p:spPr bwMode="auto">
          <a:xfrm>
            <a:off x="1045720" y="4792920"/>
            <a:ext cx="470535" cy="499745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0" ty="0" sx="100000" sy="100000" flip="none" algn="tl"/>
          </a:blip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08" name="Прямоугольник 107" descr="Гранит"/>
          <p:cNvSpPr>
            <a:spLocks noChangeArrowheads="1"/>
          </p:cNvSpPr>
          <p:nvPr/>
        </p:nvSpPr>
        <p:spPr bwMode="auto">
          <a:xfrm>
            <a:off x="5071586" y="4907219"/>
            <a:ext cx="386715" cy="271145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0" ty="0" sx="100000" sy="100000" flip="none" algn="tl"/>
          </a:blip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612191" y="5661248"/>
            <a:ext cx="82082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Механизм 3: образование водорастворимых сульфидных пленок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сернистый натрий (для окисленных руд цветных металлов - церуссита PbCO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малахита CuCO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323528" y="17934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флотационных реагентов. Активаторы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89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823</Words>
  <Application>Microsoft Office PowerPoint</Application>
  <PresentationFormat>Экран (4:3)</PresentationFormat>
  <Paragraphs>137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Переработка и обогащение полезных ископаемых  Лекция 6  Флотационный метод обогащения. Общие представления. Классификация и закрепление флотационных реагентов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Переработка и обогащение полезных ископаемых  Лекция 6  Флотационный метод обогащения. Общие представления. Классификация и закрепление флотационных реагентов</dc:title>
  <dc:creator>Administrator</dc:creator>
  <cp:lastModifiedBy>Administrator</cp:lastModifiedBy>
  <cp:revision>4</cp:revision>
  <dcterms:created xsi:type="dcterms:W3CDTF">2022-09-15T03:19:54Z</dcterms:created>
  <dcterms:modified xsi:type="dcterms:W3CDTF">2022-09-15T04:02:52Z</dcterms:modified>
</cp:coreProperties>
</file>