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6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7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6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2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0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5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0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0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FFA3-2779-421E-B18B-1D28DB2D345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B52D-3AEA-4A73-8149-D7DB4236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1761782"/>
            <a:ext cx="7766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Переработка и обогащение полезных ископаемых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 </a:t>
            </a:r>
            <a:r>
              <a:rPr lang="ru-RU" sz="2400" b="1" dirty="0">
                <a:solidFill>
                  <a:schemeClr val="bg1"/>
                </a:solidFill>
              </a:rPr>
              <a:t>Вспомогательные процессы и аппарата при обогащении полезных ископаемых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54868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726" y="4725144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Мотовилов Игорь Юрьевич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«Металлургия и обогащение полезных ископаемых»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motovilov88@inbox.ru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Сгущение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 разработок различных конструкций сгустителей – ускорение осаждения твердого и осветления воды, сокращения площадей, занимаемых сгустителями. Наибольшее распространение получили цилиндрические и цилиндроконические сгустители.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991077"/>
            <a:ext cx="366371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" y="2060848"/>
            <a:ext cx="534905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8638" y="4700771"/>
            <a:ext cx="3691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Общий вид радиального сгустителя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57" y="4739390"/>
            <a:ext cx="5363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радиального сгустителя с центральным приводом: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чан;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кольцевой желоб для слива;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центральный вал;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гребковая ферма;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гребки;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привод вала;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ферма;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питающее устройство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15684"/>
          <a:stretch/>
        </p:blipFill>
        <p:spPr>
          <a:xfrm rot="5400000">
            <a:off x="6557769" y="4867030"/>
            <a:ext cx="1392911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Сгущение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" y="1281308"/>
            <a:ext cx="8695516" cy="394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972" y="5225060"/>
            <a:ext cx="8695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радиального сгустителя с периферическим приводом: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чан;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кольцевой желоб для слива;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колонна;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опорная головка;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радиальная гребковая ферма;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гребки;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подвижная ферма;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рельсовый путь;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ходовое колесо;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загрузочное устройство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1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913"/>
            <a:ext cx="6649966" cy="38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Сгущение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95" y="5011340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Принципиальная схема работы тонкослойного сгустителя: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наклонные пластины;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накопитель сгущенного продукта;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загрузочное устройство;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сливной патрубок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9855"/>
          <a:stretch/>
        </p:blipFill>
        <p:spPr>
          <a:xfrm rot="5400000">
            <a:off x="6302815" y="3785803"/>
            <a:ext cx="2477908" cy="32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6636"/>
            <a:ext cx="4464496" cy="227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Фильтрование</a:t>
            </a:r>
          </a:p>
          <a:p>
            <a:pPr marL="457200" indent="-457200" algn="ctr">
              <a:buFont typeface="+mj-lt"/>
              <a:buAutoNum type="arabicPeriod"/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Дисковые вакуум-фильтры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5905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1995665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Общий вид дискового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вакуум-фильтра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1076" y="3645024"/>
            <a:ext cx="2735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Поперечный разрез (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и продольный вид (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дискового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вакуум-фильтра: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ванна,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вал,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распределительная головка,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сектор,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мешалка </a:t>
            </a:r>
          </a:p>
        </p:txBody>
      </p:sp>
    </p:spTree>
    <p:extLst>
      <p:ext uri="{BB962C8B-B14F-4D97-AF65-F5344CB8AC3E}">
        <p14:creationId xmlns:p14="http://schemas.microsoft.com/office/powerpoint/2010/main" val="23941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714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5735"/>
            <a:ext cx="59531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Фильтрование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Дисковые вакуум-фильтры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672" y="1481068"/>
            <a:ext cx="5736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Распределение зон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вращении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диска вакуум-фильтра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зона набора осадка (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фильтрования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зона просушки осадка,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3, 5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промежуточные зоны,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зона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отдувки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осадка,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зона регенерации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фильтровальной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ткани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7904" y="3591719"/>
            <a:ext cx="2705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Устройство распределительной головки (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и вала (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фильтра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полость вакуума,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мост разделения зон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полость вакуума в зоне просушки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5561945"/>
            <a:ext cx="6457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ребро жесткости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подача сжатого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воздуха (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отдувка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подача сжатого воздуха (регенерация ткани),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штуцеры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отвода фильтрата,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каналы вала,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место установки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секторов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(горловина),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соединительный фланец </a:t>
            </a:r>
          </a:p>
        </p:txBody>
      </p:sp>
    </p:spTree>
    <p:extLst>
      <p:ext uri="{BB962C8B-B14F-4D97-AF65-F5344CB8AC3E}">
        <p14:creationId xmlns:p14="http://schemas.microsoft.com/office/powerpoint/2010/main" val="9481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406"/>
            <a:ext cx="4320480" cy="54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86" y="502660"/>
            <a:ext cx="3696880" cy="32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365" y="179348"/>
            <a:ext cx="843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Фильтр-пресс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9673" y="3787248"/>
            <a:ext cx="3962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фильтр-пресса ФПАКМ (а) и фильтрующих плит (б):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камера промывной воды;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механизм передвижения ткани;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фильтрующая ткань;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верхняя упорная плита;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фильтрующие плиты;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нажимная плита;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механизм зажима;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стяжки;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нижняя опорная плита; 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095572"/>
            <a:ext cx="8803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коллектор подачи суспензии;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верхняя часть фильтрующей плиты с дренажным устройством отвода фильтрата;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резиновая диафрагма;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нижняя часть фильтрующей плиты;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коллектор отвода фильтрата</a:t>
            </a:r>
          </a:p>
        </p:txBody>
      </p:sp>
    </p:spTree>
    <p:extLst>
      <p:ext uri="{BB962C8B-B14F-4D97-AF65-F5344CB8AC3E}">
        <p14:creationId xmlns:p14="http://schemas.microsoft.com/office/powerpoint/2010/main" val="10077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365" y="179348"/>
            <a:ext cx="8431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Сушка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265113" algn="just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Сушкой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называется процесс обезвоживания материала, основанный на испарении влаги в окружающую среду при нагревании. При сушке удаляется только влага, связанная с материалом механически и физико-механически. Процесс сушки относится к массообменным процессам в связи с перемещением тепла и влаги внутри материала и их переносом с поверхности материала в окружающую среду.</a:t>
            </a:r>
          </a:p>
          <a:p>
            <a:pPr indent="2651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качестве теплоносителя (сушильного агента) применяют дымовые газы, нагретый воздух и перегретый пар.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5" y="3004145"/>
            <a:ext cx="25812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7" y="2924944"/>
            <a:ext cx="55769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способу подвода тепла к высушиваемому материалу различают :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конвективная сушка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при непосредственном соприкосновении высушиваемого материала с сушильным агентом;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контактная сушка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при передаче тепла от теплоносителя к материалу через разделяющую перегородку.</a:t>
            </a:r>
          </a:p>
          <a:p>
            <a:pPr indent="2651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Скорость сушки определяется уменьшением влажности материала за период времени и зависит от формы связи влаги с материалом.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792" y="6218148"/>
            <a:ext cx="298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Зависимость влажности материала от времени сушки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45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Сушка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6903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Барабанная газовая сушилка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сварной барабан;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бандажи;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венцовая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шестерня;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разгрузочная камера;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опорные ролики;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привод;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топка;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загрузочное устройство </a:t>
            </a:r>
          </a:p>
        </p:txBody>
      </p:sp>
    </p:spTree>
    <p:extLst>
      <p:ext uri="{BB962C8B-B14F-4D97-AF65-F5344CB8AC3E}">
        <p14:creationId xmlns:p14="http://schemas.microsoft.com/office/powerpoint/2010/main" val="138150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Сушка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6143"/>
            <a:ext cx="7200800" cy="501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54103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труб сушилок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устройство подачи горячих газов;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компенсатор;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загрузочное устройство;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прямолинейный участок трубы постоянного сечения;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разгрузочные аппараты (циклон или сепаратор)</a:t>
            </a:r>
          </a:p>
        </p:txBody>
      </p:sp>
    </p:spTree>
    <p:extLst>
      <p:ext uri="{BB962C8B-B14F-4D97-AF65-F5344CB8AC3E}">
        <p14:creationId xmlns:p14="http://schemas.microsoft.com/office/powerpoint/2010/main" val="295586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5" y="596597"/>
            <a:ext cx="7776864" cy="512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Сушка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5643825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Принципиальная схема сушилки кипящего слоя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растопочная труба;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заслонка;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бункер для влажного материала;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взрывные клапаны;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скруббер;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сухие пылеуловители;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вращающиеся затворы;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зона кипящего слоя;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газораспределительная решетка;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разгрузочный затвор;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нагнетательный вентилятор;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топка;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мельница для угля</a:t>
            </a:r>
          </a:p>
        </p:txBody>
      </p:sp>
    </p:spTree>
    <p:extLst>
      <p:ext uri="{BB962C8B-B14F-4D97-AF65-F5344CB8AC3E}">
        <p14:creationId xmlns:p14="http://schemas.microsoft.com/office/powerpoint/2010/main" val="312254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3042" y="1268760"/>
            <a:ext cx="83074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влаги в продуктах обогащения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Методы обезвоживания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Сгущение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Фильтрование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Сушка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Виды влаги в продуктах обогащения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23750" y="56096"/>
            <a:ext cx="5849744" cy="70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-27384"/>
                <a:ext cx="8640960" cy="2351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Виды влаги</a:t>
                </a:r>
              </a:p>
              <a:p>
                <a:pPr algn="ctr"/>
                <a:endParaRPr lang="ru-R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:r>
                  <a:rPr lang="ru-RU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Влажность</a:t>
                </a:r>
                <a:r>
                  <a:rPr lang="ru-RU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– отношение массы воды в продукте к массе сырого продукта. Рабочая влажность определяется по формуле:</a:t>
                </a:r>
              </a:p>
              <a:p>
                <a:pPr indent="354013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𝑾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𝑶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/(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𝑶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𝑮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𝟏𝟎𝟎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 %</m:t>
                      </m:r>
                    </m:oMath>
                  </m:oMathPara>
                </a14:m>
                <a:endPara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Влажность подразделяют на 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рабочую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лабораторную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и 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внешнюю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между которыми соблюдается следующее соотношение:</a:t>
                </a:r>
                <a:endPara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𝑾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вн</m:t>
                          </m:r>
                        </m:sub>
                      </m:sSub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𝑾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𝑾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-27384"/>
                <a:ext cx="8640960" cy="2351862"/>
              </a:xfrm>
              <a:prstGeom prst="rect">
                <a:avLst/>
              </a:prstGeom>
              <a:blipFill rotWithShape="1">
                <a:blip r:embed="rId2"/>
                <a:stretch>
                  <a:fillRect l="-564" t="-1299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4" y="2324478"/>
            <a:ext cx="56673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437112"/>
            <a:ext cx="5697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Разновидности влаги ив зависимости от ее связи с поверхностью твердой фазы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9249" y="2270493"/>
            <a:ext cx="30872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Химическая или связанная влага (внутренняя)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это влага, которая содержится в кристаллической решетке некоторых минералов в виде гидроксильных ионов в гидратах и в виде молекул воды в кристаллогидратах.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Адсорбированная (пленочная) влага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удерживается на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13176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поверхности в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виде гидратных пленок силами адсорбции. Подразделяется на: гигроскопическую, прочно связанную, адгезионную.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Капиллярная влага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заполняет капиллярные промежутки, образующиеся между частицами, или поры внутри самих частиц твердого и удерживается в них силами капиллярного давления.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Гравитационная влага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это свободная влага, которая заполняет все промежутки между частицами и перемещается под действием силы тяжести.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019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Классификация продуктов по содержанию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влаги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зависимости от содержания воды продукты обогащения делятся на следующие классы: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Обводненные (жидкие)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содержат более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воды, обладают подвижностью жидкости, представляют собой механическую смесь твердого и воды.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Мокрые – 15-40% влаги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не обладают подвижностью жидкости. Содержит все виды влаги. Получаются после обезвоживания жидких продуктов. Содержат в себе остатки гравитационной влаги, а также адсорбированную и капиллярную влагу.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Влажные – 5-15% влаги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них нет гравитационной влаги. Получаются после обезвоживания мокрых продуктов. Не обладают текучестью. В них не содержится свободной гравитационной влаги, а присутствует лишь некоторое количество капиллярной, пленочной и гигроскопической влаги.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Воздушно-сухие – сыпучие продукты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Получаются после высушивания на воздухе влажных продуктов. В них содержится только гигроскопическая влага. Влажность не превышает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Сухие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получаются в результате термической сушки при условии испарения из материала большей части гигроскопической влаги. Практически не содержат влаги.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92696"/>
            <a:ext cx="65532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обезвоживания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7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93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Дренирование в кинетических условиях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Неподвижные плоские щелевидные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сита, дуговые сита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3751" r="11242" b="67403"/>
          <a:stretch/>
        </p:blipFill>
        <p:spPr bwMode="auto">
          <a:xfrm>
            <a:off x="105573" y="1010345"/>
            <a:ext cx="7998106" cy="458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Дуговой грохот: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принцип действия;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схема работы дугового грохота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питание;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сгущенный продукт;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рабочая поверхность;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слив;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схема грохота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СД2А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загрузочное отверстие;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щелевое сито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опора из уголков;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крепление (деревянные клинья)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934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Дренирование в кинетических условиях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Конические грохоты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7897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57706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конусного грохота типа ГК: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верхнее кольцеобразное сито;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пирамидальное сито;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сплошное кольцо;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кожух.</a:t>
            </a: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 действием центробежной силы здесь удаляется 80-90% воды и мелочи. Оставшаяся свободная влага удаляется в пирамидальной части грохота.</a:t>
            </a: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Удельная производительность ГК больше, чем у подвижных грохотов  составляет около 80 м</a:t>
            </a:r>
            <a:r>
              <a:rPr lang="ru-RU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/м</a:t>
            </a:r>
            <a:r>
              <a:rPr lang="ru-RU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*ч по суспензии и 20 т/м</a:t>
            </a:r>
            <a:r>
              <a:rPr lang="ru-RU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*ч по твердому.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934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Дренирование в статистических условиях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Обезвоживание в элеваторах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Применяется для крупнозернистых материалов. Элеваторы типа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ЭО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(ковши расположены через звено цепи) устанавливаются под углом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60-70°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ЭОС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(с сомкнутыми ковшами – на каждом звене цепи расположен ковш) – под углом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29461" r="12592" b="38035"/>
          <a:stretch/>
        </p:blipFill>
        <p:spPr bwMode="auto">
          <a:xfrm>
            <a:off x="251520" y="2146144"/>
            <a:ext cx="4518692" cy="28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0428"/>
            <a:ext cx="4163886" cy="284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592" y="5079252"/>
            <a:ext cx="4337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Обезвоживающий элеватор: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со сгустителем;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 зумпфом (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баггер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-зумпф);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элеватор;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сгуститель;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зумпф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0212" y="5079252"/>
            <a:ext cx="4337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обезвоживающего элеватора: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звенья тяговой цепи;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ковш;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отклоняющая пластина </a:t>
            </a:r>
          </a:p>
        </p:txBody>
      </p:sp>
    </p:spTree>
    <p:extLst>
      <p:ext uri="{BB962C8B-B14F-4D97-AF65-F5344CB8AC3E}">
        <p14:creationId xmlns:p14="http://schemas.microsoft.com/office/powerpoint/2010/main" val="30970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1330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Переработка и обогащение полезных ископаемых  Лекция 9  Вспомогательные процессы и аппарата при обогащении полезных ископаемых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и обогащение полезных ископаемых  Лекция 9  Вспомогательные процессы и аппарата при обогащении полезных ископаемых</dc:title>
  <dc:creator>Administrator</dc:creator>
  <cp:lastModifiedBy>Administrator</cp:lastModifiedBy>
  <cp:revision>3</cp:revision>
  <dcterms:created xsi:type="dcterms:W3CDTF">2022-10-06T06:01:55Z</dcterms:created>
  <dcterms:modified xsi:type="dcterms:W3CDTF">2022-10-06T06:24:08Z</dcterms:modified>
</cp:coreProperties>
</file>