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57A0-F6E7-447A-BE65-60E0B51C8B0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20C2-CC5F-4B75-963A-C13CC1B20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69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57A0-F6E7-447A-BE65-60E0B51C8B0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20C2-CC5F-4B75-963A-C13CC1B20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28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57A0-F6E7-447A-BE65-60E0B51C8B0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20C2-CC5F-4B75-963A-C13CC1B20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984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57A0-F6E7-447A-BE65-60E0B51C8B0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20C2-CC5F-4B75-963A-C13CC1B20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205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57A0-F6E7-447A-BE65-60E0B51C8B0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20C2-CC5F-4B75-963A-C13CC1B20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814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57A0-F6E7-447A-BE65-60E0B51C8B0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20C2-CC5F-4B75-963A-C13CC1B20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624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57A0-F6E7-447A-BE65-60E0B51C8B0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20C2-CC5F-4B75-963A-C13CC1B20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97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57A0-F6E7-447A-BE65-60E0B51C8B0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20C2-CC5F-4B75-963A-C13CC1B20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366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57A0-F6E7-447A-BE65-60E0B51C8B0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20C2-CC5F-4B75-963A-C13CC1B20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738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57A0-F6E7-447A-BE65-60E0B51C8B0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20C2-CC5F-4B75-963A-C13CC1B20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2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57A0-F6E7-447A-BE65-60E0B51C8B0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20C2-CC5F-4B75-963A-C13CC1B20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800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457A0-F6E7-447A-BE65-60E0B51C8B07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220C2-CC5F-4B75-963A-C13CC1B20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2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1761782"/>
            <a:ext cx="776622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Переработка и обогащение полезных ископаемых</a:t>
            </a:r>
            <a: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en-US" sz="2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Лекция 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b="1" dirty="0">
                <a:solidFill>
                  <a:schemeClr val="bg1"/>
                </a:solidFill>
              </a:rPr>
              <a:t>Технологические схемы и режимы обогащения медных и медно-молибденовых руд 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548680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14726" y="4725144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smtClean="0">
                <a:solidFill>
                  <a:schemeClr val="bg1"/>
                </a:solidFill>
              </a:rPr>
              <a:t>Мотовилов Игорь Юрьевич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>
                <a:solidFill>
                  <a:schemeClr val="bg1"/>
                </a:solidFill>
              </a:rPr>
              <a:t> </a:t>
            </a:r>
            <a:r>
              <a:rPr lang="ru-RU" b="1" smtClean="0">
                <a:solidFill>
                  <a:schemeClr val="bg1"/>
                </a:solidFill>
              </a:rPr>
              <a:t>кафедры </a:t>
            </a:r>
            <a:r>
              <a:rPr lang="ru-RU" b="1" dirty="0" smtClean="0">
                <a:solidFill>
                  <a:schemeClr val="bg1"/>
                </a:solidFill>
              </a:rPr>
              <a:t>«Металлургия и обогащение полезных ископаемых»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smtClean="0"/>
              <a:t>motovilov88@inbox.ru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944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4624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Схемы и режимы получения медно-молибденовых концентратов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47475" y="5877076"/>
            <a:ext cx="4195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6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Рис.3. Схема получения и доводки черновых медно-молибденовых концентратов </a:t>
            </a: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F632CBA8-FAC5-157E-EFCB-508FB1FBC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431852"/>
            <a:ext cx="3475376" cy="544522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4F95120-3D84-00F1-3FB4-92C41F7AB64B}"/>
              </a:ext>
            </a:extLst>
          </p:cNvPr>
          <p:cNvSpPr txBox="1"/>
          <p:nvPr/>
        </p:nvSpPr>
        <p:spPr>
          <a:xfrm>
            <a:off x="251520" y="908720"/>
            <a:ext cx="489654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Перерабатываемые медно-молибденовые руды содержат  0,2-2 % меди и 0,008-0,1 % молибдена и характеризуются относительно крупной вкрапленностью основной массы сульфидных минералов в породе при тесном взаимном прорастании части сульфидов.</a:t>
            </a:r>
          </a:p>
          <a:p>
            <a:pPr indent="457200"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 качестве собирателя сульфидов меди и молибдена в коллективном цикле применяют </a:t>
            </a:r>
            <a:r>
              <a:rPr lang="ru-RU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ксантогенаты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дитиофосфаты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диксантогениды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минереки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реагент Z-200 и </a:t>
            </a:r>
            <a:r>
              <a:rPr lang="ru-RU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аполярные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масла; в качестве пенообразователей - спиртовые реагенты, 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пенообразующее 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действие которых изменяется незначительно в присутствии </a:t>
            </a:r>
            <a:r>
              <a:rPr lang="ru-RU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аполярных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собирателей (сосновое масло, </a:t>
            </a:r>
            <a:r>
              <a:rPr lang="ru-RU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метилизобутилкарбинол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Т-80, ОПСБ и их сочетание). </a:t>
            </a:r>
          </a:p>
          <a:p>
            <a:pPr indent="457200"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Получаемый коллективный медно-молибденовый концентрат содержит около 10-30% меди и 0,1-0,9% молибдена. </a:t>
            </a:r>
          </a:p>
        </p:txBody>
      </p:sp>
    </p:spTree>
    <p:extLst>
      <p:ext uri="{BB962C8B-B14F-4D97-AF65-F5344CB8AC3E}">
        <p14:creationId xmlns:p14="http://schemas.microsoft.com/office/powerpoint/2010/main" val="2675289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158D20C2-44D7-C2EB-9A98-4CB6748EFDEE}"/>
              </a:ext>
            </a:extLst>
          </p:cNvPr>
          <p:cNvSpPr txBox="1"/>
          <p:nvPr/>
        </p:nvSpPr>
        <p:spPr>
          <a:xfrm>
            <a:off x="539552" y="260648"/>
            <a:ext cx="82089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Режимы разделения медно-молибденовых концентратов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A0F95E7-D45B-4D46-B7C4-77740F0E963B}"/>
              </a:ext>
            </a:extLst>
          </p:cNvPr>
          <p:cNvSpPr txBox="1"/>
          <p:nvPr/>
        </p:nvSpPr>
        <p:spPr>
          <a:xfrm>
            <a:off x="395536" y="1700808"/>
            <a:ext cx="835292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Для разделения коллективных медно-молибденовых концентратов практически на всех фабриках используют  методы, основанные на депрессии сульфидов меди флотации молибденита. Выбор режима депрессии зависит в основном от вещественного состава коллективного концентрата. </a:t>
            </a:r>
          </a:p>
          <a:p>
            <a:pPr indent="457200"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При обогащении руд, в которых медь представлена в основном халькопиритом, разделение медно-молибденовых  концентратов проводится обычно с применением сульфида,  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гидросульфида 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натрия в сильнощелочной среде (рН 10-12)  при высоких расходах реагента (0,5-20 кг/т коллективного концентрата), обеспечивающих высокую концентрацию сульфидных ионов в пульпе, благодаря чему достигается десорбция собирателя с поверхности сульфидов меди и железа и депрессия их флотации. Наиболее совершенными при этом являются технология «паровой» флотации при температуре  70-80 °С и технология с использованием азота вместо воздуха или пара при обычной  температуре.</a:t>
            </a:r>
          </a:p>
        </p:txBody>
      </p:sp>
    </p:spTree>
    <p:extLst>
      <p:ext uri="{BB962C8B-B14F-4D97-AF65-F5344CB8AC3E}">
        <p14:creationId xmlns:p14="http://schemas.microsoft.com/office/powerpoint/2010/main" val="661472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13042" y="1052736"/>
            <a:ext cx="830743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Минеральный состав медных руд</a:t>
            </a:r>
          </a:p>
          <a:p>
            <a:pPr marL="342900" indent="-342900" algn="just">
              <a:buFont typeface="+mj-lt"/>
              <a:buAutoNum type="arabicPeriod"/>
            </a:pP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Схемы и режимы обогащения сульфидных руд</a:t>
            </a:r>
          </a:p>
          <a:p>
            <a:pPr marL="342900" indent="-342900" algn="just">
              <a:buFont typeface="+mj-lt"/>
              <a:buAutoNum type="arabicPeriod"/>
            </a:pP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Схемы </a:t>
            </a:r>
            <a:r>
              <a:rPr lang="kk-KZ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реж</a:t>
            </a:r>
            <a:r>
              <a:rPr lang="kk-KZ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мы флотационного  </a:t>
            </a:r>
            <a:r>
              <a:rPr lang="kk-KZ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обогащени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ок</a:t>
            </a:r>
            <a:r>
              <a:rPr lang="kk-KZ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исленных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смешанных </a:t>
            </a:r>
            <a:r>
              <a:rPr lang="kk-KZ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руд</a:t>
            </a:r>
            <a:endParaRPr lang="ru-RU" sz="1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1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kk-KZ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Комбинированные схемы с предварительным кислотным выщелачиванием меди</a:t>
            </a:r>
            <a:endParaRPr lang="ru-RU" sz="1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1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Комбинированные схемы  с </a:t>
            </a:r>
            <a:r>
              <a:rPr lang="kk-KZ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предварительным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восстанов</a:t>
            </a:r>
            <a:r>
              <a:rPr lang="kk-KZ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ительным обжигом руды и последующей флотацией</a:t>
            </a:r>
            <a:endParaRPr lang="ru-RU" sz="1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1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Медно-молибденовые руды, минеральный состав</a:t>
            </a:r>
          </a:p>
          <a:p>
            <a:pPr marL="342900" indent="-342900" algn="just">
              <a:buFont typeface="+mj-lt"/>
              <a:buAutoNum type="arabicPeriod"/>
            </a:pP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kk-KZ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Схемы и режимы получения медно-молибденовых концентратов</a:t>
            </a:r>
            <a:endParaRPr lang="ru-RU" sz="1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1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kk-KZ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Режимы разделения медно-молибденовых концентратов</a:t>
            </a:r>
            <a:endParaRPr lang="ru-RU" sz="1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12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3069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Минеральный состав медных руд</a:t>
            </a:r>
            <a:endParaRPr lang="ru-RU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522773E-5DB4-9BD6-EA5F-8E1E03C4A456}"/>
              </a:ext>
            </a:extLst>
          </p:cNvPr>
          <p:cNvSpPr txBox="1"/>
          <p:nvPr/>
        </p:nvSpPr>
        <p:spPr>
          <a:xfrm>
            <a:off x="184684" y="460990"/>
            <a:ext cx="8640959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Медь извлекают из сульфидных, окисленных и смешанных медных и медно-пиритных руд. </a:t>
            </a:r>
          </a:p>
          <a:p>
            <a:pPr indent="457200" algn="just"/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 промышленным сульфидным рудам относятся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руды,содержащие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более 0,3</a:t>
            </a:r>
            <a:r>
              <a:rPr lang="en-US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-0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,4 % меди, которая не менее чем на 8</a:t>
            </a:r>
            <a:r>
              <a:rPr lang="en-US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~90 % представлена сульфидными минералами. </a:t>
            </a:r>
          </a:p>
          <a:p>
            <a:pPr indent="457200" algn="just"/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легкофлотируемым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окисленным медным минералам относятся малахит, азурит,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атакамит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куприт,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тенорит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; к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труднофлотируемым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- хризоколла,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диоптаз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практически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неизвлекаемые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алюмосиликаты и фосфаты меди, а также медь, тесно связанная с гидроксидами железа и марганца. 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="" xmlns:a16="http://schemas.microsoft.com/office/drawing/2014/main" id="{F87B7F9B-4EF4-70E8-79B5-BB5E49BB1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106188"/>
              </p:ext>
            </p:extLst>
          </p:nvPr>
        </p:nvGraphicFramePr>
        <p:xfrm>
          <a:off x="395536" y="2708920"/>
          <a:ext cx="8496945" cy="3481644"/>
        </p:xfrm>
        <a:graphic>
          <a:graphicData uri="http://schemas.openxmlformats.org/drawingml/2006/table">
            <a:tbl>
              <a:tblPr firstRow="1" firstCol="1" bandRow="1"/>
              <a:tblGrid>
                <a:gridCol w="1683499">
                  <a:extLst>
                    <a:ext uri="{9D8B030D-6E8A-4147-A177-3AD203B41FA5}">
                      <a16:colId xmlns="" xmlns:a16="http://schemas.microsoft.com/office/drawing/2014/main" val="570289722"/>
                    </a:ext>
                  </a:extLst>
                </a:gridCol>
                <a:gridCol w="1907845">
                  <a:extLst>
                    <a:ext uri="{9D8B030D-6E8A-4147-A177-3AD203B41FA5}">
                      <a16:colId xmlns="" xmlns:a16="http://schemas.microsoft.com/office/drawing/2014/main" val="942131573"/>
                    </a:ext>
                  </a:extLst>
                </a:gridCol>
                <a:gridCol w="1090199">
                  <a:extLst>
                    <a:ext uri="{9D8B030D-6E8A-4147-A177-3AD203B41FA5}">
                      <a16:colId xmlns="" xmlns:a16="http://schemas.microsoft.com/office/drawing/2014/main" val="2449855878"/>
                    </a:ext>
                  </a:extLst>
                </a:gridCol>
                <a:gridCol w="1362747">
                  <a:extLst>
                    <a:ext uri="{9D8B030D-6E8A-4147-A177-3AD203B41FA5}">
                      <a16:colId xmlns="" xmlns:a16="http://schemas.microsoft.com/office/drawing/2014/main" val="834404977"/>
                    </a:ext>
                  </a:extLst>
                </a:gridCol>
                <a:gridCol w="2452655">
                  <a:extLst>
                    <a:ext uri="{9D8B030D-6E8A-4147-A177-3AD203B41FA5}">
                      <a16:colId xmlns="" xmlns:a16="http://schemas.microsoft.com/office/drawing/2014/main" val="1195732037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Минерал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Формула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Содержание</a:t>
                      </a: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 Cu,%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Плотность</a:t>
                      </a: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, </a:t>
                      </a:r>
                      <a:r>
                        <a:rPr lang="kk-KZ" sz="11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г/см3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Твердость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05116057"/>
                  </a:ext>
                </a:extLst>
              </a:tr>
              <a:tr h="142577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Первичные сульфиды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2612429253"/>
                  </a:ext>
                </a:extLst>
              </a:tr>
              <a:tr h="777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Халькопирит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CuFeS</a:t>
                      </a:r>
                      <a:r>
                        <a:rPr lang="en-US" sz="11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2</a:t>
                      </a:r>
                      <a:endParaRPr lang="ru-RU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34,6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4,1-4,2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3-4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5043249"/>
                  </a:ext>
                </a:extLst>
              </a:tr>
              <a:tr h="142577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Вторичные сульфиды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933448728"/>
                  </a:ext>
                </a:extLst>
              </a:tr>
              <a:tr h="1599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Халькозин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Cu</a:t>
                      </a:r>
                      <a:r>
                        <a:rPr lang="en-US" sz="11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1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S</a:t>
                      </a:r>
                      <a:endParaRPr lang="ru-RU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79,9</a:t>
                      </a:r>
                      <a:endParaRPr lang="ru-RU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5,5-5,8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2,5-3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29874820"/>
                  </a:ext>
                </a:extLst>
              </a:tr>
              <a:tr h="1599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Ковеллин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CuS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64,5</a:t>
                      </a:r>
                      <a:endParaRPr lang="ru-RU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4,6-4,7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1,5-2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48182647"/>
                  </a:ext>
                </a:extLst>
              </a:tr>
              <a:tr h="1599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Борнит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Cu</a:t>
                      </a:r>
                      <a:r>
                        <a:rPr lang="en-US" sz="1100" b="1" baseline="-250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5</a:t>
                      </a:r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FeS</a:t>
                      </a:r>
                      <a:r>
                        <a:rPr lang="en-US" sz="1100" b="1" baseline="-250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4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63,3</a:t>
                      </a:r>
                      <a:endParaRPr lang="ru-RU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4,5-5,3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34152957"/>
                  </a:ext>
                </a:extLst>
              </a:tr>
              <a:tr h="142577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Блеклые руды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75723482"/>
                  </a:ext>
                </a:extLst>
              </a:tr>
              <a:tr h="1599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Тетраэдрит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Cu</a:t>
                      </a:r>
                      <a:r>
                        <a:rPr lang="en-US" sz="1100" b="1" baseline="-250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12</a:t>
                      </a:r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SbS</a:t>
                      </a:r>
                      <a:r>
                        <a:rPr lang="en-US" sz="1100" b="1" baseline="-250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12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45-51</a:t>
                      </a:r>
                      <a:endParaRPr lang="ru-RU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4,4-5,1</a:t>
                      </a:r>
                      <a:endParaRPr lang="ru-RU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3-4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84991364"/>
                  </a:ext>
                </a:extLst>
              </a:tr>
              <a:tr h="1599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Теннантит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Cu</a:t>
                      </a:r>
                      <a:r>
                        <a:rPr lang="en-US" sz="1100" b="1" baseline="-250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12</a:t>
                      </a:r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AsS</a:t>
                      </a:r>
                      <a:r>
                        <a:rPr lang="en-US" sz="1100" b="1" baseline="-250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12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45-51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4,4-5,1</a:t>
                      </a:r>
                      <a:endParaRPr lang="ru-RU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3,5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37649436"/>
                  </a:ext>
                </a:extLst>
              </a:tr>
              <a:tr h="142577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Оксиды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761451211"/>
                  </a:ext>
                </a:extLst>
              </a:tr>
              <a:tr h="1428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Куприт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Cu</a:t>
                      </a:r>
                      <a:r>
                        <a:rPr lang="en-US" sz="1100" b="1" baseline="-250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O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88,8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5,8-6,2</a:t>
                      </a:r>
                      <a:endParaRPr lang="ru-RU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3,5-4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4167759"/>
                  </a:ext>
                </a:extLst>
              </a:tr>
              <a:tr h="1428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Тенорит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CuO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79,9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5,8-6,4</a:t>
                      </a:r>
                      <a:endParaRPr lang="ru-RU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3,5-4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29575978"/>
                  </a:ext>
                </a:extLst>
              </a:tr>
              <a:tr h="142577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Карбонаты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141311721"/>
                  </a:ext>
                </a:extLst>
              </a:tr>
              <a:tr h="1599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Малахит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Cu</a:t>
                      </a:r>
                      <a:r>
                        <a:rPr lang="en-US" sz="1100" b="1" baseline="-250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CO</a:t>
                      </a:r>
                      <a:r>
                        <a:rPr lang="en-US" sz="1100" b="1" baseline="-250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(OH)</a:t>
                      </a:r>
                      <a:r>
                        <a:rPr lang="en-US" sz="1100" b="1" baseline="-250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2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57,4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3,9-4,1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3,5-4</a:t>
                      </a:r>
                      <a:endParaRPr lang="ru-RU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35810449"/>
                  </a:ext>
                </a:extLst>
              </a:tr>
              <a:tr h="1599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Азурит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Cu</a:t>
                      </a:r>
                      <a:r>
                        <a:rPr lang="en-US" sz="1100" b="1" baseline="-250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(CO</a:t>
                      </a:r>
                      <a:r>
                        <a:rPr lang="en-US" sz="1100" b="1" baseline="-250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1100" b="1" baseline="-250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(OH)</a:t>
                      </a:r>
                      <a:r>
                        <a:rPr lang="en-US" sz="1100" b="1" baseline="-250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2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55,3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3,7-3,9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3,5-4</a:t>
                      </a:r>
                      <a:endParaRPr lang="ru-RU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03013969"/>
                  </a:ext>
                </a:extLst>
              </a:tr>
              <a:tr h="142577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Силикаты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579116954"/>
                  </a:ext>
                </a:extLst>
              </a:tr>
              <a:tr h="1399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Хризоколла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CuSiO</a:t>
                      </a:r>
                      <a:r>
                        <a:rPr lang="en-US" sz="1100" b="1" baseline="-250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*nH</a:t>
                      </a:r>
                      <a:r>
                        <a:rPr lang="en-US" sz="1100" b="1" baseline="-250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O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До 45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2,0-2,3</a:t>
                      </a:r>
                      <a:endParaRPr lang="ru-RU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2-4</a:t>
                      </a:r>
                      <a:endParaRPr lang="ru-RU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221" marR="61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5192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133EF699-86E8-06EA-02D1-38D3F9995FCC}"/>
              </a:ext>
            </a:extLst>
          </p:cNvPr>
          <p:cNvSpPr txBox="1"/>
          <p:nvPr/>
        </p:nvSpPr>
        <p:spPr>
          <a:xfrm>
            <a:off x="1331639" y="2204864"/>
            <a:ext cx="67687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Таблица 1 – Основные минералы медных руд</a:t>
            </a:r>
            <a:endParaRPr lang="ru-RU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974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583DBF8-C9E2-B80E-5756-D6BAF6005454}"/>
              </a:ext>
            </a:extLst>
          </p:cNvPr>
          <p:cNvSpPr txBox="1"/>
          <p:nvPr/>
        </p:nvSpPr>
        <p:spPr>
          <a:xfrm>
            <a:off x="395536" y="1484784"/>
            <a:ext cx="8352928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Основным методом обогащения окисленных и смешанных руд является флотация, гравитационные и магнитные  методы обогащения играют подчиненную роль. При этом решаются задачи эффективного отделения сульфидных и окисленных минералов меди от породы, разделения сульфидов меди и железа, получения окисленных концентратов, повышения комплексности использования сырья за счет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доизвлечения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благородных металлов, магнетита и других ценных компонентов в отдельные продукты или концентраты. Из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труднофлотируемых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и «упорных» руд медь извлекают гидрометаллургическими методами или по комбинированным схемам, предусматривающим использование методов металлургии и обогащения. </a:t>
            </a:r>
          </a:p>
          <a:p>
            <a:pPr indent="457200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Получаемые при обогащении медные концентраты содержат 15-40 % меди, пиритные концентраты - от 38 до 50% серы и не более 1% свинца и цинка.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F1A222C-FE5D-D374-305C-CA41FFC48463}"/>
              </a:ext>
            </a:extLst>
          </p:cNvPr>
          <p:cNvSpPr txBox="1"/>
          <p:nvPr/>
        </p:nvSpPr>
        <p:spPr>
          <a:xfrm>
            <a:off x="287524" y="260648"/>
            <a:ext cx="86049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Методы обогащения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09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04FCB45D-D3A5-577B-0DBC-BB6AF18344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297"/>
          <a:stretch/>
        </p:blipFill>
        <p:spPr>
          <a:xfrm>
            <a:off x="2072979" y="2179551"/>
            <a:ext cx="5142057" cy="35366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54E3641-3304-FE89-240A-E6ED2E14154F}"/>
              </a:ext>
            </a:extLst>
          </p:cNvPr>
          <p:cNvSpPr txBox="1"/>
          <p:nvPr/>
        </p:nvSpPr>
        <p:spPr>
          <a:xfrm>
            <a:off x="971599" y="356224"/>
            <a:ext cx="73448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Схемы и режимы обогащения сульфидных руд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7069BB1-DA5A-D310-2A2C-7ECC695F927A}"/>
              </a:ext>
            </a:extLst>
          </p:cNvPr>
          <p:cNvSpPr txBox="1"/>
          <p:nvPr/>
        </p:nvSpPr>
        <p:spPr>
          <a:xfrm>
            <a:off x="2766846" y="5716231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6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Рис. 1.  Технологическая схема обогащения сульфидных медных руд Джезказганского месторождения </a:t>
            </a:r>
            <a:endParaRPr lang="ru-RU" sz="16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DC50508-DBD0-525C-0530-24194E84FF43}"/>
              </a:ext>
            </a:extLst>
          </p:cNvPr>
          <p:cNvSpPr txBox="1"/>
          <p:nvPr/>
        </p:nvSpPr>
        <p:spPr>
          <a:xfrm>
            <a:off x="323528" y="1064404"/>
            <a:ext cx="864096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Сростки сульфидов меди как с пиритом, так и с минералами породы обычно удается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вьделить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после сравнительно  грубого измельчения руды до 50---65% класса -0,074 мм.</a:t>
            </a:r>
          </a:p>
          <a:p>
            <a:pPr indent="457200" algn="just"/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Реагентный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режим флотации пластовых руд (рис.1) обычно прост: флотацию ведут в слабощелочной среде, создаваемой известью (до 1 кг/т), в присутствии собирателя и пенообразователя.</a:t>
            </a:r>
          </a:p>
        </p:txBody>
      </p:sp>
    </p:spTree>
    <p:extLst>
      <p:ext uri="{BB962C8B-B14F-4D97-AF65-F5344CB8AC3E}">
        <p14:creationId xmlns:p14="http://schemas.microsoft.com/office/powerpoint/2010/main" val="1917382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3320CC8-C991-A341-3F91-09056C19218E}"/>
              </a:ext>
            </a:extLst>
          </p:cNvPr>
          <p:cNvSpPr txBox="1"/>
          <p:nvPr/>
        </p:nvSpPr>
        <p:spPr>
          <a:xfrm>
            <a:off x="395536" y="188640"/>
            <a:ext cx="83529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Схемы </a:t>
            </a:r>
            <a:r>
              <a:rPr lang="kk-K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реж</a:t>
            </a:r>
            <a:r>
              <a:rPr lang="kk-K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мы флотационного  </a:t>
            </a:r>
            <a:r>
              <a:rPr lang="kk-K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обогащени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ок</a:t>
            </a:r>
            <a:r>
              <a:rPr lang="kk-K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исленных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смешанных </a:t>
            </a:r>
            <a:r>
              <a:rPr lang="kk-K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руд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F880A28-39CA-4714-3C62-A0C261E949A7}"/>
              </a:ext>
            </a:extLst>
          </p:cNvPr>
          <p:cNvSpPr txBox="1"/>
          <p:nvPr/>
        </p:nvSpPr>
        <p:spPr>
          <a:xfrm>
            <a:off x="323528" y="836712"/>
            <a:ext cx="8496944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Коллективную флотацию сульфидов меди и железа проводят в слабощелочной среде (рН до 8,5), а значительную  часть собирателя для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гидрофобизации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сульфидов подают обычно в мельницу. Получаемые коллективные медно-пиритные концентраты разделяют в известковой среде при рН  больше 10. При значительной активации сульфидов железа  солями меди и недостаточной эффективности депрессии их в  известковой среде разделение коллективного концентрата  проводят в слабощелочной среде (рН меньше 9) с добавками  цианида (до 200 г/т).</a:t>
            </a:r>
          </a:p>
          <a:p>
            <a:pPr indent="457200" algn="just"/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Флотация окисленных минералов меди с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оксигидрильными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собирателями используется при кремнистой или глинистой породе в руде с незначительным содержанием карбонатов и гидроксидов железа в ней. Флотация окисленных минералов меди с сульфгидрильными собирателями после предварительной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сульфидизации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является наиболее распространенным методом обогащения руд с карбонатной и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сильноожелезненной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породой, когда применять жирные кислоты, их мыла и другие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оксигидрильные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собиратели практически нельзя. Наиболее распространенным реагентом-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сульфидизатором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на фабриках является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гидрасульфид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натрия или оксид его с сернистым натрием.</a:t>
            </a:r>
          </a:p>
          <a:p>
            <a:pPr indent="457200" algn="just"/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Оптимальное значение рН пульпы при флотации окисленных медных руд после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сульфидизации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равно примерно 9. </a:t>
            </a:r>
          </a:p>
          <a:p>
            <a:pPr indent="457200" algn="just"/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Извлечение окисленной меди обычно повышается в следующих случаях: </a:t>
            </a:r>
          </a:p>
          <a:p>
            <a:pPr marL="285750" indent="45720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при совместной загрузке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ксантогената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и аэрофлота,</a:t>
            </a:r>
          </a:p>
          <a:p>
            <a:pPr marL="285750" indent="45720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подаче до 40 % собирателя в мельницу, </a:t>
            </a:r>
          </a:p>
          <a:p>
            <a:pPr marL="285750" indent="45720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применении высших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ксантогенатов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marL="285750" indent="45720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добавке к собирателю технических продуктов, содержащих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аполярные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углеводороды.</a:t>
            </a:r>
          </a:p>
          <a:p>
            <a:pPr marL="285750" indent="457200" algn="just"/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Применение 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сильных собирателей (меркаптанов, высших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ксантогенатов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и др.) может обеспечить также увеличение извлечения присутствующих в руде благородных металлов</a:t>
            </a:r>
            <a:r>
              <a:rPr lang="ru-RU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292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52020" y="5517232"/>
            <a:ext cx="41404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Рис</a:t>
            </a:r>
            <a:r>
              <a:rPr lang="ru-RU" sz="14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2. Технологическая схема переработки руд на медном комбинате «Лейкшор»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8247A030-A9E7-58FC-5285-9E8ACFFA1D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672" b="4453"/>
          <a:stretch/>
        </p:blipFill>
        <p:spPr>
          <a:xfrm>
            <a:off x="4752020" y="979927"/>
            <a:ext cx="3884685" cy="43622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53188E2D-D2BF-DAA8-41AC-F03C14630E4B}"/>
              </a:ext>
            </a:extLst>
          </p:cNvPr>
          <p:cNvSpPr txBox="1"/>
          <p:nvPr/>
        </p:nvSpPr>
        <p:spPr>
          <a:xfrm>
            <a:off x="539552" y="188640"/>
            <a:ext cx="84249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Комбинированные схемы с предварительным кислотным выщелачиванием меди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694523E-54D1-7D30-4D0E-89F4A8A8B233}"/>
              </a:ext>
            </a:extLst>
          </p:cNvPr>
          <p:cNvSpPr txBox="1"/>
          <p:nvPr/>
        </p:nvSpPr>
        <p:spPr>
          <a:xfrm>
            <a:off x="179513" y="1052736"/>
            <a:ext cx="4752528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Комбинированные схемы с предварительным кислотным выщелачиванием меди широко применяются в следующих случаях: </a:t>
            </a:r>
          </a:p>
          <a:p>
            <a:pPr indent="457200" algn="just"/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• переработка труднообогатимых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руд,когда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флотация не обеспечивает удовлетворительного ее извлечения; </a:t>
            </a:r>
          </a:p>
          <a:p>
            <a:pPr indent="457200" algn="just"/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• наличие в рудах минералов породы, исключающих  возможность селективного отделения их от медных минералов, не позволяющих без значительного усложнения технологической схемы получать приемлемые показатели обогащения; </a:t>
            </a:r>
          </a:p>
          <a:p>
            <a:pPr indent="457200" algn="just"/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• вовлечение в эксплуатацию бедных или </a:t>
            </a:r>
            <a:r>
              <a:rPr lang="ru-RU" sz="1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забалансовых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руд, вскрышных пород и хвостовых отвалов.</a:t>
            </a:r>
          </a:p>
          <a:p>
            <a:pPr indent="457200" algn="just"/>
            <a:endParaRPr lang="ru-RU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457200" algn="just"/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Для выделения меди из растворов выщелачивания при переработке окисленных и смешанных руд по комбинированным схемам используют: электролиз; цементацию железом; осаждение известью в виде гидроксида меди или сернистым натрием в виде сульфидов меди; сорбцию на твердых ионообменных смолах; жидкостную экстракцию с последующим электролитическим осаждением меди. </a:t>
            </a:r>
          </a:p>
        </p:txBody>
      </p:sp>
    </p:spTree>
    <p:extLst>
      <p:ext uri="{BB962C8B-B14F-4D97-AF65-F5344CB8AC3E}">
        <p14:creationId xmlns:p14="http://schemas.microsoft.com/office/powerpoint/2010/main" val="1625138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51F5E58-6C04-63EA-4BD1-000CEE778F1F}"/>
              </a:ext>
            </a:extLst>
          </p:cNvPr>
          <p:cNvSpPr txBox="1"/>
          <p:nvPr/>
        </p:nvSpPr>
        <p:spPr>
          <a:xfrm>
            <a:off x="460301" y="404664"/>
            <a:ext cx="82233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Комбинированные схемы  с </a:t>
            </a:r>
            <a:r>
              <a:rPr lang="kk-K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предварительным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восстанов</a:t>
            </a:r>
            <a:r>
              <a:rPr lang="kk-K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ительным обжигом руды и последующей флотацией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F946BFC-D485-2C5C-C44B-AE98045A6CB9}"/>
              </a:ext>
            </a:extLst>
          </p:cNvPr>
          <p:cNvSpPr txBox="1"/>
          <p:nvPr/>
        </p:nvSpPr>
        <p:spPr>
          <a:xfrm>
            <a:off x="417054" y="1772816"/>
            <a:ext cx="840341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Промышленное применение за рубежом (в Чили, США, Перу, Мавритании, Замбии, Японии и др.) получил </a:t>
            </a:r>
            <a:r>
              <a:rPr lang="ru-RU" sz="1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сегрегационно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-флотационный 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процесс. Он включает сегрегационный  обжиг измельченной руды с добавками (0,5-2 %) твердого  углеродистого восстановителя (кокса, угля) и поваренной соли (</a:t>
            </a:r>
            <a:r>
              <a:rPr lang="ru-RU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NaCI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 в течение 10-60 мин при температуре 700-850°С. </a:t>
            </a:r>
          </a:p>
          <a:p>
            <a:pPr indent="457200"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 результате протекающих реакций при обжиге медь восстанавливается до металлической с одновременным укрупнением  восстановительных частиц до 80-10 мкм. Полученный огарок охлаждают без доступа воздуха и подвергают флотации с  сульфгидрильным собирателем (100-300 г/т) и добавками пенообразователя. В богатый по меди концентрат, содержащий обычно 35-70 % меди при извлечении ее около 90 %, в  процессе флотации извлекаются также имеющиеся в руде  висмут и благородные металлы. </a:t>
            </a:r>
          </a:p>
        </p:txBody>
      </p:sp>
    </p:spTree>
    <p:extLst>
      <p:ext uri="{BB962C8B-B14F-4D97-AF65-F5344CB8AC3E}">
        <p14:creationId xmlns:p14="http://schemas.microsoft.com/office/powerpoint/2010/main" val="398407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9993" y="404664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Медно-молибденовые руды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Минеральный состав и технологические задачи при обогащении руды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ED1DF04-2387-A2DF-8270-825A8D136F1D}"/>
              </a:ext>
            </a:extLst>
          </p:cNvPr>
          <p:cNvSpPr txBox="1"/>
          <p:nvPr/>
        </p:nvSpPr>
        <p:spPr>
          <a:xfrm>
            <a:off x="287524" y="1412776"/>
            <a:ext cx="85689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Основным типом медно-молибденовых руд являются  медно-порфировые руды. Молибден в них представлен молибденитом, медь - как первичными, так и вторичными  сульфидами; 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0AD5650D-E144-C66F-FAEC-CBC22844A9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168928"/>
              </p:ext>
            </p:extLst>
          </p:nvPr>
        </p:nvGraphicFramePr>
        <p:xfrm>
          <a:off x="287524" y="2482761"/>
          <a:ext cx="8613429" cy="331831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70378">
                  <a:extLst>
                    <a:ext uri="{9D8B030D-6E8A-4147-A177-3AD203B41FA5}">
                      <a16:colId xmlns="" xmlns:a16="http://schemas.microsoft.com/office/drawing/2014/main" val="876178155"/>
                    </a:ext>
                  </a:extLst>
                </a:gridCol>
                <a:gridCol w="61931">
                  <a:extLst>
                    <a:ext uri="{9D8B030D-6E8A-4147-A177-3AD203B41FA5}">
                      <a16:colId xmlns="" xmlns:a16="http://schemas.microsoft.com/office/drawing/2014/main" val="663832690"/>
                    </a:ext>
                  </a:extLst>
                </a:gridCol>
                <a:gridCol w="2237148">
                  <a:extLst>
                    <a:ext uri="{9D8B030D-6E8A-4147-A177-3AD203B41FA5}">
                      <a16:colId xmlns="" xmlns:a16="http://schemas.microsoft.com/office/drawing/2014/main" val="3673264782"/>
                    </a:ext>
                  </a:extLst>
                </a:gridCol>
                <a:gridCol w="1373647">
                  <a:extLst>
                    <a:ext uri="{9D8B030D-6E8A-4147-A177-3AD203B41FA5}">
                      <a16:colId xmlns="" xmlns:a16="http://schemas.microsoft.com/office/drawing/2014/main" val="3040295027"/>
                    </a:ext>
                  </a:extLst>
                </a:gridCol>
                <a:gridCol w="2370325">
                  <a:extLst>
                    <a:ext uri="{9D8B030D-6E8A-4147-A177-3AD203B41FA5}">
                      <a16:colId xmlns="" xmlns:a16="http://schemas.microsoft.com/office/drawing/2014/main" val="2072676884"/>
                    </a:ext>
                  </a:extLst>
                </a:gridCol>
              </a:tblGrid>
              <a:tr h="2556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Формулы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Твердость</a:t>
                      </a:r>
                      <a:endParaRPr lang="ru-RU" sz="1800" b="1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Плотность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г/см3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extLst>
                  <a:ext uri="{0D108BD9-81ED-4DB2-BD59-A6C34878D82A}">
                    <a16:rowId xmlns="" xmlns:a16="http://schemas.microsoft.com/office/drawing/2014/main" val="1074451305"/>
                  </a:ext>
                </a:extLst>
              </a:tr>
              <a:tr h="1967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Молибденит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MoS</a:t>
                      </a:r>
                      <a:r>
                        <a:rPr lang="en-US" sz="18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8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1-1,5 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4,8-5,0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extLst>
                  <a:ext uri="{0D108BD9-81ED-4DB2-BD59-A6C34878D82A}">
                    <a16:rowId xmlns="" xmlns:a16="http://schemas.microsoft.com/office/drawing/2014/main" val="860879094"/>
                  </a:ext>
                </a:extLst>
              </a:tr>
              <a:tr h="261179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Нерудные минералы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91188161"/>
                  </a:ext>
                </a:extLst>
              </a:tr>
              <a:tr h="19738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Кварц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SiO</a:t>
                      </a:r>
                      <a:r>
                        <a:rPr lang="en-US" sz="18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8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8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2,6-2,65</a:t>
                      </a:r>
                      <a:endParaRPr lang="ru-RU" sz="18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extLst>
                  <a:ext uri="{0D108BD9-81ED-4DB2-BD59-A6C34878D82A}">
                    <a16:rowId xmlns="" xmlns:a16="http://schemas.microsoft.com/office/drawing/2014/main" val="838038657"/>
                  </a:ext>
                </a:extLst>
              </a:tr>
              <a:tr h="28803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Серицит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KAl</a:t>
                      </a:r>
                      <a:r>
                        <a:rPr lang="kk-KZ" sz="18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(Si</a:t>
                      </a:r>
                      <a:r>
                        <a:rPr lang="kk-KZ" sz="18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Al)O</a:t>
                      </a:r>
                      <a:r>
                        <a:rPr lang="kk-KZ" sz="18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(OH)</a:t>
                      </a:r>
                      <a:r>
                        <a:rPr lang="kk-KZ" sz="18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8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2,5</a:t>
                      </a:r>
                      <a:endParaRPr lang="ru-RU" sz="18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2,77-2,88</a:t>
                      </a:r>
                      <a:endParaRPr lang="ru-RU" sz="18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extLst>
                  <a:ext uri="{0D108BD9-81ED-4DB2-BD59-A6C34878D82A}">
                    <a16:rowId xmlns="" xmlns:a16="http://schemas.microsoft.com/office/drawing/2014/main" val="3036322486"/>
                  </a:ext>
                </a:extLst>
              </a:tr>
              <a:tr h="28803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Хлорит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NaClO</a:t>
                      </a:r>
                      <a:r>
                        <a:rPr lang="kk-KZ" sz="18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8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2-3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2,6-2,9</a:t>
                      </a:r>
                      <a:endParaRPr lang="ru-RU" sz="18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extLst>
                  <a:ext uri="{0D108BD9-81ED-4DB2-BD59-A6C34878D82A}">
                    <a16:rowId xmlns="" xmlns:a16="http://schemas.microsoft.com/office/drawing/2014/main" val="2504861953"/>
                  </a:ext>
                </a:extLst>
              </a:tr>
              <a:tr h="28803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Тальк</a:t>
                      </a:r>
                      <a:endParaRPr lang="ru-RU" sz="18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r>
                        <a:rPr lang="kk-KZ" sz="18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</a:t>
                      </a:r>
                      <a:r>
                        <a:rPr lang="kk-KZ" sz="18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kk-KZ" sz="18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(OH)</a:t>
                      </a:r>
                      <a:r>
                        <a:rPr lang="kk-KZ" sz="18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8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2,6-2,8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extLst>
                  <a:ext uri="{0D108BD9-81ED-4DB2-BD59-A6C34878D82A}">
                    <a16:rowId xmlns="" xmlns:a16="http://schemas.microsoft.com/office/drawing/2014/main" val="4263570282"/>
                  </a:ext>
                </a:extLst>
              </a:tr>
              <a:tr h="25567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Кальцит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CaCO</a:t>
                      </a:r>
                      <a:r>
                        <a:rPr lang="kk-KZ" sz="18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8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2,71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extLst>
                  <a:ext uri="{0D108BD9-81ED-4DB2-BD59-A6C34878D82A}">
                    <a16:rowId xmlns="" xmlns:a16="http://schemas.microsoft.com/office/drawing/2014/main" val="2423214684"/>
                  </a:ext>
                </a:extLst>
              </a:tr>
              <a:tr h="19636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Флюорит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CaF2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3,18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extLst>
                  <a:ext uri="{0D108BD9-81ED-4DB2-BD59-A6C34878D82A}">
                    <a16:rowId xmlns="" xmlns:a16="http://schemas.microsoft.com/office/drawing/2014/main" val="1561831902"/>
                  </a:ext>
                </a:extLst>
              </a:tr>
              <a:tr h="19636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Полевой шпат</a:t>
                      </a:r>
                      <a:endParaRPr lang="ru-RU" sz="18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i="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KAlSi</a:t>
                      </a:r>
                      <a:r>
                        <a:rPr lang="en-US" sz="1800" b="1" i="0" kern="1200" baseline="-250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lang="en-US" sz="1800" b="1" i="0" kern="12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</a:t>
                      </a:r>
                      <a:r>
                        <a:rPr lang="en-US" sz="1800" b="1" i="0" kern="1200" baseline="-25000" dirty="0" smtClean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  <a:endParaRPr lang="ru-RU" sz="18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5-6,5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2,54-2,75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extLst>
                  <a:ext uri="{0D108BD9-81ED-4DB2-BD59-A6C34878D82A}">
                    <a16:rowId xmlns="" xmlns:a16="http://schemas.microsoft.com/office/drawing/2014/main" val="3006716729"/>
                  </a:ext>
                </a:extLst>
              </a:tr>
              <a:tr h="20988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Турмалин</a:t>
                      </a:r>
                      <a:endParaRPr lang="ru-RU" sz="18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Na(Li,Al)</a:t>
                      </a:r>
                      <a:r>
                        <a:rPr lang="kk-KZ" sz="18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r>
                        <a:rPr lang="kk-KZ" sz="18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8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7-7,5</a:t>
                      </a:r>
                      <a:endParaRPr lang="ru-RU" sz="18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3,02-3,26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extLst>
                  <a:ext uri="{0D108BD9-81ED-4DB2-BD59-A6C34878D82A}">
                    <a16:rowId xmlns="" xmlns:a16="http://schemas.microsoft.com/office/drawing/2014/main" val="764056468"/>
                  </a:ext>
                </a:extLst>
              </a:tr>
              <a:tr h="18931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Апатит</a:t>
                      </a:r>
                      <a:endParaRPr lang="ru-RU" sz="18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Са53(F, Cl, ОН)</a:t>
                      </a:r>
                      <a:endParaRPr lang="ru-RU" sz="18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8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3,2-3,4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22943" marR="22943" marT="0" marB="0"/>
                </a:tc>
                <a:extLst>
                  <a:ext uri="{0D108BD9-81ED-4DB2-BD59-A6C34878D82A}">
                    <a16:rowId xmlns="" xmlns:a16="http://schemas.microsoft.com/office/drawing/2014/main" val="1526641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4184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1280</Words>
  <Application>Microsoft Office PowerPoint</Application>
  <PresentationFormat>Экран (4:3)</PresentationFormat>
  <Paragraphs>173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Переработка и обогащение полезных ископаемых  Лекция 10  Технологические схемы и режимы обогащения медных и медно-молибденовых руд </vt:lpstr>
      <vt:lpstr>Содержание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Переработка и обогащение полезных ископаемых  Лекция 9  Технологические схемы и режимы обогащения медных руд</dc:title>
  <dc:creator>Administrator</dc:creator>
  <cp:lastModifiedBy>Administrator</cp:lastModifiedBy>
  <cp:revision>6</cp:revision>
  <dcterms:created xsi:type="dcterms:W3CDTF">2022-10-06T06:24:32Z</dcterms:created>
  <dcterms:modified xsi:type="dcterms:W3CDTF">2022-10-06T08:51:29Z</dcterms:modified>
</cp:coreProperties>
</file>