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5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22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7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7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68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2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22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6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8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7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2205F-8FB7-4FFF-A9FB-611B0A3BF71B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25F8-7711-40C1-B7AF-304DE5AC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9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761782"/>
            <a:ext cx="77662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br>
              <a:rPr lang="ru-RU" sz="4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en-US" sz="20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ru-RU" sz="2400" b="1" dirty="0">
                <a:solidFill>
                  <a:schemeClr val="bg1"/>
                </a:solidFill>
              </a:rPr>
              <a:t>Технологические схемы и режимы обогащения медно-никелевых и медно-цинковых руд 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кафедры </a:t>
            </a:r>
            <a:r>
              <a:rPr lang="ru-RU" b="1" dirty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br>
              <a:rPr lang="en-US" b="1" dirty="0"/>
            </a:br>
            <a:br>
              <a:rPr lang="ru-RU" b="1" dirty="0"/>
            </a:br>
            <a:r>
              <a:rPr lang="en-US" b="1" dirty="0"/>
              <a:t>motovilov88@inbox.ru</a:t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97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E3A060-3DF9-13B8-9510-94BC01ED396B}"/>
              </a:ext>
            </a:extLst>
          </p:cNvPr>
          <p:cNvSpPr txBox="1"/>
          <p:nvPr/>
        </p:nvSpPr>
        <p:spPr>
          <a:xfrm>
            <a:off x="251520" y="472018"/>
            <a:ext cx="86786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Медно-цинковые руды зон первичного и вторичного обогащения представляют собой сложный комплекс сульфидов меди, цинка, железа и минералов вмещающих пород. Сульфиды меди в них представлены обычно халькопиритом, халькозином,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ковеллином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борнитом; сульфиды железа - пиритом, марказитом и пирротином; сульфиды цинка - различными разновидностями сфалерита (цинковой обманки), например, клейофаном (без примесей), марматитом (с примесью железа),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вюртцитом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(с примесью марганца),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пшибрамитом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(богатым кадмием), минералами породы в рудах могут быть кварц, кальцит, хлорит, серицит, тальк, гранат, флюорит, апатит и многие др.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Основные задачи при обогащении медно-цинковых руд связаны с получением высококачественных медных, цинковых и пиритных концентратов с высоким извлечением в них соответственно меди, цинка и пиритной серы.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7123"/>
            <a:ext cx="8534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Технологические задачи обогащения руд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5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3F50187-4211-E0DC-1CF2-498997BBE6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6"/>
          <a:stretch/>
        </p:blipFill>
        <p:spPr>
          <a:xfrm rot="5400000">
            <a:off x="2071431" y="-1449467"/>
            <a:ext cx="5002775" cy="87866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82FFB7-A64F-DE5F-0182-0540533643BD}"/>
              </a:ext>
            </a:extLst>
          </p:cNvPr>
          <p:cNvSpPr txBox="1"/>
          <p:nvPr/>
        </p:nvSpPr>
        <p:spPr>
          <a:xfrm>
            <a:off x="1323019" y="5661248"/>
            <a:ext cx="6858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Рис.4. Принципиальные схемы коллективно-селективной флотации медно-цинково-пиритных руд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1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7C1DF5-C620-C208-268C-1CBA9FC4BDD6}"/>
              </a:ext>
            </a:extLst>
          </p:cNvPr>
          <p:cNvSpPr txBox="1"/>
          <p:nvPr/>
        </p:nvSpPr>
        <p:spPr>
          <a:xfrm>
            <a:off x="539552" y="14857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Режимы обогащения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6CA05C-CCF4-6963-D103-0BDD685EBA37}"/>
              </a:ext>
            </a:extLst>
          </p:cNvPr>
          <p:cNvSpPr txBox="1"/>
          <p:nvPr/>
        </p:nvSpPr>
        <p:spPr>
          <a:xfrm>
            <a:off x="323528" y="548680"/>
            <a:ext cx="849694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Коллективная флотация сульфидов меди, цинка и железа на фабриках осуществляется с применением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ксантогенатов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аэрофлотов в нейтральной, щелочной средах и при естественных значениях рН пульпы (рН 7,2-7,7). В качестве активатора сульфидов цинка при этом используют медный купорос.</a:t>
            </a:r>
            <a:endParaRPr lang="en-US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удаления избыточных количеств собирателя и пенообразователя из пульпы и улучшения условий последующего разделения коллективных концентратов применяют активированный уголь, сернистый натрий или их совместную загрузку.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Разделение коллективных концентратов и селективная флотация руд основаны обычно на депрессии сульфидов цинка и железа и флотации сульфидов меди в условиях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цианидного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бесцианидного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режима.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FCDBF5A-DFAB-EBB4-1674-F63354296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47830"/>
              </p:ext>
            </p:extLst>
          </p:nvPr>
        </p:nvGraphicFramePr>
        <p:xfrm>
          <a:off x="539552" y="4310204"/>
          <a:ext cx="8064896" cy="17110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32026">
                  <a:extLst>
                    <a:ext uri="{9D8B030D-6E8A-4147-A177-3AD203B41FA5}">
                      <a16:colId xmlns:a16="http://schemas.microsoft.com/office/drawing/2014/main" val="2791108171"/>
                    </a:ext>
                  </a:extLst>
                </a:gridCol>
                <a:gridCol w="4032870">
                  <a:extLst>
                    <a:ext uri="{9D8B030D-6E8A-4147-A177-3AD203B41FA5}">
                      <a16:colId xmlns:a16="http://schemas.microsoft.com/office/drawing/2014/main" val="3434609673"/>
                    </a:ext>
                  </a:extLst>
                </a:gridCol>
              </a:tblGrid>
              <a:tr h="265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Цианидный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метод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Бесцианидный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метод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3808615"/>
                  </a:ext>
                </a:extLst>
              </a:tr>
              <a:tr h="1445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Используется сам цианид либо сочетание с </a:t>
                      </a:r>
                      <a:r>
                        <a:rPr lang="en-US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ru-RU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SO</a:t>
                      </a:r>
                      <a:r>
                        <a:rPr lang="kk-KZ" sz="14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 время селективной флотации медно-цинковых руд и концентратов используют сочетания 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Na2SO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(NH4)HSO3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ZnSO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kk-KZ" sz="14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определенных значениях щелочности пульпы в циклах измельчения и флотации.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263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5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052736"/>
            <a:ext cx="83074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Минеральный состав медно-никелевых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Методы обогащения  медно-никелевых руд</a:t>
            </a:r>
          </a:p>
          <a:p>
            <a:pPr marL="342900" indent="-342900" algn="just">
              <a:buFont typeface="+mj-lt"/>
              <a:buAutoNum type="arabicPeriod"/>
            </a:pPr>
            <a:endParaRPr lang="kk-KZ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Схема обогащения сульфидных руд</a:t>
            </a:r>
          </a:p>
          <a:p>
            <a:pPr marL="342900" indent="-342900" algn="just">
              <a:buFont typeface="+mj-lt"/>
              <a:buAutoNum type="arabicPeriod"/>
            </a:pPr>
            <a:endParaRPr lang="kk-KZ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магнитно-флотационные схемы переработки медно-никелевых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Режимы обогащения сульфидных  руд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Комбинированные схемы перера6отки  окисленных никелевых руд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Медно-цинковые руды минеральный состав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Технологические задачи обогащения руд</a:t>
            </a:r>
            <a:endParaRPr lang="ru-RU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Режимы обогащения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5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ED248F-BB09-C3C9-5FF7-FF2454F54678}"/>
              </a:ext>
            </a:extLst>
          </p:cNvPr>
          <p:cNvSpPr txBox="1"/>
          <p:nvPr/>
        </p:nvSpPr>
        <p:spPr>
          <a:xfrm>
            <a:off x="467544" y="11663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Медно-никелевые руды</a:t>
            </a:r>
          </a:p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 и технологические особенности руд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E4C039-D9FD-7226-2F99-87DAC6DD95D2}"/>
              </a:ext>
            </a:extLst>
          </p:cNvPr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Сульфидные медно-никелевые руды являются источником не только никеля и меди, но и серы, золота, серебра, кобальта, палладия, платины, селена, теллура и других редких и  рассеянных элементов, тесно связанных с сульфидами основных металлов, иногда с породой.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3183F5A-9C39-B31B-596E-B29824344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41001"/>
              </p:ext>
            </p:extLst>
          </p:nvPr>
        </p:nvGraphicFramePr>
        <p:xfrm>
          <a:off x="395536" y="2545948"/>
          <a:ext cx="8496944" cy="34690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32314">
                  <a:extLst>
                    <a:ext uri="{9D8B030D-6E8A-4147-A177-3AD203B41FA5}">
                      <a16:colId xmlns:a16="http://schemas.microsoft.com/office/drawing/2014/main" val="4286709404"/>
                    </a:ext>
                  </a:extLst>
                </a:gridCol>
                <a:gridCol w="2319132">
                  <a:extLst>
                    <a:ext uri="{9D8B030D-6E8A-4147-A177-3AD203B41FA5}">
                      <a16:colId xmlns:a16="http://schemas.microsoft.com/office/drawing/2014/main" val="33929507"/>
                    </a:ext>
                  </a:extLst>
                </a:gridCol>
                <a:gridCol w="1103248">
                  <a:extLst>
                    <a:ext uri="{9D8B030D-6E8A-4147-A177-3AD203B41FA5}">
                      <a16:colId xmlns:a16="http://schemas.microsoft.com/office/drawing/2014/main" val="1617385795"/>
                    </a:ext>
                  </a:extLst>
                </a:gridCol>
                <a:gridCol w="2242250">
                  <a:extLst>
                    <a:ext uri="{9D8B030D-6E8A-4147-A177-3AD203B41FA5}">
                      <a16:colId xmlns:a16="http://schemas.microsoft.com/office/drawing/2014/main" val="1294980660"/>
                    </a:ext>
                  </a:extLst>
                </a:gridCol>
              </a:tblGrid>
              <a:tr h="409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Формулы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г/см3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465575638"/>
                  </a:ext>
                </a:extLst>
              </a:tr>
              <a:tr h="24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Пентландит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(Fe, Ni)</a:t>
                      </a:r>
                      <a:r>
                        <a:rPr lang="en-US" sz="16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1600" b="1" baseline="-2500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4,6-5,0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331262939"/>
                  </a:ext>
                </a:extLst>
              </a:tr>
              <a:tr h="204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Миллерит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NiS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3-4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5,2-5,6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439441379"/>
                  </a:ext>
                </a:extLst>
              </a:tr>
              <a:tr h="2044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Нерудная часть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3688819573"/>
                  </a:ext>
                </a:extLst>
              </a:tr>
              <a:tr h="24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Оливин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Mg,Fe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‎)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‎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6,5-7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3,27-3,37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706776358"/>
                  </a:ext>
                </a:extLst>
              </a:tr>
              <a:tr h="24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Пироксен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(Mg,Fe)</a:t>
                      </a:r>
                      <a:r>
                        <a:rPr lang="kk-KZ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[Si</a:t>
                      </a:r>
                      <a:r>
                        <a:rPr lang="kk-KZ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kk-KZ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5-6,5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3,1-3,6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126919086"/>
                  </a:ext>
                </a:extLst>
              </a:tr>
              <a:tr h="221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Плагиоклаз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(Ca, Na)(Al, Si) AlSi</a:t>
                      </a:r>
                      <a:r>
                        <a:rPr lang="kk-KZ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kk-KZ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5-6,5</a:t>
                      </a:r>
                      <a:endParaRPr lang="ru-RU" sz="16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2,54-2,75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287335534"/>
                  </a:ext>
                </a:extLst>
              </a:tr>
              <a:tr h="2044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Вторичные  нерудные части образующиеся при окислении минералов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1451242210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Серпентин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[Si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](OH)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2,5-4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2,2-2,9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3243090992"/>
                  </a:ext>
                </a:extLst>
              </a:tr>
              <a:tr h="24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Тальк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2,6-2,9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2147882377"/>
                  </a:ext>
                </a:extLst>
              </a:tr>
              <a:tr h="184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Серицит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KAl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(Si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Al)O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2,77-2,88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1151259942"/>
                  </a:ext>
                </a:extLst>
              </a:tr>
              <a:tr h="204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Хлорит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NaClO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2-3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2,6-2,9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3695121347"/>
                  </a:ext>
                </a:extLst>
              </a:tr>
              <a:tr h="192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Слюда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KAl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[AlSi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](OH)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2,5-3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2,77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1375" marR="51375" marT="0" marB="0"/>
                </a:tc>
                <a:extLst>
                  <a:ext uri="{0D108BD9-81ED-4DB2-BD59-A6C34878D82A}">
                    <a16:rowId xmlns:a16="http://schemas.microsoft.com/office/drawing/2014/main" val="1775387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17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Методы обогащения 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BA108A-59ED-6BC8-4F76-AC746F133C07}"/>
              </a:ext>
            </a:extLst>
          </p:cNvPr>
          <p:cNvSpPr txBox="1"/>
          <p:nvPr/>
        </p:nvSpPr>
        <p:spPr>
          <a:xfrm>
            <a:off x="323528" y="1772816"/>
            <a:ext cx="849694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Вследствие тонкой вкрапленности сульфидов как в сплошных, так и вкрапленных рудах основным способом обогащения медно-никелевых руд является флотация, в процессе которой могут получать медные, никелевые,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пирротиновые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медно-никелевые концентраты.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Окисленные силикатные руды -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гарниеритовые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и особенно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патеритовые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непосредственной переработке методами обогащения не поддаются и требуют разработки комбинированных схем, предусматривающих предварительную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пиро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или гидрометаллургическую обработку руды перед операциями обогащения.</a:t>
            </a:r>
          </a:p>
        </p:txBody>
      </p:sp>
    </p:spTree>
    <p:extLst>
      <p:ext uri="{BB962C8B-B14F-4D97-AF65-F5344CB8AC3E}">
        <p14:creationId xmlns:p14="http://schemas.microsoft.com/office/powerpoint/2010/main" val="312274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5F3BCCC-1742-650D-635F-B1411D96D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811744"/>
            <a:ext cx="3915321" cy="49251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8A404F-D30C-B908-A6AE-D8B51FAEAC6D}"/>
              </a:ext>
            </a:extLst>
          </p:cNvPr>
          <p:cNvSpPr txBox="1"/>
          <p:nvPr/>
        </p:nvSpPr>
        <p:spPr>
          <a:xfrm>
            <a:off x="539552" y="188640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Схема обогащения сульфидных руд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944804-80A9-6C8A-C634-848349A095F0}"/>
              </a:ext>
            </a:extLst>
          </p:cNvPr>
          <p:cNvSpPr txBox="1"/>
          <p:nvPr/>
        </p:nvSpPr>
        <p:spPr>
          <a:xfrm>
            <a:off x="2015716" y="5736856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 1. Принципиальная технологическая схема обогащения медно-никелевых руд на фабрике «Замбейлз»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9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482FBBA-C17C-DE4F-C54B-F25C1EAB9F4E}"/>
              </a:ext>
            </a:extLst>
          </p:cNvPr>
          <p:cNvSpPr txBox="1"/>
          <p:nvPr/>
        </p:nvSpPr>
        <p:spPr>
          <a:xfrm>
            <a:off x="683568" y="332656"/>
            <a:ext cx="77768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Комбинированные магнитно-флотационные схемы переработки медно-никелевых руд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D365EED-5813-2797-8631-D16346853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852" y="1066213"/>
            <a:ext cx="4112295" cy="47133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C5D7C25-9661-F150-781F-E84F363D72DF}"/>
              </a:ext>
            </a:extLst>
          </p:cNvPr>
          <p:cNvSpPr txBox="1"/>
          <p:nvPr/>
        </p:nvSpPr>
        <p:spPr>
          <a:xfrm>
            <a:off x="1835696" y="5805264"/>
            <a:ext cx="53285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Рис.2. - Принципиальная технологическая схема обогащения медно-никелевых руд на фабрике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Камбалда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68724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1D3545-8285-645B-B06D-A8B12509262D}"/>
              </a:ext>
            </a:extLst>
          </p:cNvPr>
          <p:cNvSpPr txBox="1"/>
          <p:nvPr/>
        </p:nvSpPr>
        <p:spPr>
          <a:xfrm>
            <a:off x="863588" y="260648"/>
            <a:ext cx="74168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Режимы обогащения сульфидных  руд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459FA4-25B6-F4C6-9649-CF6516F8BFE8}"/>
              </a:ext>
            </a:extLst>
          </p:cNvPr>
          <p:cNvSpPr txBox="1"/>
          <p:nvPr/>
        </p:nvSpPr>
        <p:spPr>
          <a:xfrm>
            <a:off x="408872" y="1268760"/>
            <a:ext cx="849694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Флотационное извлечение сульфидов меди и никеля и 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никеленосного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пирротина в коллективный концентрат осуществляют обычно в слабощелочной содовой среде (рН 8-9)  с применением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ксантогенатов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(100-200 г/т) и аэрофлотов (100-200 г/т).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качестве основных пенообразователей используют сосновое масло,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флотол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дауфрос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метилизобутилкарбинол</a:t>
            </a:r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Разделение коллективного медно-никелевого концентрата  ведется обычно в сильнощелочной известковой среде (рН 11)  после его пропарки. Оптимальными условиями пропарки являются нагрев пульпы до 65-70 °С.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Содержание меди в селективных медных концентратах  достигает 30%, а никеля в никелевых концентратах 4-10,5 %. </a:t>
            </a:r>
          </a:p>
          <a:p>
            <a:pPr indent="457200" algn="just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Коллективные медно-никелевые концентраты содержат 3-10%  меди и 7-15 % никеля при среднем извлечении в них 92,5 %  меди и 82,1 % никеля. </a:t>
            </a:r>
          </a:p>
        </p:txBody>
      </p:sp>
    </p:spTree>
    <p:extLst>
      <p:ext uri="{BB962C8B-B14F-4D97-AF65-F5344CB8AC3E}">
        <p14:creationId xmlns:p14="http://schemas.microsoft.com/office/powerpoint/2010/main" val="146538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C038361-5AB7-6A27-BCE9-B5166EF7D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392" y="1317933"/>
            <a:ext cx="4763165" cy="3581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E4080D-FB1E-449D-DD1D-EBDC5D64B159}"/>
              </a:ext>
            </a:extLst>
          </p:cNvPr>
          <p:cNvSpPr txBox="1"/>
          <p:nvPr/>
        </p:nvSpPr>
        <p:spPr>
          <a:xfrm>
            <a:off x="1403648" y="5373216"/>
            <a:ext cx="69127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Рис.3.  Принципиальная технологическая схема процесса переработки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латеритовой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руды месторождения «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Хомонхоф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B521E-3DE7-6F65-3818-224980CAD0B5}"/>
              </a:ext>
            </a:extLst>
          </p:cNvPr>
          <p:cNvSpPr txBox="1"/>
          <p:nvPr/>
        </p:nvSpPr>
        <p:spPr>
          <a:xfrm>
            <a:off x="671530" y="260648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Комбинированные схемы перера6отки  окисленных никелевых руд</a:t>
            </a:r>
          </a:p>
        </p:txBody>
      </p:sp>
    </p:spTree>
    <p:extLst>
      <p:ext uri="{BB962C8B-B14F-4D97-AF65-F5344CB8AC3E}">
        <p14:creationId xmlns:p14="http://schemas.microsoft.com/office/powerpoint/2010/main" val="220982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453EA6-ADF7-4915-FE1C-539816365F71}"/>
              </a:ext>
            </a:extLst>
          </p:cNvPr>
          <p:cNvSpPr txBox="1"/>
          <p:nvPr/>
        </p:nvSpPr>
        <p:spPr>
          <a:xfrm>
            <a:off x="539552" y="476672"/>
            <a:ext cx="80648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Медно-цинковые руды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Минеральный состав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0BC1F84-669C-9AB6-A7BD-06376B489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88087"/>
              </p:ext>
            </p:extLst>
          </p:nvPr>
        </p:nvGraphicFramePr>
        <p:xfrm>
          <a:off x="323528" y="1772816"/>
          <a:ext cx="8496945" cy="40188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1207">
                  <a:extLst>
                    <a:ext uri="{9D8B030D-6E8A-4147-A177-3AD203B41FA5}">
                      <a16:colId xmlns:a16="http://schemas.microsoft.com/office/drawing/2014/main" val="1696792983"/>
                    </a:ext>
                  </a:extLst>
                </a:gridCol>
                <a:gridCol w="1905271">
                  <a:extLst>
                    <a:ext uri="{9D8B030D-6E8A-4147-A177-3AD203B41FA5}">
                      <a16:colId xmlns:a16="http://schemas.microsoft.com/office/drawing/2014/main" val="3821600990"/>
                    </a:ext>
                  </a:extLst>
                </a:gridCol>
                <a:gridCol w="1401432">
                  <a:extLst>
                    <a:ext uri="{9D8B030D-6E8A-4147-A177-3AD203B41FA5}">
                      <a16:colId xmlns:a16="http://schemas.microsoft.com/office/drawing/2014/main" val="1462839057"/>
                    </a:ext>
                  </a:extLst>
                </a:gridCol>
                <a:gridCol w="2229035">
                  <a:extLst>
                    <a:ext uri="{9D8B030D-6E8A-4147-A177-3AD203B41FA5}">
                      <a16:colId xmlns:a16="http://schemas.microsoft.com/office/drawing/2014/main" val="2372618771"/>
                    </a:ext>
                  </a:extLst>
                </a:gridCol>
              </a:tblGrid>
              <a:tr h="81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Формулы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Твердость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Плотность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kk-KZ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г/см</a:t>
                      </a:r>
                      <a:r>
                        <a:rPr lang="kk-KZ" sz="1600" b="1" baseline="30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1" baseline="30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4059378934"/>
                  </a:ext>
                </a:extLst>
              </a:tr>
              <a:tr h="1740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меди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044471"/>
                  </a:ext>
                </a:extLst>
              </a:tr>
              <a:tr h="1743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Халькопирит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CuFeS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3-4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4,1-4,2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146806985"/>
                  </a:ext>
                </a:extLst>
              </a:tr>
              <a:tr h="297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Халькозин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5,5-5,8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2,5-3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1642797533"/>
                  </a:ext>
                </a:extLst>
              </a:tr>
              <a:tr h="2688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Ковеллин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4,6-4,7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1,5-2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15209417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Борнит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4,5-5,3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250463961"/>
                  </a:ext>
                </a:extLst>
              </a:tr>
              <a:tr h="1740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железа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528853"/>
                  </a:ext>
                </a:extLst>
              </a:tr>
              <a:tr h="297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en-US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6-6,5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4,95-5,10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312778993"/>
                  </a:ext>
                </a:extLst>
              </a:tr>
              <a:tr h="224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Марказитом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6-6,5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4,8-4,9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4267226504"/>
                  </a:ext>
                </a:extLst>
              </a:tr>
              <a:tr h="174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Пирротин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1600" b="1" baseline="-25000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n+1</a:t>
                      </a:r>
                      <a:endParaRPr lang="ru-RU" sz="1600" b="1" baseline="-25000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4,58-4,65</a:t>
                      </a:r>
                      <a:endParaRPr lang="ru-RU" sz="1600" b="1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4262442768"/>
                  </a:ext>
                </a:extLst>
              </a:tr>
              <a:tr h="1799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Сульфиды цинка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366761"/>
                  </a:ext>
                </a:extLst>
              </a:tr>
              <a:tr h="179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Сфалерит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4,08-4,1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892055280"/>
                  </a:ext>
                </a:extLst>
              </a:tr>
              <a:tr h="179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Клейофан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3,9-4,1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2562029123"/>
                  </a:ext>
                </a:extLst>
              </a:tr>
              <a:tr h="179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Марматит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(Zn,Fe)S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208604220"/>
                  </a:ext>
                </a:extLst>
              </a:tr>
              <a:tr h="173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Вюрцит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ZnS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3,5-4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4,03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3942412444"/>
                  </a:ext>
                </a:extLst>
              </a:tr>
              <a:tr h="196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Пшибрамитом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1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58806" marR="58806" marT="0" marB="0"/>
                </a:tc>
                <a:extLst>
                  <a:ext uri="{0D108BD9-81ED-4DB2-BD59-A6C34878D82A}">
                    <a16:rowId xmlns:a16="http://schemas.microsoft.com/office/drawing/2014/main" val="2462152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610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797</Words>
  <Application>Microsoft Office PowerPoint</Application>
  <PresentationFormat>Экран (4:3)</PresentationFormat>
  <Paragraphs>153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Переработка и обогащение полезных ископаемых  Лекция 11  Технологические схемы и режимы обогащения медно-никелевых и медно-цинковых руд 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11  Технологические схемы и режимы обогащения медно-никелевых и медно-цинковых руд</dc:title>
  <dc:creator>Administrator</dc:creator>
  <cp:lastModifiedBy>Administrator</cp:lastModifiedBy>
  <cp:revision>5</cp:revision>
  <dcterms:created xsi:type="dcterms:W3CDTF">2022-10-06T08:51:33Z</dcterms:created>
  <dcterms:modified xsi:type="dcterms:W3CDTF">2022-10-22T04:46:52Z</dcterms:modified>
</cp:coreProperties>
</file>