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61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31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5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45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11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8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18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03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6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9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49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CB00-FE08-40AC-BF2A-A9629F65BB39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5AD9-C73A-4232-8E0E-B7FAEF2E9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3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761782"/>
            <a:ext cx="77662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br>
              <a:rPr lang="ru-RU" sz="4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en-US" sz="20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 </a:t>
            </a:r>
            <a:r>
              <a:rPr lang="ru-RU" sz="2400" b="1" dirty="0">
                <a:solidFill>
                  <a:schemeClr val="bg1"/>
                </a:solidFill>
              </a:rPr>
              <a:t>Технологические схемы и режимы обогащения свинец содержащих руд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кафедры </a:t>
            </a:r>
            <a:r>
              <a:rPr lang="ru-RU" b="1" dirty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br>
              <a:rPr lang="en-US" b="1" dirty="0"/>
            </a:br>
            <a:br>
              <a:rPr lang="ru-RU" b="1" dirty="0"/>
            </a:br>
            <a:r>
              <a:rPr lang="en-US" b="1" dirty="0"/>
              <a:t>motovilov88@inbox.ru</a:t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606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E22D18-EEA9-3924-9924-CA93DE1E190E}"/>
              </a:ext>
            </a:extLst>
          </p:cNvPr>
          <p:cNvSpPr txBox="1"/>
          <p:nvPr/>
        </p:nvSpPr>
        <p:spPr>
          <a:xfrm>
            <a:off x="467544" y="332656"/>
            <a:ext cx="82089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режимы обогащения и переработки окисленных и смешанных полиметаллических руд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Флотационное обогащение окисленных  и смешанных полиметаллических руд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AA6533-5B47-A6EA-A2A3-BEF6D9F83831}"/>
              </a:ext>
            </a:extLst>
          </p:cNvPr>
          <p:cNvSpPr txBox="1"/>
          <p:nvPr/>
        </p:nvSpPr>
        <p:spPr>
          <a:xfrm>
            <a:off x="323528" y="2276872"/>
            <a:ext cx="849694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флотационном обогащении окисленных и смешанных полиметаллических руд проводится обычно последовательное флотационное извлечение имеющихся в руде сульфидов в одноименные или коллективный сульфидный концентрат, окисленных свинцовых и медных минералов в окисленный свинцовый или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свинцево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-медный концентрат и окисленных цинковых минералов в окисленный цинковый концентрат. При наличии в рудах значительного количества охристо-глинистых шламов и растворимых солей они удаляются  при промывке крупнодробленого рудного материала. </a:t>
            </a:r>
          </a:p>
        </p:txBody>
      </p:sp>
    </p:spTree>
    <p:extLst>
      <p:ext uri="{BB962C8B-B14F-4D97-AF65-F5344CB8AC3E}">
        <p14:creationId xmlns:p14="http://schemas.microsoft.com/office/powerpoint/2010/main" val="302664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235104-422C-6F5E-8A79-0838FA40A048}"/>
              </a:ext>
            </a:extLst>
          </p:cNvPr>
          <p:cNvSpPr txBox="1"/>
          <p:nvPr/>
        </p:nvSpPr>
        <p:spPr>
          <a:xfrm>
            <a:off x="539552" y="188640"/>
            <a:ext cx="80648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Комбинированные схемы переработки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труднообогатимых руд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87B3E5-9443-6FB3-D8B8-F1DDF6C44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24710"/>
            <a:ext cx="4634257" cy="53389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FD2E55-E04C-3C47-814C-49D7BCDC5768}"/>
              </a:ext>
            </a:extLst>
          </p:cNvPr>
          <p:cNvSpPr txBox="1"/>
          <p:nvPr/>
        </p:nvSpPr>
        <p:spPr>
          <a:xfrm>
            <a:off x="4860032" y="4797152"/>
            <a:ext cx="39604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5. Комбинированная схема с последовательной флотацией сульфидов и оксидов металлов </a:t>
            </a:r>
          </a:p>
        </p:txBody>
      </p:sp>
    </p:spTree>
    <p:extLst>
      <p:ext uri="{BB962C8B-B14F-4D97-AF65-F5344CB8AC3E}">
        <p14:creationId xmlns:p14="http://schemas.microsoft.com/office/powerpoint/2010/main" val="347813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67297C0-561C-8231-6F93-FC410E045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4455384" cy="58052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379481-9E45-7577-7331-5DEDE4B89550}"/>
              </a:ext>
            </a:extLst>
          </p:cNvPr>
          <p:cNvSpPr txBox="1"/>
          <p:nvPr/>
        </p:nvSpPr>
        <p:spPr>
          <a:xfrm>
            <a:off x="539552" y="334397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с получением коллективных сульфидного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окисленного концентратов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A4A52A-B18B-BD1B-8798-814E76DE6ADF}"/>
              </a:ext>
            </a:extLst>
          </p:cNvPr>
          <p:cNvSpPr txBox="1"/>
          <p:nvPr/>
        </p:nvSpPr>
        <p:spPr>
          <a:xfrm>
            <a:off x="4801470" y="4509120"/>
            <a:ext cx="40684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6. Комбинированная схема с получением коллективных сульфидного и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окисленноrо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концентратов</a:t>
            </a:r>
          </a:p>
        </p:txBody>
      </p:sp>
    </p:spTree>
    <p:extLst>
      <p:ext uri="{BB962C8B-B14F-4D97-AF65-F5344CB8AC3E}">
        <p14:creationId xmlns:p14="http://schemas.microsoft.com/office/powerpoint/2010/main" val="142616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7497"/>
            <a:ext cx="4561284" cy="3035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812" y="1243228"/>
            <a:ext cx="4176464" cy="398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5379481-9E45-7577-7331-5DEDE4B89550}"/>
              </a:ext>
            </a:extLst>
          </p:cNvPr>
          <p:cNvSpPr txBox="1"/>
          <p:nvPr/>
        </p:nvSpPr>
        <p:spPr>
          <a:xfrm>
            <a:off x="539552" y="334397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с получением коллективных сульфидного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окисленного концентратов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A4A52A-B18B-BD1B-8798-814E76DE6ADF}"/>
              </a:ext>
            </a:extLst>
          </p:cNvPr>
          <p:cNvSpPr txBox="1"/>
          <p:nvPr/>
        </p:nvSpPr>
        <p:spPr>
          <a:xfrm>
            <a:off x="395536" y="5445224"/>
            <a:ext cx="84969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Технологические схемы флотации окисленных свинцовых минералов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 остатков выщелачивания с применением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ксантогенатов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(а), олеиновой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кислоты (б) и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алкилсульфата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натрия (в)</a:t>
            </a:r>
          </a:p>
        </p:txBody>
      </p:sp>
    </p:spTree>
    <p:extLst>
      <p:ext uri="{BB962C8B-B14F-4D97-AF65-F5344CB8AC3E}">
        <p14:creationId xmlns:p14="http://schemas.microsoft.com/office/powerpoint/2010/main" val="352701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83C0DA-18B2-0BFF-A69C-8385FF6E0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995"/>
            <a:ext cx="4915586" cy="6516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67CAE6-CEF4-5E01-B512-6D69FDA5A11D}"/>
              </a:ext>
            </a:extLst>
          </p:cNvPr>
          <p:cNvSpPr txBox="1"/>
          <p:nvPr/>
        </p:nvSpPr>
        <p:spPr>
          <a:xfrm>
            <a:off x="5167106" y="4725144"/>
            <a:ext cx="3600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Комбинированная схема с получением одного коллективного  сульфидно окисленного концентрата </a:t>
            </a:r>
          </a:p>
        </p:txBody>
      </p:sp>
    </p:spTree>
    <p:extLst>
      <p:ext uri="{BB962C8B-B14F-4D97-AF65-F5344CB8AC3E}">
        <p14:creationId xmlns:p14="http://schemas.microsoft.com/office/powerpoint/2010/main" val="403229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185714"/>
            <a:ext cx="83074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Минеральный состав с</a:t>
            </a: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винецсодержащи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Методы обогащения 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винецсодержащи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руд</a:t>
            </a:r>
          </a:p>
          <a:p>
            <a:pPr marL="342900" indent="-342900" algn="just">
              <a:buFont typeface="+mj-lt"/>
              <a:buAutoNum type="arabicPeriod"/>
            </a:pPr>
            <a:endParaRPr lang="kk-KZ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обогащения свинцовых и свинцово-медных руд</a:t>
            </a:r>
          </a:p>
          <a:p>
            <a:pPr marL="342900" indent="-342900" algn="just">
              <a:buFont typeface="+mj-lt"/>
              <a:buAutoNum type="arabicPeriod"/>
            </a:pPr>
            <a:endParaRPr lang="kk-KZ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обогащения свинцово-цинковых руд</a:t>
            </a:r>
          </a:p>
          <a:p>
            <a:pPr marL="342900" indent="-342900" algn="just">
              <a:buFont typeface="+mj-lt"/>
              <a:buAutoNum type="arabicPeriod"/>
            </a:pPr>
            <a:endParaRPr lang="kk-KZ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обогащения сульфидных полиметаллических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схемы переработки труднообогатимых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с получением коллективных сульфидного и окисленного концентратов</a:t>
            </a:r>
          </a:p>
        </p:txBody>
      </p:sp>
    </p:spTree>
    <p:extLst>
      <p:ext uri="{BB962C8B-B14F-4D97-AF65-F5344CB8AC3E}">
        <p14:creationId xmlns:p14="http://schemas.microsoft.com/office/powerpoint/2010/main" val="336749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FFEBF4-2218-DEC2-0F67-476BC0AC2696}"/>
              </a:ext>
            </a:extLst>
          </p:cNvPr>
          <p:cNvSpPr txBox="1"/>
          <p:nvPr/>
        </p:nvSpPr>
        <p:spPr>
          <a:xfrm>
            <a:off x="454786" y="116632"/>
            <a:ext cx="82809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Свинецсодержащие руды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 и технологические задачи при обогащении руды 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18C896-2052-97DB-76D1-8722099EA037}"/>
              </a:ext>
            </a:extLst>
          </p:cNvPr>
          <p:cNvSpPr txBox="1"/>
          <p:nvPr/>
        </p:nvSpPr>
        <p:spPr>
          <a:xfrm>
            <a:off x="454786" y="1334961"/>
            <a:ext cx="82809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Чаще свинец встречается совместно с цинком  (свинцово-цинковые руды) или с медью и цинком (полиметаллические руды). 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AEFD053-3663-64A3-ED43-193F536E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851104"/>
              </p:ext>
            </p:extLst>
          </p:nvPr>
        </p:nvGraphicFramePr>
        <p:xfrm>
          <a:off x="454786" y="2060848"/>
          <a:ext cx="8437694" cy="38658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97143">
                  <a:extLst>
                    <a:ext uri="{9D8B030D-6E8A-4147-A177-3AD203B41FA5}">
                      <a16:colId xmlns:a16="http://schemas.microsoft.com/office/drawing/2014/main" val="1040930575"/>
                    </a:ext>
                  </a:extLst>
                </a:gridCol>
                <a:gridCol w="1391658">
                  <a:extLst>
                    <a:ext uri="{9D8B030D-6E8A-4147-A177-3AD203B41FA5}">
                      <a16:colId xmlns:a16="http://schemas.microsoft.com/office/drawing/2014/main" val="2384444370"/>
                    </a:ext>
                  </a:extLst>
                </a:gridCol>
                <a:gridCol w="1739572">
                  <a:extLst>
                    <a:ext uri="{9D8B030D-6E8A-4147-A177-3AD203B41FA5}">
                      <a16:colId xmlns:a16="http://schemas.microsoft.com/office/drawing/2014/main" val="4218787937"/>
                    </a:ext>
                  </a:extLst>
                </a:gridCol>
                <a:gridCol w="2909321">
                  <a:extLst>
                    <a:ext uri="{9D8B030D-6E8A-4147-A177-3AD203B41FA5}">
                      <a16:colId xmlns:a16="http://schemas.microsoft.com/office/drawing/2014/main" val="231844501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Формулы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г/см</a:t>
                      </a:r>
                      <a:r>
                        <a:rPr lang="kk-KZ" sz="1400" b="1" baseline="30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baseline="30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684949380"/>
                  </a:ext>
                </a:extLst>
              </a:tr>
              <a:tr h="19831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меди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299381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Халькопирит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CuFeS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4,1-4,2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965286457"/>
                  </a:ext>
                </a:extLst>
              </a:tr>
              <a:tr h="350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Халькозин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5,5-5,8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2,5-3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238406884"/>
                  </a:ext>
                </a:extLst>
              </a:tr>
              <a:tr h="33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Ковеллин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4,6-4,7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1,5-2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1901799762"/>
                  </a:ext>
                </a:extLst>
              </a:tr>
              <a:tr h="350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Борнит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4,5-5,3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55066443"/>
                  </a:ext>
                </a:extLst>
              </a:tr>
              <a:tr h="19831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железа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365016"/>
                  </a:ext>
                </a:extLst>
              </a:tr>
              <a:tr h="350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6-6,5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4,95-5,10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2208047937"/>
                  </a:ext>
                </a:extLst>
              </a:tr>
              <a:tr h="350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Марказитом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6-6,5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4,8-4,9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508905478"/>
                  </a:ext>
                </a:extLst>
              </a:tr>
              <a:tr h="205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Пирротин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n+1</a:t>
                      </a:r>
                      <a:endParaRPr lang="ru-RU" sz="20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4,58-4,65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022515859"/>
                  </a:ext>
                </a:extLst>
              </a:tr>
              <a:tr h="2117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цинка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185695"/>
                  </a:ext>
                </a:extLst>
              </a:tr>
              <a:tr h="211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Сфалерит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4,08-4,1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400481685"/>
                  </a:ext>
                </a:extLst>
              </a:tr>
              <a:tr h="211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Клейофан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3,9-4,1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2285748967"/>
                  </a:ext>
                </a:extLst>
              </a:tr>
              <a:tr h="211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Марматит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(Zn,Fe)S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1254869360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Вюрцит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20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4,03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543395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5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4BF5AB0-F992-E10C-B193-02093912E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933837"/>
              </p:ext>
            </p:extLst>
          </p:nvPr>
        </p:nvGraphicFramePr>
        <p:xfrm>
          <a:off x="310770" y="1340768"/>
          <a:ext cx="8568951" cy="38196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67987">
                  <a:extLst>
                    <a:ext uri="{9D8B030D-6E8A-4147-A177-3AD203B41FA5}">
                      <a16:colId xmlns:a16="http://schemas.microsoft.com/office/drawing/2014/main" val="2236112309"/>
                    </a:ext>
                  </a:extLst>
                </a:gridCol>
                <a:gridCol w="2850991">
                  <a:extLst>
                    <a:ext uri="{9D8B030D-6E8A-4147-A177-3AD203B41FA5}">
                      <a16:colId xmlns:a16="http://schemas.microsoft.com/office/drawing/2014/main" val="1257891128"/>
                    </a:ext>
                  </a:extLst>
                </a:gridCol>
                <a:gridCol w="1347068">
                  <a:extLst>
                    <a:ext uri="{9D8B030D-6E8A-4147-A177-3AD203B41FA5}">
                      <a16:colId xmlns:a16="http://schemas.microsoft.com/office/drawing/2014/main" val="3196548959"/>
                    </a:ext>
                  </a:extLst>
                </a:gridCol>
                <a:gridCol w="2002905">
                  <a:extLst>
                    <a:ext uri="{9D8B030D-6E8A-4147-A177-3AD203B41FA5}">
                      <a16:colId xmlns:a16="http://schemas.microsoft.com/office/drawing/2014/main" val="4105883593"/>
                    </a:ext>
                  </a:extLst>
                </a:gridCol>
              </a:tblGrid>
              <a:tr h="202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Формулы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г/см</a:t>
                      </a:r>
                      <a:r>
                        <a:rPr lang="kk-KZ" sz="1400" b="1" baseline="30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645248866"/>
                  </a:ext>
                </a:extLst>
              </a:tr>
              <a:tr h="20239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Легкофлотируемые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минералы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17605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Галенит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PbS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2-3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7,4-7,6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268704899"/>
                  </a:ext>
                </a:extLst>
              </a:tr>
              <a:tr h="214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Церуссит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PbCO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3-3,5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6,4-6,6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514022386"/>
                  </a:ext>
                </a:extLst>
              </a:tr>
              <a:tr h="202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Англезит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6,1-6,4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76520054"/>
                  </a:ext>
                </a:extLst>
              </a:tr>
              <a:tr h="202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Вульфенит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[MoO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6,5-7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509931654"/>
                  </a:ext>
                </a:extLst>
              </a:tr>
              <a:tr h="20239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Труднофлотируемые минералы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205297"/>
                  </a:ext>
                </a:extLst>
              </a:tr>
              <a:tr h="34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Пироморфит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(PO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6,7-7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1989020612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Миметезит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[AsO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7,1-7,24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1193595930"/>
                  </a:ext>
                </a:extLst>
              </a:tr>
              <a:tr h="1637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Ванадинит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[VO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2,75-3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6,8-7,1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2321673585"/>
                  </a:ext>
                </a:extLst>
              </a:tr>
              <a:tr h="94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Деклуазит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PbZn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3-3,5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6,2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397032"/>
                  </a:ext>
                </a:extLst>
              </a:tr>
              <a:tr h="202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Кроксит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PbCr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2226413087"/>
                  </a:ext>
                </a:extLst>
              </a:tr>
              <a:tr h="20239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Нефлотируемые минералы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994193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Плюмбоярозит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(Fe+3)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)(OH)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1,5-2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3,71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2898742608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биверит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(Fe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+2Cu)(SO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3,5-4,5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4,36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1132442809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коркит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PbFe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[(OH)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|PO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3,5-4,5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915463633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бедантит</a:t>
                      </a:r>
                      <a:endParaRPr lang="ru-RU" sz="14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PbFe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(AsO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)(SO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)(OH)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baseline="-25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3,5-4,5</a:t>
                      </a:r>
                      <a:endParaRPr lang="ru-RU" sz="14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4-4,3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42181" marR="42181" marT="0" marB="0"/>
                </a:tc>
                <a:extLst>
                  <a:ext uri="{0D108BD9-81ED-4DB2-BD59-A6C34878D82A}">
                    <a16:rowId xmlns:a16="http://schemas.microsoft.com/office/drawing/2014/main" val="35123392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FFEBF4-2218-DEC2-0F67-476BC0AC2696}"/>
              </a:ext>
            </a:extLst>
          </p:cNvPr>
          <p:cNvSpPr txBox="1"/>
          <p:nvPr/>
        </p:nvSpPr>
        <p:spPr>
          <a:xfrm>
            <a:off x="454786" y="116632"/>
            <a:ext cx="82809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Свинецсодержащие руды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 и технологические задачи при обогащении руды 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0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8AB41B-BCBD-E32F-AE72-1B4FC60AF86F}"/>
              </a:ext>
            </a:extLst>
          </p:cNvPr>
          <p:cNvSpPr txBox="1"/>
          <p:nvPr/>
        </p:nvSpPr>
        <p:spPr>
          <a:xfrm>
            <a:off x="323528" y="260648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Методы обогащения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C3BB89-1E20-8C7A-FDBA-7C3357AECA1F}"/>
              </a:ext>
            </a:extLst>
          </p:cNvPr>
          <p:cNvSpPr txBox="1"/>
          <p:nvPr/>
        </p:nvSpPr>
        <p:spPr>
          <a:xfrm>
            <a:off x="353664" y="1166842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Особенностью вещественного состава руд основным методом их обогащения является флотация. Процесс гравитации используется обычно только в операциях предварительного обогащения. Если цинк в рудах представлен магнитным минералом-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франклинитом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то он может быть достаточно эффективно извлечен магнитной сепарацией.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Применение комбинированных схем, включающих операции обогащения и металлургии, целесообразно, если основная масса окисленных минералов цветных металлов в рудах тесно связана с минералами породы и практически не поддается флотационному обогащению. При обогащении решаются задачи эффективного отделения сульфидных и окисленных минералов свинца, меди и цинка от породы, разделения сульфидных минералов свинца, меди, цинка и железа, получения окисленных или сульфидно-окисленных свинцовых, медных и цинковых концентратов, повышения качества концентратов и комплексности использования сырья за счет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доизвлечения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благородных металлов, барита и пирита в отдельные продукты или концентраты, использования легкой фракции и крупнозернистой части хвостов обогащения в качестве строительных материалов и для других нужд народного хозяйства. </a:t>
            </a:r>
          </a:p>
        </p:txBody>
      </p:sp>
    </p:spTree>
    <p:extLst>
      <p:ext uri="{BB962C8B-B14F-4D97-AF65-F5344CB8AC3E}">
        <p14:creationId xmlns:p14="http://schemas.microsoft.com/office/powerpoint/2010/main" val="73630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026B40D-2BEA-1659-3AF1-24DDC9A84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76672"/>
            <a:ext cx="3902780" cy="5658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161790-9732-01CB-6A2F-BC310EB8F7A5}"/>
              </a:ext>
            </a:extLst>
          </p:cNvPr>
          <p:cNvSpPr txBox="1"/>
          <p:nvPr/>
        </p:nvSpPr>
        <p:spPr>
          <a:xfrm>
            <a:off x="1475656" y="6135347"/>
            <a:ext cx="6192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1. Технологическая схема обогащения руд на фабрике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Меслула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5DCE1D-C102-6B6B-95C9-3F764D086C3B}"/>
              </a:ext>
            </a:extLst>
          </p:cNvPr>
          <p:cNvSpPr txBox="1"/>
          <p:nvPr/>
        </p:nvSpPr>
        <p:spPr>
          <a:xfrm>
            <a:off x="323528" y="188640"/>
            <a:ext cx="8352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обогащения свинцовых и свинцово-медных руд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75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C1EDC8-8FFB-2447-2981-70CD80F28FD9}"/>
              </a:ext>
            </a:extLst>
          </p:cNvPr>
          <p:cNvSpPr txBox="1"/>
          <p:nvPr/>
        </p:nvSpPr>
        <p:spPr>
          <a:xfrm>
            <a:off x="323528" y="188640"/>
            <a:ext cx="8424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обогащения свинцово-цинковых руд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96AED8-D63B-1CFB-823D-997D0C4E2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12121"/>
            <a:ext cx="4307425" cy="5932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FB8212-6A97-A466-7F70-A741218F7CA9}"/>
              </a:ext>
            </a:extLst>
          </p:cNvPr>
          <p:cNvSpPr txBox="1"/>
          <p:nvPr/>
        </p:nvSpPr>
        <p:spPr>
          <a:xfrm>
            <a:off x="4532892" y="5301208"/>
            <a:ext cx="44315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Рис.2. Технологическая схема обогащения руд на фабрике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Буггеру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2249537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24C7C8-2FC7-53B0-9703-39F0FD8CBAF3}"/>
              </a:ext>
            </a:extLst>
          </p:cNvPr>
          <p:cNvSpPr txBox="1"/>
          <p:nvPr/>
        </p:nvSpPr>
        <p:spPr>
          <a:xfrm>
            <a:off x="287524" y="128826"/>
            <a:ext cx="85689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обогащения сульфидных полиметаллических руд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86EB12-D6AB-240A-64F3-6BA33958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4"/>
            <a:ext cx="4061671" cy="56612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34E5C6-E4BC-63BE-5390-1BBB4B68DA38}"/>
              </a:ext>
            </a:extLst>
          </p:cNvPr>
          <p:cNvSpPr txBox="1"/>
          <p:nvPr/>
        </p:nvSpPr>
        <p:spPr>
          <a:xfrm>
            <a:off x="4546080" y="4509120"/>
            <a:ext cx="43103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3. Технологическая схема обогащения руд на фабрике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Лейк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Джордж» </a:t>
            </a:r>
          </a:p>
        </p:txBody>
      </p:sp>
    </p:spTree>
    <p:extLst>
      <p:ext uri="{BB962C8B-B14F-4D97-AF65-F5344CB8AC3E}">
        <p14:creationId xmlns:p14="http://schemas.microsoft.com/office/powerpoint/2010/main" val="1516146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03552E-F7D5-27F6-990F-D38A2280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908720"/>
            <a:ext cx="5496692" cy="45821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C1E7B0-C5D7-B920-3BBE-9BC7B14B6D6B}"/>
              </a:ext>
            </a:extLst>
          </p:cNvPr>
          <p:cNvSpPr txBox="1"/>
          <p:nvPr/>
        </p:nvSpPr>
        <p:spPr>
          <a:xfrm>
            <a:off x="1907704" y="5490884"/>
            <a:ext cx="6120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4. Принципиальная схема обогащения руд на фабрике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Таширо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с выделением «медной головки» </a:t>
            </a:r>
          </a:p>
        </p:txBody>
      </p:sp>
    </p:spTree>
    <p:extLst>
      <p:ext uri="{BB962C8B-B14F-4D97-AF65-F5344CB8AC3E}">
        <p14:creationId xmlns:p14="http://schemas.microsoft.com/office/powerpoint/2010/main" val="39453022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649</Words>
  <Application>Microsoft Office PowerPoint</Application>
  <PresentationFormat>Экран (4:3)</PresentationFormat>
  <Paragraphs>155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Переработка и обогащение полезных ископаемых  Лекция 12  Технологические схемы и режимы обогащения свинец содержащих руд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12  Технологические схемы и режимы обогащения свинец содержащих руд</dc:title>
  <dc:creator>Administrator</dc:creator>
  <cp:lastModifiedBy>Administrator</cp:lastModifiedBy>
  <cp:revision>5</cp:revision>
  <dcterms:created xsi:type="dcterms:W3CDTF">2022-10-06T09:32:38Z</dcterms:created>
  <dcterms:modified xsi:type="dcterms:W3CDTF">2022-10-22T04:46:28Z</dcterms:modified>
</cp:coreProperties>
</file>