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E4B32-A9E9-4394-8E13-2CF3BBC3DD61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F1861-B5A3-41E2-ABB8-9C9DD0458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123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E4B32-A9E9-4394-8E13-2CF3BBC3DD61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F1861-B5A3-41E2-ABB8-9C9DD0458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383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E4B32-A9E9-4394-8E13-2CF3BBC3DD61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F1861-B5A3-41E2-ABB8-9C9DD0458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079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E4B32-A9E9-4394-8E13-2CF3BBC3DD61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F1861-B5A3-41E2-ABB8-9C9DD0458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001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E4B32-A9E9-4394-8E13-2CF3BBC3DD61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F1861-B5A3-41E2-ABB8-9C9DD0458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549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E4B32-A9E9-4394-8E13-2CF3BBC3DD61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F1861-B5A3-41E2-ABB8-9C9DD0458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E4B32-A9E9-4394-8E13-2CF3BBC3DD61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F1861-B5A3-41E2-ABB8-9C9DD0458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98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E4B32-A9E9-4394-8E13-2CF3BBC3DD61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F1861-B5A3-41E2-ABB8-9C9DD0458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663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E4B32-A9E9-4394-8E13-2CF3BBC3DD61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F1861-B5A3-41E2-ABB8-9C9DD0458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428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E4B32-A9E9-4394-8E13-2CF3BBC3DD61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F1861-B5A3-41E2-ABB8-9C9DD0458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91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E4B32-A9E9-4394-8E13-2CF3BBC3DD61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F1861-B5A3-41E2-ABB8-9C9DD0458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140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E4B32-A9E9-4394-8E13-2CF3BBC3DD61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F1861-B5A3-41E2-ABB8-9C9DD0458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802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 txBox="1">
            <a:spLocks noGrp="1"/>
          </p:cNvSpPr>
          <p:nvPr>
            <p:ph type="ctrTitle"/>
          </p:nvPr>
        </p:nvSpPr>
        <p:spPr>
          <a:xfrm>
            <a:off x="883509" y="1761782"/>
            <a:ext cx="776622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Переработка и обогащение полезных ископаемых</a:t>
            </a:r>
            <a:r>
              <a:rPr lang="ru-RU" sz="4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Лекция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 </a:t>
            </a:r>
            <a:r>
              <a:rPr lang="ru-RU" sz="2400" b="1" dirty="0">
                <a:solidFill>
                  <a:schemeClr val="bg1"/>
                </a:solidFill>
              </a:rPr>
              <a:t>Технологические схемы и режимы обогащения руд и россыпей редких металлов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460" y="548680"/>
            <a:ext cx="4178893" cy="9478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14726" y="4725144"/>
            <a:ext cx="620549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cs typeface="Times New Roman" panose="02020603050405020304" pitchFamily="18" charset="0"/>
              </a:rPr>
              <a:t>Преподаватель: </a:t>
            </a:r>
            <a:r>
              <a:rPr lang="ru-RU" b="1" dirty="0" smtClean="0">
                <a:solidFill>
                  <a:schemeClr val="bg1"/>
                </a:solidFill>
              </a:rPr>
              <a:t>Мотовилов Игорь Юрьевич доктор </a:t>
            </a:r>
            <a:r>
              <a:rPr lang="en-US" b="1" dirty="0" smtClean="0">
                <a:solidFill>
                  <a:schemeClr val="bg1"/>
                </a:solidFill>
              </a:rPr>
              <a:t>PhD</a:t>
            </a:r>
            <a:r>
              <a:rPr lang="ru-RU" b="1">
                <a:solidFill>
                  <a:schemeClr val="bg1"/>
                </a:solidFill>
              </a:rPr>
              <a:t> </a:t>
            </a:r>
            <a:r>
              <a:rPr lang="ru-RU" b="1" smtClean="0">
                <a:solidFill>
                  <a:schemeClr val="bg1"/>
                </a:solidFill>
              </a:rPr>
              <a:t>кафедры </a:t>
            </a:r>
            <a:r>
              <a:rPr lang="ru-RU" b="1" dirty="0" smtClean="0">
                <a:solidFill>
                  <a:schemeClr val="bg1"/>
                </a:solidFill>
              </a:rPr>
              <a:t>«Металлургия и обогащение полезных ископаемых»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en-US" b="1" dirty="0" smtClean="0"/>
              <a:t>motovilov88@inbox.ru</a:t>
            </a: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566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3069"/>
            <a:ext cx="864096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Извлечение солей лития из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раствора</a:t>
            </a:r>
          </a:p>
          <a:p>
            <a:pPr algn="ctr"/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indent="354013" algn="just"/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Примером извлечения лития из соляных рассолов (рапы) яв­ляется крупнейшее месторождение солей в пустыне </a:t>
            </a:r>
            <a:r>
              <a:rPr lang="ru-RU" sz="1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Могэв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(озе­ро </a:t>
            </a:r>
            <a:r>
              <a:rPr lang="ru-RU" sz="1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Сирлс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шт. Калифорния в США). Из этих рассолов литий извлекался попутно при выделении различных солей (КС</a:t>
            </a:r>
            <a:r>
              <a:rPr 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ru-RU" sz="1600" b="1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ru-RU" sz="1600" b="1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ru-RU" sz="1600" b="1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BO</a:t>
            </a:r>
            <a:r>
              <a:rPr lang="ru-RU" sz="1600" b="1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). Извлечение лития осуществляется, в частно­сти, на химическом заводе Трона (США). Солевой раствор упа­ривают. Соли лития осаждаются из рассола в выпарных аппа­ратах в виде двойного фосфата лития </a:t>
            </a:r>
            <a:r>
              <a:rPr 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Li</a:t>
            </a:r>
            <a:r>
              <a:rPr lang="ru-RU" sz="1600" b="1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NaP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ru-RU" sz="1600" b="1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вместе с мине­ралом </a:t>
            </a:r>
            <a:r>
              <a:rPr lang="ru-RU" sz="1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буркеитом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ru-RU" sz="1600" b="1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ru-RU" sz="1600" b="1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-2</a:t>
            </a:r>
            <a:r>
              <a:rPr 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ru-RU" sz="1600" b="1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</a:t>
            </a:r>
            <a:r>
              <a:rPr lang="ru-RU" sz="1600" b="1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indent="354013" algn="just"/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Для получения концентрата лития через скважины откачи­вают солевой раствор. Его нагревают в теплообменниках вакуум-кристаллизационной установки до 50°С, далее он посту­пает в выпарную батарею с принудительной циркуляцией и противоточным движением выпариваемого рассола и греющего пара. В выпарные аппараты вводится некоторое количество жир­ных кислот. Температура выпариваемого раствора в первом корпусе составляет 50 °С, во втором – 85 °С, в третьем – 120°С.</a:t>
            </a:r>
          </a:p>
          <a:p>
            <a:pPr indent="354013" algn="just"/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Очищенный от литиевых соединений раствор направляется на получение соды. Пенный литиевый концентрат собирается в отстойники, где на­гревается до 66°С для дополнительного растворения </a:t>
            </a:r>
            <a:r>
              <a:rPr lang="ru-RU" sz="1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буркеита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Нерастворившаяся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часть продукта отфильтровывается.</a:t>
            </a:r>
          </a:p>
          <a:p>
            <a:pPr indent="354013" algn="just"/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Осадок, представляющий собой литиевый концентрат, высу­шивается; он характеризуется следующим составом, (%): </a:t>
            </a:r>
            <a:r>
              <a:rPr 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Li</a:t>
            </a:r>
            <a:r>
              <a:rPr lang="ru-RU" sz="1600" b="1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20–22, Р</a:t>
            </a:r>
            <a:r>
              <a:rPr lang="ru-RU" sz="1600" b="1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1600" b="1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50, </a:t>
            </a:r>
            <a:r>
              <a:rPr lang="en-US" sz="1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NaCO</a:t>
            </a:r>
            <a:r>
              <a:rPr lang="ru-RU" sz="1600" b="1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17, </a:t>
            </a:r>
            <a:r>
              <a:rPr 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ru-RU" sz="1600" b="1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</a:t>
            </a:r>
            <a:r>
              <a:rPr lang="ru-RU" sz="1600" b="1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2, влажность 2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%.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976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3069"/>
            <a:ext cx="8640960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Руды и минералы рубидия и цезия</a:t>
            </a:r>
          </a:p>
          <a:p>
            <a:pPr algn="ctr"/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indent="354013" algn="just"/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Рубидий и цезий долгое время извлекали преимущественно из лепидолитов, попутно при добыче лития. В настоящее время цезий получают главным образом из поллуцита, а рубидий в основном из карналлитов</a:t>
            </a:r>
            <a:r>
              <a:rPr lang="ru-RU" sz="1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5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indent="354013" algn="just"/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Плотность, твердость, цвет и другие физико-химические свойства поллуцита, приближаю­щиеся к свойствам кварца и дру­гих минералов породы, свиде­тельствуют о большой трудности обогащения гравитационными и другими методами, которые позволили бы получать высоко­качественные </a:t>
            </a:r>
            <a:r>
              <a:rPr lang="ru-RU" sz="15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поллуцитовые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кон­центраты. Исследованиями уста­новлена возможность фло­тационного выделения поллуцита в концентрат катионными соби­рателями типа АНП при концен­трации более 10 мг/л и </a:t>
            </a:r>
            <a:r>
              <a:rPr lang="ru-RU" sz="15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pH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от 2 до 10 (рис. 6); </a:t>
            </a:r>
            <a:r>
              <a:rPr lang="ru-RU" sz="15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олеат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натрия при концентрации 15-20 мг/л в узком интервале </a:t>
            </a:r>
            <a:r>
              <a:rPr lang="ru-RU" sz="15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pH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5-5,5 удовлетворительно извлекает поллуцит. </a:t>
            </a:r>
            <a:r>
              <a:rPr lang="ru-RU" sz="15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Алкилсульфат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натрия плохо </a:t>
            </a:r>
            <a:r>
              <a:rPr lang="ru-RU" sz="15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флотирует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поллуцит, при изменении концентрации ре­агента от 10 до 200 мг/л извлечение не превышает 20 %. </a:t>
            </a:r>
          </a:p>
        </p:txBody>
      </p:sp>
      <p:pic>
        <p:nvPicPr>
          <p:cNvPr id="3" name="Рисунок 2" descr="C:\Users\Administrator\Desktop\media\image1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71999"/>
            <a:ext cx="3425432" cy="306937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995936" y="4365104"/>
            <a:ext cx="48635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Рис. 6. Влияние </a:t>
            </a:r>
            <a:r>
              <a:rPr lang="ru-RU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на извлече­ние е поллуцита различными со­бирателями: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– </a:t>
            </a:r>
            <a:r>
              <a:rPr lang="ru-RU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олеат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натрня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(15 мг/л); 2 – </a:t>
            </a:r>
            <a:r>
              <a:rPr lang="ru-RU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алкилсульфат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натрия (100 мг/л); 3 – АНП (10 мг/л, регуляторы </a:t>
            </a:r>
            <a:r>
              <a:rPr lang="ru-RU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среды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HF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NaOH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917639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3069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Руды и минералы титана и циркония</a:t>
            </a:r>
          </a:p>
          <a:p>
            <a:endParaRPr lang="ru-RU" b="1" dirty="0" smtClean="0"/>
          </a:p>
          <a:p>
            <a:pPr indent="354013" algn="just"/>
            <a:r>
              <a:rPr lang="ru-RU" b="1" dirty="0" smtClean="0"/>
              <a:t> </a:t>
            </a:r>
            <a:r>
              <a:rPr lang="ru-RU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Минералы титана.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Известно более 70 минералов титана; из них промышленное значение имеют ильменит, рутил, перовскит, </a:t>
            </a:r>
            <a:r>
              <a:rPr lang="ru-RU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лопарит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сфен, </a:t>
            </a:r>
            <a:r>
              <a:rPr lang="ru-RU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ильменорутил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(важнейшие ильменит и рутил), таблица 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1.</a:t>
            </a:r>
          </a:p>
          <a:p>
            <a:pPr algn="just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Таблица 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Минералы титана, имеющие промышленное значение</a:t>
            </a:r>
            <a:endParaRPr lang="en-US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822818"/>
              </p:ext>
            </p:extLst>
          </p:nvPr>
        </p:nvGraphicFramePr>
        <p:xfrm>
          <a:off x="251516" y="1844824"/>
          <a:ext cx="8640963" cy="16459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28012"/>
                <a:gridCol w="1728012"/>
                <a:gridCol w="1728012"/>
                <a:gridCol w="1728012"/>
                <a:gridCol w="172891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Минерал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Формула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Теорети­ческое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содержание </a:t>
                      </a:r>
                      <a:r>
                        <a:rPr lang="ru-RU" sz="1200" b="1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ТіО</a:t>
                      </a:r>
                      <a:r>
                        <a:rPr lang="en-US" sz="1200" b="1" baseline="-250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200" b="1" baseline="-250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Плотность,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г/см</a:t>
                      </a:r>
                      <a:r>
                        <a:rPr lang="en-US" sz="1200" b="1" baseline="300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Твердость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Ильменит  </a:t>
                      </a:r>
                      <a:endParaRPr lang="ru-RU" sz="12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lang="ru-RU" sz="12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еТіО</a:t>
                      </a:r>
                      <a:r>
                        <a:rPr lang="en-US" sz="1200" b="1" baseline="-250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2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52,6</a:t>
                      </a:r>
                      <a:endParaRPr lang="ru-RU" sz="12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4,6</a:t>
                      </a:r>
                      <a:r>
                        <a:rPr lang="ru-RU" sz="12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</a:t>
                      </a:r>
                      <a:r>
                        <a:rPr lang="ru-RU" sz="12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5,2</a:t>
                      </a:r>
                      <a:endParaRPr lang="ru-RU" sz="12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ru-RU" sz="12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</a:t>
                      </a:r>
                      <a:r>
                        <a:rPr lang="ru-RU" sz="12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2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Рутил </a:t>
                      </a:r>
                      <a:endParaRPr lang="ru-RU" sz="12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ТіО</a:t>
                      </a:r>
                      <a:r>
                        <a:rPr lang="en-US" sz="1200" b="1" baseline="-250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endParaRPr lang="ru-RU" sz="12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4,3</a:t>
                      </a:r>
                      <a:endParaRPr lang="ru-RU" sz="12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6,0</a:t>
                      </a:r>
                      <a:endParaRPr lang="ru-RU" sz="12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Ильменорутил</a:t>
                      </a:r>
                      <a:endParaRPr lang="ru-RU" sz="12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(Ti, Nb, Fe)O</a:t>
                      </a:r>
                      <a:r>
                        <a:rPr lang="en-US" sz="1200" b="1" baseline="-250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53,0</a:t>
                      </a:r>
                      <a:endParaRPr lang="ru-RU" sz="12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4,6</a:t>
                      </a:r>
                      <a:r>
                        <a:rPr lang="ru-RU" sz="12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</a:t>
                      </a:r>
                      <a:r>
                        <a:rPr lang="ru-RU" sz="12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5,1</a:t>
                      </a:r>
                      <a:endParaRPr lang="ru-RU" sz="12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6,0</a:t>
                      </a:r>
                      <a:endParaRPr lang="ru-RU" sz="12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Перовскит</a:t>
                      </a:r>
                      <a:endParaRPr lang="ru-RU" sz="12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CaTiO</a:t>
                      </a:r>
                      <a:r>
                        <a:rPr lang="en-US" sz="1200" b="1" baseline="-250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2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58,9</a:t>
                      </a:r>
                      <a:endParaRPr lang="ru-RU" sz="12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4,0</a:t>
                      </a:r>
                      <a:endParaRPr lang="ru-RU" sz="12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5,5</a:t>
                      </a:r>
                      <a:r>
                        <a:rPr lang="ru-RU" sz="12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</a:t>
                      </a:r>
                      <a:r>
                        <a:rPr lang="ru-RU" sz="12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6,0</a:t>
                      </a:r>
                      <a:endParaRPr lang="ru-RU" sz="12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Сфен</a:t>
                      </a:r>
                      <a:endParaRPr lang="ru-RU" sz="12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СаО · ТіО</a:t>
                      </a:r>
                      <a:r>
                        <a:rPr lang="en-US" sz="1200" b="1" baseline="-250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</a:t>
                      </a:r>
                      <a:r>
                        <a:rPr lang="ru-RU" sz="12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· </a:t>
                      </a:r>
                      <a:r>
                        <a:rPr lang="en-US" sz="12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SiO</a:t>
                      </a:r>
                      <a:r>
                        <a:rPr lang="en-US" sz="1200" b="1" baseline="-250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40,8</a:t>
                      </a:r>
                      <a:endParaRPr lang="ru-RU" sz="12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3,3</a:t>
                      </a:r>
                      <a:r>
                        <a:rPr lang="ru-RU" sz="12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</a:t>
                      </a:r>
                      <a:r>
                        <a:rPr lang="ru-RU" sz="12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3,6</a:t>
                      </a:r>
                      <a:endParaRPr lang="ru-RU" sz="12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ru-RU" sz="12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</a:t>
                      </a:r>
                      <a:r>
                        <a:rPr lang="ru-RU" sz="12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2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Лопарит</a:t>
                      </a:r>
                      <a:endParaRPr lang="ru-RU" sz="12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12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  <a:r>
                        <a:rPr lang="ru-RU" sz="12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Се, </a:t>
                      </a:r>
                      <a:r>
                        <a:rPr lang="en-US" sz="12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Sr</a:t>
                      </a:r>
                      <a:r>
                        <a:rPr lang="ru-RU" sz="12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Са) (</a:t>
                      </a:r>
                      <a:r>
                        <a:rPr lang="en-US" sz="12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Nb</a:t>
                      </a:r>
                      <a:r>
                        <a:rPr lang="ru-RU" sz="12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2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Ti</a:t>
                      </a:r>
                      <a:r>
                        <a:rPr lang="ru-RU" sz="12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)О</a:t>
                      </a:r>
                      <a:r>
                        <a:rPr lang="ru-RU" sz="1200" b="1" baseline="-250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2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39,2</a:t>
                      </a:r>
                      <a:endParaRPr lang="ru-RU" sz="12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4,7</a:t>
                      </a:r>
                      <a:r>
                        <a:rPr lang="ru-RU" sz="12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</a:t>
                      </a:r>
                      <a:r>
                        <a:rPr lang="ru-RU" sz="12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5,0</a:t>
                      </a:r>
                      <a:endParaRPr lang="ru-RU" sz="12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5,5</a:t>
                      </a: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</a:t>
                      </a: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6,0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36752" y="3546882"/>
            <a:ext cx="86557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Минералы циркония.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Известно около 40 циркониевых и цирконий-содержащих минералов. Условной границей для основных минералов циркония принято считать содержание </a:t>
            </a:r>
            <a:r>
              <a:rPr lang="en-US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Zr</a:t>
            </a:r>
            <a:r>
              <a:rPr lang="kk-KZ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b="1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от 8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Symbol"/>
              </a:rPr>
              <a:t>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10% и выше. В настоящее время таких минералов известно 19; Про­мышленными можно считать три минерала: циркон, бадделеит и эвдиалит, таблица 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2.</a:t>
            </a:r>
          </a:p>
          <a:p>
            <a:pPr algn="just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Таблица 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Минералы циркония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107380"/>
              </p:ext>
            </p:extLst>
          </p:nvPr>
        </p:nvGraphicFramePr>
        <p:xfrm>
          <a:off x="251520" y="5411926"/>
          <a:ext cx="8640959" cy="126187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370739"/>
                <a:gridCol w="3021686"/>
                <a:gridCol w="1215489"/>
                <a:gridCol w="1215489"/>
                <a:gridCol w="908778"/>
                <a:gridCol w="908778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Формула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Содержание </a:t>
                      </a:r>
                      <a:r>
                        <a:rPr lang="en-US" sz="1200" b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ZrO</a:t>
                      </a:r>
                      <a:r>
                        <a:rPr lang="en-US" sz="1200" b="1" baseline="-2500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200" b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,%</a:t>
                      </a:r>
                      <a:endParaRPr lang="ru-RU" sz="1200" b="1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Плот­ность, г/см</a:t>
                      </a:r>
                      <a:r>
                        <a:rPr lang="ru-RU" sz="1200" b="1" baseline="3000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200" b="1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Твер­дость</a:t>
                      </a:r>
                      <a:endParaRPr lang="ru-RU" sz="1200" b="1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теоретическое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практическое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Циркон</a:t>
                      </a:r>
                      <a:endParaRPr lang="ru-RU" sz="12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ZrSiO</a:t>
                      </a:r>
                      <a:r>
                        <a:rPr lang="en-US" sz="1200" b="1" baseline="-250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67,1</a:t>
                      </a:r>
                      <a:endParaRPr lang="ru-RU" sz="12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1–16</a:t>
                      </a:r>
                      <a:endParaRPr lang="ru-RU" sz="12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4–4,9</a:t>
                      </a:r>
                      <a:endParaRPr lang="ru-RU" sz="12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7–8</a:t>
                      </a:r>
                      <a:endParaRPr lang="ru-RU" sz="12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Бадделеит</a:t>
                      </a:r>
                      <a:endParaRPr lang="ru-RU" sz="12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ZrO</a:t>
                      </a:r>
                      <a:r>
                        <a:rPr lang="en-US" sz="1200" b="1" baseline="-250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2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1-3</a:t>
                      </a:r>
                      <a:endParaRPr lang="ru-RU" sz="12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5,5–6</a:t>
                      </a:r>
                      <a:endParaRPr lang="ru-RU" sz="12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6-7</a:t>
                      </a:r>
                      <a:endParaRPr lang="ru-RU" sz="12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Эвдиалит</a:t>
                      </a:r>
                      <a:endParaRPr lang="ru-RU" sz="12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(Na, </a:t>
                      </a:r>
                      <a:r>
                        <a:rPr lang="en-US" sz="1200" b="1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</a:t>
                      </a:r>
                      <a:r>
                        <a:rPr lang="en-US" sz="12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r>
                        <a:rPr lang="en-US" sz="1200" b="1" baseline="-250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en-US" sz="12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ZrSi</a:t>
                      </a:r>
                      <a:r>
                        <a:rPr lang="en-US" sz="1200" b="1" baseline="-250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en-US" sz="12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n-US" sz="1200" b="1" baseline="-250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r>
                        <a:rPr lang="en-US" sz="12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,(O, OH, </a:t>
                      </a:r>
                      <a:r>
                        <a:rPr lang="en-US" sz="1200" b="1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Cl</a:t>
                      </a:r>
                      <a:r>
                        <a:rPr lang="en-US" sz="12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11–33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0,5–1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2,8–3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5–5,5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07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3069"/>
            <a:ext cx="8640960" cy="687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Методы обогащения титановых и циркониевых руд и россыпей</a:t>
            </a:r>
          </a:p>
          <a:p>
            <a:pPr algn="ctr"/>
            <a:endParaRPr lang="en-US" sz="1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indent="354013" algn="just"/>
            <a:r>
              <a:rPr lang="ru-RU" sz="15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Титано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-циркониевые россыпи обычно обогащают в два приема. </a:t>
            </a:r>
          </a:p>
          <a:p>
            <a:pPr indent="354013" algn="just"/>
            <a:r>
              <a:rPr lang="ru-RU" sz="15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Первый прием</a:t>
            </a:r>
            <a:r>
              <a:rPr lang="ru-RU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Symbol"/>
              </a:rPr>
              <a:t>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выделение всех тяжелых минералов (ильменит, рутил, циркон, монацит, магнетит и др.) в черновой коллективный концентрат обычно гравитационными методами (винтовые сепара­торы, струйные и конусные концентраторы и др.), при этом стре­мятся получить максимальное извлечение ценных минералов в кол­лективный концентрат.</a:t>
            </a:r>
          </a:p>
          <a:p>
            <a:pPr indent="354013" algn="just"/>
            <a:r>
              <a:rPr lang="ru-RU" sz="15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Второй прием</a:t>
            </a:r>
            <a:r>
              <a:rPr lang="ru-RU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Symbol"/>
              </a:rPr>
              <a:t>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доводка черновых коллективных концентра­тов с целью получения высококачественных кондиционных моно­минеральных концентратов. В схемах доводки обычно предусматри­вают магнитную или электростатическую сепарацию, гидравли­ческую или пневматическую концентрацию на столах. В последнее время стали широко использовать флотационный метод разделения тонкозернистых коллективных концентратов</a:t>
            </a:r>
            <a:r>
              <a:rPr lang="ru-RU" sz="1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indent="354013" algn="just"/>
            <a:r>
              <a:rPr lang="ru-RU" sz="15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Флотация минералов и руд титана и циркония</a:t>
            </a:r>
            <a:r>
              <a:rPr lang="ru-RU" sz="15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5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indent="354013" algn="just"/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При обогащении мелкозернистых песков и </a:t>
            </a:r>
            <a:r>
              <a:rPr lang="ru-RU" sz="15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тонковкрапленных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коренных руд, содержащих минералы циркония и титана, в послед­ние годы стали применять флотацию. Причем </a:t>
            </a:r>
            <a:r>
              <a:rPr lang="ru-RU" sz="15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флотируют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как исход­ные руды, так и черновые концентраты.</a:t>
            </a:r>
          </a:p>
          <a:p>
            <a:pPr indent="354013" algn="just"/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Флотацию циркона целесообразно применять:</a:t>
            </a:r>
          </a:p>
          <a:p>
            <a:pPr indent="354013" algn="just"/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1) при наличии очень мелких зерен ценных и сопутствующих минералов в рудах и песках (мельче 0,1 мм);</a:t>
            </a:r>
          </a:p>
          <a:p>
            <a:pPr indent="354013" algn="just"/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2) при разделении циркона от рутила и других немагнитных минералов (кварца, </a:t>
            </a:r>
            <a:r>
              <a:rPr lang="ru-RU" sz="15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силиманита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пирохлора, </a:t>
            </a:r>
            <a:r>
              <a:rPr lang="ru-RU" sz="15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лейкоксена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и др.), выделяемых в немагнитную фракцию;</a:t>
            </a:r>
          </a:p>
          <a:p>
            <a:pPr indent="354013" algn="just"/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3) при разделении циркона от других непроводящих минералов (граната, монацита, силлиманита, турмалина, ставролита и др.), выделяемых в </a:t>
            </a:r>
            <a:r>
              <a:rPr lang="ru-RU" sz="15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непроводниковую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фракцию на электростатическом сепараторе;</a:t>
            </a:r>
          </a:p>
          <a:p>
            <a:pPr indent="354013" algn="just"/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4) при разделении циркона, загрязненного окислами железа, придающими ему слабомагнитные свойства, от других слабо­магнитных минералов (монацита, граната, турмалина, ставролита и др.).</a:t>
            </a:r>
          </a:p>
        </p:txBody>
      </p:sp>
    </p:spTree>
    <p:extLst>
      <p:ext uri="{BB962C8B-B14F-4D97-AF65-F5344CB8AC3E}">
        <p14:creationId xmlns:p14="http://schemas.microsoft.com/office/powerpoint/2010/main" val="43974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3069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Методы обогащения титановых и циркониевых руд и россыпей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949280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Рисунок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Схема обогащения песков на фабрике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620688"/>
            <a:ext cx="6480722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195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3069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Методы обогащения титановых и циркониевых руд и россыпей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949280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Рисунок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Схема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доводочной фабрики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476672"/>
            <a:ext cx="7056786" cy="547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21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3069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Методы обогащения титановых и циркониевых руд и россыпей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99992" y="1988840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Рисунок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Технологическая схема обогащения песков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5824"/>
            <a:ext cx="3744416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449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3069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Методы обогащения титановых и циркониевых руд и россыпей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28184" y="1988840"/>
            <a:ext cx="26642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Рисунок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Схема разделения гравитационного концентрата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на фабрике Байрон-Бай (Австралия)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34" y="457919"/>
            <a:ext cx="6115050" cy="6067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616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3069"/>
            <a:ext cx="86409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Обогащение коренных титаномагнетитовых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руд</a:t>
            </a:r>
          </a:p>
          <a:p>
            <a:pPr algn="ctr"/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indent="354013" algn="just"/>
            <a:r>
              <a:rPr lang="ru-RU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Обогащение коренных титаномагнетитовых руд.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Коренные </a:t>
            </a:r>
            <a:r>
              <a:rPr lang="ru-RU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титано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-железные руды являются важным источником получения титана и ванадия. Эти руды содержат ильменит и магне­тит, иногда вместо магнетита или наряду с ним содержится гематит. Кроме титана и железа эти руды содержат ванадий.</a:t>
            </a:r>
          </a:p>
          <a:p>
            <a:pPr indent="354013" algn="just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Известны два типа коренных </a:t>
            </a:r>
            <a:r>
              <a:rPr lang="ru-RU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титано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-магнетитовых руд.</a:t>
            </a:r>
          </a:p>
          <a:p>
            <a:pPr indent="354013" algn="just"/>
            <a:r>
              <a:rPr lang="ru-RU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Первый тип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руд содержит ильменит в виде самостоятельных зерен различной степени вкрапленности в магнетите или в минералах породы; в результате различных процессов обогащения из этих руд получают два концентрата – титановый и железный (чаще железо-ванадиевый).</a:t>
            </a:r>
          </a:p>
          <a:p>
            <a:pPr indent="354013" algn="just"/>
            <a:r>
              <a:rPr lang="ru-RU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Второй тип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руд содержит тонкодисперсные эмульсионные вклю­чения ильменита или окись титана в виде твердого раствора в магне­тите. Из этого типа руд возможно получение методами обогащения лишь коллективного </a:t>
            </a:r>
            <a:r>
              <a:rPr lang="ru-RU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титано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-железного концентрата. Коллективный концентрат подвергают металлургической плавке для получения чугуна и титанистого шлака, который далее перерабатывают для получения соединений титана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93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957262"/>
            <a:ext cx="4972050" cy="49434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Обогащение коренных титаномагнетитовых руд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938907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Рисунок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Схема обогащения </a:t>
            </a:r>
            <a:r>
              <a:rPr lang="ru-RU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титано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-магнетитов на </a:t>
            </a:r>
            <a:r>
              <a:rPr lang="ru-RU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Кусинской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фабрике</a:t>
            </a:r>
          </a:p>
        </p:txBody>
      </p:sp>
    </p:spTree>
    <p:extLst>
      <p:ext uri="{BB962C8B-B14F-4D97-AF65-F5344CB8AC3E}">
        <p14:creationId xmlns:p14="http://schemas.microsoft.com/office/powerpoint/2010/main" val="104228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Содержание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13042" y="1268760"/>
            <a:ext cx="830743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Руды и минералы 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лития</a:t>
            </a:r>
          </a:p>
          <a:p>
            <a:pPr marL="457200" indent="-457200" algn="just">
              <a:buFont typeface="+mj-lt"/>
              <a:buAutoNum type="arabicPeriod"/>
            </a:pP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Методы обогащения литиевых 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руд</a:t>
            </a:r>
          </a:p>
          <a:p>
            <a:pPr marL="457200" indent="-457200" algn="just">
              <a:buFont typeface="+mj-lt"/>
              <a:buAutoNum type="arabicPeriod"/>
            </a:pP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Извлечение солей лития из раствора</a:t>
            </a:r>
          </a:p>
          <a:p>
            <a:pPr marL="457200" indent="-457200" algn="just">
              <a:buFont typeface="+mj-lt"/>
              <a:buAutoNum type="arabicPeriod"/>
            </a:pP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Обогащение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рубидия и 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цезия</a:t>
            </a:r>
          </a:p>
          <a:p>
            <a:pPr marL="457200" indent="-457200" algn="just">
              <a:buFont typeface="+mj-lt"/>
              <a:buAutoNum type="arabicPeriod"/>
            </a:pPr>
            <a:endParaRPr lang="ru-RU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Руды и минералы титана и циркония</a:t>
            </a:r>
          </a:p>
          <a:p>
            <a:pPr marL="457200" indent="-457200" algn="just">
              <a:buFont typeface="+mj-lt"/>
              <a:buAutoNum type="arabicPeriod"/>
            </a:pPr>
            <a:endParaRPr lang="ru-RU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Методы обогащения титановых и циркониевых руд и россыпей</a:t>
            </a:r>
          </a:p>
          <a:p>
            <a:pPr marL="457200" indent="-457200" algn="just">
              <a:buFont typeface="+mj-lt"/>
              <a:buAutoNum type="arabicPeriod"/>
            </a:pPr>
            <a:endParaRPr lang="ru-RU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Обогащение коренных титаномагнетитовых руд</a:t>
            </a:r>
          </a:p>
          <a:p>
            <a:pPr marL="457200" indent="-457200" algn="just">
              <a:buFont typeface="+mj-lt"/>
              <a:buAutoNum type="arabicPeriod"/>
            </a:pP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Минералы тантала и ниобия</a:t>
            </a:r>
          </a:p>
          <a:p>
            <a:pPr marL="457200" indent="-457200" algn="just">
              <a:buFont typeface="+mj-lt"/>
              <a:buAutoNum type="arabicPeriod"/>
            </a:pPr>
            <a:endParaRPr lang="ru-RU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Типы руд и месторождения тантала и ниобия</a:t>
            </a:r>
          </a:p>
          <a:p>
            <a:pPr marL="457200" indent="-457200" algn="just">
              <a:buFont typeface="+mj-lt"/>
              <a:buAutoNum type="arabicPeriod"/>
            </a:pPr>
            <a:endParaRPr lang="ru-RU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Методы обогащения </a:t>
            </a:r>
            <a:r>
              <a:rPr lang="ru-RU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тантало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-ниобиевых руд</a:t>
            </a:r>
          </a:p>
          <a:p>
            <a:pPr marL="457200" indent="-457200" algn="just">
              <a:buFont typeface="+mj-lt"/>
              <a:buAutoNum type="arabicPeriod"/>
            </a:pP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09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5582"/>
            <a:ext cx="4896544" cy="589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07340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Обогащение коренных титаномагнетитовых руд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10107" y="1052736"/>
            <a:ext cx="352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Рисунок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Схема обогащения </a:t>
            </a:r>
            <a:r>
              <a:rPr lang="ru-RU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титано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-магнетитов на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фабрике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Мак-</a:t>
            </a:r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Интайр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70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3069"/>
            <a:ext cx="86409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Минералы тантала и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ниобия</a:t>
            </a:r>
            <a:endParaRPr lang="ru-RU" sz="1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Таблица 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Свойства важнейших </a:t>
            </a:r>
            <a:r>
              <a:rPr lang="ru-RU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тантало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-ниобиевых 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минералов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013345"/>
              </p:ext>
            </p:extLst>
          </p:nvPr>
        </p:nvGraphicFramePr>
        <p:xfrm>
          <a:off x="457200" y="1029468"/>
          <a:ext cx="8507287" cy="36236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78421"/>
                <a:gridCol w="2488523"/>
                <a:gridCol w="861497"/>
                <a:gridCol w="861497"/>
                <a:gridCol w="945751"/>
                <a:gridCol w="992619"/>
                <a:gridCol w="1178979"/>
              </a:tblGrid>
              <a:tr h="15569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Минералы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Формула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Содержание, %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Плотность, г/см</a:t>
                      </a:r>
                      <a:r>
                        <a:rPr lang="ru-RU" sz="1000" b="1" baseline="300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Твердость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Магнитные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свойства</a:t>
                      </a:r>
                      <a:endParaRPr lang="ru-RU" sz="1000" b="1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</a:tr>
              <a:tr h="1556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Nb</a:t>
                      </a:r>
                      <a:r>
                        <a:rPr lang="en-US" sz="1000" b="1" baseline="-2500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000" b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ru-RU" sz="1000" b="1" baseline="-2500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000" b="1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Та</a:t>
                      </a:r>
                      <a:r>
                        <a:rPr lang="ru-RU" sz="1000" b="1" baseline="-250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r>
                        <a:rPr lang="ru-RU" sz="1000" b="1" baseline="-250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5694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Тантало-ниобаты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4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Колумбит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 (</a:t>
                      </a:r>
                      <a:r>
                        <a:rPr lang="en-US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Nb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Та)</a:t>
                      </a:r>
                      <a:r>
                        <a:rPr lang="ru-RU" sz="1000" b="1" baseline="-250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ru-RU" sz="1000" b="1" baseline="-250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23,5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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77,0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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5,3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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6,6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Слабомагнитен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</a:tr>
              <a:tr h="1556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Танталит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 (Та, </a:t>
                      </a:r>
                      <a:r>
                        <a:rPr lang="en-US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Nb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r>
                        <a:rPr lang="ru-RU" sz="1000" b="1" baseline="-250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ru-RU" sz="1000" b="1" baseline="-250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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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84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6,7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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8,3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</a:tr>
              <a:tr h="1556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Симпсонит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А1ТаО</a:t>
                      </a:r>
                      <a:r>
                        <a:rPr lang="ru-RU" sz="1000" b="1" baseline="-250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0,3-6,1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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72,5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5,9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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7 3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</a:tr>
              <a:tr h="1556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Торолит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Sn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Nb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r>
                        <a:rPr lang="ru-RU" sz="1000" b="1" baseline="-250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ru-RU" sz="1000" b="1" baseline="-250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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72,83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7,0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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7,9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</a:tr>
              <a:tr h="155694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Титано</a:t>
                      </a: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-тантал-</a:t>
                      </a:r>
                      <a:r>
                        <a:rPr lang="ru-RU" sz="1000" b="1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ниобаты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13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Ильменорутил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Ti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Nb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)О</a:t>
                      </a:r>
                      <a:r>
                        <a:rPr lang="ru-RU" sz="1000" b="1" baseline="-250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0,9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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42,7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0,4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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14,7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4,6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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5,1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6,0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Очень слабо­магнитен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</a:tr>
              <a:tr h="1556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Стрюверит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(Ті, Ғе</a:t>
                      </a:r>
                      <a:r>
                        <a:rPr lang="ru-RU" sz="1000" b="1" baseline="300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2+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Та)О</a:t>
                      </a:r>
                      <a:r>
                        <a:rPr lang="ru-RU" sz="1000" b="1" baseline="-250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6,9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5,3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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5,5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6,5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</a:tr>
              <a:tr h="1556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Лопарит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(Na, 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</a:t>
                      </a:r>
                      <a:r>
                        <a:rPr lang="de-DE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Sr, 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Се</a:t>
                      </a:r>
                      <a:r>
                        <a:rPr lang="de-DE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 (Nb, Ti)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r>
                        <a:rPr lang="de-DE" sz="1000" b="1" baseline="-250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11,6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0,75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4,7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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5,0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5,5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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</a:tr>
              <a:tr h="1556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Пирохлор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(Na, 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</a:t>
                      </a:r>
                      <a:r>
                        <a:rPr lang="en-US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Th, TR)</a:t>
                      </a:r>
                      <a:r>
                        <a:rPr lang="en-US" sz="1000" b="1" baseline="-250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(Nb, 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Та</a:t>
                      </a:r>
                      <a:r>
                        <a:rPr lang="en-US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Ti)</a:t>
                      </a:r>
                      <a:r>
                        <a:rPr lang="en-US" sz="1000" b="1" baseline="-250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r>
                        <a:rPr lang="en-US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OH, F)</a:t>
                      </a:r>
                      <a:r>
                        <a:rPr lang="en-US" sz="1000" b="1" baseline="-250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37,5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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65,6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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5,9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4,1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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5,4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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5,5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Немагнитен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</a:tr>
              <a:tr h="1556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Микролит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(Na, 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</a:t>
                      </a:r>
                      <a:r>
                        <a:rPr lang="en-US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Th, TR)</a:t>
                      </a:r>
                      <a:r>
                        <a:rPr lang="en-US" sz="1000" b="1" baseline="-250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(Ta, Ti, Nb)</a:t>
                      </a:r>
                      <a:r>
                        <a:rPr lang="en-US" sz="1000" b="1" baseline="-250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(O, OH, F)</a:t>
                      </a:r>
                      <a:r>
                        <a:rPr lang="en-US" sz="1000" b="1" baseline="-250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леды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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7,7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68,4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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77,0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5,4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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6,4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</a:tr>
              <a:tr h="1556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Коппит</a:t>
                      </a:r>
                      <a:endParaRPr lang="ru-RU" sz="1000" b="1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Формула пирохлора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56,4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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4,5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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</a:tr>
              <a:tr h="155694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Титано</a:t>
                      </a: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-тантал-</a:t>
                      </a:r>
                      <a:r>
                        <a:rPr lang="ru-RU" sz="1000" b="1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ниобаты</a:t>
                      </a: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содержащие уран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56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Гатчеттолит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-содержащий пирохлор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31,3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5,9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4,5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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Немагнитен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</a:tr>
              <a:tr h="1556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Бетафит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Са, </a:t>
                      </a:r>
                      <a:r>
                        <a:rPr lang="en-US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Се) (</a:t>
                      </a:r>
                      <a:r>
                        <a:rPr lang="en-US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Nb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Та, </a:t>
                      </a:r>
                      <a:r>
                        <a:rPr lang="en-US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Ti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r>
                        <a:rPr lang="ru-RU" sz="1000" b="1" baseline="-250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r>
                        <a:rPr lang="ru-RU" sz="1000" b="1" baseline="-250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· </a:t>
                      </a:r>
                      <a:r>
                        <a:rPr lang="en-US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r>
                        <a:rPr lang="ru-RU" sz="1000" b="1" baseline="-250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23,3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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45,8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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28,5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3,7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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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</a:tr>
              <a:tr h="1556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Фергусонит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(Y, Er, Ce, U) (Nb,Ta,Ti)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r>
                        <a:rPr lang="en-US" sz="1000" b="1" baseline="-250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r>
                        <a:rPr lang="en-US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,3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5,5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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6,8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5,5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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6,5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</a:tr>
              <a:tr h="1556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Эвксенит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(Y, 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Се</a:t>
                      </a:r>
                      <a:r>
                        <a:rPr lang="en-US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U, 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</a:t>
                      </a:r>
                      <a:r>
                        <a:rPr lang="en-US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Th) (Ti, Nb, Ta)</a:t>
                      </a:r>
                      <a:r>
                        <a:rPr lang="en-US" sz="1000" b="1" baseline="-250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n-US" sz="1000" b="1" baseline="-250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3,8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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47,4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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47,3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4,5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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5,9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5,5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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6,5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Слабомагнитен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</a:tr>
              <a:tr h="1556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Эшинит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(Се, Са, ТҺ . . .) </a:t>
                      </a:r>
                      <a:r>
                        <a:rPr lang="de-DE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(Ti, Nb)</a:t>
                      </a:r>
                      <a:r>
                        <a:rPr lang="de-DE" sz="1000" b="1" baseline="-250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de-DE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de-DE" sz="1000" b="1" baseline="-250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23,8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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32,5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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6,9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5,2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5-6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</a:tr>
              <a:tr h="1556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Самарскит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(Y, Er, U, 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Се</a:t>
                      </a:r>
                      <a:r>
                        <a:rPr lang="en-US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Th)</a:t>
                      </a:r>
                      <a:r>
                        <a:rPr lang="en-US" sz="1000" b="1" baseline="-250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US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[(Nb, 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Та</a:t>
                      </a:r>
                      <a:r>
                        <a:rPr lang="en-US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r>
                        <a:rPr lang="en-US" sz="1000" b="1" baseline="-250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r>
                        <a:rPr lang="en-US" sz="1000" b="1" baseline="-250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r>
                        <a:rPr lang="en-US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  <a:r>
                        <a:rPr lang="en-US" sz="1000" b="1" baseline="-250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27,87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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46,4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1,81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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5,6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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5,8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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</a:tr>
              <a:tr h="1556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Поликраз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(Y, 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Се</a:t>
                      </a:r>
                      <a:r>
                        <a:rPr lang="en-US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</a:t>
                      </a:r>
                      <a:r>
                        <a:rPr lang="en-US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U, Th) (Ti, Nb, Ta)</a:t>
                      </a:r>
                      <a:r>
                        <a:rPr lang="en-US" sz="1000" b="1" baseline="-250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n-US" sz="1000" b="1" baseline="-250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7,5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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20,3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0 0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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23,1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4,6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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5,9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5,5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</a:t>
                      </a:r>
                      <a:r>
                        <a:rPr lang="ru-RU" sz="10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0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0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385" marR="5838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865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3069"/>
            <a:ext cx="8640960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Типы руд и месторождения тантала и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ниобия</a:t>
            </a:r>
          </a:p>
          <a:p>
            <a:pPr algn="ctr"/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indent="354013" algn="just"/>
            <a:r>
              <a:rPr 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Месторожде­ния тантала и ниобия разделяют на пять типов: магматические, </a:t>
            </a:r>
            <a:r>
              <a:rPr lang="ru-RU" sz="14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пегматические</a:t>
            </a:r>
            <a:r>
              <a:rPr 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метасоматические, </a:t>
            </a:r>
            <a:r>
              <a:rPr lang="ru-RU" sz="14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пневматолито</a:t>
            </a:r>
            <a:r>
              <a:rPr 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-гидротермальные и осадочные (россыпные и бокситовые).</a:t>
            </a:r>
          </a:p>
          <a:p>
            <a:pPr indent="354013" algn="just"/>
            <a:r>
              <a:rPr 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месторождениях магматического типа важное промышленное значение имеют </a:t>
            </a:r>
            <a:r>
              <a:rPr lang="ru-RU" sz="14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колумбитовые</a:t>
            </a:r>
            <a:r>
              <a:rPr 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и пирохлоровые граниты с содержанием колумбита от 0,001 до 0,01%, а в вы­ветренных участках – до 0,2 %. Наиболее крупные запасы при­ходятся на долю пирохлоровых гранитов, содержащих до 0,2–0,3% суммы </a:t>
            </a:r>
            <a:r>
              <a:rPr lang="ru-RU" sz="14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пятиоксидов</a:t>
            </a:r>
            <a:r>
              <a:rPr 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тантала и ниобия. В Северной Ниге­рии (долина р. </a:t>
            </a:r>
            <a:r>
              <a:rPr lang="ru-RU" sz="14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Каффо</a:t>
            </a:r>
            <a:r>
              <a:rPr 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 запасы танталониобиевых руд в грани­тах исчисляются в несколько десятков миллионов тонн. В этом типе месторождений </a:t>
            </a:r>
            <a:r>
              <a:rPr lang="ru-RU" sz="14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перовскитовые</a:t>
            </a:r>
            <a:r>
              <a:rPr 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руды малоперспективны ввиду очень малого содержания в них тантала и ниобия.</a:t>
            </a:r>
          </a:p>
          <a:p>
            <a:pPr indent="354013" algn="just"/>
            <a:r>
              <a:rPr 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Месторождения пегматитового типа распро­странены очень широко. Для большинства разновидностей ме­сторождений этого типа характерно комплексное содержание в рудах многих ценных компонентов: 	тантала, ниобия, лития, бериллия, олова, редкоземельных элементов. Менее перспектив­ны из этих месторождений </a:t>
            </a:r>
            <a:r>
              <a:rPr lang="ru-RU" sz="14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ловчаритовые</a:t>
            </a:r>
            <a:r>
              <a:rPr 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14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ильменорутиловые</a:t>
            </a:r>
            <a:r>
              <a:rPr 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в связи с низким содержанием в них тантала и ниобия.</a:t>
            </a:r>
          </a:p>
          <a:p>
            <a:pPr indent="354013" algn="just"/>
            <a:r>
              <a:rPr 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Месторождения метасоматического типа – </a:t>
            </a:r>
            <a:r>
              <a:rPr lang="ru-RU" sz="14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альбитизированные</a:t>
            </a:r>
            <a:r>
              <a:rPr 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гранитоиды</a:t>
            </a:r>
            <a:r>
              <a:rPr 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обычно имеют низкое содер­жание тантала и ниобия. Наиболее перспективным промышлен­ным типом являются карбонаты, содержащие 0,1–0,5%, а иног­да более 1% </a:t>
            </a:r>
            <a:r>
              <a:rPr lang="en-US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Nb</a:t>
            </a:r>
            <a:r>
              <a:rPr lang="en-US" sz="1400" b="1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en-US" sz="1400" b="1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преимущественно в виде пирохлора. Эти ру­ды содержат редкоземельные минералы в виде </a:t>
            </a:r>
            <a:r>
              <a:rPr lang="ru-RU" sz="14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бастнезита</a:t>
            </a:r>
            <a:r>
              <a:rPr 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паризита</a:t>
            </a:r>
            <a:r>
              <a:rPr 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монацита. Основными сопутствующими минералами яв­ляются кальцит и апатит.</a:t>
            </a:r>
          </a:p>
          <a:p>
            <a:pPr indent="354013" algn="just"/>
            <a:r>
              <a:rPr 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Месторождения </a:t>
            </a:r>
            <a:r>
              <a:rPr lang="ru-RU" sz="14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пневматолито</a:t>
            </a:r>
            <a:r>
              <a:rPr 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-гидротермального типа содер­жат ниобий и тантал преимущественно в виде изоморфных при­месей в касситерите и вольфрамите, поэтому они могут быть извлечены лишь попутно при добыче оловянных и вольфрамо­вых руд. Как самостоятельные месторождения для получения тантала и ниобия, они не имеют промышленной ценности.</a:t>
            </a:r>
          </a:p>
          <a:p>
            <a:pPr indent="354013" algn="just"/>
            <a:r>
              <a:rPr 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Месторождения осадочного типа имеют важное практиче­ское значение, так как тантал и ниобий извлекают из россыпей, содержащих </a:t>
            </a:r>
            <a:r>
              <a:rPr lang="ru-RU" sz="14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танталоколумбит</a:t>
            </a:r>
            <a:r>
              <a:rPr 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колумбит, пирохлор, </a:t>
            </a:r>
            <a:r>
              <a:rPr lang="ru-RU" sz="14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самарскит</a:t>
            </a:r>
            <a:r>
              <a:rPr 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торолит</a:t>
            </a:r>
            <a:r>
              <a:rPr 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и др. Тантал и ниобий извлекать из россыпей экономически выгодно даже при очень малых их содержаниях</a:t>
            </a:r>
            <a:r>
              <a:rPr lang="ru-RU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9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3069"/>
            <a:ext cx="864096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Методы обогащения </a:t>
            </a:r>
            <a:r>
              <a:rPr lang="ru-RU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тантало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-ниобиевых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руд</a:t>
            </a:r>
          </a:p>
          <a:p>
            <a:pPr algn="ctr"/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indent="354013" algn="just"/>
            <a:r>
              <a:rPr lang="ru-RU" sz="2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тантало</a:t>
            </a:r>
            <a:r>
              <a:rPr lang="ru-RU" sz="2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-ниобиевых рудах ценные минералы обладают плот­ностью более 4,5 г/см</a:t>
            </a:r>
            <a:r>
              <a:rPr lang="ru-RU" sz="2200" b="1" baseline="30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2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поэтому до последнего времени основным мето­дом обогащения этих руд как в зарубежной, так и в отечественной практике является гравитационный (отсадка, столы, винтовые сепара­торы). Получаемые черновые концентраты подвергают доводке путем применения </a:t>
            </a:r>
            <a:r>
              <a:rPr lang="ru-RU" sz="2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флотогравитации</a:t>
            </a:r>
            <a:r>
              <a:rPr lang="ru-RU" sz="2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флотации (удаляются сульфиды, апа­тит и т. п.), электромагнитной и электростатической сепарации, иногда в сочетании с различными химическими способами. Радио­активность, присущая некоторым минералам (</a:t>
            </a:r>
            <a:r>
              <a:rPr lang="ru-RU" sz="2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лопарит</a:t>
            </a:r>
            <a:r>
              <a:rPr lang="ru-RU" sz="2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2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тантало-ниобаты</a:t>
            </a:r>
            <a:r>
              <a:rPr lang="ru-RU" sz="2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содержащие уран), позволяет применять для предвари­тельного обогащения соответствующих руд метод радиометрической сепарации. Он основан на механической сортировке кускового материала по интенсивности естественного -излучения</a:t>
            </a:r>
            <a:r>
              <a:rPr lang="ru-RU" sz="2200" dirty="0" smtClean="0"/>
              <a:t>.</a:t>
            </a:r>
            <a:endParaRPr lang="ru-RU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01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3069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Методы обогащения </a:t>
            </a:r>
            <a:r>
              <a:rPr lang="ru-RU" sz="1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тантало</a:t>
            </a:r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-ниобиевых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руд</a:t>
            </a:r>
          </a:p>
          <a:p>
            <a:r>
              <a:rPr lang="ru-RU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Таблица </a:t>
            </a:r>
            <a:r>
              <a:rPr lang="en-US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Классификация танталониобиевых руд по </a:t>
            </a:r>
            <a:r>
              <a:rPr lang="ru-RU" sz="14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обогатимости</a:t>
            </a:r>
            <a:endParaRPr lang="ru-RU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819429"/>
              </p:ext>
            </p:extLst>
          </p:nvPr>
        </p:nvGraphicFramePr>
        <p:xfrm>
          <a:off x="107504" y="620688"/>
          <a:ext cx="8928992" cy="61366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13873"/>
                <a:gridCol w="1246442"/>
                <a:gridCol w="2166297"/>
                <a:gridCol w="2661073"/>
                <a:gridCol w="2041307"/>
              </a:tblGrid>
              <a:tr h="277241"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800" b="1" u="none" strike="noStrike" spc="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Тип руды</a:t>
                      </a:r>
                      <a:endParaRPr lang="ru-RU" sz="900" b="1" spc="1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784" marR="467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800" b="1" u="none" strike="noStrike" spc="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Танталониобневые</a:t>
                      </a:r>
                      <a:r>
                        <a:rPr lang="ru-RU" sz="800" b="1" u="none" strike="noStrike" spc="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минералы</a:t>
                      </a:r>
                      <a:endParaRPr lang="ru-RU" sz="900" b="1" spc="1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784" marR="467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800" b="1" u="none" strike="noStrike" spc="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Минералы породы и сопутствующие</a:t>
                      </a:r>
                      <a:endParaRPr lang="ru-RU" sz="900" b="1" spc="1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784" marR="467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800" b="1" u="none" strike="noStrike" spc="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Первичное обогащение</a:t>
                      </a:r>
                      <a:endParaRPr lang="ru-RU" sz="900" b="1" spc="1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784" marR="467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800" b="1" u="none" strike="noStrike" spc="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Доводка черновых концентратов</a:t>
                      </a:r>
                      <a:endParaRPr lang="ru-RU" sz="900" b="1" spc="1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784" marR="46784" marT="0" marB="0" anchor="ctr"/>
                </a:tc>
              </a:tr>
              <a:tr h="114362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u="none" strike="noStrike" spc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Танталоколумбитовые</a:t>
                      </a:r>
                      <a:endParaRPr lang="ru-RU" sz="8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784" marR="4678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3103"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800" b="1" u="none" strike="noStrike" spc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Коренные</a:t>
                      </a:r>
                      <a:endParaRPr lang="ru-RU" sz="900" b="1" spc="1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784" marR="467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800" b="1" u="none" strike="noStrike" spc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Танталит, колумбит, ми­кролит, симпсонит, гат- четтолит</a:t>
                      </a:r>
                      <a:endParaRPr lang="ru-RU" sz="900" b="1" spc="1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784" marR="467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800" b="1" u="none" strike="noStrike" spc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Полевые шпаты, кварц, сподумен, берилл, амблигонит, лепидолит, кас­ситерит</a:t>
                      </a:r>
                      <a:endParaRPr lang="ru-RU" sz="900" b="1" spc="1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784" marR="467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800" b="1" u="none" strike="noStrike" spc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Гравитация с доводкой черно­вых концентратов электромаг­нитной и электростатической сепарацией</a:t>
                      </a:r>
                      <a:endParaRPr lang="ru-RU" sz="900" b="1" spc="1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784" marR="467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800" b="1" u="none" strike="noStrike" spc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Флотация и флотогравитация для доизвлечения Та и </a:t>
                      </a:r>
                      <a:r>
                        <a:rPr lang="en-US" sz="800" b="1" u="none" strike="noStrike" spc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Nb </a:t>
                      </a:r>
                      <a:r>
                        <a:rPr lang="ru-RU" sz="800" b="1" u="none" strike="noStrike" spc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 шламовых фракций и для до­извлечения </a:t>
                      </a:r>
                      <a:r>
                        <a:rPr lang="en-US" sz="800" b="1" u="none" strike="noStrike" spc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</a:t>
                      </a:r>
                      <a:r>
                        <a:rPr lang="ru-RU" sz="800" b="1" u="none" strike="noStrike" spc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800" b="1" u="none" strike="noStrike" spc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 </a:t>
                      </a:r>
                      <a:r>
                        <a:rPr lang="ru-RU" sz="800" b="1" u="none" strike="noStrike" spc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 других ценных элементов</a:t>
                      </a:r>
                      <a:endParaRPr lang="ru-RU" sz="900" b="1" spc="1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784" marR="46784" marT="0" marB="0" anchor="ctr"/>
                </a:tc>
              </a:tr>
              <a:tr h="415862"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800" b="1" u="none" strike="noStrike" spc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Россыпи</a:t>
                      </a:r>
                      <a:endParaRPr lang="ru-RU" sz="900" b="1" spc="1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784" marR="467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800" b="1" u="none" strike="noStrike" spc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Колумбит, танталит</a:t>
                      </a:r>
                      <a:endParaRPr lang="ru-RU" sz="900" b="1" spc="1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784" marR="467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800" b="1" u="none" strike="noStrike" spc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Кварц, гранат, роговая обманка, магнетит, кас­ситерит, рутил, ильме­нит, циркон, монацит, золото</a:t>
                      </a:r>
                      <a:endParaRPr lang="ru-RU" sz="900" b="1" spc="1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784" marR="467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800" b="1" u="none" strike="noStrike" spc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 же</a:t>
                      </a:r>
                      <a:endParaRPr lang="ru-RU" sz="900" b="1" spc="1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784" marR="467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800" b="1" u="none" strike="noStrike" spc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 же </a:t>
                      </a:r>
                      <a:endParaRPr lang="ru-RU" sz="900" b="1" spc="1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784" marR="46784" marT="0" marB="0" anchor="ctr"/>
                </a:tc>
              </a:tr>
              <a:tr h="114362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u="none" strike="noStrike" spc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Пирохлоровые</a:t>
                      </a:r>
                      <a:endParaRPr lang="ru-RU" sz="8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784" marR="4678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3103"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800" b="1" u="none" strike="noStrike" spc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Пегматиты</a:t>
                      </a:r>
                      <a:endParaRPr lang="ru-RU" sz="900" b="1" spc="1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784" marR="467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800" b="1" u="none" strike="noStrike" spc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Пирохлор, ильменорутил, колумбит</a:t>
                      </a:r>
                      <a:endParaRPr lang="ru-RU" sz="900" b="1" spc="1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784" marR="467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800" b="1" u="none" strike="noStrike" spc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Нефелин, альбит, микро­клин, эгирин, сфен, апа­тит, ильменит, хлорит, пирит, пирротин, гема­тит, лимонит, кальцит</a:t>
                      </a:r>
                      <a:endParaRPr lang="ru-RU" sz="900" b="1" spc="1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784" marR="467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800" b="1" u="none" strike="noStrike" spc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Гравитация с доводкой черно­вых концентратов электромаг­нитной и электростатической сепарацией, флотогравитацией и флотацией сульфидов, апа­тита</a:t>
                      </a:r>
                      <a:endParaRPr lang="ru-RU" sz="900" b="1" spc="1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784" marR="467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800" b="1" u="none" strike="noStrike" spc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Флотация пирохлора из тонко- вкрапленных руд, флотограви­тация на столах, доводка на винтовых сепараторах</a:t>
                      </a:r>
                      <a:endParaRPr lang="ru-RU" sz="900" b="1" spc="1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784" marR="46784" marT="0" marB="0" anchor="ctr"/>
                </a:tc>
              </a:tr>
              <a:tr h="554482"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800" b="1" u="none" strike="noStrike" spc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Карбонаты</a:t>
                      </a:r>
                      <a:endParaRPr lang="ru-RU" sz="900" b="1" spc="1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784" marR="467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800" b="1" u="none" strike="noStrike" spc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Пирохлор, колумбит, гатчеттолит, микролит</a:t>
                      </a:r>
                      <a:endParaRPr lang="ru-RU" sz="900" b="1" spc="1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784" marR="467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800" b="1" u="none" strike="noStrike" spc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Кальцит, доломит, сиде­рит, апатит, сфен, маг­нетит, ильменит, циркон, касситерит, пирит</a:t>
                      </a:r>
                      <a:endParaRPr lang="ru-RU" sz="900" b="1" spc="1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784" marR="467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800" b="1" u="none" strike="noStrike" spc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Гравитация, крупновкрапленного пирохлора и флотация из мелких фракций. Флотация</a:t>
                      </a:r>
                      <a:endParaRPr lang="ru-RU" sz="900" b="1" spc="1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784" marR="467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800" b="1" u="none" strike="noStrike" spc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Флотация пирохлора анионны­ми и катионными собирателями. Обжиг руды, гашение извести, доводка пирохлорового кон­центрата</a:t>
                      </a:r>
                      <a:endParaRPr lang="ru-RU" sz="900" b="1" spc="1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784" marR="46784" marT="0" marB="0" anchor="ctr"/>
                </a:tc>
              </a:tr>
              <a:tr h="138621">
                <a:tc gridSpan="5"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800" b="1" u="none" strike="noStrike" spc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Коппитовые</a:t>
                      </a:r>
                      <a:endParaRPr lang="ru-RU" sz="900" b="1" spc="1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784" marR="4678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5862"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800" b="1" spc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900" b="1" spc="1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784" marR="467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800" b="1" u="none" strike="noStrike" spc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Коппит</a:t>
                      </a:r>
                      <a:endParaRPr lang="ru-RU" sz="900" b="1" spc="1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784" marR="467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800" b="1" u="none" strike="noStrike" spc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Кальцит, доломит, слю­да, апатит, циркон, ба­рит, пирит</a:t>
                      </a:r>
                      <a:endParaRPr lang="ru-RU" sz="900" b="1" spc="1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784" marR="467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800" b="1" u="none" strike="noStrike" spc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Гравитация, электромагнитная сепарация. Для удаления фос­фора и кальция, обработка в минеральных кислотах</a:t>
                      </a:r>
                      <a:endParaRPr lang="ru-RU" sz="900" b="1" spc="1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784" marR="467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800" b="1" u="none" strike="noStrike" spc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Флотация коппита. Сочетание флотации с химическими мето­дами</a:t>
                      </a:r>
                      <a:endParaRPr lang="ru-RU" sz="900" b="1" spc="1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784" marR="46784" marT="0" marB="0" anchor="ctr"/>
                </a:tc>
              </a:tr>
              <a:tr h="138621">
                <a:tc gridSpan="5"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800" b="1" u="none" strike="noStrike" spc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Лопаритовые</a:t>
                      </a:r>
                      <a:endParaRPr lang="ru-RU" sz="900" b="1" spc="1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784" marR="4678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7241"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800" b="1" spc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900" b="1" spc="1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784" marR="467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800" b="1" u="none" strike="noStrike" spc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Лопарит</a:t>
                      </a:r>
                      <a:endParaRPr lang="ru-RU" sz="900" b="1" spc="1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784" marR="467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800" b="1" u="none" strike="noStrike" spc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Нефелин, эгирин, апатит</a:t>
                      </a:r>
                      <a:endParaRPr lang="ru-RU" sz="900" b="1" spc="1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784" marR="467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800" b="1" u="none" strike="noStrike" spc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Гравитация, электромагнитная сепарация и флотация</a:t>
                      </a:r>
                      <a:endParaRPr lang="ru-RU" sz="900" b="1" spc="1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784" marR="467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800" b="1" u="none" strike="noStrike" spc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Флотация флотогравитация. Радиометрическая сортировка</a:t>
                      </a:r>
                      <a:endParaRPr lang="ru-RU" sz="900" b="1" spc="1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784" marR="46784" marT="0" marB="0" anchor="ctr"/>
                </a:tc>
              </a:tr>
              <a:tr h="138621">
                <a:tc gridSpan="5"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800" b="1" u="none" strike="noStrike" spc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Титанотанталониобиты, содержащие уран</a:t>
                      </a:r>
                      <a:endParaRPr lang="ru-RU" sz="900" b="1" spc="1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784" marR="4678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4482"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800" b="1" u="none" strike="noStrike" spc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900" b="1" spc="1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784" marR="467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800" b="1" u="none" strike="noStrike" spc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Эвксенит, фергусонит, поликраз, самарскит и др.</a:t>
                      </a:r>
                      <a:endParaRPr lang="ru-RU" sz="900" b="1" spc="1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784" marR="467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800" b="1" u="none" strike="noStrike" spc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Гранат, магнетит, ильме­нит, циркон, монацит</a:t>
                      </a:r>
                      <a:endParaRPr lang="ru-RU" sz="900" b="1" spc="1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784" marR="467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800" b="1" u="none" strike="noStrike" spc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Гравитационные методы, фло­тация</a:t>
                      </a:r>
                      <a:endParaRPr lang="ru-RU" sz="900" b="1" spc="10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784" marR="467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800" b="1" u="none" strike="noStrike" spc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Флотация и радиометрическая сортировка</a:t>
                      </a:r>
                      <a:endParaRPr lang="ru-RU" sz="900" b="1" spc="1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784" marR="4678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951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3069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Методы обогащения </a:t>
            </a:r>
            <a:r>
              <a:rPr lang="ru-RU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тантало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-ниобиевых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руд</a:t>
            </a:r>
          </a:p>
        </p:txBody>
      </p:sp>
      <p:pic>
        <p:nvPicPr>
          <p:cNvPr id="3" name="Рисунок 2" descr="C:\Users\Administrator\Desktop\преподавательские дела\осень 2021-2022\Теория и практика обогащения руд редких металлов\media\image1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39" y="504825"/>
            <a:ext cx="5781675" cy="58483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796136" y="1772816"/>
            <a:ext cx="3096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Рис. 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Гравитационная схема обогащения крупнозернистых </a:t>
            </a:r>
            <a:r>
              <a:rPr lang="ru-RU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колум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битовых песков Нигерии</a:t>
            </a:r>
          </a:p>
        </p:txBody>
      </p:sp>
    </p:spTree>
    <p:extLst>
      <p:ext uri="{BB962C8B-B14F-4D97-AF65-F5344CB8AC3E}">
        <p14:creationId xmlns:p14="http://schemas.microsoft.com/office/powerpoint/2010/main" val="366238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3069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Методы обогащения </a:t>
            </a:r>
            <a:r>
              <a:rPr lang="ru-RU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тантало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-ниобиевых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руд</a:t>
            </a:r>
          </a:p>
        </p:txBody>
      </p:sp>
      <p:pic>
        <p:nvPicPr>
          <p:cNvPr id="3" name="Рисунок 2" descr="C:\Users\Administrator\Desktop\преподавательские дела\осень 2021-2022\Теория и практика обогащения руд редких металлов\media\image2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38" y="620688"/>
            <a:ext cx="6445586" cy="580552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581308" y="1628800"/>
            <a:ext cx="23111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Рис. </a:t>
            </a:r>
            <a:r>
              <a:rPr lang="en-US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14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Технологическая схема доводки черновых концентратов</a:t>
            </a:r>
          </a:p>
        </p:txBody>
      </p:sp>
    </p:spTree>
    <p:extLst>
      <p:ext uri="{BB962C8B-B14F-4D97-AF65-F5344CB8AC3E}">
        <p14:creationId xmlns:p14="http://schemas.microsoft.com/office/powerpoint/2010/main" val="35151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3069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Методы обогащения </a:t>
            </a:r>
            <a:r>
              <a:rPr lang="ru-RU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тантало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-ниобиевых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руд</a:t>
            </a:r>
          </a:p>
        </p:txBody>
      </p:sp>
      <p:pic>
        <p:nvPicPr>
          <p:cNvPr id="3" name="Рисунок 2" descr="C:\Users\Administrator\Desktop\преподавательские дела\осень 2021-2022\Теория и практика обогащения руд редких металлов\media\image3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78" y="519204"/>
            <a:ext cx="6371838" cy="60061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796136" y="1484784"/>
            <a:ext cx="30963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Рис. 3.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Технологическая схема переработки </a:t>
            </a:r>
            <a:r>
              <a:rPr lang="ru-RU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крупновкрапленных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тан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талитовых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руд на руднике «</a:t>
            </a:r>
            <a:r>
              <a:rPr lang="ru-RU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Гардинг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 (США)</a:t>
            </a:r>
          </a:p>
        </p:txBody>
      </p:sp>
    </p:spTree>
    <p:extLst>
      <p:ext uri="{BB962C8B-B14F-4D97-AF65-F5344CB8AC3E}">
        <p14:creationId xmlns:p14="http://schemas.microsoft.com/office/powerpoint/2010/main" val="46479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istrator\Desktop\преподавательские дела\осень 2021-2022\Теория и практика обогащения руд редких металлов\media\image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44" y="486494"/>
            <a:ext cx="5753100" cy="6038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44624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Методы обогащения </a:t>
            </a:r>
            <a:r>
              <a:rPr lang="ru-RU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тантало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-ниобиевых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руд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68144" y="2076411"/>
            <a:ext cx="28803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Рисунок 4. Технологическая схема обогащения </a:t>
            </a:r>
            <a:r>
              <a:rPr lang="ru-RU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колумбито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танталитовых </a:t>
            </a:r>
            <a:r>
              <a:rPr lang="ru-RU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тонковкрапленных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руд</a:t>
            </a:r>
          </a:p>
        </p:txBody>
      </p:sp>
    </p:spTree>
    <p:extLst>
      <p:ext uri="{BB962C8B-B14F-4D97-AF65-F5344CB8AC3E}">
        <p14:creationId xmlns:p14="http://schemas.microsoft.com/office/powerpoint/2010/main" val="144083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3069"/>
            <a:ext cx="86409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Руды и минералы лития</a:t>
            </a:r>
          </a:p>
          <a:p>
            <a:pPr algn="ctr"/>
            <a:endParaRPr lang="en-US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indent="354013" algn="just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Литий обнаружен более чем в 150 минералах, но собственно литиевых минералов известно около 30, из них большая часть пред­ставлена силикатами и фосфатами. Совершенно неизвестны сульфидные минералы лития, сульфаты, карбонаты, нитраты, </a:t>
            </a:r>
            <a:r>
              <a:rPr lang="ru-RU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йодаты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хроматы, </a:t>
            </a:r>
            <a:r>
              <a:rPr lang="ru-RU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молибдаты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вольфраматы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ванадаты, арсенаты. </a:t>
            </a:r>
          </a:p>
          <a:p>
            <a:pPr indent="354013" algn="just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Промышлен­ное значение в настоящее время имеют только пять минералов: сподумен, лепидолит, </a:t>
            </a:r>
            <a:r>
              <a:rPr lang="ru-RU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петалит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амблигонит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циннвальдит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характери­стика которых дана в таблице 1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indent="354013" algn="just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Таблица 1 – Минералы лития, имеющие промышленное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значение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295310"/>
              </p:ext>
            </p:extLst>
          </p:nvPr>
        </p:nvGraphicFramePr>
        <p:xfrm>
          <a:off x="323528" y="3500422"/>
          <a:ext cx="8640960" cy="275121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617931"/>
                <a:gridCol w="2802189"/>
                <a:gridCol w="1127196"/>
                <a:gridCol w="1127196"/>
                <a:gridCol w="1046431"/>
                <a:gridCol w="920017"/>
              </a:tblGrid>
              <a:tr h="48356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Формула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Содержание Li</a:t>
                      </a:r>
                      <a:r>
                        <a:rPr lang="ru-RU" sz="1400" b="1" baseline="-250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O,%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Плот­ность, г/см</a:t>
                      </a:r>
                      <a:r>
                        <a:rPr lang="ru-RU" sz="1400" b="1" baseline="3000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400" b="1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Твер­дость</a:t>
                      </a:r>
                      <a:endParaRPr lang="ru-RU" sz="1400" b="1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835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теоретическое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практическое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9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Сподумен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LiAl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(Si</a:t>
                      </a:r>
                      <a:r>
                        <a:rPr lang="en-US" sz="1400" b="1" baseline="-250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r>
                        <a:rPr lang="en-US" sz="1400" b="1" baseline="-250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8,10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4,5</a:t>
                      </a: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</a:t>
                      </a: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3,2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6,5</a:t>
                      </a: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</a:t>
                      </a: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Лепидолит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KLi</a:t>
                      </a:r>
                      <a:r>
                        <a:rPr lang="en-US" sz="1400" b="1" baseline="-250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1,5</a:t>
                      </a:r>
                      <a:r>
                        <a:rPr lang="en-US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</a:t>
                      </a:r>
                      <a:r>
                        <a:rPr lang="en-US" sz="1400" b="1" baseline="-250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1,5</a:t>
                      </a:r>
                      <a:r>
                        <a:rPr lang="en-US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(Si</a:t>
                      </a:r>
                      <a:r>
                        <a:rPr lang="en-US" sz="1400" b="1" baseline="-250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AlO</a:t>
                      </a:r>
                      <a:r>
                        <a:rPr lang="en-US" sz="1400" b="1" baseline="-250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)(F,OH)</a:t>
                      </a:r>
                      <a:r>
                        <a:rPr lang="en-US" sz="1400" b="1" baseline="-250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5,9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1,23</a:t>
                      </a: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</a:t>
                      </a: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5,90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2,8</a:t>
                      </a: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</a:t>
                      </a: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2,9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</a:t>
                      </a: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835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Амблитонит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LiAl</a:t>
                      </a: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</a:t>
                      </a:r>
                      <a:r>
                        <a:rPr lang="ru-RU" sz="1400" b="1" baseline="-250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)(</a:t>
                      </a:r>
                      <a:r>
                        <a:rPr lang="en-US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ОН) или А1</a:t>
                      </a:r>
                      <a:r>
                        <a:rPr lang="ru-RU" sz="1400" b="1" baseline="-250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ru-RU" sz="1400" b="1" baseline="-250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· 2</a:t>
                      </a:r>
                      <a:r>
                        <a:rPr lang="en-US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LiF </a:t>
                      </a: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· </a:t>
                      </a:r>
                      <a:r>
                        <a:rPr lang="en-US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ru-RU" sz="1400" b="1" baseline="-250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n-US" sz="1400" b="1" baseline="-250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US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</a:t>
                      </a:r>
                      <a:r>
                        <a:rPr lang="ru-RU" sz="1400" b="1" baseline="-250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10,1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</a:t>
                      </a: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9,5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</a:t>
                      </a: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3,15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6,0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085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Циннвальдит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KLiFeAl(Si</a:t>
                      </a:r>
                      <a:r>
                        <a:rPr lang="en-US" sz="1400" b="1" baseline="-250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A1O</a:t>
                      </a:r>
                      <a:r>
                        <a:rPr lang="en-US" sz="1400" b="1" baseline="-250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)(F,OH)</a:t>
                      </a:r>
                      <a:r>
                        <a:rPr lang="en-US" sz="1400" b="1" baseline="-250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4,13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</a:t>
                      </a: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3,5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2,9</a:t>
                      </a: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</a:t>
                      </a: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3,2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</a:t>
                      </a: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Петалит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(Li,Na)AlSi</a:t>
                      </a:r>
                      <a:r>
                        <a:rPr lang="en-US" sz="1400" b="1" baseline="-250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US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n-US" sz="1400" b="1" baseline="-2500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4,89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</a:t>
                      </a: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4,0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2,39</a:t>
                      </a: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</a:t>
                      </a: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2,46</a:t>
                      </a:r>
                      <a:endParaRPr lang="ru-RU" sz="1400" b="1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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6,5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539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3069"/>
            <a:ext cx="8640960" cy="669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Методы обогащения литиевых руд</a:t>
            </a:r>
          </a:p>
          <a:p>
            <a:pPr algn="ctr"/>
            <a:endParaRPr lang="en-US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indent="354013" algn="just"/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Практическое значение при переработке литиевого сырья имеют следующие процессы</a:t>
            </a:r>
            <a:r>
              <a:rPr lang="ru-RU" sz="1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indent="354013" algn="just">
              <a:buAutoNum type="arabicPeriod"/>
            </a:pPr>
            <a:r>
              <a:rPr lang="ru-RU" sz="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Флотация</a:t>
            </a:r>
            <a:r>
              <a:rPr lang="ru-RU" sz="1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жирными кислотами и их мылами с выделением в пенный продукт литиевых минералов, или катионными собирате­лями с выделением минералов пустой породы (обратная флотация). </a:t>
            </a:r>
            <a:endParaRPr lang="ru-RU" sz="15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indent="354013" algn="just">
              <a:buAutoNum type="arabicPeriod"/>
            </a:pPr>
            <a:r>
              <a:rPr lang="ru-RU" sz="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Селективная </a:t>
            </a:r>
            <a:r>
              <a:rPr lang="ru-RU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добыча руды и ручная сортировка 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ее при наличии крупнокристаллических минералов лития. </a:t>
            </a:r>
            <a:endParaRPr lang="ru-RU" sz="15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indent="354013" algn="just">
              <a:buAutoNum type="arabicPeriod"/>
            </a:pPr>
            <a:r>
              <a:rPr lang="ru-RU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Обогащение в тяжелых суспензиях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иногда применяемое для сподуменовых руд. </a:t>
            </a:r>
            <a:endParaRPr lang="ru-RU" sz="15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indent="354013" algn="just">
              <a:buFontTx/>
              <a:buAutoNum type="arabicPeriod"/>
            </a:pPr>
            <a:r>
              <a:rPr lang="ru-RU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Термическое обогащение (</a:t>
            </a:r>
            <a:r>
              <a:rPr lang="ru-RU" sz="1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декрипитация</a:t>
            </a:r>
            <a:r>
              <a:rPr lang="ru-RU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применяемое для сподуменовых руд, основано на способности сподумена переходить при нагревании руды (путем обжига во вращающихся барабанах) до 950 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Symbol"/>
              </a:rPr>
              <a:t>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1100°С из </a:t>
            </a:r>
            <a:r>
              <a:rPr lang="el-GR" sz="1500" b="1" dirty="0" smtClean="0">
                <a:solidFill>
                  <a:schemeClr val="tx2"/>
                </a:solidFill>
                <a:latin typeface="Calibri"/>
                <a:cs typeface="Arial" pitchFamily="34" charset="0"/>
              </a:rPr>
              <a:t>α</a:t>
            </a:r>
            <a:r>
              <a:rPr lang="ru-RU" sz="1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el-GR" sz="1500" b="1" dirty="0" smtClean="0">
                <a:solidFill>
                  <a:schemeClr val="tx2"/>
                </a:solidFill>
                <a:latin typeface="Calibri"/>
                <a:cs typeface="Arial" pitchFamily="34" charset="0"/>
              </a:rPr>
              <a:t>β</a:t>
            </a:r>
            <a:r>
              <a:rPr lang="ru-RU" sz="1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-модификацию, вследствие чего сподумен растрескивается, рассыпается в порошок и его отделяют от минера­лов породы </a:t>
            </a:r>
            <a:r>
              <a:rPr lang="ru-RU" sz="15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грохочением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или воздушной </a:t>
            </a:r>
            <a:r>
              <a:rPr lang="ru-RU" sz="1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сепарацией.</a:t>
            </a:r>
          </a:p>
          <a:p>
            <a:pPr indent="354013" algn="just">
              <a:buFontTx/>
              <a:buAutoNum type="arabicPeriod"/>
            </a:pPr>
            <a:r>
              <a:rPr lang="ru-RU" sz="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Магнитная </a:t>
            </a:r>
            <a:r>
              <a:rPr lang="ru-RU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сепарация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применяемая для выделения слабомаг­нитного минерала </a:t>
            </a:r>
            <a:r>
              <a:rPr lang="ru-RU" sz="15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циннвальдита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содержащего до 12,5 % </a:t>
            </a:r>
            <a:r>
              <a:rPr lang="en-US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ru-RU" sz="15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еО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а также при доводочных операциях для выделения магнитных минералов, не содержащих </a:t>
            </a:r>
            <a:r>
              <a:rPr lang="ru-RU" sz="1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лития.</a:t>
            </a:r>
          </a:p>
          <a:p>
            <a:pPr indent="354013" algn="just">
              <a:buFontTx/>
              <a:buAutoNum type="arabicPeriod"/>
            </a:pPr>
            <a:r>
              <a:rPr lang="ru-RU" sz="1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При 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переработке сложных комплексных руд применяют </a:t>
            </a:r>
            <a:r>
              <a:rPr lang="ru-RU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комбинированные схемы обогащения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indent="354013" algn="just">
              <a:buFontTx/>
              <a:buAutoNum type="arabicPeriod"/>
            </a:pPr>
            <a:r>
              <a:rPr lang="ru-RU" sz="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Химические </a:t>
            </a:r>
            <a:r>
              <a:rPr lang="ru-RU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процессы в сочетании с флотацией или без нее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indent="354013" algn="just"/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а) при обогащении соляных рассолов метод состоит из </a:t>
            </a:r>
            <a:r>
              <a:rPr lang="ru-RU" sz="15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упарки</a:t>
            </a:r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рассолов, дробной кристаллизации и получения различных солей.</a:t>
            </a:r>
          </a:p>
          <a:p>
            <a:pPr indent="354013" algn="just"/>
            <a:r>
              <a:rPr lang="ru-RU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б) химическая обработка литиевых руд (или концентратов) сульфатным, известковым или сернокислотным методом с последующим родным выщелачиванием легкорастворимых солей лития и дальней­шее осаждение и выделение лития в виде карбоната, гидроокиси или других труднорастворимых соединений лития.</a:t>
            </a:r>
          </a:p>
          <a:p>
            <a:pPr marL="342900" indent="-342900">
              <a:buFontTx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9065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3069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Методы обогащения литиевых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руд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1763689" y="476672"/>
            <a:ext cx="5616622" cy="54726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5949280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Рисунок 1. Схема обогащения пегматитовой руды с применением селективной выемки и ручной сортировки</a:t>
            </a:r>
          </a:p>
        </p:txBody>
      </p:sp>
    </p:spTree>
    <p:extLst>
      <p:ext uri="{BB962C8B-B14F-4D97-AF65-F5344CB8AC3E}">
        <p14:creationId xmlns:p14="http://schemas.microsoft.com/office/powerpoint/2010/main" val="4277745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3069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Методы обогащения литиевых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руд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476672"/>
            <a:ext cx="5184574" cy="63367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220070" y="2132856"/>
            <a:ext cx="36724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Рисунок 2. Схема обогащения в тяжелых суспензиях руды</a:t>
            </a:r>
          </a:p>
        </p:txBody>
      </p:sp>
    </p:spTree>
    <p:extLst>
      <p:ext uri="{BB962C8B-B14F-4D97-AF65-F5344CB8AC3E}">
        <p14:creationId xmlns:p14="http://schemas.microsoft.com/office/powerpoint/2010/main" val="2938528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3069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Методы обогащения литиевых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руд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241116" y="468585"/>
            <a:ext cx="4486275" cy="62007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220070" y="2132856"/>
            <a:ext cx="36724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Рисунок 3. Схема обогащения пегматитовой руды методом </a:t>
            </a:r>
            <a:r>
              <a:rPr lang="ru-RU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декрипитации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849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3069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Методы обогащения литиевых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руд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476672"/>
            <a:ext cx="4176464" cy="61926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220070" y="2132856"/>
            <a:ext cx="36724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Рисунок 4. Схема прямой флотации сподуменовых руд</a:t>
            </a:r>
          </a:p>
        </p:txBody>
      </p:sp>
    </p:spTree>
    <p:extLst>
      <p:ext uri="{BB962C8B-B14F-4D97-AF65-F5344CB8AC3E}">
        <p14:creationId xmlns:p14="http://schemas.microsoft.com/office/powerpoint/2010/main" val="807174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476672"/>
            <a:ext cx="3888430" cy="63367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73069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Методы обогащения литиевых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руд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20070" y="2132856"/>
            <a:ext cx="36724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Рисунок 5. Схема обратной флотации сподуменовых руд</a:t>
            </a:r>
          </a:p>
        </p:txBody>
      </p:sp>
    </p:spTree>
    <p:extLst>
      <p:ext uri="{BB962C8B-B14F-4D97-AF65-F5344CB8AC3E}">
        <p14:creationId xmlns:p14="http://schemas.microsoft.com/office/powerpoint/2010/main" val="28344121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2742</Words>
  <Application>Microsoft Office PowerPoint</Application>
  <PresentationFormat>Экран (4:3)</PresentationFormat>
  <Paragraphs>402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Переработка и обогащение полезных ископаемых  Лекция 13  Технологические схемы и режимы обогащения руд и россыпей редких металлов</vt:lpstr>
      <vt:lpstr>Содержание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Переработка и обогащение полезных ископаемых  Лекция 13  Технологические схемы и режимы обогащения руд и россыпей редких металлов</dc:title>
  <dc:creator>Administrator</dc:creator>
  <cp:lastModifiedBy>Administrator</cp:lastModifiedBy>
  <cp:revision>4</cp:revision>
  <dcterms:created xsi:type="dcterms:W3CDTF">2022-10-18T15:01:51Z</dcterms:created>
  <dcterms:modified xsi:type="dcterms:W3CDTF">2022-10-20T07:53:28Z</dcterms:modified>
</cp:coreProperties>
</file>