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8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82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35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3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39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25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12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33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84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2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8C8E3-9627-4334-85B7-CACCE82C8F41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84A7F-3A0D-4E8C-A30E-609B08B47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4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761782"/>
            <a:ext cx="77662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 </a:t>
            </a:r>
            <a:r>
              <a:rPr lang="en-GB" sz="2400" b="1" dirty="0" err="1">
                <a:solidFill>
                  <a:schemeClr val="bg1"/>
                </a:solidFill>
              </a:rPr>
              <a:t>Технологические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схемы</a:t>
            </a:r>
            <a:r>
              <a:rPr lang="en-GB" sz="2400" b="1" dirty="0">
                <a:solidFill>
                  <a:schemeClr val="bg1"/>
                </a:solidFill>
              </a:rPr>
              <a:t> и </a:t>
            </a:r>
            <a:r>
              <a:rPr lang="en-GB" sz="2400" b="1" dirty="0" err="1">
                <a:solidFill>
                  <a:schemeClr val="bg1"/>
                </a:solidFill>
              </a:rPr>
              <a:t>режимы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обогащения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золотосодержащих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руд</a:t>
            </a:r>
            <a:r>
              <a:rPr lang="en-GB" sz="2400" b="1" dirty="0">
                <a:solidFill>
                  <a:schemeClr val="bg1"/>
                </a:solidFill>
              </a:rPr>
              <a:t> и </a:t>
            </a:r>
            <a:r>
              <a:rPr lang="en-GB" sz="2400" b="1" dirty="0" err="1">
                <a:solidFill>
                  <a:schemeClr val="bg1"/>
                </a:solidFill>
              </a:rPr>
              <a:t>россыпей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smtClean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кафедры «Металлургия и обогащение полезных ископаемых»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/>
              <a:t>motovilov88@inbox.ru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3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2639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Химические свойства золота</a:t>
            </a:r>
          </a:p>
          <a:p>
            <a:pPr algn="just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Соединения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золота (I)</a:t>
            </a: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Одновалентное золото образует,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получаемые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кос­венным путем, соединения:</a:t>
            </a:r>
          </a:p>
          <a:p>
            <a:pPr indent="354013" algn="just"/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O,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AuOH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AuCl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AuCN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Au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др</a:t>
            </a:r>
            <a:r>
              <a:rPr lang="kk-KZ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Реакция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процесса цианирования:</a:t>
            </a:r>
          </a:p>
          <a:p>
            <a:pPr indent="354013" algn="just"/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4Au + 8NaCN +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+ 2H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4Na[Au(CN)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 +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4NaOH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Можно отметить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тиосульфатные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сульфитные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водорастворимые комплексы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]·2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]·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гидрометаллургии золота значительный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инт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рес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представляет тиомочевинный комплекс золота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CS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Он может быть получен растворением ме­таллического золота в кислом водном растворе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тиомочевины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присутствии ионов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 indent="354013" algn="just"/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 + 2CS(NH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 Fe</a:t>
            </a:r>
            <a:r>
              <a:rPr lang="en-US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3+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Au[CS(NH</a:t>
            </a:r>
            <a:r>
              <a:rPr lang="en-US" b="1" baseline="-25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b="1" baseline="-25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n-US" b="1" baseline="-25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 Fe</a:t>
            </a:r>
            <a:r>
              <a:rPr lang="en-US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      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омочевиный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комплекс, в отличие от рассмотренных вы­ше, является катионным. На этом основано применение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тиомочевины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десорбции золота с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анионообменных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смол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9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263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Химические свойства золота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Соединение золота (ΙΙΙ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Оксид золота (ΙΙΙ)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темно-коричневый, нерастворимый в воде порошок, может быть получен косвенным путем из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гидроксида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который, в свою очередь,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действием сильных щелочей на крепкий раствор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HAuCl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 галогенидов золота (ΙΙΙ) интересен хлорид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который получают пропусканием газообразного хлора над порошком золота при 240 </a:t>
            </a:r>
            <a:r>
              <a:rPr lang="ru-RU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С. Образующиеся хлорид возгоняется и при охлаждении осаждается в виде красных кристаллов. В воде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растворим, водный раствор этого соединения имеет коричнево-красную окраску, что объясняется образованием комплексной кислоты: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AuOCl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].</a:t>
            </a:r>
          </a:p>
          <a:p>
            <a:pPr indent="354013" algn="just"/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добавлении к водному раствору хлорида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(ΙΙΙ) соляной кислоты образуется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хлористоводородная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кислота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AuCl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]: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[AuOCl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 + </a:t>
            </a:r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H[AuCl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] + H</a:t>
            </a:r>
            <a:r>
              <a:rPr lang="en-US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которая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находит применение при извлечении золота хлоринацией и хлорном аффинаже золота электролизом.</a:t>
            </a:r>
            <a:r>
              <a:rPr lang="ru-RU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технологических процессов обогащения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извлечения золота и других ценных компонентов из золотых руд используют различные обогатительные гидрометаллургические и пирометаллургические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методы:</a:t>
            </a: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Рудосортировку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Гравитационное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обогащение</a:t>
            </a: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Флотацию</a:t>
            </a: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Амальгамацию</a:t>
            </a: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Цианирование</a:t>
            </a: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Различные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виды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обжигов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Плавку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7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Объект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470064"/>
              </p:ext>
            </p:extLst>
          </p:nvPr>
        </p:nvGraphicFramePr>
        <p:xfrm>
          <a:off x="-13517" y="188641"/>
          <a:ext cx="9171034" cy="648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8019771" imgH="5667018" progId="AcroExch.Document.DC">
                  <p:embed/>
                </p:oleObj>
              </mc:Choice>
              <mc:Fallback>
                <p:oleObj name="Acrobat Document" r:id="rId3" imgW="8019771" imgH="5667018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517" y="188641"/>
                        <a:ext cx="9171034" cy="6480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Прямоугольник 115"/>
          <p:cNvSpPr/>
          <p:nvPr/>
        </p:nvSpPr>
        <p:spPr>
          <a:xfrm>
            <a:off x="251520" y="116632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Варианты схем переработки золотосодержащего сырья </a:t>
            </a:r>
          </a:p>
        </p:txBody>
      </p:sp>
    </p:spTree>
    <p:extLst>
      <p:ext uri="{BB962C8B-B14F-4D97-AF65-F5344CB8AC3E}">
        <p14:creationId xmlns:p14="http://schemas.microsoft.com/office/powerpoint/2010/main" val="24486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Гравитационное обогащение золотосодержащих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Масштабы применения гравитации, флотации и цианирования на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ЗИФ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522194"/>
              </p:ext>
            </p:extLst>
          </p:nvPr>
        </p:nvGraphicFramePr>
        <p:xfrm>
          <a:off x="395535" y="1412776"/>
          <a:ext cx="8568954" cy="31711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4337"/>
                <a:gridCol w="1224136"/>
                <a:gridCol w="1224136"/>
                <a:gridCol w="1368152"/>
                <a:gridCol w="1728193"/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предприятий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 Простые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Общее число ЗИФ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</a:tr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том числе количество ЗИФ, применяющих: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гравитацию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флотацию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цианирование</a:t>
                      </a:r>
                      <a:endParaRPr lang="ru-RU" sz="1400" b="1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47625" marB="47625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4110" y="4638615"/>
            <a:ext cx="87103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 fontAlgn="base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 I группе отнесены предприятия, осуществляющие извлечение золота и сопутствующего ему серебра из относительно простых в технологическом отношении кварцевых и кварцево-сульфидных руд, содержащих благородные металлы преимущественно в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цианисторастворимой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форме.</a:t>
            </a:r>
          </a:p>
          <a:p>
            <a:pPr indent="354013" algn="just" fontAlgn="base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группу II включены ЗИФ, перерабатывающие упорные для цианирования пиритные и мышьяково-пиритные руды с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тонковкрапленным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золотом в сульфидах, а также руды, содержащие сорбционно-активное углистое вещество.</a:t>
            </a:r>
          </a:p>
          <a:p>
            <a:pPr indent="354013" algn="just" fontAlgn="base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Наконец, группу III составляют предприятия по переработке комплексных руд, содержащих, наряду с золотом и серебром, тяжелые цветные металлы (медь, свинец, цинк, сурьму), а также уран.</a:t>
            </a:r>
          </a:p>
        </p:txBody>
      </p:sp>
    </p:spTree>
    <p:extLst>
      <p:ext uri="{BB962C8B-B14F-4D97-AF65-F5344CB8AC3E}">
        <p14:creationId xmlns:p14="http://schemas.microsoft.com/office/powerpoint/2010/main" val="9554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Гравитационное обогащение золотосодержащих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Гравитационное обогащение руд на ЗИФ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67078"/>
              </p:ext>
            </p:extLst>
          </p:nvPr>
        </p:nvGraphicFramePr>
        <p:xfrm>
          <a:off x="428501" y="1484784"/>
          <a:ext cx="8424936" cy="34350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2977"/>
                <a:gridCol w="1516488"/>
                <a:gridCol w="1600738"/>
                <a:gridCol w="1600738"/>
                <a:gridCol w="673995"/>
              </a:tblGrid>
              <a:tr h="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предприятий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Простые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ЗИФ, применяющих</a:t>
                      </a:r>
                      <a:b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гравитационное обогащение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том числе: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качестве единственного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технологического процесса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комбинации с цианированием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комбинации с флотацией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(без цианирования)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комбинации с флотационным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обогащением и цианированием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16969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Гравитационное обогащение золотосодержащих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/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Анализ работы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золотоизвлекательных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фабрик показал, что общее извлечение золота из руд, перерабатываемых по комбинированным схемам переработки тем выше, чем полнее извлечено золото гравитационными способами до основных процессов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Так при флотации не извлекается: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крупное 0,2 мм окатанной формы: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покрытое пленками гидроксидов железа и марганца;</a:t>
            </a:r>
          </a:p>
          <a:p>
            <a:pPr lvl="0"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покрытое окисными пленками меди, серебра и силикатными пленками</a:t>
            </a:r>
          </a:p>
          <a:p>
            <a:pPr lvl="0"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Накатанное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золото, (покрытое внедренным в поверхность золотимы мелкими частицами породных минералов), в процессе измельчения руды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цианировании теряются:</a:t>
            </a:r>
          </a:p>
          <a:p>
            <a:pPr indent="354013" algn="just"/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Золотины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 плотным покрытием (плотные сульфидные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силикатные пленки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крупное 0,2 мм (не успевает растворяться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5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624"/>
            <a:ext cx="871296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Гравитационное обогащение золотосодержащих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  <a:endParaRPr lang="en-US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/>
          </a:p>
          <a:p>
            <a:pPr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Вывод крупного золота благоприятно сказывается на последующих операциях:</a:t>
            </a: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Снижается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содержание золота в хвостах цианирования или флотации;</a:t>
            </a: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Может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быть снижена продолжительность цианирования, так как мелкое золото растворяется быстрее;</a:t>
            </a: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Уменьшается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общий объем аппаратуры выщелачивания;</a:t>
            </a: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Растворы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получаются беднее по золоту и повышается степень отмывки золота на фильтрах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Кроме этого:</a:t>
            </a: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Снижается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переизмельчеиие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сульфидных минералов, что уменьшает их потери при флотации;</a:t>
            </a: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Выводятся минералы, придающие руде упорный характер (марказит, пирротин, арсенопирит, медные минералы);</a:t>
            </a: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Быстрее реализуется золото, извлеченное в гравитационный концентрат при его переработке непосредственно на фабрике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354013" algn="just"/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Основными гравитационными аппаратами, устанавливаемыми в цикле из­мельчения являются:</a:t>
            </a: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отсадочные машины</a:t>
            </a:r>
          </a:p>
          <a:p>
            <a:pPr lvl="0"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центробежные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концентраторы</a:t>
            </a: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коротко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конусные гидроциклоны</a:t>
            </a:r>
          </a:p>
          <a:p>
            <a:pPr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извлечения золота из россыпей рекомендуется (кроме перечисленных выше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шлюзовые приборы</a:t>
            </a:r>
          </a:p>
          <a:p>
            <a:pPr lvl="0" indent="354013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гидростатический сепаратор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Нельсона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82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036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Флотация золота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Флотационное обогащение руд на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золотоизвлекательных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фабриках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438995"/>
              </p:ext>
            </p:extLst>
          </p:nvPr>
        </p:nvGraphicFramePr>
        <p:xfrm>
          <a:off x="324405" y="1340768"/>
          <a:ext cx="8568953" cy="32405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6028"/>
                <a:gridCol w="1113965"/>
                <a:gridCol w="1456722"/>
                <a:gridCol w="1456722"/>
                <a:gridCol w="685516"/>
              </a:tblGrid>
              <a:tr h="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предприятий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Простые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Общее количество ЗИФ, подвергнутых анализу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них применяют флотационное обогащение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том числе: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качестве единственного технологического процесса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—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комбинации с цианированием и гравитацией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4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036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Флотация золота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78"/>
            <a:ext cx="3888432" cy="21602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2690336"/>
            <a:ext cx="38884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Зависимость адсорбции </a:t>
            </a:r>
            <a:r>
              <a:rPr lang="ru-RU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золоте от содержания кислорода в растворе и продолжительности контакта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– концентрация кислорода в растворе 2 мг/л; 2 – то же 9 мг/л; 3 – то же, 45 мг/л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559692"/>
            <a:ext cx="4226212" cy="29432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3502938"/>
            <a:ext cx="411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Зависимость адсорбции </a:t>
            </a:r>
            <a:r>
              <a:rPr lang="ru-RU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золоте от рН раствора, наличия сернистого натрия и цианида: 1 – концентрация 0,01 г/л </a:t>
            </a:r>
            <a:r>
              <a:rPr lang="ru-RU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2 – 0,01 г/л </a:t>
            </a:r>
            <a:r>
              <a:rPr lang="ru-RU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0,001 г/л 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3 – 0,01 г/л </a:t>
            </a:r>
            <a:r>
              <a:rPr lang="ru-RU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0,001 г/л </a:t>
            </a:r>
            <a:r>
              <a:rPr lang="en-US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NaCN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016" y="393305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число реагентов, в присутствии которых нередко осуществляется флотация свободного золота, входят цианид, сернистый натрий, щелочи, сульфит натрия, медный купорос, жидкое стекло, крахмал,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полиакриламид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6832" y="5501266"/>
            <a:ext cx="87456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 подавляющему действию на свободное золото анионы пер­вых четырех реагентов располагают в следующий ряд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600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&gt; </a:t>
            </a:r>
            <a:r>
              <a:rPr lang="en-U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CN</a:t>
            </a:r>
            <a:r>
              <a:rPr lang="ru-RU" sz="1600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&gt; </a:t>
            </a:r>
            <a:r>
              <a:rPr lang="en-U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ru-RU" sz="1600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&gt; </a:t>
            </a:r>
            <a:r>
              <a:rPr lang="en-U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ru-RU" sz="1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600" b="1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2-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2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268760"/>
            <a:ext cx="83074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Типы месторождений</a:t>
            </a:r>
          </a:p>
          <a:p>
            <a:pPr marL="457200" indent="-4572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Минерально сырьевая база</a:t>
            </a:r>
          </a:p>
          <a:p>
            <a:pPr marL="457200" indent="-4572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Характер, крупность и состояние поверхности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золотин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Химические свойства золота</a:t>
            </a:r>
          </a:p>
          <a:p>
            <a:pPr marL="457200" indent="-4572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Характеристика технологических процессов обогащения</a:t>
            </a:r>
          </a:p>
          <a:p>
            <a:pPr marL="457200" indent="-4572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4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036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Сульфидная флотации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962025"/>
            <a:ext cx="8591550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1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Полотно 194"/>
          <p:cNvGrpSpPr/>
          <p:nvPr/>
        </p:nvGrpSpPr>
        <p:grpSpPr>
          <a:xfrm>
            <a:off x="246528" y="404664"/>
            <a:ext cx="8717960" cy="5201920"/>
            <a:chOff x="0" y="0"/>
            <a:chExt cx="9251950" cy="520700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0"/>
              <a:ext cx="9251950" cy="520446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dashDot"/>
              <a:miter lim="800000"/>
              <a:headEnd type="none" w="med" len="med"/>
              <a:tailEnd type="none" w="med" len="med"/>
            </a:ln>
          </p:spPr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266995" y="289918"/>
              <a:ext cx="2026467" cy="304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18000" tIns="45720" rIns="1800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Исходная руда </a:t>
              </a:r>
              <a:r>
                <a:rPr lang="en-US" sz="1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D</a:t>
              </a:r>
              <a:r>
                <a:rPr lang="ru-RU" sz="1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 =</a:t>
              </a:r>
              <a:r>
                <a:rPr lang="en-US" sz="1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 500 </a:t>
              </a:r>
              <a:r>
                <a:rPr lang="ru-RU" sz="10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мм</a:t>
              </a:r>
              <a:endParaRPr lang="ru-RU" sz="1100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cxnSp>
          <p:nvCxnSpPr>
            <p:cNvPr id="5" name="Line 53"/>
            <p:cNvCxnSpPr/>
            <p:nvPr/>
          </p:nvCxnSpPr>
          <p:spPr bwMode="auto">
            <a:xfrm flipV="1">
              <a:off x="3642995" y="192395"/>
              <a:ext cx="1534" cy="39279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59"/>
            <p:cNvCxnSpPr>
              <a:cxnSpLocks noChangeShapeType="1"/>
            </p:cNvCxnSpPr>
            <p:nvPr/>
          </p:nvCxnSpPr>
          <p:spPr bwMode="auto">
            <a:xfrm>
              <a:off x="3642995" y="187292"/>
              <a:ext cx="306451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60"/>
            <p:cNvCxnSpPr/>
            <p:nvPr/>
          </p:nvCxnSpPr>
          <p:spPr bwMode="auto">
            <a:xfrm>
              <a:off x="1270458" y="497547"/>
              <a:ext cx="1270" cy="28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416652" y="778583"/>
              <a:ext cx="1664069" cy="24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kk-KZ" sz="1000">
                  <a:effectLst/>
                  <a:latin typeface="Calibri"/>
                  <a:ea typeface="Calibri"/>
                  <a:cs typeface="Times New Roman"/>
                </a:rPr>
                <a:t>Дробление – І стадия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9" name="Line 60"/>
            <p:cNvCxnSpPr/>
            <p:nvPr/>
          </p:nvCxnSpPr>
          <p:spPr bwMode="auto">
            <a:xfrm>
              <a:off x="1271728" y="1045743"/>
              <a:ext cx="1270" cy="2876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1"/>
            <p:cNvCxnSpPr/>
            <p:nvPr/>
          </p:nvCxnSpPr>
          <p:spPr bwMode="auto">
            <a:xfrm flipV="1">
              <a:off x="166370" y="1589303"/>
              <a:ext cx="22987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403022" y="1319810"/>
              <a:ext cx="1663700" cy="24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 dirty="0">
                  <a:effectLst/>
                  <a:latin typeface="Times New Roman"/>
                  <a:ea typeface="Times New Roman"/>
                </a:rPr>
                <a:t>Грохочение 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2" name="Line 60"/>
            <p:cNvCxnSpPr/>
            <p:nvPr/>
          </p:nvCxnSpPr>
          <p:spPr bwMode="auto">
            <a:xfrm>
              <a:off x="165100" y="1575294"/>
              <a:ext cx="0" cy="8525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1"/>
            <p:cNvCxnSpPr/>
            <p:nvPr/>
          </p:nvCxnSpPr>
          <p:spPr bwMode="auto">
            <a:xfrm flipV="1">
              <a:off x="1567147" y="2020721"/>
              <a:ext cx="18000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60"/>
            <p:cNvCxnSpPr/>
            <p:nvPr/>
          </p:nvCxnSpPr>
          <p:spPr bwMode="auto">
            <a:xfrm>
              <a:off x="2463800" y="1572123"/>
              <a:ext cx="1270" cy="28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1634490" y="1753869"/>
              <a:ext cx="1663700" cy="24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Дробление – ІІ стадия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" name="Line 60"/>
            <p:cNvCxnSpPr/>
            <p:nvPr/>
          </p:nvCxnSpPr>
          <p:spPr bwMode="auto">
            <a:xfrm>
              <a:off x="2462530" y="2140307"/>
              <a:ext cx="1270" cy="2876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59"/>
            <p:cNvCxnSpPr>
              <a:cxnSpLocks noChangeShapeType="1"/>
            </p:cNvCxnSpPr>
            <p:nvPr/>
          </p:nvCxnSpPr>
          <p:spPr bwMode="auto">
            <a:xfrm flipV="1">
              <a:off x="165100" y="2427839"/>
              <a:ext cx="2298700" cy="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1"/>
            <p:cNvCxnSpPr/>
            <p:nvPr/>
          </p:nvCxnSpPr>
          <p:spPr bwMode="auto">
            <a:xfrm flipV="1">
              <a:off x="180000" y="2989470"/>
              <a:ext cx="22987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416220" y="2720230"/>
              <a:ext cx="1663700" cy="240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 dirty="0" smtClean="0">
                  <a:effectLst/>
                  <a:latin typeface="Times New Roman"/>
                  <a:ea typeface="Times New Roman"/>
                </a:rPr>
                <a:t>Грохочение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0" name="Line 60"/>
            <p:cNvCxnSpPr/>
            <p:nvPr/>
          </p:nvCxnSpPr>
          <p:spPr bwMode="auto">
            <a:xfrm>
              <a:off x="178730" y="2975500"/>
              <a:ext cx="0" cy="852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11"/>
            <p:cNvCxnSpPr/>
            <p:nvPr/>
          </p:nvCxnSpPr>
          <p:spPr bwMode="auto">
            <a:xfrm flipV="1">
              <a:off x="1580175" y="3421373"/>
              <a:ext cx="179959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60"/>
            <p:cNvCxnSpPr/>
            <p:nvPr/>
          </p:nvCxnSpPr>
          <p:spPr bwMode="auto">
            <a:xfrm>
              <a:off x="2477430" y="2972325"/>
              <a:ext cx="1270" cy="2876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1648120" y="3154038"/>
              <a:ext cx="1663700" cy="240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Дробление – ІІІ стадия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4" name="Line 60"/>
            <p:cNvCxnSpPr/>
            <p:nvPr/>
          </p:nvCxnSpPr>
          <p:spPr bwMode="auto">
            <a:xfrm>
              <a:off x="2476160" y="3540650"/>
              <a:ext cx="1270" cy="2870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59"/>
            <p:cNvCxnSpPr>
              <a:cxnSpLocks noChangeShapeType="1"/>
            </p:cNvCxnSpPr>
            <p:nvPr/>
          </p:nvCxnSpPr>
          <p:spPr bwMode="auto">
            <a:xfrm flipV="1">
              <a:off x="178730" y="3828305"/>
              <a:ext cx="2298700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60"/>
            <p:cNvCxnSpPr/>
            <p:nvPr/>
          </p:nvCxnSpPr>
          <p:spPr bwMode="auto">
            <a:xfrm>
              <a:off x="1310157" y="2425276"/>
              <a:ext cx="1270" cy="2870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60"/>
            <p:cNvCxnSpPr/>
            <p:nvPr/>
          </p:nvCxnSpPr>
          <p:spPr bwMode="auto">
            <a:xfrm>
              <a:off x="1345194" y="3834027"/>
              <a:ext cx="1270" cy="286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59"/>
            <p:cNvCxnSpPr>
              <a:cxnSpLocks noChangeShapeType="1"/>
            </p:cNvCxnSpPr>
            <p:nvPr/>
          </p:nvCxnSpPr>
          <p:spPr bwMode="auto">
            <a:xfrm flipV="1">
              <a:off x="1345194" y="4120409"/>
              <a:ext cx="2298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11"/>
            <p:cNvCxnSpPr/>
            <p:nvPr/>
          </p:nvCxnSpPr>
          <p:spPr bwMode="auto">
            <a:xfrm flipV="1">
              <a:off x="177460" y="1020369"/>
              <a:ext cx="22987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5676945" y="382884"/>
              <a:ext cx="2026285" cy="2305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8000" tIns="45720" rIns="1800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Дробленный продукт </a:t>
              </a:r>
              <a:r>
                <a:rPr lang="en-US" sz="1000">
                  <a:effectLst/>
                  <a:latin typeface="Times New Roman"/>
                  <a:ea typeface="Times New Roman"/>
                </a:rPr>
                <a:t>d = 12</a:t>
              </a:r>
              <a:r>
                <a:rPr lang="kk-KZ" sz="1000">
                  <a:effectLst/>
                  <a:latin typeface="Times New Roman"/>
                  <a:ea typeface="Times New Roman"/>
                </a:rPr>
                <a:t> мм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1" name="Line 60"/>
            <p:cNvCxnSpPr/>
            <p:nvPr/>
          </p:nvCxnSpPr>
          <p:spPr bwMode="auto">
            <a:xfrm>
              <a:off x="6702425" y="187292"/>
              <a:ext cx="1270" cy="180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60"/>
            <p:cNvCxnSpPr/>
            <p:nvPr/>
          </p:nvCxnSpPr>
          <p:spPr bwMode="auto">
            <a:xfrm>
              <a:off x="6698705" y="615146"/>
              <a:ext cx="1270" cy="180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5855183" y="779708"/>
              <a:ext cx="1663700" cy="24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Измелчение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Line 11"/>
            <p:cNvCxnSpPr/>
            <p:nvPr/>
          </p:nvCxnSpPr>
          <p:spPr bwMode="auto">
            <a:xfrm flipV="1">
              <a:off x="5570068" y="1021008"/>
              <a:ext cx="22987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60"/>
            <p:cNvCxnSpPr/>
            <p:nvPr/>
          </p:nvCxnSpPr>
          <p:spPr bwMode="auto">
            <a:xfrm>
              <a:off x="6699975" y="1034090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5869833" y="1214092"/>
              <a:ext cx="1663700" cy="240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Отсадка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7" name="Line 11"/>
            <p:cNvCxnSpPr/>
            <p:nvPr/>
          </p:nvCxnSpPr>
          <p:spPr bwMode="auto">
            <a:xfrm flipV="1">
              <a:off x="5584718" y="1455392"/>
              <a:ext cx="22987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60"/>
            <p:cNvCxnSpPr/>
            <p:nvPr/>
          </p:nvCxnSpPr>
          <p:spPr bwMode="auto">
            <a:xfrm>
              <a:off x="5581936" y="1438936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60"/>
            <p:cNvCxnSpPr/>
            <p:nvPr/>
          </p:nvCxnSpPr>
          <p:spPr bwMode="auto">
            <a:xfrm>
              <a:off x="7879608" y="1438936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1"/>
            <p:cNvCxnSpPr/>
            <p:nvPr/>
          </p:nvCxnSpPr>
          <p:spPr bwMode="auto">
            <a:xfrm flipV="1">
              <a:off x="4902568" y="1889602"/>
              <a:ext cx="14400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4734990" y="1635278"/>
              <a:ext cx="1663700" cy="240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Перечистка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2" name="Line 11"/>
            <p:cNvCxnSpPr/>
            <p:nvPr/>
          </p:nvCxnSpPr>
          <p:spPr bwMode="auto">
            <a:xfrm flipV="1">
              <a:off x="7274355" y="1888745"/>
              <a:ext cx="14400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 Box 19"/>
            <p:cNvSpPr txBox="1">
              <a:spLocks noChangeArrowheads="1"/>
            </p:cNvSpPr>
            <p:nvPr/>
          </p:nvSpPr>
          <p:spPr bwMode="auto">
            <a:xfrm>
              <a:off x="7158150" y="1635278"/>
              <a:ext cx="1714973" cy="18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 dirty="0">
                  <a:effectLst/>
                  <a:latin typeface="Times New Roman"/>
                  <a:ea typeface="Times New Roman"/>
                </a:rPr>
                <a:t>Классификация – І стадия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4" name="Line 60"/>
            <p:cNvCxnSpPr/>
            <p:nvPr/>
          </p:nvCxnSpPr>
          <p:spPr bwMode="auto">
            <a:xfrm>
              <a:off x="4902568" y="1875310"/>
              <a:ext cx="0" cy="1260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60"/>
            <p:cNvCxnSpPr/>
            <p:nvPr/>
          </p:nvCxnSpPr>
          <p:spPr bwMode="auto">
            <a:xfrm>
              <a:off x="6342568" y="1871543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60"/>
            <p:cNvCxnSpPr/>
            <p:nvPr/>
          </p:nvCxnSpPr>
          <p:spPr bwMode="auto">
            <a:xfrm>
              <a:off x="8713085" y="1875309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60"/>
            <p:cNvCxnSpPr/>
            <p:nvPr/>
          </p:nvCxnSpPr>
          <p:spPr bwMode="auto">
            <a:xfrm>
              <a:off x="7276690" y="1863825"/>
              <a:ext cx="1270" cy="324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59"/>
            <p:cNvCxnSpPr>
              <a:cxnSpLocks noChangeShapeType="1"/>
            </p:cNvCxnSpPr>
            <p:nvPr/>
          </p:nvCxnSpPr>
          <p:spPr bwMode="auto">
            <a:xfrm flipV="1">
              <a:off x="6343838" y="2049370"/>
              <a:ext cx="517599" cy="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59"/>
            <p:cNvCxnSpPr>
              <a:cxnSpLocks noChangeShapeType="1"/>
            </p:cNvCxnSpPr>
            <p:nvPr/>
          </p:nvCxnSpPr>
          <p:spPr bwMode="auto">
            <a:xfrm flipV="1">
              <a:off x="6861437" y="1589218"/>
              <a:ext cx="0" cy="462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60"/>
            <p:cNvCxnSpPr/>
            <p:nvPr/>
          </p:nvCxnSpPr>
          <p:spPr bwMode="auto">
            <a:xfrm>
              <a:off x="6868270" y="1592535"/>
              <a:ext cx="992083" cy="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11"/>
            <p:cNvCxnSpPr/>
            <p:nvPr/>
          </p:nvCxnSpPr>
          <p:spPr bwMode="auto">
            <a:xfrm flipV="1">
              <a:off x="6582840" y="2443331"/>
              <a:ext cx="1439545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 Box 19"/>
            <p:cNvSpPr txBox="1">
              <a:spLocks noChangeArrowheads="1"/>
            </p:cNvSpPr>
            <p:nvPr/>
          </p:nvSpPr>
          <p:spPr bwMode="auto">
            <a:xfrm>
              <a:off x="6466634" y="2189966"/>
              <a:ext cx="1984247" cy="240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 dirty="0">
                  <a:effectLst/>
                  <a:latin typeface="Times New Roman"/>
                  <a:ea typeface="Times New Roman"/>
                </a:rPr>
                <a:t>Классификация – ІІ стадия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3" name="Line 60"/>
            <p:cNvCxnSpPr/>
            <p:nvPr/>
          </p:nvCxnSpPr>
          <p:spPr bwMode="auto">
            <a:xfrm>
              <a:off x="8021750" y="2429995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60"/>
            <p:cNvCxnSpPr/>
            <p:nvPr/>
          </p:nvCxnSpPr>
          <p:spPr bwMode="auto">
            <a:xfrm>
              <a:off x="6585380" y="2418566"/>
              <a:ext cx="1270" cy="39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11"/>
            <p:cNvCxnSpPr/>
            <p:nvPr/>
          </p:nvCxnSpPr>
          <p:spPr bwMode="auto">
            <a:xfrm flipV="1">
              <a:off x="5869833" y="3064985"/>
              <a:ext cx="1439545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Text Box 19"/>
            <p:cNvSpPr txBox="1">
              <a:spLocks noChangeArrowheads="1"/>
            </p:cNvSpPr>
            <p:nvPr/>
          </p:nvSpPr>
          <p:spPr bwMode="auto">
            <a:xfrm>
              <a:off x="5761098" y="2812252"/>
              <a:ext cx="1663700" cy="239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Основная флотация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7" name="Line 60"/>
            <p:cNvCxnSpPr/>
            <p:nvPr/>
          </p:nvCxnSpPr>
          <p:spPr bwMode="auto">
            <a:xfrm>
              <a:off x="7308743" y="3051649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Line 60"/>
            <p:cNvCxnSpPr/>
            <p:nvPr/>
          </p:nvCxnSpPr>
          <p:spPr bwMode="auto">
            <a:xfrm>
              <a:off x="5872373" y="3039892"/>
              <a:ext cx="1270" cy="8421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11"/>
            <p:cNvCxnSpPr/>
            <p:nvPr/>
          </p:nvCxnSpPr>
          <p:spPr bwMode="auto">
            <a:xfrm flipV="1">
              <a:off x="6650883" y="3486835"/>
              <a:ext cx="1439545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6534678" y="3233470"/>
              <a:ext cx="1663700" cy="239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Контрольная флотация</a:t>
              </a:r>
              <a:endParaRPr lang="ru-RU" sz="120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000">
                  <a:effectLst/>
                  <a:latin typeface="Times New Roman"/>
                  <a:ea typeface="Times New Roman"/>
                </a:rPr>
                <a:t> 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61" name="Line 60"/>
            <p:cNvCxnSpPr/>
            <p:nvPr/>
          </p:nvCxnSpPr>
          <p:spPr bwMode="auto">
            <a:xfrm>
              <a:off x="8089793" y="3473408"/>
              <a:ext cx="1270" cy="8215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60"/>
            <p:cNvCxnSpPr/>
            <p:nvPr/>
          </p:nvCxnSpPr>
          <p:spPr bwMode="auto">
            <a:xfrm>
              <a:off x="6652688" y="3473406"/>
              <a:ext cx="1270" cy="216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AutoShape 59"/>
            <p:cNvCxnSpPr>
              <a:cxnSpLocks noChangeShapeType="1"/>
            </p:cNvCxnSpPr>
            <p:nvPr/>
          </p:nvCxnSpPr>
          <p:spPr bwMode="auto">
            <a:xfrm flipV="1">
              <a:off x="6650883" y="3689409"/>
              <a:ext cx="18000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AutoShape 59"/>
            <p:cNvCxnSpPr>
              <a:cxnSpLocks noChangeShapeType="1"/>
            </p:cNvCxnSpPr>
            <p:nvPr/>
          </p:nvCxnSpPr>
          <p:spPr bwMode="auto">
            <a:xfrm flipH="1">
              <a:off x="8450883" y="2781421"/>
              <a:ext cx="3809" cy="9078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60"/>
            <p:cNvCxnSpPr/>
            <p:nvPr/>
          </p:nvCxnSpPr>
          <p:spPr bwMode="auto">
            <a:xfrm flipH="1">
              <a:off x="6620297" y="2779687"/>
              <a:ext cx="1836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11"/>
            <p:cNvCxnSpPr/>
            <p:nvPr/>
          </p:nvCxnSpPr>
          <p:spPr bwMode="auto">
            <a:xfrm flipV="1">
              <a:off x="4390224" y="3397029"/>
              <a:ext cx="10800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Text Box 19"/>
            <p:cNvSpPr txBox="1">
              <a:spLocks noChangeArrowheads="1"/>
            </p:cNvSpPr>
            <p:nvPr/>
          </p:nvSpPr>
          <p:spPr bwMode="auto">
            <a:xfrm>
              <a:off x="4302268" y="3160446"/>
              <a:ext cx="1267800" cy="238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Фильтрование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68" name="Line 60"/>
            <p:cNvCxnSpPr/>
            <p:nvPr/>
          </p:nvCxnSpPr>
          <p:spPr bwMode="auto">
            <a:xfrm>
              <a:off x="4388954" y="3375233"/>
              <a:ext cx="1270" cy="323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Line 60"/>
            <p:cNvCxnSpPr/>
            <p:nvPr/>
          </p:nvCxnSpPr>
          <p:spPr bwMode="auto">
            <a:xfrm flipH="1">
              <a:off x="6703696" y="666488"/>
              <a:ext cx="2329468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AutoShape 59"/>
            <p:cNvCxnSpPr>
              <a:cxnSpLocks noChangeShapeType="1"/>
            </p:cNvCxnSpPr>
            <p:nvPr/>
          </p:nvCxnSpPr>
          <p:spPr bwMode="auto">
            <a:xfrm>
              <a:off x="8023020" y="2645913"/>
              <a:ext cx="101014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AutoShape 59"/>
            <p:cNvCxnSpPr>
              <a:cxnSpLocks noChangeShapeType="1"/>
            </p:cNvCxnSpPr>
            <p:nvPr/>
          </p:nvCxnSpPr>
          <p:spPr bwMode="auto">
            <a:xfrm>
              <a:off x="8713085" y="2096688"/>
              <a:ext cx="32007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AutoShape 59"/>
            <p:cNvCxnSpPr>
              <a:cxnSpLocks noChangeShapeType="1"/>
            </p:cNvCxnSpPr>
            <p:nvPr/>
          </p:nvCxnSpPr>
          <p:spPr bwMode="auto">
            <a:xfrm>
              <a:off x="9033164" y="666506"/>
              <a:ext cx="0" cy="19898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11"/>
            <p:cNvCxnSpPr/>
            <p:nvPr/>
          </p:nvCxnSpPr>
          <p:spPr bwMode="auto">
            <a:xfrm flipV="1">
              <a:off x="5318388" y="4141894"/>
              <a:ext cx="10795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60"/>
            <p:cNvCxnSpPr/>
            <p:nvPr/>
          </p:nvCxnSpPr>
          <p:spPr bwMode="auto">
            <a:xfrm>
              <a:off x="6401698" y="4120193"/>
              <a:ext cx="1270" cy="8328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60"/>
            <p:cNvCxnSpPr/>
            <p:nvPr/>
          </p:nvCxnSpPr>
          <p:spPr bwMode="auto">
            <a:xfrm>
              <a:off x="5317118" y="4120304"/>
              <a:ext cx="1270" cy="180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6" name="Text Box 19"/>
            <p:cNvSpPr txBox="1">
              <a:spLocks noChangeArrowheads="1"/>
            </p:cNvSpPr>
            <p:nvPr/>
          </p:nvSpPr>
          <p:spPr bwMode="auto">
            <a:xfrm>
              <a:off x="5267218" y="3882179"/>
              <a:ext cx="126746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Сгущение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77" name="Line 11"/>
            <p:cNvCxnSpPr/>
            <p:nvPr/>
          </p:nvCxnSpPr>
          <p:spPr bwMode="auto">
            <a:xfrm flipV="1">
              <a:off x="4770898" y="4555534"/>
              <a:ext cx="1079500" cy="635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 Box 19"/>
            <p:cNvSpPr txBox="1">
              <a:spLocks noChangeArrowheads="1"/>
            </p:cNvSpPr>
            <p:nvPr/>
          </p:nvSpPr>
          <p:spPr bwMode="auto">
            <a:xfrm>
              <a:off x="4683268" y="4318679"/>
              <a:ext cx="126746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Фильтрование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79" name="Line 60"/>
            <p:cNvCxnSpPr/>
            <p:nvPr/>
          </p:nvCxnSpPr>
          <p:spPr bwMode="auto">
            <a:xfrm>
              <a:off x="5849391" y="4533813"/>
              <a:ext cx="1270" cy="215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Line 60"/>
            <p:cNvCxnSpPr/>
            <p:nvPr/>
          </p:nvCxnSpPr>
          <p:spPr bwMode="auto">
            <a:xfrm>
              <a:off x="4769628" y="4533813"/>
              <a:ext cx="1270" cy="253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60"/>
            <p:cNvCxnSpPr/>
            <p:nvPr/>
          </p:nvCxnSpPr>
          <p:spPr bwMode="auto">
            <a:xfrm>
              <a:off x="5473521" y="3850673"/>
              <a:ext cx="3694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59"/>
            <p:cNvCxnSpPr>
              <a:cxnSpLocks noChangeShapeType="1"/>
            </p:cNvCxnSpPr>
            <p:nvPr/>
          </p:nvCxnSpPr>
          <p:spPr bwMode="auto">
            <a:xfrm>
              <a:off x="5470224" y="3375148"/>
              <a:ext cx="0" cy="4754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3" name="Text Box 19"/>
            <p:cNvSpPr txBox="1">
              <a:spLocks noChangeArrowheads="1"/>
            </p:cNvSpPr>
            <p:nvPr/>
          </p:nvSpPr>
          <p:spPr bwMode="auto">
            <a:xfrm>
              <a:off x="3768328" y="3747344"/>
              <a:ext cx="1267460" cy="395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Гравитационный концентрат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Text Box 19"/>
            <p:cNvSpPr txBox="1">
              <a:spLocks noChangeArrowheads="1"/>
            </p:cNvSpPr>
            <p:nvPr/>
          </p:nvSpPr>
          <p:spPr bwMode="auto">
            <a:xfrm>
              <a:off x="4170311" y="4769874"/>
              <a:ext cx="1267460" cy="437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kk-KZ" sz="1000">
                  <a:effectLst/>
                  <a:latin typeface="Times New Roman"/>
                  <a:ea typeface="Times New Roman"/>
                </a:rPr>
                <a:t>Флотационный концентрат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5" name="AutoShape 59"/>
            <p:cNvCxnSpPr>
              <a:cxnSpLocks noChangeShapeType="1"/>
            </p:cNvCxnSpPr>
            <p:nvPr/>
          </p:nvCxnSpPr>
          <p:spPr bwMode="auto">
            <a:xfrm>
              <a:off x="5850398" y="4748291"/>
              <a:ext cx="69174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AutoShape 59"/>
            <p:cNvCxnSpPr>
              <a:cxnSpLocks noChangeShapeType="1"/>
            </p:cNvCxnSpPr>
            <p:nvPr/>
          </p:nvCxnSpPr>
          <p:spPr bwMode="auto">
            <a:xfrm>
              <a:off x="6534678" y="3850465"/>
              <a:ext cx="0" cy="8976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60"/>
            <p:cNvCxnSpPr/>
            <p:nvPr/>
          </p:nvCxnSpPr>
          <p:spPr bwMode="auto">
            <a:xfrm flipH="1">
              <a:off x="5908626" y="3850365"/>
              <a:ext cx="6260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8" name="Прямоугольник 87"/>
          <p:cNvSpPr/>
          <p:nvPr/>
        </p:nvSpPr>
        <p:spPr>
          <a:xfrm>
            <a:off x="280928" y="5877272"/>
            <a:ext cx="8683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Принципиальная технологическая схема обогащения золотосодержащей руды месторождения Бестобе</a:t>
            </a:r>
          </a:p>
        </p:txBody>
      </p:sp>
    </p:spTree>
    <p:extLst>
      <p:ext uri="{BB962C8B-B14F-4D97-AF65-F5344CB8AC3E}">
        <p14:creationId xmlns:p14="http://schemas.microsoft.com/office/powerpoint/2010/main" val="296665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/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43" y="692696"/>
            <a:ext cx="3790920" cy="493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82370"/>
            <a:ext cx="5192910" cy="493197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69342" y="594928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Риддерская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обогатительная фабрика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672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Таблица по цианированию золота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09104"/>
              </p:ext>
            </p:extLst>
          </p:nvPr>
        </p:nvGraphicFramePr>
        <p:xfrm>
          <a:off x="360672" y="980728"/>
          <a:ext cx="8568953" cy="32405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07272"/>
                <a:gridCol w="1368152"/>
                <a:gridCol w="1296144"/>
                <a:gridCol w="1440160"/>
                <a:gridCol w="757225"/>
              </a:tblGrid>
              <a:tr h="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предприятий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Простые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Комплексные руды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Общее количество ЗИФ, подвергнутых анализу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142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Из них применяют цианирование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том числе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качестве единственного технологического процесса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107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сочетании с гравитацией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сочетании с флотацией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сочетании с гравитацией и флотацией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375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3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Без названи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21" y="1340768"/>
            <a:ext cx="842493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8321" y="188640"/>
            <a:ext cx="8424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Типы месторождений</a:t>
            </a:r>
          </a:p>
        </p:txBody>
      </p:sp>
    </p:spTree>
    <p:extLst>
      <p:ext uri="{BB962C8B-B14F-4D97-AF65-F5344CB8AC3E}">
        <p14:creationId xmlns:p14="http://schemas.microsoft.com/office/powerpoint/2010/main" val="37852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Минерально-сырьевая база золотодобывающей промышленности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Казахстана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Республика Казахстан по результатам 2019 г. страна занимает 13-е место в мире (77 т производства золота в год) среди ведущих стран-золотодобытчиков. С 2018 года добыча золота выросла на 9 т, что вывело РК на 3-е место среди стран СНГ после России и Узбекистана. Планы развития производства золота в Казахстане связаны, в первую очередь, с решением сырьевой проблемы за счет расширения ряда действующих добывающих предприятий и вовлечения в эксплуатацию новых месторождений золотосодержащих руд, а также с рационализацией эксплуатации месторождений со стороны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недропользователей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Северный Казахстан – Васильковское месторождение представлено мышьяковистыми рудами. Выделяют кварц-сульфидные жилы, основные рудные минералы: самородное золото, висмут, гематит, пирит, марказит, арсенопирит, халькопирит, молибденит, блеклая руда, висмутин, халькозин, борнит. Золота до 4 г/т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Месторождения северо-запада Казахстана представлены золото-теллур-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висмутово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-медной минерализацией в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гранодиаритах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содержание золота высокое.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Месторождения восточного Казахстана представлены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комплекными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медно-полиметаллическими и собственно золоторудными жилами кварцево жильного типа с содержанием золота до 100 г/т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56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Минерально-сырьевая база золотодобывающей промышленности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Казахстана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Месторождения центрального Казахстана представлены медно-золото-барит-полиметаллическими рудами. В руде присутствуют серебро, свинец, барит, пирит.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Прибалхашье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насчитывается около двух десятков месторождений следующих типов, кварц-золото-пирит-арсенопиритовый, кварц-турмалин-золото-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халькопиритовый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кварц-барит-золото-галенит-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сфалеритовый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кварц-золото-шеелитовый, кварц-золото-пиритный, кварц-золото-антимонитовый, золото-пирит-магнетит-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халькопиритовый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кварц-карбонат-золотосульфидный. Содержание золота до 15 г/т.</a:t>
            </a:r>
            <a:endParaRPr lang="ru-RU" dirty="0" smtClean="0"/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Южном-Казахстане выявлено более 600 месторождений золота в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малосульфидных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кварцевых и кварц-сульфидных рудах.  Сульфидная минерализация представлена пиритом, халькопиритом, блеклыми минералами, галенитом, сфалеритом и арсенопиритом. Содержание золота до 15 г/т.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Половина всех запасов золота сосредоточена в 8-ми крупных месторождениях: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Бакырчик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Васильковское,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Акбакайское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Мизек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Суздальское,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Бестюбе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Жолымбет, Большевик. На долю трех первых месторождений приходится 33 % балансовых запасов золота в республике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Васильковское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- 360 т,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Бакырчик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- 277 т,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Акбакай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55 – 60 т.</a:t>
            </a:r>
          </a:p>
          <a:p>
            <a:pPr indent="354013"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125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 золота в рудах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Свободное </a:t>
            </a:r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металлическое золото.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354013" algn="just"/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Ассоциированное золото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r>
              <a:rPr lang="ru-RU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</a:t>
            </a:r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хищнически связанное с теллуром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теллуриды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золота) и </a:t>
            </a:r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селеном </a:t>
            </a:r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Минералы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золота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78269"/>
              </p:ext>
            </p:extLst>
          </p:nvPr>
        </p:nvGraphicFramePr>
        <p:xfrm>
          <a:off x="539551" y="2252399"/>
          <a:ext cx="8136905" cy="31928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11735"/>
                <a:gridCol w="2712585"/>
                <a:gridCol w="2712585"/>
              </a:tblGrid>
              <a:tr h="0">
                <a:tc rowSpan="2"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Минерал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Содержание, %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серебро идр.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9204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Золото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 – 100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 – 30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9204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Электрум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– 70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– 30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9204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Кюстелит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10- 28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 – 72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9204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Медистое 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 – 90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 – 2 – 20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24195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Платинистое 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Pt – 10, Ag – 3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24195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Иридостое 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30, Ag – 2 - 3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9204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Родистое 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11-12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24195"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Палладистое золото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 – 91 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764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60925" algn="l"/>
                          <a:tab pos="5490845" algn="l"/>
                        </a:tabLst>
                      </a:pPr>
                      <a:r>
                        <a:rPr lang="en-US" sz="18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Pd</a:t>
                      </a: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2-12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4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Крупность зерен золота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indent="354013" algn="just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Крупные проявления –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самородки.</a:t>
            </a:r>
          </a:p>
          <a:p>
            <a:pPr indent="354013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Мелкие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проявления: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золотой песок»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«видимое золото»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«невидимое золото»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«пылевидное золото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lvl="0" indent="354013"/>
            <a:endParaRPr lang="ru-RU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Видимое золото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Крупное - более 0.3 мм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среднее - 0.3 - 0.15 мм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Мелкое - 0.15 - 0.1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мм</a:t>
            </a:r>
          </a:p>
          <a:p>
            <a:pPr lvl="0" indent="354013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Тонкодисперсное </a:t>
            </a:r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крупностью менее 0,1 мм (100мкм)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Микроскопическое золото (0,5 - 100 мкм)</a:t>
            </a:r>
          </a:p>
          <a:p>
            <a:pPr lvl="0"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Субмикроскопическое золото (менее 0.5 мкм)</a:t>
            </a:r>
          </a:p>
          <a:p>
            <a:pPr indent="354013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indent="354013"/>
            <a:r>
              <a:rPr lang="ru-RU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Субмикроскопическое золото подразделяется на:</a:t>
            </a:r>
          </a:p>
          <a:p>
            <a:pPr lvl="0" indent="354013"/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Ультратонкодисперсное</a:t>
            </a:r>
            <a:r>
              <a:rPr lang="ru-RU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0.1 - 0.5 мкм</a:t>
            </a:r>
          </a:p>
          <a:p>
            <a:pPr lvl="0" indent="354013"/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Коллоиднодисперсное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менее 0.1 мкм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7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Состояние поверхности </a:t>
            </a:r>
            <a:r>
              <a:rPr lang="ru-RU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золотин</a:t>
            </a:r>
            <a:endParaRPr lang="ru-RU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Первичные </a:t>
            </a:r>
            <a:r>
              <a:rPr lang="ru-RU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</a:t>
            </a:r>
          </a:p>
          <a:p>
            <a:pPr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Рудные </a:t>
            </a:r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(«Ржавое золото». «Золото в рубашке») 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Оксидные </a:t>
            </a:r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 сульфидов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Цветные </a:t>
            </a:r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налеты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на золоте (тонкие пленки примесей металлов в золоте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indent="354013"/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Вторичные </a:t>
            </a:r>
            <a:r>
              <a:rPr lang="ru-RU" sz="16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Они образуются в технологических процессах извлечения золота. Различают:</a:t>
            </a:r>
          </a:p>
          <a:p>
            <a:pPr lvl="0" indent="354013"/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Химические </a:t>
            </a:r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/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 </a:t>
            </a:r>
            <a:r>
              <a:rPr lang="ru-RU" sz="1600" b="1" u="sng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флотореагентов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Накатанные </a:t>
            </a:r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 </a:t>
            </a:r>
            <a:endParaRPr lang="ru-RU" sz="1600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indent="354013"/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Пленки </a:t>
            </a:r>
            <a:r>
              <a:rPr lang="ru-RU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обжиге золотосодержащих материалов (</a:t>
            </a:r>
            <a:r>
              <a:rPr lang="ru-RU" sz="1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концентратов)</a:t>
            </a:r>
          </a:p>
          <a:p>
            <a:pPr lvl="0" indent="354013"/>
            <a:r>
              <a:rPr lang="en-US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FeAsS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+ 3О</a:t>
            </a:r>
            <a:r>
              <a:rPr lang="ru-RU" sz="1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→ </a:t>
            </a:r>
            <a:r>
              <a:rPr lang="en-US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FeAs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en-U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600" dirty="0" smtClean="0"/>
          </a:p>
          <a:p>
            <a:pPr indent="354013" algn="just"/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Форма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золотин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показали исследования, золото в рудах представлено чаще всего не хорошо образованными кристаллами, а пластинками, чешуйками (чешуйчатое золото), дендритами, проволочными и волосистыми агрегатами и зернами не правильной формы. Преобладает плоская, несколько вытянутая форма частиц золота с крючковатыми выступами очень неровной бугорчатой поверхностью. 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Форма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частиц в россыпях также разнообразна. В элювиальных россыпях зерна золота имеют угловатую форму и мало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окатаны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Наоборот золото аллювиальных россыпей как правило имеет окатанную форму, близкую к сфероидальной или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конкрецоидальной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5936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Химические свойства золота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Золото соединяется с галогенами, причем с бромом про­цесс идет уже при комнатной температуре, а с фтором, хлором и йодом — при нагревании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Электродный потенциал золота в водных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растворах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весьма высок:</a:t>
            </a:r>
          </a:p>
          <a:p>
            <a:pPr indent="354013" algn="just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→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е,   φ</a:t>
            </a:r>
            <a:r>
              <a:rPr lang="ru-RU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+1,88 В;</a:t>
            </a:r>
          </a:p>
          <a:p>
            <a:pPr indent="354013" algn="just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→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u-RU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3+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+ 3е,   φ</a:t>
            </a:r>
            <a:r>
              <a:rPr lang="ru-RU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+1,58 В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Поэтому золото не растворяется ни в щелочах, ни в таких кислотах, как серная, азотная, соляная, плавиковая, а так­же органических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Вместе с тем, в присутствии сильных окислителей зо­лото способно растворяться в некоторых минеральных кислотах. Так оно растворяется в концентрированной сер­ной кислоте в присутствии водной кислоты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IO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азотной кислоте, диоксида марганца, а также в горячей безводной селеновой кислоте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являющейся весьма сильным окислителем.</a:t>
            </a: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9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1973</Words>
  <Application>Microsoft Office PowerPoint</Application>
  <PresentationFormat>Экран (4:3)</PresentationFormat>
  <Paragraphs>364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Acrobat Document</vt:lpstr>
      <vt:lpstr>Переработка и обогащение полезных ископаемых  Лекция 14  Технологические схемы и режимы обогащения золотосодержащих руд и россыпей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14  Технологические схемы и режимы обогащения золотосодержащих руд и россыпей</dc:title>
  <dc:creator>Administrator</dc:creator>
  <cp:lastModifiedBy>Administrator</cp:lastModifiedBy>
  <cp:revision>2</cp:revision>
  <dcterms:created xsi:type="dcterms:W3CDTF">2022-10-18T15:30:10Z</dcterms:created>
  <dcterms:modified xsi:type="dcterms:W3CDTF">2022-10-18T15:47:47Z</dcterms:modified>
</cp:coreProperties>
</file>