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4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0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9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5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5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9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2A9D-264A-4256-AEC3-424BCAD9C6A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6653-A5D0-4B5D-AED6-69C40EC2D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761782"/>
            <a:ext cx="7766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lang="ru-RU" sz="2400" b="1" dirty="0">
                <a:solidFill>
                  <a:schemeClr val="bg1"/>
                </a:solidFill>
              </a:rPr>
              <a:t>Технологические схемы и режимы обогащения руд черных металлов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>
                <a:solidFill>
                  <a:schemeClr val="bg1"/>
                </a:solidFill>
              </a:rPr>
              <a:t>PhD</a:t>
            </a:r>
            <a:r>
              <a:rPr lang="ru-RU" b="1" dirty="0">
                <a:solidFill>
                  <a:schemeClr val="bg1"/>
                </a:solidFill>
              </a:rPr>
              <a:t> кафедры 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>motovilov88@inbox.ru</a:t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3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429A2F-A64C-0B0C-3C04-0ECE4BFE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74"/>
            <a:ext cx="8229600" cy="778098"/>
          </a:xfrm>
        </p:spPr>
        <p:txBody>
          <a:bodyPr>
            <a:no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МАГНЕТИТ-ГЕМАТИТОВЫЕ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296627-C6D1-956F-8E0F-D4055E8D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45472"/>
            <a:ext cx="5616624" cy="573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926216-3A16-5E11-8D5C-BE5549926C66}"/>
              </a:ext>
            </a:extLst>
          </p:cNvPr>
          <p:cNvSpPr txBox="1"/>
          <p:nvPr/>
        </p:nvSpPr>
        <p:spPr>
          <a:xfrm>
            <a:off x="5940152" y="342900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Технологическая схема обогащения руд на фабрике Оленегорского ГОКа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E6A720-58E4-25ED-32A0-C5490787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ГЕМАТИТОВЫЕ И МАРТИТОВЫЕ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83FCEE3-32E3-A823-7A1F-AEB9450E5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3167"/>
              </p:ext>
            </p:extLst>
          </p:nvPr>
        </p:nvGraphicFramePr>
        <p:xfrm>
          <a:off x="390364" y="2024844"/>
          <a:ext cx="8363272" cy="2808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868">
                  <a:extLst>
                    <a:ext uri="{9D8B030D-6E8A-4147-A177-3AD203B41FA5}">
                      <a16:colId xmlns="" xmlns:a16="http://schemas.microsoft.com/office/drawing/2014/main" val="206430036"/>
                    </a:ext>
                  </a:extLst>
                </a:gridCol>
                <a:gridCol w="3021338">
                  <a:extLst>
                    <a:ext uri="{9D8B030D-6E8A-4147-A177-3AD203B41FA5}">
                      <a16:colId xmlns="" xmlns:a16="http://schemas.microsoft.com/office/drawing/2014/main" val="3838136126"/>
                    </a:ext>
                  </a:extLst>
                </a:gridCol>
                <a:gridCol w="2981066">
                  <a:extLst>
                    <a:ext uri="{9D8B030D-6E8A-4147-A177-3AD203B41FA5}">
                      <a16:colId xmlns="" xmlns:a16="http://schemas.microsoft.com/office/drawing/2014/main" val="3429730112"/>
                    </a:ext>
                  </a:extLst>
                </a:gridCol>
              </a:tblGrid>
              <a:tr h="27736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содержанию железа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709101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Бедные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качества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Богатые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3478492"/>
                  </a:ext>
                </a:extLst>
              </a:tr>
              <a:tr h="115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33-46% Fe, 37-44% SiO2, 0,1-5% </a:t>
                      </a: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Al2O3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0,01-0,06% S, 0,04-0,08% P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60-63%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</a:t>
                      </a: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6-8%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SiO2</a:t>
                      </a: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0,045-0,84%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0,02-0,09%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9934413"/>
                  </a:ext>
                </a:extLst>
              </a:tr>
              <a:tr h="1101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Обогащают флотационным, магнитным и обжиг-магнитным методом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Комбинация нескольких методов обогащения, учитывающих особенности вешественного состава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Применяются </a:t>
                      </a: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флотационные, магнитные методы. А также обогащение в тяжелых средах.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317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09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EC5E15-A142-4154-B3BB-BBACFD2A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44" y="160337"/>
            <a:ext cx="8229600" cy="1143000"/>
          </a:xfrm>
        </p:spPr>
        <p:txBody>
          <a:bodyPr>
            <a:noAutofit/>
          </a:bodyPr>
          <a:lstStyle/>
          <a:p>
            <a:r>
              <a:rPr lang="kk-KZ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СЛАБОМАГНИТНЫХ МИНЕРАЛОВ ИЗ ОКИСЛЕННЫХ БЕДНЫХ РУД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7A7D4F-A783-0B2C-0CC9-AAD1D8332B03}"/>
              </a:ext>
            </a:extLst>
          </p:cNvPr>
          <p:cNvSpPr txBox="1"/>
          <p:nvPr/>
        </p:nvSpPr>
        <p:spPr>
          <a:xfrm>
            <a:off x="457200" y="1628800"/>
            <a:ext cx="822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сепарация в сильном поле (на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высокоградиентных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сепараторах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«Джонса»). </a:t>
            </a: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условиями при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являются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предварительное усреднение руды, позволяющее стабилизировать процесс обогащения и упростить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управления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технологическим процессом, которая сводится при этом к поддержанию постоянной нагрузки по питанию и содержания в нем твердого;</a:t>
            </a: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•предварительное удаление сильномагнитных минералов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«скальпирующих» слабомагнитных сепараторов и шламов с помощью установки батарей гидроциклонов (мультициклонов) диаметром 3 дюйма;</a:t>
            </a: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•применение при тонком измельчении шаров диаметром 25 мм, обеспечивающих необходимую степень раскрытия сростков при минимальном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шламообразовании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тонкие зерна оксидов железа (-20 мкм)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сепараторах«Джонса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извлекаются плохо.</a:t>
            </a:r>
          </a:p>
        </p:txBody>
      </p:sp>
    </p:spTree>
    <p:extLst>
      <p:ext uri="{BB962C8B-B14F-4D97-AF65-F5344CB8AC3E}">
        <p14:creationId xmlns:p14="http://schemas.microsoft.com/office/powerpoint/2010/main" val="8860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89752-2F0D-0AA1-C7B7-6F759819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ФЛОТАЦИЯ ТРУДНООБОГАТИМЫХ И ТОНКОВКРАПЛЕННЫХ РУД</a:t>
            </a:r>
            <a:endParaRPr 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B698557-0102-6302-1562-83CAC614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87544"/>
              </p:ext>
            </p:extLst>
          </p:nvPr>
        </p:nvGraphicFramePr>
        <p:xfrm>
          <a:off x="791580" y="1417638"/>
          <a:ext cx="7560840" cy="497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834837204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725703418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3238745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анионная флотация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анионная флотация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катионная флотация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6119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лотация оксидов железа обычно проводится при значениях рН, равных 6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 операциях основной и контрольной флотации и 5,56 в перечистных операциях.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регулирования рН используется серная кислота (до 0,8 кг/т).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 флотация проводится в содовой среде (рН до 9,5 -10).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депрессии минералов породы загружают жидкое стекло или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коллоидную кремниевую кислоту (до 1 кг/т).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лотация минералов породы проводится в сильнощелочной известковой среде (при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 примерно11). Железный концентрат получается камерным продуктом. Депрессия флотации минералов железа обеспечивается:действием гидроксильных ионов, загрузкой органического депрессора-крахмала, КМЦ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т.д.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лотация силикатных минералов породы проводится в содовой среде при рН 8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аминами или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солями (0,2-0,4 кг/т). Для депрессии оксидов железа применяют крахмал, декстрин и таннин (0,5-1 кг/т).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154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8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495BAE-3EEA-1816-DD3E-2B12D94D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9127"/>
            <a:ext cx="5296639" cy="623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F74113-5EB7-ED38-AB62-F6FA90FDEA98}"/>
              </a:ext>
            </a:extLst>
          </p:cNvPr>
          <p:cNvSpPr txBox="1"/>
          <p:nvPr/>
        </p:nvSpPr>
        <p:spPr>
          <a:xfrm>
            <a:off x="6084168" y="2132856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Принципиальная магнитная (а) и комбинированная магнитно-флотационная (б) технологические схемы обогащения окисленных железистых кварцитов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0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65F69-6424-B084-6EB8-36C89F75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БУРОЖЕЛЕЗНЯКОВЫЕ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F3C528-1D00-17BA-AD46-E2FF69A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" r="10616"/>
          <a:stretch/>
        </p:blipFill>
        <p:spPr>
          <a:xfrm>
            <a:off x="4551695" y="1012293"/>
            <a:ext cx="4464496" cy="5186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272777-14DF-3437-B2FA-B58B9BE2313C}"/>
              </a:ext>
            </a:extLst>
          </p:cNvPr>
          <p:cNvSpPr txBox="1"/>
          <p:nvPr/>
        </p:nvSpPr>
        <p:spPr>
          <a:xfrm>
            <a:off x="226868" y="1638961"/>
            <a:ext cx="430110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бурожелезняковых руд характерны оолитовые текстуры, низкое содержание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(20-40 %),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фосфора (до 1 %)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глинистых минералов. Содержание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колеблется в значительных пределах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(30-53 %).</a:t>
            </a:r>
          </a:p>
          <a:p>
            <a:pPr indent="457200"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Нерудные минералы представлены различными разностямижелезистых хлоридов и гидрослюд, кварцем, полевыми шпатами, карбонатами и другими минералами. </a:t>
            </a:r>
          </a:p>
          <a:p>
            <a:pPr indent="457200" algn="just"/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фосфора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фосфоритом, вивианитом, апатитом, фосфатами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колебания прочностных свойств руд обусловлены изменением соотношения в них плотных и порошковых разновидностей.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79FBB0-2764-4D3A-A5A5-7DE6A4C0C10B}"/>
              </a:ext>
            </a:extLst>
          </p:cNvPr>
          <p:cNvSpPr txBox="1"/>
          <p:nvPr/>
        </p:nvSpPr>
        <p:spPr>
          <a:xfrm>
            <a:off x="4527975" y="6198406"/>
            <a:ext cx="446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Схема обогащения бурожелезняковых руд на Лисаковском ГОКе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7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A5D363-C456-8F05-ECBD-28DD7B2E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СИДЕРИТОВЫЕ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C393B9-DA92-A75C-3841-3D2C94CF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7918"/>
            <a:ext cx="5769040" cy="5578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321303-2EE8-8AF3-621E-3D3885E75AEE}"/>
              </a:ext>
            </a:extLst>
          </p:cNvPr>
          <p:cNvSpPr txBox="1"/>
          <p:nvPr/>
        </p:nvSpPr>
        <p:spPr>
          <a:xfrm>
            <a:off x="6372200" y="263691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– Технологическая схема обогащения тонковкрапленных сидеритовых руд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0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8005"/>
            <a:ext cx="864096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Месторождения марганцевых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 и состав рудного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сырья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Марганцевые руды по минеральному составу бывают в основном смешан­ные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первичноокисные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псиломелан-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пиролюзитовые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карбонатные), карбонат­ные, окисленные и т. п.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Встречаются также комплексные руды: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марганцево-железные (псиломелан-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вад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манганит, бурые железняки, или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браунит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гаусманнт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гематит и магнетит),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асболановые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др.</a:t>
            </a:r>
          </a:p>
          <a:p>
            <a:pPr indent="354013" algn="just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запасы марганцевых руд сосредоточены в Никопольском 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Чиатурском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бассейнах в виде пластовых залежей осадочного происхождения.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Марганцевые руды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Чиатурского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месторождения представлены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окисными (46%), карбонатными (40%) и окисленными рудами (14%). </a:t>
            </a:r>
            <a:endParaRPr lang="ru-RU" sz="1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Больше-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Токмакское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месторождение сложено преимущественно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карбонатны­ми рудами: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манганокальцитом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кальциевым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родохрозитом.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Полуночное месторождение представлено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75% карбонатными и на 25% окисными и окисленными рудами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Усинское месторождение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94% состоит из карбонатных руд, остальные 6% - окисленные и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полуокисленные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Окисные руды состо­ят из пиролюзита (10-30%), манганита (5-15%) и псиломелана (10-35%), а нерудная часть – из кварца (10-33%), глины (6-23%), полевых шпатов (до 5%), слюды (до 4%), глауконита, карбонатов (до 6%) и пр. </a:t>
            </a:r>
            <a:endParaRPr lang="ru-RU" sz="1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Карбонатные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руды состоят из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манганокальцита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(20-25%), кальциевого родохрозита (15-20%), окисных минералов марганца (10-15%), гидроокис­лов железа (2-3%), кварца, полевых шпатов (до 20%), глины (10-15%), кальцита, доломита (5-10%), барита, пирита (1-2%), фосфатов до 0,5%. </a:t>
            </a:r>
          </a:p>
          <a:p>
            <a:pPr indent="354013" algn="just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Руды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марганцевых месторождений Среднего Казахстана относятся к типу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железо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марганцевых.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Преобладающим ми­нералом является псиломелан, в ряде случаев (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Джездинское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месторождение)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браунит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Основные минералы глубинных зон </a:t>
            </a:r>
            <a:r>
              <a:rPr lang="en-US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браунит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гаусманит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якобсит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манганокальцит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Месторождения марганцевых руд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Казахстана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Тур находится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Тенгизском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районе Карагандинской области, в 220 км севернее г.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Жезказгана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в 60 км к северо-западу от ж. д. станции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Шубаркуль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Главные рудные минералы - пиролюзит, псиломелан,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вернадит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Содержание марганца варьирует от 10% до 40%, в среднем составляет 19,7%. В рудах присутствуют: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Рb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- 0,05 %, Zn-0,03%, Со-0,03 %,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- 1,28 г/т,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Тl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- 1,52 г/т,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Аu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&lt;0,1.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Ушкатын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расположено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Жанааркинском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районе Карагандинской области, в 60 км к северо-западу от г. Каражал и в 25 км к северо-западу от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ж.д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станции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Жайрем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связано с ним шоссейными дорогами. Рудное поле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Ушкатына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протяженностью около 10 км включает участки: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Ушкатын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I, II, III, IV, Южный, Западный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Ушкатын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Карасай,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Перстневское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Пляжное и др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Среднее содержание, %: марганца 22,1–28,84, железа 9,08–11,71, кремнезема 11,76–23,92. В марганцевых рудах установлено повышенное содержание германия - до 55 г/т (среднее 7 г/т), таллия - от 2 до 140 г/т (среднее 9 г/т в первичных рудах и 25 г/т - в окисленных), рубидия - 0,0045%, цезия - 0,0047%, кобальта.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Большой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Ктай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расположено в Карагандинской области, в 16 км к северо-востоку от г. Каражал и в 4 км к юго-востоку от ж.-д. станции Большой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Ктай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Содержание в рудах, %: марганца - 8–24 (среднее 17,1), кремнезема - 18–48, железа - 11–31,5, фосфора - 0,09, мышьяка - 0,05, серы - 0,1–0,13. Другие примеси - свинец, цинк, медь, германий, серебро, барий.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Жомарт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расположено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Жанааркинском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районе Карагандинской области, в 60 км к западу от г. Каражал ив 35 км к югу от ж. д. разъезда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Женис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Содержание, %: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МnО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плотной марганцевой руде - 34,8%, в рыхлой марганцевой руде 29–52%,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забалансовых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рудах 21%, железа 5,47–9,72, фосфора 0,048–0,089, серы - 0,25–0,61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Камыс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находится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Джездинском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районе Карагандинской области, в 65 км к западу от г. Каражала, в 12 км к востоку от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ж.д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станции Кызылжар. Содержание (%) марганца в рудах колеблется от 10 до 45 (среднее 22), железа - от 1 до 20 (среднее 4,38), свинца - 0,12, цинка 0,2, мышьяка 0,01, фосфора - 0,02, серы 0,08.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7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Месторождения марганцевых руд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Казахстана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6716" t="29618" r="16663" b="25061"/>
          <a:stretch>
            <a:fillRect/>
          </a:stretch>
        </p:blipFill>
        <p:spPr bwMode="auto">
          <a:xfrm>
            <a:off x="1675447" y="485964"/>
            <a:ext cx="5793105" cy="316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789040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стратиформные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 формациях: 1-а – кремнисто-карбонатных и карбонатных, 1-б – красноцветных терригенных, 1-в – кремнисто-сланцевых, 1-г – кремнисто-вулканогенных; 2 – жильные; 3 – осадочные; 4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выветривания; 5 – с сопутствующим марганцем; 6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каледониды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а – ранние, б – поздние; 7–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герциниды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8 – наземные вулканические пояса: а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ранне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-среднедевонские, б – каменноугольно-пермские; 9 – приближенные к поверхности относительно стабильные блоки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сиалической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коры; 10 – блоки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сиалической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коры, испытавшей значительную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диструкцию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11 – зоны рассеянного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спрединга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12 – зоны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внутнриконтинентального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рифтогенеза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13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мегаячеи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сформировавшиеся под воздействием горячих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плюмов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разнородном основании. Коллизионные покровно-складчатые пояса: линейные, производные плитной тектоники: I – Западно-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Мугоджарский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II – Зауральский, III – Восточно-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Мугоджарский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СевероУстюртский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IV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Улытауский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V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Мойынкумско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-Иссык-Кульский, VI – Сырдарьинский, VII – Чингиз-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Тарбагатайский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Ерементау-Ниязский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VIII – Иртыш-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Зайсанский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IX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Горноалтайский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овально-ячеистые, производные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плюмовой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тектоники: X – Прикаспийский, XI – Тенгиз-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Кокшетауский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XII – Центрально-Казахстанский, XIII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Балхашский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XIV –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доколлизионный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Донецко-Мангистауский</a:t>
            </a:r>
            <a:r>
              <a:rPr lang="ru-RU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20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E49B21-0202-9BC8-095C-FD880DC0775D}"/>
              </a:ext>
            </a:extLst>
          </p:cNvPr>
          <p:cNvSpPr txBox="1"/>
          <p:nvPr/>
        </p:nvSpPr>
        <p:spPr>
          <a:xfrm>
            <a:off x="827584" y="1124744"/>
            <a:ext cx="736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Общая характеристика руд и концентратов черных металлов.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2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/>
          <a:stretch/>
        </p:blipFill>
        <p:spPr bwMode="auto">
          <a:xfrm>
            <a:off x="323528" y="692696"/>
            <a:ext cx="84913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373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марганцевой руды месторождения Акжар-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Сарытум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871538"/>
            <a:ext cx="88868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2373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марганцевой руды месторождения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Чашма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115457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 bwMode="auto">
          <a:xfrm>
            <a:off x="323528" y="816343"/>
            <a:ext cx="85448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3731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марганцевой руды месторождения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Тасоба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8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6624" cy="57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3528" y="630002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дефектной марганцевой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18729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47880"/>
            <a:ext cx="6048672" cy="5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30002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марганцевых шламов</a:t>
            </a:r>
          </a:p>
        </p:txBody>
      </p:sp>
    </p:spTree>
    <p:extLst>
      <p:ext uri="{BB962C8B-B14F-4D97-AF65-F5344CB8AC3E}">
        <p14:creationId xmlns:p14="http://schemas.microsoft.com/office/powerpoint/2010/main" val="166575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ownloads\1493792960_r12.jpeg"/>
          <p:cNvPicPr/>
          <p:nvPr/>
        </p:nvPicPr>
        <p:blipFill>
          <a:blip r:embed="rId2" cstate="print"/>
          <a:srcRect l="14803" r="14591" b="57598"/>
          <a:stretch>
            <a:fillRect/>
          </a:stretch>
        </p:blipFill>
        <p:spPr bwMode="auto">
          <a:xfrm>
            <a:off x="827584" y="692696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Принципиальная схема обогащения карбонатных марганцевых руд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Чиатурского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месторождения (Грузия)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41351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7686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Принципиальная схема обогащения оксидно-карбонатных марганцевых руд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Чиатурского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месторождения (Грузия)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lenovo\Downloads\1493792960_r12.jpeg"/>
          <p:cNvPicPr/>
          <p:nvPr/>
        </p:nvPicPr>
        <p:blipFill>
          <a:blip r:embed="rId2" cstate="print"/>
          <a:srcRect l="4508" t="48571" r="3235"/>
          <a:stretch>
            <a:fillRect/>
          </a:stretch>
        </p:blipFill>
        <p:spPr bwMode="auto">
          <a:xfrm>
            <a:off x="827583" y="1052736"/>
            <a:ext cx="74888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42210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052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Принципиальная схема обогащения оксидных марганцевых руд Никопольского месторождения (Украина)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493793018_r14.jpeg"/>
          <p:cNvPicPr/>
          <p:nvPr/>
        </p:nvPicPr>
        <p:blipFill>
          <a:blip r:embed="rId2" cstate="print"/>
          <a:srcRect b="13871"/>
          <a:stretch>
            <a:fillRect/>
          </a:stretch>
        </p:blipFill>
        <p:spPr>
          <a:xfrm>
            <a:off x="755576" y="1340768"/>
            <a:ext cx="7632848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7715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vsk.ru/uploads/posts/2017-05/1493793103_r15.jpeg"/>
          <p:cNvPicPr/>
          <p:nvPr/>
        </p:nvPicPr>
        <p:blipFill>
          <a:blip r:embed="rId2" cstate="print"/>
          <a:srcRect b="15211"/>
          <a:stretch>
            <a:fillRect/>
          </a:stretch>
        </p:blipFill>
        <p:spPr bwMode="auto">
          <a:xfrm>
            <a:off x="683568" y="548680"/>
            <a:ext cx="7776864" cy="5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0235" y="554103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Технологическая схема переработки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малофосфорных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руд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Порожинского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месторождения по полному циклу крупнокускового и глубокого обогащения с использованием информационных, гравитационных и магнитных методов обогащения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943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vsk.ru/uploads/posts/2017-05/1493793112_r16.jpeg"/>
          <p:cNvPicPr/>
          <p:nvPr/>
        </p:nvPicPr>
        <p:blipFill>
          <a:blip r:embed="rId2" cstate="print"/>
          <a:srcRect b="10935"/>
          <a:stretch>
            <a:fillRect/>
          </a:stretch>
        </p:blipFill>
        <p:spPr bwMode="auto">
          <a:xfrm>
            <a:off x="971599" y="620688"/>
            <a:ext cx="7200802" cy="5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информационно- гравитационного обогащения фосфористых руд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Порожинского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месторождения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93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марганцевых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</p:spTree>
    <p:extLst>
      <p:ext uri="{BB962C8B-B14F-4D97-AF65-F5344CB8AC3E}">
        <p14:creationId xmlns:p14="http://schemas.microsoft.com/office/powerpoint/2010/main" val="7560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C4911-D290-B079-00B3-E461FACE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железных руд и концентратов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EE3D4F-7FFE-D42C-E72E-3CCDBBAC8EB9}"/>
              </a:ext>
            </a:extLst>
          </p:cNvPr>
          <p:cNvSpPr txBox="1"/>
          <p:nvPr/>
        </p:nvSpPr>
        <p:spPr>
          <a:xfrm>
            <a:off x="2195736" y="1124744"/>
            <a:ext cx="516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По минерльному составу рудной части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D5C50DA9-A46F-EC63-E1E7-28A43B035221}"/>
              </a:ext>
            </a:extLst>
          </p:cNvPr>
          <p:cNvCxnSpPr/>
          <p:nvPr/>
        </p:nvCxnSpPr>
        <p:spPr>
          <a:xfrm flipH="1">
            <a:off x="1835696" y="1494076"/>
            <a:ext cx="1080120" cy="638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D1A7D9-0B0F-1554-6F72-98F0040E2FC1}"/>
              </a:ext>
            </a:extLst>
          </p:cNvPr>
          <p:cNvSpPr txBox="1"/>
          <p:nvPr/>
        </p:nvSpPr>
        <p:spPr>
          <a:xfrm>
            <a:off x="575556" y="219253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Магнетитовые</a:t>
            </a:r>
            <a:r>
              <a:rPr lang="kk-KZ"/>
              <a:t> </a:t>
            </a: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1802182C-B5FD-E356-F06F-C067BFD93456}"/>
              </a:ext>
            </a:extLst>
          </p:cNvPr>
          <p:cNvCxnSpPr/>
          <p:nvPr/>
        </p:nvCxnSpPr>
        <p:spPr>
          <a:xfrm>
            <a:off x="3707904" y="1556792"/>
            <a:ext cx="0" cy="1152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BB67A0-1577-F4CB-A513-A4C496E51C81}"/>
              </a:ext>
            </a:extLst>
          </p:cNvPr>
          <p:cNvSpPr txBox="1"/>
          <p:nvPr/>
        </p:nvSpPr>
        <p:spPr>
          <a:xfrm>
            <a:off x="2879812" y="2784212"/>
            <a:ext cx="16561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Гематитовые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D9BABD1D-6F3A-F7BB-53D6-006BA29DFC78}"/>
              </a:ext>
            </a:extLst>
          </p:cNvPr>
          <p:cNvCxnSpPr>
            <a:cxnSpLocks/>
          </p:cNvCxnSpPr>
          <p:nvPr/>
        </p:nvCxnSpPr>
        <p:spPr>
          <a:xfrm>
            <a:off x="5652120" y="1494076"/>
            <a:ext cx="0" cy="1152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63E05D-38EF-DC87-EF03-2E8B6CE11E4F}"/>
              </a:ext>
            </a:extLst>
          </p:cNvPr>
          <p:cNvSpPr txBox="1"/>
          <p:nvPr/>
        </p:nvSpPr>
        <p:spPr>
          <a:xfrm>
            <a:off x="4967642" y="2765109"/>
            <a:ext cx="15481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Бурожелезняковые</a:t>
            </a:r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CC6E6BF2-8E80-F9E7-0859-171691CE0CF3}"/>
              </a:ext>
            </a:extLst>
          </p:cNvPr>
          <p:cNvCxnSpPr/>
          <p:nvPr/>
        </p:nvCxnSpPr>
        <p:spPr>
          <a:xfrm>
            <a:off x="6339354" y="1494076"/>
            <a:ext cx="1080120" cy="5760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5B5932-032A-383A-00F0-030D43944B65}"/>
              </a:ext>
            </a:extLst>
          </p:cNvPr>
          <p:cNvSpPr txBox="1"/>
          <p:nvPr/>
        </p:nvSpPr>
        <p:spPr>
          <a:xfrm>
            <a:off x="6948266" y="2187433"/>
            <a:ext cx="16201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Сидеритовые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B39FA7-DBB9-7871-5376-C09577EF9977}"/>
              </a:ext>
            </a:extLst>
          </p:cNvPr>
          <p:cNvSpPr txBox="1"/>
          <p:nvPr/>
        </p:nvSpPr>
        <p:spPr>
          <a:xfrm>
            <a:off x="526052" y="3153544"/>
            <a:ext cx="189920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180000" algn="just"/>
            <a:r>
              <a:rPr lang="kk-KZ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происхождению: </a:t>
            </a:r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магматические, контактово-метасоматические, гидротермальные и осадрчно-метаморфические.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385CDD-5E96-0923-41A5-39CC2C1FE7E5}"/>
              </a:ext>
            </a:extLst>
          </p:cNvPr>
          <p:cNvSpPr txBox="1"/>
          <p:nvPr/>
        </p:nvSpPr>
        <p:spPr>
          <a:xfrm>
            <a:off x="2879811" y="3877452"/>
            <a:ext cx="165618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генетическими разновидностями: </a:t>
            </a:r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гематитовые и мартитовые.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E85EBA57-F1EB-7337-AC98-D3FF7FB6015B}"/>
              </a:ext>
            </a:extLst>
          </p:cNvPr>
          <p:cNvCxnSpPr>
            <a:cxnSpLocks/>
          </p:cNvCxnSpPr>
          <p:nvPr/>
        </p:nvCxnSpPr>
        <p:spPr>
          <a:xfrm>
            <a:off x="1475656" y="2645313"/>
            <a:ext cx="0" cy="444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51272A71-7908-6DD3-9FE3-752D5F3DFF85}"/>
              </a:ext>
            </a:extLst>
          </p:cNvPr>
          <p:cNvCxnSpPr/>
          <p:nvPr/>
        </p:nvCxnSpPr>
        <p:spPr>
          <a:xfrm>
            <a:off x="3707902" y="3284984"/>
            <a:ext cx="0" cy="5040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96AC17E-2201-C1A6-48CA-AE5918DE86CB}"/>
              </a:ext>
            </a:extLst>
          </p:cNvPr>
          <p:cNvSpPr txBox="1"/>
          <p:nvPr/>
        </p:nvSpPr>
        <p:spPr>
          <a:xfrm>
            <a:off x="4835538" y="3891989"/>
            <a:ext cx="18992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следующими типами: </a:t>
            </a:r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осадочными, инфильтрационными и остаточными рудами коры выветривания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30DCE7-C838-7FC1-C5B9-745BA188A177}"/>
              </a:ext>
            </a:extLst>
          </p:cNvPr>
          <p:cNvSpPr txBox="1"/>
          <p:nvPr/>
        </p:nvSpPr>
        <p:spPr>
          <a:xfrm>
            <a:off x="6947455" y="3162555"/>
            <a:ext cx="180510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Бакальской группой железорудных месторождений</a:t>
            </a:r>
            <a:r>
              <a:rPr lang="kk-KZ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16F29E49-0588-6CBE-5561-626AB359FA14}"/>
              </a:ext>
            </a:extLst>
          </p:cNvPr>
          <p:cNvCxnSpPr>
            <a:cxnSpLocks/>
          </p:cNvCxnSpPr>
          <p:nvPr/>
        </p:nvCxnSpPr>
        <p:spPr>
          <a:xfrm>
            <a:off x="5741725" y="3469297"/>
            <a:ext cx="0" cy="354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1399733A-2B6D-DFCD-3FF1-19D6C45D4742}"/>
              </a:ext>
            </a:extLst>
          </p:cNvPr>
          <p:cNvCxnSpPr>
            <a:cxnSpLocks/>
          </p:cNvCxnSpPr>
          <p:nvPr/>
        </p:nvCxnSpPr>
        <p:spPr>
          <a:xfrm>
            <a:off x="7754038" y="2622035"/>
            <a:ext cx="0" cy="5315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2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Характеристика хромовых руд и концентратов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хромовых руд при­урочены пространственно и генетически к ультраосновным породам. Наиболее ка­чественные хромовые руды залегают среди дунитов. Хромовые руды, встречающиеся среди   пироксенов,   менее   ценны.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хромовых руд подраз­деляются на магматические и сегрегационные. Все крупные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хромитовые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месторождения СНГ относятся   к   магматическому   типу.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Общая формула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хромшпинелидов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(хромсодержащих минералов)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Качество    хромовых     руд    определяется количественным     соотношением       окислов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FeO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MgO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хромсодержащих минералах. Наибольшее значение имеет отношение Сг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FeO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рудах про­мышленных типов минералы хрома представ­лены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магнохромитом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хромпикопитом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алюмохромитом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Сг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Редко встре­чается хромит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FeCr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Промышленное ис­пользование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хромшпинелида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определяется его минеральным видом.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текстурным особенностям различают сплошные или массивные хромовые руды, в основном состоящие из хромсодержащих минералов (нерудных минералов 5—10 %),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густовкрапленных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рудных минералов (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50—80 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%),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средневкрапленных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(30—50 %) и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редковкрапленных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(10—30 %). К промыш­ленным относятся сплошные и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густовкрапленные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руды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Балансовые запасы в недрах выделяются по минимальному (на контуре) содержанию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руде (32—33 %) и при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Сг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FeO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— 2,5. Основные запасы хромовых руд сосредоточены в Казахстане в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Кемпырсайской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группе месторождений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Характеристика хромовых руд и концентратов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42913"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Богатые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хромовые руды с содержанием Сг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более 45 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менее 5 % пустой породы подвергаются только дроблению и сорти­ровке. Бедные руды поступают на обогаще­ние.</a:t>
            </a:r>
          </a:p>
          <a:p>
            <a:pPr indent="4429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Богатые хромовые руды и концентраты используются дли производства ферро­сплавов и огнеупорных изделий. Требования, предъявляемые к богатым рудам для ферро­сплавного производства и огнеупорных из­делий, определяются соответствующими тех­ническими условиями.</a:t>
            </a:r>
          </a:p>
          <a:p>
            <a:pPr indent="4429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Руды поставляются: для ферросплавного производства по шести классам крупности: 0-10;  10-80; 80-300; 10-20 и 20-80 мм. Для производства огнеупорных изделий по четырем классам: 0—10; 10—80; 80—300 и 0—300 мм.</a:t>
            </a:r>
          </a:p>
          <a:p>
            <a:pPr indent="4429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показателям качества для ферросплав­ного производства определены две марки, а для производства огнеупоров — три марки </a:t>
            </a: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429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Таблица 1 Требования к химическому составу хромовых концентратов для ферросплавов и огнеупорных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изделий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69889"/>
              </p:ext>
            </p:extLst>
          </p:nvPr>
        </p:nvGraphicFramePr>
        <p:xfrm>
          <a:off x="179512" y="4221088"/>
          <a:ext cx="8856985" cy="2448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794758"/>
                <a:gridCol w="1398471"/>
                <a:gridCol w="1331878"/>
                <a:gridCol w="1331878"/>
              </a:tblGrid>
              <a:tr h="2448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качества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Марка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КХД-1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КХД-2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КХД-3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Содержание, %: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lang="ru-RU" sz="14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4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менее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не более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не более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СаО, не более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Р, не более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FeO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не менее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Крупность, мм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100-10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Месторождения хромовых руд Казахстана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Сырьевой базой Донского горно-обогатитель­ного комбината является Южно-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Кемпирсайское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месторождение хромовых руд, распо­ложенное в Актюбинской области. Месторождение занимает первое место  в СНГ по запасам и качеству хромовых руд.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Основным рудным минералом месторож­дения является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хромшпинелид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близкий по содержанию к высокохромистому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магнохромиту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Основным нерудным минералом является серпентин.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текстурным особенностям — руды вкрапленные. По величине рудных зерен выделяются руды следующих типов; мелко­зернистые (до 1мм),среднезернистые(1— 5мм) крупнозернистые (3—5 мм) и модулярные (свыше 5 мм).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Месторождение    разрабатывается    откры­тым, а в перспективе подземным способами. Максимальная   крупность   куска,   посту­пающего на фабрику,   1200 мм.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Богатые хромовые руды с содержанием окиси хрома более 45 % подаются железно­дорожным транспортом на дробильно-сортировочную фабрику, где дробятся и сорти­руются  на  три  класса.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Бедные   хромовые   руды   с   содержанием окиси   хрома   39 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 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поставляются   железно­дорожным  транспортом на  центральный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усреднительный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склад,  где руда  подвергается усреднению  по   гранулометрическому   и   химическому составам.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бедной руды включает; ус­реднение, экскаваторную погрузку в думп­кары и транспортировку на фабрику,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двухстадийное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дробление до крупности 100 мм, аккумулирование руды в бункерах. После чего она направляется на обогатительную фабрику.</a:t>
            </a:r>
          </a:p>
        </p:txBody>
      </p:sp>
    </p:spTree>
    <p:extLst>
      <p:ext uri="{BB962C8B-B14F-4D97-AF65-F5344CB8AC3E}">
        <p14:creationId xmlns:p14="http://schemas.microsoft.com/office/powerpoint/2010/main" val="2685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обогащения хромовых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3"/>
            <a:ext cx="8064896" cy="5328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2373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Технологическая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</a:t>
            </a:r>
          </a:p>
        </p:txBody>
      </p:sp>
    </p:spTree>
    <p:extLst>
      <p:ext uri="{BB962C8B-B14F-4D97-AF65-F5344CB8AC3E}">
        <p14:creationId xmlns:p14="http://schemas.microsoft.com/office/powerpoint/2010/main" val="296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F35C13-0E5C-EFC5-EFFA-3106B644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300"/>
            <a:ext cx="8229600" cy="595978"/>
          </a:xfrm>
        </p:spPr>
        <p:txBody>
          <a:bodyPr>
            <a:no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СОДЕРЖАНИЮ ПРИМЕСЕЙ </a:t>
            </a:r>
            <a:endParaRPr 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CA6E4B-FA96-34BA-59D7-532F59345F2A}"/>
              </a:ext>
            </a:extLst>
          </p:cNvPr>
          <p:cNvSpPr txBox="1"/>
          <p:nvPr/>
        </p:nvSpPr>
        <p:spPr>
          <a:xfrm>
            <a:off x="323528" y="849278"/>
            <a:ext cx="836327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6800"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руды и продукты их передела применяют для производства стали, передельных и легированных чугунов.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Их нормируют по содержанию железа и шлакообразущих элементов (основных и кислых шлаков), содержанию вредных примесей, крупности, а при выплавке легированных чугунов -также по содержанию легирующих примесей.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железа в товарной руде и концентратах изменяется в зависимости от типа используемых руд от 50 до 68 %.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шлакообразующих компонентов в товарных рудах и концентратах характеризуется модулем основности Mo = (CaO + MgO) / (SiO2 + Al2O3) и кремниевым модулем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Mк = SiO2/Al2O3. 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примеси (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являются естественными легирующими элементами, улучшающими качество стали.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примеси  ухудшают свойства металла (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), усложняют процесс выплавки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чугуна (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K, Na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серы в товарной руде не должно превышать 0,15 %.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рудах и концентратах, используемых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агломерата и окатышей, допустимое содержание серы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возрастать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 0,6 %,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агломерации и обжиге окатышей степень удаления серы достигает 60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90 %. Предельное содержание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фосфора в руде, агломерате и окатышах - 0,07-0,015 %.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выплавке фосфористых чугунов с последующим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томасовским или мартеновским производством стали содержание фосфора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железорудной части доменной шихты должно быть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1,15 %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выплавке обычных предельных чугунов допускается наличие в железорудной части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доменной шихты не более: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- 0,05-0,1;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- 0,1-0,2;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 до 0,2 %.</a:t>
            </a:r>
          </a:p>
        </p:txBody>
      </p:sp>
    </p:spTree>
    <p:extLst>
      <p:ext uri="{BB962C8B-B14F-4D97-AF65-F5344CB8AC3E}">
        <p14:creationId xmlns:p14="http://schemas.microsoft.com/office/powerpoint/2010/main" val="395741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59852C-6967-52A6-B1E4-B87F79EB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77" y="548680"/>
            <a:ext cx="8229600" cy="576064"/>
          </a:xfrm>
        </p:spPr>
        <p:txBody>
          <a:bodyPr>
            <a:no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РУДАМ ПО КРУПНОСТИ</a:t>
            </a:r>
            <a:endParaRPr 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7034CF-0E0F-9A76-5B02-FAA16833D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indent="3429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рудам по крупности сводятся к ограничению максимального размера кусков и содержания мелочи менее 3 (5) мм.</a:t>
            </a:r>
          </a:p>
          <a:p>
            <a:pPr indent="3429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кусков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трудновосстановимых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(магнетитовых) руд должен быть не более 40 - 50 мм, легковосстановимых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бурыежелезняки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мартиты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80 -150 мм. Допустимое содержание мелочи в руде - до 5-15 %, обычно мелочь крупностью 10 (12) 0 мм отсеивают и агломерируют. Крупность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мартеновских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 должна находиться в пределах 12 (25) - 250 мм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58 % железа.</a:t>
            </a:r>
          </a:p>
        </p:txBody>
      </p:sp>
    </p:spTree>
    <p:extLst>
      <p:ext uri="{BB962C8B-B14F-4D97-AF65-F5344CB8AC3E}">
        <p14:creationId xmlns:p14="http://schemas.microsoft.com/office/powerpoint/2010/main" val="4889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D684CC-5250-9891-E663-4F214E75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066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МАГНЕТИТОВЫЕ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FEAA21-A322-6270-DC37-FE9B6AA3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5112568"/>
          </a:xfrm>
        </p:spPr>
        <p:txBody>
          <a:bodyPr>
            <a:normAutofit/>
          </a:bodyPr>
          <a:lstStyle/>
          <a:p>
            <a:pPr indent="342900" algn="just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широко распространенную группу магнетитовых руд осадочно-метаморфического происхождения составляют магнетитовые кварциты.</a:t>
            </a:r>
          </a:p>
          <a:p>
            <a:pPr indent="342900" algn="just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железистых кварцитов, содержащих 31-35 % железа, характерна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слоистая текстура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пониженное содержание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оксидов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(CaO + MgO до 10 %)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повышенное содержание кремнезема (SiO2 &gt; 35 %),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содержание серы и фосфора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рудные минералы магнетит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и в гораздо меньшей мере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гематит. </a:t>
            </a:r>
          </a:p>
          <a:p>
            <a:pPr indent="342900" algn="just"/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Нерудные минералы: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кварц, силикаты, карбонаты (сидероплезитами, сидеритом, доломитом, анкеритом). </a:t>
            </a:r>
          </a:p>
          <a:p>
            <a:pPr indent="342900" algn="just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Минералы, содержащие вредные примеси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и S,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значение имеют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апатит, пирит и пирротин.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их в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неокисленных кварцитах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незначительно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(0,02-0,11 %).</a:t>
            </a:r>
          </a:p>
        </p:txBody>
      </p:sp>
    </p:spTree>
    <p:extLst>
      <p:ext uri="{BB962C8B-B14F-4D97-AF65-F5344CB8AC3E}">
        <p14:creationId xmlns:p14="http://schemas.microsoft.com/office/powerpoint/2010/main" val="84011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AF8AFE-39BC-56DE-7D3A-9C5C5B28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МАГНЕТИТОВЫЕ РУДЫ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829A2D-8DEE-473A-0DCD-9E17FAF9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5842992" cy="5877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0C47CE-E2B6-BC8E-C8A1-A398D01E33D2}"/>
              </a:ext>
            </a:extLst>
          </p:cNvPr>
          <p:cNvSpPr txBox="1"/>
          <p:nvPr/>
        </p:nvSpPr>
        <p:spPr>
          <a:xfrm>
            <a:off x="6156176" y="249289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Схема обогащения магнетитовых кварцитов Днепровского ГОКа</a:t>
            </a:r>
          </a:p>
        </p:txBody>
      </p:sp>
    </p:spTree>
    <p:extLst>
      <p:ext uri="{BB962C8B-B14F-4D97-AF65-F5344CB8AC3E}">
        <p14:creationId xmlns:p14="http://schemas.microsoft.com/office/powerpoint/2010/main" val="403952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67C039A-21C5-0DAC-0B1B-7F345AE81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72045"/>
              </p:ext>
            </p:extLst>
          </p:nvPr>
        </p:nvGraphicFramePr>
        <p:xfrm>
          <a:off x="534380" y="1340768"/>
          <a:ext cx="8075240" cy="461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02">
                  <a:extLst>
                    <a:ext uri="{9D8B030D-6E8A-4147-A177-3AD203B41FA5}">
                      <a16:colId xmlns="" xmlns:a16="http://schemas.microsoft.com/office/drawing/2014/main" val="3131527395"/>
                    </a:ext>
                  </a:extLst>
                </a:gridCol>
                <a:gridCol w="1284090">
                  <a:extLst>
                    <a:ext uri="{9D8B030D-6E8A-4147-A177-3AD203B41FA5}">
                      <a16:colId xmlns="" xmlns:a16="http://schemas.microsoft.com/office/drawing/2014/main" val="3205106657"/>
                    </a:ext>
                  </a:extLst>
                </a:gridCol>
                <a:gridCol w="883998">
                  <a:extLst>
                    <a:ext uri="{9D8B030D-6E8A-4147-A177-3AD203B41FA5}">
                      <a16:colId xmlns="" xmlns:a16="http://schemas.microsoft.com/office/drawing/2014/main" val="1507156113"/>
                    </a:ext>
                  </a:extLst>
                </a:gridCol>
                <a:gridCol w="817461">
                  <a:extLst>
                    <a:ext uri="{9D8B030D-6E8A-4147-A177-3AD203B41FA5}">
                      <a16:colId xmlns="" xmlns:a16="http://schemas.microsoft.com/office/drawing/2014/main" val="1932683818"/>
                    </a:ext>
                  </a:extLst>
                </a:gridCol>
                <a:gridCol w="901281">
                  <a:extLst>
                    <a:ext uri="{9D8B030D-6E8A-4147-A177-3AD203B41FA5}">
                      <a16:colId xmlns="" xmlns:a16="http://schemas.microsoft.com/office/drawing/2014/main" val="2632803731"/>
                    </a:ext>
                  </a:extLst>
                </a:gridCol>
                <a:gridCol w="886591">
                  <a:extLst>
                    <a:ext uri="{9D8B030D-6E8A-4147-A177-3AD203B41FA5}">
                      <a16:colId xmlns="" xmlns:a16="http://schemas.microsoft.com/office/drawing/2014/main" val="1496431874"/>
                    </a:ext>
                  </a:extLst>
                </a:gridCol>
                <a:gridCol w="1036949">
                  <a:extLst>
                    <a:ext uri="{9D8B030D-6E8A-4147-A177-3AD203B41FA5}">
                      <a16:colId xmlns="" xmlns:a16="http://schemas.microsoft.com/office/drawing/2014/main" val="435731405"/>
                    </a:ext>
                  </a:extLst>
                </a:gridCol>
                <a:gridCol w="906468">
                  <a:extLst>
                    <a:ext uri="{9D8B030D-6E8A-4147-A177-3AD203B41FA5}">
                      <a16:colId xmlns="" xmlns:a16="http://schemas.microsoft.com/office/drawing/2014/main" val="4284637848"/>
                    </a:ext>
                  </a:extLst>
                </a:gridCol>
              </a:tblGrid>
              <a:tr h="37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руд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Месторождения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Fe, 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Рудные минералы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Нерудная часть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Примесей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Прочностные свойства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обогащения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extLst>
                  <a:ext uri="{0D108BD9-81ED-4DB2-BD59-A6C34878D82A}">
                    <a16:rowId xmlns="" xmlns:a16="http://schemas.microsoft.com/office/drawing/2014/main" val="3408119182"/>
                  </a:ext>
                </a:extLst>
              </a:tr>
              <a:tr h="2140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Магнетитовые контактово-метасоматические руды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(Магнитогорское, Гороблагодатское), Казахстан (Качарское, Сарбайское, Соколовское), Восточный Сибирь (Коршуновское, Абаканское), Кольский полуостров (Ковдорское)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– 58%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Магнетит, в меньшем количестве гематит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разообразны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в виде апатита. Серы 0,2 – 3,5% , фосфора 0,02 – 0,42%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Крепкие, но хрупкие с низкой абразивностью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 извлечения железы сухой и мокрой магнитной или только магнитной сепарации после тщательного усреднения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extLst>
                  <a:ext uri="{0D108BD9-81ED-4DB2-BD59-A6C34878D82A}">
                    <a16:rowId xmlns="" xmlns:a16="http://schemas.microsoft.com/office/drawing/2014/main" val="344536856"/>
                  </a:ext>
                </a:extLst>
              </a:tr>
              <a:tr h="201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Маматические магнетитовые и титаномагнетитовые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 (Качканарское, Кусинское)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Гематит (мартит) и сульфиды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примеси –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Ванадий в виде изоморфной примеси в магнетите. Содержание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0,01-0,03%.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Крепкие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Сухая магнитная сепарация.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extLst>
                  <a:ext uri="{0D108BD9-81ED-4DB2-BD59-A6C34878D82A}">
                    <a16:rowId xmlns="" xmlns:a16="http://schemas.microsoft.com/office/drawing/2014/main" val="29343086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7DFFD9-CCB6-18FE-6AED-6029516F53FD}"/>
              </a:ext>
            </a:extLst>
          </p:cNvPr>
          <p:cNvSpPr txBox="1"/>
          <p:nvPr/>
        </p:nvSpPr>
        <p:spPr>
          <a:xfrm>
            <a:off x="683568" y="69269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Описание разновидностей магнетитовых руд</a:t>
            </a:r>
          </a:p>
        </p:txBody>
      </p:sp>
    </p:spTree>
    <p:extLst>
      <p:ext uri="{BB962C8B-B14F-4D97-AF65-F5344CB8AC3E}">
        <p14:creationId xmlns:p14="http://schemas.microsoft.com/office/powerpoint/2010/main" val="50235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0D2A27-7DC6-257F-0671-5450767C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6022043" cy="4870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DEA1FE-7C17-8CAE-7423-6D9F30CE314F}"/>
              </a:ext>
            </a:extLst>
          </p:cNvPr>
          <p:cNvSpPr txBox="1"/>
          <p:nvPr/>
        </p:nvSpPr>
        <p:spPr>
          <a:xfrm>
            <a:off x="1763688" y="5301208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Принципиальные схемы обогащения железных руд комплексного состава: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флотационная;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магнитно-флотационная;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III-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флотационно-магнитная;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IV-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магнитно-гравитационно-флотационная</a:t>
            </a:r>
          </a:p>
        </p:txBody>
      </p:sp>
    </p:spTree>
    <p:extLst>
      <p:ext uri="{BB962C8B-B14F-4D97-AF65-F5344CB8AC3E}">
        <p14:creationId xmlns:p14="http://schemas.microsoft.com/office/powerpoint/2010/main" val="644763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2900</Words>
  <Application>Microsoft Office PowerPoint</Application>
  <PresentationFormat>Экран (4:3)</PresentationFormat>
  <Paragraphs>201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Переработка и обогащение полезных ископаемых  Лекция 15  Технологические схемы и режимы обогащения руд черных металлов</vt:lpstr>
      <vt:lpstr>Содержание</vt:lpstr>
      <vt:lpstr>Общая характеристика железных руд и концентратов</vt:lpstr>
      <vt:lpstr>ТРЕБОВАНИЯ ПО СОДЕРЖАНИЮ ПРИМЕСЕЙ </vt:lpstr>
      <vt:lpstr>ТРЕБОВАНИЯ К РУДАМ ПО КРУПНОСТИ</vt:lpstr>
      <vt:lpstr>МАГНЕТИТОВЫЕ РУДЫ</vt:lpstr>
      <vt:lpstr>МАГНЕТИТОВЫЕ РУДЫ</vt:lpstr>
      <vt:lpstr>Презентация PowerPoint</vt:lpstr>
      <vt:lpstr>Презентация PowerPoint</vt:lpstr>
      <vt:lpstr>МАГНЕТИТ-ГЕМАТИТОВЫЕ РУДЫ</vt:lpstr>
      <vt:lpstr>ГЕМАТИТОВЫЕ И МАРТИТОВЫЕ РУДЫ</vt:lpstr>
      <vt:lpstr>ИЗВЛЕЧЕНИЕ СЛАБОМАГНИТНЫХ МИНЕРАЛОВ ИЗ ОКИСЛЕННЫХ БЕДНЫХ РУД</vt:lpstr>
      <vt:lpstr>ФЛОТАЦИЯ ТРУДНООБОГАТИМЫХ И ТОНКОВКРАПЛЕННЫХ РУД</vt:lpstr>
      <vt:lpstr>Презентация PowerPoint</vt:lpstr>
      <vt:lpstr>БУРОЖЕЛЕЗНЯКОВЫЕ РУДЫ</vt:lpstr>
      <vt:lpstr>СИДЕРИТОВЫЕ РУДЫ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и обогащение полезных ископаемых  Лекция 15  Технологические схемы и режимы обогащения руд черных металлов</dc:title>
  <dc:creator>Administrator</dc:creator>
  <cp:lastModifiedBy>Administrator</cp:lastModifiedBy>
  <cp:revision>8</cp:revision>
  <dcterms:created xsi:type="dcterms:W3CDTF">2022-10-18T15:57:17Z</dcterms:created>
  <dcterms:modified xsi:type="dcterms:W3CDTF">2022-10-24T05:33:55Z</dcterms:modified>
</cp:coreProperties>
</file>