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76" r:id="rId4"/>
    <p:sldId id="302" r:id="rId5"/>
    <p:sldId id="303" r:id="rId6"/>
    <p:sldId id="304" r:id="rId7"/>
    <p:sldId id="305" r:id="rId8"/>
    <p:sldId id="306" r:id="rId9"/>
    <p:sldId id="307" r:id="rId10"/>
    <p:sldId id="308" r:id="rId11"/>
    <p:sldId id="309" r:id="rId12"/>
    <p:sldId id="310" r:id="rId13"/>
    <p:sldId id="311" r:id="rId14"/>
    <p:sldId id="312" r:id="rId15"/>
    <p:sldId id="313"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CC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71" d="100"/>
          <a:sy n="71" d="100"/>
        </p:scale>
        <p:origin x="-102" y="-19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9C778A-3B52-400E-B8B8-FCF0BB0568DE}" type="datetimeFigureOut">
              <a:rPr lang="en-US" smtClean="0"/>
              <a:pPr/>
              <a:t>11/7/2022</a:t>
            </a:fld>
            <a:endParaRPr lang="en-US"/>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0CA834-C85D-4321-A26E-942F650E8C8B}" type="slidenum">
              <a:rPr lang="en-US" smtClean="0"/>
              <a:pPr/>
              <a:t>‹#›</a:t>
            </a:fld>
            <a:endParaRPr lang="en-US"/>
          </a:p>
        </p:txBody>
      </p:sp>
    </p:spTree>
    <p:extLst>
      <p:ext uri="{BB962C8B-B14F-4D97-AF65-F5344CB8AC3E}">
        <p14:creationId xmlns="" xmlns:p14="http://schemas.microsoft.com/office/powerpoint/2010/main" val="1808952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A458F8C-C6EC-46BE-B681-C61052AA1BA2}" type="slidenum">
              <a:rPr lang="ru-RU" smtClean="0"/>
              <a:pPr/>
              <a:t>8</a:t>
            </a:fld>
            <a:endParaRPr lang="ru-RU"/>
          </a:p>
        </p:txBody>
      </p:sp>
    </p:spTree>
    <p:extLst>
      <p:ext uri="{BB962C8B-B14F-4D97-AF65-F5344CB8AC3E}">
        <p14:creationId xmlns:p14="http://schemas.microsoft.com/office/powerpoint/2010/main" xmlns="" val="3695504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A458F8C-C6EC-46BE-B681-C61052AA1BA2}" type="slidenum">
              <a:rPr lang="ru-RU" smtClean="0"/>
              <a:pPr/>
              <a:t>9</a:t>
            </a:fld>
            <a:endParaRPr lang="ru-RU"/>
          </a:p>
        </p:txBody>
      </p:sp>
    </p:spTree>
    <p:extLst>
      <p:ext uri="{BB962C8B-B14F-4D97-AF65-F5344CB8AC3E}">
        <p14:creationId xmlns:p14="http://schemas.microsoft.com/office/powerpoint/2010/main" xmlns="" val="2971190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383431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214825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27176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253180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254827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335576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188516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43732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150087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343730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pPr/>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461165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08CAD-A79B-4FF2-A2AD-8FFCB2A3D2EB}" type="datetimeFigureOut">
              <a:rPr lang="ru-RU" smtClean="0"/>
              <a:pPr/>
              <a:t>07.11.2022</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6E53A-6968-4272-8BC2-4567D025D9BB}" type="slidenum">
              <a:rPr lang="ru-RU" smtClean="0"/>
              <a:pPr/>
              <a:t>‹#›</a:t>
            </a:fld>
            <a:endParaRPr lang="ru-RU"/>
          </a:p>
        </p:txBody>
      </p:sp>
    </p:spTree>
    <p:extLst>
      <p:ext uri="{BB962C8B-B14F-4D97-AF65-F5344CB8AC3E}">
        <p14:creationId xmlns="" xmlns:p14="http://schemas.microsoft.com/office/powerpoint/2010/main" val="2471555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mailto:kerimkulova07@mail.r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6" name="Заголовок 5"/>
          <p:cNvSpPr txBox="1">
            <a:spLocks noGrp="1"/>
          </p:cNvSpPr>
          <p:nvPr>
            <p:ph type="ctrTitle"/>
          </p:nvPr>
        </p:nvSpPr>
        <p:spPr>
          <a:xfrm>
            <a:off x="883509" y="2300975"/>
            <a:ext cx="7766221" cy="2308324"/>
          </a:xfrm>
          <a:prstGeom prst="rect">
            <a:avLst/>
          </a:prstGeom>
          <a:noFill/>
        </p:spPr>
        <p:txBody>
          <a:bodyPr wrap="square" rtlCol="0">
            <a:spAutoFit/>
          </a:bodyPr>
          <a:lstStyle/>
          <a:p>
            <a:r>
              <a:rPr lang="kk-KZ" sz="4400" b="1" i="1" smtClean="0">
                <a:solidFill>
                  <a:schemeClr val="bg1"/>
                </a:solidFill>
                <a:effectLst>
                  <a:outerShdw blurRad="38100" dist="38100" dir="2700000" algn="tl">
                    <a:srgbClr val="000000">
                      <a:alpha val="43137"/>
                    </a:srgbClr>
                  </a:outerShdw>
                </a:effectLst>
                <a:cs typeface="Times New Roman" panose="02020603050405020304" pitchFamily="18" charset="0"/>
              </a:rPr>
              <a:t>СНЕ6101 Ароматты </a:t>
            </a:r>
            <a:r>
              <a:rPr lang="kk-KZ" sz="4400" b="1" i="1" dirty="0" smtClean="0">
                <a:solidFill>
                  <a:schemeClr val="bg1"/>
                </a:solidFill>
                <a:effectLst>
                  <a:outerShdw blurRad="38100" dist="38100" dir="2700000" algn="tl">
                    <a:srgbClr val="000000">
                      <a:alpha val="43137"/>
                    </a:srgbClr>
                  </a:outerShdw>
                </a:effectLst>
                <a:cs typeface="Times New Roman" panose="02020603050405020304" pitchFamily="18" charset="0"/>
              </a:rPr>
              <a:t>көмірсутектерді өндіру технологиясы</a:t>
            </a:r>
            <a:r>
              <a:rPr lang="ru-RU" sz="4400" dirty="0" smtClean="0">
                <a:solidFill>
                  <a:schemeClr val="bg1"/>
                </a:solidFill>
                <a:cs typeface="Times New Roman" panose="02020603050405020304" pitchFamily="18" charset="0"/>
              </a:rPr>
              <a:t/>
            </a:r>
            <a:br>
              <a:rPr lang="ru-RU" sz="4400" dirty="0" smtClean="0">
                <a:solidFill>
                  <a:schemeClr val="bg1"/>
                </a:solidFill>
                <a:cs typeface="Times New Roman" panose="02020603050405020304" pitchFamily="18" charset="0"/>
              </a:rPr>
            </a:br>
            <a:endParaRPr lang="ru-RU" sz="2800" b="1" dirty="0"/>
          </a:p>
        </p:txBody>
      </p:sp>
      <p:pic>
        <p:nvPicPr>
          <p:cNvPr id="7" name="Рисунок 6"/>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418460" y="785554"/>
            <a:ext cx="4178893" cy="947814"/>
          </a:xfrm>
          <a:prstGeom prst="rect">
            <a:avLst/>
          </a:prstGeom>
        </p:spPr>
      </p:pic>
      <p:sp>
        <p:nvSpPr>
          <p:cNvPr id="2" name="TextBox 1"/>
          <p:cNvSpPr txBox="1"/>
          <p:nvPr/>
        </p:nvSpPr>
        <p:spPr>
          <a:xfrm>
            <a:off x="1739899" y="3999902"/>
            <a:ext cx="6205495" cy="1969770"/>
          </a:xfrm>
          <a:prstGeom prst="rect">
            <a:avLst/>
          </a:prstGeom>
          <a:noFill/>
        </p:spPr>
        <p:txBody>
          <a:bodyPr wrap="square" rtlCol="0">
            <a:spAutoFit/>
          </a:bodyPr>
          <a:lstStyle/>
          <a:p>
            <a:pPr algn="ctr"/>
            <a:r>
              <a:rPr lang="ru-RU" sz="3200" dirty="0" err="1" smtClean="0">
                <a:solidFill>
                  <a:schemeClr val="bg1"/>
                </a:solidFill>
                <a:cs typeface="Times New Roman" panose="02020603050405020304" pitchFamily="18" charset="0"/>
              </a:rPr>
              <a:t>Оқытушы: К</a:t>
            </a:r>
            <a:r>
              <a:rPr lang="ru-RU" dirty="0" err="1" smtClean="0">
                <a:solidFill>
                  <a:schemeClr val="bg1"/>
                </a:solidFill>
                <a:cs typeface="Times New Roman" panose="02020603050405020304" pitchFamily="18" charset="0"/>
              </a:rPr>
              <a:t>еримкулова</a:t>
            </a:r>
            <a:r>
              <a:rPr lang="ru-RU" sz="3200" dirty="0" smtClean="0">
                <a:solidFill>
                  <a:schemeClr val="bg1"/>
                </a:solidFill>
                <a:cs typeface="Times New Roman" panose="02020603050405020304" pitchFamily="18" charset="0"/>
              </a:rPr>
              <a:t> </a:t>
            </a:r>
            <a:r>
              <a:rPr lang="ru-RU" dirty="0" err="1" smtClean="0">
                <a:solidFill>
                  <a:schemeClr val="bg1"/>
                </a:solidFill>
                <a:cs typeface="Times New Roman" panose="02020603050405020304" pitchFamily="18" charset="0"/>
              </a:rPr>
              <a:t>Айгуль</a:t>
            </a:r>
            <a:r>
              <a:rPr lang="ru-RU" dirty="0" smtClean="0">
                <a:solidFill>
                  <a:schemeClr val="bg1"/>
                </a:solidFill>
                <a:cs typeface="Times New Roman" panose="02020603050405020304" pitchFamily="18" charset="0"/>
              </a:rPr>
              <a:t> </a:t>
            </a:r>
            <a:r>
              <a:rPr lang="ru-RU" dirty="0" err="1" smtClean="0">
                <a:solidFill>
                  <a:schemeClr val="bg1"/>
                </a:solidFill>
                <a:cs typeface="Times New Roman" panose="02020603050405020304" pitchFamily="18" charset="0"/>
              </a:rPr>
              <a:t>Жадраевна</a:t>
            </a:r>
            <a:r>
              <a:rPr lang="ru-RU" dirty="0" smtClean="0">
                <a:solidFill>
                  <a:schemeClr val="bg1"/>
                </a:solidFill>
                <a:cs typeface="Times New Roman" panose="02020603050405020304" pitchFamily="18" charset="0"/>
              </a:rPr>
              <a:t> </a:t>
            </a:r>
            <a:r>
              <a:rPr lang="ru-RU" dirty="0" err="1" smtClean="0">
                <a:solidFill>
                  <a:schemeClr val="bg1"/>
                </a:solidFill>
                <a:cs typeface="Times New Roman" panose="02020603050405020304" pitchFamily="18" charset="0"/>
              </a:rPr>
              <a:t>хим.ғыл.канд., </a:t>
            </a:r>
            <a:r>
              <a:rPr lang="ru-RU" dirty="0" smtClean="0">
                <a:solidFill>
                  <a:schemeClr val="bg1"/>
                </a:solidFill>
                <a:cs typeface="Times New Roman" panose="02020603050405020304" pitchFamily="18" charset="0"/>
              </a:rPr>
              <a:t>«</a:t>
            </a:r>
            <a:r>
              <a:rPr lang="kk-KZ" dirty="0" smtClean="0">
                <a:solidFill>
                  <a:schemeClr val="bg1"/>
                </a:solidFill>
                <a:cs typeface="Times New Roman" panose="02020603050405020304" pitchFamily="18" charset="0"/>
              </a:rPr>
              <a:t>Химиялық және биохимиялық инженерия</a:t>
            </a:r>
            <a:r>
              <a:rPr lang="ru-RU" dirty="0" smtClean="0">
                <a:solidFill>
                  <a:schemeClr val="bg1"/>
                </a:solidFill>
                <a:cs typeface="Times New Roman" panose="02020603050405020304" pitchFamily="18" charset="0"/>
              </a:rPr>
              <a:t>» кафедра </a:t>
            </a:r>
            <a:r>
              <a:rPr lang="ru-RU" dirty="0" err="1" smtClean="0">
                <a:solidFill>
                  <a:schemeClr val="bg1"/>
                </a:solidFill>
                <a:cs typeface="Times New Roman" panose="02020603050405020304" pitchFamily="18" charset="0"/>
              </a:rPr>
              <a:t>қауымдастырылған </a:t>
            </a:r>
            <a:r>
              <a:rPr lang="ru-RU" dirty="0" smtClean="0">
                <a:solidFill>
                  <a:schemeClr val="bg1"/>
                </a:solidFill>
                <a:cs typeface="Times New Roman" panose="02020603050405020304" pitchFamily="18" charset="0"/>
              </a:rPr>
              <a:t>профессоры</a:t>
            </a:r>
            <a:r>
              <a:rPr lang="en-US" b="1" dirty="0"/>
              <a:t/>
            </a:r>
            <a:br>
              <a:rPr lang="en-US" b="1" dirty="0"/>
            </a:br>
            <a:r>
              <a:rPr lang="ru-RU" b="1" dirty="0"/>
              <a:t/>
            </a:r>
            <a:br>
              <a:rPr lang="ru-RU" b="1" dirty="0"/>
            </a:br>
            <a:r>
              <a:rPr lang="en-US" b="1" dirty="0" smtClean="0">
                <a:hlinkClick r:id="rId4"/>
              </a:rPr>
              <a:t>kerimkulova07@mail.ru</a:t>
            </a:r>
            <a:r>
              <a:rPr lang="en-US" b="1" dirty="0" smtClean="0"/>
              <a:t> </a:t>
            </a:r>
            <a:r>
              <a:rPr lang="en-US" b="1" dirty="0"/>
              <a:t/>
            </a:r>
            <a:br>
              <a:rPr lang="en-US" b="1" dirty="0"/>
            </a:br>
            <a:endParaRPr lang="ru-RU" dirty="0"/>
          </a:p>
        </p:txBody>
      </p:sp>
    </p:spTree>
    <p:extLst>
      <p:ext uri="{BB962C8B-B14F-4D97-AF65-F5344CB8AC3E}">
        <p14:creationId xmlns="" xmlns:p14="http://schemas.microsoft.com/office/powerpoint/2010/main" val="3997840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99592" y="620688"/>
            <a:ext cx="7488832" cy="5632311"/>
          </a:xfrm>
          <a:prstGeom prst="rect">
            <a:avLst/>
          </a:prstGeom>
        </p:spPr>
        <p:txBody>
          <a:bodyPr wrap="square">
            <a:spAutoFit/>
          </a:bodyPr>
          <a:lstStyle/>
          <a:p>
            <a:r>
              <a:rPr lang="kk-KZ" sz="2400" dirty="0"/>
              <a:t>Риформинг блогына түскен гидротазаланған бензин регенерациялық жылуалмастырғыштар арқылы өтіп, </a:t>
            </a:r>
            <a:r>
              <a:rPr lang="kk-KZ" sz="2400" i="1" dirty="0"/>
              <a:t>П-2/1</a:t>
            </a:r>
            <a:r>
              <a:rPr lang="kk-KZ" sz="2400" dirty="0"/>
              <a:t> пешіне, әрі қарай </a:t>
            </a:r>
            <a:r>
              <a:rPr lang="kk-KZ" sz="2400" i="1" dirty="0"/>
              <a:t>Р-2/1</a:t>
            </a:r>
            <a:r>
              <a:rPr lang="kk-KZ" sz="2400" dirty="0"/>
              <a:t> реакторына  түседі. Содан кейін ол пештің қалған үш секциясы арқылы өтіп, әрі қарай реактор сатыларының арасында қыздырылып, реактордың қалған секцияларынан </a:t>
            </a:r>
            <a:r>
              <a:rPr lang="kk-KZ" sz="2400" i="1" dirty="0"/>
              <a:t>(Р-2/2, Р-2/3,Р-2/4)</a:t>
            </a:r>
            <a:r>
              <a:rPr lang="kk-KZ" sz="2400" dirty="0"/>
              <a:t> өтіп, </a:t>
            </a:r>
            <a:r>
              <a:rPr lang="kk-KZ" sz="2400" i="1" dirty="0"/>
              <a:t>Т-3</a:t>
            </a:r>
            <a:r>
              <a:rPr lang="kk-KZ" sz="2400" dirty="0"/>
              <a:t> жылуалмастырғышынан кейін </a:t>
            </a:r>
            <a:r>
              <a:rPr lang="kk-KZ" sz="2400" i="1" dirty="0"/>
              <a:t>Е-3</a:t>
            </a:r>
            <a:r>
              <a:rPr lang="kk-KZ" sz="2400" dirty="0"/>
              <a:t> сеператорына түседі. </a:t>
            </a:r>
            <a:r>
              <a:rPr lang="kk-KZ" sz="2400" i="1" dirty="0"/>
              <a:t>Е-3</a:t>
            </a:r>
            <a:r>
              <a:rPr lang="kk-KZ" sz="2400" dirty="0"/>
              <a:t> сеператорынан шыққан сұйық фаза </a:t>
            </a:r>
            <a:r>
              <a:rPr lang="kk-KZ" sz="2400" i="1" dirty="0"/>
              <a:t>РК-2</a:t>
            </a:r>
            <a:r>
              <a:rPr lang="kk-KZ" sz="2400" dirty="0"/>
              <a:t> тұрақтандырғыш бағанасына, ал бу фазасы </a:t>
            </a:r>
            <a:r>
              <a:rPr lang="kk-KZ" sz="2400" i="1" dirty="0"/>
              <a:t>К-2</a:t>
            </a:r>
            <a:r>
              <a:rPr lang="kk-KZ" sz="2400" dirty="0"/>
              <a:t> сыққыш сеператорға барады. Әрі қарай бу фазасы 1,5-1,8 МПа қысымда </a:t>
            </a:r>
            <a:r>
              <a:rPr lang="kk-KZ" sz="2400" i="1" dirty="0"/>
              <a:t>Т-6</a:t>
            </a:r>
            <a:r>
              <a:rPr lang="kk-KZ" sz="2400" dirty="0"/>
              <a:t> мен </a:t>
            </a:r>
            <a:r>
              <a:rPr lang="kk-KZ" sz="2400" i="1" dirty="0"/>
              <a:t>Х-3</a:t>
            </a:r>
            <a:r>
              <a:rPr lang="kk-KZ" sz="2400" dirty="0"/>
              <a:t>-те суытылып, </a:t>
            </a:r>
            <a:r>
              <a:rPr lang="kk-KZ" sz="2400" i="1" dirty="0"/>
              <a:t>Е-4</a:t>
            </a:r>
            <a:r>
              <a:rPr lang="kk-KZ" sz="2400" dirty="0"/>
              <a:t> сеператорына түседі. </a:t>
            </a:r>
            <a:r>
              <a:rPr lang="kk-KZ" sz="2400" i="1" dirty="0"/>
              <a:t>Е4</a:t>
            </a:r>
            <a:r>
              <a:rPr lang="kk-KZ" sz="2400" dirty="0"/>
              <a:t>-те </a:t>
            </a:r>
            <a:r>
              <a:rPr lang="kk-KZ" sz="2400" i="1" dirty="0"/>
              <a:t>К-3</a:t>
            </a:r>
            <a:r>
              <a:rPr lang="kk-KZ" sz="2400" dirty="0"/>
              <a:t> компрессорымен шығарылған сутекті газ бөлінеді, ал сұйық фаза </a:t>
            </a:r>
            <a:r>
              <a:rPr lang="kk-KZ" sz="2400" i="1" dirty="0"/>
              <a:t>РК-2</a:t>
            </a:r>
            <a:r>
              <a:rPr lang="kk-KZ" sz="2400" dirty="0"/>
              <a:t> тұрақтандырғыш бағанаға түседі. </a:t>
            </a:r>
            <a:endParaRPr lang="ru-RU" sz="2400" dirty="0"/>
          </a:p>
        </p:txBody>
      </p:sp>
    </p:spTree>
    <p:extLst>
      <p:ext uri="{BB962C8B-B14F-4D97-AF65-F5344CB8AC3E}">
        <p14:creationId xmlns:p14="http://schemas.microsoft.com/office/powerpoint/2010/main" xmlns="" val="906522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Рисунок 3" descr="0205"/>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75656" y="1340768"/>
            <a:ext cx="7279506" cy="4536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368920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55576" y="419202"/>
            <a:ext cx="8136904" cy="6463308"/>
          </a:xfrm>
          <a:prstGeom prst="rect">
            <a:avLst/>
          </a:prstGeom>
        </p:spPr>
        <p:txBody>
          <a:bodyPr wrap="square">
            <a:spAutoFit/>
          </a:bodyPr>
          <a:lstStyle/>
          <a:p>
            <a:r>
              <a:rPr lang="kk-KZ" b="1" dirty="0"/>
              <a:t>Сурет 2. Катализатордың қозғалмалы қабаты бар бензинді каталитикалық риформинглеу қондырғысының схемасы</a:t>
            </a:r>
            <a:endParaRPr lang="ru-RU" dirty="0"/>
          </a:p>
          <a:p>
            <a:r>
              <a:rPr lang="kk-KZ" dirty="0"/>
              <a:t> </a:t>
            </a:r>
            <a:endParaRPr lang="ru-RU" dirty="0"/>
          </a:p>
          <a:p>
            <a:r>
              <a:rPr lang="kk-KZ" i="1" dirty="0"/>
              <a:t>Р-1 – гидротазалау реакторы; Р-2/1 – Р-2/4 – риформинг реакторының секциялары;  П-1 – гидротазалау блогының пеші; П-2/1 – П2/4 – риформинг реакторы пешінің секциялары; П-3 – тұрақтандыру бағанасының төменгі жағына жылу жеткізу пеші; РК-1,2 – тұрақтандыру бағаналары; </a:t>
            </a:r>
            <a:endParaRPr lang="ru-RU" dirty="0"/>
          </a:p>
          <a:p>
            <a:r>
              <a:rPr lang="kk-KZ" i="1" dirty="0"/>
              <a:t>СО – газдарды күкіртсутектен тазарту сатысы; ГЗ-1,2 – катализатор ағынындағы гидроқақпақ; ПП – пневмокөтергіш; БРК – катализаторды регенерациялау блогы; Б-бункер; Е-1,3,4 – жоғары қысым сепараторлары;  </a:t>
            </a:r>
            <a:endParaRPr lang="ru-RU" dirty="0"/>
          </a:p>
          <a:p>
            <a:r>
              <a:rPr lang="kk-KZ" i="1" dirty="0"/>
              <a:t>РБ – ребойлер; Т – жылуалмастырғыштар; Н – сорғылар; </a:t>
            </a:r>
            <a:endParaRPr lang="ru-RU" dirty="0"/>
          </a:p>
          <a:p>
            <a:r>
              <a:rPr lang="kk-KZ" i="1" dirty="0"/>
              <a:t>Х – тоңазытқыштар; К – компрессорлар; КХ – конденсатор-тоңазытқыштар.</a:t>
            </a:r>
            <a:endParaRPr lang="ru-RU" dirty="0"/>
          </a:p>
          <a:p>
            <a:r>
              <a:rPr lang="kk-KZ" b="1" i="1" dirty="0"/>
              <a:t>Ағындар:</a:t>
            </a:r>
            <a:r>
              <a:rPr lang="kk-KZ" i="1" dirty="0"/>
              <a:t> I – бензин 85-180</a:t>
            </a:r>
            <a:r>
              <a:rPr lang="kk-KZ" i="1" baseline="30000" dirty="0"/>
              <a:t>0</a:t>
            </a:r>
            <a:r>
              <a:rPr lang="kk-KZ" i="1" dirty="0"/>
              <a:t>С; II – сутекті газ; III – катализаттың сұйық фазасы; IV, XI – көмірсутекті газ; V – сутекті газды үрлеу; VI – күкірттен тазартылған бензин; VII – риформинг катализаты; VIII – ыстық сеператордан шыққан сұйық фаза; IX – ыстық сеператордағы сутекті газбен  қоспадағы бу фазасы; X – суық сеператордан шыққан сұйық фаза; XII – сұйытылған газ; XIII – тұрақты жоғары октанды бензин; XIV – тауарлы сутекті газ; XV – кокстелген  катализатор; XVI – регенерацияланған катализатор.</a:t>
            </a:r>
            <a:endParaRPr lang="ru-RU" dirty="0"/>
          </a:p>
        </p:txBody>
      </p:sp>
    </p:spTree>
    <p:extLst>
      <p:ext uri="{BB962C8B-B14F-4D97-AF65-F5344CB8AC3E}">
        <p14:creationId xmlns:p14="http://schemas.microsoft.com/office/powerpoint/2010/main" xmlns="" val="3975759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67317" y="1293261"/>
            <a:ext cx="8136904" cy="4750916"/>
          </a:xfrm>
          <a:prstGeom prst="rect">
            <a:avLst/>
          </a:prstGeom>
        </p:spPr>
        <p:txBody>
          <a:bodyPr wrap="square">
            <a:spAutoFit/>
          </a:bodyPr>
          <a:lstStyle/>
          <a:p>
            <a:r>
              <a:rPr lang="kk-KZ" dirty="0"/>
              <a:t>Тұрақтандырылған катализат риформинг процесінде түзілген қанықпаған қосылыстардан арнайы саздармен немесе қосымша реакторда гидрлеу арқылы тазартылады. </a:t>
            </a:r>
            <a:endParaRPr lang="ru-RU" dirty="0"/>
          </a:p>
          <a:p>
            <a:r>
              <a:rPr lang="kk-KZ" dirty="0"/>
              <a:t>Катализатор шикізат буын </a:t>
            </a:r>
            <a:r>
              <a:rPr lang="kk-KZ" i="1" dirty="0"/>
              <a:t>П-2/2</a:t>
            </a:r>
            <a:r>
              <a:rPr lang="kk-KZ" dirty="0"/>
              <a:t> пешіне, әрі қарай </a:t>
            </a:r>
            <a:r>
              <a:rPr lang="kk-KZ" i="1" dirty="0"/>
              <a:t>П-2/3</a:t>
            </a:r>
            <a:r>
              <a:rPr lang="kk-KZ" dirty="0"/>
              <a:t>-ке және жеткілікті қыздырылу үшін </a:t>
            </a:r>
            <a:r>
              <a:rPr lang="kk-KZ" i="1" dirty="0"/>
              <a:t>П-2/4-</a:t>
            </a:r>
            <a:r>
              <a:rPr lang="kk-KZ" dirty="0"/>
              <a:t>ке бағыттайтындай етіп, реактор секциясына қайта толтырылады. Катализатор гидроқақпақ құрылғысы арқылы </a:t>
            </a:r>
            <a:r>
              <a:rPr lang="kk-KZ" i="1" dirty="0"/>
              <a:t>Р-2/2</a:t>
            </a:r>
            <a:r>
              <a:rPr lang="kk-KZ" dirty="0"/>
              <a:t> секциясына, әрі қарай </a:t>
            </a:r>
            <a:r>
              <a:rPr lang="kk-KZ" i="1" dirty="0"/>
              <a:t>Р-2/3</a:t>
            </a:r>
            <a:r>
              <a:rPr lang="kk-KZ" dirty="0"/>
              <a:t> пен </a:t>
            </a:r>
            <a:r>
              <a:rPr lang="kk-KZ" i="1" dirty="0"/>
              <a:t>Р-2/4-</a:t>
            </a:r>
            <a:r>
              <a:rPr lang="kk-KZ" dirty="0"/>
              <a:t>ке бағытталады. Катализатор барлық секциядан өткен соң, </a:t>
            </a:r>
            <a:r>
              <a:rPr lang="kk-KZ" i="1" dirty="0"/>
              <a:t>Р-2/4</a:t>
            </a:r>
            <a:r>
              <a:rPr lang="kk-KZ" dirty="0"/>
              <a:t> төменгі секциясынан регенерацияға жіберіледі. Ол үшін катализатор гидроқақпақ арқылы өтіп, катализаторды регенерациялау блогына түседі. Бұл жерде катализатордың бетіндегі кокс ауа құрамындағы оттекпен жағылып, әрі қарай хлорсутек қышқылымен өңделеді. Катализаторды регенерациялау блогынан пневмокөтергіш арқылы катализатор бункерге көтеріледі де, гидроқақпақ арқылы </a:t>
            </a:r>
            <a:r>
              <a:rPr lang="kk-KZ" i="1" dirty="0"/>
              <a:t>Р-2/1</a:t>
            </a:r>
            <a:r>
              <a:rPr lang="kk-KZ" dirty="0"/>
              <a:t> жоғарғы секцияға түседі. </a:t>
            </a:r>
            <a:endParaRPr lang="ru-RU" dirty="0"/>
          </a:p>
          <a:p>
            <a:r>
              <a:rPr lang="kk-KZ" dirty="0"/>
              <a:t>Қондырғының шамамен  жұмыс істеу тәртібі: </a:t>
            </a:r>
            <a:endParaRPr lang="ru-RU" dirty="0"/>
          </a:p>
          <a:p>
            <a:pPr indent="449580" algn="just">
              <a:lnSpc>
                <a:spcPct val="107000"/>
              </a:lnSpc>
              <a:spcAft>
                <a:spcPts val="0"/>
              </a:spcAft>
            </a:pP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725639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xmlns="" val="1128838907"/>
              </p:ext>
            </p:extLst>
          </p:nvPr>
        </p:nvGraphicFramePr>
        <p:xfrm>
          <a:off x="1597977" y="1197260"/>
          <a:ext cx="6646431" cy="4752019"/>
        </p:xfrm>
        <a:graphic>
          <a:graphicData uri="http://schemas.openxmlformats.org/drawingml/2006/table">
            <a:tbl>
              <a:tblPr firstRow="1" firstCol="1" bandRow="1">
                <a:tableStyleId>{5C22544A-7EE6-4342-B048-85BDC9FD1C3A}</a:tableStyleId>
              </a:tblPr>
              <a:tblGrid>
                <a:gridCol w="5447352"/>
                <a:gridCol w="1199079"/>
              </a:tblGrid>
              <a:tr h="314595">
                <a:tc gridSpan="2">
                  <a:txBody>
                    <a:bodyPr/>
                    <a:lstStyle/>
                    <a:p>
                      <a:pPr algn="ctr">
                        <a:lnSpc>
                          <a:spcPct val="107000"/>
                        </a:lnSpc>
                        <a:spcAft>
                          <a:spcPts val="0"/>
                        </a:spcAft>
                      </a:pPr>
                      <a:r>
                        <a:rPr lang="kk-KZ" sz="1200" dirty="0">
                          <a:effectLst/>
                        </a:rPr>
                        <a:t>Температура, </a:t>
                      </a:r>
                      <a:r>
                        <a:rPr lang="kk-KZ" sz="1200" baseline="30000" dirty="0">
                          <a:effectLst/>
                        </a:rPr>
                        <a:t>0</a:t>
                      </a:r>
                      <a:r>
                        <a:rPr lang="kk-KZ" sz="1200" dirty="0">
                          <a:effectLst/>
                        </a:rPr>
                        <a:t>С:</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r>
              <a:tr h="314595">
                <a:tc>
                  <a:txBody>
                    <a:bodyPr/>
                    <a:lstStyle/>
                    <a:p>
                      <a:pPr algn="just">
                        <a:lnSpc>
                          <a:spcPct val="107000"/>
                        </a:lnSpc>
                        <a:spcAft>
                          <a:spcPts val="0"/>
                        </a:spcAft>
                      </a:pPr>
                      <a:r>
                        <a:rPr lang="kk-KZ" sz="1200">
                          <a:effectLst/>
                        </a:rPr>
                        <a:t>Гидротазалау реакторында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200">
                          <a:effectLst/>
                        </a:rPr>
                        <a:t>340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4595">
                <a:tc>
                  <a:txBody>
                    <a:bodyPr/>
                    <a:lstStyle/>
                    <a:p>
                      <a:pPr algn="just">
                        <a:lnSpc>
                          <a:spcPct val="107000"/>
                        </a:lnSpc>
                        <a:spcAft>
                          <a:spcPts val="0"/>
                        </a:spcAft>
                      </a:pPr>
                      <a:r>
                        <a:rPr lang="kk-KZ" sz="1200">
                          <a:effectLst/>
                        </a:rPr>
                        <a:t>П-2/1 пешінен шыққанда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200">
                          <a:effectLst/>
                        </a:rPr>
                        <a:t>500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4595">
                <a:tc>
                  <a:txBody>
                    <a:bodyPr/>
                    <a:lstStyle/>
                    <a:p>
                      <a:pPr algn="just">
                        <a:lnSpc>
                          <a:spcPct val="107000"/>
                        </a:lnSpc>
                        <a:spcAft>
                          <a:spcPts val="0"/>
                        </a:spcAft>
                      </a:pPr>
                      <a:r>
                        <a:rPr lang="kk-KZ" sz="1200">
                          <a:effectLst/>
                        </a:rPr>
                        <a:t>П-2/2 пешіне кіргенде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200">
                          <a:effectLst/>
                        </a:rPr>
                        <a:t>480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4595">
                <a:tc>
                  <a:txBody>
                    <a:bodyPr/>
                    <a:lstStyle/>
                    <a:p>
                      <a:pPr algn="just">
                        <a:lnSpc>
                          <a:spcPct val="107000"/>
                        </a:lnSpc>
                        <a:spcAft>
                          <a:spcPts val="0"/>
                        </a:spcAft>
                      </a:pPr>
                      <a:r>
                        <a:rPr lang="kk-KZ" sz="1200">
                          <a:effectLst/>
                        </a:rPr>
                        <a:t>П-2/4 пешінен шыққанда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200">
                          <a:effectLst/>
                        </a:rPr>
                        <a:t>520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4595">
                <a:tc gridSpan="2">
                  <a:txBody>
                    <a:bodyPr/>
                    <a:lstStyle/>
                    <a:p>
                      <a:pPr algn="ctr">
                        <a:lnSpc>
                          <a:spcPct val="107000"/>
                        </a:lnSpc>
                        <a:spcAft>
                          <a:spcPts val="0"/>
                        </a:spcAft>
                      </a:pPr>
                      <a:r>
                        <a:rPr lang="kk-KZ" sz="1200">
                          <a:effectLst/>
                        </a:rPr>
                        <a:t>Қысым, МПа: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r>
              <a:tr h="314595">
                <a:tc>
                  <a:txBody>
                    <a:bodyPr/>
                    <a:lstStyle/>
                    <a:p>
                      <a:pPr algn="just">
                        <a:lnSpc>
                          <a:spcPct val="107000"/>
                        </a:lnSpc>
                        <a:spcAft>
                          <a:spcPts val="0"/>
                        </a:spcAft>
                      </a:pPr>
                      <a:r>
                        <a:rPr lang="kk-KZ" sz="1200">
                          <a:effectLst/>
                        </a:rPr>
                        <a:t>Р-2/4 астында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200">
                          <a:effectLst/>
                        </a:rPr>
                        <a:t>0,8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4595">
                <a:tc>
                  <a:txBody>
                    <a:bodyPr/>
                    <a:lstStyle/>
                    <a:p>
                      <a:pPr algn="just">
                        <a:lnSpc>
                          <a:spcPct val="107000"/>
                        </a:lnSpc>
                        <a:spcAft>
                          <a:spcPts val="0"/>
                        </a:spcAft>
                      </a:pPr>
                      <a:r>
                        <a:rPr lang="kk-KZ" sz="1200">
                          <a:effectLst/>
                        </a:rPr>
                        <a:t>Е-4 сеператорында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200">
                          <a:effectLst/>
                        </a:rPr>
                        <a:t>2,5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45737">
                <a:tc>
                  <a:txBody>
                    <a:bodyPr/>
                    <a:lstStyle/>
                    <a:p>
                      <a:pPr algn="just">
                        <a:lnSpc>
                          <a:spcPct val="107000"/>
                        </a:lnSpc>
                        <a:spcAft>
                          <a:spcPts val="0"/>
                        </a:spcAft>
                      </a:pPr>
                      <a:r>
                        <a:rPr lang="kk-KZ" sz="1200">
                          <a:effectLst/>
                        </a:rPr>
                        <a:t>Катализаторды циркуляциялау циклінің ұзақтылығы, тәулік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200">
                          <a:effectLst/>
                        </a:rPr>
                        <a:t>3,0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45737">
                <a:tc>
                  <a:txBody>
                    <a:bodyPr/>
                    <a:lstStyle/>
                    <a:p>
                      <a:pPr algn="just">
                        <a:lnSpc>
                          <a:spcPct val="107000"/>
                        </a:lnSpc>
                        <a:spcAft>
                          <a:spcPts val="0"/>
                        </a:spcAft>
                      </a:pPr>
                      <a:r>
                        <a:rPr lang="kk-KZ" sz="1200" dirty="0">
                          <a:effectLst/>
                        </a:rPr>
                        <a:t>Катализаторды реактор секцияларына орналастыру арақатынасы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200">
                          <a:effectLst/>
                        </a:rPr>
                        <a:t>1:2:3,5:5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4595">
                <a:tc>
                  <a:txBody>
                    <a:bodyPr/>
                    <a:lstStyle/>
                    <a:p>
                      <a:pPr algn="just">
                        <a:lnSpc>
                          <a:spcPct val="107000"/>
                        </a:lnSpc>
                        <a:spcAft>
                          <a:spcPts val="0"/>
                        </a:spcAft>
                      </a:pPr>
                      <a:r>
                        <a:rPr lang="kk-KZ" sz="1200">
                          <a:effectLst/>
                        </a:rPr>
                        <a:t>Сутекті газдағы сутек:көмірсутек арақатынасы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200">
                          <a:effectLst/>
                        </a:rPr>
                        <a:t>2,5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4595">
                <a:tc>
                  <a:txBody>
                    <a:bodyPr/>
                    <a:lstStyle/>
                    <a:p>
                      <a:pPr algn="just">
                        <a:lnSpc>
                          <a:spcPct val="107000"/>
                        </a:lnSpc>
                        <a:spcAft>
                          <a:spcPts val="0"/>
                        </a:spcAft>
                      </a:pPr>
                      <a:r>
                        <a:rPr lang="kk-KZ" sz="1200">
                          <a:effectLst/>
                        </a:rPr>
                        <a:t>Катализаторды регенерациялау жылдамдығы, кг/сағ</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200">
                          <a:effectLst/>
                        </a:rPr>
                        <a:t>1800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4595">
                <a:tc>
                  <a:txBody>
                    <a:bodyPr/>
                    <a:lstStyle/>
                    <a:p>
                      <a:pPr algn="just">
                        <a:lnSpc>
                          <a:spcPct val="107000"/>
                        </a:lnSpc>
                        <a:spcAft>
                          <a:spcPts val="0"/>
                        </a:spcAft>
                      </a:pPr>
                      <a:r>
                        <a:rPr lang="kk-KZ" sz="1200">
                          <a:effectLst/>
                        </a:rPr>
                        <a:t>Тұрақты катализаттың октан саны (зерттеу әдісі)</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kk-KZ" sz="1200" dirty="0">
                          <a:effectLst/>
                        </a:rPr>
                        <a:t>102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1610073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53153" y="1928082"/>
            <a:ext cx="7128792" cy="3539430"/>
          </a:xfrm>
          <a:prstGeom prst="rect">
            <a:avLst/>
          </a:prstGeom>
        </p:spPr>
        <p:txBody>
          <a:bodyPr wrap="square">
            <a:spAutoFit/>
          </a:bodyPr>
          <a:lstStyle/>
          <a:p>
            <a:r>
              <a:rPr lang="kk-KZ" sz="2800" dirty="0" smtClean="0"/>
              <a:t>Соңғы </a:t>
            </a:r>
            <a:r>
              <a:rPr lang="kk-KZ" sz="2800" dirty="0"/>
              <a:t>жылдары шет елдерде өте төмен қысымда (0,35МПа), катализаторды үздіксіз регенерациялау арқылы жұмыс істейтін каталитикалық риформинг қондырғылары өндірісте пайдалануға енгізілді және бұл қондырғылар жеңіл бензинді изомерлеу мен бензолды бөліп алу процестерімен біріктірілген.</a:t>
            </a:r>
            <a:endParaRPr lang="ru-RU" sz="2800" dirty="0"/>
          </a:p>
        </p:txBody>
      </p:sp>
    </p:spTree>
    <p:extLst>
      <p:ext uri="{BB962C8B-B14F-4D97-AF65-F5344CB8AC3E}">
        <p14:creationId xmlns:p14="http://schemas.microsoft.com/office/powerpoint/2010/main" xmlns="" val="3179627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err="1"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Мазмұны</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1631216"/>
          </a:xfrm>
          <a:prstGeom prst="rect">
            <a:avLst/>
          </a:prstGeom>
        </p:spPr>
        <p:txBody>
          <a:bodyPr wrap="square">
            <a:spAutoFit/>
          </a:bodyPr>
          <a:lstStyle/>
          <a:p>
            <a:pPr marL="457200" indent="-457200">
              <a:buAutoNum type="arabicPeriod"/>
            </a:pPr>
            <a:r>
              <a:rPr lang="kk-KZ" sz="2000" b="1" dirty="0" smtClean="0"/>
              <a:t>Катализаторды үздіксіз регенерациялау арқылы бензин фракцияларын каталитикалық риформинглеу. </a:t>
            </a:r>
          </a:p>
          <a:p>
            <a:pPr marL="457200" indent="-457200">
              <a:buAutoNum type="arabicPeriod"/>
            </a:pPr>
            <a:r>
              <a:rPr lang="kk-KZ" sz="2000" b="1" dirty="0" smtClean="0"/>
              <a:t>Риформинг процесінің заманауи катализаторларының сипаттамалары.</a:t>
            </a:r>
          </a:p>
          <a:p>
            <a:pPr marL="457200" indent="-457200">
              <a:buAutoNum type="arabicPeriod"/>
            </a:pPr>
            <a:r>
              <a:rPr lang="kk-KZ" sz="2000" b="1" dirty="0" smtClean="0"/>
              <a:t> Риформатты гидрлеу.</a:t>
            </a:r>
            <a:endParaRPr lang="ru-RU" sz="1600" b="1" dirty="0">
              <a:solidFill>
                <a:schemeClr val="accent5">
                  <a:lumMod val="75000"/>
                </a:schemeClr>
              </a:solidFill>
              <a:latin typeface="+mj-lt"/>
            </a:endParaRPr>
          </a:p>
        </p:txBody>
      </p:sp>
    </p:spTree>
    <p:extLst>
      <p:ext uri="{BB962C8B-B14F-4D97-AF65-F5344CB8AC3E}">
        <p14:creationId xmlns="" xmlns:p14="http://schemas.microsoft.com/office/powerpoint/2010/main" val="1874207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err="1"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Дәріс аяқталған соң Сіз</a:t>
            </a:r>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 </a:t>
            </a:r>
            <a:r>
              <a:rPr lang="ru-RU" sz="3200" b="1" i="1" dirty="0" err="1"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білесіз</a:t>
            </a:r>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22729" y="1607956"/>
            <a:ext cx="7495234" cy="2492990"/>
          </a:xfrm>
          <a:prstGeom prst="rect">
            <a:avLst/>
          </a:prstGeom>
        </p:spPr>
        <p:txBody>
          <a:bodyPr wrap="square">
            <a:spAutoFit/>
          </a:bodyPr>
          <a:lstStyle/>
          <a:p>
            <a:pPr marL="457200" lvl="0" indent="-457200">
              <a:buAutoNum type="arabicPeriod"/>
            </a:pPr>
            <a:r>
              <a:rPr lang="kk-KZ" sz="2000" dirty="0" smtClean="0"/>
              <a:t>Каталитикалық риформинг технологияларының түрлерін.</a:t>
            </a:r>
          </a:p>
          <a:p>
            <a:pPr lvl="0"/>
            <a:r>
              <a:rPr lang="kk-KZ" sz="2000" dirty="0" smtClean="0"/>
              <a:t>2. Риформингтің өндірістік катализаторларын. </a:t>
            </a:r>
          </a:p>
          <a:p>
            <a:pPr lvl="0"/>
            <a:r>
              <a:rPr lang="kk-KZ" sz="2000" dirty="0" smtClean="0"/>
              <a:t>3. Катализаторды үздіксіз регенерациялау арқылы каталитикалық риформинглеу үрдісін.</a:t>
            </a:r>
          </a:p>
          <a:p>
            <a:pPr lvl="0"/>
            <a:r>
              <a:rPr lang="kk-KZ" sz="2000" dirty="0" smtClean="0"/>
              <a:t>4. Бензол, толуол және ксилолдарды қолданудың негізгі бағыттарыН. </a:t>
            </a:r>
            <a:endParaRPr lang="ru-RU" sz="2000" dirty="0" smtClean="0"/>
          </a:p>
          <a:p>
            <a:pPr marL="457200" indent="-457200">
              <a:buAutoNum type="arabicPeriod"/>
            </a:pPr>
            <a:endParaRPr lang="ru-RU" sz="2000" b="1" dirty="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1600" b="1" dirty="0">
              <a:solidFill>
                <a:schemeClr val="accent5">
                  <a:lumMod val="75000"/>
                </a:schemeClr>
              </a:solidFill>
              <a:latin typeface="+mj-lt"/>
            </a:endParaRPr>
          </a:p>
        </p:txBody>
      </p:sp>
    </p:spTree>
    <p:extLst>
      <p:ext uri="{BB962C8B-B14F-4D97-AF65-F5344CB8AC3E}">
        <p14:creationId xmlns="" xmlns:p14="http://schemas.microsoft.com/office/powerpoint/2010/main" val="2619078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01" y="804565"/>
            <a:ext cx="8208912" cy="5324535"/>
          </a:xfrm>
          <a:prstGeom prst="rect">
            <a:avLst/>
          </a:prstGeom>
        </p:spPr>
        <p:txBody>
          <a:bodyPr wrap="square">
            <a:spAutoFit/>
          </a:bodyPr>
          <a:lstStyle/>
          <a:p>
            <a:r>
              <a:rPr lang="kk-KZ" sz="2000" b="1" i="1" dirty="0"/>
              <a:t>Ароматты қосылыстарды қолдану тенденциялары мен жолдары. </a:t>
            </a:r>
            <a:endParaRPr lang="ru-RU" sz="2000" dirty="0"/>
          </a:p>
          <a:p>
            <a:r>
              <a:rPr lang="kk-KZ" sz="3200" dirty="0"/>
              <a:t>Ароматты көмірсутектер (негізінен бензол, толуол, ксилолдар) химиялық өнеркәсіптің маңызды аралық өнімдері болып табылады және олардың қолдану ауқымы кең. Олар бояғыштар, дәрілік препараттар, жарылғыш заттар, мономерлер және тағы да басқа химикаттар сияқты өндірістік маңызы жоғары заттардың синтезінде бастапқы қосылыс ретінде </a:t>
            </a:r>
            <a:r>
              <a:rPr lang="kk-KZ" sz="3200" dirty="0" smtClean="0"/>
              <a:t>қолданылады (сурет). </a:t>
            </a:r>
            <a:endParaRPr lang="ru-RU" sz="3200" dirty="0"/>
          </a:p>
          <a:p>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xmlns="" val="2857619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11430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rgbClr val="C00000"/>
                </a:solidFill>
                <a:effectLst/>
                <a:latin typeface="Times New Roman" pitchFamily="18" charset="0"/>
                <a:ea typeface="Calibri" pitchFamily="34"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6" name="Рисунок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7584" y="620688"/>
            <a:ext cx="7704856" cy="52641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021698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620688"/>
            <a:ext cx="8496944" cy="5078313"/>
          </a:xfrm>
          <a:prstGeom prst="rect">
            <a:avLst/>
          </a:prstGeom>
        </p:spPr>
        <p:txBody>
          <a:bodyPr wrap="square">
            <a:spAutoFit/>
          </a:bodyPr>
          <a:lstStyle/>
          <a:p>
            <a:r>
              <a:rPr lang="ru-RU" sz="5400" dirty="0" err="1"/>
              <a:t>Гидродеалкил</a:t>
            </a:r>
            <a:r>
              <a:rPr lang="kk-KZ" sz="5400" dirty="0"/>
              <a:t>деу және </a:t>
            </a:r>
            <a:r>
              <a:rPr lang="ru-RU" sz="5400" dirty="0" err="1"/>
              <a:t>диспропорционир</a:t>
            </a:r>
            <a:r>
              <a:rPr lang="kk-KZ" sz="5400" dirty="0"/>
              <a:t>леу процестерін қолданғанда толуолдың көп мөлшері бензол мен ксилолға айналады. </a:t>
            </a:r>
            <a:endParaRPr lang="ru-RU" sz="54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4" name="Rectangle 3"/>
          <p:cNvSpPr>
            <a:spLocks noChangeArrowheads="1"/>
          </p:cNvSpPr>
          <p:nvPr/>
        </p:nvSpPr>
        <p:spPr bwMode="auto">
          <a:xfrm>
            <a:off x="0" y="12477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38699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620688"/>
            <a:ext cx="8496944" cy="5262979"/>
          </a:xfrm>
          <a:prstGeom prst="rect">
            <a:avLst/>
          </a:prstGeom>
        </p:spPr>
        <p:txBody>
          <a:bodyPr wrap="square">
            <a:spAutoFit/>
          </a:bodyPr>
          <a:lstStyle/>
          <a:p>
            <a:r>
              <a:rPr lang="kk-KZ" sz="2800" b="1" i="1" dirty="0"/>
              <a:t>Катализаторды үздіксіз регенерациялау арқылы бензин фракцияларын каталитикалық риформинглеу.</a:t>
            </a:r>
            <a:endParaRPr lang="ru-RU" sz="2800" dirty="0"/>
          </a:p>
          <a:p>
            <a:r>
              <a:rPr lang="kk-KZ" sz="2800" dirty="0"/>
              <a:t> </a:t>
            </a:r>
            <a:endParaRPr lang="ru-RU" sz="2800" dirty="0"/>
          </a:p>
          <a:p>
            <a:r>
              <a:rPr lang="kk-KZ" sz="2800" dirty="0"/>
              <a:t>Каталитикалық риформинг риформаты бензол, толуол және одан да ауыр ароматты көмірсутектер алудың негізгі көзі болып табылады. Бензин фракцияларын каталитикалық риформинглеу процесінің технологиясы мен көмірсутектерді ароматтау реакциясының механизмі басқа курстарда қарастырылған және сіздерге белгілі. </a:t>
            </a:r>
            <a:endParaRPr lang="ru-RU" sz="2800" dirty="0"/>
          </a:p>
          <a:p>
            <a:endParaRPr lang="ru-RU" sz="2800" dirty="0">
              <a:latin typeface="Times New Roman" pitchFamily="18" charset="0"/>
              <a:cs typeface="Times New Roman" pitchFamily="18" charset="0"/>
            </a:endParaRP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4" name="Rectangle 3"/>
          <p:cNvSpPr>
            <a:spLocks noChangeArrowheads="1"/>
          </p:cNvSpPr>
          <p:nvPr/>
        </p:nvSpPr>
        <p:spPr bwMode="auto">
          <a:xfrm>
            <a:off x="0" y="124777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374189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 name="Прямоугольник 4"/>
          <p:cNvSpPr/>
          <p:nvPr/>
        </p:nvSpPr>
        <p:spPr>
          <a:xfrm>
            <a:off x="867925" y="1222097"/>
            <a:ext cx="7776864" cy="4524315"/>
          </a:xfrm>
          <a:prstGeom prst="rect">
            <a:avLst/>
          </a:prstGeom>
        </p:spPr>
        <p:txBody>
          <a:bodyPr wrap="square">
            <a:spAutoFit/>
          </a:bodyPr>
          <a:lstStyle/>
          <a:p>
            <a:r>
              <a:rPr lang="kk-KZ" sz="2400" dirty="0"/>
              <a:t>Алғашында риформинг процесі алюминий оксидіне отырғызылған  платина катализаторында (платина мөлшері 0,4-0,65%) жүргізілді. Каталитикалық риформинг процесінің дамуы алдымен биметалды, содан кейін белсенділігі, талғамдылығы, тұрақтылығы жоғары полиметалды катализаторларды жасаумен байланысты болды. Бұл катализаторлардың құрамында рений, иридий, германий, қалайы, литий және сирек жер элементтері сияқты бір немесе екі металл болады. Мұндай катализаторлардың құрамында платинаның мөлшері аз болады, демек катализатордың құны да арзандайды. </a:t>
            </a:r>
            <a:endParaRPr lang="ru-RU" sz="2400" dirty="0"/>
          </a:p>
        </p:txBody>
      </p:sp>
    </p:spTree>
    <p:extLst>
      <p:ext uri="{BB962C8B-B14F-4D97-AF65-F5344CB8AC3E}">
        <p14:creationId xmlns:p14="http://schemas.microsoft.com/office/powerpoint/2010/main" xmlns="" val="1524870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 name="Прямоугольник 4"/>
          <p:cNvSpPr/>
          <p:nvPr/>
        </p:nvSpPr>
        <p:spPr>
          <a:xfrm>
            <a:off x="827584" y="469061"/>
            <a:ext cx="7776864" cy="658835"/>
          </a:xfrm>
          <a:prstGeom prst="rect">
            <a:avLst/>
          </a:prstGeom>
        </p:spPr>
        <p:txBody>
          <a:bodyPr wrap="square">
            <a:spAutoFit/>
          </a:bodyPr>
          <a:lstStyle/>
          <a:p>
            <a:pPr indent="450215" algn="just">
              <a:lnSpc>
                <a:spcPct val="107000"/>
              </a:lnSpc>
              <a:spcAft>
                <a:spcPts val="0"/>
              </a:spcAft>
            </a:pP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1"/>
          <p:cNvSpPr>
            <a:spLocks noChangeArrowheads="1"/>
          </p:cNvSpPr>
          <p:nvPr/>
        </p:nvSpPr>
        <p:spPr bwMode="auto">
          <a:xfrm>
            <a:off x="1138064" y="646237"/>
            <a:ext cx="7610400" cy="52629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kk-KZ" altLang="ru-RU"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Қазіргі кезде әлемде осындай шамамен 130 қондырғы жасалған және табысты жұмыс істеп жатыр, тағы да 50-ден аса қондырғы салынып жатыр. Қазақстанда мұндай қондырғыны Атырау мұнайхимиялық кешенінде іске қосу жоспарланған. 1980 жылы Франциядан сатып алынған Бірінші қондырғы Бакуде (ЛФ-35-11/1000) салынып, іске қосылған. Бұл қондырғының принципиалды схемасы 2-суретте көрсетілген.  Қолданылатын катализаторлар түрлері: R-20 және R-34. Катализатор – шарикті, құрамында цеолит бар (шариктердің диаметрі 2 </a:t>
            </a:r>
            <a:r>
              <a:rPr kumimoji="0" lang="kk-KZ" altLang="ru-RU" sz="2400" b="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мм</a:t>
            </a:r>
            <a:r>
              <a:rPr kumimoji="0" lang="kk-KZ" altLang="ru-RU"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400" b="0" i="0" u="none" strike="noStrike" cap="none" normalizeH="0" baseline="0" dirty="0" smtClean="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kk-KZ" altLang="ru-RU"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Шикізат гидротазалаудан өткен соң, РК-1 бағанасында тұрақталып, риформинг процесіне жіберіледі.  </a:t>
            </a:r>
            <a:endParaRPr kumimoji="0" lang="kk-KZ" altLang="ru-RU" sz="2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xmlns="" val="55779769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2315</TotalTime>
  <Words>652</Words>
  <Application>Microsoft Office PowerPoint</Application>
  <PresentationFormat>Экран (4:3)</PresentationFormat>
  <Paragraphs>59</Paragraphs>
  <Slides>15</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СНЕ6101 Ароматты көмірсутектерді өндіру технологиясы </vt:lpstr>
      <vt:lpstr>Мазмұны</vt:lpstr>
      <vt:lpstr>Дәріс аяқталған соң Сіз білесіз:</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Alisher Omar</dc:creator>
  <cp:lastModifiedBy>User2</cp:lastModifiedBy>
  <cp:revision>292</cp:revision>
  <dcterms:created xsi:type="dcterms:W3CDTF">2017-10-09T05:58:02Z</dcterms:created>
  <dcterms:modified xsi:type="dcterms:W3CDTF">2022-11-07T10:12:16Z</dcterms:modified>
</cp:coreProperties>
</file>