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399" r:id="rId2"/>
    <p:sldId id="257" r:id="rId3"/>
    <p:sldId id="394" r:id="rId4"/>
    <p:sldId id="286" r:id="rId5"/>
    <p:sldId id="288" r:id="rId6"/>
    <p:sldId id="287" r:id="rId7"/>
    <p:sldId id="291" r:id="rId8"/>
    <p:sldId id="293" r:id="rId9"/>
    <p:sldId id="297" r:id="rId10"/>
    <p:sldId id="400" r:id="rId11"/>
    <p:sldId id="378" r:id="rId12"/>
    <p:sldId id="333" r:id="rId13"/>
    <p:sldId id="401" r:id="rId14"/>
    <p:sldId id="332" r:id="rId15"/>
    <p:sldId id="334" r:id="rId16"/>
    <p:sldId id="360" r:id="rId17"/>
    <p:sldId id="364" r:id="rId18"/>
    <p:sldId id="335" r:id="rId19"/>
    <p:sldId id="376" r:id="rId20"/>
    <p:sldId id="292" r:id="rId21"/>
    <p:sldId id="377" r:id="rId22"/>
    <p:sldId id="379" r:id="rId23"/>
    <p:sldId id="380" r:id="rId24"/>
    <p:sldId id="338" r:id="rId25"/>
    <p:sldId id="385" r:id="rId26"/>
    <p:sldId id="386" r:id="rId27"/>
    <p:sldId id="387" r:id="rId28"/>
    <p:sldId id="388" r:id="rId29"/>
    <p:sldId id="389" r:id="rId30"/>
    <p:sldId id="390" r:id="rId31"/>
    <p:sldId id="402" r:id="rId32"/>
    <p:sldId id="403" r:id="rId33"/>
    <p:sldId id="367" r:id="rId34"/>
    <p:sldId id="368" r:id="rId35"/>
    <p:sldId id="375" r:id="rId36"/>
    <p:sldId id="373" r:id="rId37"/>
  </p:sldIdLst>
  <p:sldSz cx="9144000" cy="6858000" type="screen4x3"/>
  <p:notesSz cx="9799638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 autoAdjust="0"/>
    <p:restoredTop sz="94674"/>
  </p:normalViewPr>
  <p:slideViewPr>
    <p:cSldViewPr>
      <p:cViewPr varScale="1">
        <p:scale>
          <a:sx n="79" d="100"/>
          <a:sy n="79" d="100"/>
        </p:scale>
        <p:origin x="169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6" d="100"/>
          <a:sy n="116" d="100"/>
        </p:scale>
        <p:origin x="-2082" y="-102"/>
      </p:cViewPr>
      <p:guideLst>
        <p:guide orient="horz" pos="2121"/>
        <p:guide pos="3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0E99FC8-44E3-1D4D-8ABF-E3A6637710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8FCCAD-DB74-494A-95A7-A7A476EC01E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49900" y="0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F38E699-CBAC-E24D-B696-5E721BF3233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AFF531B-69A2-B54B-A1DF-6D6E727906C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49900" y="6397625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CE84254-BB84-AF47-9A58-619C0A4291C7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ECAC631-C2DA-C547-A430-833F791F0D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ОБРАЗОВАНИЯ И НАУКИ РЕСПУБЛИКИ КАЗАХСТАН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D25BA23-BAC6-244C-83CA-41AE18E8CF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49900" y="0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25E1EED-E33B-6642-BE91-39A374CC53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17863" y="504825"/>
            <a:ext cx="3367087" cy="2527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0BF6F2F-47E3-8044-88DA-86F562A5E8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9488" y="3198813"/>
            <a:ext cx="7840662" cy="303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BC46F2E-FEFA-B846-B3C0-DDD206F242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97625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B6DDC53-B6C2-0D4E-A04B-596A87623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49900" y="6397625"/>
            <a:ext cx="424815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BDF3CDE-E179-1342-83FE-F04729A1BBBB}" type="slidenum">
              <a:rPr lang="ru-RU" altLang="x-none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429184206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F348A-B52B-6542-AEA0-10B783EB1595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93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6127D-E86C-8743-85A1-E9555F1A9430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5907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8B8A9-2F66-1045-906F-4AFB98044ABA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30515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80565-47D8-0A44-868B-DB3A76BE6885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71324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D9D99-6133-7240-9029-513723B24E72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1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A6DB6-BAFD-C54C-BB92-490E5A3FE16A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38630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C8935-2FA9-6B4B-BDE3-96333F66909C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17669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10B2B-FBC0-6C4F-85D3-B3A7CBD0AF5B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395527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149648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7D6355-3602-7A44-BA4A-2038CE2E40EE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07623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0E4A2-B94F-5F4F-9B17-2C28D1BF6AA5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:p14="http://schemas.microsoft.com/office/powerpoint/2010/main" val="2972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EBF1EC0-BDB4-CA47-9753-737A1C020A88}" type="slidenum">
              <a:rPr lang="ru-RU" altLang="x-none" smtClean="0"/>
              <a:pPr>
                <a:defRPr/>
              </a:pPr>
              <a:t>‹#›</a:t>
            </a:fld>
            <a:endParaRPr lang="ru-RU" altLang="x-non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0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caratings.kz/reports/stainless_steel_2013.pdf" TargetMode="External"/><Relationship Id="rId2" Type="http://schemas.openxmlformats.org/officeDocument/2006/relationships/hyperlink" Target="http://www.uran.donetsk.ua/~masters/2012/fimm/karaseva/library/10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5G0ZBh4SrRA" TargetMode="External"/><Relationship Id="rId4" Type="http://schemas.openxmlformats.org/officeDocument/2006/relationships/hyperlink" Target="https://youtu.be/uHDZuT37Sh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1</a:t>
            </a:fld>
            <a:endParaRPr lang="ru-RU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9E5B5F-82FC-F995-4597-B58682AA3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88640"/>
            <a:ext cx="800100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Сәтбаев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Университеті</a:t>
            </a: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«Металлургиялық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процестер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жылу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техникасы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және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арнайы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материалдар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технологиясы</a:t>
            </a:r>
            <a:r>
              <a:rPr kumimoji="0" lang="ru-RU" sz="18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» </a:t>
            </a:r>
            <a:r>
              <a:rPr kumimoji="0" lang="ru-RU" sz="1800" b="0" i="0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кафедрасы</a:t>
            </a:r>
            <a:endParaRPr kumimoji="0" lang="ru-RU" sz="18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«Металлургиялық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процестердің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жылуэнергетикасы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» 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</a:rPr>
              <a:t>пәні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sz="1800" b="1" kern="0" dirty="0">
              <a:solidFill>
                <a:srgbClr val="0000FF"/>
              </a:solidFill>
              <a:latin typeface="Arial"/>
            </a:endParaRPr>
          </a:p>
          <a:p>
            <a:pPr algn="ctr">
              <a:buNone/>
            </a:pPr>
            <a:r>
              <a:rPr lang="kk-KZ" sz="1800" dirty="0"/>
              <a:t>5  кредит – 3/1/0/2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B546D6-4298-42BA-C347-0950B55DA707}"/>
              </a:ext>
            </a:extLst>
          </p:cNvPr>
          <p:cNvSpPr txBox="1"/>
          <p:nvPr/>
        </p:nvSpPr>
        <p:spPr>
          <a:xfrm>
            <a:off x="285750" y="4493761"/>
            <a:ext cx="857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x-non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kk-KZ" altLang="x-non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altLang="x-none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дәріс</a:t>
            </a:r>
            <a:r>
              <a:rPr lang="ru-RU" altLang="x-none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Кіріспе</a:t>
            </a:r>
          </a:p>
          <a:p>
            <a:pPr algn="ctr" eaLnBrk="1" hangingPunct="1">
              <a:buFontTx/>
              <a:buNone/>
            </a:pPr>
            <a:endParaRPr lang="ru-RU" altLang="x-none" sz="1800" dirty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x-none" sz="1800" dirty="0">
                <a:solidFill>
                  <a:srgbClr val="0000FF"/>
                </a:solidFill>
              </a:rPr>
              <a:t> 2  </a:t>
            </a:r>
            <a:r>
              <a:rPr lang="ru-RU" altLang="x-none" sz="1800" dirty="0" err="1">
                <a:solidFill>
                  <a:srgbClr val="0000FF"/>
                </a:solidFill>
              </a:rPr>
              <a:t>академиялық</a:t>
            </a:r>
            <a:r>
              <a:rPr lang="ru-RU" altLang="x-none" sz="1800" dirty="0">
                <a:solidFill>
                  <a:srgbClr val="0000FF"/>
                </a:solidFill>
              </a:rPr>
              <a:t> </a:t>
            </a:r>
            <a:r>
              <a:rPr lang="ru-RU" altLang="x-none" sz="1800" dirty="0" err="1">
                <a:solidFill>
                  <a:srgbClr val="0000FF"/>
                </a:solidFill>
              </a:rPr>
              <a:t>сағат</a:t>
            </a:r>
            <a:endParaRPr lang="ru-RU" altLang="x-none" dirty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kk-KZ" dirty="0">
                <a:solidFill>
                  <a:srgbClr val="0000FF"/>
                </a:solidFill>
              </a:rPr>
              <a:t>Оқытушы - Мамырбаева К.Қ.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kk-KZ" dirty="0">
                <a:solidFill>
                  <a:srgbClr val="0000FF"/>
                </a:solidFill>
              </a:rPr>
              <a:t> қауымдастырылған профессор,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Ph.D</a:t>
            </a:r>
            <a:endParaRPr lang="en-US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9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22D09C-920C-4E0A-84D8-D027A00B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10</a:t>
            </a:fld>
            <a:endParaRPr lang="ru-RU" altLang="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3A4BA6-1A19-432D-A10F-2704CFBC2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566"/>
            <a:ext cx="9036496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2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3">
            <a:extLst>
              <a:ext uri="{FF2B5EF4-FFF2-40B4-BE49-F238E27FC236}">
                <a16:creationId xmlns:a16="http://schemas.microsoft.com/office/drawing/2014/main" id="{4BB0C23E-E136-E043-ADF7-26F3064C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41DEF7-4201-3E42-A336-507361DBE815}" type="slidenum">
              <a:rPr lang="ru-RU" altLang="x-non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x-none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3221A9F-7F59-9B46-BC11-65ED350A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4624"/>
            <a:ext cx="8712646" cy="10910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металлургия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циклдарының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BD258C36-8DD6-AA42-BD5D-96EC7188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340768"/>
            <a:ext cx="8642350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b="1" i="1" u="sng" dirty="0" err="1"/>
              <a:t>Металлургиялық</a:t>
            </a:r>
            <a:r>
              <a:rPr lang="ru-RU" altLang="x-none" sz="1800" b="1" i="1" u="sng" dirty="0"/>
              <a:t> </a:t>
            </a:r>
            <a:r>
              <a:rPr lang="ru-RU" altLang="x-none" sz="1800" b="1" i="1" u="sng" dirty="0" err="1"/>
              <a:t>кешенге</a:t>
            </a:r>
            <a:r>
              <a:rPr lang="ru-RU" altLang="x-none" sz="1800" b="1" i="1" u="sng" dirty="0"/>
              <a:t> </a:t>
            </a:r>
            <a:r>
              <a:rPr lang="ru-RU" altLang="x-none" sz="1800" b="1" i="1" dirty="0" err="1"/>
              <a:t>технологиялық</a:t>
            </a:r>
            <a:r>
              <a:rPr lang="ru-RU" altLang="x-none" sz="1800" b="1" i="1" dirty="0"/>
              <a:t> </a:t>
            </a:r>
            <a:r>
              <a:rPr lang="ru-RU" altLang="x-none" sz="1800" b="1" i="1" dirty="0" err="1"/>
              <a:t>процестердің</a:t>
            </a:r>
            <a:r>
              <a:rPr lang="ru-RU" altLang="x-none" sz="1800" b="1" i="1" dirty="0"/>
              <a:t> </a:t>
            </a:r>
            <a:r>
              <a:rPr lang="ru-RU" altLang="x-none" sz="1800" b="1" i="1" dirty="0" err="1"/>
              <a:t>барлық</a:t>
            </a:r>
            <a:r>
              <a:rPr lang="ru-RU" altLang="x-none" sz="1800" b="1" i="1" dirty="0"/>
              <a:t> </a:t>
            </a:r>
            <a:r>
              <a:rPr lang="ru-RU" altLang="x-none" sz="1800" b="1" i="1" dirty="0" err="1"/>
              <a:t>кезеңдерін</a:t>
            </a:r>
            <a:r>
              <a:rPr lang="ru-RU" altLang="x-none" sz="1800" b="1" i="1" dirty="0"/>
              <a:t> </a:t>
            </a:r>
            <a:r>
              <a:rPr lang="ru-RU" altLang="x-none" sz="1800" b="1" i="1" dirty="0" err="1"/>
              <a:t>қамтитын</a:t>
            </a:r>
            <a:r>
              <a:rPr lang="ru-RU" altLang="x-none" sz="1800" dirty="0"/>
              <a:t> </a:t>
            </a:r>
            <a:r>
              <a:rPr lang="ru-RU" altLang="x-none" sz="1800" i="1" dirty="0"/>
              <a:t>(</a:t>
            </a:r>
            <a:r>
              <a:rPr lang="ru-RU" altLang="x-none" sz="1800" i="1" dirty="0" err="1"/>
              <a:t>шикізатты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алу</a:t>
            </a:r>
            <a:r>
              <a:rPr lang="ru-RU" altLang="x-none" sz="1800" i="1" dirty="0"/>
              <a:t> мен </a:t>
            </a:r>
            <a:r>
              <a:rPr lang="ru-RU" altLang="x-none" sz="1800" i="1" dirty="0" err="1"/>
              <a:t>байытудан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бастап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қара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және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түсті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металдар</a:t>
            </a:r>
            <a:r>
              <a:rPr lang="ru-RU" altLang="x-none" sz="1800" i="1" dirty="0"/>
              <a:t> мен </a:t>
            </a:r>
            <a:r>
              <a:rPr lang="ru-RU" altLang="x-none" sz="1800" i="1" dirty="0" err="1"/>
              <a:t>олардың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қорытпалары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түріндегі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дайын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өнімді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өндіруге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дейін</a:t>
            </a:r>
            <a:r>
              <a:rPr lang="ru-RU" altLang="x-none" sz="1800" i="1" dirty="0"/>
              <a:t>) </a:t>
            </a:r>
            <a:r>
              <a:rPr lang="ru-RU" altLang="x-none" sz="1800" b="1" u="sng" dirty="0" err="1"/>
              <a:t>қара</a:t>
            </a:r>
            <a:r>
              <a:rPr lang="ru-RU" altLang="x-none" sz="1800" b="1" u="sng" dirty="0"/>
              <a:t> </a:t>
            </a:r>
            <a:r>
              <a:rPr lang="ru-RU" altLang="x-none" sz="1800" b="1" u="sng" dirty="0" err="1"/>
              <a:t>және</a:t>
            </a:r>
            <a:r>
              <a:rPr lang="ru-RU" altLang="x-none" sz="1800" b="1" u="sng" dirty="0"/>
              <a:t> </a:t>
            </a:r>
            <a:r>
              <a:rPr lang="ru-RU" altLang="x-none" sz="1800" b="1" u="sng" dirty="0" err="1"/>
              <a:t>түсті</a:t>
            </a:r>
            <a:r>
              <a:rPr lang="ru-RU" altLang="x-none" sz="1800" b="1" u="sng" dirty="0"/>
              <a:t> металлургия </a:t>
            </a:r>
            <a:r>
              <a:rPr lang="ru-RU" altLang="x-none" sz="1800" b="1" u="sng" dirty="0" err="1"/>
              <a:t>кіреді</a:t>
            </a:r>
            <a:r>
              <a:rPr lang="ru-RU" altLang="x-none" sz="1800" dirty="0"/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x-none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b="1" dirty="0" err="1">
                <a:solidFill>
                  <a:srgbClr val="FF0000"/>
                </a:solidFill>
              </a:rPr>
              <a:t>Металлургиялық</a:t>
            </a:r>
            <a:r>
              <a:rPr lang="ru-RU" altLang="x-none" sz="1800" b="1" dirty="0">
                <a:solidFill>
                  <a:srgbClr val="FF0000"/>
                </a:solidFill>
              </a:rPr>
              <a:t> </a:t>
            </a:r>
            <a:r>
              <a:rPr lang="ru-RU" altLang="x-none" sz="1800" b="1" dirty="0" err="1">
                <a:solidFill>
                  <a:srgbClr val="FF0000"/>
                </a:solidFill>
              </a:rPr>
              <a:t>кешен</a:t>
            </a:r>
            <a:r>
              <a:rPr lang="ru-RU" altLang="x-none" sz="1800" b="1" dirty="0">
                <a:solidFill>
                  <a:srgbClr val="FF0000"/>
                </a:solidFill>
              </a:rPr>
              <a:t> </a:t>
            </a:r>
            <a:r>
              <a:rPr lang="ru-RU" altLang="x-none" sz="1800" dirty="0"/>
              <a:t>- </a:t>
            </a:r>
            <a:r>
              <a:rPr lang="ru-RU" altLang="x-none" sz="1800" dirty="0" err="1"/>
              <a:t>бұл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келесідей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технологиялық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процестердің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өзара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байланысты</a:t>
            </a:r>
            <a:r>
              <a:rPr lang="ru-RU" altLang="x-none" sz="1800" dirty="0"/>
              <a:t> </a:t>
            </a:r>
            <a:r>
              <a:rPr lang="ru-RU" altLang="x-none" sz="1800" dirty="0" err="1"/>
              <a:t>үйлесімі</a:t>
            </a:r>
            <a:r>
              <a:rPr lang="ru-RU" altLang="x-none" sz="1800" dirty="0"/>
              <a:t>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x-none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dirty="0"/>
              <a:t>-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шикізатты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қазып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алу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және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өңдеу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үшін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дайындау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i="1" dirty="0"/>
              <a:t>(</a:t>
            </a:r>
            <a:r>
              <a:rPr lang="ru-RU" altLang="x-none" sz="1800" i="1" dirty="0" err="1"/>
              <a:t>қазып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алу</a:t>
            </a:r>
            <a:r>
              <a:rPr lang="ru-RU" altLang="x-none" sz="1800" i="1" dirty="0"/>
              <a:t>, </a:t>
            </a:r>
            <a:r>
              <a:rPr lang="ru-RU" altLang="x-none" sz="1800" i="1" dirty="0" err="1"/>
              <a:t>өңдеу</a:t>
            </a:r>
            <a:r>
              <a:rPr lang="ru-RU" altLang="x-none" sz="1800" i="1" dirty="0"/>
              <a:t>, агломерация, </a:t>
            </a:r>
            <a:r>
              <a:rPr lang="ru-RU" altLang="x-none" sz="1800" i="1" dirty="0" err="1"/>
              <a:t>қажетті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концентраттарды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алу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және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т.б</a:t>
            </a:r>
            <a:r>
              <a:rPr lang="ru-RU" altLang="x-none" sz="1800" i="1" dirty="0"/>
              <a:t>.);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i="1" dirty="0"/>
              <a:t>-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металлургиялық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өңдеу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i="1" dirty="0"/>
              <a:t>- </a:t>
            </a:r>
            <a:r>
              <a:rPr lang="ru-RU" altLang="x-none" sz="1800" i="1" dirty="0" err="1"/>
              <a:t>шойын</a:t>
            </a:r>
            <a:r>
              <a:rPr lang="ru-RU" altLang="x-none" sz="1800" i="1" dirty="0"/>
              <a:t>, </a:t>
            </a:r>
            <a:r>
              <a:rPr lang="ru-RU" altLang="x-none" sz="1800" i="1" dirty="0" err="1"/>
              <a:t>болат</a:t>
            </a:r>
            <a:r>
              <a:rPr lang="ru-RU" altLang="x-none" sz="1800" i="1" dirty="0"/>
              <a:t>, </a:t>
            </a:r>
            <a:r>
              <a:rPr lang="ru-RU" altLang="x-none" sz="1800" i="1" dirty="0" err="1"/>
              <a:t>түсті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металдар</a:t>
            </a:r>
            <a:r>
              <a:rPr lang="ru-RU" altLang="x-none" sz="1800" i="1" dirty="0"/>
              <a:t>, </a:t>
            </a:r>
            <a:r>
              <a:rPr lang="ru-RU" altLang="x-none" sz="1800" i="1" dirty="0" err="1"/>
              <a:t>қара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және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түсті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металдар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прокаттары</a:t>
            </a:r>
            <a:r>
              <a:rPr lang="ru-RU" altLang="x-none" sz="1800" i="1" dirty="0"/>
              <a:t>, </a:t>
            </a:r>
            <a:r>
              <a:rPr lang="ru-RU" altLang="x-none" sz="1800" i="1" dirty="0" err="1"/>
              <a:t>құбырлар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және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т.б</a:t>
            </a:r>
            <a:r>
              <a:rPr lang="ru-RU" altLang="x-none" sz="1800" i="1" dirty="0"/>
              <a:t> </a:t>
            </a:r>
            <a:r>
              <a:rPr lang="ru-RU" altLang="x-none" sz="1800" i="1" dirty="0" err="1"/>
              <a:t>өндіретін</a:t>
            </a:r>
            <a:r>
              <a:rPr lang="ru-RU" altLang="x-none" sz="1800" i="1" dirty="0"/>
              <a:t> </a:t>
            </a:r>
            <a:r>
              <a:rPr lang="ru-RU" altLang="x-none" sz="1800" b="1" i="1" u="sng" dirty="0" err="1"/>
              <a:t>негізгі</a:t>
            </a:r>
            <a:r>
              <a:rPr lang="ru-RU" altLang="x-none" sz="1800" b="1" i="1" u="sng" dirty="0"/>
              <a:t> </a:t>
            </a:r>
            <a:r>
              <a:rPr lang="ru-RU" altLang="x-none" sz="1800" b="1" i="1" u="sng" dirty="0" err="1"/>
              <a:t>технологиялық</a:t>
            </a:r>
            <a:r>
              <a:rPr lang="ru-RU" altLang="x-none" sz="1800" b="1" i="1" u="sng" dirty="0"/>
              <a:t> процесс</a:t>
            </a:r>
            <a:r>
              <a:rPr lang="ru-RU" altLang="x-none" sz="1800" i="1" dirty="0"/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i="1" dirty="0"/>
              <a:t>-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қорытпалар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өндірісі</a:t>
            </a:r>
            <a:r>
              <a:rPr lang="ru-RU" altLang="x-none" sz="1800" b="1" i="1" dirty="0">
                <a:solidFill>
                  <a:srgbClr val="C00000"/>
                </a:solidFill>
              </a:rPr>
              <a:t>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x-none" sz="1800" i="1" dirty="0"/>
              <a:t>-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негізгі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өндіріс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қалдықтарын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қайта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пайдаға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жарату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және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олардан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екінші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өнімді</a:t>
            </a:r>
            <a:r>
              <a:rPr lang="ru-RU" altLang="x-none" sz="1800" b="1" i="1" dirty="0">
                <a:solidFill>
                  <a:srgbClr val="C00000"/>
                </a:solidFill>
              </a:rPr>
              <a:t> </a:t>
            </a:r>
            <a:r>
              <a:rPr lang="ru-RU" altLang="x-none" sz="1800" b="1" i="1" dirty="0" err="1">
                <a:solidFill>
                  <a:srgbClr val="C00000"/>
                </a:solidFill>
              </a:rPr>
              <a:t>алу</a:t>
            </a:r>
            <a:r>
              <a:rPr lang="ru-RU" altLang="x-none" sz="1800" b="1" i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6677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1">
            <a:extLst>
              <a:ext uri="{FF2B5EF4-FFF2-40B4-BE49-F238E27FC236}">
                <a16:creationId xmlns:a16="http://schemas.microsoft.com/office/drawing/2014/main" id="{FD8D5C96-CE47-E841-B6E2-0BC915AC0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E55E91-A78B-9549-A65E-F73A8C6D72F6}" type="slidenum">
              <a:rPr lang="ru-RU" altLang="x-none"/>
              <a:pPr/>
              <a:t>12</a:t>
            </a:fld>
            <a:endParaRPr lang="ru-RU" altLang="x-none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8592F4E-3025-C340-9F93-249590470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43795"/>
              </p:ext>
            </p:extLst>
          </p:nvPr>
        </p:nvGraphicFramePr>
        <p:xfrm>
          <a:off x="324916" y="3356992"/>
          <a:ext cx="8712200" cy="227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75418">
                <a:tc>
                  <a:txBody>
                    <a:bodyPr/>
                    <a:lstStyle/>
                    <a:p>
                      <a:pPr marL="0" lvl="0" indent="0" algn="just">
                        <a:buFont typeface="Times New Roman" panose="02020603050405020304" pitchFamily="18" charset="0"/>
                        <a:buNone/>
                        <a:tabLst>
                          <a:tab pos="630555" algn="l"/>
                        </a:tabLst>
                      </a:pPr>
                      <a:endParaRPr lang="x-none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06" marR="60106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64" name="Рисунок 21">
            <a:extLst>
              <a:ext uri="{FF2B5EF4-FFF2-40B4-BE49-F238E27FC236}">
                <a16:creationId xmlns:a16="http://schemas.microsoft.com/office/drawing/2014/main" id="{4686B0CB-1001-BF40-9747-D101A9B4E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9290"/>
            <a:ext cx="8138292" cy="556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91ACB26-2580-455F-823F-014E8A2D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13</a:t>
            </a:fld>
            <a:endParaRPr lang="ru-RU" altLang="x-none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C115F7-76F3-4389-8359-9C527E061147}"/>
              </a:ext>
            </a:extLst>
          </p:cNvPr>
          <p:cNvSpPr/>
          <p:nvPr/>
        </p:nvSpPr>
        <p:spPr>
          <a:xfrm>
            <a:off x="359532" y="548680"/>
            <a:ext cx="8424936" cy="45243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just">
              <a:buFont typeface="Times New Roman" panose="02020603050405020304" pitchFamily="18" charset="0"/>
              <a:buNone/>
              <a:tabLst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үйлесуіне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кешенде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циклды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аталған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сатылары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істей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алатын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комбинат;</a:t>
            </a:r>
          </a:p>
          <a:p>
            <a:pPr lvl="0" algn="just">
              <a:tabLst>
                <a:tab pos="630555" algn="l"/>
              </a:tabLs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630555" algn="l"/>
              </a:tabLst>
            </a:pP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аяқталмаған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</a:t>
            </a: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процестің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жүргізілмейтін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кәсіпорындар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металлургияда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болат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прокат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өндіріледі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шойын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өндірісі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тек прокат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шығарылады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циклға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ферроқорытпалардың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электротермиясы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электрометаллургия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01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1">
            <a:extLst>
              <a:ext uri="{FF2B5EF4-FFF2-40B4-BE49-F238E27FC236}">
                <a16:creationId xmlns:a16="http://schemas.microsoft.com/office/drawing/2014/main" id="{CF4A551C-EB00-AF4F-9C43-B86043BE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524A17-8076-2845-B40E-EBB0F2ACEDC8}" type="slidenum">
              <a:rPr lang="ru-RU" altLang="x-none"/>
              <a:pPr/>
              <a:t>14</a:t>
            </a:fld>
            <a:endParaRPr lang="ru-RU" altLang="x-none"/>
          </a:p>
        </p:txBody>
      </p:sp>
      <p:pic>
        <p:nvPicPr>
          <p:cNvPr id="25602" name="Рисунок 2">
            <a:extLst>
              <a:ext uri="{FF2B5EF4-FFF2-40B4-BE49-F238E27FC236}">
                <a16:creationId xmlns:a16="http://schemas.microsoft.com/office/drawing/2014/main" id="{F00DACDE-64EE-484F-8D38-E10C65C6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" y="188640"/>
            <a:ext cx="8673669" cy="60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1">
            <a:extLst>
              <a:ext uri="{FF2B5EF4-FFF2-40B4-BE49-F238E27FC236}">
                <a16:creationId xmlns:a16="http://schemas.microsoft.com/office/drawing/2014/main" id="{2B8972D5-18F4-634D-B2A8-40D810BE3D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E999D2-F89B-5646-BD4E-E1B751309577}" type="slidenum">
              <a:rPr lang="ru-RU" altLang="x-none"/>
              <a:pPr/>
              <a:t>15</a:t>
            </a:fld>
            <a:endParaRPr lang="ru-RU" altLang="x-none"/>
          </a:p>
        </p:txBody>
      </p:sp>
      <p:sp>
        <p:nvSpPr>
          <p:cNvPr id="26626" name="TextBox 3">
            <a:extLst>
              <a:ext uri="{FF2B5EF4-FFF2-40B4-BE49-F238E27FC236}">
                <a16:creationId xmlns:a16="http://schemas.microsoft.com/office/drawing/2014/main" id="{BC38A758-7C64-8441-8763-1DEDECAD2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196850"/>
            <a:ext cx="8507288" cy="59093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404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b="1" u="sng" dirty="0" err="1"/>
              <a:t>Металлургиялық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кешен</a:t>
            </a:r>
            <a:r>
              <a:rPr lang="ru-RU" altLang="x-none" b="1" u="sng" dirty="0"/>
              <a:t> - </a:t>
            </a:r>
            <a:r>
              <a:rPr lang="ru-RU" altLang="x-none" b="1" u="sng" dirty="0" err="1"/>
              <a:t>бұл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өнеркәсіптік</a:t>
            </a:r>
            <a:r>
              <a:rPr lang="ru-RU" altLang="x-none" b="1" u="sng" dirty="0"/>
              <a:t> индустрия  </a:t>
            </a:r>
            <a:r>
              <a:rPr lang="ru-RU" altLang="x-none" b="1" u="sng" dirty="0" err="1"/>
              <a:t>негізі</a:t>
            </a:r>
            <a:r>
              <a:rPr lang="ru-RU" altLang="x-none" b="1" u="sng" dirty="0"/>
              <a:t>. </a:t>
            </a:r>
          </a:p>
          <a:p>
            <a:pPr algn="just" eaLnBrk="1" hangingPunct="1"/>
            <a:r>
              <a:rPr lang="ru-RU" altLang="x-none" dirty="0" err="1"/>
              <a:t>Бұл</a:t>
            </a:r>
            <a:r>
              <a:rPr lang="ru-RU" altLang="x-none" dirty="0"/>
              <a:t> </a:t>
            </a:r>
            <a:r>
              <a:rPr lang="ru-RU" altLang="x-none" dirty="0" err="1"/>
              <a:t>электр</a:t>
            </a:r>
            <a:r>
              <a:rPr lang="ru-RU" altLang="x-none" dirty="0"/>
              <a:t> </a:t>
            </a:r>
            <a:r>
              <a:rPr lang="ru-RU" altLang="x-none" dirty="0" err="1"/>
              <a:t>энергетикасы</a:t>
            </a:r>
            <a:r>
              <a:rPr lang="ru-RU" altLang="x-none" dirty="0"/>
              <a:t> мен химия </a:t>
            </a:r>
            <a:r>
              <a:rPr lang="ru-RU" altLang="x-none" dirty="0" err="1"/>
              <a:t>өнеркәсібімен</a:t>
            </a:r>
            <a:r>
              <a:rPr lang="ru-RU" altLang="x-none" dirty="0"/>
              <a:t> </a:t>
            </a:r>
            <a:r>
              <a:rPr lang="ru-RU" altLang="x-none" dirty="0" err="1"/>
              <a:t>бірге</a:t>
            </a:r>
            <a:r>
              <a:rPr lang="ru-RU" altLang="x-none" dirty="0"/>
              <a:t> </a:t>
            </a:r>
            <a:r>
              <a:rPr lang="ru-RU" altLang="x-none" dirty="0" err="1"/>
              <a:t>елдің</a:t>
            </a:r>
            <a:r>
              <a:rPr lang="ru-RU" altLang="x-none" dirty="0"/>
              <a:t> </a:t>
            </a:r>
            <a:r>
              <a:rPr lang="ru-RU" altLang="x-none" dirty="0" err="1"/>
              <a:t>ұлттық</a:t>
            </a:r>
            <a:r>
              <a:rPr lang="ru-RU" altLang="x-none" dirty="0"/>
              <a:t> </a:t>
            </a:r>
            <a:r>
              <a:rPr lang="ru-RU" altLang="x-none" dirty="0" err="1"/>
              <a:t>экономикасының</a:t>
            </a:r>
            <a:r>
              <a:rPr lang="ru-RU" altLang="x-none" dirty="0"/>
              <a:t> </a:t>
            </a:r>
            <a:r>
              <a:rPr lang="ru-RU" altLang="x-none" dirty="0" err="1"/>
              <a:t>барлық</a:t>
            </a:r>
            <a:r>
              <a:rPr lang="ru-RU" altLang="x-none" dirty="0"/>
              <a:t> </a:t>
            </a:r>
            <a:r>
              <a:rPr lang="ru-RU" altLang="x-none" dirty="0" err="1"/>
              <a:t>буындарында</a:t>
            </a:r>
            <a:r>
              <a:rPr lang="ru-RU" altLang="x-none" dirty="0"/>
              <a:t> </a:t>
            </a:r>
            <a:r>
              <a:rPr lang="ru-RU" altLang="x-none" dirty="0" err="1"/>
              <a:t>ғылыми-техникалық</a:t>
            </a:r>
            <a:r>
              <a:rPr lang="ru-RU" altLang="x-none" dirty="0"/>
              <a:t> </a:t>
            </a:r>
            <a:r>
              <a:rPr lang="ru-RU" altLang="x-none" dirty="0" err="1"/>
              <a:t>прогрестің</a:t>
            </a:r>
            <a:r>
              <a:rPr lang="ru-RU" altLang="x-none" dirty="0"/>
              <a:t> </a:t>
            </a:r>
            <a:r>
              <a:rPr lang="ru-RU" altLang="x-none" dirty="0" err="1"/>
              <a:t>дамуын</a:t>
            </a:r>
            <a:r>
              <a:rPr lang="ru-RU" altLang="x-none" dirty="0"/>
              <a:t> </a:t>
            </a:r>
            <a:r>
              <a:rPr lang="ru-RU" altLang="x-none" dirty="0" err="1"/>
              <a:t>қамтамасыз</a:t>
            </a:r>
            <a:r>
              <a:rPr lang="ru-RU" altLang="x-none" dirty="0"/>
              <a:t> </a:t>
            </a:r>
            <a:r>
              <a:rPr lang="ru-RU" altLang="x-none" dirty="0" err="1"/>
              <a:t>ететін</a:t>
            </a:r>
            <a:r>
              <a:rPr lang="ru-RU" altLang="x-none" dirty="0"/>
              <a:t> машина </a:t>
            </a:r>
            <a:r>
              <a:rPr lang="ru-RU" altLang="x-none" dirty="0" err="1"/>
              <a:t>жасаудың</a:t>
            </a:r>
            <a:r>
              <a:rPr lang="ru-RU" altLang="x-none" dirty="0"/>
              <a:t> </a:t>
            </a:r>
            <a:r>
              <a:rPr lang="ru-RU" altLang="x-none" dirty="0" err="1"/>
              <a:t>негізі</a:t>
            </a:r>
            <a:r>
              <a:rPr lang="ru-RU" altLang="x-none" dirty="0"/>
              <a:t>.</a:t>
            </a:r>
          </a:p>
          <a:p>
            <a:pPr algn="just" eaLnBrk="1" hangingPunct="1"/>
            <a:r>
              <a:rPr lang="ru-RU" altLang="x-none" b="1" u="sng" dirty="0"/>
              <a:t> Металлургия </a:t>
            </a:r>
            <a:r>
              <a:rPr lang="ru-RU" altLang="x-none" b="1" u="sng" dirty="0" err="1"/>
              <a:t>ұлттық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экономиканың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негізгі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салаларының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бірі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болып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табылады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және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өндірістің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жоғары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материалдық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және</a:t>
            </a:r>
            <a:r>
              <a:rPr lang="ru-RU" altLang="x-none" b="1" u="sng" dirty="0"/>
              <a:t> капитал </a:t>
            </a:r>
            <a:r>
              <a:rPr lang="ru-RU" altLang="x-none" b="1" u="sng" dirty="0" err="1"/>
              <a:t>сыйымдылығымен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ерекшеленеді</a:t>
            </a:r>
            <a:r>
              <a:rPr lang="ru-RU" altLang="x-none" b="1" u="sng" dirty="0"/>
              <a:t>.</a:t>
            </a:r>
          </a:p>
          <a:p>
            <a:pPr algn="just" eaLnBrk="1" hangingPunct="1"/>
            <a:r>
              <a:rPr lang="ru-RU" altLang="x-none" dirty="0" err="1"/>
              <a:t>Қара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түсті</a:t>
            </a:r>
            <a:r>
              <a:rPr lang="ru-RU" altLang="x-none" dirty="0"/>
              <a:t> </a:t>
            </a:r>
            <a:r>
              <a:rPr lang="ru-RU" altLang="x-none" dirty="0" err="1"/>
              <a:t>металдар</a:t>
            </a:r>
            <a:r>
              <a:rPr lang="ru-RU" altLang="x-none" dirty="0"/>
              <a:t> </a:t>
            </a:r>
            <a:r>
              <a:rPr lang="ru-RU" altLang="x-none" dirty="0" err="1"/>
              <a:t>Ресей</a:t>
            </a:r>
            <a:r>
              <a:rPr lang="ru-RU" altLang="x-none" dirty="0"/>
              <a:t> мен </a:t>
            </a:r>
            <a:r>
              <a:rPr lang="ru-RU" altLang="x-none" dirty="0" err="1"/>
              <a:t>Қазақстанда</a:t>
            </a:r>
            <a:r>
              <a:rPr lang="ru-RU" altLang="x-none" dirty="0"/>
              <a:t> машина </a:t>
            </a:r>
            <a:r>
              <a:rPr lang="ru-RU" altLang="x-none" dirty="0" err="1"/>
              <a:t>жасауда</a:t>
            </a:r>
            <a:r>
              <a:rPr lang="ru-RU" altLang="x-none" dirty="0"/>
              <a:t> </a:t>
            </a:r>
            <a:r>
              <a:rPr lang="ru-RU" altLang="x-none" dirty="0" err="1"/>
              <a:t>қолданылатын</a:t>
            </a:r>
            <a:r>
              <a:rPr lang="ru-RU" altLang="x-none" dirty="0"/>
              <a:t> </a:t>
            </a:r>
            <a:r>
              <a:rPr lang="ru-RU" altLang="x-none" dirty="0" err="1"/>
              <a:t>құрылымдық</a:t>
            </a:r>
            <a:r>
              <a:rPr lang="ru-RU" altLang="x-none" dirty="0"/>
              <a:t> </a:t>
            </a:r>
            <a:r>
              <a:rPr lang="ru-RU" altLang="x-none" dirty="0" err="1"/>
              <a:t>материалдардың</a:t>
            </a:r>
            <a:r>
              <a:rPr lang="ru-RU" altLang="x-none" dirty="0"/>
              <a:t> </a:t>
            </a:r>
            <a:r>
              <a:rPr lang="ru-RU" altLang="x-none" dirty="0" err="1"/>
              <a:t>жалпы</a:t>
            </a:r>
            <a:r>
              <a:rPr lang="ru-RU" altLang="x-none" dirty="0"/>
              <a:t> </a:t>
            </a:r>
            <a:r>
              <a:rPr lang="ru-RU" altLang="x-none" dirty="0" err="1"/>
              <a:t>көлемінің</a:t>
            </a:r>
            <a:r>
              <a:rPr lang="ru-RU" altLang="x-none" dirty="0"/>
              <a:t> 90% -дан </a:t>
            </a:r>
            <a:r>
              <a:rPr lang="ru-RU" altLang="x-none" dirty="0" err="1"/>
              <a:t>астамын</a:t>
            </a:r>
            <a:r>
              <a:rPr lang="ru-RU" altLang="x-none" dirty="0"/>
              <a:t> </a:t>
            </a:r>
            <a:r>
              <a:rPr lang="ru-RU" altLang="x-none" dirty="0" err="1"/>
              <a:t>құрайды</a:t>
            </a:r>
            <a:r>
              <a:rPr lang="ru-RU" altLang="x-none" dirty="0"/>
              <a:t>.</a:t>
            </a:r>
          </a:p>
          <a:p>
            <a:pPr algn="just" eaLnBrk="1" hangingPunct="1"/>
            <a:r>
              <a:rPr lang="ru-RU" altLang="x-none" b="1" u="sng" dirty="0"/>
              <a:t>Металлургия </a:t>
            </a:r>
            <a:r>
              <a:rPr lang="ru-RU" altLang="x-none" b="1" u="sng" dirty="0" err="1"/>
              <a:t>өнеркәсібінің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жағдайы</a:t>
            </a:r>
            <a:r>
              <a:rPr lang="ru-RU" altLang="x-none" b="1" u="sng" dirty="0"/>
              <a:t> мен </a:t>
            </a:r>
            <a:r>
              <a:rPr lang="ru-RU" altLang="x-none" b="1" u="sng" dirty="0" err="1"/>
              <a:t>дамуы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түптеп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келгенде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ұлттық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экономиканың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барлық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салаларында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ғылыми-техникалық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прогрестің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деңгейін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анықтайды</a:t>
            </a:r>
            <a:r>
              <a:rPr lang="ru-RU" altLang="x-none" b="1" u="sng" dirty="0"/>
              <a:t>. </a:t>
            </a:r>
            <a:r>
              <a:rPr lang="ru-RU" altLang="x-none" b="1" u="sng" dirty="0" err="1"/>
              <a:t>Металлургиялық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кешен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өндірістің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шоғырлануымен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және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үйлесімімен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сипатталады</a:t>
            </a:r>
            <a:r>
              <a:rPr lang="ru-RU" altLang="x-none" b="1" u="sng" dirty="0"/>
              <a:t>.</a:t>
            </a:r>
          </a:p>
          <a:p>
            <a:pPr algn="just" eaLnBrk="1" hangingPunct="1"/>
            <a:r>
              <a:rPr lang="ru-RU" altLang="x-none" b="1" u="sng" dirty="0" err="1"/>
              <a:t>Металлургиялық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кешеннің</a:t>
            </a:r>
            <a:r>
              <a:rPr lang="ru-RU" altLang="x-none" b="1" u="sng" dirty="0"/>
              <a:t> </a:t>
            </a:r>
            <a:r>
              <a:rPr lang="ru-RU" altLang="x-none" b="1" u="sng" dirty="0" err="1"/>
              <a:t>ерекшелігі</a:t>
            </a:r>
            <a:r>
              <a:rPr lang="ru-RU" altLang="x-none" b="1" u="sng" dirty="0"/>
              <a:t> </a:t>
            </a:r>
            <a:r>
              <a:rPr lang="ru-RU" altLang="x-none" dirty="0"/>
              <a:t>- </a:t>
            </a:r>
            <a:r>
              <a:rPr lang="ru-RU" altLang="x-none" b="1" u="sng" dirty="0" err="1">
                <a:solidFill>
                  <a:srgbClr val="FF0000"/>
                </a:solidFill>
              </a:rPr>
              <a:t>өндіріс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салаларын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басқа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салалармен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салыстыруға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келмейтін</a:t>
            </a:r>
            <a:r>
              <a:rPr lang="ru-RU" altLang="x-none" b="1" u="sng" dirty="0">
                <a:solidFill>
                  <a:srgbClr val="FF0000"/>
                </a:solidFill>
              </a:rPr>
              <a:t> масштаб </a:t>
            </a:r>
            <a:r>
              <a:rPr lang="ru-RU" altLang="x-none" b="1" u="sng" dirty="0" err="1">
                <a:solidFill>
                  <a:srgbClr val="FF0000"/>
                </a:solidFill>
              </a:rPr>
              <a:t>және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технологиялық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циклдың</a:t>
            </a:r>
            <a:r>
              <a:rPr lang="ru-RU" altLang="x-none" b="1" u="sng" dirty="0">
                <a:solidFill>
                  <a:srgbClr val="FF0000"/>
                </a:solidFill>
              </a:rPr>
              <a:t> </a:t>
            </a:r>
            <a:r>
              <a:rPr lang="ru-RU" altLang="x-none" b="1" u="sng" dirty="0" err="1">
                <a:solidFill>
                  <a:srgbClr val="FF0000"/>
                </a:solidFill>
              </a:rPr>
              <a:t>күрделілігі</a:t>
            </a:r>
            <a:r>
              <a:rPr lang="ru-RU" altLang="x-none" b="1" u="sng" dirty="0">
                <a:solidFill>
                  <a:srgbClr val="FF0000"/>
                </a:solidFill>
              </a:rPr>
              <a:t>.</a:t>
            </a:r>
          </a:p>
          <a:p>
            <a:pPr algn="just" eaLnBrk="1" hangingPunct="1"/>
            <a:r>
              <a:rPr lang="ru-RU" altLang="x-none" dirty="0" err="1"/>
              <a:t>Өнімнің</a:t>
            </a:r>
            <a:r>
              <a:rPr lang="ru-RU" altLang="x-none" dirty="0"/>
              <a:t> </a:t>
            </a:r>
            <a:r>
              <a:rPr lang="ru-RU" altLang="x-none" dirty="0" err="1"/>
              <a:t>көптеген</a:t>
            </a:r>
            <a:r>
              <a:rPr lang="ru-RU" altLang="x-none" dirty="0"/>
              <a:t> </a:t>
            </a:r>
            <a:r>
              <a:rPr lang="ru-RU" altLang="x-none" dirty="0" err="1"/>
              <a:t>түрлерін</a:t>
            </a:r>
            <a:r>
              <a:rPr lang="ru-RU" altLang="x-none" dirty="0"/>
              <a:t> </a:t>
            </a:r>
            <a:r>
              <a:rPr lang="ru-RU" altLang="x-none" dirty="0" err="1"/>
              <a:t>өндіру</a:t>
            </a:r>
            <a:r>
              <a:rPr lang="ru-RU" altLang="x-none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 </a:t>
            </a:r>
            <a:r>
              <a:rPr lang="ru-RU" altLang="x-none" dirty="0" err="1"/>
              <a:t>кенді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басқа</a:t>
            </a:r>
            <a:r>
              <a:rPr lang="ru-RU" altLang="x-none" dirty="0"/>
              <a:t> </a:t>
            </a:r>
            <a:r>
              <a:rPr lang="ru-RU" altLang="x-none" dirty="0" err="1"/>
              <a:t>шикізат</a:t>
            </a:r>
            <a:r>
              <a:rPr lang="ru-RU" altLang="x-none" dirty="0"/>
              <a:t> </a:t>
            </a:r>
            <a:r>
              <a:rPr lang="ru-RU" altLang="x-none" dirty="0" err="1"/>
              <a:t>түрлерін</a:t>
            </a:r>
            <a:r>
              <a:rPr lang="ru-RU" altLang="x-none" dirty="0"/>
              <a:t> </a:t>
            </a:r>
            <a:r>
              <a:rPr lang="ru-RU" altLang="x-none" dirty="0" err="1"/>
              <a:t>өндіруден</a:t>
            </a:r>
            <a:r>
              <a:rPr lang="ru-RU" altLang="x-none" dirty="0"/>
              <a:t> </a:t>
            </a:r>
            <a:r>
              <a:rPr lang="ru-RU" altLang="x-none" dirty="0" err="1"/>
              <a:t>бастап</a:t>
            </a:r>
            <a:r>
              <a:rPr lang="ru-RU" altLang="x-none" dirty="0"/>
              <a:t> </a:t>
            </a:r>
            <a:r>
              <a:rPr lang="ru-RU" altLang="x-none" b="1" u="sng" dirty="0"/>
              <a:t>15-18</a:t>
            </a:r>
            <a:r>
              <a:rPr lang="ru-RU" altLang="x-none" dirty="0"/>
              <a:t> </a:t>
            </a:r>
            <a:r>
              <a:rPr lang="ru-RU" altLang="x-none" dirty="0" err="1"/>
              <a:t>қайта</a:t>
            </a:r>
            <a:r>
              <a:rPr lang="ru-RU" altLang="x-none" dirty="0"/>
              <a:t> </a:t>
            </a:r>
            <a:r>
              <a:rPr lang="ru-RU" altLang="x-none" dirty="0" err="1"/>
              <a:t>бөлу</a:t>
            </a:r>
            <a:r>
              <a:rPr lang="ru-RU" altLang="x-none" dirty="0"/>
              <a:t> </a:t>
            </a:r>
            <a:r>
              <a:rPr lang="ru-RU" altLang="x-none" dirty="0" err="1"/>
              <a:t>қажет</a:t>
            </a:r>
            <a:r>
              <a:rPr lang="ru-RU" altLang="x-none" dirty="0"/>
              <a:t>.</a:t>
            </a:r>
          </a:p>
          <a:p>
            <a:pPr algn="just" eaLnBrk="1" hangingPunct="1"/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, </a:t>
            </a:r>
            <a:r>
              <a:rPr lang="ru-RU" altLang="x-none" dirty="0" err="1"/>
              <a:t>кәсіпорындар</a:t>
            </a:r>
            <a:r>
              <a:rPr lang="ru-RU" altLang="x-none" dirty="0"/>
              <a:t> </a:t>
            </a:r>
            <a:r>
              <a:rPr lang="ru-RU" altLang="x-none" dirty="0" err="1"/>
              <a:t>бір-бірімен</a:t>
            </a:r>
            <a:r>
              <a:rPr lang="ru-RU" altLang="x-none" dirty="0"/>
              <a:t> тек </a:t>
            </a:r>
            <a:r>
              <a:rPr lang="ru-RU" altLang="x-none" dirty="0" err="1"/>
              <a:t>Ресей</a:t>
            </a:r>
            <a:r>
              <a:rPr lang="ru-RU" altLang="x-none" dirty="0"/>
              <a:t> </a:t>
            </a:r>
            <a:r>
              <a:rPr lang="ru-RU" altLang="x-none" dirty="0" err="1"/>
              <a:t>шеңберінде</a:t>
            </a:r>
            <a:r>
              <a:rPr lang="ru-RU" altLang="x-none" dirty="0"/>
              <a:t> </a:t>
            </a:r>
            <a:r>
              <a:rPr lang="ru-RU" altLang="x-none" dirty="0" err="1"/>
              <a:t>ғана</a:t>
            </a:r>
            <a:r>
              <a:rPr lang="ru-RU" altLang="x-none" dirty="0"/>
              <a:t> </a:t>
            </a:r>
            <a:r>
              <a:rPr lang="ru-RU" altLang="x-none" dirty="0" err="1"/>
              <a:t>емес</a:t>
            </a:r>
            <a:r>
              <a:rPr lang="ru-RU" altLang="x-none" dirty="0"/>
              <a:t>, </a:t>
            </a:r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 ТМД </a:t>
            </a:r>
            <a:r>
              <a:rPr lang="ru-RU" altLang="x-none" dirty="0" err="1"/>
              <a:t>елдері</a:t>
            </a:r>
            <a:r>
              <a:rPr lang="ru-RU" altLang="x-none" dirty="0"/>
              <a:t> </a:t>
            </a:r>
            <a:r>
              <a:rPr lang="ru-RU" altLang="x-none" dirty="0" err="1"/>
              <a:t>бойынша</a:t>
            </a:r>
            <a:r>
              <a:rPr lang="ru-RU" altLang="x-none" dirty="0"/>
              <a:t> </a:t>
            </a:r>
            <a:r>
              <a:rPr lang="ru-RU" altLang="x-none" dirty="0" err="1"/>
              <a:t>тығыз</a:t>
            </a:r>
            <a:r>
              <a:rPr lang="ru-RU" altLang="x-none" dirty="0"/>
              <a:t> </a:t>
            </a:r>
            <a:r>
              <a:rPr lang="ru-RU" altLang="x-none" dirty="0" err="1"/>
              <a:t>байланыста</a:t>
            </a:r>
            <a:r>
              <a:rPr lang="ru-RU" altLang="x-none" dirty="0"/>
              <a:t> </a:t>
            </a:r>
            <a:r>
              <a:rPr lang="ru-RU" altLang="x-none" dirty="0" err="1"/>
              <a:t>болады</a:t>
            </a:r>
            <a:r>
              <a:rPr lang="ru-RU" altLang="x-none" dirty="0"/>
              <a:t>.</a:t>
            </a:r>
            <a:endParaRPr lang="x-none" altLang="x-non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Номер слайда 1">
            <a:extLst>
              <a:ext uri="{FF2B5EF4-FFF2-40B4-BE49-F238E27FC236}">
                <a16:creationId xmlns:a16="http://schemas.microsoft.com/office/drawing/2014/main" id="{DE3EBC3A-D6EC-E340-96A8-BCB31111F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F9D52E-F7DB-834F-BCAF-11257561C72E}" type="slidenum">
              <a:rPr lang="ru-RU" altLang="x-none"/>
              <a:pPr/>
              <a:t>16</a:t>
            </a:fld>
            <a:endParaRPr lang="ru-RU" altLang="x-none"/>
          </a:p>
        </p:txBody>
      </p:sp>
      <p:sp>
        <p:nvSpPr>
          <p:cNvPr id="52226" name="TextBox 2">
            <a:extLst>
              <a:ext uri="{FF2B5EF4-FFF2-40B4-BE49-F238E27FC236}">
                <a16:creationId xmlns:a16="http://schemas.microsoft.com/office/drawing/2014/main" id="{575502B0-8A55-3D47-B52E-667DB36C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32656"/>
            <a:ext cx="8640763" cy="60016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2400" b="1" u="sng" dirty="0" err="1"/>
              <a:t>Қазақстанда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ірі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металлургиялық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өндіріс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қалыптасып</a:t>
            </a:r>
            <a:r>
              <a:rPr lang="ru-RU" altLang="x-none" sz="2400" b="1" u="sng" dirty="0"/>
              <a:t>, </a:t>
            </a:r>
            <a:r>
              <a:rPr lang="ru-RU" altLang="x-none" sz="2400" b="1" u="sng" dirty="0" err="1"/>
              <a:t>дамуда</a:t>
            </a:r>
            <a:r>
              <a:rPr lang="ru-RU" altLang="x-none" sz="2400" b="1" u="sng" dirty="0"/>
              <a:t>. </a:t>
            </a:r>
          </a:p>
          <a:p>
            <a:pPr algn="just" eaLnBrk="1" hangingPunct="1"/>
            <a:r>
              <a:rPr lang="ru-RU" altLang="x-none" sz="2400" b="1" i="1" dirty="0" err="1"/>
              <a:t>Қазақстанның</a:t>
            </a:r>
            <a:r>
              <a:rPr lang="ru-RU" altLang="x-none" sz="2400" b="1" i="1" dirty="0"/>
              <a:t> </a:t>
            </a:r>
            <a:r>
              <a:rPr lang="ru-RU" altLang="x-none" sz="2400" b="1" i="1" dirty="0" err="1"/>
              <a:t>металлургиясы</a:t>
            </a:r>
            <a:r>
              <a:rPr lang="ru-RU" altLang="x-none" sz="2400" b="1" i="1" dirty="0"/>
              <a:t> </a:t>
            </a:r>
            <a:r>
              <a:rPr lang="ru-RU" altLang="x-none" sz="2400" b="1" i="1" dirty="0" err="1"/>
              <a:t>оған</a:t>
            </a:r>
            <a:r>
              <a:rPr lang="ru-RU" altLang="x-none" sz="2400" b="1" i="1" dirty="0"/>
              <a:t> </a:t>
            </a:r>
            <a:r>
              <a:rPr lang="ru-RU" altLang="x-none" sz="2400" b="1" i="1" dirty="0" err="1"/>
              <a:t>қолайлы</a:t>
            </a:r>
            <a:r>
              <a:rPr lang="ru-RU" altLang="x-none" sz="2400" b="1" i="1" dirty="0"/>
              <a:t> </a:t>
            </a:r>
            <a:r>
              <a:rPr lang="ru-RU" altLang="x-none" sz="2400" b="1" i="1" dirty="0" err="1"/>
              <a:t>жағдайда</a:t>
            </a:r>
            <a:r>
              <a:rPr lang="ru-RU" altLang="x-none" sz="2400" b="1" i="1" dirty="0"/>
              <a:t> </a:t>
            </a:r>
            <a:r>
              <a:rPr lang="ru-RU" altLang="x-none" sz="2400" b="1" i="1" dirty="0" err="1"/>
              <a:t>дамуда</a:t>
            </a:r>
            <a:r>
              <a:rPr lang="ru-RU" altLang="x-none" sz="2400" dirty="0"/>
              <a:t>: </a:t>
            </a:r>
            <a:r>
              <a:rPr lang="ru-RU" altLang="x-none" sz="2400" dirty="0" err="1"/>
              <a:t>өзінің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отыны</a:t>
            </a:r>
            <a:r>
              <a:rPr lang="ru-RU" altLang="x-none" sz="2400" dirty="0"/>
              <a:t> (</a:t>
            </a:r>
            <a:r>
              <a:rPr lang="ru-RU" altLang="x-none" sz="2400" b="1" u="sng" dirty="0" err="1"/>
              <a:t>Қарағанды</a:t>
            </a:r>
            <a:r>
              <a:rPr lang="ru-RU" altLang="x-none" sz="2400" b="1" u="sng" dirty="0"/>
              <a:t> ​​</a:t>
            </a:r>
            <a:r>
              <a:rPr lang="ru-RU" altLang="x-none" sz="2400" b="1" u="sng" dirty="0" err="1"/>
              <a:t>бассейні</a:t>
            </a:r>
            <a:r>
              <a:rPr lang="ru-RU" altLang="x-none" sz="2400" dirty="0"/>
              <a:t>) </a:t>
            </a:r>
            <a:r>
              <a:rPr lang="ru-RU" altLang="x-none" sz="2400" dirty="0" err="1"/>
              <a:t>және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шикізат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болған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жағдайда</a:t>
            </a:r>
            <a:r>
              <a:rPr lang="ru-RU" altLang="x-none" sz="2400" dirty="0"/>
              <a:t> (</a:t>
            </a:r>
            <a:r>
              <a:rPr lang="ru-RU" altLang="x-none" sz="2400" b="1" u="sng" dirty="0" err="1"/>
              <a:t>Соколово-Сарбайское</a:t>
            </a:r>
            <a:r>
              <a:rPr lang="ru-RU" altLang="x-none" sz="2400" b="1" u="sng" dirty="0"/>
              <a:t>, </a:t>
            </a:r>
            <a:r>
              <a:rPr lang="ru-RU" altLang="x-none" sz="2400" b="1" u="sng" dirty="0" err="1"/>
              <a:t>Лисаковск</a:t>
            </a:r>
            <a:r>
              <a:rPr lang="ru-RU" altLang="x-none" sz="2400" b="1" u="sng" dirty="0"/>
              <a:t> , Аят  </a:t>
            </a:r>
            <a:r>
              <a:rPr lang="ru-RU" altLang="x-none" sz="2400" b="1" u="sng" dirty="0" err="1"/>
              <a:t>кен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орындары</a:t>
            </a:r>
            <a:r>
              <a:rPr lang="ru-RU" altLang="x-none" sz="2400" dirty="0"/>
              <a:t>).</a:t>
            </a:r>
          </a:p>
          <a:p>
            <a:pPr algn="just" eaLnBrk="1" hangingPunct="1"/>
            <a:endParaRPr lang="ru-RU" altLang="x-none" sz="2400" dirty="0"/>
          </a:p>
          <a:p>
            <a:pPr algn="just" eaLnBrk="1" hangingPunct="1"/>
            <a:r>
              <a:rPr lang="ru-RU" altLang="x-none" sz="2400" dirty="0" err="1"/>
              <a:t>Металлургиялық</a:t>
            </a:r>
            <a:r>
              <a:rPr lang="ru-RU" altLang="x-none" sz="2400" dirty="0"/>
              <a:t> база </a:t>
            </a:r>
            <a:r>
              <a:rPr lang="ru-RU" altLang="x-none" sz="2400" dirty="0" err="1"/>
              <a:t>өнеркәсіптің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төменгі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қабаттарының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жоғары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үлес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салмағымен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сипатталады</a:t>
            </a:r>
            <a:r>
              <a:rPr lang="ru-RU" altLang="x-none" sz="2400" dirty="0"/>
              <a:t>, </a:t>
            </a:r>
            <a:r>
              <a:rPr lang="ru-RU" altLang="x-none" sz="2400" dirty="0" err="1"/>
              <a:t>олар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шикізат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өндіруден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және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оларды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аймақтан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тыс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жерлерге</a:t>
            </a:r>
            <a:r>
              <a:rPr lang="ru-RU" altLang="x-none" sz="2400" dirty="0"/>
              <a:t> (</a:t>
            </a:r>
            <a:r>
              <a:rPr lang="ru-RU" altLang="x-none" sz="2400" dirty="0" err="1"/>
              <a:t>негізінен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Оралға</a:t>
            </a:r>
            <a:r>
              <a:rPr lang="ru-RU" altLang="x-none" sz="2400" dirty="0"/>
              <a:t>) </a:t>
            </a:r>
            <a:r>
              <a:rPr lang="ru-RU" altLang="x-none" sz="2400" dirty="0" err="1"/>
              <a:t>экспорттаудан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тұрады</a:t>
            </a:r>
            <a:r>
              <a:rPr lang="ru-RU" altLang="x-none" sz="2400" dirty="0"/>
              <a:t>.</a:t>
            </a:r>
          </a:p>
          <a:p>
            <a:pPr algn="just" eaLnBrk="1" hangingPunct="1"/>
            <a:r>
              <a:rPr lang="ru-RU" altLang="x-none" sz="2400" b="1" u="sng" dirty="0" err="1"/>
              <a:t>Толық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циклды</a:t>
            </a:r>
            <a:r>
              <a:rPr lang="ru-RU" altLang="x-none" sz="2400" b="1" u="sng" dirty="0"/>
              <a:t> металлургия </a:t>
            </a:r>
            <a:r>
              <a:rPr lang="ru-RU" altLang="x-none" sz="2400" b="1" i="1" u="sng" dirty="0" err="1"/>
              <a:t>Теміртау</a:t>
            </a:r>
            <a:r>
              <a:rPr lang="ru-RU" altLang="x-none" sz="2400" b="1" i="1" u="sng" dirty="0"/>
              <a:t> </a:t>
            </a:r>
            <a:r>
              <a:rPr lang="ru-RU" altLang="x-none" sz="2400" b="1" i="1" u="sng" dirty="0" err="1"/>
              <a:t>қаласындағы</a:t>
            </a:r>
            <a:r>
              <a:rPr lang="ru-RU" altLang="x-none" sz="2400" b="1" i="1" u="sng" dirty="0"/>
              <a:t> </a:t>
            </a:r>
            <a:r>
              <a:rPr lang="ru-RU" altLang="x-none" sz="2400" b="1" i="1" u="sng" dirty="0" err="1"/>
              <a:t>зауытта</a:t>
            </a:r>
            <a:r>
              <a:rPr lang="ru-RU" altLang="x-none" sz="2400" b="1" i="1" u="sng" dirty="0"/>
              <a:t> </a:t>
            </a:r>
            <a:r>
              <a:rPr lang="ru-RU" altLang="x-none" sz="2400" b="1" u="sng" dirty="0"/>
              <a:t>бар.</a:t>
            </a:r>
          </a:p>
          <a:p>
            <a:pPr algn="just" eaLnBrk="1" hangingPunct="1"/>
            <a:endParaRPr lang="ru-RU" altLang="x-none" sz="2400" dirty="0"/>
          </a:p>
          <a:p>
            <a:pPr algn="just" eaLnBrk="1" hangingPunct="1"/>
            <a:r>
              <a:rPr lang="ru-RU" altLang="x-none" sz="2400" dirty="0"/>
              <a:t>ТМД </a:t>
            </a:r>
            <a:r>
              <a:rPr lang="ru-RU" altLang="x-none" sz="2400" dirty="0" err="1"/>
              <a:t>ішінде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Қазақстанда</a:t>
            </a:r>
            <a:r>
              <a:rPr lang="ru-RU" altLang="x-none" sz="2400" dirty="0"/>
              <a:t> </a:t>
            </a:r>
            <a:r>
              <a:rPr lang="ru-RU" altLang="x-none" sz="2400" dirty="0" err="1"/>
              <a:t>ірі</a:t>
            </a:r>
            <a:r>
              <a:rPr lang="ru-RU" altLang="x-none" sz="2400" dirty="0"/>
              <a:t> </a:t>
            </a:r>
            <a:r>
              <a:rPr lang="ru-RU" altLang="x-none" sz="2400" b="1" u="sng" dirty="0" err="1"/>
              <a:t>ферроқорытпа</a:t>
            </a:r>
            <a:r>
              <a:rPr lang="ru-RU" altLang="x-none" sz="2400" b="1" u="sng" dirty="0"/>
              <a:t> </a:t>
            </a:r>
            <a:r>
              <a:rPr lang="ru-RU" altLang="x-none" sz="2400" b="1" u="sng" dirty="0" err="1"/>
              <a:t>өндірісі</a:t>
            </a:r>
            <a:r>
              <a:rPr lang="ru-RU" altLang="x-none" sz="2400" b="1" u="sng" dirty="0"/>
              <a:t> </a:t>
            </a:r>
            <a:r>
              <a:rPr lang="ru-RU" altLang="x-none" sz="2400" dirty="0" err="1"/>
              <a:t>дамыды</a:t>
            </a:r>
            <a:r>
              <a:rPr lang="ru-RU" altLang="x-none" sz="2400" dirty="0"/>
              <a:t>. </a:t>
            </a:r>
            <a:r>
              <a:rPr lang="ru-RU" altLang="x-none" sz="2400" dirty="0" err="1"/>
              <a:t>Орталықтары</a:t>
            </a:r>
            <a:r>
              <a:rPr lang="ru-RU" altLang="x-none" sz="2400" dirty="0"/>
              <a:t>: </a:t>
            </a:r>
            <a:r>
              <a:rPr lang="ru-RU" altLang="x-none" sz="2400" dirty="0" err="1"/>
              <a:t>Ақтөбе</a:t>
            </a:r>
            <a:r>
              <a:rPr lang="ru-RU" altLang="x-none" sz="2400" dirty="0"/>
              <a:t>, </a:t>
            </a:r>
            <a:r>
              <a:rPr lang="ru-RU" altLang="x-none" sz="2400" dirty="0" err="1"/>
              <a:t>Теміртау</a:t>
            </a:r>
            <a:r>
              <a:rPr lang="ru-RU" altLang="x-none" sz="2400" dirty="0"/>
              <a:t>, Павлодар.</a:t>
            </a:r>
            <a:endParaRPr lang="x-none" altLang="x-none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Номер слайда 1">
            <a:extLst>
              <a:ext uri="{FF2B5EF4-FFF2-40B4-BE49-F238E27FC236}">
                <a16:creationId xmlns:a16="http://schemas.microsoft.com/office/drawing/2014/main" id="{22A3BE90-D96A-8B41-8BEF-374E1BBC7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0CA7BA-829E-DF4B-8A6E-9C804E7AA9F9}" type="slidenum">
              <a:rPr lang="ru-RU" altLang="x-none"/>
              <a:pPr/>
              <a:t>17</a:t>
            </a:fld>
            <a:endParaRPr lang="ru-RU" altLang="x-none"/>
          </a:p>
        </p:txBody>
      </p:sp>
      <p:pic>
        <p:nvPicPr>
          <p:cNvPr id="56322" name="Рисунок 2">
            <a:extLst>
              <a:ext uri="{FF2B5EF4-FFF2-40B4-BE49-F238E27FC236}">
                <a16:creationId xmlns:a16="http://schemas.microsoft.com/office/drawing/2014/main" id="{8AC79409-2D00-6B42-8496-3C905E14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" y="332656"/>
            <a:ext cx="89535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1">
            <a:extLst>
              <a:ext uri="{FF2B5EF4-FFF2-40B4-BE49-F238E27FC236}">
                <a16:creationId xmlns:a16="http://schemas.microsoft.com/office/drawing/2014/main" id="{99C77A70-024F-4A4F-848D-5C639AF584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A4B5A7-6401-4C45-A9E7-4B2AC965973D}" type="slidenum">
              <a:rPr lang="ru-RU" altLang="x-none"/>
              <a:pPr/>
              <a:t>18</a:t>
            </a:fld>
            <a:endParaRPr lang="ru-RU" altLang="x-none"/>
          </a:p>
        </p:txBody>
      </p:sp>
      <p:pic>
        <p:nvPicPr>
          <p:cNvPr id="27650" name="Рисунок 2">
            <a:extLst>
              <a:ext uri="{FF2B5EF4-FFF2-40B4-BE49-F238E27FC236}">
                <a16:creationId xmlns:a16="http://schemas.microsoft.com/office/drawing/2014/main" id="{26D4481E-AAAC-AC47-8D38-4C33FE54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4303"/>
            <a:ext cx="6864185" cy="403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>
            <a:extLst>
              <a:ext uri="{FF2B5EF4-FFF2-40B4-BE49-F238E27FC236}">
                <a16:creationId xmlns:a16="http://schemas.microsoft.com/office/drawing/2014/main" id="{E69EDAF4-DA81-8941-9222-C684E0ED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668" y="5376780"/>
            <a:ext cx="8642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dirty="0" err="1"/>
              <a:t>Металлургиялық</a:t>
            </a:r>
            <a:r>
              <a:rPr lang="ru-RU" altLang="x-none" dirty="0"/>
              <a:t> </a:t>
            </a:r>
            <a:r>
              <a:rPr lang="ru-RU" altLang="x-none" dirty="0" err="1"/>
              <a:t>кешеннің</a:t>
            </a:r>
            <a:r>
              <a:rPr lang="ru-RU" altLang="x-none" dirty="0"/>
              <a:t> </a:t>
            </a:r>
            <a:r>
              <a:rPr lang="ru-RU" altLang="x-none" dirty="0" err="1"/>
              <a:t>заманауи</a:t>
            </a:r>
            <a:r>
              <a:rPr lang="ru-RU" altLang="x-none" dirty="0"/>
              <a:t> </a:t>
            </a:r>
            <a:r>
              <a:rPr lang="ru-RU" altLang="x-none" dirty="0" err="1"/>
              <a:t>ірі</a:t>
            </a:r>
            <a:r>
              <a:rPr lang="ru-RU" altLang="x-none" dirty="0"/>
              <a:t> </a:t>
            </a:r>
            <a:r>
              <a:rPr lang="ru-RU" altLang="x-none" dirty="0" err="1"/>
              <a:t>кәсіпорындары</a:t>
            </a:r>
            <a:r>
              <a:rPr lang="ru-RU" altLang="x-none" dirty="0"/>
              <a:t> </a:t>
            </a:r>
            <a:r>
              <a:rPr lang="ru-RU" altLang="x-none" dirty="0" err="1"/>
              <a:t>өзінің</a:t>
            </a:r>
            <a:r>
              <a:rPr lang="ru-RU" altLang="x-none" dirty="0"/>
              <a:t> </a:t>
            </a:r>
            <a:r>
              <a:rPr lang="ru-RU" altLang="x-none" dirty="0" err="1"/>
              <a:t>ішкі</a:t>
            </a:r>
            <a:r>
              <a:rPr lang="ru-RU" altLang="x-none" dirty="0"/>
              <a:t> </a:t>
            </a:r>
            <a:r>
              <a:rPr lang="ru-RU" altLang="x-none" dirty="0" err="1"/>
              <a:t>технологиялық</a:t>
            </a:r>
            <a:r>
              <a:rPr lang="ru-RU" altLang="x-none" dirty="0"/>
              <a:t> </a:t>
            </a:r>
            <a:r>
              <a:rPr lang="ru-RU" altLang="x-none" dirty="0" err="1"/>
              <a:t>байланысының</a:t>
            </a:r>
            <a:r>
              <a:rPr lang="ru-RU" altLang="x-none" dirty="0"/>
              <a:t> </a:t>
            </a:r>
            <a:r>
              <a:rPr lang="ru-RU" altLang="x-none" dirty="0" err="1"/>
              <a:t>сипатына</a:t>
            </a:r>
            <a:r>
              <a:rPr lang="ru-RU" altLang="x-none" dirty="0"/>
              <a:t> </a:t>
            </a:r>
            <a:r>
              <a:rPr lang="ru-RU" altLang="x-none" dirty="0" err="1"/>
              <a:t>қарай</a:t>
            </a:r>
            <a:r>
              <a:rPr lang="ru-RU" altLang="x-none" dirty="0"/>
              <a:t> </a:t>
            </a:r>
            <a:r>
              <a:rPr lang="ru-RU" altLang="x-none" dirty="0" err="1"/>
              <a:t>металлургиялық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энергетикалық</a:t>
            </a:r>
            <a:r>
              <a:rPr lang="ru-RU" altLang="x-none" dirty="0"/>
              <a:t> химия </a:t>
            </a:r>
            <a:r>
              <a:rPr lang="ru-RU" altLang="x-none" dirty="0" err="1"/>
              <a:t>зауыттары</a:t>
            </a:r>
            <a:r>
              <a:rPr lang="ru-RU" altLang="x-none" dirty="0"/>
              <a:t> </a:t>
            </a:r>
            <a:r>
              <a:rPr lang="ru-RU" altLang="x-none" dirty="0" err="1"/>
              <a:t>болып</a:t>
            </a:r>
            <a:r>
              <a:rPr lang="ru-RU" altLang="x-none" dirty="0"/>
              <a:t> </a:t>
            </a:r>
            <a:r>
              <a:rPr lang="ru-RU" altLang="x-none" dirty="0" err="1"/>
              <a:t>табылады</a:t>
            </a:r>
            <a:r>
              <a:rPr lang="ru-RU" altLang="x-none" dirty="0"/>
              <a:t>. </a:t>
            </a:r>
            <a:endParaRPr lang="x-none" altLang="x-non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B2E7AC-BF20-1147-BF7C-F98FE3D18202}"/>
              </a:ext>
            </a:extLst>
          </p:cNvPr>
          <p:cNvSpPr txBox="1"/>
          <p:nvPr/>
        </p:nvSpPr>
        <p:spPr>
          <a:xfrm>
            <a:off x="107504" y="188640"/>
            <a:ext cx="8785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b="1" dirty="0">
                <a:solidFill>
                  <a:srgbClr val="0070C0"/>
                </a:solidFill>
              </a:rPr>
              <a:t>2. 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кешеннің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жалпы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сұлбасы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және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өңдеу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технологияларының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сипаттамасы</a:t>
            </a:r>
            <a:r>
              <a:rPr lang="ru-RU" sz="2000" b="1" dirty="0">
                <a:solidFill>
                  <a:srgbClr val="0070C0"/>
                </a:solidFill>
              </a:rPr>
              <a:t>: агломерация, домна </a:t>
            </a:r>
            <a:r>
              <a:rPr lang="ru-RU" sz="2000" b="1" dirty="0" err="1">
                <a:solidFill>
                  <a:srgbClr val="0070C0"/>
                </a:solidFill>
              </a:rPr>
              <a:t>пеші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болат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құю</a:t>
            </a:r>
            <a:r>
              <a:rPr lang="ru-RU" sz="2000" b="1" dirty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электрлі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болат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балқыту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және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ферроқорытпа</a:t>
            </a:r>
            <a:endParaRPr lang="x-none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B4B0C5-EC7E-FE4A-A34C-68EA0E6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19</a:t>
            </a:fld>
            <a:endParaRPr lang="ru-RU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E2220-2310-BE4C-8E95-D7818DB5CE7D}"/>
              </a:ext>
            </a:extLst>
          </p:cNvPr>
          <p:cNvSpPr txBox="1"/>
          <p:nvPr/>
        </p:nvSpPr>
        <p:spPr>
          <a:xfrm>
            <a:off x="323528" y="3326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/>
              <a:t>Заманауи</a:t>
            </a:r>
            <a:r>
              <a:rPr lang="ru-RU" sz="2000" b="1" dirty="0"/>
              <a:t> </a:t>
            </a:r>
            <a:r>
              <a:rPr lang="ru-RU" sz="2000" b="1" dirty="0" err="1"/>
              <a:t>қара</a:t>
            </a:r>
            <a:r>
              <a:rPr lang="ru-RU" sz="2000" b="1" dirty="0"/>
              <a:t> металлургия </a:t>
            </a:r>
            <a:r>
              <a:rPr lang="ru-RU" sz="2000" b="1" dirty="0" err="1"/>
              <a:t>саласында</a:t>
            </a:r>
            <a:r>
              <a:rPr lang="ru-RU" sz="2000" b="1" dirty="0"/>
              <a:t> </a:t>
            </a:r>
            <a:r>
              <a:rPr lang="ru-RU" sz="2000" b="1" dirty="0" err="1"/>
              <a:t>болат</a:t>
            </a:r>
            <a:r>
              <a:rPr lang="ru-RU" sz="2000" b="1" dirty="0"/>
              <a:t> </a:t>
            </a:r>
            <a:r>
              <a:rPr lang="ru-RU" sz="2000" b="1" dirty="0" err="1"/>
              <a:t>екі</a:t>
            </a:r>
            <a:r>
              <a:rPr lang="ru-RU" sz="2000" b="1" dirty="0"/>
              <a:t> </a:t>
            </a:r>
            <a:r>
              <a:rPr lang="ru-RU" sz="2000" b="1" dirty="0" err="1"/>
              <a:t>сатымен</a:t>
            </a:r>
            <a:r>
              <a:rPr lang="ru-RU" sz="2000" b="1" dirty="0"/>
              <a:t> </a:t>
            </a:r>
            <a:r>
              <a:rPr lang="ru-RU" sz="2000" b="1" dirty="0" err="1"/>
              <a:t>өндіріледі</a:t>
            </a:r>
            <a:r>
              <a:rPr lang="ru-RU" sz="2000" b="1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kk-KZ" sz="2000" dirty="0"/>
              <a:t>1) т</a:t>
            </a:r>
            <a:r>
              <a:rPr lang="ru-RU" sz="2000" dirty="0" err="1"/>
              <a:t>емірді</a:t>
            </a:r>
            <a:r>
              <a:rPr lang="ru-RU" sz="2000" dirty="0"/>
              <a:t> </a:t>
            </a:r>
            <a:r>
              <a:rPr lang="ru-RU" sz="2000" dirty="0" err="1"/>
              <a:t>темірқұрамды</a:t>
            </a:r>
            <a:r>
              <a:rPr lang="ru-RU" sz="2000" dirty="0"/>
              <a:t> </a:t>
            </a:r>
            <a:r>
              <a:rPr lang="ru-RU" sz="2000" dirty="0" err="1"/>
              <a:t>кендерден</a:t>
            </a:r>
            <a:r>
              <a:rPr lang="ru-RU" sz="2000" dirty="0"/>
              <a:t>, </a:t>
            </a:r>
            <a:r>
              <a:rPr lang="ru-RU" sz="2000" dirty="0" err="1"/>
              <a:t>қазіргі</a:t>
            </a:r>
            <a:r>
              <a:rPr lang="ru-RU" sz="2000" dirty="0"/>
              <a:t> </a:t>
            </a:r>
            <a:r>
              <a:rPr lang="ru-RU" sz="2000" dirty="0" err="1"/>
              <a:t>кезде</a:t>
            </a:r>
            <a:r>
              <a:rPr lang="ru-RU" sz="2000" dirty="0"/>
              <a:t> </a:t>
            </a:r>
            <a:r>
              <a:rPr lang="ru-RU" sz="2000" dirty="0" err="1"/>
              <a:t>дайындалған</a:t>
            </a:r>
            <a:r>
              <a:rPr lang="ru-RU" sz="2000" dirty="0"/>
              <a:t> </a:t>
            </a:r>
            <a:r>
              <a:rPr lang="ru-RU" sz="2000" dirty="0" err="1"/>
              <a:t>өнімдерден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агломераттан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түйіршіктерден</a:t>
            </a:r>
            <a:r>
              <a:rPr lang="ru-RU" sz="2000" dirty="0"/>
              <a:t>  </a:t>
            </a:r>
            <a:r>
              <a:rPr lang="ru-RU" sz="2000" dirty="0" err="1">
                <a:solidFill>
                  <a:srgbClr val="FF0000"/>
                </a:solidFill>
              </a:rPr>
              <a:t>тотықсыздандыру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арқылы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жоғары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көміртекті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қорытпа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dirty="0" err="1">
                <a:solidFill>
                  <a:srgbClr val="FF0000"/>
                </a:solidFill>
              </a:rPr>
              <a:t>шойынды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алу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Болатбалқыту</a:t>
            </a:r>
            <a:r>
              <a:rPr lang="ru-RU" sz="2000" dirty="0"/>
              <a:t> </a:t>
            </a:r>
            <a:r>
              <a:rPr lang="ru-RU" sz="2000" dirty="0" err="1"/>
              <a:t>агрегаттарында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төмен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көміртекті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қорытпаны</a:t>
            </a:r>
            <a:r>
              <a:rPr lang="ru-RU" sz="2000" dirty="0">
                <a:solidFill>
                  <a:srgbClr val="FF0000"/>
                </a:solidFill>
              </a:rPr>
              <a:t> - </a:t>
            </a:r>
            <a:r>
              <a:rPr lang="ru-RU" sz="2000" dirty="0" err="1">
                <a:solidFill>
                  <a:srgbClr val="FF0000"/>
                </a:solidFill>
              </a:rPr>
              <a:t>болатты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алу</a:t>
            </a:r>
            <a:r>
              <a:rPr lang="ru-RU" sz="2000" dirty="0"/>
              <a:t> (</a:t>
            </a:r>
            <a:r>
              <a:rPr lang="ru-RU" sz="2000" dirty="0" err="1"/>
              <a:t>ол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конвентерлерде</a:t>
            </a:r>
            <a:r>
              <a:rPr lang="ru-RU" sz="2000" dirty="0"/>
              <a:t> </a:t>
            </a:r>
            <a:r>
              <a:rPr lang="ru-RU" sz="2000" dirty="0" err="1"/>
              <a:t>шойынды</a:t>
            </a:r>
            <a:r>
              <a:rPr lang="ru-RU" sz="2000" dirty="0"/>
              <a:t> </a:t>
            </a:r>
            <a:r>
              <a:rPr lang="ru-RU" sz="2000" dirty="0" err="1"/>
              <a:t>тазартып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алынады</a:t>
            </a:r>
            <a:r>
              <a:rPr lang="ru-RU" sz="2000" dirty="0"/>
              <a:t>) 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>
                <a:solidFill>
                  <a:srgbClr val="FF0000"/>
                </a:solidFill>
              </a:rPr>
              <a:t>Бірінші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саты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тотықсыздандырушы</a:t>
            </a:r>
            <a:r>
              <a:rPr lang="ru-RU" sz="2000" dirty="0"/>
              <a:t>, ал </a:t>
            </a:r>
            <a:r>
              <a:rPr lang="ru-RU" sz="2000" dirty="0" err="1">
                <a:solidFill>
                  <a:srgbClr val="FF0000"/>
                </a:solidFill>
              </a:rPr>
              <a:t>екінші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тотықтырушы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саты</a:t>
            </a:r>
            <a:r>
              <a:rPr lang="ru-RU" sz="2000" dirty="0"/>
              <a:t>, </a:t>
            </a:r>
            <a:r>
              <a:rPr lang="ru-RU" sz="2000" dirty="0" err="1"/>
              <a:t>осыларды</a:t>
            </a:r>
            <a:r>
              <a:rPr lang="ru-RU" sz="2000" dirty="0"/>
              <a:t> </a:t>
            </a:r>
            <a:r>
              <a:rPr lang="ru-RU" sz="2000" dirty="0" err="1"/>
              <a:t>жүргізу</a:t>
            </a:r>
            <a:r>
              <a:rPr lang="ru-RU" sz="2000" dirty="0"/>
              <a:t> </a:t>
            </a:r>
            <a:r>
              <a:rPr lang="ru-RU" sz="2000" dirty="0" err="1"/>
              <a:t>қисынсыздыққа</a:t>
            </a:r>
            <a:r>
              <a:rPr lang="ru-RU" sz="2000" dirty="0"/>
              <a:t> </a:t>
            </a:r>
            <a:r>
              <a:rPr lang="ru-RU" sz="2000" dirty="0" err="1"/>
              <a:t>қарамастан</a:t>
            </a:r>
            <a:r>
              <a:rPr lang="ru-RU" sz="2000" dirty="0"/>
              <a:t>, </a:t>
            </a:r>
            <a:r>
              <a:rPr lang="ru-RU" sz="2000" dirty="0" err="1"/>
              <a:t>мұндай</a:t>
            </a:r>
            <a:r>
              <a:rPr lang="ru-RU" sz="2000" dirty="0"/>
              <a:t> </a:t>
            </a:r>
            <a:r>
              <a:rPr lang="ru-RU" sz="2000" dirty="0" err="1"/>
              <a:t>сұлба</a:t>
            </a:r>
            <a:r>
              <a:rPr lang="ru-RU" sz="2000" dirty="0"/>
              <a:t> 20 </a:t>
            </a:r>
            <a:r>
              <a:rPr lang="ru-RU" sz="2000" dirty="0" err="1"/>
              <a:t>ғасырдың</a:t>
            </a:r>
            <a:r>
              <a:rPr lang="ru-RU" sz="2000" dirty="0"/>
              <a:t> </a:t>
            </a:r>
            <a:r>
              <a:rPr lang="ru-RU" sz="2000" dirty="0" err="1"/>
              <a:t>басына</a:t>
            </a:r>
            <a:r>
              <a:rPr lang="ru-RU" sz="2000" dirty="0"/>
              <a:t> </a:t>
            </a:r>
            <a:r>
              <a:rPr lang="ru-RU" sz="2000" dirty="0" err="1"/>
              <a:t>қарай</a:t>
            </a:r>
            <a:r>
              <a:rPr lang="ru-RU" sz="2000" dirty="0"/>
              <a:t> </a:t>
            </a:r>
            <a:r>
              <a:rPr lang="ru-RU" sz="2000" dirty="0" err="1"/>
              <a:t>ең</a:t>
            </a:r>
            <a:r>
              <a:rPr lang="ru-RU" sz="2000" dirty="0"/>
              <a:t> </a:t>
            </a:r>
            <a:r>
              <a:rPr lang="ru-RU" sz="2000" dirty="0" err="1"/>
              <a:t>үнемді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өнімді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шықты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болатты</a:t>
            </a:r>
            <a:r>
              <a:rPr lang="ru-RU" sz="2000" dirty="0"/>
              <a:t> </a:t>
            </a:r>
            <a:r>
              <a:rPr lang="ru-RU" sz="2000" dirty="0" err="1"/>
              <a:t>жаппай</a:t>
            </a:r>
            <a:r>
              <a:rPr lang="ru-RU" sz="2000" dirty="0"/>
              <a:t> </a:t>
            </a:r>
            <a:r>
              <a:rPr lang="ru-RU" sz="2000" dirty="0" err="1"/>
              <a:t>өндіруде</a:t>
            </a:r>
            <a:r>
              <a:rPr lang="ru-RU" sz="2000" dirty="0"/>
              <a:t> осы технология </a:t>
            </a:r>
            <a:r>
              <a:rPr lang="ru-RU" sz="2000" dirty="0" err="1"/>
              <a:t>басым</a:t>
            </a:r>
            <a:r>
              <a:rPr lang="ru-RU" sz="2000" dirty="0"/>
              <a:t> </a:t>
            </a:r>
            <a:r>
              <a:rPr lang="ru-RU" sz="2000" dirty="0" err="1"/>
              <a:t>болды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сатылы</a:t>
            </a:r>
            <a:r>
              <a:rPr lang="ru-RU" sz="2000" dirty="0"/>
              <a:t> </a:t>
            </a:r>
            <a:r>
              <a:rPr lang="ru-RU" sz="2000" dirty="0" err="1"/>
              <a:t>сұлбаға</a:t>
            </a:r>
            <a:r>
              <a:rPr lang="ru-RU" sz="2000" dirty="0"/>
              <a:t> </a:t>
            </a:r>
            <a:r>
              <a:rPr lang="ru-RU" sz="2000" dirty="0" err="1"/>
              <a:t>негізделген</a:t>
            </a:r>
            <a:r>
              <a:rPr lang="ru-RU" sz="2000" dirty="0"/>
              <a:t> </a:t>
            </a:r>
            <a:r>
              <a:rPr lang="ru-RU" sz="2000" dirty="0" err="1"/>
              <a:t>толық</a:t>
            </a:r>
            <a:r>
              <a:rPr lang="ru-RU" sz="2000" dirty="0"/>
              <a:t> </a:t>
            </a:r>
            <a:r>
              <a:rPr lang="ru-RU" sz="2000" dirty="0" err="1"/>
              <a:t>өндірістік</a:t>
            </a:r>
            <a:r>
              <a:rPr lang="ru-RU" sz="2000" dirty="0"/>
              <a:t> </a:t>
            </a:r>
            <a:r>
              <a:rPr lang="ru-RU" sz="2000" dirty="0" err="1"/>
              <a:t>циклге</a:t>
            </a:r>
            <a:r>
              <a:rPr lang="ru-RU" sz="2000" dirty="0"/>
              <a:t> </a:t>
            </a:r>
            <a:r>
              <a:rPr lang="ru-RU" sz="2000" dirty="0" err="1"/>
              <a:t>келесі</a:t>
            </a:r>
            <a:r>
              <a:rPr lang="ru-RU" sz="2000" dirty="0"/>
              <a:t> </a:t>
            </a:r>
            <a:r>
              <a:rPr lang="ru-RU" sz="2000" dirty="0" err="1"/>
              <a:t>цехтардың</a:t>
            </a:r>
            <a:r>
              <a:rPr lang="ru-RU" sz="2000" dirty="0"/>
              <a:t>, </a:t>
            </a:r>
            <a:r>
              <a:rPr lang="ru-RU" sz="2000" dirty="0" err="1"/>
              <a:t>фабрикалардың</a:t>
            </a:r>
            <a:r>
              <a:rPr lang="ru-RU" sz="2000" dirty="0"/>
              <a:t>, </a:t>
            </a:r>
            <a:r>
              <a:rPr lang="ru-RU" sz="2000" dirty="0" err="1"/>
              <a:t>өндірістердің</a:t>
            </a:r>
            <a:r>
              <a:rPr lang="ru-RU" sz="2000" dirty="0"/>
              <a:t> </a:t>
            </a:r>
            <a:r>
              <a:rPr lang="ru-RU" sz="2000" dirty="0" err="1"/>
              <a:t>тізімі</a:t>
            </a:r>
            <a:r>
              <a:rPr lang="ru-RU" sz="2000" dirty="0"/>
              <a:t> </a:t>
            </a:r>
            <a:r>
              <a:rPr lang="ru-RU" sz="2000" dirty="0" err="1"/>
              <a:t>кіреді</a:t>
            </a:r>
            <a:r>
              <a:rPr lang="ru-RU" sz="2000" dirty="0"/>
              <a:t>: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88404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>
            <a:extLst>
              <a:ext uri="{FF2B5EF4-FFF2-40B4-BE49-F238E27FC236}">
                <a16:creationId xmlns:a16="http://schemas.microsoft.com/office/drawing/2014/main" id="{9D036F98-BC58-A94D-9981-D91A879A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F6CED3-B7DA-4547-BA34-2B8AB77F6129}" type="slidenum">
              <a:rPr lang="ru-RU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x-none" sz="1400"/>
          </a:p>
        </p:txBody>
      </p:sp>
      <p:sp>
        <p:nvSpPr>
          <p:cNvPr id="17410" name="TextBox 4">
            <a:extLst>
              <a:ext uri="{FF2B5EF4-FFF2-40B4-BE49-F238E27FC236}">
                <a16:creationId xmlns:a16="http://schemas.microsoft.com/office/drawing/2014/main" id="{2046A5A9-4475-9D42-888E-8EDD399F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782121"/>
            <a:ext cx="396044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x-none" sz="1800" b="1" u="sng" dirty="0">
                <a:solidFill>
                  <a:srgbClr val="7030A0"/>
                </a:solidFill>
              </a:rPr>
              <a:t>ГЛОССАРИЙ: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1. </a:t>
            </a:r>
            <a:r>
              <a:rPr lang="ru-RU" altLang="x-none" sz="1600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кешен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2. </a:t>
            </a:r>
            <a:r>
              <a:rPr lang="ru-RU" altLang="x-none" sz="1600" b="1" dirty="0" err="1">
                <a:solidFill>
                  <a:srgbClr val="0070C0"/>
                </a:solidFill>
              </a:rPr>
              <a:t>Металлургиялы</a:t>
            </a:r>
            <a:r>
              <a:rPr lang="kk-KZ" altLang="x-none" sz="1600" b="1" dirty="0">
                <a:solidFill>
                  <a:srgbClr val="0070C0"/>
                </a:solidFill>
              </a:rPr>
              <a:t>қ</a:t>
            </a:r>
            <a:r>
              <a:rPr lang="ru-RU" altLang="x-none" sz="1600" b="1" dirty="0">
                <a:solidFill>
                  <a:srgbClr val="0070C0"/>
                </a:solidFill>
              </a:rPr>
              <a:t> /</a:t>
            </a:r>
            <a:r>
              <a:rPr lang="ru-RU" altLang="x-none" sz="1600" b="1" dirty="0" err="1">
                <a:solidFill>
                  <a:srgbClr val="0070C0"/>
                </a:solidFill>
              </a:rPr>
              <a:t>айналым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3. </a:t>
            </a:r>
            <a:r>
              <a:rPr lang="ru-RU" altLang="x-none" sz="1600" b="1" dirty="0" err="1">
                <a:solidFill>
                  <a:srgbClr val="0070C0"/>
                </a:solidFill>
              </a:rPr>
              <a:t>Толық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altLang="x-none" sz="1600" b="1" dirty="0">
                <a:solidFill>
                  <a:srgbClr val="0070C0"/>
                </a:solidFill>
              </a:rPr>
              <a:t> цикл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4. </a:t>
            </a:r>
            <a:r>
              <a:rPr lang="ru-RU" altLang="x-none" sz="1600" b="1" dirty="0" err="1">
                <a:solidFill>
                  <a:srgbClr val="0070C0"/>
                </a:solidFill>
              </a:rPr>
              <a:t>Толық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емес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altLang="x-none" sz="1600" b="1" dirty="0">
                <a:solidFill>
                  <a:srgbClr val="0070C0"/>
                </a:solidFill>
              </a:rPr>
              <a:t> цикл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5. </a:t>
            </a:r>
            <a:r>
              <a:rPr lang="ru-RU" altLang="x-none" sz="1600" b="1" dirty="0" err="1">
                <a:solidFill>
                  <a:srgbClr val="0070C0"/>
                </a:solidFill>
              </a:rPr>
              <a:t>Қайта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бөлу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6. Агломерация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7. Агломерат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8. </a:t>
            </a:r>
            <a:r>
              <a:rPr lang="ru-RU" altLang="x-none" sz="1600" b="1" dirty="0" err="1">
                <a:solidFill>
                  <a:srgbClr val="0070C0"/>
                </a:solidFill>
              </a:rPr>
              <a:t>Түйіршіктер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9. Домна </a:t>
            </a:r>
            <a:r>
              <a:rPr lang="ru-RU" altLang="x-none" sz="1600" b="1" dirty="0" err="1">
                <a:solidFill>
                  <a:srgbClr val="0070C0"/>
                </a:solidFill>
              </a:rPr>
              <a:t>пешінің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процесі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10. </a:t>
            </a:r>
            <a:r>
              <a:rPr lang="ru-RU" altLang="x-none" sz="1600" b="1" dirty="0" err="1">
                <a:solidFill>
                  <a:srgbClr val="0070C0"/>
                </a:solidFill>
              </a:rPr>
              <a:t>Болат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балқыту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процесі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11. </a:t>
            </a:r>
            <a:r>
              <a:rPr lang="ru-RU" altLang="x-none" sz="1600" b="1" dirty="0" err="1">
                <a:solidFill>
                  <a:srgbClr val="0070C0"/>
                </a:solidFill>
              </a:rPr>
              <a:t>Электрлік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болат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балқыту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процесі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12. </a:t>
            </a:r>
            <a:r>
              <a:rPr lang="ru-RU" altLang="x-none" sz="1600" b="1" dirty="0" err="1">
                <a:solidFill>
                  <a:srgbClr val="0070C0"/>
                </a:solidFill>
              </a:rPr>
              <a:t>Ферроқорытпа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өндірісі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13. </a:t>
            </a:r>
            <a:r>
              <a:rPr lang="ru-RU" altLang="x-none" sz="1600" b="1" dirty="0" err="1">
                <a:solidFill>
                  <a:srgbClr val="0070C0"/>
                </a:solidFill>
              </a:rPr>
              <a:t>Жылу</a:t>
            </a:r>
            <a:r>
              <a:rPr lang="ru-RU" altLang="x-none" sz="1600" b="1" dirty="0">
                <a:solidFill>
                  <a:srgbClr val="0070C0"/>
                </a:solidFill>
              </a:rPr>
              <a:t> беру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14. </a:t>
            </a:r>
            <a:r>
              <a:rPr lang="ru-RU" altLang="x-none" sz="1600" b="1" dirty="0" err="1">
                <a:solidFill>
                  <a:srgbClr val="0070C0"/>
                </a:solidFill>
              </a:rPr>
              <a:t>Жылыту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технологиясы</a:t>
            </a:r>
            <a:endParaRPr lang="ru-RU" altLang="x-none" sz="1600" b="1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15. </a:t>
            </a:r>
            <a:r>
              <a:rPr lang="ru-RU" altLang="x-none" sz="1600" b="1" dirty="0" err="1">
                <a:solidFill>
                  <a:srgbClr val="FF0000"/>
                </a:solidFill>
              </a:rPr>
              <a:t>Жылуэнергетика</a:t>
            </a:r>
            <a:endParaRPr lang="ru-RU" altLang="x-none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FF0000"/>
                </a:solidFill>
              </a:rPr>
              <a:t>16. </a:t>
            </a:r>
            <a:r>
              <a:rPr lang="ru-RU" altLang="x-none" sz="1600" b="1" dirty="0" err="1">
                <a:solidFill>
                  <a:srgbClr val="FF0000"/>
                </a:solidFill>
              </a:rPr>
              <a:t>Энергетикалық</a:t>
            </a:r>
            <a:r>
              <a:rPr lang="ru-RU" altLang="x-none" sz="1600" b="1" dirty="0">
                <a:solidFill>
                  <a:srgbClr val="FF0000"/>
                </a:solidFill>
              </a:rPr>
              <a:t> </a:t>
            </a:r>
            <a:r>
              <a:rPr lang="ru-RU" altLang="x-none" sz="1600" b="1" dirty="0" err="1">
                <a:solidFill>
                  <a:srgbClr val="FF0000"/>
                </a:solidFill>
              </a:rPr>
              <a:t>ресурстар</a:t>
            </a:r>
            <a:endParaRPr lang="ru-RU" altLang="x-none" sz="16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x-none" sz="1600" b="1" dirty="0">
                <a:solidFill>
                  <a:srgbClr val="0070C0"/>
                </a:solidFill>
              </a:rPr>
              <a:t>17. </a:t>
            </a:r>
            <a:r>
              <a:rPr lang="ru-RU" altLang="x-none" sz="1600" b="1" dirty="0" err="1">
                <a:solidFill>
                  <a:srgbClr val="0070C0"/>
                </a:solidFill>
              </a:rPr>
              <a:t>Қуатты</a:t>
            </a:r>
            <a:r>
              <a:rPr lang="ru-RU" altLang="x-none" sz="1600" b="1" dirty="0">
                <a:solidFill>
                  <a:srgbClr val="0070C0"/>
                </a:solidFill>
              </a:rPr>
              <a:t> </a:t>
            </a:r>
            <a:r>
              <a:rPr lang="ru-RU" altLang="x-none" sz="1600" b="1" dirty="0" err="1">
                <a:solidFill>
                  <a:srgbClr val="0070C0"/>
                </a:solidFill>
              </a:rPr>
              <a:t>тұтыну</a:t>
            </a:r>
            <a:endParaRPr lang="ru-RU" altLang="x-none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1AE88-F9DA-6347-AE6E-C94FCACC8846}"/>
              </a:ext>
            </a:extLst>
          </p:cNvPr>
          <p:cNvSpPr txBox="1"/>
          <p:nvPr/>
        </p:nvSpPr>
        <p:spPr>
          <a:xfrm>
            <a:off x="441064" y="505735"/>
            <a:ext cx="4079875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u="sng" cap="all" dirty="0">
                <a:solidFill>
                  <a:srgbClr val="7030A0"/>
                </a:solidFill>
                <a:latin typeface="Arial" charset="0"/>
              </a:rPr>
              <a:t>1 </a:t>
            </a:r>
            <a:r>
              <a:rPr lang="ru-RU" b="1" u="sng" cap="all" dirty="0" err="1">
                <a:solidFill>
                  <a:srgbClr val="7030A0"/>
                </a:solidFill>
                <a:latin typeface="Arial" charset="0"/>
              </a:rPr>
              <a:t>дәріс</a:t>
            </a:r>
            <a:r>
              <a:rPr lang="ru-RU" b="1" u="sng" cap="all" dirty="0">
                <a:solidFill>
                  <a:srgbClr val="7030A0"/>
                </a:solidFill>
                <a:latin typeface="Arial" charset="0"/>
              </a:rPr>
              <a:t>. </a:t>
            </a:r>
            <a:r>
              <a:rPr lang="ru-RU" b="1" u="sng" cap="all" dirty="0" err="1">
                <a:solidFill>
                  <a:srgbClr val="7030A0"/>
                </a:solidFill>
                <a:latin typeface="Arial" charset="0"/>
              </a:rPr>
              <a:t>кіріспе</a:t>
            </a:r>
            <a:endParaRPr lang="ru-RU" b="1" u="sng" cap="all" dirty="0">
              <a:solidFill>
                <a:srgbClr val="7030A0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u="sng" cap="all" dirty="0" err="1">
                <a:solidFill>
                  <a:srgbClr val="7030A0"/>
                </a:solidFill>
                <a:latin typeface="Arial" charset="0"/>
              </a:rPr>
              <a:t>Дәріс</a:t>
            </a:r>
            <a:r>
              <a:rPr lang="ru-RU" b="1" u="sng" cap="all" dirty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ru-RU" b="1" u="sng" cap="all" dirty="0" err="1">
                <a:solidFill>
                  <a:srgbClr val="7030A0"/>
                </a:solidFill>
                <a:latin typeface="Arial" charset="0"/>
              </a:rPr>
              <a:t>жоспары</a:t>
            </a:r>
            <a:endParaRPr lang="ru-RU" b="1" u="sng" cap="all" dirty="0">
              <a:solidFill>
                <a:srgbClr val="7030A0"/>
              </a:solidFill>
              <a:latin typeface="Arial" charset="0"/>
            </a:endParaRPr>
          </a:p>
          <a:p>
            <a:pPr eaLnBrk="1" hangingPunct="1">
              <a:defRPr/>
            </a:pPr>
            <a:endParaRPr lang="ru-RU" cap="all" dirty="0">
              <a:solidFill>
                <a:srgbClr val="0070C0"/>
              </a:solidFill>
              <a:latin typeface="Arial" charset="0"/>
            </a:endParaRPr>
          </a:p>
          <a:p>
            <a:pPr indent="361950" eaLnBrk="1" hangingPunct="1">
              <a:buFontTx/>
              <a:buAutoNum type="arabicPeriod"/>
              <a:defRPr/>
            </a:pPr>
            <a:r>
              <a:rPr lang="ru-RU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процестердің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жылутехникасы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облысындағы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негізгі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түсініктер</a:t>
            </a:r>
            <a:endParaRPr lang="ru-RU" b="1" dirty="0">
              <a:solidFill>
                <a:srgbClr val="0070C0"/>
              </a:solidFill>
            </a:endParaRPr>
          </a:p>
          <a:p>
            <a:pPr indent="361950" eaLnBrk="1" hangingPunct="1">
              <a:buFontTx/>
              <a:buAutoNum type="arabicPeriod"/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 indent="361950" eaLnBrk="1" hangingPunct="1">
              <a:buFontTx/>
              <a:buAutoNum type="arabicPeriod"/>
              <a:defRPr/>
            </a:pPr>
            <a:r>
              <a:rPr lang="ru-RU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кешен</a:t>
            </a:r>
            <a:r>
              <a:rPr lang="ru-RU" b="1" dirty="0">
                <a:solidFill>
                  <a:srgbClr val="0070C0"/>
                </a:solidFill>
              </a:rPr>
              <a:t>. </a:t>
            </a:r>
            <a:r>
              <a:rPr lang="ru-RU" b="1" dirty="0" err="1">
                <a:solidFill>
                  <a:srgbClr val="0070C0"/>
                </a:solidFill>
              </a:rPr>
              <a:t>Толық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және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толық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емес</a:t>
            </a:r>
            <a:r>
              <a:rPr lang="ru-RU" b="1" dirty="0">
                <a:solidFill>
                  <a:srgbClr val="0070C0"/>
                </a:solidFill>
              </a:rPr>
              <a:t> металлургия </a:t>
            </a:r>
            <a:r>
              <a:rPr lang="ru-RU" b="1" dirty="0" err="1">
                <a:solidFill>
                  <a:srgbClr val="0070C0"/>
                </a:solidFill>
              </a:rPr>
              <a:t>циклдарының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өндірісі</a:t>
            </a:r>
            <a:endParaRPr lang="ru-RU" b="1" dirty="0">
              <a:solidFill>
                <a:srgbClr val="0070C0"/>
              </a:solidFill>
            </a:endParaRPr>
          </a:p>
          <a:p>
            <a:pPr indent="361950" eaLnBrk="1" hangingPunct="1">
              <a:buFontTx/>
              <a:buAutoNum type="arabicPeriod"/>
              <a:defRPr/>
            </a:pPr>
            <a:endParaRPr lang="ru-RU" b="1" dirty="0">
              <a:solidFill>
                <a:srgbClr val="0070C0"/>
              </a:solidFill>
            </a:endParaRPr>
          </a:p>
          <a:p>
            <a:pPr indent="361950" eaLnBrk="1" hangingPunct="1">
              <a:buFontTx/>
              <a:buAutoNum type="arabicPeriod"/>
              <a:defRPr/>
            </a:pPr>
            <a:r>
              <a:rPr lang="ru-RU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кешеннің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жалпы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схемасы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және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конверсиялық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технологиялардың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сипаттамасы</a:t>
            </a:r>
            <a:r>
              <a:rPr lang="ru-RU" b="1" dirty="0">
                <a:solidFill>
                  <a:srgbClr val="0070C0"/>
                </a:solidFill>
              </a:rPr>
              <a:t>: агломерация, домна </a:t>
            </a:r>
            <a:r>
              <a:rPr lang="ru-RU" b="1" dirty="0" err="1">
                <a:solidFill>
                  <a:srgbClr val="0070C0"/>
                </a:solidFill>
              </a:rPr>
              <a:t>пеші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болат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құю</a:t>
            </a:r>
            <a:r>
              <a:rPr lang="ru-RU" b="1" dirty="0">
                <a:solidFill>
                  <a:srgbClr val="0070C0"/>
                </a:solidFill>
              </a:rPr>
              <a:t>, </a:t>
            </a:r>
            <a:r>
              <a:rPr lang="ru-RU" b="1" dirty="0" err="1">
                <a:solidFill>
                  <a:srgbClr val="0070C0"/>
                </a:solidFill>
              </a:rPr>
              <a:t>электрлі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болат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жасау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және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ферроқорытпа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indent="361950" eaLnBrk="1" hangingPunct="1">
              <a:buFontTx/>
              <a:buAutoNum type="arabicPeriod"/>
              <a:defRPr/>
            </a:pPr>
            <a:r>
              <a:rPr lang="ru-RU" b="1" dirty="0">
                <a:solidFill>
                  <a:srgbClr val="0070C0"/>
                </a:solidFill>
              </a:rPr>
              <a:t>Металлургия </a:t>
            </a:r>
            <a:r>
              <a:rPr lang="ru-RU" b="1" dirty="0" err="1">
                <a:solidFill>
                  <a:srgbClr val="0070C0"/>
                </a:solidFill>
              </a:rPr>
              <a:t>саласындағы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энергияны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тұтыну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>
            <a:extLst>
              <a:ext uri="{FF2B5EF4-FFF2-40B4-BE49-F238E27FC236}">
                <a16:creationId xmlns:a16="http://schemas.microsoft.com/office/drawing/2014/main" id="{82E8D36B-B3E5-C944-9DFD-C8978576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7050" y="6296025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53C770-80DA-334E-954C-7316EF2214BF}" type="slidenum">
              <a:rPr lang="ru-RU" altLang="x-none"/>
              <a:pPr eaLnBrk="1" hangingPunct="1"/>
              <a:t>20</a:t>
            </a:fld>
            <a:endParaRPr lang="ru-RU" altLang="x-none"/>
          </a:p>
        </p:txBody>
      </p:sp>
      <p:pic>
        <p:nvPicPr>
          <p:cNvPr id="13319" name="Picture 2" descr="http://www.vbeelinez.ru/sites/default/files/0_121_0.jpg">
            <a:extLst>
              <a:ext uri="{FF2B5EF4-FFF2-40B4-BE49-F238E27FC236}">
                <a16:creationId xmlns:a16="http://schemas.microsoft.com/office/drawing/2014/main" id="{78D9289D-D817-6645-AF48-E12705EF9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597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8423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B4B0C5-EC7E-FE4A-A34C-68EA0E6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21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69DB3-B530-A24C-9D5D-063CE1B7EA5E}"/>
              </a:ext>
            </a:extLst>
          </p:cNvPr>
          <p:cNvSpPr txBox="1"/>
          <p:nvPr/>
        </p:nvSpPr>
        <p:spPr>
          <a:xfrm>
            <a:off x="432774" y="836712"/>
            <a:ext cx="82192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КР/КК</a:t>
            </a:r>
            <a:r>
              <a:rPr lang="ru-RU" sz="2000" dirty="0"/>
              <a:t> – </a:t>
            </a:r>
            <a:r>
              <a:rPr lang="ru-RU" sz="2000" dirty="0" err="1"/>
              <a:t>тас</a:t>
            </a:r>
            <a:r>
              <a:rPr lang="ru-RU" sz="2000" dirty="0"/>
              <a:t> </a:t>
            </a:r>
            <a:r>
              <a:rPr lang="ru-RU" sz="2000" dirty="0" err="1"/>
              <a:t>көмірін</a:t>
            </a:r>
            <a:r>
              <a:rPr lang="ru-RU" sz="2000" dirty="0"/>
              <a:t> </a:t>
            </a:r>
            <a:r>
              <a:rPr lang="ru-RU" sz="2000" dirty="0" err="1"/>
              <a:t>қазып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шахталар</a:t>
            </a:r>
            <a:r>
              <a:rPr lang="ru-RU" sz="2000" dirty="0"/>
              <a:t> мен </a:t>
            </a:r>
            <a:r>
              <a:rPr lang="ru-RU" sz="2000" dirty="0" err="1"/>
              <a:t>көмір</a:t>
            </a:r>
            <a:r>
              <a:rPr lang="ru-RU" sz="2000" dirty="0"/>
              <a:t> </a:t>
            </a:r>
            <a:r>
              <a:rPr lang="ru-RU" sz="2000" dirty="0" err="1"/>
              <a:t>кескіндері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УОФ/КБФ/</a:t>
            </a:r>
            <a:r>
              <a:rPr lang="ru-RU" sz="2000" dirty="0"/>
              <a:t> - </a:t>
            </a:r>
            <a:r>
              <a:rPr lang="ru-RU" sz="2000" dirty="0" err="1"/>
              <a:t>тас</a:t>
            </a:r>
            <a:r>
              <a:rPr lang="ru-RU" sz="2000" dirty="0"/>
              <a:t> </a:t>
            </a:r>
            <a:r>
              <a:rPr lang="ru-RU" sz="2000" dirty="0" err="1"/>
              <a:t>көмірін</a:t>
            </a:r>
            <a:r>
              <a:rPr lang="ru-RU" sz="2000" dirty="0"/>
              <a:t> </a:t>
            </a:r>
            <a:r>
              <a:rPr lang="ru-RU" sz="2000" dirty="0" err="1"/>
              <a:t>біріншілік</a:t>
            </a:r>
            <a:r>
              <a:rPr lang="ru-RU" sz="2000" dirty="0"/>
              <a:t> </a:t>
            </a:r>
            <a:r>
              <a:rPr lang="ru-RU" sz="2000" dirty="0" err="1"/>
              <a:t>бөлшектеу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байыту</a:t>
            </a:r>
            <a:r>
              <a:rPr lang="ru-RU" sz="2000" dirty="0"/>
              <a:t> </a:t>
            </a:r>
            <a:r>
              <a:rPr lang="ru-RU" sz="2000" dirty="0" err="1"/>
              <a:t>бойынша</a:t>
            </a:r>
            <a:r>
              <a:rPr lang="ru-RU" sz="2000" dirty="0"/>
              <a:t> </a:t>
            </a:r>
            <a:r>
              <a:rPr lang="ru-RU" sz="2000" dirty="0" err="1"/>
              <a:t>жұмыс</a:t>
            </a:r>
            <a:r>
              <a:rPr lang="ru-RU" sz="2000" dirty="0"/>
              <a:t> </a:t>
            </a:r>
            <a:r>
              <a:rPr lang="ru-RU" sz="2000" dirty="0" err="1"/>
              <a:t>жасайтын</a:t>
            </a:r>
            <a:r>
              <a:rPr lang="ru-RU" sz="2000" dirty="0"/>
              <a:t> </a:t>
            </a:r>
            <a:r>
              <a:rPr lang="ru-RU" sz="2000" dirty="0" err="1"/>
              <a:t>көмірбайыту</a:t>
            </a:r>
            <a:r>
              <a:rPr lang="ru-RU" sz="2000" dirty="0"/>
              <a:t> </a:t>
            </a:r>
            <a:r>
              <a:rPr lang="ru-RU" sz="2000" dirty="0" err="1"/>
              <a:t>фабрикалары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КХП/КХӨ/</a:t>
            </a:r>
            <a:r>
              <a:rPr lang="ru-RU" sz="2000" dirty="0"/>
              <a:t> - </a:t>
            </a:r>
            <a:r>
              <a:rPr lang="ru-RU" sz="2000" dirty="0" err="1"/>
              <a:t>коксохимиялық</a:t>
            </a:r>
            <a:r>
              <a:rPr lang="ru-RU" sz="2000" dirty="0"/>
              <a:t> </a:t>
            </a:r>
            <a:r>
              <a:rPr lang="ru-RU" sz="2000" dirty="0" err="1"/>
              <a:t>өндіріс</a:t>
            </a:r>
            <a:r>
              <a:rPr lang="ru-RU" sz="2000" dirty="0"/>
              <a:t> – </a:t>
            </a:r>
            <a:r>
              <a:rPr lang="ru-RU" sz="2000" dirty="0" err="1"/>
              <a:t>көмір</a:t>
            </a:r>
            <a:r>
              <a:rPr lang="ru-RU" sz="2000" dirty="0"/>
              <a:t> </a:t>
            </a:r>
            <a:r>
              <a:rPr lang="ru-RU" sz="2000" dirty="0" err="1"/>
              <a:t>қоймалары</a:t>
            </a:r>
            <a:r>
              <a:rPr lang="ru-RU" sz="2000" dirty="0"/>
              <a:t>, </a:t>
            </a:r>
            <a:r>
              <a:rPr lang="ru-RU" sz="2000" dirty="0" err="1"/>
              <a:t>цехтары</a:t>
            </a:r>
            <a:r>
              <a:rPr lang="ru-RU" sz="2000" dirty="0"/>
              <a:t> бар </a:t>
            </a:r>
            <a:r>
              <a:rPr lang="ru-RU" sz="2000" dirty="0" err="1"/>
              <a:t>көмір</a:t>
            </a:r>
            <a:r>
              <a:rPr lang="ru-RU" sz="2000" dirty="0"/>
              <a:t> </a:t>
            </a:r>
            <a:r>
              <a:rPr lang="ru-RU" sz="2000" dirty="0" err="1"/>
              <a:t>шахтасын</a:t>
            </a:r>
            <a:r>
              <a:rPr lang="ru-RU" sz="2000" dirty="0"/>
              <a:t> </a:t>
            </a:r>
            <a:r>
              <a:rPr lang="ru-RU" sz="2000" dirty="0" err="1"/>
              <a:t>дайындайтын</a:t>
            </a:r>
            <a:r>
              <a:rPr lang="ru-RU" sz="2000" dirty="0"/>
              <a:t> </a:t>
            </a:r>
            <a:r>
              <a:rPr lang="ru-RU" sz="2000" dirty="0" err="1"/>
              <a:t>өндіріс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зауыт</a:t>
            </a:r>
            <a:r>
              <a:rPr lang="ru-RU" sz="2000" dirty="0"/>
              <a:t>, </a:t>
            </a:r>
            <a:r>
              <a:rPr lang="ru-RU" sz="2000" dirty="0" err="1"/>
              <a:t>сонымен</a:t>
            </a:r>
            <a:r>
              <a:rPr lang="ru-RU" sz="2000" dirty="0"/>
              <a:t> </a:t>
            </a:r>
            <a:r>
              <a:rPr lang="ru-RU" sz="2000" dirty="0" err="1"/>
              <a:t>қатар</a:t>
            </a:r>
            <a:r>
              <a:rPr lang="ru-RU" sz="2000" dirty="0"/>
              <a:t> </a:t>
            </a:r>
            <a:r>
              <a:rPr lang="ru-RU" sz="2000" dirty="0" err="1"/>
              <a:t>мұнда</a:t>
            </a:r>
            <a:r>
              <a:rPr lang="ru-RU" sz="2000" dirty="0"/>
              <a:t> </a:t>
            </a:r>
            <a:r>
              <a:rPr lang="ru-RU" sz="2000" dirty="0" err="1"/>
              <a:t>кокстеу</a:t>
            </a:r>
            <a:r>
              <a:rPr lang="ru-RU" sz="2000" dirty="0"/>
              <a:t> </a:t>
            </a:r>
            <a:r>
              <a:rPr lang="ru-RU" sz="2000" dirty="0" err="1"/>
              <a:t>цехтары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кокстеу</a:t>
            </a:r>
            <a:r>
              <a:rPr lang="ru-RU" sz="2000" dirty="0"/>
              <a:t> </a:t>
            </a:r>
            <a:r>
              <a:rPr lang="ru-RU" sz="2000" dirty="0" err="1"/>
              <a:t>өнімдерін</a:t>
            </a:r>
            <a:r>
              <a:rPr lang="ru-RU" sz="2000" dirty="0"/>
              <a:t> </a:t>
            </a:r>
            <a:r>
              <a:rPr lang="ru-RU" sz="2000" dirty="0" err="1"/>
              <a:t>ұстау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химиялық</a:t>
            </a:r>
            <a:r>
              <a:rPr lang="ru-RU" sz="2000" dirty="0"/>
              <a:t> </a:t>
            </a:r>
            <a:r>
              <a:rPr lang="ru-RU" sz="2000" dirty="0" err="1"/>
              <a:t>өңдеу</a:t>
            </a:r>
            <a:r>
              <a:rPr lang="ru-RU" sz="2000" dirty="0"/>
              <a:t> </a:t>
            </a:r>
            <a:r>
              <a:rPr lang="ru-RU" sz="2000" dirty="0" err="1"/>
              <a:t>цехтары</a:t>
            </a:r>
            <a:r>
              <a:rPr lang="ru-RU" sz="2000" dirty="0"/>
              <a:t> бар.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ЖР/ТК/</a:t>
            </a:r>
            <a:r>
              <a:rPr lang="ru-RU" sz="2000" dirty="0"/>
              <a:t> - </a:t>
            </a:r>
            <a:r>
              <a:rPr lang="ru-RU" sz="2000" dirty="0" err="1"/>
              <a:t>темір</a:t>
            </a:r>
            <a:r>
              <a:rPr lang="ru-RU" sz="2000" dirty="0"/>
              <a:t> </a:t>
            </a:r>
            <a:r>
              <a:rPr lang="ru-RU" sz="2000" dirty="0" err="1"/>
              <a:t>кендерін</a:t>
            </a:r>
            <a:r>
              <a:rPr lang="ru-RU" sz="2000" dirty="0"/>
              <a:t> </a:t>
            </a:r>
            <a:r>
              <a:rPr lang="ru-RU" sz="2000" dirty="0" err="1"/>
              <a:t>ашық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жер</a:t>
            </a:r>
            <a:r>
              <a:rPr lang="ru-RU" sz="2000" dirty="0"/>
              <a:t> </a:t>
            </a:r>
            <a:r>
              <a:rPr lang="ru-RU" sz="2000" dirty="0" err="1"/>
              <a:t>асты</a:t>
            </a:r>
            <a:r>
              <a:rPr lang="ru-RU" sz="2000" dirty="0"/>
              <a:t> </a:t>
            </a:r>
            <a:r>
              <a:rPr lang="ru-RU" sz="2000" dirty="0" err="1"/>
              <a:t>қазып</a:t>
            </a:r>
            <a:r>
              <a:rPr lang="ru-RU" sz="2000" dirty="0"/>
              <a:t> </a:t>
            </a:r>
            <a:r>
              <a:rPr lang="ru-RU" sz="2000" dirty="0" err="1"/>
              <a:t>алатын</a:t>
            </a:r>
            <a:r>
              <a:rPr lang="ru-RU" sz="2000" dirty="0"/>
              <a:t> </a:t>
            </a:r>
            <a:r>
              <a:rPr lang="ru-RU" sz="2000" dirty="0" err="1"/>
              <a:t>карьерлер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шахталар</a:t>
            </a:r>
            <a:r>
              <a:rPr lang="ru-RU" sz="2000" dirty="0"/>
              <a:t> 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ГОП</a:t>
            </a:r>
            <a:r>
              <a:rPr lang="ru-RU" sz="2000" dirty="0"/>
              <a:t> – тау-</a:t>
            </a:r>
            <a:r>
              <a:rPr lang="ru-RU" sz="2000" dirty="0" err="1"/>
              <a:t>байыту</a:t>
            </a:r>
            <a:r>
              <a:rPr lang="ru-RU" sz="2000" dirty="0"/>
              <a:t> </a:t>
            </a:r>
            <a:r>
              <a:rPr lang="ru-RU" sz="2000" dirty="0" err="1"/>
              <a:t>өндірісі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темір</a:t>
            </a:r>
            <a:r>
              <a:rPr lang="ru-RU" sz="2000" dirty="0"/>
              <a:t> </a:t>
            </a:r>
            <a:r>
              <a:rPr lang="ru-RU" sz="2000" dirty="0" err="1"/>
              <a:t>кендерін</a:t>
            </a:r>
            <a:r>
              <a:rPr lang="ru-RU" sz="2000" dirty="0"/>
              <a:t> </a:t>
            </a:r>
            <a:r>
              <a:rPr lang="ru-RU" sz="2000" dirty="0" err="1"/>
              <a:t>бөлшектеу</a:t>
            </a:r>
            <a:r>
              <a:rPr lang="ru-RU" sz="2000" dirty="0"/>
              <a:t>, </a:t>
            </a:r>
            <a:r>
              <a:rPr lang="ru-RU" sz="2000" dirty="0" err="1"/>
              <a:t>ұсақтау</a:t>
            </a:r>
            <a:r>
              <a:rPr lang="ru-RU" sz="2000" dirty="0"/>
              <a:t> </a:t>
            </a:r>
            <a:r>
              <a:rPr lang="ru-RU" sz="2000" dirty="0" err="1"/>
              <a:t>байыту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кесектендіруді</a:t>
            </a:r>
            <a:r>
              <a:rPr lang="ru-RU" sz="2000" dirty="0"/>
              <a:t> </a:t>
            </a:r>
            <a:r>
              <a:rPr lang="ru-RU" sz="2000" dirty="0" err="1"/>
              <a:t>жүзеге</a:t>
            </a:r>
            <a:r>
              <a:rPr lang="ru-RU" sz="2000" dirty="0"/>
              <a:t> </a:t>
            </a:r>
            <a:r>
              <a:rPr lang="ru-RU" sz="2000" dirty="0" err="1"/>
              <a:t>асыратын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ТБК (</a:t>
            </a:r>
            <a:r>
              <a:rPr lang="ru-RU" sz="2000" dirty="0" err="1"/>
              <a:t>орысша</a:t>
            </a:r>
            <a:r>
              <a:rPr lang="ru-RU" sz="2000" dirty="0"/>
              <a:t> ГОК - горно-обогатительный комбинат).  </a:t>
            </a:r>
          </a:p>
        </p:txBody>
      </p:sp>
    </p:spTree>
    <p:extLst>
      <p:ext uri="{BB962C8B-B14F-4D97-AF65-F5344CB8AC3E}">
        <p14:creationId xmlns:p14="http://schemas.microsoft.com/office/powerpoint/2010/main" val="149701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B4B0C5-EC7E-FE4A-A34C-68EA0E6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22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69DB3-B530-A24C-9D5D-063CE1B7EA5E}"/>
              </a:ext>
            </a:extLst>
          </p:cNvPr>
          <p:cNvSpPr txBox="1"/>
          <p:nvPr/>
        </p:nvSpPr>
        <p:spPr>
          <a:xfrm>
            <a:off x="395536" y="188640"/>
            <a:ext cx="83363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КФ/ФК/</a:t>
            </a:r>
            <a:r>
              <a:rPr lang="en-GB" sz="2000" dirty="0"/>
              <a:t> - </a:t>
            </a:r>
            <a:r>
              <a:rPr lang="ru-RU" sz="2000" dirty="0" err="1"/>
              <a:t>металдық</a:t>
            </a:r>
            <a:r>
              <a:rPr lang="ru-RU" sz="2000" dirty="0"/>
              <a:t> агрегат </a:t>
            </a:r>
            <a:r>
              <a:rPr lang="ru-RU" sz="2000" dirty="0" err="1"/>
              <a:t>қондырғысына</a:t>
            </a:r>
            <a:r>
              <a:rPr lang="ru-RU" sz="2000" dirty="0"/>
              <a:t> </a:t>
            </a:r>
            <a:r>
              <a:rPr lang="ru-RU" sz="2000" dirty="0" err="1"/>
              <a:t>флюстер</a:t>
            </a:r>
            <a:r>
              <a:rPr lang="ru-RU" sz="2000" dirty="0"/>
              <a:t> - </a:t>
            </a:r>
            <a:r>
              <a:rPr lang="ru-RU" sz="2000" dirty="0" err="1"/>
              <a:t>қоспаларды</a:t>
            </a:r>
            <a:r>
              <a:rPr lang="ru-RU" sz="2000" dirty="0"/>
              <a:t> </a:t>
            </a:r>
            <a:r>
              <a:rPr lang="ru-RU" sz="2000" dirty="0" err="1"/>
              <a:t>қазып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бастапқы</a:t>
            </a:r>
            <a:r>
              <a:rPr lang="ru-RU" sz="2000" dirty="0"/>
              <a:t> </a:t>
            </a:r>
            <a:r>
              <a:rPr lang="ru-RU" sz="2000" dirty="0" err="1"/>
              <a:t>ұсату</a:t>
            </a:r>
            <a:r>
              <a:rPr lang="ru-RU" sz="2000" dirty="0"/>
              <a:t> </a:t>
            </a:r>
            <a:r>
              <a:rPr lang="ru-RU" sz="2000" dirty="0" err="1"/>
              <a:t>карьерлері</a:t>
            </a:r>
            <a:r>
              <a:rPr lang="ru-RU" sz="2000" dirty="0"/>
              <a:t>, флюс </a:t>
            </a:r>
            <a:r>
              <a:rPr lang="ru-RU" sz="2000" dirty="0" err="1"/>
              <a:t>сұйық</a:t>
            </a:r>
            <a:r>
              <a:rPr lang="ru-RU" sz="2000" dirty="0"/>
              <a:t> </a:t>
            </a:r>
            <a:r>
              <a:rPr lang="ru-RU" sz="2000" dirty="0" err="1"/>
              <a:t>шлакты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, металл </a:t>
            </a:r>
            <a:r>
              <a:rPr lang="ru-RU" sz="2000" dirty="0" err="1"/>
              <a:t>құрамын</a:t>
            </a:r>
            <a:r>
              <a:rPr lang="ru-RU" sz="2000" dirty="0"/>
              <a:t> </a:t>
            </a:r>
            <a:r>
              <a:rPr lang="ru-RU" sz="2000" dirty="0" err="1"/>
              <a:t>түзету</a:t>
            </a:r>
            <a:r>
              <a:rPr lang="ru-RU" sz="2000" dirty="0"/>
              <a:t>, </a:t>
            </a:r>
            <a:r>
              <a:rPr lang="ru-RU" sz="2000" dirty="0" err="1"/>
              <a:t>атап</a:t>
            </a:r>
            <a:r>
              <a:rPr lang="ru-RU" sz="2000" dirty="0"/>
              <a:t> </a:t>
            </a:r>
            <a:r>
              <a:rPr lang="ru-RU" sz="2000" dirty="0" err="1"/>
              <a:t>айтқанда</a:t>
            </a:r>
            <a:r>
              <a:rPr lang="ru-RU" sz="2000" dirty="0"/>
              <a:t> </a:t>
            </a:r>
            <a:r>
              <a:rPr lang="ru-RU" sz="2000" dirty="0" err="1"/>
              <a:t>одан</a:t>
            </a:r>
            <a:r>
              <a:rPr lang="ru-RU" sz="2000" dirty="0"/>
              <a:t> </a:t>
            </a:r>
            <a:r>
              <a:rPr lang="ru-RU" sz="2000" dirty="0" err="1"/>
              <a:t>шлакпен</a:t>
            </a:r>
            <a:r>
              <a:rPr lang="ru-RU" sz="2000" dirty="0"/>
              <a:t> </a:t>
            </a:r>
            <a:r>
              <a:rPr lang="ru-RU" sz="2000" dirty="0" err="1"/>
              <a:t>бірге</a:t>
            </a:r>
            <a:r>
              <a:rPr lang="ru-RU" sz="2000" dirty="0"/>
              <a:t> фосфор, </a:t>
            </a:r>
            <a:r>
              <a:rPr lang="ru-RU" sz="2000" dirty="0" err="1"/>
              <a:t>күкірт</a:t>
            </a:r>
            <a:r>
              <a:rPr lang="ru-RU" sz="2000" dirty="0"/>
              <a:t> </a:t>
            </a:r>
            <a:r>
              <a:rPr lang="ru-RU" sz="2000" dirty="0" err="1"/>
              <a:t>зиянды</a:t>
            </a:r>
            <a:r>
              <a:rPr lang="ru-RU" sz="2000" dirty="0"/>
              <a:t> </a:t>
            </a:r>
            <a:r>
              <a:rPr lang="ru-RU" sz="2000" dirty="0" err="1"/>
              <a:t>қоспаларды</a:t>
            </a:r>
            <a:r>
              <a:rPr lang="ru-RU" sz="2000" dirty="0"/>
              <a:t> </a:t>
            </a:r>
            <a:r>
              <a:rPr lang="ru-RU" sz="2000" dirty="0" err="1"/>
              <a:t>кетіру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қолданылады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ОП/ОТӨ/ - </a:t>
            </a:r>
            <a:r>
              <a:rPr lang="ru-RU" sz="2000" dirty="0" err="1"/>
              <a:t>металлургиялық</a:t>
            </a:r>
            <a:r>
              <a:rPr lang="ru-RU" sz="2000" dirty="0"/>
              <a:t> </a:t>
            </a:r>
            <a:r>
              <a:rPr lang="ru-RU" sz="2000" dirty="0" err="1"/>
              <a:t>қондырғылардың</a:t>
            </a:r>
            <a:r>
              <a:rPr lang="ru-RU" sz="2000" dirty="0"/>
              <a:t> </a:t>
            </a:r>
            <a:r>
              <a:rPr lang="ru-RU" sz="2000" dirty="0" err="1"/>
              <a:t>қаптамасында</a:t>
            </a:r>
            <a:r>
              <a:rPr lang="ru-RU" sz="2000" dirty="0"/>
              <a:t> </a:t>
            </a:r>
            <a:r>
              <a:rPr lang="ru-RU" sz="2000" dirty="0" err="1"/>
              <a:t>қолданылатын</a:t>
            </a:r>
            <a:r>
              <a:rPr lang="ru-RU" sz="2000" dirty="0"/>
              <a:t> </a:t>
            </a:r>
            <a:r>
              <a:rPr lang="ru-RU" sz="2000" dirty="0" err="1"/>
              <a:t>отқа</a:t>
            </a:r>
            <a:r>
              <a:rPr lang="ru-RU" sz="2000" dirty="0"/>
              <a:t> </a:t>
            </a:r>
            <a:r>
              <a:rPr lang="ru-RU" sz="2000" dirty="0" err="1"/>
              <a:t>төзімді</a:t>
            </a:r>
            <a:r>
              <a:rPr lang="ru-RU" sz="2000" dirty="0"/>
              <a:t> </a:t>
            </a:r>
            <a:r>
              <a:rPr lang="ru-RU" sz="2000" dirty="0" err="1"/>
              <a:t>өнімдерді</a:t>
            </a:r>
            <a:r>
              <a:rPr lang="ru-RU" sz="2000" dirty="0"/>
              <a:t> </a:t>
            </a:r>
            <a:r>
              <a:rPr lang="ru-RU" sz="2000" dirty="0" err="1"/>
              <a:t>өндіруге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отқа</a:t>
            </a:r>
            <a:r>
              <a:rPr lang="ru-RU" sz="2000" dirty="0"/>
              <a:t> </a:t>
            </a:r>
            <a:r>
              <a:rPr lang="ru-RU" sz="2000" dirty="0" err="1"/>
              <a:t>төзімді</a:t>
            </a:r>
            <a:r>
              <a:rPr lang="ru-RU" sz="2000" dirty="0"/>
              <a:t> </a:t>
            </a:r>
            <a:r>
              <a:rPr lang="ru-RU" sz="2000" dirty="0" err="1"/>
              <a:t>өндірісі</a:t>
            </a:r>
            <a:r>
              <a:rPr lang="ru-RU" sz="2000" dirty="0"/>
              <a:t>. </a:t>
            </a:r>
            <a:r>
              <a:rPr lang="en-GB" sz="2000" dirty="0"/>
              <a:t>OP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цехтарға</a:t>
            </a:r>
            <a:r>
              <a:rPr lang="ru-RU" sz="2000" dirty="0"/>
              <a:t> </a:t>
            </a:r>
            <a:r>
              <a:rPr lang="ru-RU" sz="2000" dirty="0" err="1"/>
              <a:t>қызмет</a:t>
            </a:r>
            <a:r>
              <a:rPr lang="ru-RU" sz="2000" dirty="0"/>
              <a:t> </a:t>
            </a:r>
            <a:r>
              <a:rPr lang="ru-RU" sz="2000" dirty="0" err="1"/>
              <a:t>етеді</a:t>
            </a:r>
            <a:r>
              <a:rPr lang="ru-RU" sz="2000" dirty="0"/>
              <a:t>,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оған</a:t>
            </a:r>
            <a:r>
              <a:rPr lang="ru-RU" sz="2000" dirty="0"/>
              <a:t> </a:t>
            </a:r>
            <a:r>
              <a:rPr lang="ru-RU" sz="2000" dirty="0" err="1"/>
              <a:t>өндірісте</a:t>
            </a:r>
            <a:r>
              <a:rPr lang="ru-RU" sz="2000" dirty="0"/>
              <a:t> </a:t>
            </a:r>
            <a:r>
              <a:rPr lang="ru-RU" sz="2000" dirty="0" err="1"/>
              <a:t>ерекше</a:t>
            </a:r>
            <a:r>
              <a:rPr lang="ru-RU" sz="2000" dirty="0"/>
              <a:t> </a:t>
            </a:r>
            <a:r>
              <a:rPr lang="ru-RU" sz="2000" dirty="0" err="1"/>
              <a:t>орын</a:t>
            </a:r>
            <a:r>
              <a:rPr lang="ru-RU" sz="2000" dirty="0"/>
              <a:t> мен </a:t>
            </a:r>
            <a:r>
              <a:rPr lang="ru-RU" sz="2000" dirty="0" err="1"/>
              <a:t>маңыз</a:t>
            </a:r>
            <a:r>
              <a:rPr lang="ru-RU" sz="2000" dirty="0"/>
              <a:t> </a:t>
            </a:r>
            <a:r>
              <a:rPr lang="ru-RU" sz="2000" dirty="0" err="1"/>
              <a:t>береді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ЭЦ</a:t>
            </a:r>
            <a:r>
              <a:rPr lang="ru-RU" sz="2000" dirty="0">
                <a:solidFill>
                  <a:srgbClr val="C00000"/>
                </a:solidFill>
              </a:rPr>
              <a:t>/ЭЦ/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/>
              <a:t>-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қуатын</a:t>
            </a:r>
            <a:r>
              <a:rPr lang="ru-RU" sz="2000" dirty="0"/>
              <a:t>, </a:t>
            </a:r>
            <a:r>
              <a:rPr lang="ru-RU" sz="2000" dirty="0" err="1"/>
              <a:t>буды</a:t>
            </a:r>
            <a:r>
              <a:rPr lang="ru-RU" sz="2000" dirty="0"/>
              <a:t>, </a:t>
            </a:r>
            <a:r>
              <a:rPr lang="ru-RU" sz="2000" dirty="0" err="1"/>
              <a:t>сығылған</a:t>
            </a:r>
            <a:r>
              <a:rPr lang="ru-RU" sz="2000" dirty="0"/>
              <a:t> </a:t>
            </a:r>
            <a:r>
              <a:rPr lang="ru-RU" sz="2000" dirty="0" err="1"/>
              <a:t>ауаны</a:t>
            </a:r>
            <a:r>
              <a:rPr lang="ru-RU" sz="2000" dirty="0"/>
              <a:t>, </a:t>
            </a:r>
            <a:r>
              <a:rPr lang="ru-RU" sz="2000" dirty="0" err="1"/>
              <a:t>салқындату</a:t>
            </a:r>
            <a:r>
              <a:rPr lang="ru-RU" sz="2000" dirty="0"/>
              <a:t> </a:t>
            </a:r>
            <a:r>
              <a:rPr lang="ru-RU" sz="2000" dirty="0" err="1"/>
              <a:t>жүйелеріне</a:t>
            </a:r>
            <a:r>
              <a:rPr lang="ru-RU" sz="2000" dirty="0"/>
              <a:t> суды </a:t>
            </a:r>
            <a:r>
              <a:rPr lang="ru-RU" sz="2000" dirty="0" err="1"/>
              <a:t>дайындауға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жеткізуге</a:t>
            </a:r>
            <a:r>
              <a:rPr lang="ru-RU" sz="2000" dirty="0"/>
              <a:t>, домна мен </a:t>
            </a:r>
            <a:r>
              <a:rPr lang="ru-RU" sz="2000" dirty="0" err="1"/>
              <a:t>кокстық</a:t>
            </a:r>
            <a:r>
              <a:rPr lang="ru-RU" sz="2000" dirty="0"/>
              <a:t> </a:t>
            </a:r>
            <a:r>
              <a:rPr lang="ru-RU" sz="2000" dirty="0" err="1"/>
              <a:t>газдың</a:t>
            </a:r>
            <a:r>
              <a:rPr lang="ru-RU" sz="2000" dirty="0"/>
              <a:t> </a:t>
            </a:r>
            <a:r>
              <a:rPr lang="ru-RU" sz="2000" dirty="0" err="1"/>
              <a:t>жанғыш</a:t>
            </a:r>
            <a:r>
              <a:rPr lang="ru-RU" sz="2000" dirty="0"/>
              <a:t> </a:t>
            </a:r>
            <a:r>
              <a:rPr lang="ru-RU" sz="2000" dirty="0" err="1"/>
              <a:t>материалдарын</a:t>
            </a:r>
            <a:r>
              <a:rPr lang="ru-RU" sz="2000" dirty="0"/>
              <a:t> </a:t>
            </a:r>
            <a:r>
              <a:rPr lang="ru-RU" sz="2000" dirty="0" err="1"/>
              <a:t>тазартуға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таратуға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домна </a:t>
            </a:r>
            <a:r>
              <a:rPr lang="ru-RU" sz="2000" dirty="0" err="1"/>
              <a:t>пешінің</a:t>
            </a:r>
            <a:r>
              <a:rPr lang="ru-RU" sz="2000" dirty="0"/>
              <a:t> </a:t>
            </a:r>
            <a:r>
              <a:rPr lang="ru-RU" sz="2000" dirty="0" err="1"/>
              <a:t>технологиялық</a:t>
            </a:r>
            <a:r>
              <a:rPr lang="ru-RU" sz="2000" dirty="0"/>
              <a:t> </a:t>
            </a:r>
            <a:r>
              <a:rPr lang="ru-RU" sz="2000" dirty="0" err="1"/>
              <a:t>оттегі</a:t>
            </a:r>
            <a:r>
              <a:rPr lang="ru-RU" sz="2000" dirty="0"/>
              <a:t> мен </a:t>
            </a:r>
            <a:r>
              <a:rPr lang="ru-RU" sz="2000" dirty="0" err="1"/>
              <a:t>технологиялық</a:t>
            </a:r>
            <a:r>
              <a:rPr lang="ru-RU" sz="2000" dirty="0"/>
              <a:t> </a:t>
            </a:r>
            <a:r>
              <a:rPr lang="ru-RU" sz="2000" dirty="0" err="1"/>
              <a:t>оттегін</a:t>
            </a:r>
            <a:r>
              <a:rPr lang="ru-RU" sz="2000" dirty="0"/>
              <a:t> </a:t>
            </a:r>
            <a:r>
              <a:rPr lang="ru-RU" sz="2000" dirty="0" err="1"/>
              <a:t>өндіруге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электр</a:t>
            </a:r>
            <a:r>
              <a:rPr lang="ru-RU" sz="2000" dirty="0"/>
              <a:t> </a:t>
            </a:r>
            <a:r>
              <a:rPr lang="ru-RU" sz="2000" dirty="0" err="1"/>
              <a:t>цехтары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КЦ/КЦ/</a:t>
            </a:r>
            <a:r>
              <a:rPr lang="en-GB" sz="2000" dirty="0"/>
              <a:t> - </a:t>
            </a:r>
            <a:r>
              <a:rPr lang="ru-RU" sz="2000" dirty="0"/>
              <a:t>Металл </a:t>
            </a:r>
            <a:r>
              <a:rPr lang="ru-RU" sz="2000" dirty="0" err="1"/>
              <a:t>сынықтарын</a:t>
            </a:r>
            <a:r>
              <a:rPr lang="ru-RU" sz="2000" dirty="0"/>
              <a:t> </a:t>
            </a:r>
            <a:r>
              <a:rPr lang="ru-RU" sz="2000" dirty="0" err="1"/>
              <a:t>дайындау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сұрыптауға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шеберханалар</a:t>
            </a:r>
            <a:r>
              <a:rPr lang="ru-RU" sz="2000" dirty="0"/>
              <a:t>. 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</a:rPr>
              <a:t>ФЗ </a:t>
            </a:r>
            <a:r>
              <a:rPr lang="ru-RU" sz="2000" dirty="0"/>
              <a:t>- </a:t>
            </a:r>
            <a:r>
              <a:rPr lang="ru-RU" sz="2000" dirty="0" err="1"/>
              <a:t>ферроқорытпа</a:t>
            </a:r>
            <a:r>
              <a:rPr lang="ru-RU" sz="2000" dirty="0"/>
              <a:t> </a:t>
            </a:r>
            <a:r>
              <a:rPr lang="ru-RU" sz="2000" dirty="0" err="1"/>
              <a:t>зауыты</a:t>
            </a:r>
            <a:r>
              <a:rPr lang="ru-RU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236921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B4B0C5-EC7E-FE4A-A34C-68EA0E6A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23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69DB3-B530-A24C-9D5D-063CE1B7EA5E}"/>
              </a:ext>
            </a:extLst>
          </p:cNvPr>
          <p:cNvSpPr txBox="1"/>
          <p:nvPr/>
        </p:nvSpPr>
        <p:spPr>
          <a:xfrm>
            <a:off x="457200" y="458956"/>
            <a:ext cx="8336378" cy="50167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металлургиядағы</a:t>
            </a:r>
            <a:r>
              <a:rPr lang="ru-RU" sz="2000" dirty="0"/>
              <a:t> </a:t>
            </a:r>
            <a:r>
              <a:rPr lang="ru-RU" sz="2000" dirty="0" err="1"/>
              <a:t>негізгі</a:t>
            </a:r>
            <a:r>
              <a:rPr lang="ru-RU" sz="2000" dirty="0"/>
              <a:t> </a:t>
            </a:r>
            <a:r>
              <a:rPr lang="ru-RU" sz="2000" dirty="0" err="1"/>
              <a:t>технологиялық</a:t>
            </a:r>
            <a:r>
              <a:rPr lang="ru-RU" sz="2000" dirty="0"/>
              <a:t> </a:t>
            </a:r>
            <a:r>
              <a:rPr lang="ru-RU" sz="2000" dirty="0" err="1"/>
              <a:t>тізбек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ДЦ – домна </a:t>
            </a:r>
            <a:r>
              <a:rPr lang="ru-RU" sz="2000" b="1" dirty="0" err="1">
                <a:solidFill>
                  <a:srgbClr val="C00000"/>
                </a:solidFill>
              </a:rPr>
              <a:t>цехы</a:t>
            </a:r>
            <a:r>
              <a:rPr lang="ru-RU" sz="2000" dirty="0"/>
              <a:t> - металл </a:t>
            </a:r>
            <a:r>
              <a:rPr lang="ru-RU" sz="2000" dirty="0" err="1"/>
              <a:t>өндірудің</a:t>
            </a:r>
            <a:r>
              <a:rPr lang="ru-RU" sz="2000" dirty="0"/>
              <a:t> </a:t>
            </a:r>
            <a:r>
              <a:rPr lang="ru-RU" sz="2000" dirty="0" err="1"/>
              <a:t>бірінші</a:t>
            </a:r>
            <a:r>
              <a:rPr lang="ru-RU" sz="2000" dirty="0"/>
              <a:t> </a:t>
            </a:r>
            <a:r>
              <a:rPr lang="ru-RU" sz="2000" dirty="0" err="1"/>
              <a:t>кезеңі</a:t>
            </a:r>
            <a:r>
              <a:rPr lang="ru-RU" sz="2000" dirty="0"/>
              <a:t>, </a:t>
            </a:r>
            <a:r>
              <a:rPr lang="ru-RU" sz="2000" dirty="0" err="1"/>
              <a:t>яғни</a:t>
            </a:r>
            <a:r>
              <a:rPr lang="ru-RU" sz="2000" dirty="0"/>
              <a:t> </a:t>
            </a:r>
            <a:r>
              <a:rPr lang="ru-RU" sz="2000" dirty="0" err="1"/>
              <a:t>шойын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темір</a:t>
            </a:r>
            <a:r>
              <a:rPr lang="ru-RU" sz="2000" dirty="0"/>
              <a:t> </a:t>
            </a:r>
            <a:r>
              <a:rPr lang="ru-RU" sz="2000" dirty="0" err="1"/>
              <a:t>кендерін</a:t>
            </a:r>
            <a:r>
              <a:rPr lang="ru-RU" sz="2000" dirty="0"/>
              <a:t> </a:t>
            </a:r>
            <a:r>
              <a:rPr lang="ru-RU" sz="2000" dirty="0" err="1"/>
              <a:t>тотықсыздандырып</a:t>
            </a:r>
            <a:r>
              <a:rPr lang="ru-RU" sz="2000" dirty="0"/>
              <a:t> </a:t>
            </a:r>
            <a:r>
              <a:rPr lang="ru-RU" sz="2000" dirty="0" err="1"/>
              <a:t>балқыту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СПЦ</a:t>
            </a:r>
            <a:r>
              <a:rPr lang="ru-RU" sz="2000" dirty="0"/>
              <a:t> - </a:t>
            </a:r>
            <a:r>
              <a:rPr lang="ru-RU" sz="2000" dirty="0" err="1"/>
              <a:t>сұйық</a:t>
            </a:r>
            <a:r>
              <a:rPr lang="ru-RU" sz="2000" dirty="0"/>
              <a:t> </a:t>
            </a:r>
            <a:r>
              <a:rPr lang="ru-RU" sz="2000" dirty="0" err="1"/>
              <a:t>болат</a:t>
            </a:r>
            <a:r>
              <a:rPr lang="ru-RU" sz="2000" dirty="0"/>
              <a:t> </a:t>
            </a:r>
            <a:r>
              <a:rPr lang="ru-RU" sz="2000" dirty="0" err="1"/>
              <a:t>алу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 </a:t>
            </a:r>
            <a:r>
              <a:rPr lang="ru-RU" sz="2000" dirty="0" err="1"/>
              <a:t>шойындытотықтырып</a:t>
            </a:r>
            <a:r>
              <a:rPr lang="ru-RU" sz="2000" dirty="0"/>
              <a:t> </a:t>
            </a:r>
            <a:r>
              <a:rPr lang="ru-RU" sz="2000" dirty="0" err="1"/>
              <a:t>тазарту</a:t>
            </a:r>
            <a:r>
              <a:rPr lang="ru-RU" sz="2000" dirty="0"/>
              <a:t> </a:t>
            </a:r>
            <a:r>
              <a:rPr lang="ru-RU" sz="2000" dirty="0" err="1"/>
              <a:t>цехы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ПС</a:t>
            </a:r>
            <a:r>
              <a:rPr lang="en-GB" sz="2000" dirty="0"/>
              <a:t> - </a:t>
            </a:r>
            <a:r>
              <a:rPr lang="ru-RU" sz="2000" dirty="0"/>
              <a:t>прокат </a:t>
            </a:r>
            <a:r>
              <a:rPr lang="ru-RU" sz="2000" dirty="0" err="1"/>
              <a:t>цехтары</a:t>
            </a:r>
            <a:r>
              <a:rPr lang="ru-RU" sz="2000" dirty="0"/>
              <a:t>, </a:t>
            </a:r>
            <a:r>
              <a:rPr lang="ru-RU" sz="2000" dirty="0" err="1"/>
              <a:t>мұнда</a:t>
            </a:r>
            <a:r>
              <a:rPr lang="ru-RU" sz="2000" dirty="0"/>
              <a:t> </a:t>
            </a:r>
            <a:r>
              <a:rPr lang="ru-RU" sz="2000" dirty="0" err="1"/>
              <a:t>прокаттың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түрі</a:t>
            </a:r>
            <a:r>
              <a:rPr lang="ru-RU" sz="2000" dirty="0"/>
              <a:t> </a:t>
            </a:r>
            <a:r>
              <a:rPr lang="ru-RU" sz="2000" dirty="0" err="1"/>
              <a:t>алынады</a:t>
            </a:r>
            <a:r>
              <a:rPr lang="ru-RU" sz="2000" dirty="0"/>
              <a:t> - </a:t>
            </a:r>
            <a:r>
              <a:rPr lang="ru-RU" sz="2000" dirty="0" err="1"/>
              <a:t>қаңылтыр</a:t>
            </a:r>
            <a:r>
              <a:rPr lang="ru-RU" sz="2000" dirty="0"/>
              <a:t> - </a:t>
            </a:r>
            <a:r>
              <a:rPr lang="ru-RU" sz="2000" dirty="0" err="1"/>
              <a:t>рельстер</a:t>
            </a:r>
            <a:r>
              <a:rPr lang="ru-RU" sz="2000" dirty="0"/>
              <a:t>, </a:t>
            </a:r>
            <a:r>
              <a:rPr lang="ru-RU" sz="2000" dirty="0" err="1"/>
              <a:t>арқалықтар</a:t>
            </a:r>
            <a:r>
              <a:rPr lang="ru-RU" sz="2000" dirty="0"/>
              <a:t>, </a:t>
            </a:r>
            <a:r>
              <a:rPr lang="ru-RU" sz="2000" dirty="0" err="1"/>
              <a:t>бұрыштар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т.б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</a:rPr>
              <a:t>ЦГП</a:t>
            </a:r>
            <a:r>
              <a:rPr lang="ru-RU" sz="2000" dirty="0"/>
              <a:t> -</a:t>
            </a:r>
            <a:r>
              <a:rPr lang="ru-RU" sz="2000" dirty="0" err="1"/>
              <a:t>металды</a:t>
            </a:r>
            <a:r>
              <a:rPr lang="ru-RU" sz="2000" dirty="0"/>
              <a:t> </a:t>
            </a:r>
            <a:r>
              <a:rPr lang="ru-RU" sz="2000" dirty="0" err="1"/>
              <a:t>терең</a:t>
            </a:r>
            <a:r>
              <a:rPr lang="ru-RU" sz="2000" dirty="0"/>
              <a:t> </a:t>
            </a:r>
            <a:r>
              <a:rPr lang="ru-RU" sz="2000" dirty="0" err="1"/>
              <a:t>өңдеуге</a:t>
            </a:r>
            <a:r>
              <a:rPr lang="ru-RU" sz="2000" dirty="0"/>
              <a:t> </a:t>
            </a:r>
            <a:r>
              <a:rPr lang="ru-RU" sz="2000" dirty="0" err="1"/>
              <a:t>арналған</a:t>
            </a:r>
            <a:r>
              <a:rPr lang="ru-RU" sz="2000" dirty="0"/>
              <a:t> </a:t>
            </a:r>
            <a:r>
              <a:rPr lang="ru-RU" sz="2000" dirty="0" err="1"/>
              <a:t>цехтар</a:t>
            </a:r>
            <a:r>
              <a:rPr lang="ru-RU" sz="2000" dirty="0"/>
              <a:t>, </a:t>
            </a:r>
            <a:r>
              <a:rPr lang="ru-RU" sz="2000" dirty="0" err="1"/>
              <a:t>домалақ</a:t>
            </a:r>
            <a:r>
              <a:rPr lang="ru-RU" sz="2000" dirty="0"/>
              <a:t> </a:t>
            </a:r>
            <a:r>
              <a:rPr lang="ru-RU" sz="2000" dirty="0" err="1"/>
              <a:t>пішінді</a:t>
            </a:r>
            <a:r>
              <a:rPr lang="ru-RU" sz="2000" dirty="0"/>
              <a:t> </a:t>
            </a:r>
            <a:r>
              <a:rPr lang="ru-RU" sz="2000" dirty="0" err="1"/>
              <a:t>профильдер</a:t>
            </a:r>
            <a:r>
              <a:rPr lang="ru-RU" sz="2000" dirty="0"/>
              <a:t> </a:t>
            </a:r>
            <a:r>
              <a:rPr lang="ru-RU" sz="2000" dirty="0" err="1"/>
              <a:t>цехы</a:t>
            </a:r>
            <a:r>
              <a:rPr lang="ru-RU" sz="2000" dirty="0"/>
              <a:t>, </a:t>
            </a:r>
            <a:r>
              <a:rPr lang="ru-RU" sz="2000" dirty="0" err="1"/>
              <a:t>қаңылтырды</a:t>
            </a:r>
            <a:r>
              <a:rPr lang="ru-RU" sz="2000" dirty="0"/>
              <a:t> </a:t>
            </a:r>
            <a:r>
              <a:rPr lang="ru-RU" sz="2000" dirty="0" err="1"/>
              <a:t>мырыштау</a:t>
            </a:r>
            <a:r>
              <a:rPr lang="ru-RU" sz="2000" dirty="0"/>
              <a:t> </a:t>
            </a:r>
            <a:r>
              <a:rPr lang="ru-RU" sz="2000" dirty="0" err="1"/>
              <a:t>цехы</a:t>
            </a:r>
            <a:r>
              <a:rPr lang="ru-RU" sz="2000" dirty="0"/>
              <a:t>, </a:t>
            </a:r>
            <a:r>
              <a:rPr lang="ru-RU" sz="2000" dirty="0" err="1"/>
              <a:t>қаңылтыр</a:t>
            </a:r>
            <a:r>
              <a:rPr lang="ru-RU" sz="2000" dirty="0"/>
              <a:t> </a:t>
            </a:r>
            <a:r>
              <a:rPr lang="ru-RU" sz="2000" dirty="0" err="1"/>
              <a:t>өндірісі</a:t>
            </a:r>
            <a:r>
              <a:rPr lang="ru-RU" sz="2000" dirty="0"/>
              <a:t>, </a:t>
            </a:r>
            <a:r>
              <a:rPr lang="ru-RU" sz="2000" dirty="0" err="1"/>
              <a:t>қоғамдық</a:t>
            </a:r>
            <a:r>
              <a:rPr lang="ru-RU" sz="2000" dirty="0"/>
              <a:t> </a:t>
            </a:r>
            <a:r>
              <a:rPr lang="ru-RU" sz="2000" dirty="0" err="1"/>
              <a:t>тауарлар</a:t>
            </a:r>
            <a:r>
              <a:rPr lang="ru-RU" sz="2000" dirty="0"/>
              <a:t> </a:t>
            </a:r>
            <a:r>
              <a:rPr lang="ru-RU" sz="2000" dirty="0" err="1"/>
              <a:t>шығаратын</a:t>
            </a:r>
            <a:r>
              <a:rPr lang="ru-RU" sz="2000" dirty="0"/>
              <a:t> цех.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 err="1"/>
              <a:t>Заманауи</a:t>
            </a:r>
            <a:r>
              <a:rPr lang="ru-RU" sz="2000" dirty="0"/>
              <a:t> </a:t>
            </a:r>
            <a:r>
              <a:rPr lang="ru-RU" sz="2000" dirty="0" err="1"/>
              <a:t>технологияны</a:t>
            </a:r>
            <a:r>
              <a:rPr lang="ru-RU" sz="2000" dirty="0"/>
              <a:t> </a:t>
            </a:r>
            <a:r>
              <a:rPr lang="ru-RU" sz="2000" dirty="0" err="1"/>
              <a:t>дамытуға</a:t>
            </a:r>
            <a:r>
              <a:rPr lang="ru-RU" sz="2000" dirty="0"/>
              <a:t> </a:t>
            </a:r>
            <a:r>
              <a:rPr lang="ru-RU" sz="2000" dirty="0" err="1"/>
              <a:t>негіз</a:t>
            </a:r>
            <a:r>
              <a:rPr lang="ru-RU" sz="2000" dirty="0"/>
              <a:t> </a:t>
            </a:r>
            <a:r>
              <a:rPr lang="ru-RU" sz="2000" dirty="0" err="1"/>
              <a:t>болатын</a:t>
            </a:r>
            <a:r>
              <a:rPr lang="ru-RU" sz="2000" dirty="0"/>
              <a:t> </a:t>
            </a:r>
            <a:r>
              <a:rPr lang="ru-RU" sz="2000" dirty="0" err="1"/>
              <a:t>қара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түсті</a:t>
            </a:r>
            <a:r>
              <a:rPr lang="ru-RU" sz="2000" dirty="0"/>
              <a:t> </a:t>
            </a:r>
            <a:r>
              <a:rPr lang="ru-RU" sz="2000" dirty="0" err="1"/>
              <a:t>металдарды</a:t>
            </a:r>
            <a:r>
              <a:rPr lang="ru-RU" sz="2000" dirty="0"/>
              <a:t> </a:t>
            </a:r>
            <a:r>
              <a:rPr lang="ru-RU" sz="2000" dirty="0" err="1"/>
              <a:t>өндіру</a:t>
            </a:r>
            <a:r>
              <a:rPr lang="ru-RU" sz="2000" dirty="0"/>
              <a:t> </a:t>
            </a:r>
            <a:r>
              <a:rPr lang="ru-RU" sz="2000" dirty="0" err="1"/>
              <a:t>жоғары</a:t>
            </a:r>
            <a:r>
              <a:rPr lang="ru-RU" sz="2000" dirty="0"/>
              <a:t> </a:t>
            </a:r>
            <a:r>
              <a:rPr lang="ru-RU" sz="2000" dirty="0" err="1"/>
              <a:t>температуралы</a:t>
            </a:r>
            <a:r>
              <a:rPr lang="ru-RU" sz="2000" dirty="0"/>
              <a:t>, </a:t>
            </a:r>
            <a:r>
              <a:rPr lang="ru-RU" sz="2000" dirty="0" err="1"/>
              <a:t>өте</a:t>
            </a:r>
            <a:r>
              <a:rPr lang="ru-RU" sz="2000" dirty="0"/>
              <a:t> </a:t>
            </a:r>
            <a:r>
              <a:rPr lang="ru-RU" sz="2000" dirty="0" err="1"/>
              <a:t>энергияны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 </a:t>
            </a:r>
            <a:r>
              <a:rPr lang="ru-RU" sz="2000" dirty="0" err="1"/>
              <a:t>ететін</a:t>
            </a:r>
            <a:r>
              <a:rPr lang="ru-RU" sz="2000" dirty="0"/>
              <a:t> </a:t>
            </a:r>
            <a:r>
              <a:rPr lang="ru-RU" sz="2000" dirty="0" err="1"/>
              <a:t>процестердің</a:t>
            </a:r>
            <a:r>
              <a:rPr lang="ru-RU" sz="2000" dirty="0"/>
              <a:t> </a:t>
            </a:r>
            <a:r>
              <a:rPr lang="ru-RU" sz="2000" dirty="0" err="1"/>
              <a:t>жүруімен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 </a:t>
            </a:r>
            <a:r>
              <a:rPr lang="ru-RU" sz="2000" dirty="0" err="1"/>
              <a:t>Жалпы</a:t>
            </a:r>
            <a:r>
              <a:rPr lang="ru-RU" sz="2000" dirty="0"/>
              <a:t> </a:t>
            </a:r>
            <a:r>
              <a:rPr lang="ru-RU" sz="2000" dirty="0" err="1"/>
              <a:t>металлургияның</a:t>
            </a:r>
            <a:r>
              <a:rPr lang="ru-RU" sz="2000" dirty="0"/>
              <a:t> </a:t>
            </a:r>
            <a:r>
              <a:rPr lang="ru-RU" sz="2000" dirty="0" err="1"/>
              <a:t>дамуы</a:t>
            </a:r>
            <a:r>
              <a:rPr lang="ru-RU" sz="2000" dirty="0"/>
              <a:t> да, оны </a:t>
            </a:r>
            <a:r>
              <a:rPr lang="ru-RU" sz="2000" dirty="0" err="1"/>
              <a:t>әр</a:t>
            </a:r>
            <a:r>
              <a:rPr lang="ru-RU" sz="2000" dirty="0"/>
              <a:t>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қайта</a:t>
            </a:r>
            <a:r>
              <a:rPr lang="ru-RU" sz="2000" dirty="0"/>
              <a:t> </a:t>
            </a:r>
            <a:r>
              <a:rPr lang="ru-RU" sz="2000" dirty="0" err="1"/>
              <a:t>бөлу</a:t>
            </a:r>
            <a:r>
              <a:rPr lang="ru-RU" sz="2000" dirty="0"/>
              <a:t> де </a:t>
            </a:r>
            <a:r>
              <a:rPr lang="ru-RU" sz="2000" dirty="0" err="1"/>
              <a:t>әрқашан</a:t>
            </a:r>
            <a:r>
              <a:rPr lang="ru-RU" sz="2000" dirty="0"/>
              <a:t> </a:t>
            </a:r>
            <a:r>
              <a:rPr lang="ru-RU" sz="2000" dirty="0" err="1"/>
              <a:t>қолданыстағы</a:t>
            </a:r>
            <a:r>
              <a:rPr lang="ru-RU" sz="2000" dirty="0"/>
              <a:t> </a:t>
            </a:r>
            <a:r>
              <a:rPr lang="ru-RU" sz="2000" dirty="0" err="1"/>
              <a:t>жылу</a:t>
            </a:r>
            <a:r>
              <a:rPr lang="ru-RU" sz="2000" dirty="0"/>
              <a:t> </a:t>
            </a:r>
            <a:r>
              <a:rPr lang="ru-RU" sz="2000" dirty="0" err="1"/>
              <a:t>техникасы</a:t>
            </a:r>
            <a:r>
              <a:rPr lang="ru-RU" sz="2000" dirty="0"/>
              <a:t> </a:t>
            </a:r>
            <a:r>
              <a:rPr lang="ru-RU" sz="2000" dirty="0" err="1"/>
              <a:t>процестерін</a:t>
            </a:r>
            <a:r>
              <a:rPr lang="ru-RU" sz="2000" dirty="0"/>
              <a:t> </a:t>
            </a:r>
            <a:r>
              <a:rPr lang="ru-RU" sz="2000" dirty="0" err="1"/>
              <a:t>жетілдірумен</a:t>
            </a:r>
            <a:r>
              <a:rPr lang="ru-RU" sz="2000" dirty="0"/>
              <a:t> </a:t>
            </a:r>
            <a:r>
              <a:rPr lang="ru-RU" sz="2000" dirty="0" err="1"/>
              <a:t>немесе</a:t>
            </a:r>
            <a:r>
              <a:rPr lang="ru-RU" sz="2000" dirty="0"/>
              <a:t> </a:t>
            </a:r>
            <a:r>
              <a:rPr lang="ru-RU" sz="2000" dirty="0" err="1"/>
              <a:t>жаңа</a:t>
            </a:r>
            <a:r>
              <a:rPr lang="ru-RU" sz="2000" dirty="0"/>
              <a:t> </a:t>
            </a:r>
            <a:r>
              <a:rPr lang="ru-RU" sz="2000" dirty="0" err="1"/>
              <a:t>енгізумен</a:t>
            </a:r>
            <a:r>
              <a:rPr lang="ru-RU" sz="2000" dirty="0"/>
              <a:t> </a:t>
            </a:r>
            <a:r>
              <a:rPr lang="ru-RU" sz="2000" dirty="0" err="1"/>
              <a:t>байланысты</a:t>
            </a:r>
            <a:r>
              <a:rPr lang="ru-RU" sz="2000" dirty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523389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Номер слайда 1">
            <a:extLst>
              <a:ext uri="{FF2B5EF4-FFF2-40B4-BE49-F238E27FC236}">
                <a16:creationId xmlns:a16="http://schemas.microsoft.com/office/drawing/2014/main" id="{5FF0FB41-DED0-604D-9EE1-100926122B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8411FE-6018-8F47-BC29-386A62DF6A89}" type="slidenum">
              <a:rPr lang="ru-RU" altLang="x-none"/>
              <a:pPr/>
              <a:t>24</a:t>
            </a:fld>
            <a:endParaRPr lang="ru-RU" altLang="x-none"/>
          </a:p>
        </p:txBody>
      </p:sp>
      <p:pic>
        <p:nvPicPr>
          <p:cNvPr id="30723" name="Рисунок 5">
            <a:extLst>
              <a:ext uri="{FF2B5EF4-FFF2-40B4-BE49-F238E27FC236}">
                <a16:creationId xmlns:a16="http://schemas.microsoft.com/office/drawing/2014/main" id="{EF7FB6DB-A943-DB4E-BC7A-AD8A6385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2915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83B737-B75E-7F4A-8398-E574CE470F60}"/>
              </a:ext>
            </a:extLst>
          </p:cNvPr>
          <p:cNvSpPr txBox="1"/>
          <p:nvPr/>
        </p:nvSpPr>
        <p:spPr>
          <a:xfrm>
            <a:off x="1403648" y="5832051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Общая с</a:t>
            </a:r>
            <a:r>
              <a:rPr lang="x-none" dirty="0"/>
              <a:t>хема металлургического комплекса в черной металлургии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25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600" dirty="0"/>
              <a:t>Металлургия </a:t>
            </a:r>
            <a:r>
              <a:rPr lang="ru-RU" altLang="x-none" sz="1600" dirty="0" err="1"/>
              <a:t>кәсіпорындары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әртүрлі</a:t>
            </a:r>
            <a:r>
              <a:rPr lang="ru-RU" altLang="x-none" sz="1600" dirty="0"/>
              <a:t> энергия </a:t>
            </a:r>
            <a:r>
              <a:rPr lang="ru-RU" altLang="x-none" sz="1600" dirty="0" err="1"/>
              <a:t>көздерін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пайдаланады</a:t>
            </a:r>
            <a:r>
              <a:rPr lang="ru-RU" altLang="x-none" sz="1600" dirty="0"/>
              <a:t>. </a:t>
            </a:r>
          </a:p>
          <a:p>
            <a:pPr algn="just" eaLnBrk="1" hangingPunct="1"/>
            <a:r>
              <a:rPr lang="ru-RU" altLang="x-none" sz="1600" dirty="0" err="1"/>
              <a:t>Олар</a:t>
            </a:r>
            <a:r>
              <a:rPr lang="ru-RU" altLang="x-none" sz="1600" dirty="0"/>
              <a:t>: </a:t>
            </a:r>
            <a:r>
              <a:rPr lang="ru-RU" altLang="x-none" sz="1600" b="1" i="1" dirty="0" err="1"/>
              <a:t>отын</a:t>
            </a:r>
            <a:r>
              <a:rPr lang="ru-RU" altLang="x-none" sz="1600" b="1" i="1" dirty="0"/>
              <a:t>, </a:t>
            </a:r>
            <a:r>
              <a:rPr lang="ru-RU" altLang="x-none" sz="1600" b="1" i="1" dirty="0" err="1"/>
              <a:t>электр</a:t>
            </a:r>
            <a:r>
              <a:rPr lang="ru-RU" altLang="x-none" sz="1600" b="1" i="1" dirty="0"/>
              <a:t> </a:t>
            </a:r>
            <a:r>
              <a:rPr lang="ru-RU" altLang="x-none" sz="1600" b="1" i="1" dirty="0" err="1"/>
              <a:t>энергиясы</a:t>
            </a:r>
            <a:r>
              <a:rPr lang="ru-RU" altLang="x-none" sz="1600" b="1" i="1" dirty="0"/>
              <a:t>, </a:t>
            </a:r>
            <a:r>
              <a:rPr lang="ru-RU" altLang="x-none" sz="1600" b="1" i="1" dirty="0" err="1"/>
              <a:t>бу</a:t>
            </a:r>
            <a:r>
              <a:rPr lang="ru-RU" altLang="x-none" sz="1600" b="1" i="1" dirty="0"/>
              <a:t> </a:t>
            </a:r>
            <a:r>
              <a:rPr lang="ru-RU" altLang="x-none" sz="1600" b="1" i="1" dirty="0" err="1"/>
              <a:t>және</a:t>
            </a:r>
            <a:r>
              <a:rPr lang="ru-RU" altLang="x-none" sz="1600" b="1" i="1" dirty="0"/>
              <a:t> </a:t>
            </a:r>
            <a:r>
              <a:rPr lang="ru-RU" altLang="x-none" sz="1600" b="1" i="1" dirty="0" err="1"/>
              <a:t>ыстық</a:t>
            </a:r>
            <a:r>
              <a:rPr lang="ru-RU" altLang="x-none" sz="1600" b="1" i="1" dirty="0"/>
              <a:t> су </a:t>
            </a:r>
            <a:r>
              <a:rPr lang="ru-RU" altLang="x-none" sz="1600" b="1" i="1" dirty="0" err="1"/>
              <a:t>түріндегі</a:t>
            </a:r>
            <a:r>
              <a:rPr lang="ru-RU" altLang="x-none" sz="1600" b="1" i="1" dirty="0"/>
              <a:t> </a:t>
            </a:r>
            <a:r>
              <a:rPr lang="ru-RU" altLang="x-none" sz="1600" b="1" i="1" dirty="0" err="1"/>
              <a:t>жылу</a:t>
            </a:r>
            <a:r>
              <a:rPr lang="ru-RU" altLang="x-none" sz="1600" b="1" i="1" dirty="0"/>
              <a:t>, </a:t>
            </a:r>
            <a:r>
              <a:rPr lang="ru-RU" altLang="x-none" sz="1600" b="1" i="1" dirty="0" err="1"/>
              <a:t>сығылған</a:t>
            </a:r>
            <a:r>
              <a:rPr lang="ru-RU" altLang="x-none" sz="1600" b="1" i="1" dirty="0"/>
              <a:t> </a:t>
            </a:r>
            <a:r>
              <a:rPr lang="ru-RU" altLang="x-none" sz="1600" b="1" i="1" dirty="0" err="1"/>
              <a:t>ауа</a:t>
            </a:r>
            <a:r>
              <a:rPr lang="ru-RU" altLang="x-none" sz="1600" b="1" i="1" dirty="0"/>
              <a:t>, </a:t>
            </a:r>
            <a:r>
              <a:rPr lang="ru-RU" altLang="x-none" sz="1600" b="1" i="1" dirty="0" err="1"/>
              <a:t>оттегі</a:t>
            </a:r>
            <a:r>
              <a:rPr lang="ru-RU" altLang="x-none" sz="1600" b="1" i="1" dirty="0"/>
              <a:t>, </a:t>
            </a:r>
            <a:r>
              <a:rPr lang="ru-RU" altLang="x-none" sz="1600" b="1" i="1" dirty="0" err="1"/>
              <a:t>өндірістік</a:t>
            </a:r>
            <a:r>
              <a:rPr lang="ru-RU" altLang="x-none" sz="1600" b="1" i="1" dirty="0"/>
              <a:t> су </a:t>
            </a:r>
            <a:r>
              <a:rPr lang="ru-RU" altLang="x-none" sz="1600" b="1" i="1" dirty="0" err="1"/>
              <a:t>және</a:t>
            </a:r>
            <a:r>
              <a:rPr lang="ru-RU" altLang="x-none" sz="1600" b="1" i="1" dirty="0"/>
              <a:t> </a:t>
            </a:r>
            <a:r>
              <a:rPr lang="ru-RU" altLang="x-none" sz="1600" dirty="0" err="1"/>
              <a:t>т.б</a:t>
            </a:r>
            <a:r>
              <a:rPr lang="ru-RU" altLang="x-none" sz="1600" dirty="0"/>
              <a:t>.</a:t>
            </a:r>
          </a:p>
          <a:p>
            <a:pPr algn="just" eaLnBrk="1" hangingPunct="1"/>
            <a:endParaRPr lang="ru-RU" altLang="x-none" sz="1600" dirty="0"/>
          </a:p>
          <a:p>
            <a:pPr algn="just" eaLnBrk="1" hangingPunct="1"/>
            <a:r>
              <a:rPr lang="ru-RU" altLang="x-none" sz="1600" dirty="0"/>
              <a:t>ОТЫН. </a:t>
            </a:r>
            <a:r>
              <a:rPr lang="ru-RU" altLang="x-none" sz="1600" dirty="0" err="1"/>
              <a:t>Металлургиялық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кәсіпорынның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жалпы</a:t>
            </a:r>
            <a:r>
              <a:rPr lang="ru-RU" altLang="x-none" sz="1600" dirty="0"/>
              <a:t> энергия </a:t>
            </a:r>
            <a:r>
              <a:rPr lang="ru-RU" altLang="x-none" sz="1600" dirty="0" err="1"/>
              <a:t>қажеттілігінің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шамамен</a:t>
            </a:r>
            <a:r>
              <a:rPr lang="ru-RU" altLang="x-none" sz="1600" dirty="0"/>
              <a:t> 85% -</a:t>
            </a:r>
            <a:r>
              <a:rPr lang="ru-RU" altLang="x-none" sz="1600" dirty="0" err="1"/>
              <a:t>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жабатын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энергияның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негізгі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бастапқы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көзі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болып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табылады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оның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қара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металлургиядағы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жылдық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тұтынуы</a:t>
            </a:r>
            <a:r>
              <a:rPr lang="ru-RU" altLang="x-none" sz="1600" dirty="0"/>
              <a:t> 150 миллион тонна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баламасынан</a:t>
            </a:r>
            <a:r>
              <a:rPr lang="ru-RU" altLang="x-none" sz="1600" dirty="0"/>
              <a:t> (</a:t>
            </a:r>
            <a:r>
              <a:rPr lang="ru-RU" altLang="x-none" sz="1600" dirty="0" err="1"/>
              <a:t>стандартты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) </a:t>
            </a:r>
            <a:r>
              <a:rPr lang="ru-RU" altLang="x-none" sz="1600" dirty="0" err="1"/>
              <a:t>асады</a:t>
            </a:r>
            <a:r>
              <a:rPr lang="ru-RU" altLang="x-none" sz="1600" dirty="0"/>
              <a:t>. 1 тонна </a:t>
            </a:r>
            <a:r>
              <a:rPr lang="ru-RU" altLang="x-none" sz="1600" dirty="0" err="1"/>
              <a:t>дайын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өнімге</a:t>
            </a:r>
            <a:r>
              <a:rPr lang="ru-RU" altLang="x-none" sz="1600" dirty="0"/>
              <a:t> (</a:t>
            </a:r>
            <a:r>
              <a:rPr lang="ru-RU" altLang="x-none" sz="1600" dirty="0" err="1"/>
              <a:t>прокатқа</a:t>
            </a:r>
            <a:r>
              <a:rPr lang="ru-RU" altLang="x-none" sz="1600" dirty="0"/>
              <a:t>) </a:t>
            </a:r>
            <a:r>
              <a:rPr lang="ru-RU" altLang="x-none" sz="1600" dirty="0" err="1"/>
              <a:t>отынның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меншікті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шығыны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шамамен</a:t>
            </a:r>
            <a:r>
              <a:rPr lang="ru-RU" altLang="x-none" sz="1600" dirty="0"/>
              <a:t> 1,5 тонна </a:t>
            </a:r>
            <a:r>
              <a:rPr lang="ru-RU" altLang="x-none" sz="1600" dirty="0" err="1"/>
              <a:t>отынға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тең</a:t>
            </a:r>
            <a:r>
              <a:rPr lang="ru-RU" altLang="x-none" sz="1600" dirty="0"/>
              <a:t>. т.</a:t>
            </a:r>
          </a:p>
          <a:p>
            <a:pPr algn="just" eaLnBrk="1" hangingPunct="1"/>
            <a:r>
              <a:rPr lang="ru-RU" altLang="x-none" sz="1600" dirty="0" err="1"/>
              <a:t>Бұл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шығындарды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негізгі</a:t>
            </a:r>
            <a:r>
              <a:rPr lang="ru-RU" altLang="x-none" sz="1600" dirty="0"/>
              <a:t> металлургия </a:t>
            </a:r>
            <a:r>
              <a:rPr lang="ru-RU" altLang="x-none" sz="1600" dirty="0" err="1"/>
              <a:t>салалары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бойынша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бөлу</a:t>
            </a:r>
            <a:r>
              <a:rPr lang="ru-RU" altLang="x-none" sz="1600" dirty="0"/>
              <a:t> (%) </a:t>
            </a:r>
            <a:r>
              <a:rPr lang="ru-RU" altLang="x-none" sz="1600" dirty="0" err="1"/>
              <a:t>келесідей</a:t>
            </a:r>
            <a:r>
              <a:rPr lang="ru-RU" altLang="x-none" sz="1600" dirty="0"/>
              <a:t>:</a:t>
            </a:r>
            <a:endParaRPr lang="x-none" altLang="x-non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2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4. Металлургия </a:t>
            </a:r>
            <a:r>
              <a:rPr lang="ru-RU" sz="2400" b="1" dirty="0" err="1">
                <a:solidFill>
                  <a:srgbClr val="0070C0"/>
                </a:solidFill>
              </a:rPr>
              <a:t>саласындағы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энергияны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тұтыну</a:t>
            </a:r>
            <a:endParaRPr lang="x-none" sz="24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9B401D-BC35-0A43-BE1C-A3E0EAB39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22103"/>
              </p:ext>
            </p:extLst>
          </p:nvPr>
        </p:nvGraphicFramePr>
        <p:xfrm>
          <a:off x="1691680" y="3550389"/>
          <a:ext cx="6076950" cy="1839915"/>
        </p:xfrm>
        <a:graphic>
          <a:graphicData uri="http://schemas.openxmlformats.org/drawingml/2006/table">
            <a:tbl>
              <a:tblPr/>
              <a:tblGrid>
                <a:gridCol w="411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Агломерация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Кокс-химия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Домна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Болатқорыту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Прокат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Энергетикалық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шаруашылық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45"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Басқа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тұтынушылар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B30CFC-C35A-844A-9154-E5E7F7BF2413}"/>
              </a:ext>
            </a:extLst>
          </p:cNvPr>
          <p:cNvSpPr txBox="1"/>
          <p:nvPr/>
        </p:nvSpPr>
        <p:spPr>
          <a:xfrm>
            <a:off x="437354" y="5506561"/>
            <a:ext cx="8316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x-none" sz="1600" dirty="0" err="1"/>
              <a:t>Пайдаланылған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шамамен</a:t>
            </a:r>
            <a:r>
              <a:rPr lang="ru-RU" altLang="x-none" sz="1600" dirty="0"/>
              <a:t> 35% </a:t>
            </a:r>
            <a:r>
              <a:rPr lang="ru-RU" altLang="x-none" sz="1600" dirty="0" err="1"/>
              <a:t>сырттан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келеді</a:t>
            </a:r>
            <a:r>
              <a:rPr lang="ru-RU" altLang="x-none" sz="1600" dirty="0"/>
              <a:t> (</a:t>
            </a:r>
            <a:r>
              <a:rPr lang="ru-RU" altLang="x-none" sz="1600" dirty="0" err="1"/>
              <a:t>табиғи</a:t>
            </a:r>
            <a:r>
              <a:rPr lang="ru-RU" altLang="x-none" sz="1600" dirty="0"/>
              <a:t> газ, мазут, </a:t>
            </a:r>
            <a:r>
              <a:rPr lang="ru-RU" altLang="x-none" sz="1600" dirty="0" err="1"/>
              <a:t>энергетикалық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көмір</a:t>
            </a:r>
            <a:r>
              <a:rPr lang="ru-RU" altLang="x-none" sz="1600" dirty="0"/>
              <a:t>), 65% -дан </a:t>
            </a:r>
            <a:r>
              <a:rPr lang="ru-RU" altLang="x-none" sz="1600" dirty="0" err="1"/>
              <a:t>астамы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өндіріс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орындарында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өндіріледі</a:t>
            </a:r>
            <a:r>
              <a:rPr lang="ru-RU" altLang="x-none" sz="1600" dirty="0"/>
              <a:t> (кокс </a:t>
            </a:r>
            <a:r>
              <a:rPr lang="ru-RU" altLang="x-none" sz="1600" dirty="0" err="1"/>
              <a:t>өнімдері</a:t>
            </a:r>
            <a:r>
              <a:rPr lang="ru-RU" altLang="x-none" sz="1600" dirty="0"/>
              <a:t>, кокс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домналық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газдар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шламдар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ортаңғы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басқа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түрлері</a:t>
            </a:r>
            <a:r>
              <a:rPr lang="ru-RU" altLang="x-none" sz="1600" dirty="0"/>
              <a:t>) .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403479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26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600" dirty="0" err="1"/>
              <a:t>Металлургиялық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зауыттарда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тұтынылатын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технологиялық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энергетикалық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отынға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бөлінеді</a:t>
            </a:r>
            <a:r>
              <a:rPr lang="ru-RU" altLang="x-none" sz="1600" dirty="0"/>
              <a:t>. </a:t>
            </a:r>
            <a:r>
              <a:rPr lang="ru-RU" altLang="x-none" sz="1600" dirty="0" err="1"/>
              <a:t>Энергетикалық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отынға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химиялық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энергиясы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жану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өнімдерінің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физикалық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жылуын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алуға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жұмсалатын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технологиялық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процестерде</a:t>
            </a:r>
            <a:r>
              <a:rPr lang="ru-RU" altLang="x-none" sz="1600" dirty="0"/>
              <a:t> (домна </a:t>
            </a:r>
            <a:r>
              <a:rPr lang="ru-RU" altLang="x-none" sz="1600" dirty="0" err="1"/>
              <a:t>пештеріндегі</a:t>
            </a:r>
            <a:r>
              <a:rPr lang="ru-RU" altLang="x-none" sz="1600" dirty="0"/>
              <a:t> кокс) </a:t>
            </a:r>
            <a:r>
              <a:rPr lang="ru-RU" altLang="x-none" sz="1600" dirty="0" err="1"/>
              <a:t>тотықсыздандырғыш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ретінде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қолданылатын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технологиялық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кіреді</a:t>
            </a:r>
            <a:r>
              <a:rPr lang="ru-RU" altLang="x-none" sz="1600" dirty="0"/>
              <a:t>.</a:t>
            </a:r>
          </a:p>
          <a:p>
            <a:pPr algn="just" eaLnBrk="1" hangingPunct="1"/>
            <a:r>
              <a:rPr lang="ru-RU" altLang="x-none" sz="1600" dirty="0" err="1"/>
              <a:t>Төменде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қара</a:t>
            </a:r>
            <a:r>
              <a:rPr lang="ru-RU" altLang="x-none" sz="1600" dirty="0"/>
              <a:t> металлургия </a:t>
            </a:r>
            <a:r>
              <a:rPr lang="ru-RU" altLang="x-none" sz="1600" dirty="0" err="1"/>
              <a:t>кәсіпорындарында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жанармайдың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жалпы</a:t>
            </a:r>
            <a:r>
              <a:rPr lang="ru-RU" altLang="x-none" sz="1600" dirty="0"/>
              <a:t> </a:t>
            </a:r>
            <a:r>
              <a:rPr lang="en-GB" altLang="x-none" sz="1600" dirty="0"/>
              <a:t>I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энергетикалық</a:t>
            </a:r>
            <a:r>
              <a:rPr lang="ru-RU" altLang="x-none" sz="1600" dirty="0"/>
              <a:t> </a:t>
            </a:r>
            <a:r>
              <a:rPr lang="en-GB" altLang="x-none" sz="1600" dirty="0"/>
              <a:t>II </a:t>
            </a:r>
            <a:r>
              <a:rPr lang="ru-RU" altLang="x-none" sz="1600" dirty="0" err="1"/>
              <a:t>баланстарында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түрлері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бойынша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бөлінетіндігі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келтірілген</a:t>
            </a:r>
            <a:r>
              <a:rPr lang="ru-RU" altLang="x-none" sz="1600" dirty="0"/>
              <a:t> (</a:t>
            </a:r>
            <a:r>
              <a:rPr lang="ru-RU" altLang="x-none" sz="1600" dirty="0" err="1"/>
              <a:t>қолданылатын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жылудан</a:t>
            </a:r>
            <a:r>
              <a:rPr lang="ru-RU" altLang="x-none" sz="1600" dirty="0"/>
              <a:t>% -бен):</a:t>
            </a:r>
            <a:endParaRPr lang="x-none" altLang="x-none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4. </a:t>
            </a:r>
            <a:r>
              <a:rPr lang="ru-RU" sz="2400" b="1" dirty="0" err="1">
                <a:solidFill>
                  <a:srgbClr val="0070C0"/>
                </a:solidFill>
              </a:rPr>
              <a:t>Қара</a:t>
            </a:r>
            <a:r>
              <a:rPr lang="ru-RU" sz="2400" b="1" dirty="0">
                <a:solidFill>
                  <a:srgbClr val="0070C0"/>
                </a:solidFill>
              </a:rPr>
              <a:t> металлургия </a:t>
            </a:r>
            <a:r>
              <a:rPr lang="ru-RU" sz="2400" b="1" dirty="0" err="1">
                <a:solidFill>
                  <a:srgbClr val="0070C0"/>
                </a:solidFill>
              </a:rPr>
              <a:t>саласындағы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энергияны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тұтыну</a:t>
            </a:r>
            <a:endParaRPr lang="x-none" sz="2400" dirty="0"/>
          </a:p>
          <a:p>
            <a:endParaRPr lang="x-none" sz="24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0E2B7A0-9CE9-B740-B809-13A69A5A0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87339"/>
              </p:ext>
            </p:extLst>
          </p:nvPr>
        </p:nvGraphicFramePr>
        <p:xfrm>
          <a:off x="1140619" y="2845971"/>
          <a:ext cx="6862762" cy="2103440"/>
        </p:xfrm>
        <a:graphic>
          <a:graphicData uri="http://schemas.openxmlformats.org/drawingml/2006/table">
            <a:tbl>
              <a:tblPr/>
              <a:tblGrid>
                <a:gridCol w="292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9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9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Отын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І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ІІ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Кокс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Табиғи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газ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Домна газы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Кокстық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газ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Энергетикалық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көмір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Мазут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Отынның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басқа</a:t>
                      </a: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түрлері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1/100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3/100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A28091A-85A6-484B-9319-A2EB72E46DAB}"/>
              </a:ext>
            </a:extLst>
          </p:cNvPr>
          <p:cNvSpPr txBox="1"/>
          <p:nvPr/>
        </p:nvSpPr>
        <p:spPr>
          <a:xfrm>
            <a:off x="287685" y="5157192"/>
            <a:ext cx="8460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x-none" sz="1600" dirty="0" err="1"/>
              <a:t>Берілген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мәліметтерден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көрініп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тұрғандай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отынның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жалпы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шығынында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шамамен</a:t>
            </a:r>
            <a:r>
              <a:rPr lang="ru-RU" altLang="x-none" sz="1600" dirty="0"/>
              <a:t> 45% </a:t>
            </a:r>
            <a:r>
              <a:rPr lang="ru-RU" altLang="x-none" sz="1600" dirty="0" err="1"/>
              <a:t>қатты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, 50% </a:t>
            </a:r>
            <a:r>
              <a:rPr lang="ru-RU" altLang="x-none" sz="1600" dirty="0" err="1"/>
              <a:t>жуық</a:t>
            </a:r>
            <a:r>
              <a:rPr lang="ru-RU" altLang="x-none" sz="1600" dirty="0"/>
              <a:t> газ </a:t>
            </a:r>
            <a:r>
              <a:rPr lang="ru-RU" altLang="x-none" sz="1600" dirty="0" err="1"/>
              <a:t>тәрізді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5% </a:t>
            </a:r>
            <a:r>
              <a:rPr lang="ru-RU" altLang="x-none" sz="1600" dirty="0" err="1"/>
              <a:t>сұйық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</a:t>
            </a:r>
            <a:r>
              <a:rPr lang="ru-RU" altLang="x-none" sz="1600" dirty="0"/>
              <a:t>. </a:t>
            </a:r>
            <a:r>
              <a:rPr lang="ru-RU" altLang="x-none" sz="1600" dirty="0" err="1"/>
              <a:t>Қатты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отынды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тұтынуда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негізгі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бөлігі</a:t>
            </a:r>
            <a:r>
              <a:rPr lang="ru-RU" altLang="x-none" sz="1600" dirty="0"/>
              <a:t> кокс пен </a:t>
            </a:r>
            <a:r>
              <a:rPr lang="ru-RU" altLang="x-none" sz="1600" dirty="0" err="1"/>
              <a:t>кокстың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қалдықтары</a:t>
            </a:r>
            <a:r>
              <a:rPr lang="ru-RU" altLang="x-none" sz="1600" dirty="0"/>
              <a:t> (90%), 10% </a:t>
            </a:r>
            <a:r>
              <a:rPr lang="ru-RU" altLang="x-none" sz="1600" dirty="0" err="1"/>
              <a:t>дейін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көміріне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түседі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қалғаны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көмір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дайындау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қалдықтары</a:t>
            </a:r>
            <a:r>
              <a:rPr lang="ru-RU" altLang="x-none" sz="1600" dirty="0"/>
              <a:t> (</a:t>
            </a:r>
            <a:r>
              <a:rPr lang="ru-RU" altLang="x-none" sz="1600" dirty="0" err="1"/>
              <a:t>өнеркәсіп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өнімі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шлам)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басқа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түрлері</a:t>
            </a:r>
            <a:r>
              <a:rPr lang="ru-RU" altLang="x-none" sz="1600" dirty="0"/>
              <a:t>.</a:t>
            </a:r>
            <a:endParaRPr lang="x-none" sz="1600" dirty="0"/>
          </a:p>
        </p:txBody>
      </p:sp>
    </p:spTree>
    <p:extLst>
      <p:ext uri="{BB962C8B-B14F-4D97-AF65-F5344CB8AC3E}">
        <p14:creationId xmlns:p14="http://schemas.microsoft.com/office/powerpoint/2010/main" val="2796194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27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600" b="1" i="1" dirty="0" err="1">
                <a:solidFill>
                  <a:srgbClr val="C00000"/>
                </a:solidFill>
              </a:rPr>
              <a:t>Қатты</a:t>
            </a:r>
            <a:r>
              <a:rPr lang="ru-RU" altLang="x-none" sz="1600" b="1" i="1" dirty="0">
                <a:solidFill>
                  <a:srgbClr val="C00000"/>
                </a:solidFill>
              </a:rPr>
              <a:t> </a:t>
            </a:r>
            <a:r>
              <a:rPr lang="ru-RU" altLang="x-none" sz="1600" b="1" i="1" dirty="0" err="1">
                <a:solidFill>
                  <a:srgbClr val="C00000"/>
                </a:solidFill>
              </a:rPr>
              <a:t>отын</a:t>
            </a:r>
            <a:r>
              <a:rPr lang="ru-RU" altLang="x-none" sz="1600" b="1" i="1" dirty="0">
                <a:solidFill>
                  <a:srgbClr val="C00000"/>
                </a:solidFill>
              </a:rPr>
              <a:t>:</a:t>
            </a:r>
          </a:p>
          <a:p>
            <a:pPr algn="just" eaLnBrk="1" hangingPunct="1"/>
            <a:r>
              <a:rPr lang="ru-RU" altLang="x-none" sz="1600" b="1" dirty="0"/>
              <a:t>Кокс домна </a:t>
            </a:r>
            <a:r>
              <a:rPr lang="ru-RU" altLang="x-none" sz="1600" b="1" dirty="0" err="1"/>
              <a:t>пештері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үшін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негізгі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технологиялық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болып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табылады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келесі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орташа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көрсеткіштермен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сипатталады</a:t>
            </a:r>
            <a:r>
              <a:rPr lang="ru-RU" altLang="x-none" sz="1600" b="1" dirty="0"/>
              <a:t>: </a:t>
            </a:r>
            <a:r>
              <a:rPr lang="ru-RU" altLang="x-none" sz="1600" b="1" dirty="0" err="1"/>
              <a:t>жану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жылуы</a:t>
            </a:r>
            <a:r>
              <a:rPr lang="ru-RU" altLang="x-none" sz="1600" b="1" dirty="0"/>
              <a:t> 29 МДж/кг, </a:t>
            </a:r>
            <a:r>
              <a:rPr lang="ru-RU" altLang="x-none" sz="1600" b="1" dirty="0" err="1"/>
              <a:t>ылғалдылығы</a:t>
            </a:r>
            <a:r>
              <a:rPr lang="ru-RU" altLang="x-none" sz="1600" b="1" dirty="0"/>
              <a:t> 5% </a:t>
            </a:r>
            <a:r>
              <a:rPr lang="ru-RU" altLang="x-none" sz="1600" b="1" dirty="0" err="1"/>
              <a:t>дейін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күл</a:t>
            </a:r>
            <a:r>
              <a:rPr lang="ru-RU" altLang="x-none" sz="1600" b="1" dirty="0"/>
              <a:t> 10% </a:t>
            </a:r>
            <a:r>
              <a:rPr lang="ru-RU" altLang="x-none" sz="1600" b="1" dirty="0" err="1"/>
              <a:t>дейін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күкірт</a:t>
            </a:r>
            <a:r>
              <a:rPr lang="ru-RU" altLang="x-none" sz="1600" b="1" dirty="0"/>
              <a:t> 2% </a:t>
            </a:r>
            <a:r>
              <a:rPr lang="ru-RU" altLang="x-none" sz="1600" b="1" dirty="0" err="1"/>
              <a:t>дейін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ұшқыш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шығымдылық</a:t>
            </a:r>
            <a:r>
              <a:rPr lang="ru-RU" altLang="x-none" sz="1600" b="1" dirty="0"/>
              <a:t> 1,4%. </a:t>
            </a:r>
          </a:p>
          <a:p>
            <a:pPr algn="just" eaLnBrk="1" hangingPunct="1"/>
            <a:r>
              <a:rPr lang="ru-RU" altLang="x-none" sz="1600" b="1" dirty="0">
                <a:solidFill>
                  <a:srgbClr val="C00000"/>
                </a:solidFill>
              </a:rPr>
              <a:t>Кокс </a:t>
            </a:r>
            <a:r>
              <a:rPr lang="ru-RU" altLang="x-none" sz="1600" b="1" dirty="0" err="1">
                <a:solidFill>
                  <a:srgbClr val="C00000"/>
                </a:solidFill>
              </a:rPr>
              <a:t>қалдықтары</a:t>
            </a:r>
            <a:r>
              <a:rPr lang="ru-RU" altLang="x-none" sz="1600" b="1" dirty="0">
                <a:solidFill>
                  <a:srgbClr val="C00000"/>
                </a:solidFill>
              </a:rPr>
              <a:t> </a:t>
            </a:r>
            <a:r>
              <a:rPr lang="ru-RU" altLang="x-none" sz="1600" b="1" dirty="0"/>
              <a:t>- кокс </a:t>
            </a:r>
            <a:r>
              <a:rPr lang="ru-RU" altLang="x-none" sz="1600" b="1" dirty="0" err="1"/>
              <a:t>жаңғағы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майда</a:t>
            </a:r>
            <a:r>
              <a:rPr lang="ru-RU" altLang="x-none" sz="1600" b="1" dirty="0"/>
              <a:t> - </a:t>
            </a:r>
            <a:r>
              <a:rPr lang="ru-RU" altLang="x-none" sz="1600" b="1" dirty="0" err="1"/>
              <a:t>ферроқорытпа</a:t>
            </a:r>
            <a:r>
              <a:rPr lang="ru-RU" altLang="x-none" sz="1600" b="1" dirty="0"/>
              <a:t> мен агломерация </a:t>
            </a:r>
            <a:r>
              <a:rPr lang="ru-RU" altLang="x-none" sz="1600" b="1" dirty="0" err="1"/>
              <a:t>өндірісінде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технологиялық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ретінде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</a:t>
            </a:r>
          </a:p>
          <a:p>
            <a:pPr algn="just" eaLnBrk="1" hangingPunct="1"/>
            <a:endParaRPr lang="ru-RU" altLang="x-none" sz="1600" b="1" dirty="0"/>
          </a:p>
          <a:p>
            <a:pPr algn="just" eaLnBrk="1" hangingPunct="1"/>
            <a:r>
              <a:rPr lang="ru-RU" altLang="x-none" sz="1600" b="1" dirty="0" err="1">
                <a:solidFill>
                  <a:srgbClr val="C00000"/>
                </a:solidFill>
              </a:rPr>
              <a:t>Энегетикалық</a:t>
            </a:r>
            <a:r>
              <a:rPr lang="ru-RU" altLang="x-none" sz="1600" b="1" dirty="0">
                <a:solidFill>
                  <a:srgbClr val="C00000"/>
                </a:solidFill>
              </a:rPr>
              <a:t> </a:t>
            </a:r>
            <a:r>
              <a:rPr lang="ru-RU" altLang="x-none" sz="1600" b="1" dirty="0" err="1">
                <a:solidFill>
                  <a:srgbClr val="C00000"/>
                </a:solidFill>
              </a:rPr>
              <a:t>көмір</a:t>
            </a:r>
            <a:r>
              <a:rPr lang="ru-RU" altLang="x-none" sz="1600" b="1" dirty="0">
                <a:solidFill>
                  <a:srgbClr val="C00000"/>
                </a:solidFill>
              </a:rPr>
              <a:t> </a:t>
            </a:r>
            <a:r>
              <a:rPr lang="ru-RU" altLang="x-none" sz="1600" b="1" dirty="0" err="1"/>
              <a:t>қуатты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қазандықтарда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шығару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үшін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агломерация </a:t>
            </a:r>
            <a:r>
              <a:rPr lang="ru-RU" altLang="x-none" sz="1600" b="1" dirty="0" err="1"/>
              <a:t>өндірісінде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, ал осы </a:t>
            </a:r>
            <a:r>
              <a:rPr lang="ru-RU" altLang="x-none" sz="1600" b="1" dirty="0" err="1"/>
              <a:t>қондырғылардың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балансында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ол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пайдаланылатын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барлық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үштен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бірінен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астамын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құрайды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Қазандықтарға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арналған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энергетикалық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көмір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ретінде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әртүрлі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орындарының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битуминозды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қоңыр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көмірлері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Көмірдің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жану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жылуы</a:t>
            </a:r>
            <a:r>
              <a:rPr lang="ru-RU" altLang="x-none" sz="1600" b="1" dirty="0"/>
              <a:t> 23-29 МДж / кг, </a:t>
            </a:r>
            <a:r>
              <a:rPr lang="ru-RU" altLang="x-none" sz="1600" b="1" dirty="0" err="1"/>
              <a:t>қоңыр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көмір</a:t>
            </a:r>
            <a:r>
              <a:rPr lang="ru-RU" altLang="x-none" sz="1600" b="1" dirty="0"/>
              <a:t> 11-12,5 МДж / кг. </a:t>
            </a:r>
            <a:r>
              <a:rPr lang="ru-RU" altLang="x-none" sz="1600" b="1" dirty="0" err="1"/>
              <a:t>Агломерациялық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өндіріс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үшін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күлділігі</a:t>
            </a:r>
            <a:r>
              <a:rPr lang="ru-RU" altLang="x-none" sz="1600" b="1" dirty="0"/>
              <a:t> 15-16% антрацит шламы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Көмір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орталары</a:t>
            </a:r>
            <a:r>
              <a:rPr lang="ru-RU" altLang="x-none" sz="1600" b="1" dirty="0"/>
              <a:t> мен </a:t>
            </a:r>
            <a:r>
              <a:rPr lang="ru-RU" altLang="x-none" sz="1600" b="1" dirty="0" err="1"/>
              <a:t>тұнба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қатты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жалпы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шығынының</a:t>
            </a:r>
            <a:r>
              <a:rPr lang="ru-RU" altLang="x-none" sz="1600" b="1" dirty="0"/>
              <a:t> 2% </a:t>
            </a:r>
            <a:r>
              <a:rPr lang="ru-RU" altLang="x-none" sz="1600" b="1" dirty="0" err="1"/>
              <a:t>құрайды</a:t>
            </a:r>
            <a:r>
              <a:rPr lang="ru-RU" altLang="x-none" sz="1600" b="1" dirty="0"/>
              <a:t>, ал </a:t>
            </a:r>
            <a:r>
              <a:rPr lang="ru-RU" altLang="x-none" sz="1600" b="1" dirty="0" err="1"/>
              <a:t>қуатты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қазандықтарда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балансында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олар</a:t>
            </a:r>
            <a:r>
              <a:rPr lang="ru-RU" altLang="x-none" sz="1600" b="1" dirty="0"/>
              <a:t> 50% </a:t>
            </a:r>
            <a:r>
              <a:rPr lang="ru-RU" altLang="x-none" sz="1600" b="1" dirty="0" err="1"/>
              <a:t>жетеді</a:t>
            </a:r>
            <a:r>
              <a:rPr lang="ru-RU" altLang="x-none" sz="1600" b="1" dirty="0"/>
              <a:t>.</a:t>
            </a:r>
          </a:p>
          <a:p>
            <a:pPr algn="just" eaLnBrk="1" hangingPunct="1"/>
            <a:endParaRPr lang="ru-RU" altLang="x-none" sz="1600" b="1" dirty="0"/>
          </a:p>
          <a:p>
            <a:pPr algn="just" eaLnBrk="1" hangingPunct="1"/>
            <a:r>
              <a:rPr lang="ru-RU" altLang="x-none" sz="1600" b="1" dirty="0" err="1">
                <a:solidFill>
                  <a:srgbClr val="C00000"/>
                </a:solidFill>
              </a:rPr>
              <a:t>Сұйық</a:t>
            </a:r>
            <a:r>
              <a:rPr lang="ru-RU" altLang="x-none" sz="1600" b="1" dirty="0">
                <a:solidFill>
                  <a:srgbClr val="C00000"/>
                </a:solidFill>
              </a:rPr>
              <a:t> </a:t>
            </a:r>
            <a:r>
              <a:rPr lang="ru-RU" altLang="x-none" sz="1600" b="1" dirty="0" err="1">
                <a:solidFill>
                  <a:srgbClr val="C00000"/>
                </a:solidFill>
              </a:rPr>
              <a:t>отын</a:t>
            </a:r>
            <a:r>
              <a:rPr lang="ru-RU" altLang="x-none" sz="1600" b="1" dirty="0">
                <a:solidFill>
                  <a:srgbClr val="C00000"/>
                </a:solidFill>
              </a:rPr>
              <a:t>: м</a:t>
            </a:r>
            <a:r>
              <a:rPr lang="ru-RU" altLang="x-none" sz="1600" b="1" dirty="0"/>
              <a:t>азут </a:t>
            </a:r>
            <a:r>
              <a:rPr lang="ru-RU" altLang="x-none" sz="1600" b="1" dirty="0" err="1"/>
              <a:t>негізінен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қара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металлургияда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сұйық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ретінде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Оның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мөлшері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шамамен</a:t>
            </a:r>
            <a:r>
              <a:rPr lang="ru-RU" altLang="x-none" sz="1600" b="1" dirty="0"/>
              <a:t> 40 МДж/кг </a:t>
            </a:r>
            <a:r>
              <a:rPr lang="ru-RU" altLang="x-none" sz="1600" b="1" dirty="0" err="1"/>
              <a:t>құрайды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Мазуттың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жартысына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жуығы</a:t>
            </a:r>
            <a:r>
              <a:rPr lang="ru-RU" altLang="x-none" sz="1600" b="1" dirty="0"/>
              <a:t> мартен </a:t>
            </a:r>
            <a:r>
              <a:rPr lang="ru-RU" altLang="x-none" sz="1600" b="1" dirty="0" err="1"/>
              <a:t>пештерінде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табиғи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газға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қоспа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ретінде</a:t>
            </a:r>
            <a:r>
              <a:rPr lang="ru-RU" altLang="x-none" sz="1600" b="1" dirty="0"/>
              <a:t>, 20% -дан </a:t>
            </a:r>
            <a:r>
              <a:rPr lang="ru-RU" altLang="x-none" sz="1600" b="1" dirty="0" err="1"/>
              <a:t>астамы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электр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станцияларында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 Мазут </a:t>
            </a:r>
            <a:r>
              <a:rPr lang="ru-RU" altLang="x-none" sz="1600" b="1" dirty="0" err="1"/>
              <a:t>негізінен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резервтік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ретінде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қолданылады</a:t>
            </a:r>
            <a:r>
              <a:rPr lang="ru-RU" altLang="x-none" sz="1600" b="1" dirty="0"/>
              <a:t>.</a:t>
            </a:r>
            <a:endParaRPr lang="x-none" altLang="x-none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4. </a:t>
            </a:r>
            <a:r>
              <a:rPr lang="ru-RU" sz="2800" b="1" dirty="0" err="1">
                <a:solidFill>
                  <a:srgbClr val="0070C0"/>
                </a:solidFill>
              </a:rPr>
              <a:t>Қара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металлургиядағы</a:t>
            </a:r>
            <a:r>
              <a:rPr lang="ru-RU" sz="2800" b="1" dirty="0">
                <a:solidFill>
                  <a:srgbClr val="0070C0"/>
                </a:solidFill>
              </a:rPr>
              <a:t> энергия </a:t>
            </a:r>
            <a:r>
              <a:rPr lang="ru-RU" sz="2800" b="1" dirty="0" err="1">
                <a:solidFill>
                  <a:srgbClr val="0070C0"/>
                </a:solidFill>
              </a:rPr>
              <a:t>тұтыну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283627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28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543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sz="1600" b="1" i="1" dirty="0">
                <a:solidFill>
                  <a:srgbClr val="C00000"/>
                </a:solidFill>
              </a:rPr>
              <a:t>Газ </a:t>
            </a:r>
            <a:r>
              <a:rPr lang="ru-RU" altLang="x-none" sz="1600" b="1" i="1" dirty="0" err="1">
                <a:solidFill>
                  <a:srgbClr val="C00000"/>
                </a:solidFill>
              </a:rPr>
              <a:t>тәрізді</a:t>
            </a:r>
            <a:r>
              <a:rPr lang="ru-RU" altLang="x-none" sz="1600" b="1" i="1" dirty="0">
                <a:solidFill>
                  <a:srgbClr val="C00000"/>
                </a:solidFill>
              </a:rPr>
              <a:t> </a:t>
            </a:r>
            <a:r>
              <a:rPr lang="ru-RU" altLang="x-none" sz="1600" b="1" i="1" dirty="0" err="1">
                <a:solidFill>
                  <a:srgbClr val="C00000"/>
                </a:solidFill>
              </a:rPr>
              <a:t>отын</a:t>
            </a:r>
            <a:r>
              <a:rPr lang="ru-RU" altLang="x-none" sz="1600" b="1" i="1" dirty="0">
                <a:solidFill>
                  <a:srgbClr val="C00000"/>
                </a:solidFill>
              </a:rPr>
              <a:t>:</a:t>
            </a:r>
          </a:p>
          <a:p>
            <a:pPr algn="just" eaLnBrk="1" hangingPunct="1"/>
            <a:r>
              <a:rPr lang="ru-RU" altLang="x-none" sz="1600" b="1" dirty="0" err="1"/>
              <a:t>Жалпы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тұтынудың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жартысы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энергетикалық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отынның</a:t>
            </a:r>
            <a:r>
              <a:rPr lang="ru-RU" altLang="x-none" sz="1600" b="1" dirty="0"/>
              <a:t> 80% -дан </a:t>
            </a:r>
            <a:r>
              <a:rPr lang="ru-RU" altLang="x-none" sz="1600" b="1" dirty="0" err="1"/>
              <a:t>астамы</a:t>
            </a:r>
            <a:r>
              <a:rPr lang="ru-RU" altLang="x-none" sz="1600" b="1" dirty="0"/>
              <a:t> газ </a:t>
            </a:r>
            <a:r>
              <a:rPr lang="ru-RU" altLang="x-none" sz="1600" b="1" dirty="0" err="1"/>
              <a:t>тәрізді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отынға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келеді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оның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тұтыну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құрылымы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келесідей</a:t>
            </a:r>
            <a:r>
              <a:rPr lang="ru-RU" altLang="x-none" sz="1600" b="1" dirty="0"/>
              <a:t>: </a:t>
            </a:r>
            <a:r>
              <a:rPr lang="ru-RU" altLang="x-none" sz="1600" b="1" dirty="0" err="1"/>
              <a:t>табиғи</a:t>
            </a:r>
            <a:r>
              <a:rPr lang="ru-RU" altLang="x-none" sz="1600" b="1" dirty="0"/>
              <a:t> газ ~ 50%, домна газы ~ 30%, кокс газы ~ 20% . </a:t>
            </a:r>
            <a:r>
              <a:rPr lang="ru-RU" altLang="x-none" sz="1600" b="1" dirty="0" err="1"/>
              <a:t>Табиғи</a:t>
            </a:r>
            <a:r>
              <a:rPr lang="ru-RU" altLang="x-none" sz="1600" b="1" dirty="0"/>
              <a:t> газ </a:t>
            </a:r>
            <a:r>
              <a:rPr lang="ru-RU" altLang="x-none" sz="1600" b="1" dirty="0" err="1"/>
              <a:t>жалпы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отынның</a:t>
            </a:r>
            <a:r>
              <a:rPr lang="ru-RU" altLang="x-none" sz="1600" b="1" dirty="0"/>
              <a:t> ~ 25% </a:t>
            </a:r>
            <a:r>
              <a:rPr lang="ru-RU" altLang="x-none" sz="1600" b="1" dirty="0" err="1"/>
              <a:t>құрайды</a:t>
            </a:r>
            <a:r>
              <a:rPr lang="ru-RU" altLang="x-none" sz="1600" b="1" dirty="0"/>
              <a:t>, ал </a:t>
            </a:r>
            <a:r>
              <a:rPr lang="ru-RU" altLang="x-none" sz="1600" b="1" dirty="0" err="1"/>
              <a:t>отынның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екінші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энергетикалық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ресурстары</a:t>
            </a:r>
            <a:r>
              <a:rPr lang="ru-RU" altLang="x-none" sz="1600" b="1" dirty="0"/>
              <a:t> (домна, кокс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ферроқорытпа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газдары</a:t>
            </a:r>
            <a:r>
              <a:rPr lang="ru-RU" altLang="x-none" sz="1600" b="1" dirty="0"/>
              <a:t>) </a:t>
            </a:r>
            <a:r>
              <a:rPr lang="ru-RU" altLang="x-none" sz="1600" b="1" dirty="0" err="1"/>
              <a:t>шамамен</a:t>
            </a:r>
            <a:r>
              <a:rPr lang="ru-RU" altLang="x-none" sz="1600" b="1" dirty="0"/>
              <a:t> 25% </a:t>
            </a:r>
            <a:r>
              <a:rPr lang="ru-RU" altLang="x-none" sz="1600" b="1" dirty="0" err="1"/>
              <a:t>құрайды</a:t>
            </a:r>
            <a:r>
              <a:rPr lang="ru-RU" altLang="x-none" sz="1600" b="1" dirty="0"/>
              <a:t>.</a:t>
            </a:r>
          </a:p>
          <a:p>
            <a:pPr algn="just" eaLnBrk="1" hangingPunct="1"/>
            <a:endParaRPr lang="ru-RU" altLang="x-none" sz="1600" b="1" i="1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ru-RU" altLang="x-none" sz="1600" b="1" i="1" dirty="0" err="1">
                <a:solidFill>
                  <a:srgbClr val="C00000"/>
                </a:solidFill>
              </a:rPr>
              <a:t>Табиғи</a:t>
            </a:r>
            <a:r>
              <a:rPr lang="ru-RU" altLang="x-none" sz="1600" b="1" i="1" dirty="0">
                <a:solidFill>
                  <a:srgbClr val="C00000"/>
                </a:solidFill>
              </a:rPr>
              <a:t> газ </a:t>
            </a:r>
            <a:r>
              <a:rPr lang="ru-RU" altLang="x-none" sz="1600" b="1" dirty="0"/>
              <a:t>1957 </a:t>
            </a:r>
            <a:r>
              <a:rPr lang="ru-RU" altLang="x-none" sz="1600" b="1" dirty="0" err="1"/>
              <a:t>жылы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қара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металлургияда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бастады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жоғары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калориялық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құндылығы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күкірттің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болмауы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т.б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сияқты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жоғары</a:t>
            </a:r>
            <a:r>
              <a:rPr lang="ru-RU" altLang="x-none" sz="1600" b="1" dirty="0"/>
              <a:t> физика-</a:t>
            </a:r>
            <a:r>
              <a:rPr lang="ru-RU" altLang="x-none" sz="1600" b="1" dirty="0" err="1"/>
              <a:t>химиялық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сипаттамаларына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байланысты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ол</a:t>
            </a:r>
            <a:r>
              <a:rPr lang="ru-RU" altLang="x-none" sz="1600" b="1" dirty="0"/>
              <a:t> домна </a:t>
            </a:r>
            <a:r>
              <a:rPr lang="ru-RU" altLang="x-none" sz="1600" b="1" dirty="0" err="1"/>
              <a:t>пешінде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мартенде</a:t>
            </a:r>
            <a:r>
              <a:rPr lang="ru-RU" altLang="x-none" sz="1600" b="1" dirty="0"/>
              <a:t>, </a:t>
            </a:r>
            <a:r>
              <a:rPr lang="ru-RU" altLang="x-none" sz="1600" b="1" dirty="0" err="1"/>
              <a:t>прокатта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басқа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салаларда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тарады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Қара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металлургияда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қолданылатын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табиғи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газдың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құрамы</a:t>
            </a:r>
            <a:r>
              <a:rPr lang="ru-RU" altLang="x-none" sz="1600" b="1" dirty="0"/>
              <a:t>,% (т.): 95-99 СН4; 0,02-1,5 </a:t>
            </a:r>
            <a:r>
              <a:rPr lang="en-GB" altLang="x-none" sz="1600" b="1" dirty="0"/>
              <a:t>C2H6 - C5H12; 0,2-1,2 CO2; 0,3-4,4 N2. </a:t>
            </a:r>
            <a:r>
              <a:rPr lang="ru-RU" altLang="x-none" sz="1600" b="1" dirty="0" err="1"/>
              <a:t>Табиғи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газдың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негізгі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тұтынушылары</a:t>
            </a:r>
            <a:r>
              <a:rPr lang="ru-RU" altLang="x-none" sz="1600" b="1" dirty="0"/>
              <a:t> домна </a:t>
            </a:r>
            <a:r>
              <a:rPr lang="ru-RU" altLang="x-none" sz="1600" b="1" dirty="0" err="1"/>
              <a:t>пештері</a:t>
            </a:r>
            <a:r>
              <a:rPr lang="ru-RU" altLang="x-none" sz="1600" b="1" dirty="0"/>
              <a:t> (~ 30%), </a:t>
            </a:r>
            <a:r>
              <a:rPr lang="ru-RU" altLang="x-none" sz="1600" b="1" dirty="0" err="1"/>
              <a:t>электр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станциялары</a:t>
            </a:r>
            <a:r>
              <a:rPr lang="ru-RU" altLang="x-none" sz="1600" b="1" dirty="0"/>
              <a:t> (15%), мартен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прокат </a:t>
            </a:r>
            <a:r>
              <a:rPr lang="ru-RU" altLang="x-none" sz="1600" b="1" dirty="0" err="1"/>
              <a:t>цехтары</a:t>
            </a:r>
            <a:r>
              <a:rPr lang="ru-RU" altLang="x-none" sz="1600" b="1" dirty="0"/>
              <a:t> (</a:t>
            </a:r>
            <a:r>
              <a:rPr lang="ru-RU" altLang="x-none" sz="1600" b="1" dirty="0" err="1"/>
              <a:t>әрқайсысы</a:t>
            </a:r>
            <a:r>
              <a:rPr lang="ru-RU" altLang="x-none" sz="1600" b="1" dirty="0"/>
              <a:t> 15%).</a:t>
            </a:r>
          </a:p>
          <a:p>
            <a:pPr algn="just" eaLnBrk="1" hangingPunct="1"/>
            <a:endParaRPr lang="ru-RU" altLang="x-none" sz="1600" b="1" i="1" dirty="0">
              <a:solidFill>
                <a:srgbClr val="C00000"/>
              </a:solidFill>
            </a:endParaRPr>
          </a:p>
          <a:p>
            <a:pPr algn="just" eaLnBrk="1" hangingPunct="1"/>
            <a:r>
              <a:rPr lang="ru-RU" altLang="x-none" sz="1600" b="1" i="1" dirty="0">
                <a:solidFill>
                  <a:srgbClr val="C00000"/>
                </a:solidFill>
              </a:rPr>
              <a:t>Домна газы </a:t>
            </a:r>
            <a:r>
              <a:rPr lang="ru-RU" altLang="x-none" sz="1600" b="1" dirty="0"/>
              <a:t>домна </a:t>
            </a:r>
            <a:r>
              <a:rPr lang="ru-RU" altLang="x-none" sz="1600" b="1" dirty="0" err="1"/>
              <a:t>пештерінде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шойын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өндірісі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кезінде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пайда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болатын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қосымша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өнім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болып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табылатын</a:t>
            </a:r>
            <a:r>
              <a:rPr lang="ru-RU" altLang="x-none" sz="1600" b="1" dirty="0"/>
              <a:t> домна газы </a:t>
            </a:r>
            <a:r>
              <a:rPr lang="ru-RU" altLang="x-none" sz="1600" b="1" dirty="0" err="1"/>
              <a:t>төмен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қуатымен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сипатталады</a:t>
            </a:r>
            <a:r>
              <a:rPr lang="ru-RU" altLang="x-none" sz="1600" b="1" dirty="0"/>
              <a:t> (3,15-4,6 МДж / м3), </a:t>
            </a:r>
            <a:r>
              <a:rPr lang="ru-RU" altLang="x-none" sz="1600" b="1" dirty="0" err="1"/>
              <a:t>бірақ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ол</a:t>
            </a:r>
            <a:r>
              <a:rPr lang="ru-RU" altLang="x-none" sz="1600" b="1" dirty="0"/>
              <a:t> металлургия </a:t>
            </a:r>
            <a:r>
              <a:rPr lang="ru-RU" altLang="x-none" sz="1600" b="1" dirty="0" err="1"/>
              <a:t>зауыттарының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отын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балансының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маңызды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құрамдас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бөлігі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болып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табылады</a:t>
            </a:r>
            <a:r>
              <a:rPr lang="ru-RU" altLang="x-none" sz="1600" b="1" dirty="0"/>
              <a:t>. </a:t>
            </a:r>
            <a:r>
              <a:rPr lang="ru-RU" altLang="x-none" sz="1600" b="1" dirty="0" err="1"/>
              <a:t>Домналық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газдың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негізгі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тұтынушылары</a:t>
            </a:r>
            <a:r>
              <a:rPr lang="ru-RU" altLang="x-none" sz="1600" b="1" dirty="0"/>
              <a:t> домна </a:t>
            </a:r>
            <a:r>
              <a:rPr lang="ru-RU" altLang="x-none" sz="1600" b="1" dirty="0" err="1"/>
              <a:t>пешінің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ауа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жылытқыштары</a:t>
            </a:r>
            <a:r>
              <a:rPr lang="ru-RU" altLang="x-none" sz="1600" b="1" dirty="0"/>
              <a:t> (~ 35%), </a:t>
            </a:r>
            <a:r>
              <a:rPr lang="ru-RU" altLang="x-none" sz="1600" b="1" dirty="0" err="1"/>
              <a:t>қуат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қазандары</a:t>
            </a:r>
            <a:r>
              <a:rPr lang="ru-RU" altLang="x-none" sz="1600" b="1" dirty="0"/>
              <a:t> (&gt; -30%), </a:t>
            </a:r>
            <a:r>
              <a:rPr lang="ru-RU" altLang="x-none" sz="1600" b="1" dirty="0" err="1"/>
              <a:t>кокстық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батареялар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және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жылыту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пештері</a:t>
            </a:r>
            <a:r>
              <a:rPr lang="ru-RU" altLang="x-none" sz="1600" b="1" dirty="0"/>
              <a:t> (</a:t>
            </a:r>
            <a:r>
              <a:rPr lang="ru-RU" altLang="x-none" sz="1600" b="1" dirty="0" err="1"/>
              <a:t>әрқайсысы</a:t>
            </a:r>
            <a:r>
              <a:rPr lang="ru-RU" altLang="x-none" sz="1600" b="1" dirty="0"/>
              <a:t> 12-14%) </a:t>
            </a:r>
            <a:r>
              <a:rPr lang="ru-RU" altLang="x-none" sz="1600" b="1" dirty="0" err="1"/>
              <a:t>болып</a:t>
            </a:r>
            <a:r>
              <a:rPr lang="ru-RU" altLang="x-none" sz="1600" b="1" dirty="0"/>
              <a:t> </a:t>
            </a:r>
            <a:r>
              <a:rPr lang="ru-RU" altLang="x-none" sz="1600" b="1" dirty="0" err="1"/>
              <a:t>табылады</a:t>
            </a:r>
            <a:r>
              <a:rPr lang="ru-RU" altLang="x-none" sz="1600" b="1" dirty="0"/>
              <a:t>. </a:t>
            </a:r>
            <a:endParaRPr lang="x-none" altLang="x-none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4. </a:t>
            </a:r>
            <a:r>
              <a:rPr lang="ru-RU" sz="2800" b="1" dirty="0" err="1">
                <a:solidFill>
                  <a:srgbClr val="0070C0"/>
                </a:solidFill>
              </a:rPr>
              <a:t>Қара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металлургиядағы</a:t>
            </a:r>
            <a:r>
              <a:rPr lang="ru-RU" sz="2800" b="1" dirty="0">
                <a:solidFill>
                  <a:srgbClr val="0070C0"/>
                </a:solidFill>
              </a:rPr>
              <a:t> энергия </a:t>
            </a:r>
            <a:r>
              <a:rPr lang="ru-RU" sz="2800" b="1" dirty="0" err="1">
                <a:solidFill>
                  <a:srgbClr val="0070C0"/>
                </a:solidFill>
              </a:rPr>
              <a:t>тұтыну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80820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29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b="1" i="1" u="sng" dirty="0"/>
              <a:t>Кокс газы</a:t>
            </a:r>
            <a:r>
              <a:rPr lang="ru-RU" altLang="x-none" b="1" dirty="0"/>
              <a:t>, кокс </a:t>
            </a:r>
            <a:r>
              <a:rPr lang="ru-RU" altLang="x-none" b="1" dirty="0" err="1"/>
              <a:t>өндірісінің</a:t>
            </a:r>
            <a:r>
              <a:rPr lang="ru-RU" altLang="x-none" b="1" dirty="0"/>
              <a:t> </a:t>
            </a:r>
            <a:r>
              <a:rPr lang="ru-RU" altLang="x-none" b="1" dirty="0" err="1"/>
              <a:t>қосымша</a:t>
            </a:r>
            <a:r>
              <a:rPr lang="ru-RU" altLang="x-none" b="1" dirty="0"/>
              <a:t> </a:t>
            </a:r>
            <a:r>
              <a:rPr lang="ru-RU" altLang="x-none" b="1" dirty="0" err="1"/>
              <a:t>өнімі</a:t>
            </a:r>
            <a:r>
              <a:rPr lang="ru-RU" altLang="x-none" b="1" dirty="0"/>
              <a:t> - </a:t>
            </a:r>
            <a:r>
              <a:rPr lang="ru-RU" altLang="x-none" b="1" dirty="0" err="1"/>
              <a:t>бұл</a:t>
            </a:r>
            <a:r>
              <a:rPr lang="ru-RU" altLang="x-none" b="1" dirty="0"/>
              <a:t> кокс </a:t>
            </a:r>
            <a:r>
              <a:rPr lang="ru-RU" altLang="x-none" b="1" dirty="0" err="1"/>
              <a:t>батареяларын</a:t>
            </a:r>
            <a:r>
              <a:rPr lang="ru-RU" altLang="x-none" b="1" dirty="0"/>
              <a:t> (&gt; 30%), </a:t>
            </a:r>
            <a:r>
              <a:rPr lang="ru-RU" altLang="x-none" b="1" dirty="0" err="1"/>
              <a:t>илектеу</a:t>
            </a:r>
            <a:r>
              <a:rPr lang="ru-RU" altLang="x-none" b="1" dirty="0"/>
              <a:t> </a:t>
            </a:r>
            <a:r>
              <a:rPr lang="ru-RU" altLang="x-none" b="1" dirty="0" err="1"/>
              <a:t>фабрикаларында</a:t>
            </a:r>
            <a:r>
              <a:rPr lang="ru-RU" altLang="x-none" b="1" dirty="0"/>
              <a:t> (&gt; 20%) </a:t>
            </a:r>
            <a:r>
              <a:rPr lang="ru-RU" altLang="x-none" b="1" dirty="0" err="1"/>
              <a:t>және</a:t>
            </a:r>
            <a:r>
              <a:rPr lang="ru-RU" altLang="x-none" b="1" dirty="0"/>
              <a:t> </a:t>
            </a:r>
            <a:r>
              <a:rPr lang="ru-RU" altLang="x-none" b="1" dirty="0" err="1"/>
              <a:t>электр</a:t>
            </a:r>
            <a:r>
              <a:rPr lang="ru-RU" altLang="x-none" b="1" dirty="0"/>
              <a:t> </a:t>
            </a:r>
            <a:r>
              <a:rPr lang="ru-RU" altLang="x-none" b="1" dirty="0" err="1"/>
              <a:t>станцияларында</a:t>
            </a:r>
            <a:r>
              <a:rPr lang="ru-RU" altLang="x-none" b="1" dirty="0"/>
              <a:t> (20% </a:t>
            </a:r>
            <a:r>
              <a:rPr lang="ru-RU" altLang="x-none" b="1" dirty="0" err="1"/>
              <a:t>дейін</a:t>
            </a:r>
            <a:r>
              <a:rPr lang="ru-RU" altLang="x-none" b="1" dirty="0"/>
              <a:t>), </a:t>
            </a:r>
            <a:r>
              <a:rPr lang="ru-RU" altLang="x-none" b="1" dirty="0" err="1"/>
              <a:t>негізінен</a:t>
            </a:r>
            <a:r>
              <a:rPr lang="ru-RU" altLang="x-none" b="1" dirty="0"/>
              <a:t> </a:t>
            </a:r>
            <a:r>
              <a:rPr lang="ru-RU" altLang="x-none" b="1" dirty="0" err="1"/>
              <a:t>қыздыру</a:t>
            </a:r>
            <a:r>
              <a:rPr lang="ru-RU" altLang="x-none" b="1" dirty="0"/>
              <a:t> </a:t>
            </a:r>
            <a:r>
              <a:rPr lang="ru-RU" altLang="x-none" b="1" dirty="0" err="1"/>
              <a:t>үшін</a:t>
            </a:r>
            <a:r>
              <a:rPr lang="ru-RU" altLang="x-none" b="1" dirty="0"/>
              <a:t> </a:t>
            </a:r>
            <a:r>
              <a:rPr lang="ru-RU" altLang="x-none" b="1" dirty="0" err="1"/>
              <a:t>пайдаланылатын</a:t>
            </a:r>
            <a:r>
              <a:rPr lang="ru-RU" altLang="x-none" b="1" dirty="0"/>
              <a:t> </a:t>
            </a:r>
            <a:r>
              <a:rPr lang="ru-RU" altLang="x-none" b="1" dirty="0" err="1"/>
              <a:t>жоғары</a:t>
            </a:r>
            <a:r>
              <a:rPr lang="ru-RU" altLang="x-none" b="1" dirty="0"/>
              <a:t> </a:t>
            </a:r>
            <a:r>
              <a:rPr lang="ru-RU" altLang="x-none" b="1" dirty="0" err="1"/>
              <a:t>сапалы</a:t>
            </a:r>
            <a:r>
              <a:rPr lang="ru-RU" altLang="x-none" b="1" dirty="0"/>
              <a:t> </a:t>
            </a:r>
            <a:r>
              <a:rPr lang="ru-RU" altLang="x-none" b="1" dirty="0" err="1"/>
              <a:t>отын</a:t>
            </a:r>
            <a:r>
              <a:rPr lang="ru-RU" altLang="x-none" b="1" dirty="0"/>
              <a:t>, </a:t>
            </a:r>
            <a:r>
              <a:rPr lang="ru-RU" altLang="x-none" b="1" dirty="0" err="1"/>
              <a:t>негізінен</a:t>
            </a:r>
            <a:r>
              <a:rPr lang="ru-RU" altLang="x-none" b="1" dirty="0"/>
              <a:t> </a:t>
            </a:r>
            <a:r>
              <a:rPr lang="ru-RU" altLang="x-none" b="1" dirty="0" err="1"/>
              <a:t>әр</a:t>
            </a:r>
            <a:r>
              <a:rPr lang="ru-RU" altLang="x-none" b="1" dirty="0"/>
              <a:t> </a:t>
            </a:r>
            <a:r>
              <a:rPr lang="ru-RU" altLang="x-none" b="1" dirty="0" err="1"/>
              <a:t>түрлі</a:t>
            </a:r>
            <a:r>
              <a:rPr lang="ru-RU" altLang="x-none" b="1" dirty="0"/>
              <a:t> </a:t>
            </a:r>
            <a:r>
              <a:rPr lang="ru-RU" altLang="x-none" b="1" dirty="0" err="1"/>
              <a:t>қатынаста</a:t>
            </a:r>
            <a:r>
              <a:rPr lang="ru-RU" altLang="x-none" b="1" dirty="0"/>
              <a:t> домна </a:t>
            </a:r>
            <a:r>
              <a:rPr lang="ru-RU" altLang="x-none" b="1" dirty="0" err="1"/>
              <a:t>газымен</a:t>
            </a:r>
            <a:r>
              <a:rPr lang="ru-RU" altLang="x-none" b="1" dirty="0"/>
              <a:t> </a:t>
            </a:r>
            <a:r>
              <a:rPr lang="ru-RU" altLang="x-none" b="1" dirty="0" err="1"/>
              <a:t>қоспалар</a:t>
            </a:r>
            <a:r>
              <a:rPr lang="ru-RU" altLang="x-none" b="1" dirty="0"/>
              <a:t> </a:t>
            </a:r>
            <a:r>
              <a:rPr lang="ru-RU" altLang="x-none" b="1" dirty="0" err="1"/>
              <a:t>түрінде</a:t>
            </a:r>
            <a:r>
              <a:rPr lang="ru-RU" altLang="x-none" b="1" dirty="0"/>
              <a:t>. </a:t>
            </a:r>
            <a:r>
              <a:rPr lang="ru-RU" altLang="x-none" b="1" dirty="0" err="1"/>
              <a:t>Кокстық</a:t>
            </a:r>
            <a:r>
              <a:rPr lang="ru-RU" altLang="x-none" b="1" dirty="0"/>
              <a:t> </a:t>
            </a:r>
            <a:r>
              <a:rPr lang="ru-RU" altLang="x-none" b="1" dirty="0" err="1"/>
              <a:t>газдың</a:t>
            </a:r>
            <a:r>
              <a:rPr lang="ru-RU" altLang="x-none" b="1" dirty="0"/>
              <a:t> </a:t>
            </a:r>
            <a:r>
              <a:rPr lang="ru-RU" altLang="x-none" b="1" dirty="0" err="1"/>
              <a:t>жану</a:t>
            </a:r>
            <a:r>
              <a:rPr lang="ru-RU" altLang="x-none" b="1" dirty="0"/>
              <a:t> </a:t>
            </a:r>
            <a:r>
              <a:rPr lang="ru-RU" altLang="x-none" b="1" dirty="0" err="1"/>
              <a:t>жылуы</a:t>
            </a:r>
            <a:r>
              <a:rPr lang="ru-RU" altLang="x-none" b="1" dirty="0"/>
              <a:t> 17,4-17,6 МДж/м3 </a:t>
            </a:r>
            <a:r>
              <a:rPr lang="ru-RU" altLang="x-none" b="1" dirty="0" err="1"/>
              <a:t>құрайды</a:t>
            </a:r>
            <a:r>
              <a:rPr lang="ru-RU" altLang="x-none" b="1" dirty="0"/>
              <a:t>.</a:t>
            </a:r>
          </a:p>
          <a:p>
            <a:pPr algn="just" eaLnBrk="1" hangingPunct="1"/>
            <a:endParaRPr lang="ru-RU" altLang="x-none" b="1" dirty="0"/>
          </a:p>
          <a:p>
            <a:pPr algn="just" eaLnBrk="1" hangingPunct="1"/>
            <a:r>
              <a:rPr lang="ru-RU" altLang="x-none" b="1" i="1" u="sng" dirty="0" err="1"/>
              <a:t>Ферроқорытпа</a:t>
            </a:r>
            <a:r>
              <a:rPr lang="ru-RU" altLang="x-none" b="1" i="1" u="sng" dirty="0"/>
              <a:t> газы</a:t>
            </a:r>
            <a:r>
              <a:rPr lang="ru-RU" altLang="x-none" b="1" dirty="0"/>
              <a:t>, </a:t>
            </a:r>
            <a:r>
              <a:rPr lang="ru-RU" altLang="x-none" b="1" dirty="0" err="1"/>
              <a:t>жабық</a:t>
            </a:r>
            <a:r>
              <a:rPr lang="ru-RU" altLang="x-none" b="1" dirty="0"/>
              <a:t> </a:t>
            </a:r>
            <a:r>
              <a:rPr lang="ru-RU" altLang="x-none" b="1" dirty="0" err="1"/>
              <a:t>электроферроқорытпа</a:t>
            </a:r>
            <a:r>
              <a:rPr lang="ru-RU" altLang="x-none" b="1" dirty="0"/>
              <a:t> </a:t>
            </a:r>
            <a:r>
              <a:rPr lang="ru-RU" altLang="x-none" b="1" dirty="0" err="1"/>
              <a:t>пештеріндегі</a:t>
            </a:r>
            <a:r>
              <a:rPr lang="ru-RU" altLang="x-none" b="1" dirty="0"/>
              <a:t> </a:t>
            </a:r>
            <a:r>
              <a:rPr lang="ru-RU" altLang="x-none" b="1" dirty="0" err="1"/>
              <a:t>ферроқорытпалар</a:t>
            </a:r>
            <a:r>
              <a:rPr lang="ru-RU" altLang="x-none" b="1" dirty="0"/>
              <a:t> </a:t>
            </a:r>
            <a:r>
              <a:rPr lang="ru-RU" altLang="x-none" b="1" dirty="0" err="1"/>
              <a:t>өндірісінің</a:t>
            </a:r>
            <a:r>
              <a:rPr lang="ru-RU" altLang="x-none" b="1" dirty="0"/>
              <a:t> </a:t>
            </a:r>
            <a:r>
              <a:rPr lang="ru-RU" altLang="x-none" b="1" dirty="0" err="1"/>
              <a:t>қосымша</a:t>
            </a:r>
            <a:r>
              <a:rPr lang="ru-RU" altLang="x-none" b="1" dirty="0"/>
              <a:t> </a:t>
            </a:r>
            <a:r>
              <a:rPr lang="ru-RU" altLang="x-none" b="1" dirty="0" err="1"/>
              <a:t>өнімі</a:t>
            </a:r>
            <a:r>
              <a:rPr lang="ru-RU" altLang="x-none" b="1" dirty="0"/>
              <a:t> </a:t>
            </a:r>
            <a:r>
              <a:rPr lang="ru-RU" altLang="x-none" b="1" dirty="0" err="1"/>
              <a:t>негізінен</a:t>
            </a:r>
            <a:r>
              <a:rPr lang="ru-RU" altLang="x-none" b="1" dirty="0"/>
              <a:t> </a:t>
            </a:r>
            <a:r>
              <a:rPr lang="ru-RU" altLang="x-none" b="1" dirty="0" err="1"/>
              <a:t>көміртегі</a:t>
            </a:r>
            <a:r>
              <a:rPr lang="ru-RU" altLang="x-none" b="1" dirty="0"/>
              <a:t> </a:t>
            </a:r>
            <a:r>
              <a:rPr lang="ru-RU" altLang="x-none" b="1" dirty="0" err="1"/>
              <a:t>тотығынан</a:t>
            </a:r>
            <a:r>
              <a:rPr lang="ru-RU" altLang="x-none" b="1" dirty="0"/>
              <a:t> </a:t>
            </a:r>
            <a:r>
              <a:rPr lang="ru-RU" altLang="x-none" b="1" dirty="0" err="1"/>
              <a:t>тұрады</a:t>
            </a:r>
            <a:r>
              <a:rPr lang="ru-RU" altLang="x-none" b="1" dirty="0"/>
              <a:t>. </a:t>
            </a:r>
            <a:r>
              <a:rPr lang="ru-RU" altLang="x-none" b="1" dirty="0" err="1"/>
              <a:t>Ферроқорытпа</a:t>
            </a:r>
            <a:r>
              <a:rPr lang="ru-RU" altLang="x-none" b="1" dirty="0"/>
              <a:t> газы </a:t>
            </a:r>
            <a:r>
              <a:rPr lang="ru-RU" altLang="x-none" b="1" dirty="0" err="1"/>
              <a:t>салыстырмалы</a:t>
            </a:r>
            <a:r>
              <a:rPr lang="ru-RU" altLang="x-none" b="1" dirty="0"/>
              <a:t> </a:t>
            </a:r>
            <a:r>
              <a:rPr lang="ru-RU" altLang="x-none" b="1" dirty="0" err="1"/>
              <a:t>түрде</a:t>
            </a:r>
            <a:r>
              <a:rPr lang="ru-RU" altLang="x-none" b="1" dirty="0"/>
              <a:t> </a:t>
            </a:r>
            <a:r>
              <a:rPr lang="ru-RU" altLang="x-none" b="1" dirty="0" err="1"/>
              <a:t>жақында</a:t>
            </a:r>
            <a:r>
              <a:rPr lang="ru-RU" altLang="x-none" b="1" dirty="0"/>
              <a:t> </a:t>
            </a:r>
            <a:r>
              <a:rPr lang="ru-RU" altLang="x-none" b="1" dirty="0" err="1"/>
              <a:t>қолданылған</a:t>
            </a:r>
            <a:r>
              <a:rPr lang="ru-RU" altLang="x-none" b="1" dirty="0"/>
              <a:t> </a:t>
            </a:r>
            <a:r>
              <a:rPr lang="ru-RU" altLang="x-none" b="1" dirty="0" err="1"/>
              <a:t>және</a:t>
            </a:r>
            <a:r>
              <a:rPr lang="ru-RU" altLang="x-none" b="1" dirty="0"/>
              <a:t> </a:t>
            </a:r>
            <a:r>
              <a:rPr lang="ru-RU" altLang="x-none" b="1" dirty="0" err="1"/>
              <a:t>оның</a:t>
            </a:r>
            <a:r>
              <a:rPr lang="ru-RU" altLang="x-none" b="1" dirty="0"/>
              <a:t> </a:t>
            </a:r>
            <a:r>
              <a:rPr lang="ru-RU" altLang="x-none" b="1" dirty="0" err="1"/>
              <a:t>саланың</a:t>
            </a:r>
            <a:r>
              <a:rPr lang="ru-RU" altLang="x-none" b="1" dirty="0"/>
              <a:t> </a:t>
            </a:r>
            <a:r>
              <a:rPr lang="ru-RU" altLang="x-none" b="1" dirty="0" err="1"/>
              <a:t>отын</a:t>
            </a:r>
            <a:r>
              <a:rPr lang="ru-RU" altLang="x-none" b="1" dirty="0"/>
              <a:t> </a:t>
            </a:r>
            <a:r>
              <a:rPr lang="ru-RU" altLang="x-none" b="1" dirty="0" err="1"/>
              <a:t>балансында</a:t>
            </a:r>
            <a:r>
              <a:rPr lang="ru-RU" altLang="x-none" b="1" dirty="0"/>
              <a:t> </a:t>
            </a:r>
            <a:r>
              <a:rPr lang="ru-RU" altLang="x-none" b="1" dirty="0" err="1"/>
              <a:t>рөлі</a:t>
            </a:r>
            <a:r>
              <a:rPr lang="ru-RU" altLang="x-none" b="1" dirty="0"/>
              <a:t> </a:t>
            </a:r>
            <a:r>
              <a:rPr lang="ru-RU" altLang="x-none" b="1" dirty="0" err="1"/>
              <a:t>шамалы</a:t>
            </a:r>
            <a:r>
              <a:rPr lang="ru-RU" altLang="x-none" b="1" dirty="0"/>
              <a:t>, </a:t>
            </a:r>
            <a:r>
              <a:rPr lang="ru-RU" altLang="x-none" b="1" dirty="0" err="1"/>
              <a:t>дегенмен</a:t>
            </a:r>
            <a:r>
              <a:rPr lang="ru-RU" altLang="x-none" b="1" dirty="0"/>
              <a:t> </a:t>
            </a:r>
            <a:r>
              <a:rPr lang="ru-RU" altLang="x-none" b="1" dirty="0" err="1"/>
              <a:t>ол</a:t>
            </a:r>
            <a:r>
              <a:rPr lang="ru-RU" altLang="x-none" b="1" dirty="0"/>
              <a:t> </a:t>
            </a:r>
            <a:r>
              <a:rPr lang="ru-RU" altLang="x-none" b="1" dirty="0" err="1"/>
              <a:t>жеке</a:t>
            </a:r>
            <a:r>
              <a:rPr lang="ru-RU" altLang="x-none" b="1" dirty="0"/>
              <a:t> </a:t>
            </a:r>
            <a:r>
              <a:rPr lang="ru-RU" altLang="x-none" b="1" dirty="0" err="1"/>
              <a:t>кәсіпорындарға</a:t>
            </a:r>
            <a:r>
              <a:rPr lang="ru-RU" altLang="x-none" b="1" dirty="0"/>
              <a:t> </a:t>
            </a:r>
            <a:r>
              <a:rPr lang="ru-RU" altLang="x-none" b="1" dirty="0" err="1"/>
              <a:t>қатысты</a:t>
            </a:r>
            <a:r>
              <a:rPr lang="ru-RU" altLang="x-none" b="1" dirty="0"/>
              <a:t> </a:t>
            </a:r>
            <a:r>
              <a:rPr lang="ru-RU" altLang="x-none" b="1" dirty="0" err="1"/>
              <a:t>өте</a:t>
            </a:r>
            <a:r>
              <a:rPr lang="ru-RU" altLang="x-none" b="1" dirty="0"/>
              <a:t> </a:t>
            </a:r>
            <a:r>
              <a:rPr lang="ru-RU" altLang="x-none" b="1" dirty="0" err="1"/>
              <a:t>маңызды</a:t>
            </a:r>
            <a:r>
              <a:rPr lang="ru-RU" altLang="x-none" b="1" dirty="0"/>
              <a:t>.</a:t>
            </a:r>
          </a:p>
          <a:p>
            <a:pPr algn="just" eaLnBrk="1" hangingPunct="1"/>
            <a:endParaRPr lang="ru-RU" altLang="x-none" b="1" dirty="0"/>
          </a:p>
          <a:p>
            <a:pPr algn="just" eaLnBrk="1" hangingPunct="1"/>
            <a:r>
              <a:rPr lang="ru-RU" altLang="x-none" b="1" dirty="0" err="1"/>
              <a:t>Жақында</a:t>
            </a:r>
            <a:r>
              <a:rPr lang="ru-RU" altLang="x-none" b="1" dirty="0"/>
              <a:t> </a:t>
            </a:r>
            <a:r>
              <a:rPr lang="ru-RU" altLang="x-none" b="1" dirty="0" err="1"/>
              <a:t>оттегі</a:t>
            </a:r>
            <a:r>
              <a:rPr lang="ru-RU" altLang="x-none" b="1" dirty="0"/>
              <a:t> </a:t>
            </a:r>
            <a:r>
              <a:rPr lang="ru-RU" altLang="x-none" b="1" dirty="0" err="1"/>
              <a:t>түрлендіргіштерінде</a:t>
            </a:r>
            <a:r>
              <a:rPr lang="ru-RU" altLang="x-none" b="1" dirty="0"/>
              <a:t> </a:t>
            </a:r>
            <a:r>
              <a:rPr lang="ru-RU" altLang="x-none" b="1" dirty="0" err="1"/>
              <a:t>үрлеуді</a:t>
            </a:r>
            <a:r>
              <a:rPr lang="ru-RU" altLang="x-none" b="1" dirty="0"/>
              <a:t> </a:t>
            </a:r>
            <a:r>
              <a:rPr lang="ru-RU" altLang="x-none" b="1" dirty="0" err="1"/>
              <a:t>күшейту</a:t>
            </a:r>
            <a:r>
              <a:rPr lang="ru-RU" altLang="x-none" b="1" dirty="0"/>
              <a:t> </a:t>
            </a:r>
            <a:r>
              <a:rPr lang="ru-RU" altLang="x-none" b="1" dirty="0" err="1"/>
              <a:t>үшін</a:t>
            </a:r>
            <a:r>
              <a:rPr lang="ru-RU" altLang="x-none" b="1" dirty="0"/>
              <a:t> </a:t>
            </a:r>
            <a:r>
              <a:rPr lang="ru-RU" altLang="x-none" b="1" dirty="0" err="1"/>
              <a:t>газды</a:t>
            </a:r>
            <a:r>
              <a:rPr lang="ru-RU" altLang="x-none" b="1" dirty="0"/>
              <a:t> </a:t>
            </a:r>
            <a:r>
              <a:rPr lang="ru-RU" altLang="x-none" b="1" dirty="0" err="1"/>
              <a:t>жанбай-ақ</a:t>
            </a:r>
            <a:r>
              <a:rPr lang="ru-RU" altLang="x-none" b="1" dirty="0"/>
              <a:t> </a:t>
            </a:r>
            <a:r>
              <a:rPr lang="ru-RU" altLang="x-none" b="1" dirty="0" err="1"/>
              <a:t>тазарту</a:t>
            </a:r>
            <a:r>
              <a:rPr lang="ru-RU" altLang="x-none" b="1" dirty="0"/>
              <a:t> </a:t>
            </a:r>
            <a:r>
              <a:rPr lang="ru-RU" altLang="x-none" b="1" dirty="0" err="1"/>
              <a:t>жүйесі</a:t>
            </a:r>
            <a:r>
              <a:rPr lang="ru-RU" altLang="x-none" b="1" dirty="0"/>
              <a:t> </a:t>
            </a:r>
            <a:r>
              <a:rPr lang="ru-RU" altLang="x-none" b="1" dirty="0" err="1"/>
              <a:t>қолданылады</a:t>
            </a:r>
            <a:r>
              <a:rPr lang="ru-RU" altLang="x-none" b="1" dirty="0"/>
              <a:t>, </a:t>
            </a:r>
            <a:r>
              <a:rPr lang="ru-RU" altLang="x-none" b="1" dirty="0" err="1"/>
              <a:t>нәтижесінде</a:t>
            </a:r>
            <a:r>
              <a:rPr lang="ru-RU" altLang="x-none" b="1" dirty="0"/>
              <a:t> </a:t>
            </a:r>
            <a:r>
              <a:rPr lang="ru-RU" altLang="x-none" b="1" dirty="0" err="1"/>
              <a:t>конвертерлік</a:t>
            </a:r>
            <a:r>
              <a:rPr lang="ru-RU" altLang="x-none" b="1" dirty="0"/>
              <a:t> газ </a:t>
            </a:r>
            <a:r>
              <a:rPr lang="ru-RU" altLang="x-none" b="1" dirty="0" err="1"/>
              <a:t>алынады</a:t>
            </a:r>
            <a:r>
              <a:rPr lang="ru-RU" altLang="x-none" b="1" dirty="0"/>
              <a:t>, </a:t>
            </a:r>
            <a:r>
              <a:rPr lang="ru-RU" altLang="x-none" b="1" dirty="0" err="1"/>
              <a:t>ол</a:t>
            </a:r>
            <a:r>
              <a:rPr lang="ru-RU" altLang="x-none" b="1" dirty="0"/>
              <a:t> </a:t>
            </a:r>
            <a:r>
              <a:rPr lang="ru-RU" altLang="x-none" b="1" dirty="0" err="1"/>
              <a:t>сапалы</a:t>
            </a:r>
            <a:r>
              <a:rPr lang="ru-RU" altLang="x-none" b="1" dirty="0"/>
              <a:t> </a:t>
            </a:r>
            <a:r>
              <a:rPr lang="ru-RU" altLang="x-none" b="1" dirty="0" err="1"/>
              <a:t>және</a:t>
            </a:r>
            <a:r>
              <a:rPr lang="ru-RU" altLang="x-none" b="1" dirty="0"/>
              <a:t> </a:t>
            </a:r>
            <a:r>
              <a:rPr lang="ru-RU" altLang="x-none" b="1" dirty="0" err="1"/>
              <a:t>технологиялық</a:t>
            </a:r>
            <a:r>
              <a:rPr lang="ru-RU" altLang="x-none" b="1" dirty="0"/>
              <a:t> </a:t>
            </a:r>
            <a:r>
              <a:rPr lang="ru-RU" altLang="x-none" b="1" dirty="0" err="1"/>
              <a:t>сипаттамалары</a:t>
            </a:r>
            <a:r>
              <a:rPr lang="ru-RU" altLang="x-none" b="1" dirty="0"/>
              <a:t> </a:t>
            </a:r>
            <a:r>
              <a:rPr lang="ru-RU" altLang="x-none" b="1" dirty="0" err="1"/>
              <a:t>бойынша</a:t>
            </a:r>
            <a:r>
              <a:rPr lang="ru-RU" altLang="x-none" b="1" dirty="0"/>
              <a:t> энергия </a:t>
            </a:r>
            <a:r>
              <a:rPr lang="ru-RU" altLang="x-none" b="1" dirty="0" err="1"/>
              <a:t>отыны</a:t>
            </a:r>
            <a:r>
              <a:rPr lang="ru-RU" altLang="x-none" b="1" dirty="0"/>
              <a:t> </a:t>
            </a:r>
            <a:r>
              <a:rPr lang="ru-RU" altLang="x-none" b="1" dirty="0" err="1"/>
              <a:t>болып</a:t>
            </a:r>
            <a:r>
              <a:rPr lang="ru-RU" altLang="x-none" b="1" dirty="0"/>
              <a:t> </a:t>
            </a:r>
            <a:r>
              <a:rPr lang="ru-RU" altLang="x-none" b="1" dirty="0" err="1"/>
              <a:t>табылады</a:t>
            </a:r>
            <a:r>
              <a:rPr lang="ru-RU" altLang="x-none" b="1" dirty="0"/>
              <a:t> </a:t>
            </a:r>
            <a:r>
              <a:rPr lang="ru-RU" altLang="x-none" b="1" dirty="0" err="1"/>
              <a:t>ферроқорытпа</a:t>
            </a:r>
            <a:r>
              <a:rPr lang="ru-RU" altLang="x-none" b="1" dirty="0"/>
              <a:t> </a:t>
            </a:r>
            <a:r>
              <a:rPr lang="ru-RU" altLang="x-none" b="1" dirty="0" err="1"/>
              <a:t>газына</a:t>
            </a:r>
            <a:r>
              <a:rPr lang="ru-RU" altLang="x-none" b="1" dirty="0"/>
              <a:t> </a:t>
            </a:r>
            <a:r>
              <a:rPr lang="ru-RU" altLang="x-none" b="1" dirty="0" err="1"/>
              <a:t>жақын</a:t>
            </a:r>
            <a:r>
              <a:rPr lang="ru-RU" altLang="x-none" b="1" dirty="0"/>
              <a:t>. </a:t>
            </a:r>
            <a:r>
              <a:rPr lang="ru-RU" altLang="x-none" b="1" dirty="0" err="1"/>
              <a:t>Алайда</a:t>
            </a:r>
            <a:r>
              <a:rPr lang="ru-RU" altLang="x-none" b="1" dirty="0"/>
              <a:t>, оны </a:t>
            </a:r>
            <a:r>
              <a:rPr lang="ru-RU" altLang="x-none" b="1" dirty="0" err="1"/>
              <a:t>қолдану</a:t>
            </a:r>
            <a:r>
              <a:rPr lang="ru-RU" altLang="x-none" b="1" dirty="0"/>
              <a:t> </a:t>
            </a:r>
            <a:r>
              <a:rPr lang="ru-RU" altLang="x-none" b="1" dirty="0" err="1"/>
              <a:t>шығым</a:t>
            </a:r>
            <a:r>
              <a:rPr lang="ru-RU" altLang="x-none" b="1" dirty="0"/>
              <a:t> </a:t>
            </a:r>
            <a:r>
              <a:rPr lang="ru-RU" altLang="x-none" b="1" dirty="0" err="1"/>
              <a:t>жиілігі</a:t>
            </a:r>
            <a:r>
              <a:rPr lang="ru-RU" altLang="x-none" b="1" dirty="0"/>
              <a:t> мен </a:t>
            </a:r>
            <a:r>
              <a:rPr lang="ru-RU" altLang="x-none" b="1" dirty="0" err="1"/>
              <a:t>химиялық</a:t>
            </a:r>
            <a:r>
              <a:rPr lang="ru-RU" altLang="x-none" b="1" dirty="0"/>
              <a:t> </a:t>
            </a:r>
            <a:r>
              <a:rPr lang="ru-RU" altLang="x-none" b="1" dirty="0" err="1"/>
              <a:t>құрамның</a:t>
            </a:r>
            <a:r>
              <a:rPr lang="ru-RU" altLang="x-none" b="1" dirty="0"/>
              <a:t> </a:t>
            </a:r>
            <a:r>
              <a:rPr lang="ru-RU" altLang="x-none" b="1" dirty="0" err="1"/>
              <a:t>ауытқуына</a:t>
            </a:r>
            <a:r>
              <a:rPr lang="ru-RU" altLang="x-none" b="1" dirty="0"/>
              <a:t> </a:t>
            </a:r>
            <a:r>
              <a:rPr lang="ru-RU" altLang="x-none" b="1" dirty="0" err="1"/>
              <a:t>байланысты</a:t>
            </a:r>
            <a:r>
              <a:rPr lang="ru-RU" altLang="x-none" b="1" dirty="0"/>
              <a:t> </a:t>
            </a:r>
            <a:r>
              <a:rPr lang="ru-RU" altLang="x-none" b="1" dirty="0" err="1"/>
              <a:t>өте</a:t>
            </a:r>
            <a:r>
              <a:rPr lang="ru-RU" altLang="x-none" b="1" dirty="0"/>
              <a:t> </a:t>
            </a:r>
            <a:r>
              <a:rPr lang="ru-RU" altLang="x-none" b="1" dirty="0" err="1"/>
              <a:t>қиын</a:t>
            </a:r>
            <a:r>
              <a:rPr lang="ru-RU" altLang="x-none" b="1" dirty="0"/>
              <a:t>.</a:t>
            </a:r>
            <a:endParaRPr lang="x-none" altLang="x-none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291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4. </a:t>
            </a:r>
            <a:r>
              <a:rPr lang="ru-RU" sz="2800" b="1" dirty="0" err="1">
                <a:solidFill>
                  <a:srgbClr val="0070C0"/>
                </a:solidFill>
              </a:rPr>
              <a:t>Қара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металлургиядағы</a:t>
            </a:r>
            <a:r>
              <a:rPr lang="ru-RU" sz="2800" b="1" dirty="0">
                <a:solidFill>
                  <a:srgbClr val="0070C0"/>
                </a:solidFill>
              </a:rPr>
              <a:t> энергия </a:t>
            </a:r>
            <a:r>
              <a:rPr lang="ru-RU" sz="2800" b="1" dirty="0" err="1">
                <a:solidFill>
                  <a:srgbClr val="0070C0"/>
                </a:solidFill>
              </a:rPr>
              <a:t>тұтыну</a:t>
            </a:r>
            <a:endParaRPr lang="x-none" sz="2800" dirty="0"/>
          </a:p>
          <a:p>
            <a:r>
              <a:rPr lang="ru-RU" sz="2800" b="1" dirty="0">
                <a:solidFill>
                  <a:srgbClr val="0070C0"/>
                </a:solidFill>
              </a:rPr>
              <a:t> 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251060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>
            <a:extLst>
              <a:ext uri="{FF2B5EF4-FFF2-40B4-BE49-F238E27FC236}">
                <a16:creationId xmlns:a16="http://schemas.microsoft.com/office/drawing/2014/main" id="{DB97DB49-F0A9-C545-B0ED-8A6BD29F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33ACE3-56FB-C448-A348-ACD57226FB6B}" type="slidenum">
              <a:rPr lang="ru-RU" altLang="x-none"/>
              <a:pPr eaLnBrk="1" hangingPunct="1"/>
              <a:t>3</a:t>
            </a:fld>
            <a:endParaRPr lang="ru-RU" altLang="x-none"/>
          </a:p>
        </p:txBody>
      </p:sp>
      <p:pic>
        <p:nvPicPr>
          <p:cNvPr id="4103" name="Picture 2" descr="http://bib.convdocs.org/docs/12/11777/conv_1/img0.jpg">
            <a:extLst>
              <a:ext uri="{FF2B5EF4-FFF2-40B4-BE49-F238E27FC236}">
                <a16:creationId xmlns:a16="http://schemas.microsoft.com/office/drawing/2014/main" id="{0F52E5B4-DAD8-C94A-8B7A-AB52DB5B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3"/>
          <a:stretch>
            <a:fillRect/>
          </a:stretch>
        </p:blipFill>
        <p:spPr bwMode="auto">
          <a:xfrm>
            <a:off x="5578287" y="3263435"/>
            <a:ext cx="3219315" cy="306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6A4C861-17C9-A041-8ABA-0FBC8E9F0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20956"/>
            <a:ext cx="8712646" cy="8147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latin typeface="Arial" charset="0"/>
              </a:rPr>
              <a:t>1. </a:t>
            </a:r>
            <a:r>
              <a:rPr lang="ru-RU" sz="2400" b="1" dirty="0" err="1">
                <a:solidFill>
                  <a:srgbClr val="0070C0"/>
                </a:solidFill>
              </a:rPr>
              <a:t>Металлургиялық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процестердің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жылу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техникасы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саласындағы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негізгі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түсініктер</a:t>
            </a:r>
            <a:endParaRPr lang="ru-RU" sz="2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3239126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</a:rPr>
              <a:t>Жылу</a:t>
            </a:r>
            <a:r>
              <a:rPr lang="ru-RU" b="1" dirty="0">
                <a:solidFill>
                  <a:srgbClr val="202122"/>
                </a:solidFill>
              </a:rPr>
              <a:t> </a:t>
            </a:r>
            <a:r>
              <a:rPr lang="ru-RU" b="1" dirty="0" err="1">
                <a:solidFill>
                  <a:srgbClr val="202122"/>
                </a:solidFill>
              </a:rPr>
              <a:t>техникасы</a:t>
            </a:r>
            <a:r>
              <a:rPr lang="ru-RU" dirty="0">
                <a:solidFill>
                  <a:srgbClr val="202122"/>
                </a:solidFill>
              </a:rPr>
              <a:t> — </a:t>
            </a:r>
            <a:r>
              <a:rPr lang="ru-RU" b="1" dirty="0" err="1">
                <a:latin typeface="Arial" charset="0"/>
              </a:rPr>
              <a:t>жылу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энергиясын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алу</a:t>
            </a:r>
            <a:r>
              <a:rPr lang="ru-RU" b="1" dirty="0">
                <a:latin typeface="Arial" charset="0"/>
              </a:rPr>
              <a:t> мен оны </a:t>
            </a:r>
            <a:r>
              <a:rPr lang="ru-RU" b="1" dirty="0" err="1">
                <a:latin typeface="Arial" charset="0"/>
              </a:rPr>
              <a:t>пайдалану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әдістерін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қамтитын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ғылым</a:t>
            </a:r>
            <a:r>
              <a:rPr lang="ru-RU" b="1" dirty="0">
                <a:latin typeface="Arial" charset="0"/>
              </a:rPr>
              <a:t> мен техника </a:t>
            </a:r>
            <a:r>
              <a:rPr lang="ru-RU" b="1" dirty="0" err="1">
                <a:latin typeface="Arial" charset="0"/>
              </a:rPr>
              <a:t>саласы</a:t>
            </a:r>
            <a:r>
              <a:rPr lang="ru-RU" b="1" dirty="0">
                <a:latin typeface="Arial" charset="0"/>
              </a:rPr>
              <a:t>. </a:t>
            </a:r>
          </a:p>
          <a:p>
            <a:r>
              <a:rPr lang="ru-RU" b="1" dirty="0" err="1">
                <a:latin typeface="Arial" charset="0"/>
              </a:rPr>
              <a:t>Адамзат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қоғамы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пайдаланатын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жылудың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негізгі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көзі</a:t>
            </a:r>
            <a:r>
              <a:rPr lang="ru-RU" b="1" dirty="0">
                <a:latin typeface="Arial" charset="0"/>
              </a:rPr>
              <a:t> — </a:t>
            </a:r>
            <a:r>
              <a:rPr lang="ru-RU" b="1" dirty="0" err="1">
                <a:latin typeface="Arial" charset="0"/>
              </a:rPr>
              <a:t>жанған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кезде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жылу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бөлетін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табиғи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органикалық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отындар</a:t>
            </a:r>
            <a:r>
              <a:rPr lang="ru-RU" b="1" dirty="0">
                <a:latin typeface="Arial" charset="0"/>
              </a:rPr>
              <a:t>. </a:t>
            </a:r>
          </a:p>
          <a:p>
            <a:r>
              <a:rPr lang="ru-RU" b="1" dirty="0" err="1">
                <a:latin typeface="Arial" charset="0"/>
              </a:rPr>
              <a:t>Ол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қатты</a:t>
            </a:r>
            <a:r>
              <a:rPr lang="ru-RU" b="1" dirty="0">
                <a:latin typeface="Arial" charset="0"/>
              </a:rPr>
              <a:t>, </a:t>
            </a:r>
            <a:r>
              <a:rPr lang="ru-RU" b="1" dirty="0" err="1">
                <a:latin typeface="Arial" charset="0"/>
              </a:rPr>
              <a:t>сұйық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және</a:t>
            </a:r>
            <a:r>
              <a:rPr lang="ru-RU" b="1" dirty="0">
                <a:latin typeface="Arial" charset="0"/>
              </a:rPr>
              <a:t> газ </a:t>
            </a:r>
            <a:r>
              <a:rPr lang="ru-RU" b="1" dirty="0" err="1">
                <a:latin typeface="Arial" charset="0"/>
              </a:rPr>
              <a:t>тәрізді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отын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болып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бөлінеді</a:t>
            </a:r>
            <a:r>
              <a:rPr lang="ru-RU" b="1" dirty="0">
                <a:latin typeface="Arial" charset="0"/>
              </a:rPr>
              <a:t>. </a:t>
            </a:r>
          </a:p>
          <a:p>
            <a:r>
              <a:rPr lang="ru-RU" b="1" dirty="0" err="1">
                <a:latin typeface="Arial" charset="0"/>
              </a:rPr>
              <a:t>Отын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сапасы</a:t>
            </a:r>
            <a:r>
              <a:rPr lang="ru-RU" b="1" dirty="0">
                <a:latin typeface="Arial" charset="0"/>
              </a:rPr>
              <a:t> 1 кг </a:t>
            </a:r>
            <a:r>
              <a:rPr lang="ru-RU" b="1" dirty="0" err="1">
                <a:latin typeface="Arial" charset="0"/>
              </a:rPr>
              <a:t>отын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толық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жанғанда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бөлінетін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жылу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мөлшерімен</a:t>
            </a:r>
            <a:r>
              <a:rPr lang="ru-RU" b="1" dirty="0">
                <a:latin typeface="Arial" charset="0"/>
              </a:rPr>
              <a:t> </a:t>
            </a:r>
            <a:r>
              <a:rPr lang="ru-RU" b="1" dirty="0" err="1">
                <a:latin typeface="Arial" charset="0"/>
              </a:rPr>
              <a:t>анықталады</a:t>
            </a:r>
            <a:r>
              <a:rPr lang="ru-RU" b="1" dirty="0">
                <a:latin typeface="Arial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8300AA-75C2-449F-9A23-32BEF366EB91}"/>
              </a:ext>
            </a:extLst>
          </p:cNvPr>
          <p:cNvSpPr/>
          <p:nvPr/>
        </p:nvSpPr>
        <p:spPr>
          <a:xfrm>
            <a:off x="250825" y="1329655"/>
            <a:ext cx="8548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k-KZ" sz="2000" b="1" dirty="0" err="1">
                <a:solidFill>
                  <a:srgbClr val="FF0000"/>
                </a:solidFill>
                <a:latin typeface="Arial" charset="0"/>
              </a:rPr>
              <a:t>Жылуэнергетика</a:t>
            </a:r>
            <a:r>
              <a:rPr lang="kk-KZ" sz="2000" b="1" dirty="0">
                <a:latin typeface="Arial" charset="0"/>
              </a:rPr>
              <a:t> - жылуды басқа энергия түрлеріне, негізінен механикалық және ол арқылы электр энергиясына айналдырумен және осы мақсатта қолданылатын құрылғылардың жұмыс істеу принциптерімен айналысатын </a:t>
            </a:r>
            <a:r>
              <a:rPr lang="kk-KZ" sz="2000" b="1" dirty="0" err="1">
                <a:solidFill>
                  <a:srgbClr val="FF0000"/>
                </a:solidFill>
                <a:latin typeface="Arial" charset="0"/>
              </a:rPr>
              <a:t>жылутехника</a:t>
            </a:r>
            <a:r>
              <a:rPr lang="kk-KZ" sz="2000" b="1" dirty="0">
                <a:solidFill>
                  <a:srgbClr val="FF0000"/>
                </a:solidFill>
                <a:latin typeface="Arial" charset="0"/>
              </a:rPr>
              <a:t> бөлімі</a:t>
            </a:r>
            <a:r>
              <a:rPr lang="ru-RU" sz="2000" b="1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70510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Номер слайда 1">
            <a:extLst>
              <a:ext uri="{FF2B5EF4-FFF2-40B4-BE49-F238E27FC236}">
                <a16:creationId xmlns:a16="http://schemas.microsoft.com/office/drawing/2014/main" id="{E490AA2C-67CB-EC46-AEDF-8C0880ACD3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A5A66C-55C6-9940-AC8B-8202AB0248C8}" type="slidenum">
              <a:rPr lang="ru-RU" altLang="x-none"/>
              <a:pPr/>
              <a:t>30</a:t>
            </a:fld>
            <a:endParaRPr lang="ru-RU" altLang="x-none"/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6DD966E0-FE3C-4640-91EA-819DFBDD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85" y="783868"/>
            <a:ext cx="856863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dirty="0" err="1"/>
              <a:t>Негізгі</a:t>
            </a:r>
            <a:r>
              <a:rPr lang="ru-RU" altLang="x-none" dirty="0"/>
              <a:t> </a:t>
            </a:r>
            <a:r>
              <a:rPr lang="ru-RU" altLang="x-none" dirty="0" err="1"/>
              <a:t>технологиялық</a:t>
            </a:r>
            <a:r>
              <a:rPr lang="ru-RU" altLang="x-none" dirty="0"/>
              <a:t> </a:t>
            </a:r>
            <a:r>
              <a:rPr lang="ru-RU" altLang="x-none" dirty="0" err="1"/>
              <a:t>қажеттіліктерге</a:t>
            </a:r>
            <a:r>
              <a:rPr lang="ru-RU" altLang="x-none" dirty="0"/>
              <a:t> </a:t>
            </a:r>
            <a:r>
              <a:rPr lang="ru-RU" altLang="x-none" dirty="0" err="1"/>
              <a:t>отынды</a:t>
            </a:r>
            <a:r>
              <a:rPr lang="ru-RU" altLang="x-none" dirty="0"/>
              <a:t> </a:t>
            </a:r>
            <a:r>
              <a:rPr lang="ru-RU" altLang="x-none" dirty="0" err="1"/>
              <a:t>бөлу</a:t>
            </a:r>
            <a:r>
              <a:rPr lang="ru-RU" altLang="x-none" dirty="0"/>
              <a:t> (</a:t>
            </a:r>
            <a:r>
              <a:rPr lang="ru-RU" altLang="x-none" dirty="0" err="1"/>
              <a:t>жылу</a:t>
            </a:r>
            <a:r>
              <a:rPr lang="ru-RU" altLang="x-none" dirty="0"/>
              <a:t> </a:t>
            </a:r>
            <a:r>
              <a:rPr lang="ru-RU" altLang="x-none" dirty="0" err="1"/>
              <a:t>бойынша</a:t>
            </a:r>
            <a:r>
              <a:rPr lang="ru-RU" altLang="x-none" dirty="0"/>
              <a:t>) </a:t>
            </a:r>
            <a:r>
              <a:rPr lang="ru-RU" altLang="x-none" dirty="0" err="1"/>
              <a:t>келесідей</a:t>
            </a:r>
            <a:r>
              <a:rPr lang="ru-RU" altLang="x-none" dirty="0"/>
              <a:t>:</a:t>
            </a:r>
          </a:p>
          <a:p>
            <a:pPr algn="just" eaLnBrk="1" hangingPunct="1"/>
            <a:endParaRPr lang="ru-RU" altLang="x-none" dirty="0"/>
          </a:p>
          <a:p>
            <a:pPr algn="just" eaLnBrk="1" hangingPunct="1"/>
            <a:r>
              <a:rPr lang="ru-RU" altLang="x-none" b="1" i="1" dirty="0" err="1"/>
              <a:t>Агломерациялық</a:t>
            </a:r>
            <a:r>
              <a:rPr lang="ru-RU" altLang="x-none" b="1" i="1" dirty="0"/>
              <a:t> </a:t>
            </a:r>
            <a:r>
              <a:rPr lang="ru-RU" altLang="x-none" b="1" i="1" dirty="0" err="1"/>
              <a:t>өндірісте</a:t>
            </a:r>
            <a:r>
              <a:rPr lang="ru-RU" altLang="x-none" b="1" i="1" dirty="0"/>
              <a:t> </a:t>
            </a:r>
            <a:r>
              <a:rPr lang="ru-RU" altLang="x-none" dirty="0" err="1"/>
              <a:t>отынның</a:t>
            </a:r>
            <a:r>
              <a:rPr lang="ru-RU" altLang="x-none" dirty="0"/>
              <a:t> </a:t>
            </a:r>
            <a:r>
              <a:rPr lang="ru-RU" altLang="x-none" dirty="0" err="1"/>
              <a:t>негізгі</a:t>
            </a:r>
            <a:r>
              <a:rPr lang="ru-RU" altLang="x-none" dirty="0"/>
              <a:t> </a:t>
            </a:r>
            <a:r>
              <a:rPr lang="ru-RU" altLang="x-none" dirty="0" err="1"/>
              <a:t>түрлері</a:t>
            </a:r>
            <a:r>
              <a:rPr lang="ru-RU" altLang="x-none" dirty="0"/>
              <a:t> кокс (50%)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көмір</a:t>
            </a:r>
            <a:r>
              <a:rPr lang="ru-RU" altLang="x-none" dirty="0"/>
              <a:t> (35%) </a:t>
            </a:r>
            <a:r>
              <a:rPr lang="ru-RU" altLang="x-none" dirty="0" err="1"/>
              <a:t>болып</a:t>
            </a:r>
            <a:r>
              <a:rPr lang="ru-RU" altLang="x-none" dirty="0"/>
              <a:t> </a:t>
            </a:r>
            <a:r>
              <a:rPr lang="ru-RU" altLang="x-none" dirty="0" err="1"/>
              <a:t>табылады</a:t>
            </a:r>
            <a:r>
              <a:rPr lang="ru-RU" altLang="x-none" dirty="0"/>
              <a:t>. </a:t>
            </a:r>
            <a:r>
              <a:rPr lang="ru-RU" altLang="x-none" dirty="0" err="1"/>
              <a:t>Сондай-ақ</a:t>
            </a:r>
            <a:r>
              <a:rPr lang="ru-RU" altLang="x-none" dirty="0"/>
              <a:t>, </a:t>
            </a:r>
            <a:r>
              <a:rPr lang="ru-RU" altLang="x-none" dirty="0" err="1"/>
              <a:t>ірі</a:t>
            </a:r>
            <a:r>
              <a:rPr lang="ru-RU" altLang="x-none" dirty="0"/>
              <a:t> кокс (5% </a:t>
            </a:r>
            <a:r>
              <a:rPr lang="ru-RU" altLang="x-none" dirty="0" err="1"/>
              <a:t>дейін</a:t>
            </a:r>
            <a:r>
              <a:rPr lang="ru-RU" altLang="x-none" dirty="0"/>
              <a:t>), кокс газы, </a:t>
            </a:r>
            <a:r>
              <a:rPr lang="ru-RU" altLang="x-none" dirty="0" err="1"/>
              <a:t>табиғи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домна </a:t>
            </a:r>
            <a:r>
              <a:rPr lang="ru-RU" altLang="x-none" dirty="0" err="1"/>
              <a:t>газдары</a:t>
            </a:r>
            <a:r>
              <a:rPr lang="ru-RU" altLang="x-none" dirty="0"/>
              <a:t>, мазут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.</a:t>
            </a:r>
          </a:p>
          <a:p>
            <a:pPr algn="just" eaLnBrk="1" hangingPunct="1"/>
            <a:endParaRPr lang="ru-RU" altLang="x-none" dirty="0"/>
          </a:p>
          <a:p>
            <a:pPr algn="just" eaLnBrk="1" hangingPunct="1"/>
            <a:r>
              <a:rPr lang="ru-RU" altLang="x-none" b="1" i="1" dirty="0"/>
              <a:t>Домна </a:t>
            </a:r>
            <a:r>
              <a:rPr lang="ru-RU" altLang="x-none" b="1" i="1" dirty="0" err="1"/>
              <a:t>өндірісінде</a:t>
            </a:r>
            <a:r>
              <a:rPr lang="ru-RU" altLang="x-none" b="1" i="1" dirty="0"/>
              <a:t> </a:t>
            </a:r>
            <a:r>
              <a:rPr lang="ru-RU" altLang="x-none" dirty="0" err="1"/>
              <a:t>отынның</a:t>
            </a:r>
            <a:r>
              <a:rPr lang="ru-RU" altLang="x-none" dirty="0"/>
              <a:t> </a:t>
            </a:r>
            <a:r>
              <a:rPr lang="ru-RU" altLang="x-none" dirty="0" err="1"/>
              <a:t>негізгі</a:t>
            </a:r>
            <a:r>
              <a:rPr lang="ru-RU" altLang="x-none" dirty="0"/>
              <a:t> </a:t>
            </a:r>
            <a:r>
              <a:rPr lang="ru-RU" altLang="x-none" dirty="0" err="1"/>
              <a:t>түрлері</a:t>
            </a:r>
            <a:r>
              <a:rPr lang="ru-RU" altLang="x-none" dirty="0"/>
              <a:t> кокс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табиғи</a:t>
            </a:r>
            <a:r>
              <a:rPr lang="ru-RU" altLang="x-none" dirty="0"/>
              <a:t> газ (домна </a:t>
            </a:r>
            <a:r>
              <a:rPr lang="ru-RU" altLang="x-none" dirty="0" err="1"/>
              <a:t>пештері</a:t>
            </a:r>
            <a:r>
              <a:rPr lang="ru-RU" altLang="x-none" dirty="0"/>
              <a:t> </a:t>
            </a:r>
            <a:r>
              <a:rPr lang="ru-RU" altLang="x-none" dirty="0" err="1"/>
              <a:t>үшін</a:t>
            </a:r>
            <a:r>
              <a:rPr lang="ru-RU" altLang="x-none" dirty="0"/>
              <a:t>), </a:t>
            </a:r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 </a:t>
            </a:r>
            <a:r>
              <a:rPr lang="ru-RU" altLang="x-none" dirty="0" err="1"/>
              <a:t>ауа</a:t>
            </a:r>
            <a:r>
              <a:rPr lang="ru-RU" altLang="x-none" dirty="0"/>
              <a:t> </a:t>
            </a:r>
            <a:r>
              <a:rPr lang="ru-RU" altLang="x-none" dirty="0" err="1"/>
              <a:t>қыздырғыштарды</a:t>
            </a:r>
            <a:r>
              <a:rPr lang="ru-RU" altLang="x-none" dirty="0"/>
              <a:t> </a:t>
            </a:r>
            <a:r>
              <a:rPr lang="ru-RU" altLang="x-none" dirty="0" err="1"/>
              <a:t>жылытуға</a:t>
            </a:r>
            <a:r>
              <a:rPr lang="ru-RU" altLang="x-none" dirty="0"/>
              <a:t> </a:t>
            </a:r>
            <a:r>
              <a:rPr lang="ru-RU" altLang="x-none" dirty="0" err="1"/>
              <a:t>арналған</a:t>
            </a:r>
            <a:r>
              <a:rPr lang="ru-RU" altLang="x-none" dirty="0"/>
              <a:t> </a:t>
            </a:r>
            <a:r>
              <a:rPr lang="ru-RU" altLang="x-none" dirty="0" err="1"/>
              <a:t>табиғи</a:t>
            </a:r>
            <a:r>
              <a:rPr lang="ru-RU" altLang="x-none" dirty="0"/>
              <a:t> газ </a:t>
            </a:r>
            <a:r>
              <a:rPr lang="ru-RU" altLang="x-none" dirty="0" err="1"/>
              <a:t>қосылған</a:t>
            </a:r>
            <a:r>
              <a:rPr lang="ru-RU" altLang="x-none" dirty="0"/>
              <a:t> домна газы </a:t>
            </a:r>
            <a:r>
              <a:rPr lang="ru-RU" altLang="x-none" dirty="0" err="1"/>
              <a:t>болып</a:t>
            </a:r>
            <a:r>
              <a:rPr lang="ru-RU" altLang="x-none" dirty="0"/>
              <a:t> </a:t>
            </a:r>
            <a:r>
              <a:rPr lang="ru-RU" altLang="x-none" dirty="0" err="1"/>
              <a:t>табылады</a:t>
            </a:r>
            <a:r>
              <a:rPr lang="ru-RU" altLang="x-none" dirty="0"/>
              <a:t>. Домна </a:t>
            </a:r>
            <a:r>
              <a:rPr lang="ru-RU" altLang="x-none" dirty="0" err="1"/>
              <a:t>пештеріне</a:t>
            </a:r>
            <a:r>
              <a:rPr lang="ru-RU" altLang="x-none" dirty="0"/>
              <a:t> </a:t>
            </a:r>
            <a:r>
              <a:rPr lang="ru-RU" altLang="x-none" dirty="0" err="1"/>
              <a:t>арналған</a:t>
            </a:r>
            <a:r>
              <a:rPr lang="ru-RU" altLang="x-none" dirty="0"/>
              <a:t> </a:t>
            </a:r>
            <a:r>
              <a:rPr lang="ru-RU" altLang="x-none" dirty="0" err="1"/>
              <a:t>отын</a:t>
            </a:r>
            <a:r>
              <a:rPr lang="ru-RU" altLang="x-none" dirty="0"/>
              <a:t> </a:t>
            </a:r>
            <a:r>
              <a:rPr lang="ru-RU" altLang="x-none" dirty="0" err="1"/>
              <a:t>шығында</a:t>
            </a:r>
            <a:r>
              <a:rPr lang="ru-RU" altLang="x-none" dirty="0"/>
              <a:t> кокс 80%, </a:t>
            </a:r>
            <a:r>
              <a:rPr lang="ru-RU" altLang="x-none" dirty="0" err="1"/>
              <a:t>табиғи</a:t>
            </a:r>
            <a:r>
              <a:rPr lang="ru-RU" altLang="x-none" dirty="0"/>
              <a:t> газ 20% </a:t>
            </a:r>
            <a:r>
              <a:rPr lang="ru-RU" altLang="x-none" dirty="0" err="1"/>
              <a:t>құрайды</a:t>
            </a:r>
            <a:r>
              <a:rPr lang="ru-RU" altLang="x-none" dirty="0"/>
              <a:t> (</a:t>
            </a:r>
            <a:r>
              <a:rPr lang="ru-RU" altLang="x-none" dirty="0" err="1"/>
              <a:t>жылу</a:t>
            </a:r>
            <a:r>
              <a:rPr lang="ru-RU" altLang="x-none" dirty="0"/>
              <a:t> </a:t>
            </a:r>
            <a:r>
              <a:rPr lang="ru-RU" altLang="x-none" dirty="0" err="1"/>
              <a:t>бойынша</a:t>
            </a:r>
            <a:r>
              <a:rPr lang="ru-RU" altLang="x-none" dirty="0"/>
              <a:t>).</a:t>
            </a:r>
          </a:p>
          <a:p>
            <a:pPr algn="just" eaLnBrk="1" hangingPunct="1"/>
            <a:endParaRPr lang="ru-RU" altLang="x-none" dirty="0"/>
          </a:p>
          <a:p>
            <a:pPr algn="just" eaLnBrk="1" hangingPunct="1"/>
            <a:r>
              <a:rPr lang="ru-RU" altLang="x-none" b="1" i="1" dirty="0"/>
              <a:t>Прокат </a:t>
            </a:r>
            <a:r>
              <a:rPr lang="ru-RU" altLang="x-none" b="1" i="1" dirty="0" err="1"/>
              <a:t>өндірісінде</a:t>
            </a:r>
            <a:r>
              <a:rPr lang="ru-RU" altLang="x-none" dirty="0"/>
              <a:t>, </a:t>
            </a:r>
            <a:r>
              <a:rPr lang="ru-RU" altLang="x-none" dirty="0" err="1"/>
              <a:t>оның</a:t>
            </a:r>
            <a:r>
              <a:rPr lang="ru-RU" altLang="x-none" dirty="0"/>
              <a:t> </a:t>
            </a:r>
            <a:r>
              <a:rPr lang="ru-RU" altLang="x-none" dirty="0" err="1"/>
              <a:t>ішінде</a:t>
            </a:r>
            <a:r>
              <a:rPr lang="ru-RU" altLang="x-none" dirty="0"/>
              <a:t> </a:t>
            </a:r>
            <a:r>
              <a:rPr lang="ru-RU" altLang="x-none" dirty="0" err="1"/>
              <a:t>құбыр</a:t>
            </a:r>
            <a:r>
              <a:rPr lang="ru-RU" altLang="x-none" dirty="0"/>
              <a:t> </a:t>
            </a:r>
            <a:r>
              <a:rPr lang="ru-RU" altLang="x-none" dirty="0" err="1"/>
              <a:t>өндірісі</a:t>
            </a:r>
            <a:r>
              <a:rPr lang="ru-RU" altLang="x-none" dirty="0"/>
              <a:t> </a:t>
            </a:r>
            <a:r>
              <a:rPr lang="ru-RU" altLang="x-none" dirty="0" err="1"/>
              <a:t>кезінде</a:t>
            </a:r>
            <a:r>
              <a:rPr lang="ru-RU" altLang="x-none" dirty="0"/>
              <a:t> </a:t>
            </a:r>
            <a:r>
              <a:rPr lang="ru-RU" altLang="x-none" dirty="0" err="1"/>
              <a:t>шамамен</a:t>
            </a:r>
            <a:r>
              <a:rPr lang="ru-RU" altLang="x-none" dirty="0"/>
              <a:t> 95% газ </a:t>
            </a:r>
            <a:r>
              <a:rPr lang="ru-RU" altLang="x-none" dirty="0" err="1"/>
              <a:t>тәрізді</a:t>
            </a:r>
            <a:r>
              <a:rPr lang="ru-RU" altLang="x-none" dirty="0"/>
              <a:t> </a:t>
            </a:r>
            <a:r>
              <a:rPr lang="ru-RU" altLang="x-none" dirty="0" err="1"/>
              <a:t>отын</a:t>
            </a:r>
            <a:r>
              <a:rPr lang="ru-RU" altLang="x-none" dirty="0"/>
              <a:t>, ал 5% -дан азы мазут </a:t>
            </a:r>
            <a:r>
              <a:rPr lang="ru-RU" altLang="x-none" dirty="0" err="1"/>
              <a:t>болып</a:t>
            </a:r>
            <a:r>
              <a:rPr lang="ru-RU" altLang="x-none" dirty="0"/>
              <a:t> </a:t>
            </a:r>
            <a:r>
              <a:rPr lang="ru-RU" altLang="x-none" dirty="0" err="1"/>
              <a:t>табылады</a:t>
            </a:r>
            <a:r>
              <a:rPr lang="ru-RU" altLang="x-none" dirty="0"/>
              <a:t>, </a:t>
            </a:r>
            <a:r>
              <a:rPr lang="ru-RU" altLang="x-none" dirty="0" err="1"/>
              <a:t>ол</a:t>
            </a:r>
            <a:r>
              <a:rPr lang="ru-RU" altLang="x-none" dirty="0"/>
              <a:t> </a:t>
            </a:r>
            <a:r>
              <a:rPr lang="ru-RU" altLang="x-none" dirty="0" err="1"/>
              <a:t>негізінен</a:t>
            </a:r>
            <a:r>
              <a:rPr lang="ru-RU" altLang="x-none" dirty="0"/>
              <a:t> </a:t>
            </a:r>
            <a:r>
              <a:rPr lang="ru-RU" altLang="x-none" dirty="0" err="1"/>
              <a:t>резервтік</a:t>
            </a:r>
            <a:r>
              <a:rPr lang="ru-RU" altLang="x-none" dirty="0"/>
              <a:t> </a:t>
            </a:r>
            <a:r>
              <a:rPr lang="ru-RU" altLang="x-none" dirty="0" err="1"/>
              <a:t>отын</a:t>
            </a:r>
            <a:r>
              <a:rPr lang="ru-RU" altLang="x-none" dirty="0"/>
              <a:t> </a:t>
            </a:r>
            <a:r>
              <a:rPr lang="ru-RU" altLang="x-none" dirty="0" err="1"/>
              <a:t>ретінде</a:t>
            </a:r>
            <a:r>
              <a:rPr lang="ru-RU" altLang="x-none" dirty="0"/>
              <a:t> </a:t>
            </a:r>
            <a:r>
              <a:rPr lang="ru-RU" altLang="x-none" dirty="0" err="1"/>
              <a:t>қолданылады</a:t>
            </a:r>
            <a:r>
              <a:rPr lang="ru-RU" altLang="x-none" dirty="0"/>
              <a:t>. </a:t>
            </a:r>
            <a:r>
              <a:rPr lang="ru-RU" altLang="x-none" dirty="0" err="1"/>
              <a:t>Табиғи</a:t>
            </a:r>
            <a:r>
              <a:rPr lang="ru-RU" altLang="x-none" dirty="0"/>
              <a:t> газ, ~ 30% кокс газы </a:t>
            </a:r>
            <a:r>
              <a:rPr lang="ru-RU" altLang="x-none" dirty="0" err="1"/>
              <a:t>және</a:t>
            </a:r>
            <a:r>
              <a:rPr lang="ru-RU" altLang="x-none" dirty="0"/>
              <a:t> ~ 25% домна газы газ </a:t>
            </a:r>
            <a:r>
              <a:rPr lang="ru-RU" altLang="x-none" dirty="0" err="1"/>
              <a:t>тәрізді</a:t>
            </a:r>
            <a:r>
              <a:rPr lang="ru-RU" altLang="x-none" dirty="0"/>
              <a:t> </a:t>
            </a:r>
            <a:r>
              <a:rPr lang="ru-RU" altLang="x-none" dirty="0" err="1"/>
              <a:t>отынды</a:t>
            </a:r>
            <a:r>
              <a:rPr lang="ru-RU" altLang="x-none" dirty="0"/>
              <a:t> </a:t>
            </a:r>
            <a:r>
              <a:rPr lang="ru-RU" altLang="x-none" dirty="0" err="1"/>
              <a:t>тұтынудың</a:t>
            </a:r>
            <a:r>
              <a:rPr lang="ru-RU" altLang="x-none" dirty="0"/>
              <a:t> ~ 15% </a:t>
            </a:r>
            <a:r>
              <a:rPr lang="ru-RU" altLang="x-none" dirty="0" err="1"/>
              <a:t>құрайды</a:t>
            </a:r>
            <a:r>
              <a:rPr lang="ru-RU" altLang="x-none" dirty="0"/>
              <a:t>.</a:t>
            </a:r>
          </a:p>
          <a:p>
            <a:pPr algn="just" eaLnBrk="1" hangingPunct="1"/>
            <a:endParaRPr lang="ru-RU" altLang="x-none" dirty="0"/>
          </a:p>
          <a:p>
            <a:pPr algn="just" eaLnBrk="1" hangingPunct="1"/>
            <a:r>
              <a:rPr lang="ru-RU" altLang="x-none" dirty="0" err="1"/>
              <a:t>Энергетикалық</a:t>
            </a:r>
            <a:r>
              <a:rPr lang="ru-RU" altLang="x-none" dirty="0"/>
              <a:t> </a:t>
            </a:r>
            <a:r>
              <a:rPr lang="ru-RU" altLang="x-none" dirty="0" err="1"/>
              <a:t>қажеттіліктерге</a:t>
            </a:r>
            <a:r>
              <a:rPr lang="ru-RU" altLang="x-none" dirty="0"/>
              <a:t> </a:t>
            </a:r>
            <a:r>
              <a:rPr lang="ru-RU" altLang="x-none" dirty="0" err="1"/>
              <a:t>негізінен</a:t>
            </a:r>
            <a:r>
              <a:rPr lang="ru-RU" altLang="x-none" dirty="0"/>
              <a:t> </a:t>
            </a:r>
            <a:r>
              <a:rPr lang="ru-RU" altLang="x-none" dirty="0" err="1"/>
              <a:t>табиғи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домна </a:t>
            </a:r>
            <a:r>
              <a:rPr lang="ru-RU" altLang="x-none" dirty="0" err="1"/>
              <a:t>газдары</a:t>
            </a:r>
            <a:r>
              <a:rPr lang="ru-RU" altLang="x-none" dirty="0"/>
              <a:t> (</a:t>
            </a:r>
            <a:r>
              <a:rPr lang="ru-RU" altLang="x-none" dirty="0" err="1"/>
              <a:t>шамамен</a:t>
            </a:r>
            <a:r>
              <a:rPr lang="ru-RU" altLang="x-none" dirty="0"/>
              <a:t> 30%), </a:t>
            </a:r>
            <a:r>
              <a:rPr lang="ru-RU" altLang="x-none" dirty="0" err="1"/>
              <a:t>сонымен</a:t>
            </a:r>
            <a:r>
              <a:rPr lang="ru-RU" altLang="x-none" dirty="0"/>
              <a:t> </a:t>
            </a:r>
            <a:r>
              <a:rPr lang="ru-RU" altLang="x-none" dirty="0" err="1"/>
              <a:t>қатар</a:t>
            </a:r>
            <a:r>
              <a:rPr lang="ru-RU" altLang="x-none" dirty="0"/>
              <a:t> кокс газы (~ 15%), </a:t>
            </a:r>
            <a:r>
              <a:rPr lang="ru-RU" altLang="x-none" dirty="0" err="1"/>
              <a:t>көмір</a:t>
            </a:r>
            <a:r>
              <a:rPr lang="ru-RU" altLang="x-none" dirty="0"/>
              <a:t> </a:t>
            </a:r>
            <a:r>
              <a:rPr lang="ru-RU" altLang="x-none" dirty="0" err="1"/>
              <a:t>және</a:t>
            </a:r>
            <a:r>
              <a:rPr lang="ru-RU" altLang="x-none" dirty="0"/>
              <a:t> </a:t>
            </a:r>
            <a:r>
              <a:rPr lang="ru-RU" altLang="x-none" dirty="0" err="1"/>
              <a:t>өнеркәсіптік</a:t>
            </a:r>
            <a:r>
              <a:rPr lang="ru-RU" altLang="x-none" dirty="0"/>
              <a:t> </a:t>
            </a:r>
            <a:r>
              <a:rPr lang="ru-RU" altLang="x-none" dirty="0" err="1"/>
              <a:t>өнімдер</a:t>
            </a:r>
            <a:r>
              <a:rPr lang="ru-RU" altLang="x-none" dirty="0"/>
              <a:t> (~ 20%) </a:t>
            </a:r>
            <a:r>
              <a:rPr lang="ru-RU" altLang="x-none" dirty="0" err="1"/>
              <a:t>жұмсалады</a:t>
            </a:r>
            <a:r>
              <a:rPr lang="ru-RU" altLang="x-none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D0976-335A-354C-9040-E64A450BF0EB}"/>
              </a:ext>
            </a:extLst>
          </p:cNvPr>
          <p:cNvSpPr txBox="1"/>
          <p:nvPr/>
        </p:nvSpPr>
        <p:spPr>
          <a:xfrm>
            <a:off x="395536" y="164671"/>
            <a:ext cx="8291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4. </a:t>
            </a:r>
            <a:r>
              <a:rPr lang="ru-RU" sz="2800" b="1" dirty="0" err="1">
                <a:solidFill>
                  <a:srgbClr val="0070C0"/>
                </a:solidFill>
              </a:rPr>
              <a:t>Қара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металлургиядағы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энергияны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тұтыну</a:t>
            </a:r>
            <a:endParaRPr lang="x-none" sz="2800" dirty="0"/>
          </a:p>
          <a:p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747240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7628465-2F38-45E9-8EA3-F97DE010C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31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5C74A-DC6A-4802-9F42-64988D438E32}"/>
              </a:ext>
            </a:extLst>
          </p:cNvPr>
          <p:cNvSpPr txBox="1"/>
          <p:nvPr/>
        </p:nvSpPr>
        <p:spPr>
          <a:xfrm>
            <a:off x="101035" y="620688"/>
            <a:ext cx="871943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Қара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металлургия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процестеріндегі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жылутехникасы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жылуэнергетиканың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рөлі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Конвертерлерде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мартен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электр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пештерінде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болат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өндіру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даму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шарттарын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қарастыру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қайта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өңдеу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процестерінде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жылуфизикалық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процестердің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маңызды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рөл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атқаратынына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көз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жеткізеді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Оттегі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-конвертер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оттегі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ағынының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балқытылған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металмен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әрекеттесуіне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негізделген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балқытылған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металл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ваннасындағы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гидродинамика мен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мен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массаалмасуды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анықтайтын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күрделі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жылуфизикалық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процесс.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Мартен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пештерінің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өнімділігі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жұмыс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сапасын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арттыру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әрқашанда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гидродинамикалық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-масса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алмасу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күшейтумен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байланысты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Қазіргі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уақытта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кейбір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жағдайларда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жүргізіліп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жатқан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мартен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пештерін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екі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ванналы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пештерге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қайта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құрылымдау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негізінен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жылутехникалық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талаптармен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байланысты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Электр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пештерінде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гидродинамикалық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жылу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-масса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алмасу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процестері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де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негізгі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болып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табылады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155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CB79CF-AB6D-4885-AEA8-3900711C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3051E9-452E-6C4B-988F-60BB98520F24}" type="slidenum">
              <a:rPr lang="ru-RU" altLang="x-none" smtClean="0"/>
              <a:pPr>
                <a:defRPr/>
              </a:pPr>
              <a:t>32</a:t>
            </a:fld>
            <a:endParaRPr lang="ru-RU" alt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EF58D-18C1-4EE6-96B1-2DE36C6B0ABC}"/>
              </a:ext>
            </a:extLst>
          </p:cNvPr>
          <p:cNvSpPr txBox="1"/>
          <p:nvPr/>
        </p:nvSpPr>
        <p:spPr>
          <a:xfrm>
            <a:off x="179512" y="116632"/>
            <a:ext cx="87129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Металлургиялық</a:t>
            </a:r>
            <a:r>
              <a:rPr lang="ru-RU" dirty="0"/>
              <a:t> </a:t>
            </a:r>
            <a:r>
              <a:rPr lang="ru-RU" dirty="0" err="1"/>
              <a:t>кәсіпорындар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энергия </a:t>
            </a:r>
            <a:r>
              <a:rPr lang="ru-RU" dirty="0" err="1"/>
              <a:t>тасымалдаушыларын</a:t>
            </a:r>
            <a:r>
              <a:rPr lang="ru-RU" dirty="0"/>
              <a:t> </a:t>
            </a:r>
            <a:r>
              <a:rPr lang="ru-RU" dirty="0" err="1"/>
              <a:t>пайдаланады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Оларға</a:t>
            </a:r>
            <a:r>
              <a:rPr lang="ru-RU" dirty="0"/>
              <a:t>: </a:t>
            </a:r>
            <a:r>
              <a:rPr lang="ru-RU" dirty="0" err="1">
                <a:solidFill>
                  <a:srgbClr val="C00000"/>
                </a:solidFill>
              </a:rPr>
              <a:t>отын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электр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энергиясы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бу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және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ыстық</a:t>
            </a:r>
            <a:r>
              <a:rPr lang="ru-RU" dirty="0">
                <a:solidFill>
                  <a:srgbClr val="C00000"/>
                </a:solidFill>
              </a:rPr>
              <a:t> су </a:t>
            </a:r>
            <a:r>
              <a:rPr lang="ru-RU" dirty="0" err="1">
                <a:solidFill>
                  <a:srgbClr val="C00000"/>
                </a:solidFill>
              </a:rPr>
              <a:t>түріндегі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жылу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сығылған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ауа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оттегі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өндірістік</a:t>
            </a:r>
            <a:r>
              <a:rPr lang="ru-RU" dirty="0">
                <a:solidFill>
                  <a:srgbClr val="C00000"/>
                </a:solidFill>
              </a:rPr>
              <a:t> су </a:t>
            </a:r>
            <a:r>
              <a:rPr lang="ru-RU" dirty="0" err="1">
                <a:solidFill>
                  <a:srgbClr val="C00000"/>
                </a:solidFill>
              </a:rPr>
              <a:t>және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т.б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кіреді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C00000"/>
                </a:solidFill>
              </a:rPr>
              <a:t>ОТЫН. </a:t>
            </a:r>
            <a:r>
              <a:rPr lang="ru-RU" dirty="0" err="1"/>
              <a:t>Металлургиялық</a:t>
            </a:r>
            <a:r>
              <a:rPr lang="ru-RU" dirty="0"/>
              <a:t> </a:t>
            </a:r>
            <a:r>
              <a:rPr lang="ru-RU" dirty="0" err="1"/>
              <a:t>кәсіпорынның</a:t>
            </a:r>
            <a:r>
              <a:rPr lang="ru-RU" dirty="0"/>
              <a:t> </a:t>
            </a:r>
            <a:r>
              <a:rPr lang="ru-RU" dirty="0" err="1"/>
              <a:t>энергияға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сұранысының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85% </a:t>
            </a:r>
            <a:r>
              <a:rPr lang="ru-RU" dirty="0" err="1"/>
              <a:t>жабатын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энергияның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көзі</a:t>
            </a:r>
            <a:r>
              <a:rPr lang="ru-RU" dirty="0"/>
              <a:t> </a:t>
            </a:r>
            <a:r>
              <a:rPr lang="ru-RU" dirty="0" err="1"/>
              <a:t>отын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жылдық</a:t>
            </a:r>
            <a:r>
              <a:rPr lang="ru-RU" dirty="0"/>
              <a:t> </a:t>
            </a:r>
            <a:r>
              <a:rPr lang="ru-RU" dirty="0" err="1"/>
              <a:t>тұтынуы</a:t>
            </a:r>
            <a:r>
              <a:rPr lang="ru-RU" dirty="0"/>
              <a:t> </a:t>
            </a:r>
            <a:r>
              <a:rPr lang="ru-RU" dirty="0" err="1"/>
              <a:t>шойын-болат</a:t>
            </a:r>
            <a:r>
              <a:rPr lang="ru-RU" dirty="0"/>
              <a:t> </a:t>
            </a:r>
            <a:r>
              <a:rPr lang="ru-RU" dirty="0" err="1"/>
              <a:t>өнеркәсібінде</a:t>
            </a:r>
            <a:r>
              <a:rPr lang="ru-RU" dirty="0"/>
              <a:t> 150 млн тонна </a:t>
            </a:r>
            <a:r>
              <a:rPr lang="ru-RU" dirty="0" err="1"/>
              <a:t>стандартты</a:t>
            </a:r>
            <a:r>
              <a:rPr lang="ru-RU" dirty="0"/>
              <a:t> </a:t>
            </a:r>
            <a:r>
              <a:rPr lang="ru-RU" dirty="0" err="1"/>
              <a:t>отыннан</a:t>
            </a:r>
            <a:r>
              <a:rPr lang="ru-RU" dirty="0"/>
              <a:t> </a:t>
            </a:r>
            <a:r>
              <a:rPr lang="ru-RU" dirty="0" err="1"/>
              <a:t>асады</a:t>
            </a:r>
            <a:r>
              <a:rPr lang="ru-RU" dirty="0"/>
              <a:t> (</a:t>
            </a:r>
            <a:r>
              <a:rPr lang="ru-RU" dirty="0" err="1"/>
              <a:t>шартты</a:t>
            </a:r>
            <a:r>
              <a:rPr lang="ru-RU" dirty="0"/>
              <a:t> </a:t>
            </a:r>
            <a:r>
              <a:rPr lang="ru-RU" dirty="0" err="1"/>
              <a:t>отын</a:t>
            </a:r>
            <a:r>
              <a:rPr lang="ru-RU" dirty="0"/>
              <a:t>). </a:t>
            </a:r>
            <a:r>
              <a:rPr lang="ru-RU" dirty="0" err="1"/>
              <a:t>Дайын</a:t>
            </a:r>
            <a:r>
              <a:rPr lang="ru-RU" dirty="0"/>
              <a:t> </a:t>
            </a:r>
            <a:r>
              <a:rPr lang="ru-RU" dirty="0" err="1"/>
              <a:t>өнімге</a:t>
            </a:r>
            <a:r>
              <a:rPr lang="ru-RU" dirty="0"/>
              <a:t> (</a:t>
            </a:r>
            <a:r>
              <a:rPr lang="ru-RU" dirty="0" err="1"/>
              <a:t>прокатқа</a:t>
            </a:r>
            <a:r>
              <a:rPr lang="ru-RU" dirty="0"/>
              <a:t>) 1 тонна </a:t>
            </a:r>
            <a:r>
              <a:rPr lang="ru-RU" dirty="0" err="1"/>
              <a:t>отынның</a:t>
            </a:r>
            <a:r>
              <a:rPr lang="ru-RU" dirty="0"/>
              <a:t> </a:t>
            </a:r>
            <a:r>
              <a:rPr lang="ru-RU" dirty="0" err="1"/>
              <a:t>үлестік</a:t>
            </a:r>
            <a:r>
              <a:rPr lang="ru-RU" dirty="0"/>
              <a:t> </a:t>
            </a:r>
            <a:r>
              <a:rPr lang="ru-RU" dirty="0" err="1"/>
              <a:t>шығыны</a:t>
            </a:r>
            <a:r>
              <a:rPr lang="ru-RU" dirty="0"/>
              <a:t> </a:t>
            </a:r>
            <a:r>
              <a:rPr lang="ru-RU" dirty="0" err="1"/>
              <a:t>шамамен</a:t>
            </a:r>
            <a:r>
              <a:rPr lang="ru-RU" dirty="0"/>
              <a:t> 1,5 тонна </a:t>
            </a:r>
            <a:r>
              <a:rPr lang="ru-RU" dirty="0" err="1"/>
              <a:t>отын</a:t>
            </a:r>
            <a:r>
              <a:rPr lang="ru-RU" dirty="0"/>
              <a:t> </a:t>
            </a:r>
            <a:r>
              <a:rPr lang="ru-RU" dirty="0" err="1"/>
              <a:t>эквивалентін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  </a:t>
            </a:r>
          </a:p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шығыстың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металлургиялық</a:t>
            </a:r>
            <a:r>
              <a:rPr lang="ru-RU" dirty="0"/>
              <a:t> </a:t>
            </a:r>
            <a:r>
              <a:rPr lang="ru-RU" dirty="0" err="1"/>
              <a:t>салалар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бөлінуі</a:t>
            </a:r>
            <a:r>
              <a:rPr lang="ru-RU" dirty="0"/>
              <a:t> (%) </a:t>
            </a:r>
            <a:r>
              <a:rPr lang="ru-RU" dirty="0" err="1"/>
              <a:t>келесідей</a:t>
            </a:r>
            <a:r>
              <a:rPr lang="ru-RU" dirty="0"/>
              <a:t>: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0288696-93CC-4FB8-A4FE-6BF4F7177F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265239"/>
              </p:ext>
            </p:extLst>
          </p:nvPr>
        </p:nvGraphicFramePr>
        <p:xfrm>
          <a:off x="899592" y="3297116"/>
          <a:ext cx="6076950" cy="1839915"/>
        </p:xfrm>
        <a:graphic>
          <a:graphicData uri="http://schemas.openxmlformats.org/drawingml/2006/table">
            <a:tbl>
              <a:tblPr/>
              <a:tblGrid>
                <a:gridCol w="411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Агломерация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Коксохимия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Домна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Болатқорыту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Прокаттау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өндірісі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Энергетикалық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шаруашылық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Басқа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да </a:t>
                      </a:r>
                      <a:r>
                        <a:rPr kumimoji="0" 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тұтынушылар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4492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48DAFD-A1F4-4BFA-B405-0759AA8F1DD9}"/>
              </a:ext>
            </a:extLst>
          </p:cNvPr>
          <p:cNvSpPr txBox="1"/>
          <p:nvPr/>
        </p:nvSpPr>
        <p:spPr>
          <a:xfrm>
            <a:off x="215516" y="5301208"/>
            <a:ext cx="86409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Пайдаланылатын</a:t>
            </a:r>
            <a:r>
              <a:rPr lang="ru-RU" dirty="0"/>
              <a:t> </a:t>
            </a:r>
            <a:r>
              <a:rPr lang="ru-RU" dirty="0" err="1"/>
              <a:t>отынның</a:t>
            </a:r>
            <a:r>
              <a:rPr lang="ru-RU" dirty="0"/>
              <a:t> 35%-</a:t>
            </a:r>
            <a:r>
              <a:rPr lang="ru-RU" dirty="0" err="1"/>
              <a:t>ға</a:t>
            </a:r>
            <a:r>
              <a:rPr lang="ru-RU" dirty="0"/>
              <a:t> </a:t>
            </a:r>
            <a:r>
              <a:rPr lang="ru-RU" dirty="0" err="1"/>
              <a:t>жуығы</a:t>
            </a:r>
            <a:r>
              <a:rPr lang="ru-RU" dirty="0"/>
              <a:t> </a:t>
            </a:r>
            <a:r>
              <a:rPr lang="ru-RU" dirty="0" err="1"/>
              <a:t>сырттан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 (</a:t>
            </a:r>
            <a:r>
              <a:rPr lang="ru-RU" dirty="0" err="1"/>
              <a:t>табиғи</a:t>
            </a:r>
            <a:r>
              <a:rPr lang="ru-RU" dirty="0"/>
              <a:t> газ, мазут,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көмір</a:t>
            </a:r>
            <a:r>
              <a:rPr lang="ru-RU" dirty="0"/>
              <a:t>), 65%-дан </a:t>
            </a:r>
            <a:r>
              <a:rPr lang="ru-RU" dirty="0" err="1"/>
              <a:t>астамы</a:t>
            </a:r>
            <a:r>
              <a:rPr lang="ru-RU" dirty="0"/>
              <a:t> </a:t>
            </a:r>
            <a:r>
              <a:rPr lang="ru-RU" dirty="0" err="1"/>
              <a:t>өнеркәсіп</a:t>
            </a:r>
            <a:r>
              <a:rPr lang="ru-RU" dirty="0"/>
              <a:t> </a:t>
            </a:r>
            <a:r>
              <a:rPr lang="ru-RU" dirty="0" err="1"/>
              <a:t>кәсіпорындарында</a:t>
            </a:r>
            <a:r>
              <a:rPr lang="ru-RU" dirty="0"/>
              <a:t> (кокс </a:t>
            </a:r>
            <a:r>
              <a:rPr lang="ru-RU" dirty="0" err="1"/>
              <a:t>өнімдері</a:t>
            </a:r>
            <a:r>
              <a:rPr lang="ru-RU" dirty="0"/>
              <a:t>, кокс </a:t>
            </a:r>
            <a:r>
              <a:rPr lang="ru-RU" dirty="0" err="1"/>
              <a:t>және</a:t>
            </a:r>
            <a:r>
              <a:rPr lang="ru-RU" dirty="0"/>
              <a:t> домна </a:t>
            </a:r>
            <a:r>
              <a:rPr lang="ru-RU" dirty="0" err="1"/>
              <a:t>газдары</a:t>
            </a:r>
            <a:r>
              <a:rPr lang="ru-RU" dirty="0"/>
              <a:t>, шлам, </a:t>
            </a:r>
            <a:r>
              <a:rPr lang="ru-RU" dirty="0" err="1"/>
              <a:t>аралық</a:t>
            </a:r>
            <a:r>
              <a:rPr lang="ru-RU" dirty="0"/>
              <a:t> </a:t>
            </a:r>
            <a:r>
              <a:rPr lang="ru-RU" dirty="0" err="1"/>
              <a:t>өнімдер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отынның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түрлері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9429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Номер слайда 1">
            <a:extLst>
              <a:ext uri="{FF2B5EF4-FFF2-40B4-BE49-F238E27FC236}">
                <a16:creationId xmlns:a16="http://schemas.microsoft.com/office/drawing/2014/main" id="{72B38BA4-74B5-F445-891C-14E028C96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93EB2BA-0B3F-2E49-8794-B8E4A560C3FF}" type="slidenum">
              <a:rPr lang="ru-RU" altLang="x-none"/>
              <a:pPr/>
              <a:t>33</a:t>
            </a:fld>
            <a:endParaRPr lang="ru-RU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71D28-B7B0-6740-9D1A-5C006E8816A3}"/>
              </a:ext>
            </a:extLst>
          </p:cNvPr>
          <p:cNvSpPr txBox="1"/>
          <p:nvPr/>
        </p:nvSpPr>
        <p:spPr>
          <a:xfrm>
            <a:off x="251618" y="476672"/>
            <a:ext cx="8640763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/>
              <a:t> </a:t>
            </a:r>
            <a:r>
              <a:rPr lang="ru-RU" sz="1600" b="1" dirty="0" err="1">
                <a:solidFill>
                  <a:srgbClr val="C00000"/>
                </a:solidFill>
              </a:rPr>
              <a:t>Бақылау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сұрақтары</a:t>
            </a:r>
            <a:r>
              <a:rPr lang="ru-RU" sz="1600" b="1" dirty="0">
                <a:solidFill>
                  <a:srgbClr val="C00000"/>
                </a:solidFill>
              </a:rPr>
              <a:t>:</a:t>
            </a:r>
          </a:p>
          <a:p>
            <a:pPr algn="just" eaLnBrk="1" hangingPunct="1">
              <a:defRPr/>
            </a:pPr>
            <a:endParaRPr lang="x-none" sz="1600" dirty="0">
              <a:solidFill>
                <a:srgbClr val="C00000"/>
              </a:solidFill>
            </a:endParaRP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«</a:t>
            </a:r>
            <a:r>
              <a:rPr lang="ru-RU" sz="1600" dirty="0" err="1"/>
              <a:t>Металлургиялық</a:t>
            </a:r>
            <a:r>
              <a:rPr lang="ru-RU" sz="1600" dirty="0"/>
              <a:t> </a:t>
            </a:r>
            <a:r>
              <a:rPr lang="ru-RU" sz="1600" dirty="0" err="1"/>
              <a:t>өнідіріс</a:t>
            </a:r>
            <a:r>
              <a:rPr lang="ru-RU" sz="1600" dirty="0"/>
              <a:t>» </a:t>
            </a:r>
            <a:r>
              <a:rPr lang="ru-RU" sz="1600" dirty="0" err="1"/>
              <a:t>ұғымы</a:t>
            </a:r>
            <a:r>
              <a:rPr lang="ru-RU" sz="1600" dirty="0"/>
              <a:t> </a:t>
            </a:r>
            <a:r>
              <a:rPr lang="ru-RU" sz="1600" dirty="0" err="1"/>
              <a:t>нені</a:t>
            </a:r>
            <a:r>
              <a:rPr lang="ru-RU" sz="1600" dirty="0"/>
              <a:t> </a:t>
            </a:r>
            <a:r>
              <a:rPr lang="ru-RU" sz="1600" dirty="0" err="1"/>
              <a:t>білдіреді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Толық</a:t>
            </a:r>
            <a:r>
              <a:rPr lang="ru-RU" sz="1600" dirty="0"/>
              <a:t> </a:t>
            </a:r>
            <a:r>
              <a:rPr lang="ru-RU" sz="1600" dirty="0" err="1"/>
              <a:t>циклды</a:t>
            </a:r>
            <a:r>
              <a:rPr lang="ru-RU" sz="1600" dirty="0"/>
              <a:t> </a:t>
            </a:r>
            <a:r>
              <a:rPr lang="ru-RU" sz="1600" dirty="0" err="1"/>
              <a:t>кәсіпорындар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олардың</a:t>
            </a:r>
            <a:r>
              <a:rPr lang="ru-RU" sz="1600" dirty="0"/>
              <a:t> </a:t>
            </a:r>
            <a:r>
              <a:rPr lang="ru-RU" sz="1600" dirty="0" err="1"/>
              <a:t>ерекшеліктері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Ішінара</a:t>
            </a:r>
            <a:r>
              <a:rPr lang="ru-RU" sz="1600" dirty="0"/>
              <a:t> </a:t>
            </a:r>
            <a:r>
              <a:rPr lang="ru-RU" sz="1600" dirty="0" err="1"/>
              <a:t>циклды</a:t>
            </a:r>
            <a:r>
              <a:rPr lang="ru-RU" sz="1600" dirty="0"/>
              <a:t> </a:t>
            </a:r>
            <a:r>
              <a:rPr lang="ru-RU" sz="1600" dirty="0" err="1"/>
              <a:t>кәсіпорындар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Қара</a:t>
            </a:r>
            <a:r>
              <a:rPr lang="ru-RU" sz="1600" dirty="0"/>
              <a:t> металлургия </a:t>
            </a:r>
            <a:r>
              <a:rPr lang="ru-RU" sz="1600" dirty="0" err="1"/>
              <a:t>кәсіпорындарының</a:t>
            </a:r>
            <a:r>
              <a:rPr lang="ru-RU" sz="1600" dirty="0"/>
              <a:t> </a:t>
            </a:r>
            <a:r>
              <a:rPr lang="ru-RU" sz="1600" dirty="0" err="1"/>
              <a:t>ерекшеліктері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Қара</a:t>
            </a:r>
            <a:r>
              <a:rPr lang="ru-RU" sz="1600" dirty="0"/>
              <a:t> </a:t>
            </a:r>
            <a:r>
              <a:rPr lang="ru-RU" sz="1600" dirty="0" err="1"/>
              <a:t>металлургияның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</a:t>
            </a:r>
            <a:r>
              <a:rPr lang="ru-RU" sz="1600" dirty="0" err="1"/>
              <a:t>металлургиялық</a:t>
            </a:r>
            <a:r>
              <a:rPr lang="ru-RU" sz="1600" dirty="0"/>
              <a:t> </a:t>
            </a:r>
            <a:r>
              <a:rPr lang="ru-RU" sz="1600" dirty="0" err="1"/>
              <a:t>өндірісті</a:t>
            </a:r>
            <a:r>
              <a:rPr lang="ru-RU" sz="1600" dirty="0"/>
              <a:t> </a:t>
            </a:r>
            <a:r>
              <a:rPr lang="ru-RU" sz="1600" dirty="0" err="1"/>
              <a:t>тізімдеңіз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сипаттаңыз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Ферроқорытпа</a:t>
            </a:r>
            <a:r>
              <a:rPr lang="ru-RU" sz="1600" dirty="0"/>
              <a:t> </a:t>
            </a:r>
            <a:r>
              <a:rPr lang="ru-RU" sz="1600" dirty="0" err="1"/>
              <a:t>өндірісінің</a:t>
            </a:r>
            <a:r>
              <a:rPr lang="ru-RU" sz="1600" dirty="0"/>
              <a:t> </a:t>
            </a:r>
            <a:r>
              <a:rPr lang="ru-RU" sz="1600" dirty="0" err="1"/>
              <a:t>ерекшеліктері</a:t>
            </a:r>
            <a:endParaRPr lang="ru-RU" sz="1600" dirty="0"/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Жылуэнергетика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энергетикасына</a:t>
            </a:r>
            <a:r>
              <a:rPr lang="ru-RU" sz="1600" dirty="0"/>
              <a:t> </a:t>
            </a:r>
            <a:r>
              <a:rPr lang="ru-RU" sz="1600" dirty="0" err="1"/>
              <a:t>анықтама</a:t>
            </a:r>
            <a:r>
              <a:rPr lang="ru-RU" sz="1600" dirty="0"/>
              <a:t> </a:t>
            </a:r>
            <a:r>
              <a:rPr lang="ru-RU" sz="1600" dirty="0" err="1"/>
              <a:t>беріңіз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энергетикасына</a:t>
            </a:r>
            <a:r>
              <a:rPr lang="ru-RU" sz="1600" dirty="0"/>
              <a:t> </a:t>
            </a:r>
            <a:r>
              <a:rPr lang="ru-RU" sz="1600" dirty="0" err="1"/>
              <a:t>негізделген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 энергия </a:t>
            </a:r>
            <a:r>
              <a:rPr lang="ru-RU" sz="1600" dirty="0" err="1"/>
              <a:t>шикізаты</a:t>
            </a:r>
            <a:r>
              <a:rPr lang="ru-RU" sz="1600" dirty="0"/>
              <a:t> бар?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Жылуэнергетика</a:t>
            </a:r>
            <a:r>
              <a:rPr lang="ru-RU" sz="1600" dirty="0"/>
              <a:t> мен </a:t>
            </a:r>
            <a:r>
              <a:rPr lang="ru-RU" sz="1600" dirty="0" err="1"/>
              <a:t>жылуэнергетиканың</a:t>
            </a:r>
            <a:r>
              <a:rPr lang="ru-RU" sz="1600" dirty="0"/>
              <a:t> </a:t>
            </a:r>
            <a:r>
              <a:rPr lang="ru-RU" sz="1600" dirty="0" err="1"/>
              <a:t>ғылыми</a:t>
            </a:r>
            <a:r>
              <a:rPr lang="ru-RU" sz="1600" dirty="0"/>
              <a:t> </a:t>
            </a:r>
            <a:r>
              <a:rPr lang="ru-RU" sz="1600" dirty="0" err="1"/>
              <a:t>негізі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 </a:t>
            </a:r>
            <a:r>
              <a:rPr lang="ru-RU" sz="1600" dirty="0" err="1"/>
              <a:t>табиғат</a:t>
            </a:r>
            <a:r>
              <a:rPr lang="ru-RU" sz="1600" dirty="0"/>
              <a:t> </a:t>
            </a:r>
            <a:r>
              <a:rPr lang="ru-RU" sz="1600" dirty="0" err="1"/>
              <a:t>заңдары</a:t>
            </a:r>
            <a:r>
              <a:rPr lang="ru-RU" sz="1600" dirty="0"/>
              <a:t> </a:t>
            </a:r>
            <a:r>
              <a:rPr lang="ru-RU" sz="1600" dirty="0" err="1"/>
              <a:t>болып</a:t>
            </a:r>
            <a:r>
              <a:rPr lang="ru-RU" sz="1600" dirty="0"/>
              <a:t> </a:t>
            </a:r>
            <a:r>
              <a:rPr lang="ru-RU" sz="1600" dirty="0" err="1"/>
              <a:t>табылады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Металлургиялық</a:t>
            </a:r>
            <a:r>
              <a:rPr lang="ru-RU" sz="1600" dirty="0"/>
              <a:t> </a:t>
            </a:r>
            <a:r>
              <a:rPr lang="ru-RU" sz="1600" dirty="0" err="1"/>
              <a:t>процестердің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энергетикасының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</a:t>
            </a:r>
            <a:r>
              <a:rPr lang="ru-RU" sz="1600" dirty="0" err="1"/>
              <a:t>міндеттері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Жылуэнергетика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энергетикасының</a:t>
            </a:r>
            <a:r>
              <a:rPr lang="ru-RU" sz="1600" dirty="0"/>
              <a:t> </a:t>
            </a:r>
            <a:r>
              <a:rPr lang="ru-RU" sz="1600" dirty="0" err="1"/>
              <a:t>теориялық</a:t>
            </a:r>
            <a:r>
              <a:rPr lang="ru-RU" sz="1600" dirty="0"/>
              <a:t> </a:t>
            </a:r>
            <a:r>
              <a:rPr lang="ru-RU" sz="1600" dirty="0" err="1"/>
              <a:t>мәселелерін</a:t>
            </a:r>
            <a:r>
              <a:rPr lang="ru-RU" sz="1600" dirty="0"/>
              <a:t> </a:t>
            </a:r>
            <a:r>
              <a:rPr lang="ru-RU" sz="1600" dirty="0" err="1"/>
              <a:t>білу</a:t>
            </a:r>
            <a:r>
              <a:rPr lang="ru-RU" sz="1600" dirty="0"/>
              <a:t> не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қажет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техникасы</a:t>
            </a:r>
            <a:r>
              <a:rPr lang="ru-RU" sz="1600" dirty="0"/>
              <a:t> </a:t>
            </a:r>
            <a:r>
              <a:rPr lang="ru-RU" sz="1600" dirty="0" err="1"/>
              <a:t>процестерін</a:t>
            </a:r>
            <a:r>
              <a:rPr lang="ru-RU" sz="1600" dirty="0"/>
              <a:t> </a:t>
            </a:r>
            <a:r>
              <a:rPr lang="ru-RU" sz="1600" dirty="0" err="1"/>
              <a:t>ұйымдастырудың</a:t>
            </a:r>
            <a:r>
              <a:rPr lang="ru-RU" sz="1600" dirty="0"/>
              <a:t> </a:t>
            </a:r>
            <a:r>
              <a:rPr lang="ru-RU" sz="1600" dirty="0" err="1"/>
              <a:t>мақсаты</a:t>
            </a:r>
            <a:r>
              <a:rPr lang="ru-RU" sz="1600" dirty="0"/>
              <a:t> </a:t>
            </a:r>
            <a:r>
              <a:rPr lang="ru-RU" sz="1600" dirty="0" err="1"/>
              <a:t>неде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 </a:t>
            </a:r>
            <a:r>
              <a:rPr lang="ru-RU" sz="1600" dirty="0" err="1"/>
              <a:t>Жылуэнергетиканың</a:t>
            </a:r>
            <a:r>
              <a:rPr lang="ru-RU" sz="1600" dirty="0"/>
              <a:t> </a:t>
            </a:r>
            <a:r>
              <a:rPr lang="ru-RU" sz="1600" dirty="0" err="1"/>
              <a:t>металлургиядағы</a:t>
            </a:r>
            <a:r>
              <a:rPr lang="ru-RU" sz="1600" dirty="0"/>
              <a:t> </a:t>
            </a:r>
            <a:r>
              <a:rPr lang="ru-RU" sz="1600" dirty="0" err="1"/>
              <a:t>рөлі</a:t>
            </a:r>
            <a:r>
              <a:rPr lang="ru-RU" sz="1600" dirty="0"/>
              <a:t> мен </a:t>
            </a:r>
            <a:r>
              <a:rPr lang="ru-RU" sz="1600" dirty="0" err="1"/>
              <a:t>маңызын</a:t>
            </a:r>
            <a:r>
              <a:rPr lang="ru-RU" sz="1600" dirty="0"/>
              <a:t> </a:t>
            </a:r>
            <a:r>
              <a:rPr lang="ru-RU" sz="1600" dirty="0" err="1"/>
              <a:t>сипаттаңыз</a:t>
            </a:r>
            <a:r>
              <a:rPr lang="ru-RU" sz="1600" dirty="0"/>
              <a:t>.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 err="1"/>
              <a:t>Шойын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болат</a:t>
            </a:r>
            <a:r>
              <a:rPr lang="ru-RU" sz="1600" dirty="0"/>
              <a:t> </a:t>
            </a:r>
            <a:r>
              <a:rPr lang="ru-RU" sz="1600" dirty="0" err="1"/>
              <a:t>өндірісінде</a:t>
            </a:r>
            <a:r>
              <a:rPr lang="ru-RU" sz="1600" dirty="0"/>
              <a:t> </a:t>
            </a:r>
            <a:r>
              <a:rPr lang="ru-RU" sz="1600" dirty="0" err="1"/>
              <a:t>энергияны</a:t>
            </a:r>
            <a:r>
              <a:rPr lang="ru-RU" sz="1600" dirty="0"/>
              <a:t> </a:t>
            </a:r>
            <a:r>
              <a:rPr lang="ru-RU" sz="1600" dirty="0" err="1"/>
              <a:t>тұтыну</a:t>
            </a:r>
            <a:r>
              <a:rPr lang="ru-RU" sz="1600" dirty="0"/>
              <a:t> </a:t>
            </a:r>
            <a:r>
              <a:rPr lang="ru-RU" sz="1600" dirty="0" err="1"/>
              <a:t>қандай</a:t>
            </a:r>
            <a:r>
              <a:rPr lang="ru-RU" sz="1600" dirty="0"/>
              <a:t> </a:t>
            </a:r>
            <a:r>
              <a:rPr lang="ru-RU" sz="1600" dirty="0" err="1"/>
              <a:t>заттардан</a:t>
            </a:r>
            <a:r>
              <a:rPr lang="ru-RU" sz="1600" dirty="0"/>
              <a:t> </a:t>
            </a:r>
            <a:r>
              <a:rPr lang="ru-RU" sz="1600" dirty="0" err="1"/>
              <a:t>тұрады</a:t>
            </a:r>
            <a:r>
              <a:rPr lang="ru-RU" sz="1600" dirty="0"/>
              <a:t>?</a:t>
            </a:r>
          </a:p>
          <a:p>
            <a:pPr marL="342900" indent="-342900" algn="just" eaLnBrk="1" hangingPunct="1">
              <a:buFont typeface="+mj-lt"/>
              <a:buAutoNum type="arabicPeriod"/>
              <a:defRPr/>
            </a:pPr>
            <a:r>
              <a:rPr lang="ru-RU" sz="1600" dirty="0"/>
              <a:t>Металлургия </a:t>
            </a:r>
            <a:r>
              <a:rPr lang="ru-RU" sz="1600" dirty="0" err="1"/>
              <a:t>өндірісінде</a:t>
            </a:r>
            <a:r>
              <a:rPr lang="ru-RU" sz="1600" dirty="0"/>
              <a:t> </a:t>
            </a:r>
            <a:r>
              <a:rPr lang="ru-RU" sz="1600" dirty="0" err="1"/>
              <a:t>қолданылатын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энергия </a:t>
            </a:r>
            <a:r>
              <a:rPr lang="ru-RU" sz="1600" dirty="0" err="1"/>
              <a:t>көздеріне</a:t>
            </a:r>
            <a:r>
              <a:rPr lang="ru-RU" sz="1600" dirty="0"/>
              <a:t> </a:t>
            </a:r>
            <a:r>
              <a:rPr lang="ru-RU" sz="1600" dirty="0" err="1"/>
              <a:t>сипаттама</a:t>
            </a:r>
            <a:r>
              <a:rPr lang="ru-RU" sz="1600" dirty="0"/>
              <a:t> </a:t>
            </a:r>
            <a:r>
              <a:rPr lang="ru-RU" sz="1600" dirty="0" err="1"/>
              <a:t>беріңіз</a:t>
            </a:r>
            <a:endParaRPr lang="x-none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Номер слайда 1">
            <a:extLst>
              <a:ext uri="{FF2B5EF4-FFF2-40B4-BE49-F238E27FC236}">
                <a16:creationId xmlns:a16="http://schemas.microsoft.com/office/drawing/2014/main" id="{A224094E-9A60-0246-A6A5-E5691A9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5B978-5AD8-F243-90E5-C1331A42D9E8}" type="slidenum">
              <a:rPr lang="ru-RU" altLang="x-none"/>
              <a:pPr/>
              <a:t>34</a:t>
            </a:fld>
            <a:endParaRPr lang="ru-RU" altLang="x-none"/>
          </a:p>
        </p:txBody>
      </p:sp>
      <p:sp>
        <p:nvSpPr>
          <p:cNvPr id="60418" name="TextBox 2">
            <a:extLst>
              <a:ext uri="{FF2B5EF4-FFF2-40B4-BE49-F238E27FC236}">
                <a16:creationId xmlns:a16="http://schemas.microsoft.com/office/drawing/2014/main" id="{9C9D1337-1CDA-F64A-A824-B74343BE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8720"/>
            <a:ext cx="856932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x-none" sz="2400" b="1" dirty="0" err="1">
                <a:solidFill>
                  <a:srgbClr val="0070C0"/>
                </a:solidFill>
              </a:rPr>
              <a:t>Әдебиеттер</a:t>
            </a:r>
            <a:r>
              <a:rPr lang="ru-RU" altLang="x-none" sz="2400" b="1" dirty="0">
                <a:solidFill>
                  <a:srgbClr val="0070C0"/>
                </a:solidFill>
              </a:rPr>
              <a:t> </a:t>
            </a:r>
            <a:r>
              <a:rPr lang="ru-RU" altLang="x-none" sz="2400" b="1" dirty="0" err="1">
                <a:solidFill>
                  <a:srgbClr val="0070C0"/>
                </a:solidFill>
              </a:rPr>
              <a:t>тізімі</a:t>
            </a:r>
            <a:endParaRPr lang="ru-RU" altLang="x-none" sz="2400" b="1" dirty="0">
              <a:solidFill>
                <a:srgbClr val="0070C0"/>
              </a:solidFill>
            </a:endParaRPr>
          </a:p>
          <a:p>
            <a:pPr algn="just" eaLnBrk="1" hangingPunct="1"/>
            <a:endParaRPr lang="x-none" altLang="x-none" b="1" dirty="0"/>
          </a:p>
          <a:p>
            <a:pPr algn="just"/>
            <a:r>
              <a:rPr lang="ru-RU" sz="2000" b="1" i="1" dirty="0" err="1"/>
              <a:t>Негізгі</a:t>
            </a:r>
            <a:r>
              <a:rPr lang="ru-RU" sz="2000" b="1" i="1" dirty="0"/>
              <a:t>:</a:t>
            </a:r>
            <a:endParaRPr lang="x-none" sz="2000" dirty="0"/>
          </a:p>
          <a:p>
            <a:pPr algn="just"/>
            <a:r>
              <a:rPr lang="ru-RU" sz="2000" dirty="0"/>
              <a:t>1. </a:t>
            </a:r>
            <a:r>
              <a:rPr lang="ru-RU" sz="2000" dirty="0" err="1"/>
              <a:t>Каблуковский</a:t>
            </a:r>
            <a:r>
              <a:rPr lang="ru-RU" sz="2000" dirty="0"/>
              <a:t> А.Ф. </a:t>
            </a:r>
            <a:r>
              <a:rPr lang="ru-RU" sz="2000" dirty="0" err="1"/>
              <a:t>өндірісі</a:t>
            </a:r>
            <a:r>
              <a:rPr lang="ru-RU" sz="2000" dirty="0"/>
              <a:t> электростали и ферросплавов. М.: Академкнига, 2003. 511 с.</a:t>
            </a:r>
            <a:endParaRPr lang="x-none" sz="2000" dirty="0"/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Гасик</a:t>
            </a:r>
            <a:r>
              <a:rPr lang="ru-RU" sz="2000" dirty="0"/>
              <a:t> М.И. Теория и технология производства ферросплавов. М.: Металлургия, 1988.</a:t>
            </a:r>
            <a:endParaRPr lang="x-none" sz="2000" dirty="0"/>
          </a:p>
          <a:p>
            <a:pPr algn="just"/>
            <a:r>
              <a:rPr lang="ru-RU" sz="2000" dirty="0"/>
              <a:t>3. </a:t>
            </a:r>
            <a:r>
              <a:rPr lang="ru-RU" sz="2000" dirty="0" err="1"/>
              <a:t>Вегман</a:t>
            </a:r>
            <a:r>
              <a:rPr lang="ru-RU" sz="2000" dirty="0"/>
              <a:t> Е.Ф., </a:t>
            </a:r>
            <a:r>
              <a:rPr lang="ru-RU" sz="2000" dirty="0" err="1"/>
              <a:t>Жеребин</a:t>
            </a:r>
            <a:r>
              <a:rPr lang="ru-RU" sz="2000" dirty="0"/>
              <a:t> Б.Н., </a:t>
            </a:r>
            <a:r>
              <a:rPr lang="ru-RU" sz="2000" dirty="0" err="1"/>
              <a:t>Похвиснев</a:t>
            </a:r>
            <a:r>
              <a:rPr lang="ru-RU" sz="2000" dirty="0"/>
              <a:t> А.Н. и др. Металлургия чугуна. М.: Академкнига, 2004. 774 с.</a:t>
            </a:r>
          </a:p>
          <a:p>
            <a:pPr algn="just"/>
            <a:r>
              <a:rPr lang="ru-RU" sz="2000" dirty="0"/>
              <a:t>4. </a:t>
            </a:r>
            <a:r>
              <a:rPr lang="ru-RU" altLang="x-none" sz="2000" dirty="0"/>
              <a:t>Металлургия стали: Учебник для вузов / </a:t>
            </a:r>
            <a:r>
              <a:rPr lang="ru-RU" altLang="x-none" sz="2000" dirty="0" err="1"/>
              <a:t>Явойский</a:t>
            </a:r>
            <a:r>
              <a:rPr lang="ru-RU" altLang="x-none" sz="2000" dirty="0"/>
              <a:t> В.И., </a:t>
            </a:r>
            <a:r>
              <a:rPr lang="ru-RU" altLang="x-none" sz="2000" dirty="0" err="1"/>
              <a:t>Кряковский</a:t>
            </a:r>
            <a:r>
              <a:rPr lang="ru-RU" altLang="x-none" sz="2000" dirty="0"/>
              <a:t> Ю.В., Григорьев В.П., </a:t>
            </a:r>
            <a:r>
              <a:rPr lang="ru-RU" altLang="x-none" sz="2000" dirty="0" err="1"/>
              <a:t>Нечкин</a:t>
            </a:r>
            <a:r>
              <a:rPr lang="ru-RU" altLang="x-none" sz="2000" dirty="0"/>
              <a:t> Ю.М., Кравченко В.Ф., Бородин Д.И. - М.: Металлургия, 1983. - 584 с.</a:t>
            </a:r>
          </a:p>
          <a:p>
            <a:pPr algn="just"/>
            <a:r>
              <a:rPr lang="ru-RU" sz="2000" dirty="0"/>
              <a:t>5. </a:t>
            </a:r>
            <a:r>
              <a:rPr lang="ru-RU" altLang="x-none" sz="2000" dirty="0" err="1"/>
              <a:t>Гасик</a:t>
            </a:r>
            <a:r>
              <a:rPr lang="ru-RU" altLang="x-none" sz="2000" dirty="0"/>
              <a:t> М.И., Лякишев Н.П. Теория и технология электрометаллургии ферросплавов. / Учебник для вузов.</a:t>
            </a:r>
            <a:r>
              <a:rPr lang="en-US" altLang="x-none" sz="2000" dirty="0"/>
              <a:t> </a:t>
            </a:r>
            <a:r>
              <a:rPr lang="ru-RU" altLang="x-none" sz="2000" dirty="0"/>
              <a:t>– М.: СП </a:t>
            </a:r>
            <a:r>
              <a:rPr lang="ru-RU" altLang="x-none" sz="2000" dirty="0" err="1"/>
              <a:t>Интермет</a:t>
            </a:r>
            <a:r>
              <a:rPr lang="ru-RU" altLang="x-none" sz="2000" dirty="0"/>
              <a:t> Инжиниринг, 1999.</a:t>
            </a:r>
            <a:r>
              <a:rPr lang="ru-RU" dirty="0"/>
              <a:t> </a:t>
            </a:r>
            <a:endParaRPr lang="x-none" altLang="x-non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Номер слайда 1">
            <a:extLst>
              <a:ext uri="{FF2B5EF4-FFF2-40B4-BE49-F238E27FC236}">
                <a16:creationId xmlns:a16="http://schemas.microsoft.com/office/drawing/2014/main" id="{A224094E-9A60-0246-A6A5-E5691A98E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C5B978-5AD8-F243-90E5-C1331A42D9E8}" type="slidenum">
              <a:rPr lang="ru-RU" altLang="x-none"/>
              <a:pPr/>
              <a:t>35</a:t>
            </a:fld>
            <a:endParaRPr lang="ru-RU" altLang="x-none"/>
          </a:p>
        </p:txBody>
      </p:sp>
      <p:sp>
        <p:nvSpPr>
          <p:cNvPr id="60418" name="TextBox 2">
            <a:extLst>
              <a:ext uri="{FF2B5EF4-FFF2-40B4-BE49-F238E27FC236}">
                <a16:creationId xmlns:a16="http://schemas.microsoft.com/office/drawing/2014/main" id="{9C9D1337-1CDA-F64A-A824-B74343BEB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" y="836712"/>
            <a:ext cx="85693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x-none" sz="2400" b="1" dirty="0" err="1">
                <a:solidFill>
                  <a:srgbClr val="0070C0"/>
                </a:solidFill>
              </a:rPr>
              <a:t>Әдебиеттер</a:t>
            </a:r>
            <a:r>
              <a:rPr lang="ru-RU" altLang="x-none" sz="2400" b="1" dirty="0">
                <a:solidFill>
                  <a:srgbClr val="0070C0"/>
                </a:solidFill>
              </a:rPr>
              <a:t> </a:t>
            </a:r>
            <a:r>
              <a:rPr lang="ru-RU" altLang="x-none" sz="2400" b="1" dirty="0" err="1">
                <a:solidFill>
                  <a:srgbClr val="0070C0"/>
                </a:solidFill>
              </a:rPr>
              <a:t>тізімі</a:t>
            </a:r>
            <a:endParaRPr lang="ru-RU" altLang="x-none" sz="2400" b="1" dirty="0">
              <a:solidFill>
                <a:srgbClr val="0070C0"/>
              </a:solidFill>
            </a:endParaRPr>
          </a:p>
          <a:p>
            <a:pPr algn="just" eaLnBrk="1" hangingPunct="1"/>
            <a:endParaRPr lang="x-none" altLang="x-none" b="1" dirty="0"/>
          </a:p>
          <a:p>
            <a:pPr algn="just"/>
            <a:r>
              <a:rPr lang="ru-RU" sz="2000" b="1" i="1" dirty="0" err="1"/>
              <a:t>Қосымша</a:t>
            </a:r>
            <a:r>
              <a:rPr lang="ru-RU" sz="2000" b="1" i="1" dirty="0"/>
              <a:t>:</a:t>
            </a:r>
            <a:endParaRPr lang="x-none" sz="2000" dirty="0"/>
          </a:p>
          <a:p>
            <a:pPr algn="just"/>
            <a:r>
              <a:rPr lang="ru-RU" sz="2000" dirty="0"/>
              <a:t>1. Пикалова И.А., Торговец А.К., Шишкин Ю.И. Теплотехника металлургических процессов: учебно-методическое пособие. – Темиртау, 2011. – 224 с.</a:t>
            </a:r>
            <a:endParaRPr lang="x-none" sz="2000" dirty="0"/>
          </a:p>
          <a:p>
            <a:pPr algn="just"/>
            <a:r>
              <a:rPr lang="ru-RU" sz="2000" dirty="0"/>
              <a:t>2. Шишкин Ю.И., Торговец А.К. Тепловая работа кислородных конвертеров. Темиртау. – 2002. – 79 с.</a:t>
            </a:r>
            <a:endParaRPr lang="x-none" sz="2000" dirty="0"/>
          </a:p>
          <a:p>
            <a:pPr algn="just"/>
            <a:r>
              <a:rPr lang="ru-RU" sz="2000" dirty="0"/>
              <a:t>3. Воскобойников В.Г., Кудрин В.А., Якушев А.М. Общая металлургия. М.: Академкнига, 2002. 786 с.</a:t>
            </a:r>
            <a:endParaRPr lang="x-none" sz="2000" dirty="0"/>
          </a:p>
          <a:p>
            <a:pPr algn="just"/>
            <a:r>
              <a:rPr lang="ru-RU" sz="2000" dirty="0"/>
              <a:t>4. Шишкин Ю.И., Торговец А.К., Григорова О.А. Теория и технология конвертерных процессов. Алматы: </a:t>
            </a:r>
            <a:r>
              <a:rPr lang="ru-RU" sz="2000" dirty="0" err="1"/>
              <a:t>Гылым</a:t>
            </a:r>
            <a:r>
              <a:rPr lang="ru-RU" sz="2000" dirty="0"/>
              <a:t>, 2006. 192 с.</a:t>
            </a:r>
            <a:endParaRPr lang="x-none" sz="2000" dirty="0"/>
          </a:p>
          <a:p>
            <a:pPr algn="just"/>
            <a:r>
              <a:rPr lang="ru-RU" sz="2000" dirty="0"/>
              <a:t>5. Шишкин Ю.И., Лукин Г.П. Металлургические расчеты. Учебно-методическое пособие. Алматы: РИК по </a:t>
            </a:r>
            <a:r>
              <a:rPr lang="ru-RU" sz="2000" dirty="0" err="1"/>
              <a:t>УиМЛ</a:t>
            </a:r>
            <a:r>
              <a:rPr lang="ru-RU" sz="2000" dirty="0"/>
              <a:t>, 2002. 112 с.</a:t>
            </a:r>
          </a:p>
          <a:p>
            <a:pPr algn="just"/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830788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Номер слайда 1">
            <a:extLst>
              <a:ext uri="{FF2B5EF4-FFF2-40B4-BE49-F238E27FC236}">
                <a16:creationId xmlns:a16="http://schemas.microsoft.com/office/drawing/2014/main" id="{592FCDC9-4CEC-554F-821B-43C000474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171B1F-4DE8-F943-AE2B-5CD71D0076F9}" type="slidenum">
              <a:rPr lang="ru-RU" altLang="x-none"/>
              <a:pPr/>
              <a:t>36</a:t>
            </a:fld>
            <a:endParaRPr lang="ru-RU" altLang="x-none"/>
          </a:p>
        </p:txBody>
      </p:sp>
      <p:sp>
        <p:nvSpPr>
          <p:cNvPr id="62466" name="TextBox 2">
            <a:extLst>
              <a:ext uri="{FF2B5EF4-FFF2-40B4-BE49-F238E27FC236}">
                <a16:creationId xmlns:a16="http://schemas.microsoft.com/office/drawing/2014/main" id="{DCEE09CC-E879-E741-AC0B-8E41D5DFE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908720"/>
            <a:ext cx="83629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b="1" i="1" u="sng" dirty="0" err="1">
                <a:solidFill>
                  <a:srgbClr val="0070C0"/>
                </a:solidFill>
              </a:rPr>
              <a:t>Интернеттегі</a:t>
            </a:r>
            <a:r>
              <a:rPr lang="ru-RU" altLang="x-none" b="1" i="1" u="sng" dirty="0">
                <a:solidFill>
                  <a:srgbClr val="0070C0"/>
                </a:solidFill>
              </a:rPr>
              <a:t> </a:t>
            </a:r>
            <a:r>
              <a:rPr lang="ru-RU" altLang="x-none" b="1" i="1" u="sng" dirty="0" err="1">
                <a:solidFill>
                  <a:srgbClr val="0070C0"/>
                </a:solidFill>
              </a:rPr>
              <a:t>материалдар</a:t>
            </a:r>
            <a:r>
              <a:rPr lang="ru-RU" altLang="x-none" b="1" i="1" u="sng" dirty="0">
                <a:solidFill>
                  <a:srgbClr val="0070C0"/>
                </a:solidFill>
              </a:rPr>
              <a:t>:</a:t>
            </a:r>
          </a:p>
          <a:p>
            <a:pPr eaLnBrk="1" hangingPunct="1"/>
            <a:endParaRPr lang="x-none" altLang="x-none" dirty="0">
              <a:solidFill>
                <a:srgbClr val="0070C0"/>
              </a:solidFill>
            </a:endParaRPr>
          </a:p>
          <a:p>
            <a:pPr eaLnBrk="1" hangingPunct="1"/>
            <a:r>
              <a:rPr lang="kk-KZ" altLang="x-none" u="sng" dirty="0">
                <a:hlinkClick r:id="rId2"/>
              </a:rPr>
              <a:t>http://www.uran.donetsk.ua/~masters/2012/fimm/karaseva/library/10.htm</a:t>
            </a:r>
            <a:endParaRPr lang="x-none" altLang="x-none" dirty="0"/>
          </a:p>
          <a:p>
            <a:pPr eaLnBrk="1" hangingPunct="1"/>
            <a:r>
              <a:rPr lang="kk-KZ" altLang="x-none" u="sng" dirty="0">
                <a:hlinkClick r:id="rId3"/>
              </a:rPr>
              <a:t>http://www.rfcaratings.kz/reports/stainless_steel_2013.pdf</a:t>
            </a:r>
            <a:endParaRPr lang="x-none" altLang="x-none" dirty="0"/>
          </a:p>
          <a:p>
            <a:pPr eaLnBrk="1" hangingPunct="1"/>
            <a:r>
              <a:rPr lang="kk-KZ" altLang="x-none" u="sng" dirty="0">
                <a:hlinkClick r:id="rId2"/>
              </a:rPr>
              <a:t>http://www.uran.donetsk.ua/~masters/2012/fimm/karaseva/library/10.htm</a:t>
            </a:r>
            <a:endParaRPr lang="x-none" altLang="x-none" dirty="0"/>
          </a:p>
          <a:p>
            <a:pPr eaLnBrk="1" hangingPunct="1"/>
            <a:endParaRPr lang="kk-KZ" altLang="x-none" u="sng" dirty="0"/>
          </a:p>
          <a:p>
            <a:pPr eaLnBrk="1" hangingPunct="1"/>
            <a:endParaRPr lang="kk-KZ" altLang="x-none" u="sng" dirty="0"/>
          </a:p>
          <a:p>
            <a:pPr eaLnBrk="1" hangingPunct="1"/>
            <a:r>
              <a:rPr lang="kk-KZ" altLang="x-none" b="1" i="1" u="sng" dirty="0" err="1">
                <a:solidFill>
                  <a:srgbClr val="0070C0"/>
                </a:solidFill>
              </a:rPr>
              <a:t>Видеоматериалдар</a:t>
            </a:r>
            <a:r>
              <a:rPr lang="kk-KZ" altLang="x-none" b="1" i="1" u="sng" dirty="0">
                <a:solidFill>
                  <a:srgbClr val="0070C0"/>
                </a:solidFill>
              </a:rPr>
              <a:t>:</a:t>
            </a:r>
          </a:p>
          <a:p>
            <a:pPr eaLnBrk="1" hangingPunct="1"/>
            <a:endParaRPr lang="x-none" altLang="x-none" dirty="0">
              <a:solidFill>
                <a:srgbClr val="0070C0"/>
              </a:solidFill>
            </a:endParaRPr>
          </a:p>
          <a:p>
            <a:pPr eaLnBrk="1" hangingPunct="1"/>
            <a:r>
              <a:rPr lang="ru-RU" altLang="x-none" dirty="0"/>
              <a:t>Технология выплавки стали в кислородных конвертерах: </a:t>
            </a:r>
            <a:r>
              <a:rPr lang="en-US" altLang="x-none" u="sng" dirty="0">
                <a:hlinkClick r:id="rId4"/>
              </a:rPr>
              <a:t>https</a:t>
            </a:r>
            <a:r>
              <a:rPr lang="ru-RU" altLang="x-none" u="sng" dirty="0">
                <a:hlinkClick r:id="rId4"/>
              </a:rPr>
              <a:t>://</a:t>
            </a:r>
            <a:r>
              <a:rPr lang="en-US" altLang="x-none" u="sng" dirty="0">
                <a:hlinkClick r:id="rId4"/>
              </a:rPr>
              <a:t>youtu</a:t>
            </a:r>
            <a:r>
              <a:rPr lang="ru-RU" altLang="x-none" u="sng" dirty="0">
                <a:hlinkClick r:id="rId4"/>
              </a:rPr>
              <a:t>.</a:t>
            </a:r>
            <a:r>
              <a:rPr lang="en-US" altLang="x-none" u="sng" dirty="0">
                <a:hlinkClick r:id="rId4"/>
              </a:rPr>
              <a:t>be</a:t>
            </a:r>
            <a:r>
              <a:rPr lang="ru-RU" altLang="x-none" u="sng" dirty="0">
                <a:hlinkClick r:id="rId4"/>
              </a:rPr>
              <a:t>/</a:t>
            </a:r>
            <a:r>
              <a:rPr lang="en-US" altLang="x-none" u="sng" dirty="0">
                <a:hlinkClick r:id="rId4"/>
              </a:rPr>
              <a:t>uHDZuT</a:t>
            </a:r>
            <a:r>
              <a:rPr lang="ru-RU" altLang="x-none" u="sng" dirty="0">
                <a:hlinkClick r:id="rId4"/>
              </a:rPr>
              <a:t>37</a:t>
            </a:r>
            <a:r>
              <a:rPr lang="en-US" altLang="x-none" u="sng" dirty="0">
                <a:hlinkClick r:id="rId4"/>
              </a:rPr>
              <a:t>Shk</a:t>
            </a:r>
            <a:r>
              <a:rPr lang="ru-RU" altLang="x-none" dirty="0"/>
              <a:t> </a:t>
            </a:r>
            <a:endParaRPr lang="x-none" altLang="x-none" dirty="0"/>
          </a:p>
          <a:p>
            <a:pPr eaLnBrk="1" hangingPunct="1"/>
            <a:r>
              <a:rPr lang="ru-RU" altLang="x-none" dirty="0"/>
              <a:t>Получение стали дуговым способом:  </a:t>
            </a:r>
            <a:r>
              <a:rPr lang="en-US" altLang="x-none" u="sng" dirty="0">
                <a:hlinkClick r:id="rId5"/>
              </a:rPr>
              <a:t>https</a:t>
            </a:r>
            <a:r>
              <a:rPr lang="ru-RU" altLang="x-none" u="sng" dirty="0">
                <a:hlinkClick r:id="rId5"/>
              </a:rPr>
              <a:t>://</a:t>
            </a:r>
            <a:r>
              <a:rPr lang="en-US" altLang="x-none" u="sng" dirty="0">
                <a:hlinkClick r:id="rId5"/>
              </a:rPr>
              <a:t>youtu</a:t>
            </a:r>
            <a:r>
              <a:rPr lang="ru-RU" altLang="x-none" u="sng" dirty="0">
                <a:hlinkClick r:id="rId5"/>
              </a:rPr>
              <a:t>.</a:t>
            </a:r>
            <a:r>
              <a:rPr lang="en-US" altLang="x-none" u="sng" dirty="0">
                <a:hlinkClick r:id="rId5"/>
              </a:rPr>
              <a:t>be</a:t>
            </a:r>
            <a:r>
              <a:rPr lang="ru-RU" altLang="x-none" u="sng" dirty="0">
                <a:hlinkClick r:id="rId5"/>
              </a:rPr>
              <a:t>/5</a:t>
            </a:r>
            <a:r>
              <a:rPr lang="en-US" altLang="x-none" u="sng" dirty="0">
                <a:hlinkClick r:id="rId5"/>
              </a:rPr>
              <a:t>G</a:t>
            </a:r>
            <a:r>
              <a:rPr lang="ru-RU" altLang="x-none" u="sng" dirty="0">
                <a:hlinkClick r:id="rId5"/>
              </a:rPr>
              <a:t>0</a:t>
            </a:r>
            <a:r>
              <a:rPr lang="en-US" altLang="x-none" u="sng" dirty="0">
                <a:hlinkClick r:id="rId5"/>
              </a:rPr>
              <a:t>ZBh</a:t>
            </a:r>
            <a:r>
              <a:rPr lang="ru-RU" altLang="x-none" u="sng" dirty="0">
                <a:hlinkClick r:id="rId5"/>
              </a:rPr>
              <a:t>4</a:t>
            </a:r>
            <a:r>
              <a:rPr lang="en-US" altLang="x-none" u="sng" dirty="0">
                <a:hlinkClick r:id="rId5"/>
              </a:rPr>
              <a:t>SrRA</a:t>
            </a:r>
            <a:r>
              <a:rPr lang="ru-RU" altLang="x-none" dirty="0"/>
              <a:t> </a:t>
            </a:r>
            <a:endParaRPr lang="x-none" altLang="x-none" dirty="0"/>
          </a:p>
          <a:p>
            <a:pPr eaLnBrk="1" hangingPunct="1"/>
            <a:endParaRPr lang="x-none" altLang="x-none" dirty="0"/>
          </a:p>
          <a:p>
            <a:pPr eaLnBrk="1" hangingPunct="1"/>
            <a:endParaRPr lang="x-none" alt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>
            <a:extLst>
              <a:ext uri="{FF2B5EF4-FFF2-40B4-BE49-F238E27FC236}">
                <a16:creationId xmlns:a16="http://schemas.microsoft.com/office/drawing/2014/main" id="{ADB2676B-F4E7-EE4E-B471-897C04076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DF2C45-7A07-9642-AB1D-F24E7EE350BB}" type="slidenum">
              <a:rPr lang="ru-RU" altLang="x-none"/>
              <a:pPr eaLnBrk="1" hangingPunct="1"/>
              <a:t>4</a:t>
            </a:fld>
            <a:endParaRPr lang="ru-RU" alt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CFE41-3073-2842-804A-05E56295164B}"/>
              </a:ext>
            </a:extLst>
          </p:cNvPr>
          <p:cNvSpPr txBox="1"/>
          <p:nvPr/>
        </p:nvSpPr>
        <p:spPr>
          <a:xfrm>
            <a:off x="323528" y="260648"/>
            <a:ext cx="8567737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жылуэнергетиканың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масса мен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мөлшерінің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импульсты</a:t>
            </a:r>
            <a:r>
              <a:rPr lang="kk-KZ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сақталу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курстың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сізге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келесідей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сауатты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процестерге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үнемдеуші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жабдықтарды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өнімнің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сыйымдылығының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эмиссия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азаюына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шығарындылардың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қауіпті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белсенділігінің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төмендеуіне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температурасынан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шамалы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түрінің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түрлендіру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ұтымды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қондырғыдан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өңдеу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1840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>
            <a:extLst>
              <a:ext uri="{FF2B5EF4-FFF2-40B4-BE49-F238E27FC236}">
                <a16:creationId xmlns:a16="http://schemas.microsoft.com/office/drawing/2014/main" id="{83A18FF7-B561-7A48-B4F6-D8D4FAA5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1761E4-BD32-BE4A-8B8C-097AE5C67D01}" type="slidenum">
              <a:rPr lang="ru-RU" altLang="x-none"/>
              <a:pPr eaLnBrk="1" hangingPunct="1"/>
              <a:t>5</a:t>
            </a:fld>
            <a:endParaRPr lang="ru-RU" altLang="x-none"/>
          </a:p>
        </p:txBody>
      </p:sp>
      <p:sp>
        <p:nvSpPr>
          <p:cNvPr id="8199" name="TextBox 6">
            <a:extLst>
              <a:ext uri="{FF2B5EF4-FFF2-40B4-BE49-F238E27FC236}">
                <a16:creationId xmlns:a16="http://schemas.microsoft.com/office/drawing/2014/main" id="{5C34BF93-8EC8-3A4F-8FA6-BEC40016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4" y="260648"/>
            <a:ext cx="8820472" cy="59093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defRPr/>
            </a:pPr>
            <a:r>
              <a:rPr lang="ru-RU" b="1" i="1" dirty="0"/>
              <a:t> </a:t>
            </a:r>
            <a:r>
              <a:rPr lang="ru-RU" b="1" dirty="0" err="1"/>
              <a:t>Жалпы</a:t>
            </a:r>
            <a:r>
              <a:rPr lang="ru-RU" b="1" dirty="0"/>
              <a:t>, </a:t>
            </a:r>
            <a:r>
              <a:rPr lang="ru-RU" b="1" dirty="0" err="1"/>
              <a:t>жылу</a:t>
            </a:r>
            <a:r>
              <a:rPr lang="ru-RU" b="1" dirty="0"/>
              <a:t> </a:t>
            </a:r>
            <a:r>
              <a:rPr lang="ru-RU" b="1" dirty="0" err="1"/>
              <a:t>техникасы</a:t>
            </a:r>
            <a:r>
              <a:rPr lang="ru-RU" b="1" dirty="0"/>
              <a:t> </a:t>
            </a:r>
            <a:r>
              <a:rPr lang="ru-RU" b="1" dirty="0" err="1"/>
              <a:t>процестерін</a:t>
            </a:r>
            <a:r>
              <a:rPr lang="ru-RU" b="1" dirty="0"/>
              <a:t> </a:t>
            </a:r>
            <a:r>
              <a:rPr lang="ru-RU" b="1" dirty="0" err="1"/>
              <a:t>дұрыс</a:t>
            </a:r>
            <a:r>
              <a:rPr lang="ru-RU" b="1" dirty="0"/>
              <a:t> </a:t>
            </a:r>
            <a:r>
              <a:rPr lang="ru-RU" b="1" dirty="0" err="1"/>
              <a:t>ұйымдастыру</a:t>
            </a:r>
            <a:r>
              <a:rPr lang="ru-RU" b="1" dirty="0"/>
              <a:t> </a:t>
            </a:r>
            <a:r>
              <a:rPr lang="ru-RU" b="1" dirty="0" err="1"/>
              <a:t>мынадай</a:t>
            </a:r>
            <a:r>
              <a:rPr lang="ru-RU" b="1" dirty="0"/>
              <a:t> </a:t>
            </a:r>
            <a:r>
              <a:rPr lang="ru-RU" b="1" dirty="0" err="1"/>
              <a:t>түпкі</a:t>
            </a:r>
            <a:r>
              <a:rPr lang="ru-RU" b="1" dirty="0"/>
              <a:t> </a:t>
            </a:r>
            <a:r>
              <a:rPr lang="ru-RU" b="1" dirty="0" err="1"/>
              <a:t>мақсатты</a:t>
            </a:r>
            <a:r>
              <a:rPr lang="ru-RU" b="1" dirty="0"/>
              <a:t> </a:t>
            </a:r>
            <a:r>
              <a:rPr lang="ru-RU" b="1" dirty="0" err="1"/>
              <a:t>көздейді</a:t>
            </a:r>
            <a:r>
              <a:rPr lang="ru-RU" b="1" dirty="0"/>
              <a:t>: </a:t>
            </a:r>
            <a:r>
              <a:rPr lang="ru-RU" b="1" i="1" u="sng" dirty="0" err="1"/>
              <a:t>технологиялық</a:t>
            </a:r>
            <a:r>
              <a:rPr lang="ru-RU" b="1" i="1" u="sng" dirty="0"/>
              <a:t> </a:t>
            </a:r>
            <a:r>
              <a:rPr lang="ru-RU" b="1" i="1" u="sng" dirty="0" err="1"/>
              <a:t>процестің</a:t>
            </a:r>
            <a:r>
              <a:rPr lang="ru-RU" b="1" i="1" u="sng" dirty="0"/>
              <a:t> </a:t>
            </a:r>
            <a:r>
              <a:rPr lang="ru-RU" b="1" i="1" u="sng" dirty="0" err="1"/>
              <a:t>ағыны</a:t>
            </a:r>
            <a:r>
              <a:rPr lang="ru-RU" b="1" i="1" u="sng" dirty="0"/>
              <a:t> мен </a:t>
            </a:r>
            <a:r>
              <a:rPr lang="ru-RU" b="1" i="1" u="sng" dirty="0" err="1"/>
              <a:t>жабдықтың</a:t>
            </a:r>
            <a:r>
              <a:rPr lang="ru-RU" b="1" i="1" u="sng" dirty="0"/>
              <a:t> </a:t>
            </a:r>
            <a:r>
              <a:rPr lang="ru-RU" b="1" i="1" u="sng" dirty="0" err="1"/>
              <a:t>максималды</a:t>
            </a:r>
            <a:r>
              <a:rPr lang="ru-RU" b="1" i="1" u="sng" dirty="0"/>
              <a:t> </a:t>
            </a:r>
            <a:r>
              <a:rPr lang="ru-RU" b="1" i="1" u="sng" dirty="0" err="1"/>
              <a:t>тиімділігімен</a:t>
            </a:r>
            <a:r>
              <a:rPr lang="ru-RU" b="1" i="1" u="sng" dirty="0"/>
              <a:t> </a:t>
            </a:r>
            <a:r>
              <a:rPr lang="ru-RU" b="1" i="1" u="sng" dirty="0" err="1"/>
              <a:t>жұмыс</a:t>
            </a:r>
            <a:r>
              <a:rPr lang="ru-RU" b="1" i="1" u="sng" dirty="0"/>
              <a:t> </a:t>
            </a:r>
            <a:r>
              <a:rPr lang="ru-RU" b="1" i="1" u="sng" dirty="0" err="1"/>
              <a:t>істеуі</a:t>
            </a:r>
            <a:r>
              <a:rPr lang="ru-RU" b="1" i="1" u="sng" dirty="0"/>
              <a:t> </a:t>
            </a:r>
            <a:r>
              <a:rPr lang="ru-RU" b="1" i="1" u="sng" dirty="0" err="1"/>
              <a:t>үшін</a:t>
            </a:r>
            <a:r>
              <a:rPr lang="ru-RU" b="1" i="1" u="sng" dirty="0"/>
              <a:t> </a:t>
            </a:r>
            <a:r>
              <a:rPr lang="ru-RU" b="1" i="1" u="sng" dirty="0" err="1"/>
              <a:t>ең</a:t>
            </a:r>
            <a:r>
              <a:rPr lang="ru-RU" b="1" i="1" u="sng" dirty="0"/>
              <a:t> </a:t>
            </a:r>
            <a:r>
              <a:rPr lang="ru-RU" b="1" i="1" u="sng" dirty="0" err="1"/>
              <a:t>ұтымды</a:t>
            </a:r>
            <a:r>
              <a:rPr lang="ru-RU" b="1" i="1" u="sng" dirty="0"/>
              <a:t> </a:t>
            </a:r>
            <a:r>
              <a:rPr lang="ru-RU" b="1" i="1" u="sng" dirty="0" err="1"/>
              <a:t>жағдайлар</a:t>
            </a:r>
            <a:r>
              <a:rPr lang="ru-RU" b="1" i="1" u="sng" dirty="0"/>
              <a:t> </a:t>
            </a:r>
            <a:r>
              <a:rPr lang="ru-RU" b="1" i="1" u="sng" dirty="0" err="1"/>
              <a:t>жасау</a:t>
            </a:r>
            <a:r>
              <a:rPr lang="ru-RU" b="1" i="1" u="sng" dirty="0"/>
              <a:t>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b="1" i="1" u="sng" dirty="0"/>
          </a:p>
          <a:p>
            <a:pPr marL="0" indent="0" algn="just" eaLnBrk="1" hangingPunct="1">
              <a:defRPr/>
            </a:pPr>
            <a:r>
              <a:rPr lang="ru-RU" b="1" dirty="0" err="1"/>
              <a:t>Кез-келген</a:t>
            </a:r>
            <a:r>
              <a:rPr lang="ru-RU" b="1" dirty="0"/>
              <a:t> </a:t>
            </a:r>
            <a:r>
              <a:rPr lang="ru-RU" b="1" dirty="0" err="1"/>
              <a:t>саланың</a:t>
            </a:r>
            <a:r>
              <a:rPr lang="ru-RU" b="1" dirty="0"/>
              <a:t>, </a:t>
            </a:r>
            <a:r>
              <a:rPr lang="ru-RU" b="1" dirty="0" err="1"/>
              <a:t>әсіресе</a:t>
            </a:r>
            <a:r>
              <a:rPr lang="ru-RU" b="1" dirty="0"/>
              <a:t> металлургия  </a:t>
            </a:r>
            <a:r>
              <a:rPr lang="ru-RU" b="1" dirty="0" err="1"/>
              <a:t>мамандары</a:t>
            </a:r>
            <a:r>
              <a:rPr lang="ru-RU" b="1" dirty="0"/>
              <a:t> </a:t>
            </a:r>
            <a:r>
              <a:rPr lang="ru-RU" b="1" dirty="0" err="1"/>
              <a:t>үшін</a:t>
            </a:r>
            <a:r>
              <a:rPr lang="ru-RU" b="1" dirty="0"/>
              <a:t> </a:t>
            </a:r>
            <a:r>
              <a:rPr lang="ru-RU" b="1" dirty="0" err="1"/>
              <a:t>келесілер</a:t>
            </a:r>
            <a:r>
              <a:rPr lang="ru-RU" b="1" dirty="0"/>
              <a:t> </a:t>
            </a:r>
            <a:r>
              <a:rPr lang="ru-RU" b="1" dirty="0" err="1"/>
              <a:t>маңызды</a:t>
            </a:r>
            <a:r>
              <a:rPr lang="ru-RU" b="1" dirty="0"/>
              <a:t>: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b="1" dirty="0" err="1"/>
              <a:t>кез-келген</a:t>
            </a:r>
            <a:r>
              <a:rPr lang="ru-RU" b="1" dirty="0"/>
              <a:t> </a:t>
            </a:r>
            <a:r>
              <a:rPr lang="ru-RU" b="1" dirty="0" err="1"/>
              <a:t>көлемде</a:t>
            </a:r>
            <a:r>
              <a:rPr lang="ru-RU" b="1" dirty="0"/>
              <a:t> - </a:t>
            </a:r>
            <a:r>
              <a:rPr lang="ru-RU" b="1" dirty="0" err="1"/>
              <a:t>біртекті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 </a:t>
            </a:r>
            <a:r>
              <a:rPr lang="ru-RU" b="1" dirty="0" err="1"/>
              <a:t>температуралық</a:t>
            </a:r>
            <a:r>
              <a:rPr lang="ru-RU" b="1" dirty="0"/>
              <a:t> </a:t>
            </a:r>
            <a:r>
              <a:rPr lang="ru-RU" b="1" dirty="0" err="1"/>
              <a:t>өрісте</a:t>
            </a:r>
            <a:r>
              <a:rPr lang="ru-RU" b="1" dirty="0"/>
              <a:t> </a:t>
            </a:r>
            <a:r>
              <a:rPr lang="ru-RU" b="1" dirty="0" err="1"/>
              <a:t>температураның</a:t>
            </a:r>
            <a:r>
              <a:rPr lang="ru-RU" b="1" dirty="0"/>
              <a:t> </a:t>
            </a:r>
            <a:r>
              <a:rPr lang="ru-RU" b="1" dirty="0" err="1"/>
              <a:t>біркелкі</a:t>
            </a:r>
            <a:r>
              <a:rPr lang="ru-RU" b="1" dirty="0"/>
              <a:t> </a:t>
            </a:r>
            <a:r>
              <a:rPr lang="ru-RU" b="1" dirty="0" err="1"/>
              <a:t>таралатын</a:t>
            </a:r>
            <a:r>
              <a:rPr lang="ru-RU" b="1" dirty="0"/>
              <a:t> </a:t>
            </a:r>
            <a:r>
              <a:rPr lang="ru-RU" b="1" dirty="0" err="1"/>
              <a:t>кезде</a:t>
            </a:r>
            <a:r>
              <a:rPr lang="ru-RU" b="1" dirty="0"/>
              <a:t> </a:t>
            </a:r>
            <a:r>
              <a:rPr lang="ru-RU" b="1" dirty="0" err="1"/>
              <a:t>пайда</a:t>
            </a:r>
            <a:r>
              <a:rPr lang="ru-RU" b="1" dirty="0"/>
              <a:t> </a:t>
            </a:r>
            <a:r>
              <a:rPr lang="ru-RU" b="1" dirty="0" err="1"/>
              <a:t>болатын</a:t>
            </a:r>
            <a:r>
              <a:rPr lang="ru-RU" b="1" dirty="0"/>
              <a:t> </a:t>
            </a:r>
            <a:r>
              <a:rPr lang="ru-RU" b="1" dirty="0" err="1"/>
              <a:t>жылу</a:t>
            </a:r>
            <a:r>
              <a:rPr lang="ru-RU" b="1" dirty="0"/>
              <a:t> беру </a:t>
            </a:r>
            <a:r>
              <a:rPr lang="ru-RU" b="1" dirty="0" err="1"/>
              <a:t>процестерінің</a:t>
            </a:r>
            <a:r>
              <a:rPr lang="ru-RU" b="1" dirty="0"/>
              <a:t> </a:t>
            </a:r>
            <a:r>
              <a:rPr lang="ru-RU" b="1" dirty="0" err="1"/>
              <a:t>заңдылықтарын</a:t>
            </a:r>
            <a:r>
              <a:rPr lang="ru-RU" b="1" dirty="0"/>
              <a:t> </a:t>
            </a:r>
            <a:r>
              <a:rPr lang="ru-RU" b="1" dirty="0" err="1"/>
              <a:t>білу</a:t>
            </a:r>
            <a:r>
              <a:rPr lang="ru-RU" b="1" dirty="0"/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b="1" dirty="0" err="1"/>
              <a:t>температуралық</a:t>
            </a:r>
            <a:r>
              <a:rPr lang="ru-RU" b="1" dirty="0"/>
              <a:t> </a:t>
            </a:r>
            <a:r>
              <a:rPr lang="ru-RU" b="1" dirty="0" err="1"/>
              <a:t>өрістің</a:t>
            </a:r>
            <a:r>
              <a:rPr lang="ru-RU" b="1" dirty="0"/>
              <a:t> </a:t>
            </a:r>
            <a:r>
              <a:rPr lang="ru-RU" b="1" dirty="0" err="1"/>
              <a:t>біртектілік</a:t>
            </a:r>
            <a:r>
              <a:rPr lang="ru-RU" b="1" dirty="0"/>
              <a:t> </a:t>
            </a:r>
            <a:r>
              <a:rPr lang="ru-RU" b="1" dirty="0" err="1"/>
              <a:t>дәрежесі</a:t>
            </a:r>
            <a:r>
              <a:rPr lang="ru-RU" b="1" dirty="0"/>
              <a:t> </a:t>
            </a:r>
            <a:r>
              <a:rPr lang="ru-RU" b="1" dirty="0" err="1"/>
              <a:t>төмен</a:t>
            </a:r>
            <a:r>
              <a:rPr lang="ru-RU" b="1" dirty="0"/>
              <a:t> </a:t>
            </a:r>
            <a:r>
              <a:rPr lang="ru-RU" b="1" dirty="0" err="1"/>
              <a:t>немесе</a:t>
            </a:r>
            <a:r>
              <a:rPr lang="ru-RU" b="1" dirty="0"/>
              <a:t> </a:t>
            </a:r>
            <a:r>
              <a:rPr lang="ru-RU" b="1" u="sng" dirty="0" err="1"/>
              <a:t>жоғары</a:t>
            </a:r>
            <a:r>
              <a:rPr lang="ru-RU" b="1" u="sng" dirty="0"/>
              <a:t> </a:t>
            </a:r>
            <a:r>
              <a:rPr lang="ru-RU" b="1" u="sng" dirty="0" err="1"/>
              <a:t>болуы</a:t>
            </a:r>
            <a:r>
              <a:rPr lang="ru-RU" b="1" u="sng" dirty="0"/>
              <a:t> </a:t>
            </a:r>
            <a:r>
              <a:rPr lang="ru-RU" b="1" u="sng" dirty="0" err="1"/>
              <a:t>мүмкін</a:t>
            </a:r>
            <a:r>
              <a:rPr lang="ru-RU" b="1" u="sng" dirty="0"/>
              <a:t>,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екі</a:t>
            </a:r>
            <a:r>
              <a:rPr lang="ru-RU" b="1" dirty="0"/>
              <a:t> </a:t>
            </a:r>
            <a:r>
              <a:rPr lang="ru-RU" b="1" dirty="0" err="1"/>
              <a:t>жағдайда</a:t>
            </a:r>
            <a:r>
              <a:rPr lang="ru-RU" b="1" dirty="0"/>
              <a:t> да </a:t>
            </a:r>
            <a:r>
              <a:rPr lang="ru-RU" b="1" dirty="0" err="1"/>
              <a:t>уақыт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өзгеріп</a:t>
            </a:r>
            <a:r>
              <a:rPr lang="ru-RU" b="1" dirty="0"/>
              <a:t>, </a:t>
            </a:r>
            <a:r>
              <a:rPr lang="ru-RU" b="1" dirty="0" err="1"/>
              <a:t>өзгеріссіз</a:t>
            </a:r>
            <a:r>
              <a:rPr lang="ru-RU" b="1" dirty="0"/>
              <a:t> </a:t>
            </a:r>
            <a:r>
              <a:rPr lang="ru-RU" b="1" dirty="0" err="1"/>
              <a:t>қалуы</a:t>
            </a:r>
            <a:r>
              <a:rPr lang="ru-RU" b="1" dirty="0"/>
              <a:t> </a:t>
            </a:r>
            <a:r>
              <a:rPr lang="ru-RU" b="1" dirty="0" err="1"/>
              <a:t>мүмкін</a:t>
            </a:r>
            <a:r>
              <a:rPr lang="ru-RU" b="1" dirty="0"/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b="1" dirty="0" err="1"/>
              <a:t>кеңістіктегі</a:t>
            </a:r>
            <a:r>
              <a:rPr lang="ru-RU" b="1" dirty="0"/>
              <a:t> </a:t>
            </a:r>
            <a:r>
              <a:rPr lang="ru-RU" b="1" dirty="0" err="1"/>
              <a:t>температураның</a:t>
            </a:r>
            <a:r>
              <a:rPr lang="ru-RU" b="1" dirty="0"/>
              <a:t> </a:t>
            </a:r>
            <a:r>
              <a:rPr lang="ru-RU" b="1" dirty="0" err="1"/>
              <a:t>біркелкі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 </a:t>
            </a:r>
            <a:r>
              <a:rPr lang="ru-RU" b="1" dirty="0" err="1"/>
              <a:t>бөлінуі</a:t>
            </a:r>
            <a:r>
              <a:rPr lang="ru-RU" b="1" dirty="0"/>
              <a:t> </a:t>
            </a:r>
            <a:r>
              <a:rPr lang="ru-RU" b="1" dirty="0" err="1"/>
              <a:t>молекулалық</a:t>
            </a:r>
            <a:r>
              <a:rPr lang="ru-RU" b="1" dirty="0"/>
              <a:t> </a:t>
            </a:r>
            <a:r>
              <a:rPr lang="ru-RU" b="1" dirty="0" err="1"/>
              <a:t>жылу</a:t>
            </a:r>
            <a:r>
              <a:rPr lang="ru-RU" b="1" dirty="0"/>
              <a:t> </a:t>
            </a:r>
            <a:r>
              <a:rPr lang="ru-RU" b="1" dirty="0" err="1"/>
              <a:t>өткізгіштік</a:t>
            </a:r>
            <a:r>
              <a:rPr lang="ru-RU" b="1" dirty="0"/>
              <a:t>, </a:t>
            </a:r>
            <a:r>
              <a:rPr lang="ru-RU" b="1" dirty="0" err="1"/>
              <a:t>сәулелену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конвекция </a:t>
            </a:r>
            <a:r>
              <a:rPr lang="ru-RU" b="1" dirty="0" err="1"/>
              <a:t>арқылы</a:t>
            </a:r>
            <a:r>
              <a:rPr lang="ru-RU" b="1" dirty="0"/>
              <a:t> </a:t>
            </a:r>
            <a:r>
              <a:rPr lang="ru-RU" b="1" dirty="0" err="1"/>
              <a:t>жылу</a:t>
            </a:r>
            <a:r>
              <a:rPr lang="ru-RU" b="1" dirty="0"/>
              <a:t> </a:t>
            </a:r>
            <a:r>
              <a:rPr lang="ru-RU" b="1" dirty="0" err="1"/>
              <a:t>беруді</a:t>
            </a:r>
            <a:r>
              <a:rPr lang="ru-RU" b="1" dirty="0"/>
              <a:t> </a:t>
            </a:r>
            <a:r>
              <a:rPr lang="ru-RU" b="1" dirty="0" err="1"/>
              <a:t>тудырады</a:t>
            </a:r>
            <a:r>
              <a:rPr lang="ru-RU" b="1" dirty="0"/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b="1" dirty="0" err="1"/>
              <a:t>аталған</a:t>
            </a:r>
            <a:r>
              <a:rPr lang="ru-RU" b="1" dirty="0"/>
              <a:t> </a:t>
            </a:r>
            <a:r>
              <a:rPr lang="ru-RU" b="1" dirty="0" err="1"/>
              <a:t>тасымалдау</a:t>
            </a:r>
            <a:r>
              <a:rPr lang="ru-RU" b="1" dirty="0"/>
              <a:t> </a:t>
            </a:r>
            <a:r>
              <a:rPr lang="ru-RU" b="1" dirty="0" err="1"/>
              <a:t>механизмдерінің</a:t>
            </a:r>
            <a:r>
              <a:rPr lang="ru-RU" b="1" dirty="0"/>
              <a:t> </a:t>
            </a:r>
            <a:r>
              <a:rPr lang="ru-RU" b="1" dirty="0" err="1"/>
              <a:t>соңғысы</a:t>
            </a:r>
            <a:r>
              <a:rPr lang="ru-RU" b="1" dirty="0"/>
              <a:t> </a:t>
            </a:r>
            <a:r>
              <a:rPr lang="ru-RU" b="1" dirty="0" err="1"/>
              <a:t>сұйықтықтардың</a:t>
            </a:r>
            <a:r>
              <a:rPr lang="ru-RU" b="1" dirty="0"/>
              <a:t> - </a:t>
            </a:r>
            <a:r>
              <a:rPr lang="ru-RU" b="1" dirty="0" err="1"/>
              <a:t>сұйықтықтардың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газдардың</a:t>
            </a:r>
            <a:r>
              <a:rPr lang="ru-RU" b="1" dirty="0"/>
              <a:t> </a:t>
            </a:r>
            <a:r>
              <a:rPr lang="ru-RU" b="1" dirty="0" err="1"/>
              <a:t>қозғалысымен</a:t>
            </a:r>
            <a:r>
              <a:rPr lang="ru-RU" b="1" dirty="0"/>
              <a:t> </a:t>
            </a:r>
            <a:r>
              <a:rPr lang="ru-RU" b="1" dirty="0" err="1"/>
              <a:t>тығыз</a:t>
            </a:r>
            <a:r>
              <a:rPr lang="ru-RU" b="1" dirty="0"/>
              <a:t> </a:t>
            </a:r>
            <a:r>
              <a:rPr lang="ru-RU" b="1" dirty="0" err="1"/>
              <a:t>байланысты</a:t>
            </a:r>
            <a:r>
              <a:rPr lang="ru-RU" b="1" dirty="0"/>
              <a:t>, </a:t>
            </a:r>
            <a:r>
              <a:rPr lang="ru-RU" b="1" dirty="0" err="1"/>
              <a:t>сондықтан</a:t>
            </a:r>
            <a:r>
              <a:rPr lang="ru-RU" b="1" dirty="0"/>
              <a:t> </a:t>
            </a:r>
            <a:r>
              <a:rPr lang="ru-RU" b="1" dirty="0" err="1"/>
              <a:t>конвективті</a:t>
            </a:r>
            <a:r>
              <a:rPr lang="ru-RU" b="1" dirty="0"/>
              <a:t> </a:t>
            </a:r>
            <a:r>
              <a:rPr lang="ru-RU" b="1" dirty="0" err="1"/>
              <a:t>жылу</a:t>
            </a:r>
            <a:r>
              <a:rPr lang="ru-RU" b="1" dirty="0"/>
              <a:t> беру </a:t>
            </a:r>
            <a:r>
              <a:rPr lang="ru-RU" b="1" dirty="0" err="1"/>
              <a:t>теориясы</a:t>
            </a:r>
            <a:r>
              <a:rPr lang="ru-RU" b="1" dirty="0"/>
              <a:t> </a:t>
            </a:r>
            <a:r>
              <a:rPr lang="ru-RU" b="1" dirty="0" err="1"/>
              <a:t>сұйықтар</a:t>
            </a:r>
            <a:r>
              <a:rPr lang="ru-RU" b="1" dirty="0"/>
              <a:t> мен </a:t>
            </a:r>
            <a:r>
              <a:rPr lang="ru-RU" b="1" dirty="0" err="1"/>
              <a:t>газдардың</a:t>
            </a:r>
            <a:r>
              <a:rPr lang="ru-RU" b="1" dirty="0"/>
              <a:t> </a:t>
            </a:r>
            <a:r>
              <a:rPr lang="ru-RU" b="1" dirty="0" err="1"/>
              <a:t>қозғалу</a:t>
            </a:r>
            <a:r>
              <a:rPr lang="ru-RU" b="1" dirty="0"/>
              <a:t> </a:t>
            </a:r>
            <a:r>
              <a:rPr lang="ru-RU" b="1" dirty="0" err="1"/>
              <a:t>заңдылықтарына</a:t>
            </a:r>
            <a:r>
              <a:rPr lang="ru-RU" b="1" dirty="0"/>
              <a:t> </a:t>
            </a:r>
            <a:r>
              <a:rPr lang="ru-RU" b="1" dirty="0" err="1"/>
              <a:t>негізделген</a:t>
            </a:r>
            <a:r>
              <a:rPr lang="ru-RU" b="1" dirty="0"/>
              <a:t>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b="1" dirty="0" err="1"/>
              <a:t>жылу</a:t>
            </a:r>
            <a:r>
              <a:rPr lang="ru-RU" b="1" dirty="0"/>
              <a:t> </a:t>
            </a:r>
            <a:r>
              <a:rPr lang="ru-RU" b="1" dirty="0" err="1"/>
              <a:t>техникасы</a:t>
            </a:r>
            <a:r>
              <a:rPr lang="ru-RU" b="1" dirty="0"/>
              <a:t> </a:t>
            </a:r>
            <a:r>
              <a:rPr lang="ru-RU" b="1" dirty="0" err="1"/>
              <a:t>негіздерін</a:t>
            </a:r>
            <a:r>
              <a:rPr lang="ru-RU" b="1" dirty="0"/>
              <a:t> </a:t>
            </a:r>
            <a:r>
              <a:rPr lang="ru-RU" b="1" dirty="0" err="1"/>
              <a:t>зерттеу</a:t>
            </a:r>
            <a:r>
              <a:rPr lang="ru-RU" b="1" dirty="0"/>
              <a:t> </a:t>
            </a:r>
            <a:r>
              <a:rPr lang="ru-RU" b="1" dirty="0" err="1"/>
              <a:t>энергияның</a:t>
            </a:r>
            <a:r>
              <a:rPr lang="ru-RU" b="1" dirty="0"/>
              <a:t> </a:t>
            </a:r>
            <a:r>
              <a:rPr lang="ru-RU" b="1" dirty="0" err="1"/>
              <a:t>басқа</a:t>
            </a:r>
            <a:r>
              <a:rPr lang="ru-RU" b="1" dirty="0"/>
              <a:t> </a:t>
            </a:r>
            <a:r>
              <a:rPr lang="ru-RU" b="1" dirty="0" err="1"/>
              <a:t>түрлерінен</a:t>
            </a:r>
            <a:r>
              <a:rPr lang="ru-RU" b="1" dirty="0"/>
              <a:t> </a:t>
            </a:r>
            <a:r>
              <a:rPr lang="ru-RU" b="1" dirty="0" err="1"/>
              <a:t>жылу</a:t>
            </a:r>
            <a:r>
              <a:rPr lang="ru-RU" b="1" dirty="0"/>
              <a:t> </a:t>
            </a:r>
            <a:r>
              <a:rPr lang="ru-RU" b="1" dirty="0" err="1"/>
              <a:t>алу</a:t>
            </a:r>
            <a:r>
              <a:rPr lang="ru-RU" b="1" dirty="0"/>
              <a:t> </a:t>
            </a:r>
            <a:r>
              <a:rPr lang="ru-RU" b="1" dirty="0" err="1"/>
              <a:t>әдістерін</a:t>
            </a:r>
            <a:r>
              <a:rPr lang="ru-RU" b="1" dirty="0"/>
              <a:t> </a:t>
            </a:r>
            <a:r>
              <a:rPr lang="ru-RU" b="1" dirty="0" err="1"/>
              <a:t>талдаусыз</a:t>
            </a:r>
            <a:r>
              <a:rPr lang="ru-RU" b="1" dirty="0"/>
              <a:t> </a:t>
            </a:r>
            <a:r>
              <a:rPr lang="ru-RU" b="1" dirty="0" err="1"/>
              <a:t>мүмкін</a:t>
            </a:r>
            <a:r>
              <a:rPr lang="ru-RU" b="1" dirty="0"/>
              <a:t> </a:t>
            </a:r>
            <a:r>
              <a:rPr lang="ru-RU" b="1" dirty="0" err="1"/>
              <a:t>емес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26131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>
            <a:extLst>
              <a:ext uri="{FF2B5EF4-FFF2-40B4-BE49-F238E27FC236}">
                <a16:creationId xmlns:a16="http://schemas.microsoft.com/office/drawing/2014/main" id="{3219A0CA-36F8-ED4C-8B2D-98938B2B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D35178-2AD8-884C-8823-79BF67637C85}" type="slidenum">
              <a:rPr lang="ru-RU" altLang="x-none"/>
              <a:pPr eaLnBrk="1" hangingPunct="1"/>
              <a:t>6</a:t>
            </a:fld>
            <a:endParaRPr lang="ru-RU" alt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148E7-0A14-8A41-B170-C0037DFB5956}"/>
              </a:ext>
            </a:extLst>
          </p:cNvPr>
          <p:cNvSpPr txBox="1"/>
          <p:nvPr/>
        </p:nvSpPr>
        <p:spPr>
          <a:xfrm>
            <a:off x="244475" y="249628"/>
            <a:ext cx="865505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u="sng" dirty="0" err="1">
                <a:latin typeface="Arial" charset="0"/>
              </a:rPr>
              <a:t>Заманауи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технологияны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дамытуға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негіз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болатын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қара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және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түсті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металдарды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өндіру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жоғары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температуралы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өте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энергияны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қажет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ететін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процестердің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жүруімен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Arial" charset="0"/>
              </a:rPr>
              <a:t>байланысты</a:t>
            </a:r>
            <a:r>
              <a:rPr lang="ru-RU" sz="1600" b="1" u="sng" dirty="0">
                <a:solidFill>
                  <a:srgbClr val="FF0000"/>
                </a:solidFill>
                <a:latin typeface="Arial" charset="0"/>
              </a:rPr>
              <a:t>.</a:t>
            </a:r>
          </a:p>
          <a:p>
            <a:pPr algn="just">
              <a:defRPr/>
            </a:pPr>
            <a:r>
              <a:rPr lang="ru-RU" sz="1600" b="1" u="sng" dirty="0" err="1">
                <a:latin typeface="Arial" charset="0"/>
              </a:rPr>
              <a:t>Сондықтан</a:t>
            </a:r>
            <a:r>
              <a:rPr lang="ru-RU" sz="1600" b="1" u="sng" dirty="0">
                <a:latin typeface="Arial" charset="0"/>
              </a:rPr>
              <a:t>, </a:t>
            </a:r>
            <a:r>
              <a:rPr lang="ru-RU" sz="1600" b="1" u="sng" dirty="0" err="1">
                <a:latin typeface="Arial" charset="0"/>
              </a:rPr>
              <a:t>жалпы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металлургияның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дамуы</a:t>
            </a:r>
            <a:r>
              <a:rPr lang="ru-RU" sz="1600" b="1" u="sng" dirty="0">
                <a:latin typeface="Arial" charset="0"/>
              </a:rPr>
              <a:t> да, </a:t>
            </a:r>
            <a:r>
              <a:rPr lang="ru-RU" sz="1600" b="1" u="sng" dirty="0" err="1">
                <a:latin typeface="Arial" charset="0"/>
              </a:rPr>
              <a:t>оның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әртүрлі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қайта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бөлінуі</a:t>
            </a:r>
            <a:r>
              <a:rPr lang="ru-RU" sz="1600" b="1" u="sng" dirty="0">
                <a:latin typeface="Arial" charset="0"/>
              </a:rPr>
              <a:t> де </a:t>
            </a:r>
            <a:r>
              <a:rPr lang="ru-RU" sz="1600" b="1" u="sng" dirty="0" err="1">
                <a:latin typeface="Arial" charset="0"/>
              </a:rPr>
              <a:t>әрқашан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қолданыстағы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жылу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техникасы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процестерін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жетілдірумен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немесе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жаңа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енгізумен</a:t>
            </a:r>
            <a:r>
              <a:rPr lang="ru-RU" sz="1600" b="1" u="sng" dirty="0">
                <a:latin typeface="Arial" charset="0"/>
              </a:rPr>
              <a:t> </a:t>
            </a:r>
            <a:r>
              <a:rPr lang="ru-RU" sz="1600" b="1" u="sng" dirty="0" err="1">
                <a:latin typeface="Arial" charset="0"/>
              </a:rPr>
              <a:t>байланысты</a:t>
            </a:r>
            <a:r>
              <a:rPr lang="ru-RU" sz="1600" b="1" u="sng" dirty="0">
                <a:latin typeface="Arial" charset="0"/>
              </a:rPr>
              <a:t>.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Металлургиялық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пештің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негізгі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бөлігінде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металдарды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балқыту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кезінде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отынның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жануы</a:t>
            </a:r>
            <a:r>
              <a:rPr lang="ru-RU" altLang="x-none" sz="1600" dirty="0"/>
              <a:t>, </a:t>
            </a:r>
            <a:r>
              <a:rPr lang="ru-RU" altLang="x-none" sz="1600" dirty="0" err="1"/>
              <a:t>қабаттағы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гидродинамикалық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жылу</a:t>
            </a:r>
            <a:r>
              <a:rPr lang="ru-RU" altLang="x-none" sz="1600" dirty="0"/>
              <a:t>- </a:t>
            </a:r>
            <a:r>
              <a:rPr lang="ru-RU" altLang="x-none" sz="1600" dirty="0" err="1"/>
              <a:t>және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массаалмасу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процестері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сияқты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күрделі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термофизикалық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процестер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жүреді</a:t>
            </a:r>
            <a:r>
              <a:rPr lang="ru-RU" altLang="x-none" sz="1600" dirty="0"/>
              <a:t>. </a:t>
            </a:r>
            <a:r>
              <a:rPr lang="ru-RU" altLang="x-none" sz="1600" dirty="0" err="1"/>
              <a:t>Металлургиялық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пештердің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жұмысын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жақсарту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әрқашан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термофизикалық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процестердің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барысына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әсер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етуге</a:t>
            </a:r>
            <a:r>
              <a:rPr lang="ru-RU" altLang="x-none" sz="1600" dirty="0"/>
              <a:t> </a:t>
            </a:r>
            <a:r>
              <a:rPr lang="ru-RU" altLang="x-none" sz="1600" dirty="0" err="1"/>
              <a:t>байланысты</a:t>
            </a:r>
            <a:r>
              <a:rPr lang="ru-RU" altLang="x-none" sz="1600" dirty="0"/>
              <a:t> .</a:t>
            </a:r>
          </a:p>
          <a:p>
            <a:pPr algn="just">
              <a:defRPr/>
            </a:pPr>
            <a:endParaRPr lang="ru-RU" sz="1600" dirty="0">
              <a:latin typeface="Arial" charset="0"/>
            </a:endParaRPr>
          </a:p>
        </p:txBody>
      </p:sp>
      <p:pic>
        <p:nvPicPr>
          <p:cNvPr id="9225" name="Picture 2" descr="http://static.akipress.org/st_tazabek/7/398557.1447391812_0.jpg">
            <a:extLst>
              <a:ext uri="{FF2B5EF4-FFF2-40B4-BE49-F238E27FC236}">
                <a16:creationId xmlns:a16="http://schemas.microsoft.com/office/drawing/2014/main" id="{87D48B71-79CD-384A-BF63-03FC426B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" r="5164"/>
          <a:stretch>
            <a:fillRect/>
          </a:stretch>
        </p:blipFill>
        <p:spPr bwMode="auto">
          <a:xfrm>
            <a:off x="5895181" y="3393544"/>
            <a:ext cx="32131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http://digteh.ucoz.com/PGS-CR/A09_32_1.jpg">
            <a:extLst>
              <a:ext uri="{FF2B5EF4-FFF2-40B4-BE49-F238E27FC236}">
                <a16:creationId xmlns:a16="http://schemas.microsoft.com/office/drawing/2014/main" id="{81643557-1EB1-0F4C-BB61-11C9842D7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58"/>
          <a:stretch>
            <a:fillRect/>
          </a:stretch>
        </p:blipFill>
        <p:spPr bwMode="auto">
          <a:xfrm>
            <a:off x="319788" y="3433463"/>
            <a:ext cx="254952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ttp://twidler.ru/Content/Images/kultura-i-iskusstvo/10/183024/12.jpeg">
            <a:extLst>
              <a:ext uri="{FF2B5EF4-FFF2-40B4-BE49-F238E27FC236}">
                <a16:creationId xmlns:a16="http://schemas.microsoft.com/office/drawing/2014/main" id="{41536201-5436-F44B-8240-CC7E7F7E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b="3474"/>
          <a:stretch>
            <a:fillRect/>
          </a:stretch>
        </p:blipFill>
        <p:spPr bwMode="auto">
          <a:xfrm>
            <a:off x="2965450" y="3311525"/>
            <a:ext cx="28575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679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>
            <a:extLst>
              <a:ext uri="{FF2B5EF4-FFF2-40B4-BE49-F238E27FC236}">
                <a16:creationId xmlns:a16="http://schemas.microsoft.com/office/drawing/2014/main" id="{7C782739-64F2-4A44-B25B-CD095D8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DA6098-958F-3E4D-98A4-F1151C787320}" type="slidenum">
              <a:rPr lang="ru-RU" altLang="x-none"/>
              <a:pPr eaLnBrk="1" hangingPunct="1"/>
              <a:t>7</a:t>
            </a:fld>
            <a:endParaRPr lang="ru-RU" altLang="x-none"/>
          </a:p>
        </p:txBody>
      </p:sp>
      <p:sp>
        <p:nvSpPr>
          <p:cNvPr id="12295" name="TextBox 3">
            <a:extLst>
              <a:ext uri="{FF2B5EF4-FFF2-40B4-BE49-F238E27FC236}">
                <a16:creationId xmlns:a16="http://schemas.microsoft.com/office/drawing/2014/main" id="{D7B3E2F8-2291-7A41-BF79-27A895A67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188640"/>
            <a:ext cx="8856984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Пештерде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процестердің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температурада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энергиясының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altLang="x-non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шығындарымен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процестерінің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энергия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сыйымдылығы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жылутехникасын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көрсеткіштеріне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беретіндей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тұтынылатын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ru-RU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Демек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аясына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пеш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қондырғыларының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термофизикалық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қондырғылардың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келетін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кезектегі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пайдалану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ресурстар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ортаны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altLang="x-none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altLang="x-none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ru-RU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өндірістегі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рөліне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өндірісінің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техникасы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жылуэнергетикасы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жану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теориясы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сұйық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ортадағы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денедегі</a:t>
            </a:r>
            <a:r>
              <a:rPr lang="ru-RU" altLang="x-none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аэродинамика,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масса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алмасу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компоненттерді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физиканың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салалары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altLang="x-non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бұрыннан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ерекшеленіп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ru-RU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механикаландырылған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автоматтандырылған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пеш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қондырғыларын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жолымен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дамытылып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пештердің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кеңістігінде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массаалмасу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процестерді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жақты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x-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етілуде</a:t>
            </a:r>
            <a:r>
              <a:rPr lang="ru-RU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5805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>
            <a:extLst>
              <a:ext uri="{FF2B5EF4-FFF2-40B4-BE49-F238E27FC236}">
                <a16:creationId xmlns:a16="http://schemas.microsoft.com/office/drawing/2014/main" id="{7F2385D7-53AF-7441-AF09-19CE4290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7CA50B-B73E-534D-AA7A-D9C08ABCE381}" type="slidenum">
              <a:rPr lang="ru-RU" altLang="x-none"/>
              <a:pPr eaLnBrk="1" hangingPunct="1"/>
              <a:t>8</a:t>
            </a:fld>
            <a:endParaRPr lang="ru-RU" altLang="x-none"/>
          </a:p>
        </p:txBody>
      </p:sp>
      <p:pic>
        <p:nvPicPr>
          <p:cNvPr id="14340" name="Picture 2" descr="http://www.metalspace.ru/images/articles/analytics/ecology/pic_811_02.png">
            <a:extLst>
              <a:ext uri="{FF2B5EF4-FFF2-40B4-BE49-F238E27FC236}">
                <a16:creationId xmlns:a16="http://schemas.microsoft.com/office/drawing/2014/main" id="{91CAB443-E459-6446-A4B7-1BD9B188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52" y="188640"/>
            <a:ext cx="9056748" cy="61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1884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>
            <a:extLst>
              <a:ext uri="{FF2B5EF4-FFF2-40B4-BE49-F238E27FC236}">
                <a16:creationId xmlns:a16="http://schemas.microsoft.com/office/drawing/2014/main" id="{B714AE4A-468E-A544-9AAE-19493E76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5E1AB0-C328-754F-AB56-AF3B877F62F7}" type="slidenum">
              <a:rPr lang="ru-RU" altLang="x-none"/>
              <a:pPr eaLnBrk="1" hangingPunct="1"/>
              <a:t>9</a:t>
            </a:fld>
            <a:endParaRPr lang="ru-RU" altLang="x-none"/>
          </a:p>
        </p:txBody>
      </p:sp>
      <p:pic>
        <p:nvPicPr>
          <p:cNvPr id="16388" name="Picture 6" descr="http://textarchive.ru/images/1185/2368927/de249956.jpg">
            <a:extLst>
              <a:ext uri="{FF2B5EF4-FFF2-40B4-BE49-F238E27FC236}">
                <a16:creationId xmlns:a16="http://schemas.microsoft.com/office/drawing/2014/main" id="{8326C1EF-4E42-9040-B194-94220CAD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712967" cy="61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308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2936</TotalTime>
  <Words>3664</Words>
  <Application>Microsoft Office PowerPoint</Application>
  <PresentationFormat>Экран (4:3)</PresentationFormat>
  <Paragraphs>319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KazNTU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Image</dc:creator>
  <cp:lastModifiedBy>Гульзира Мамырбаева</cp:lastModifiedBy>
  <cp:revision>238</cp:revision>
  <cp:lastPrinted>2016-12-07T11:38:46Z</cp:lastPrinted>
  <dcterms:created xsi:type="dcterms:W3CDTF">2012-10-31T08:46:53Z</dcterms:created>
  <dcterms:modified xsi:type="dcterms:W3CDTF">2023-11-08T08:41:07Z</dcterms:modified>
</cp:coreProperties>
</file>