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458" r:id="rId2"/>
    <p:sldId id="428" r:id="rId3"/>
    <p:sldId id="429" r:id="rId4"/>
    <p:sldId id="431" r:id="rId5"/>
    <p:sldId id="443" r:id="rId6"/>
    <p:sldId id="430" r:id="rId7"/>
    <p:sldId id="432" r:id="rId8"/>
    <p:sldId id="433" r:id="rId9"/>
    <p:sldId id="435" r:id="rId10"/>
    <p:sldId id="434" r:id="rId11"/>
    <p:sldId id="456" r:id="rId12"/>
    <p:sldId id="416" r:id="rId13"/>
    <p:sldId id="440" r:id="rId14"/>
    <p:sldId id="457" r:id="rId15"/>
    <p:sldId id="436" r:id="rId16"/>
    <p:sldId id="437" r:id="rId17"/>
    <p:sldId id="438" r:id="rId18"/>
    <p:sldId id="453" r:id="rId19"/>
    <p:sldId id="262" r:id="rId20"/>
    <p:sldId id="401" r:id="rId21"/>
  </p:sldIdLst>
  <p:sldSz cx="9144000" cy="6858000" type="screen4x3"/>
  <p:notesSz cx="9866313" cy="673576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 autoAdjust="0"/>
  </p:normalViewPr>
  <p:slideViewPr>
    <p:cSldViewPr>
      <p:cViewPr varScale="1">
        <p:scale>
          <a:sx n="79" d="100"/>
          <a:sy n="79" d="100"/>
        </p:scale>
        <p:origin x="1531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1A9FA2FF-EC32-AC4F-A0F4-4A0B2AA80F5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76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ru-RU"/>
              <a:t>МИНИСТЕРСТВО ОБРАЗОВАНИЯ И НАУКИ РЕСПУБЛИКИ КАЗАХСТАН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6DAB2E61-4517-2E40-96A7-A0063ABBD4AB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88000" y="0"/>
            <a:ext cx="4276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FB9B7366-D111-9746-8C01-F22E8FC9D07D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397625"/>
            <a:ext cx="4276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A1EAEC99-7EC3-4A4A-83B2-E3D9F1225B93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88000" y="6397625"/>
            <a:ext cx="4276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CBF28C5-AE89-A54D-8E3A-CBA7147107C8}" type="slidenum">
              <a:rPr lang="ru-RU" altLang="x-none"/>
              <a:pPr/>
              <a:t>‹#›</a:t>
            </a:fld>
            <a:endParaRPr lang="ru-RU" altLang="x-none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9FA38896-780E-B44C-B947-828B9B9D8EB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76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ru-RU"/>
              <a:t>МИНИСТЕРСТВО ОБРАЗОВАНИЯ И НАУКИ РЕСПУБЛИКИ КАЗАХСТАН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B9B7C76F-685C-3548-AB38-52AB96DA4F7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5588000" y="0"/>
            <a:ext cx="4276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2772" name="Rectangle 4">
            <a:extLst>
              <a:ext uri="{FF2B5EF4-FFF2-40B4-BE49-F238E27FC236}">
                <a16:creationId xmlns:a16="http://schemas.microsoft.com/office/drawing/2014/main" id="{E320D1A9-4F52-FA4E-84B3-C1885628962A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49613" y="504825"/>
            <a:ext cx="3370262" cy="25273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B9620C8C-5A5E-C34E-8FEA-F8035204EF5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85838" y="3198813"/>
            <a:ext cx="7894637" cy="303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E536320E-1014-BE47-9E71-884909D20A5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397625"/>
            <a:ext cx="4276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AA99A8CC-E0B5-0949-8723-A92F4AB4242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88000" y="6397625"/>
            <a:ext cx="4276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FC4A09B-A890-034F-9810-8B19FC626B93}" type="slidenum">
              <a:rPr lang="ru-RU" altLang="x-none"/>
              <a:pPr/>
              <a:t>‹#›</a:t>
            </a:fld>
            <a:endParaRPr lang="ru-RU" altLang="x-none"/>
          </a:p>
        </p:txBody>
      </p:sp>
    </p:spTree>
    <p:extLst>
      <p:ext uri="{BB962C8B-B14F-4D97-AF65-F5344CB8AC3E}">
        <p14:creationId xmlns:p14="http://schemas.microsoft.com/office/powerpoint/2010/main" val="2965198761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4D2BD0A-8F85-A044-83B5-CFC20CC36C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37C4236-D477-A84D-BD57-5D02DE7E0B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128BAF3-336D-1D49-AE80-423DFF1B611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3572B7-12A2-1248-8C4F-E6FFBD60586E}" type="slidenum">
              <a:rPr lang="ru-RU" altLang="x-none"/>
              <a:pPr/>
              <a:t>‹#›</a:t>
            </a:fld>
            <a:endParaRPr lang="ru-RU" altLang="x-none"/>
          </a:p>
        </p:txBody>
      </p:sp>
    </p:spTree>
    <p:extLst>
      <p:ext uri="{BB962C8B-B14F-4D97-AF65-F5344CB8AC3E}">
        <p14:creationId xmlns:p14="http://schemas.microsoft.com/office/powerpoint/2010/main" val="570959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472DEE6-43BA-3E40-8086-DA92D351E13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B619DA0-ED9F-6844-A45D-1ECFFD7331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0C2FF53-1F5B-BB49-957E-DD550AD8AE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23C2E2-456C-944F-9F4E-9243380A099C}" type="slidenum">
              <a:rPr lang="ru-RU" altLang="x-none"/>
              <a:pPr/>
              <a:t>‹#›</a:t>
            </a:fld>
            <a:endParaRPr lang="ru-RU" altLang="x-none"/>
          </a:p>
        </p:txBody>
      </p:sp>
    </p:spTree>
    <p:extLst>
      <p:ext uri="{BB962C8B-B14F-4D97-AF65-F5344CB8AC3E}">
        <p14:creationId xmlns:p14="http://schemas.microsoft.com/office/powerpoint/2010/main" val="1707438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256E898-7F21-A445-B4A1-82CEDB67B25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E4A4C22-FD05-2E47-9AF7-F41EC4685C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BC67D53-D4FF-5B48-A1BC-62C7C5D7E0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DACF1A-8BB3-3944-B387-A950D48AA7C7}" type="slidenum">
              <a:rPr lang="ru-RU" altLang="x-none"/>
              <a:pPr/>
              <a:t>‹#›</a:t>
            </a:fld>
            <a:endParaRPr lang="ru-RU" altLang="x-none"/>
          </a:p>
        </p:txBody>
      </p:sp>
    </p:spTree>
    <p:extLst>
      <p:ext uri="{BB962C8B-B14F-4D97-AF65-F5344CB8AC3E}">
        <p14:creationId xmlns:p14="http://schemas.microsoft.com/office/powerpoint/2010/main" val="2978187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3A5B1B1-F524-B64D-B8E7-79EDDA39AD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AC975D7-A01F-D64C-965C-ED92681B4F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91FFA87-C817-4F4B-A180-032BA05C3F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564CFC-5EA5-5E49-B5CE-1FFC23A7C260}" type="slidenum">
              <a:rPr lang="ru-RU" altLang="x-none"/>
              <a:pPr/>
              <a:t>‹#›</a:t>
            </a:fld>
            <a:endParaRPr lang="ru-RU" altLang="x-none"/>
          </a:p>
        </p:txBody>
      </p:sp>
    </p:spTree>
    <p:extLst>
      <p:ext uri="{BB962C8B-B14F-4D97-AF65-F5344CB8AC3E}">
        <p14:creationId xmlns:p14="http://schemas.microsoft.com/office/powerpoint/2010/main" val="2201237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A651071-6A24-5C47-AE8F-34C1FA6028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3FC8DE9-A6BF-5E44-8201-E6C3C71A728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12B55AE-5157-4246-888A-8888EB0F6F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583569-1163-9349-B02A-B071F908BFF3}" type="slidenum">
              <a:rPr lang="ru-RU" altLang="x-none"/>
              <a:pPr/>
              <a:t>‹#›</a:t>
            </a:fld>
            <a:endParaRPr lang="ru-RU" altLang="x-none"/>
          </a:p>
        </p:txBody>
      </p:sp>
    </p:spTree>
    <p:extLst>
      <p:ext uri="{BB962C8B-B14F-4D97-AF65-F5344CB8AC3E}">
        <p14:creationId xmlns:p14="http://schemas.microsoft.com/office/powerpoint/2010/main" val="1110757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BB6853-6A4B-E447-9D36-593DDC4793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F570ECF-25FA-E140-8F79-3AA4EA35805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D8BC50A-F1AE-7C4A-830F-71814ACE6C7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4C56E1-AFFD-4C4A-A111-2BFFF30355F5}" type="slidenum">
              <a:rPr lang="ru-RU" altLang="x-none"/>
              <a:pPr/>
              <a:t>‹#›</a:t>
            </a:fld>
            <a:endParaRPr lang="ru-RU" altLang="x-none"/>
          </a:p>
        </p:txBody>
      </p:sp>
    </p:spTree>
    <p:extLst>
      <p:ext uri="{BB962C8B-B14F-4D97-AF65-F5344CB8AC3E}">
        <p14:creationId xmlns:p14="http://schemas.microsoft.com/office/powerpoint/2010/main" val="1047091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C06AEB2-D1BD-ED42-A68A-CABAB3FDFA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DE58468-CE92-3D45-916C-A230FC9823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B4C999F-2C3A-6C41-B190-76034E4B9F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07F627-E3E9-D34B-A3E4-B60296F01318}" type="slidenum">
              <a:rPr lang="ru-RU" altLang="x-none"/>
              <a:pPr/>
              <a:t>‹#›</a:t>
            </a:fld>
            <a:endParaRPr lang="ru-RU" altLang="x-none"/>
          </a:p>
        </p:txBody>
      </p:sp>
    </p:spTree>
    <p:extLst>
      <p:ext uri="{BB962C8B-B14F-4D97-AF65-F5344CB8AC3E}">
        <p14:creationId xmlns:p14="http://schemas.microsoft.com/office/powerpoint/2010/main" val="1513474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1C39DB7-63A1-344E-83B7-DD390DE224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D81D29F-6518-FC45-9911-E1AE27A984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833A263-6698-8047-BA0C-DDE41A8A06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1D7DF6-89AB-1D4A-B7DD-8AACBC2F62D5}" type="slidenum">
              <a:rPr lang="ru-RU" altLang="x-none"/>
              <a:pPr/>
              <a:t>‹#›</a:t>
            </a:fld>
            <a:endParaRPr lang="ru-RU" altLang="x-none"/>
          </a:p>
        </p:txBody>
      </p:sp>
    </p:spTree>
    <p:extLst>
      <p:ext uri="{BB962C8B-B14F-4D97-AF65-F5344CB8AC3E}">
        <p14:creationId xmlns:p14="http://schemas.microsoft.com/office/powerpoint/2010/main" val="448063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6B21627-BBD1-E647-AE1D-5A69D2210D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1987C3C-F35E-6E43-BABA-DE946677245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1FAA2BA-CC49-B344-934B-9088D159D6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9D82BA-2B26-AE43-A032-19449B34ADD6}" type="slidenum">
              <a:rPr lang="ru-RU" altLang="x-none"/>
              <a:pPr/>
              <a:t>‹#›</a:t>
            </a:fld>
            <a:endParaRPr lang="ru-RU" altLang="x-none"/>
          </a:p>
        </p:txBody>
      </p:sp>
    </p:spTree>
    <p:extLst>
      <p:ext uri="{BB962C8B-B14F-4D97-AF65-F5344CB8AC3E}">
        <p14:creationId xmlns:p14="http://schemas.microsoft.com/office/powerpoint/2010/main" val="3752353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B763B11-A24B-7E4D-A2D2-5EF5E61414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6DD7260-BC43-764C-9B8F-78411D7596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39EE93-4F3A-3E47-A9FF-6EAFF34BD8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B1CECE-3D97-064B-9753-9BB0E6C0C15C}" type="slidenum">
              <a:rPr lang="ru-RU" altLang="x-none"/>
              <a:pPr/>
              <a:t>‹#›</a:t>
            </a:fld>
            <a:endParaRPr lang="ru-RU" altLang="x-none"/>
          </a:p>
        </p:txBody>
      </p:sp>
    </p:spTree>
    <p:extLst>
      <p:ext uri="{BB962C8B-B14F-4D97-AF65-F5344CB8AC3E}">
        <p14:creationId xmlns:p14="http://schemas.microsoft.com/office/powerpoint/2010/main" val="1929454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DE2D027-9BBA-F743-B9D8-79DB2706D95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99CC660-CE49-F74B-B944-4F8E15DFFF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0FF9068-4AF3-AD4A-A787-EF6004CF70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DC5B4D-AEFD-EB4C-897B-F9CAFD4A24FA}" type="slidenum">
              <a:rPr lang="ru-RU" altLang="x-none"/>
              <a:pPr/>
              <a:t>‹#›</a:t>
            </a:fld>
            <a:endParaRPr lang="ru-RU" altLang="x-none"/>
          </a:p>
        </p:txBody>
      </p:sp>
    </p:spTree>
    <p:extLst>
      <p:ext uri="{BB962C8B-B14F-4D97-AF65-F5344CB8AC3E}">
        <p14:creationId xmlns:p14="http://schemas.microsoft.com/office/powerpoint/2010/main" val="3640471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EC45A0D1-90A1-7640-9A64-8C75D90578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x-none"/>
              <a:t>Образец заголовка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3FED6AA-0FEC-F44D-9225-01A4ED0D9A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x-none"/>
              <a:t>Образец текста</a:t>
            </a:r>
          </a:p>
          <a:p>
            <a:pPr lvl="1"/>
            <a:r>
              <a:rPr lang="ru-RU" altLang="x-none"/>
              <a:t>Второй уровень</a:t>
            </a:r>
          </a:p>
          <a:p>
            <a:pPr lvl="2"/>
            <a:r>
              <a:rPr lang="ru-RU" altLang="x-none"/>
              <a:t>Третий уровень</a:t>
            </a:r>
          </a:p>
          <a:p>
            <a:pPr lvl="3"/>
            <a:r>
              <a:rPr lang="ru-RU" altLang="x-none"/>
              <a:t>Четвертый уровень</a:t>
            </a:r>
          </a:p>
          <a:p>
            <a:pPr lvl="4"/>
            <a:r>
              <a:rPr lang="ru-RU" altLang="x-none"/>
              <a:t>Пятый уровень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78B73F30-36B3-FF40-9BF7-59AD467F631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781DA6D3-DED8-DE44-8AF3-0F525EFEF9B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CB350B9-BC3B-D642-BEC5-D0273BC63CA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59EEFDD-7374-924B-9C79-AFECC37C0F9C}" type="slidenum">
              <a:rPr lang="ru-RU" altLang="x-none"/>
              <a:pPr/>
              <a:t>‹#›</a:t>
            </a:fld>
            <a:endParaRPr lang="ru-RU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DRDX_x8JXSY" TargetMode="External"/><Relationship Id="rId2" Type="http://schemas.openxmlformats.org/officeDocument/2006/relationships/hyperlink" Target="https://youtu.be/PwlLKFl3O0o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helpiks.org/3-93818.html" TargetMode="External"/><Relationship Id="rId5" Type="http://schemas.openxmlformats.org/officeDocument/2006/relationships/hyperlink" Target="https://lektsii.net/2-50168.html" TargetMode="External"/><Relationship Id="rId4" Type="http://schemas.openxmlformats.org/officeDocument/2006/relationships/hyperlink" Target="https://youtu.be/j8pkNcuo09E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60B0819-7FF7-2A57-C00E-8F18C2C68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D82BA-2B26-AE43-A032-19449B34ADD6}" type="slidenum">
              <a:rPr lang="ru-RU" altLang="x-none" smtClean="0"/>
              <a:pPr/>
              <a:t>1</a:t>
            </a:fld>
            <a:endParaRPr lang="ru-RU" altLang="x-none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ACCE22-0AD1-8AFD-A034-695891E726FC}"/>
              </a:ext>
            </a:extLst>
          </p:cNvPr>
          <p:cNvSpPr txBox="1"/>
          <p:nvPr/>
        </p:nvSpPr>
        <p:spPr>
          <a:xfrm>
            <a:off x="1169876" y="5157192"/>
            <a:ext cx="738031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x-none" sz="1800" b="0" i="0" u="none" strike="noStrike" kern="1200" cap="none" spc="0" normalizeH="0" baseline="0" noProof="0" dirty="0">
                <a:ln>
                  <a:noFill/>
                </a:ln>
                <a:solidFill>
                  <a:srgbClr val="63A53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№</a:t>
            </a:r>
            <a:r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srgbClr val="63A53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5</a:t>
            </a:r>
            <a:r>
              <a:rPr kumimoji="0" lang="kk-KZ" altLang="x-none" sz="1800" b="0" i="0" u="none" strike="noStrike" kern="1200" cap="none" spc="0" normalizeH="0" baseline="0" noProof="0" dirty="0">
                <a:ln>
                  <a:noFill/>
                </a:ln>
                <a:solidFill>
                  <a:srgbClr val="63A53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altLang="x-non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63A53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дәріс</a:t>
            </a:r>
            <a:r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srgbClr val="63A53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endParaRPr kumimoji="0" lang="kk-KZ" sz="1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x-none" sz="1800" b="0" i="0" u="none" strike="noStrike" kern="1200" cap="none" spc="0" normalizeH="0" baseline="0" noProof="0" dirty="0">
              <a:ln>
                <a:noFill/>
              </a:ln>
              <a:solidFill>
                <a:srgbClr val="63A53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x-none" sz="1800" b="0" i="0" u="none" strike="noStrike" kern="1200" cap="none" spc="0" normalizeH="0" baseline="0" noProof="0" dirty="0">
                <a:ln>
                  <a:noFill/>
                </a:ln>
                <a:solidFill>
                  <a:srgbClr val="63A53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altLang="x-none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  </a:t>
            </a:r>
            <a:r>
              <a:rPr kumimoji="0" lang="ru-RU" altLang="x-non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академиялық</a:t>
            </a:r>
            <a:r>
              <a:rPr kumimoji="0" lang="ru-RU" altLang="x-none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altLang="x-non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сағат</a:t>
            </a:r>
            <a:endParaRPr lang="en-US" altLang="x-none" dirty="0">
              <a:solidFill>
                <a:srgbClr val="0000FF"/>
              </a:solidFill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Оқытушы - Мамырбаева К.Қ.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</a:t>
            </a:r>
            <a:r>
              <a:rPr kumimoji="0" lang="kk-KZ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қауымдастырылған профессор,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Ph.D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4DA0E7-FC31-668C-E47B-15575F2C1EE0}"/>
              </a:ext>
            </a:extLst>
          </p:cNvPr>
          <p:cNvSpPr txBox="1"/>
          <p:nvPr/>
        </p:nvSpPr>
        <p:spPr>
          <a:xfrm>
            <a:off x="899592" y="4013726"/>
            <a:ext cx="792088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BBE0E3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Агломерация </a:t>
            </a: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BBE0E3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және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BBE0E3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BBE0E3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аломерация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BBE0E3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BBE0E3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процесінің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BBE0E3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BBE0E3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жүру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BBE0E3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BBE0E3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ерекшеліктері</a:t>
            </a:r>
            <a:endParaRPr lang="ru-RU" dirty="0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9A40D39F-E594-FA6D-953D-BEAEC5416A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0" y="188640"/>
            <a:ext cx="8892480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Сәтбаев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ru-RU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Университеті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«Металлургиялық </a:t>
            </a:r>
            <a:r>
              <a:rPr kumimoji="0" lang="ru-RU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процестер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, </a:t>
            </a:r>
            <a:r>
              <a:rPr kumimoji="0" lang="ru-RU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жылу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ru-RU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техникасы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ru-RU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және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ru-RU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арнайы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ru-RU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материалдар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ru-RU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технологиясы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» </a:t>
            </a:r>
            <a:r>
              <a:rPr kumimoji="0" lang="ru-RU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кафедрасы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</a:rPr>
              <a:t>«Металлургиялық </a:t>
            </a:r>
            <a:r>
              <a:rPr kumimoji="0" lang="ru-RU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</a:rPr>
              <a:t>процестердің</a:t>
            </a: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ru-RU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</a:rPr>
              <a:t>жылуэнергетикасы</a:t>
            </a: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</a:rPr>
              <a:t>» </a:t>
            </a:r>
            <a:r>
              <a:rPr kumimoji="0" lang="ru-RU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</a:rPr>
              <a:t>пәні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/>
            </a:endParaRPr>
          </a:p>
          <a:p>
            <a:pPr marL="285750" marR="0" lvl="0" indent="-28575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/>
            </a:endParaRP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5  кредит – 3/1/0/2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336347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3">
            <a:extLst>
              <a:ext uri="{FF2B5EF4-FFF2-40B4-BE49-F238E27FC236}">
                <a16:creationId xmlns:a16="http://schemas.microsoft.com/office/drawing/2014/main" id="{0613821C-D4C0-F04B-B5A1-11D6DBAE2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3BAFF9E-BBDD-D645-A2EC-16299D4A6B17}" type="slidenum">
              <a:rPr lang="ru-RU" altLang="x-none"/>
              <a:pPr eaLnBrk="1" hangingPunct="1"/>
              <a:t>10</a:t>
            </a:fld>
            <a:endParaRPr lang="ru-RU" altLang="x-none"/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C210F204-CB68-C845-95D0-8ACFFCB0E4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800" y="136525"/>
            <a:ext cx="8280400" cy="742277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rgbClr val="CCEC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1. Агломерация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және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аломерация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процесінің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жүру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ерекшеліктері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Arial" charset="0"/>
            </a:endParaRPr>
          </a:p>
          <a:p>
            <a:pPr>
              <a:defRPr/>
            </a:pPr>
            <a:endParaRPr lang="ru-RU" sz="2400" b="1" dirty="0">
              <a:solidFill>
                <a:schemeClr val="accent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4101" name="Rectangle 7">
            <a:extLst>
              <a:ext uri="{FF2B5EF4-FFF2-40B4-BE49-F238E27FC236}">
                <a16:creationId xmlns:a16="http://schemas.microsoft.com/office/drawing/2014/main" id="{1017AAEE-AB4F-4342-9CF9-9B9B77ED45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4102" name="Rectangle 9">
            <a:extLst>
              <a:ext uri="{FF2B5EF4-FFF2-40B4-BE49-F238E27FC236}">
                <a16:creationId xmlns:a16="http://schemas.microsoft.com/office/drawing/2014/main" id="{86DEDB2F-9201-034F-AC6B-8571603B3D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4103" name="Rectangle 11">
            <a:extLst>
              <a:ext uri="{FF2B5EF4-FFF2-40B4-BE49-F238E27FC236}">
                <a16:creationId xmlns:a16="http://schemas.microsoft.com/office/drawing/2014/main" id="{2CA3EBC9-8066-ED4A-97C4-8A82B17E5A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4104" name="Rectangle 13">
            <a:extLst>
              <a:ext uri="{FF2B5EF4-FFF2-40B4-BE49-F238E27FC236}">
                <a16:creationId xmlns:a16="http://schemas.microsoft.com/office/drawing/2014/main" id="{F83B5B0D-37E8-3545-B3BF-F7BD33ED64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4105" name="Rectangle 15">
            <a:extLst>
              <a:ext uri="{FF2B5EF4-FFF2-40B4-BE49-F238E27FC236}">
                <a16:creationId xmlns:a16="http://schemas.microsoft.com/office/drawing/2014/main" id="{25E46064-376D-BD43-99B9-B00B213CD1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4107" name="Rectangle 12">
            <a:extLst>
              <a:ext uri="{FF2B5EF4-FFF2-40B4-BE49-F238E27FC236}">
                <a16:creationId xmlns:a16="http://schemas.microsoft.com/office/drawing/2014/main" id="{357BDFC5-562B-C447-ABC4-7697994B44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9837FF0-8778-4348-AAC5-A7823BA85164}"/>
              </a:ext>
            </a:extLst>
          </p:cNvPr>
          <p:cNvSpPr txBox="1"/>
          <p:nvPr/>
        </p:nvSpPr>
        <p:spPr>
          <a:xfrm>
            <a:off x="388769" y="1027938"/>
            <a:ext cx="8280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k-KZ" dirty="0"/>
              <a:t>Шихта құрамында көмір аз болған жағдайда </a:t>
            </a:r>
            <a:r>
              <a:rPr lang="x-none" dirty="0"/>
              <a:t>(рис.</a:t>
            </a:r>
            <a:r>
              <a:rPr lang="en-US" dirty="0"/>
              <a:t> </a:t>
            </a:r>
            <a:r>
              <a:rPr lang="ru-RU" dirty="0"/>
              <a:t>7</a:t>
            </a:r>
            <a:r>
              <a:rPr lang="x-none" dirty="0"/>
              <a:t>, в) </a:t>
            </a:r>
            <a:r>
              <a:rPr lang="kk-KZ" dirty="0"/>
              <a:t>темірдің ішінара </a:t>
            </a:r>
            <a:r>
              <a:rPr lang="kk-KZ" dirty="0" err="1"/>
              <a:t>тотықсыздануы</a:t>
            </a:r>
            <a:r>
              <a:rPr lang="kk-KZ" dirty="0"/>
              <a:t> жүреді </a:t>
            </a:r>
            <a:r>
              <a:rPr lang="en-US" dirty="0"/>
              <a:t>Fe</a:t>
            </a:r>
            <a:r>
              <a:rPr lang="x-none" dirty="0"/>
              <a:t>О</a:t>
            </a:r>
            <a:r>
              <a:rPr lang="kk-KZ" dirty="0" err="1"/>
              <a:t>-нен</a:t>
            </a:r>
            <a:r>
              <a:rPr lang="kk-KZ" dirty="0"/>
              <a:t> </a:t>
            </a:r>
            <a:r>
              <a:rPr lang="en-US" dirty="0"/>
              <a:t>F</a:t>
            </a:r>
            <a:r>
              <a:rPr lang="x-none" dirty="0"/>
              <a:t>е</a:t>
            </a:r>
            <a:r>
              <a:rPr lang="en-US" baseline="-25000" dirty="0"/>
              <a:t>2</a:t>
            </a:r>
            <a:r>
              <a:rPr lang="x-none" dirty="0"/>
              <a:t>О</a:t>
            </a:r>
            <a:r>
              <a:rPr lang="en-US" baseline="-25000" dirty="0"/>
              <a:t>3 </a:t>
            </a:r>
            <a:r>
              <a:rPr lang="kk-KZ" dirty="0"/>
              <a:t>дейін, соның салдарынан шығыс газдарында </a:t>
            </a:r>
            <a:r>
              <a:rPr lang="x-none" dirty="0"/>
              <a:t>СО </a:t>
            </a:r>
            <a:r>
              <a:rPr lang="ru-RU" dirty="0" err="1"/>
              <a:t>азаяды</a:t>
            </a:r>
            <a:r>
              <a:rPr lang="x-none" dirty="0"/>
              <a:t>. </a:t>
            </a:r>
            <a:r>
              <a:rPr lang="ru-RU" dirty="0" err="1"/>
              <a:t>Шихтадағы</a:t>
            </a:r>
            <a:r>
              <a:rPr lang="ru-RU" dirty="0"/>
              <a:t> </a:t>
            </a:r>
            <a:r>
              <a:rPr lang="ru-RU" dirty="0" err="1"/>
              <a:t>көміртегі</a:t>
            </a:r>
            <a:r>
              <a:rPr lang="ru-RU" dirty="0"/>
              <a:t> </a:t>
            </a:r>
            <a:r>
              <a:rPr lang="ru-RU" dirty="0" err="1"/>
              <a:t>мөлшері</a:t>
            </a:r>
            <a:r>
              <a:rPr lang="ru-RU" dirty="0"/>
              <a:t> </a:t>
            </a:r>
            <a:r>
              <a:rPr lang="ru-RU" dirty="0" err="1"/>
              <a:t>өскен</a:t>
            </a:r>
            <a:r>
              <a:rPr lang="ru-RU" dirty="0"/>
              <a:t> </a:t>
            </a:r>
            <a:r>
              <a:rPr lang="ru-RU" dirty="0" err="1"/>
              <a:t>сайын</a:t>
            </a:r>
            <a:r>
              <a:rPr lang="ru-RU" dirty="0"/>
              <a:t> </a:t>
            </a:r>
            <a:r>
              <a:rPr lang="ru-RU" dirty="0" err="1"/>
              <a:t>жану</a:t>
            </a:r>
            <a:r>
              <a:rPr lang="ru-RU" dirty="0"/>
              <a:t> </a:t>
            </a:r>
            <a:r>
              <a:rPr lang="ru-RU" dirty="0" err="1"/>
              <a:t>өнімдеріндегі</a:t>
            </a:r>
            <a:r>
              <a:rPr lang="ru-RU" dirty="0"/>
              <a:t> </a:t>
            </a:r>
            <a:r>
              <a:rPr lang="en-GB" dirty="0"/>
              <a:t>O2 </a:t>
            </a:r>
            <a:r>
              <a:rPr lang="ru-RU" dirty="0" err="1"/>
              <a:t>концентрациясы</a:t>
            </a:r>
            <a:r>
              <a:rPr lang="ru-RU" dirty="0"/>
              <a:t> </a:t>
            </a:r>
            <a:r>
              <a:rPr lang="ru-RU" dirty="0" err="1"/>
              <a:t>төмендейді</a:t>
            </a:r>
            <a:r>
              <a:rPr lang="ru-RU" dirty="0"/>
              <a:t>, ал </a:t>
            </a:r>
            <a:r>
              <a:rPr lang="ru-RU" dirty="0" err="1"/>
              <a:t>көміртегі</a:t>
            </a:r>
            <a:r>
              <a:rPr lang="ru-RU" dirty="0"/>
              <a:t> </a:t>
            </a:r>
            <a:r>
              <a:rPr lang="ru-RU" dirty="0" err="1"/>
              <a:t>мөлшері</a:t>
            </a:r>
            <a:r>
              <a:rPr lang="ru-RU" dirty="0"/>
              <a:t> 3,3% -дан </a:t>
            </a:r>
            <a:r>
              <a:rPr lang="ru-RU" dirty="0" err="1"/>
              <a:t>асқанда</a:t>
            </a:r>
            <a:r>
              <a:rPr lang="ru-RU" dirty="0"/>
              <a:t> </a:t>
            </a:r>
            <a:r>
              <a:rPr lang="ru-RU" dirty="0" err="1"/>
              <a:t>темір</a:t>
            </a:r>
            <a:r>
              <a:rPr lang="ru-RU" dirty="0"/>
              <a:t> </a:t>
            </a:r>
            <a:r>
              <a:rPr lang="ru-RU" dirty="0" err="1"/>
              <a:t>оксидтерінің</a:t>
            </a:r>
            <a:r>
              <a:rPr lang="ru-RU" dirty="0"/>
              <a:t> </a:t>
            </a:r>
            <a:r>
              <a:rPr lang="ru-RU" dirty="0" err="1"/>
              <a:t>тотықсыздану</a:t>
            </a:r>
            <a:r>
              <a:rPr lang="ru-RU" dirty="0"/>
              <a:t> </a:t>
            </a:r>
            <a:r>
              <a:rPr lang="ru-RU" dirty="0" err="1"/>
              <a:t>реакциялары</a:t>
            </a:r>
            <a:r>
              <a:rPr lang="ru-RU" dirty="0"/>
              <a:t> </a:t>
            </a:r>
            <a:r>
              <a:rPr lang="ru-RU" dirty="0" err="1"/>
              <a:t>жүреді</a:t>
            </a:r>
            <a:r>
              <a:rPr lang="ru-RU" dirty="0"/>
              <a:t>.</a:t>
            </a:r>
          </a:p>
          <a:p>
            <a:pPr algn="just"/>
            <a:r>
              <a:rPr lang="ru-RU" dirty="0" err="1"/>
              <a:t>Сонымен</a:t>
            </a:r>
            <a:r>
              <a:rPr lang="ru-RU" dirty="0"/>
              <a:t>, материал мен </a:t>
            </a:r>
            <a:r>
              <a:rPr lang="ru-RU" dirty="0" err="1"/>
              <a:t>газдың</a:t>
            </a:r>
            <a:r>
              <a:rPr lang="ru-RU" dirty="0"/>
              <a:t> </a:t>
            </a:r>
            <a:r>
              <a:rPr lang="ru-RU" dirty="0" err="1"/>
              <a:t>құрамында</a:t>
            </a:r>
            <a:r>
              <a:rPr lang="ru-RU" dirty="0"/>
              <a:t> да, температура </a:t>
            </a:r>
            <a:r>
              <a:rPr lang="ru-RU" dirty="0" err="1"/>
              <a:t>жағдайында</a:t>
            </a:r>
            <a:r>
              <a:rPr lang="ru-RU" dirty="0"/>
              <a:t> да </a:t>
            </a:r>
            <a:r>
              <a:rPr lang="ru-RU" dirty="0" err="1"/>
              <a:t>шихтаның</a:t>
            </a:r>
            <a:r>
              <a:rPr lang="ru-RU" dirty="0"/>
              <a:t> </a:t>
            </a:r>
            <a:r>
              <a:rPr lang="ru-RU" dirty="0" err="1"/>
              <a:t>жану</a:t>
            </a:r>
            <a:r>
              <a:rPr lang="ru-RU" dirty="0"/>
              <a:t> </a:t>
            </a:r>
            <a:r>
              <a:rPr lang="ru-RU" dirty="0" err="1"/>
              <a:t>аймағынан</a:t>
            </a:r>
            <a:r>
              <a:rPr lang="ru-RU" dirty="0"/>
              <a:t> </a:t>
            </a:r>
            <a:r>
              <a:rPr lang="ru-RU" dirty="0" err="1"/>
              <a:t>жоғары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төмен</a:t>
            </a:r>
            <a:r>
              <a:rPr lang="ru-RU" dirty="0"/>
              <a:t> </a:t>
            </a:r>
            <a:r>
              <a:rPr lang="ru-RU" dirty="0" err="1"/>
              <a:t>қабаттары</a:t>
            </a:r>
            <a:r>
              <a:rPr lang="ru-RU" dirty="0"/>
              <a:t> </a:t>
            </a:r>
            <a:r>
              <a:rPr lang="ru-RU" dirty="0" err="1"/>
              <a:t>айтарлықтай</a:t>
            </a:r>
            <a:r>
              <a:rPr lang="ru-RU" dirty="0"/>
              <a:t> </a:t>
            </a:r>
            <a:r>
              <a:rPr lang="ru-RU" dirty="0" err="1"/>
              <a:t>ерекшеленеді</a:t>
            </a:r>
            <a:r>
              <a:rPr lang="ru-RU" dirty="0"/>
              <a:t>. </a:t>
            </a:r>
            <a:r>
              <a:rPr lang="ru-RU" dirty="0" err="1"/>
              <a:t>Өз</a:t>
            </a:r>
            <a:r>
              <a:rPr lang="ru-RU" dirty="0"/>
              <a:t> </a:t>
            </a:r>
            <a:r>
              <a:rPr lang="ru-RU" dirty="0" err="1"/>
              <a:t>кезегінде</a:t>
            </a:r>
            <a:r>
              <a:rPr lang="ru-RU" dirty="0"/>
              <a:t>, </a:t>
            </a:r>
            <a:r>
              <a:rPr lang="ru-RU" dirty="0" err="1"/>
              <a:t>жылу</a:t>
            </a:r>
            <a:r>
              <a:rPr lang="ru-RU" dirty="0"/>
              <a:t> </a:t>
            </a:r>
            <a:r>
              <a:rPr lang="ru-RU" dirty="0" err="1"/>
              <a:t>берудің</a:t>
            </a:r>
            <a:r>
              <a:rPr lang="ru-RU" dirty="0"/>
              <a:t> </a:t>
            </a:r>
            <a:r>
              <a:rPr lang="ru-RU" dirty="0" err="1"/>
              <a:t>жоғарғы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төменгі</a:t>
            </a:r>
            <a:r>
              <a:rPr lang="ru-RU" dirty="0"/>
              <a:t> </a:t>
            </a:r>
            <a:r>
              <a:rPr lang="ru-RU" dirty="0" err="1"/>
              <a:t>сатыларындағы</a:t>
            </a:r>
            <a:r>
              <a:rPr lang="ru-RU" dirty="0"/>
              <a:t> </a:t>
            </a:r>
            <a:r>
              <a:rPr lang="ru-RU" dirty="0" err="1"/>
              <a:t>жылу</a:t>
            </a:r>
            <a:r>
              <a:rPr lang="ru-RU" dirty="0"/>
              <a:t> </a:t>
            </a:r>
            <a:r>
              <a:rPr lang="ru-RU" dirty="0" err="1"/>
              <a:t>берудің</a:t>
            </a:r>
            <a:r>
              <a:rPr lang="ru-RU" dirty="0"/>
              <a:t> </a:t>
            </a:r>
            <a:r>
              <a:rPr lang="ru-RU" dirty="0" err="1"/>
              <a:t>әр</a:t>
            </a:r>
            <a:r>
              <a:rPr lang="ru-RU" dirty="0"/>
              <a:t> </a:t>
            </a:r>
            <a:r>
              <a:rPr lang="ru-RU" dirty="0" err="1"/>
              <a:t>түрлі</a:t>
            </a:r>
            <a:r>
              <a:rPr lang="ru-RU" dirty="0"/>
              <a:t> </a:t>
            </a:r>
            <a:r>
              <a:rPr lang="ru-RU" dirty="0" err="1"/>
              <a:t>шарттары</a:t>
            </a:r>
            <a:r>
              <a:rPr lang="ru-RU" dirty="0"/>
              <a:t> (6-сурет) </a:t>
            </a:r>
            <a:r>
              <a:rPr lang="ru-RU" dirty="0" err="1"/>
              <a:t>сонымен</a:t>
            </a:r>
            <a:r>
              <a:rPr lang="ru-RU" dirty="0"/>
              <a:t> </a:t>
            </a:r>
            <a:r>
              <a:rPr lang="ru-RU" dirty="0" err="1"/>
              <a:t>қатар</a:t>
            </a:r>
            <a:r>
              <a:rPr lang="ru-RU" dirty="0"/>
              <a:t> </a:t>
            </a:r>
            <a:r>
              <a:rPr lang="ru-RU" dirty="0" err="1"/>
              <a:t>жылу</a:t>
            </a:r>
            <a:r>
              <a:rPr lang="ru-RU" dirty="0"/>
              <a:t> </a:t>
            </a:r>
            <a:r>
              <a:rPr lang="ru-RU" dirty="0" err="1"/>
              <a:t>тасымалдағыш</a:t>
            </a:r>
            <a:r>
              <a:rPr lang="ru-RU" dirty="0"/>
              <a:t> </a:t>
            </a:r>
            <a:r>
              <a:rPr lang="ru-RU" dirty="0" err="1"/>
              <a:t>фронтының</a:t>
            </a:r>
            <a:r>
              <a:rPr lang="ru-RU" dirty="0"/>
              <a:t> </a:t>
            </a:r>
            <a:r>
              <a:rPr lang="ru-RU" dirty="0" err="1"/>
              <a:t>әр</a:t>
            </a:r>
            <a:r>
              <a:rPr lang="ru-RU" dirty="0"/>
              <a:t> </a:t>
            </a:r>
            <a:r>
              <a:rPr lang="ru-RU" dirty="0" err="1"/>
              <a:t>түрлі</a:t>
            </a:r>
            <a:r>
              <a:rPr lang="ru-RU" dirty="0"/>
              <a:t> </a:t>
            </a:r>
            <a:r>
              <a:rPr lang="ru-RU" dirty="0" err="1"/>
              <a:t>қозғалыс</a:t>
            </a:r>
            <a:r>
              <a:rPr lang="ru-RU" dirty="0"/>
              <a:t> </a:t>
            </a:r>
            <a:r>
              <a:rPr lang="ru-RU" dirty="0" err="1"/>
              <a:t>жылдамдығын</a:t>
            </a:r>
            <a:r>
              <a:rPr lang="ru-RU" dirty="0"/>
              <a:t> </a:t>
            </a:r>
            <a:r>
              <a:rPr lang="ru-RU" dirty="0" err="1"/>
              <a:t>анықтайды</a:t>
            </a:r>
            <a:r>
              <a:rPr lang="ru-RU" dirty="0"/>
              <a:t>.</a:t>
            </a:r>
            <a:endParaRPr lang="x-none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6B8FAF2-5EDD-4A4A-BC70-7FFE6F2DF58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57200" y="4218874"/>
            <a:ext cx="5731510" cy="251396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E3212F8-6957-DB48-9EE8-1E49E9229C53}"/>
              </a:ext>
            </a:extLst>
          </p:cNvPr>
          <p:cNvSpPr txBox="1"/>
          <p:nvPr/>
        </p:nvSpPr>
        <p:spPr>
          <a:xfrm>
            <a:off x="6252879" y="4458483"/>
            <a:ext cx="245932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1600" dirty="0"/>
              <a:t>Рис</a:t>
            </a:r>
            <a:r>
              <a:rPr lang="ru-RU" sz="1600" dirty="0" err="1"/>
              <a:t>унок</a:t>
            </a:r>
            <a:r>
              <a:rPr lang="x-none" sz="1600" dirty="0"/>
              <a:t> </a:t>
            </a:r>
            <a:r>
              <a:rPr lang="ru-RU" sz="1600" dirty="0"/>
              <a:t>7 - </a:t>
            </a:r>
            <a:r>
              <a:rPr lang="x-none" sz="1600" dirty="0"/>
              <a:t> Изменение состава газа по толщине зоны горе­ния при различном содержа­нии углерода в шихте (%С</a:t>
            </a:r>
            <a:r>
              <a:rPr lang="x-none" sz="1600" baseline="-25000" dirty="0"/>
              <a:t>а</a:t>
            </a:r>
            <a:r>
              <a:rPr lang="x-none" sz="1600" dirty="0"/>
              <a:t> &gt;%С</a:t>
            </a:r>
            <a:r>
              <a:rPr lang="x-none" sz="1600" baseline="-25000" dirty="0"/>
              <a:t>б</a:t>
            </a:r>
            <a:r>
              <a:rPr lang="x-none" sz="1600" dirty="0"/>
              <a:t>&gt;%С</a:t>
            </a:r>
            <a:r>
              <a:rPr lang="x-none" sz="1600" baseline="-25000" dirty="0"/>
              <a:t>в</a:t>
            </a:r>
            <a:r>
              <a:rPr lang="x-none" sz="16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45591127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3">
            <a:extLst>
              <a:ext uri="{FF2B5EF4-FFF2-40B4-BE49-F238E27FC236}">
                <a16:creationId xmlns:a16="http://schemas.microsoft.com/office/drawing/2014/main" id="{0613821C-D4C0-F04B-B5A1-11D6DBAE2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3BAFF9E-BBDD-D645-A2EC-16299D4A6B17}" type="slidenum">
              <a:rPr lang="ru-RU" altLang="x-none"/>
              <a:pPr eaLnBrk="1" hangingPunct="1"/>
              <a:t>11</a:t>
            </a:fld>
            <a:endParaRPr lang="ru-RU" altLang="x-none"/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C210F204-CB68-C845-95D0-8ACFFCB0E4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800" y="136525"/>
            <a:ext cx="8280400" cy="742277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rgbClr val="CCEC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1. Агломерация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және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аломерация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процесінің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жүру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ерекшеліктері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Arial" charset="0"/>
            </a:endParaRPr>
          </a:p>
          <a:p>
            <a:pPr>
              <a:defRPr/>
            </a:pPr>
            <a:endParaRPr lang="ru-RU" sz="2400" b="1" dirty="0">
              <a:solidFill>
                <a:schemeClr val="accent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4101" name="Rectangle 7">
            <a:extLst>
              <a:ext uri="{FF2B5EF4-FFF2-40B4-BE49-F238E27FC236}">
                <a16:creationId xmlns:a16="http://schemas.microsoft.com/office/drawing/2014/main" id="{1017AAEE-AB4F-4342-9CF9-9B9B77ED45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4102" name="Rectangle 9">
            <a:extLst>
              <a:ext uri="{FF2B5EF4-FFF2-40B4-BE49-F238E27FC236}">
                <a16:creationId xmlns:a16="http://schemas.microsoft.com/office/drawing/2014/main" id="{86DEDB2F-9201-034F-AC6B-8571603B3D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4103" name="Rectangle 11">
            <a:extLst>
              <a:ext uri="{FF2B5EF4-FFF2-40B4-BE49-F238E27FC236}">
                <a16:creationId xmlns:a16="http://schemas.microsoft.com/office/drawing/2014/main" id="{2CA3EBC9-8066-ED4A-97C4-8A82B17E5A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4104" name="Rectangle 13">
            <a:extLst>
              <a:ext uri="{FF2B5EF4-FFF2-40B4-BE49-F238E27FC236}">
                <a16:creationId xmlns:a16="http://schemas.microsoft.com/office/drawing/2014/main" id="{F83B5B0D-37E8-3545-B3BF-F7BD33ED64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4105" name="Rectangle 15">
            <a:extLst>
              <a:ext uri="{FF2B5EF4-FFF2-40B4-BE49-F238E27FC236}">
                <a16:creationId xmlns:a16="http://schemas.microsoft.com/office/drawing/2014/main" id="{25E46064-376D-BD43-99B9-B00B213CD1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4107" name="Rectangle 12">
            <a:extLst>
              <a:ext uri="{FF2B5EF4-FFF2-40B4-BE49-F238E27FC236}">
                <a16:creationId xmlns:a16="http://schemas.microsoft.com/office/drawing/2014/main" id="{357BDFC5-562B-C447-ABC4-7697994B44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9837FF0-8778-4348-AAC5-A7823BA85164}"/>
              </a:ext>
            </a:extLst>
          </p:cNvPr>
          <p:cNvSpPr txBox="1"/>
          <p:nvPr/>
        </p:nvSpPr>
        <p:spPr>
          <a:xfrm>
            <a:off x="251520" y="878802"/>
            <a:ext cx="8280400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kk-KZ" sz="800" dirty="0"/>
          </a:p>
          <a:p>
            <a:pPr algn="just"/>
            <a:r>
              <a:rPr lang="ru-RU" dirty="0"/>
              <a:t>Шихта </a:t>
            </a:r>
            <a:r>
              <a:rPr lang="ru-RU" dirty="0" err="1"/>
              <a:t>қабатындағы</a:t>
            </a:r>
            <a:r>
              <a:rPr lang="ru-RU" dirty="0"/>
              <a:t> агломерация </a:t>
            </a:r>
            <a:r>
              <a:rPr lang="ru-RU" dirty="0" err="1"/>
              <a:t>кезінде</a:t>
            </a:r>
            <a:r>
              <a:rPr lang="ru-RU" dirty="0"/>
              <a:t> </a:t>
            </a:r>
            <a:r>
              <a:rPr lang="ru-RU" dirty="0" err="1"/>
              <a:t>шикізат</a:t>
            </a:r>
            <a:r>
              <a:rPr lang="ru-RU" dirty="0"/>
              <a:t> </a:t>
            </a:r>
            <a:r>
              <a:rPr lang="ru-RU" dirty="0" err="1"/>
              <a:t>түріне</a:t>
            </a:r>
            <a:r>
              <a:rPr lang="ru-RU" dirty="0"/>
              <a:t> </a:t>
            </a:r>
            <a:r>
              <a:rPr lang="ru-RU" dirty="0" err="1"/>
              <a:t>байланысты</a:t>
            </a:r>
            <a:r>
              <a:rPr lang="ru-RU" dirty="0"/>
              <a:t> </a:t>
            </a:r>
            <a:r>
              <a:rPr lang="ru-RU" dirty="0" err="1"/>
              <a:t>келесі</a:t>
            </a:r>
            <a:r>
              <a:rPr lang="ru-RU" dirty="0"/>
              <a:t> </a:t>
            </a:r>
            <a:r>
              <a:rPr lang="ru-RU" dirty="0" err="1"/>
              <a:t>физикалық-химиялық</a:t>
            </a:r>
            <a:r>
              <a:rPr lang="ru-RU" dirty="0"/>
              <a:t> </a:t>
            </a:r>
            <a:r>
              <a:rPr lang="ru-RU" dirty="0" err="1"/>
              <a:t>процестер</a:t>
            </a:r>
            <a:r>
              <a:rPr lang="ru-RU" dirty="0"/>
              <a:t> </a:t>
            </a:r>
            <a:r>
              <a:rPr lang="ru-RU" dirty="0" err="1"/>
              <a:t>жүреді</a:t>
            </a:r>
            <a:endParaRPr lang="ru-RU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i="1" dirty="0" err="1"/>
              <a:t>шихтаның</a:t>
            </a:r>
            <a:r>
              <a:rPr lang="ru-RU" i="1" dirty="0"/>
              <a:t> </a:t>
            </a:r>
            <a:r>
              <a:rPr lang="ru-RU" i="1" dirty="0" err="1"/>
              <a:t>өзінде</a:t>
            </a:r>
            <a:r>
              <a:rPr lang="ru-RU" i="1" dirty="0"/>
              <a:t> </a:t>
            </a:r>
            <a:r>
              <a:rPr lang="ru-RU" i="1" dirty="0" err="1"/>
              <a:t>көміртегі</a:t>
            </a:r>
            <a:r>
              <a:rPr lang="ru-RU" i="1" dirty="0"/>
              <a:t> </a:t>
            </a:r>
            <a:r>
              <a:rPr lang="ru-RU" i="1" dirty="0" err="1"/>
              <a:t>немесе</a:t>
            </a:r>
            <a:r>
              <a:rPr lang="ru-RU" i="1" dirty="0"/>
              <a:t> </a:t>
            </a:r>
            <a:r>
              <a:rPr lang="ru-RU" i="1" dirty="0" err="1"/>
              <a:t>сульфидтердің</a:t>
            </a:r>
            <a:r>
              <a:rPr lang="ru-RU" i="1" dirty="0"/>
              <a:t> </a:t>
            </a:r>
            <a:r>
              <a:rPr lang="ru-RU" i="1" dirty="0" err="1"/>
              <a:t>жануы</a:t>
            </a:r>
            <a:r>
              <a:rPr lang="ru-RU" i="1" dirty="0"/>
              <a:t>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i="1" dirty="0" err="1"/>
              <a:t>қосылыстардың</a:t>
            </a:r>
            <a:r>
              <a:rPr lang="ru-RU" i="1" dirty="0"/>
              <a:t> </a:t>
            </a:r>
            <a:r>
              <a:rPr lang="ru-RU" i="1" dirty="0" err="1"/>
              <a:t>дегидратациясы</a:t>
            </a:r>
            <a:r>
              <a:rPr lang="ru-RU" i="1" dirty="0"/>
              <a:t>, </a:t>
            </a:r>
            <a:r>
              <a:rPr lang="ru-RU" i="1" dirty="0" err="1"/>
              <a:t>карбонаттардың</a:t>
            </a:r>
            <a:r>
              <a:rPr lang="ru-RU" i="1" dirty="0"/>
              <a:t> </a:t>
            </a:r>
            <a:r>
              <a:rPr lang="ru-RU" i="1" dirty="0" err="1"/>
              <a:t>немесе</a:t>
            </a:r>
            <a:r>
              <a:rPr lang="ru-RU" i="1" dirty="0"/>
              <a:t> </a:t>
            </a:r>
            <a:r>
              <a:rPr lang="ru-RU" i="1" dirty="0" err="1"/>
              <a:t>жоғары</a:t>
            </a:r>
            <a:r>
              <a:rPr lang="ru-RU" i="1" dirty="0"/>
              <a:t> </a:t>
            </a:r>
            <a:r>
              <a:rPr lang="ru-RU" i="1" dirty="0" err="1"/>
              <a:t>сульфидтердің</a:t>
            </a:r>
            <a:r>
              <a:rPr lang="ru-RU" i="1" dirty="0"/>
              <a:t> </a:t>
            </a:r>
            <a:r>
              <a:rPr lang="ru-RU" i="1" dirty="0" err="1"/>
              <a:t>ыдырауы</a:t>
            </a:r>
            <a:r>
              <a:rPr lang="ru-RU" i="1" dirty="0"/>
              <a:t>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i="1" dirty="0" err="1"/>
              <a:t>оксидтердің</a:t>
            </a:r>
            <a:r>
              <a:rPr lang="ru-RU" i="1" dirty="0"/>
              <a:t> </a:t>
            </a:r>
            <a:r>
              <a:rPr lang="ru-RU" i="1" dirty="0" err="1"/>
              <a:t>ішінара</a:t>
            </a:r>
            <a:r>
              <a:rPr lang="ru-RU" i="1" dirty="0"/>
              <a:t> </a:t>
            </a:r>
            <a:r>
              <a:rPr lang="ru-RU" i="1" dirty="0" err="1"/>
              <a:t>тотықсыздануы</a:t>
            </a:r>
            <a:r>
              <a:rPr lang="ru-RU" i="1" dirty="0"/>
              <a:t> </a:t>
            </a:r>
            <a:r>
              <a:rPr lang="ru-RU" i="1" dirty="0" err="1"/>
              <a:t>немесе</a:t>
            </a:r>
            <a:r>
              <a:rPr lang="ru-RU" i="1" dirty="0"/>
              <a:t> </a:t>
            </a:r>
            <a:r>
              <a:rPr lang="ru-RU" i="1" dirty="0" err="1"/>
              <a:t>сульфидтердің</a:t>
            </a:r>
            <a:r>
              <a:rPr lang="ru-RU" i="1" dirty="0"/>
              <a:t> </a:t>
            </a:r>
            <a:r>
              <a:rPr lang="ru-RU" i="1" dirty="0" err="1"/>
              <a:t>тотығуы</a:t>
            </a:r>
            <a:r>
              <a:rPr lang="ru-RU" i="1" dirty="0"/>
              <a:t> (</a:t>
            </a:r>
            <a:r>
              <a:rPr lang="ru-RU" i="1" dirty="0" err="1"/>
              <a:t>толық</a:t>
            </a:r>
            <a:r>
              <a:rPr lang="ru-RU" i="1" dirty="0"/>
              <a:t> </a:t>
            </a:r>
            <a:r>
              <a:rPr lang="ru-RU" i="1" dirty="0" err="1"/>
              <a:t>немесе</a:t>
            </a:r>
            <a:r>
              <a:rPr lang="ru-RU" i="1" dirty="0"/>
              <a:t> </a:t>
            </a:r>
            <a:r>
              <a:rPr lang="ru-RU" i="1" dirty="0" err="1"/>
              <a:t>жартылай</a:t>
            </a:r>
            <a:r>
              <a:rPr lang="ru-RU" i="1" dirty="0"/>
              <a:t>),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i="1" dirty="0" err="1"/>
              <a:t>силикаттар</a:t>
            </a:r>
            <a:r>
              <a:rPr lang="ru-RU" i="1" dirty="0"/>
              <a:t> </a:t>
            </a:r>
            <a:r>
              <a:rPr lang="ru-RU" i="1" dirty="0" err="1"/>
              <a:t>немесе</a:t>
            </a:r>
            <a:r>
              <a:rPr lang="ru-RU" i="1" dirty="0"/>
              <a:t> </a:t>
            </a:r>
            <a:r>
              <a:rPr lang="ru-RU" i="1" dirty="0" err="1"/>
              <a:t>ферриттер</a:t>
            </a:r>
            <a:r>
              <a:rPr lang="ru-RU" i="1" dirty="0"/>
              <a:t> </a:t>
            </a:r>
            <a:r>
              <a:rPr lang="ru-RU" i="1" dirty="0" err="1"/>
              <a:t>түзілуі</a:t>
            </a:r>
            <a:r>
              <a:rPr lang="ru-RU" i="1" dirty="0"/>
              <a:t>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i="1" dirty="0"/>
              <a:t>аз </a:t>
            </a:r>
            <a:r>
              <a:rPr lang="ru-RU" i="1" dirty="0" err="1"/>
              <a:t>балқитын</a:t>
            </a:r>
            <a:r>
              <a:rPr lang="ru-RU" i="1" dirty="0"/>
              <a:t> </a:t>
            </a:r>
            <a:r>
              <a:rPr lang="ru-RU" i="1" dirty="0" err="1"/>
              <a:t>фазалардың</a:t>
            </a:r>
            <a:r>
              <a:rPr lang="ru-RU" i="1" dirty="0"/>
              <a:t> </a:t>
            </a:r>
            <a:r>
              <a:rPr lang="ru-RU" i="1" dirty="0" err="1"/>
              <a:t>балқуы</a:t>
            </a:r>
            <a:r>
              <a:rPr lang="ru-RU" i="1" dirty="0"/>
              <a:t> </a:t>
            </a:r>
            <a:r>
              <a:rPr lang="ru-RU" i="1" dirty="0" err="1"/>
              <a:t>және</a:t>
            </a:r>
            <a:r>
              <a:rPr lang="ru-RU" i="1" dirty="0"/>
              <a:t> </a:t>
            </a:r>
            <a:r>
              <a:rPr lang="ru-RU" i="1" dirty="0" err="1"/>
              <a:t>ішінара</a:t>
            </a:r>
            <a:r>
              <a:rPr lang="ru-RU" i="1" dirty="0"/>
              <a:t> </a:t>
            </a:r>
            <a:r>
              <a:rPr lang="ru-RU" i="1" dirty="0" err="1"/>
              <a:t>шлактануы</a:t>
            </a:r>
            <a:r>
              <a:rPr lang="ru-RU" i="1" dirty="0"/>
              <a:t>.</a:t>
            </a:r>
          </a:p>
          <a:p>
            <a:pPr algn="just"/>
            <a:endParaRPr lang="ru-RU" i="1" dirty="0"/>
          </a:p>
          <a:p>
            <a:pPr algn="just"/>
            <a:r>
              <a:rPr lang="ru-RU" dirty="0"/>
              <a:t>Осы </a:t>
            </a:r>
            <a:r>
              <a:rPr lang="ru-RU" dirty="0" err="1"/>
              <a:t>процестердің</a:t>
            </a:r>
            <a:r>
              <a:rPr lang="ru-RU" dirty="0"/>
              <a:t> </a:t>
            </a:r>
            <a:r>
              <a:rPr lang="ru-RU" dirty="0" err="1"/>
              <a:t>көпшілігінің</a:t>
            </a:r>
            <a:r>
              <a:rPr lang="ru-RU" dirty="0"/>
              <a:t> </a:t>
            </a:r>
            <a:r>
              <a:rPr lang="ru-RU" dirty="0" err="1"/>
              <a:t>жүрісі</a:t>
            </a:r>
            <a:r>
              <a:rPr lang="ru-RU" dirty="0"/>
              <a:t> </a:t>
            </a:r>
            <a:r>
              <a:rPr lang="ru-RU" dirty="0" err="1"/>
              <a:t>көбінесе</a:t>
            </a:r>
            <a:r>
              <a:rPr lang="ru-RU" dirty="0"/>
              <a:t> </a:t>
            </a:r>
            <a:r>
              <a:rPr lang="ru-RU" dirty="0" err="1"/>
              <a:t>жылу</a:t>
            </a:r>
            <a:r>
              <a:rPr lang="ru-RU" dirty="0"/>
              <a:t> беру </a:t>
            </a:r>
            <a:r>
              <a:rPr lang="ru-RU" dirty="0" err="1"/>
              <a:t>және</a:t>
            </a:r>
            <a:r>
              <a:rPr lang="ru-RU" dirty="0"/>
              <a:t> газ </a:t>
            </a:r>
            <a:r>
              <a:rPr lang="ru-RU" dirty="0" err="1"/>
              <a:t>динамикасы</a:t>
            </a:r>
            <a:r>
              <a:rPr lang="ru-RU" dirty="0"/>
              <a:t> </a:t>
            </a:r>
            <a:r>
              <a:rPr lang="ru-RU" dirty="0" err="1"/>
              <a:t>процестерінің</a:t>
            </a:r>
            <a:r>
              <a:rPr lang="ru-RU" dirty="0"/>
              <a:t> </a:t>
            </a:r>
            <a:r>
              <a:rPr lang="ru-RU" dirty="0" err="1"/>
              <a:t>дамуына</a:t>
            </a:r>
            <a:r>
              <a:rPr lang="ru-RU" dirty="0"/>
              <a:t>, </a:t>
            </a:r>
            <a:r>
              <a:rPr lang="ru-RU" dirty="0" err="1"/>
              <a:t>нәтижесінде</a:t>
            </a:r>
            <a:r>
              <a:rPr lang="ru-RU" dirty="0"/>
              <a:t> </a:t>
            </a:r>
            <a:r>
              <a:rPr lang="ru-RU" dirty="0" err="1"/>
              <a:t>процестердің</a:t>
            </a:r>
            <a:r>
              <a:rPr lang="ru-RU" dirty="0"/>
              <a:t> </a:t>
            </a:r>
            <a:r>
              <a:rPr lang="ru-RU" dirty="0" err="1"/>
              <a:t>температуралық</a:t>
            </a:r>
            <a:r>
              <a:rPr lang="ru-RU" dirty="0"/>
              <a:t> </a:t>
            </a:r>
            <a:r>
              <a:rPr lang="ru-RU" dirty="0" err="1"/>
              <a:t>жағдайларына</a:t>
            </a:r>
            <a:r>
              <a:rPr lang="ru-RU" dirty="0"/>
              <a:t> </a:t>
            </a:r>
            <a:r>
              <a:rPr lang="ru-RU" dirty="0" err="1"/>
              <a:t>байланысты</a:t>
            </a:r>
            <a:r>
              <a:rPr lang="ru-RU" dirty="0"/>
              <a:t>.</a:t>
            </a:r>
          </a:p>
          <a:p>
            <a:pPr algn="just"/>
            <a:endParaRPr lang="ru-RU" dirty="0"/>
          </a:p>
          <a:p>
            <a:pPr algn="just"/>
            <a:r>
              <a:rPr lang="ru-RU" dirty="0" err="1"/>
              <a:t>Отынды</a:t>
            </a:r>
            <a:r>
              <a:rPr lang="ru-RU" dirty="0"/>
              <a:t> </a:t>
            </a:r>
            <a:r>
              <a:rPr lang="ru-RU" dirty="0" err="1"/>
              <a:t>тиімді</a:t>
            </a:r>
            <a:r>
              <a:rPr lang="ru-RU" dirty="0"/>
              <a:t> </a:t>
            </a:r>
            <a:r>
              <a:rPr lang="ru-RU" dirty="0" err="1"/>
              <a:t>пайдалану</a:t>
            </a:r>
            <a:r>
              <a:rPr lang="ru-RU" dirty="0"/>
              <a:t> </a:t>
            </a:r>
            <a:r>
              <a:rPr lang="ru-RU" dirty="0" err="1"/>
              <a:t>үшін</a:t>
            </a:r>
            <a:r>
              <a:rPr lang="ru-RU" dirty="0"/>
              <a:t> </a:t>
            </a:r>
            <a:r>
              <a:rPr lang="ru-RU" dirty="0" err="1"/>
              <a:t>жылу</a:t>
            </a:r>
            <a:r>
              <a:rPr lang="ru-RU" dirty="0"/>
              <a:t> беру </a:t>
            </a:r>
            <a:r>
              <a:rPr lang="ru-RU" dirty="0" err="1"/>
              <a:t>процестері</a:t>
            </a:r>
            <a:r>
              <a:rPr lang="ru-RU" dirty="0"/>
              <a:t> де </a:t>
            </a:r>
            <a:r>
              <a:rPr lang="ru-RU" dirty="0" err="1"/>
              <a:t>өте</a:t>
            </a:r>
            <a:r>
              <a:rPr lang="ru-RU" dirty="0"/>
              <a:t> </a:t>
            </a:r>
            <a:r>
              <a:rPr lang="ru-RU" dirty="0" err="1"/>
              <a:t>маңызды</a:t>
            </a:r>
            <a:r>
              <a:rPr lang="ru-RU" dirty="0"/>
              <a:t>.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844751051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3">
            <a:extLst>
              <a:ext uri="{FF2B5EF4-FFF2-40B4-BE49-F238E27FC236}">
                <a16:creationId xmlns:a16="http://schemas.microsoft.com/office/drawing/2014/main" id="{0613821C-D4C0-F04B-B5A1-11D6DBAE2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3BAFF9E-BBDD-D645-A2EC-16299D4A6B17}" type="slidenum">
              <a:rPr lang="ru-RU" altLang="x-none"/>
              <a:pPr eaLnBrk="1" hangingPunct="1"/>
              <a:t>12</a:t>
            </a:fld>
            <a:endParaRPr lang="ru-RU" altLang="x-none"/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C210F204-CB68-C845-95D0-8ACFFCB0E4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655" y="306177"/>
            <a:ext cx="8600597" cy="939538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rgbClr val="CCEC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defRPr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2. Агломерация </a:t>
            </a: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және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аломерация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процесінің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жүру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ерекшеліктері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Arial" charset="0"/>
            </a:endParaRPr>
          </a:p>
          <a:p>
            <a:pPr>
              <a:defRPr/>
            </a:pPr>
            <a:endParaRPr lang="ru-RU" sz="2800" b="1" dirty="0">
              <a:solidFill>
                <a:schemeClr val="accent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4101" name="Rectangle 7">
            <a:extLst>
              <a:ext uri="{FF2B5EF4-FFF2-40B4-BE49-F238E27FC236}">
                <a16:creationId xmlns:a16="http://schemas.microsoft.com/office/drawing/2014/main" id="{1017AAEE-AB4F-4342-9CF9-9B9B77ED45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4102" name="Rectangle 9">
            <a:extLst>
              <a:ext uri="{FF2B5EF4-FFF2-40B4-BE49-F238E27FC236}">
                <a16:creationId xmlns:a16="http://schemas.microsoft.com/office/drawing/2014/main" id="{86DEDB2F-9201-034F-AC6B-8571603B3D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4103" name="Rectangle 11">
            <a:extLst>
              <a:ext uri="{FF2B5EF4-FFF2-40B4-BE49-F238E27FC236}">
                <a16:creationId xmlns:a16="http://schemas.microsoft.com/office/drawing/2014/main" id="{2CA3EBC9-8066-ED4A-97C4-8A82B17E5A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4104" name="Rectangle 13">
            <a:extLst>
              <a:ext uri="{FF2B5EF4-FFF2-40B4-BE49-F238E27FC236}">
                <a16:creationId xmlns:a16="http://schemas.microsoft.com/office/drawing/2014/main" id="{F83B5B0D-37E8-3545-B3BF-F7BD33ED64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4105" name="Rectangle 15">
            <a:extLst>
              <a:ext uri="{FF2B5EF4-FFF2-40B4-BE49-F238E27FC236}">
                <a16:creationId xmlns:a16="http://schemas.microsoft.com/office/drawing/2014/main" id="{25E46064-376D-BD43-99B9-B00B213CD1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4107" name="Rectangle 12">
            <a:extLst>
              <a:ext uri="{FF2B5EF4-FFF2-40B4-BE49-F238E27FC236}">
                <a16:creationId xmlns:a16="http://schemas.microsoft.com/office/drawing/2014/main" id="{357BDFC5-562B-C447-ABC4-7697994B44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x-none" altLang="x-none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AFDF394-0C35-564C-9D21-B2E95E58B5FB}"/>
              </a:ext>
            </a:extLst>
          </p:cNvPr>
          <p:cNvPicPr/>
          <p:nvPr/>
        </p:nvPicPr>
        <p:blipFill rotWithShape="1">
          <a:blip r:embed="rId2"/>
          <a:srcRect t="13561"/>
          <a:stretch/>
        </p:blipFill>
        <p:spPr>
          <a:xfrm>
            <a:off x="971600" y="1245715"/>
            <a:ext cx="7200800" cy="429108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3FE0EBC-49A2-1F4C-B426-355A5FEB5CE5}"/>
              </a:ext>
            </a:extLst>
          </p:cNvPr>
          <p:cNvSpPr txBox="1"/>
          <p:nvPr/>
        </p:nvSpPr>
        <p:spPr>
          <a:xfrm>
            <a:off x="971600" y="5706346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dirty="0"/>
              <a:t>Рисунок 8 – Распределение слоев на агломерационной машине</a:t>
            </a:r>
          </a:p>
        </p:txBody>
      </p:sp>
    </p:spTree>
    <p:extLst>
      <p:ext uri="{BB962C8B-B14F-4D97-AF65-F5344CB8AC3E}">
        <p14:creationId xmlns:p14="http://schemas.microsoft.com/office/powerpoint/2010/main" val="952448790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3">
            <a:extLst>
              <a:ext uri="{FF2B5EF4-FFF2-40B4-BE49-F238E27FC236}">
                <a16:creationId xmlns:a16="http://schemas.microsoft.com/office/drawing/2014/main" id="{0613821C-D4C0-F04B-B5A1-11D6DBAE2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3BAFF9E-BBDD-D645-A2EC-16299D4A6B17}" type="slidenum">
              <a:rPr lang="ru-RU" altLang="x-none"/>
              <a:pPr eaLnBrk="1" hangingPunct="1"/>
              <a:t>13</a:t>
            </a:fld>
            <a:endParaRPr lang="ru-RU" altLang="x-none"/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C210F204-CB68-C845-95D0-8ACFFCB0E4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655" y="306177"/>
            <a:ext cx="8600597" cy="939538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rgbClr val="CCEC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defRPr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2. Агломерация </a:t>
            </a: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және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аломерация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процесінің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жүру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ерекшеліктері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Arial" charset="0"/>
            </a:endParaRPr>
          </a:p>
          <a:p>
            <a:pPr>
              <a:defRPr/>
            </a:pPr>
            <a:endParaRPr lang="ru-RU" sz="2800" b="1" dirty="0">
              <a:solidFill>
                <a:schemeClr val="accent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4101" name="Rectangle 7">
            <a:extLst>
              <a:ext uri="{FF2B5EF4-FFF2-40B4-BE49-F238E27FC236}">
                <a16:creationId xmlns:a16="http://schemas.microsoft.com/office/drawing/2014/main" id="{1017AAEE-AB4F-4342-9CF9-9B9B77ED45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4102" name="Rectangle 9">
            <a:extLst>
              <a:ext uri="{FF2B5EF4-FFF2-40B4-BE49-F238E27FC236}">
                <a16:creationId xmlns:a16="http://schemas.microsoft.com/office/drawing/2014/main" id="{86DEDB2F-9201-034F-AC6B-8571603B3D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4103" name="Rectangle 11">
            <a:extLst>
              <a:ext uri="{FF2B5EF4-FFF2-40B4-BE49-F238E27FC236}">
                <a16:creationId xmlns:a16="http://schemas.microsoft.com/office/drawing/2014/main" id="{2CA3EBC9-8066-ED4A-97C4-8A82B17E5A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4104" name="Rectangle 13">
            <a:extLst>
              <a:ext uri="{FF2B5EF4-FFF2-40B4-BE49-F238E27FC236}">
                <a16:creationId xmlns:a16="http://schemas.microsoft.com/office/drawing/2014/main" id="{F83B5B0D-37E8-3545-B3BF-F7BD33ED64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4105" name="Rectangle 15">
            <a:extLst>
              <a:ext uri="{FF2B5EF4-FFF2-40B4-BE49-F238E27FC236}">
                <a16:creationId xmlns:a16="http://schemas.microsoft.com/office/drawing/2014/main" id="{25E46064-376D-BD43-99B9-B00B213CD1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4107" name="Rectangle 12">
            <a:extLst>
              <a:ext uri="{FF2B5EF4-FFF2-40B4-BE49-F238E27FC236}">
                <a16:creationId xmlns:a16="http://schemas.microsoft.com/office/drawing/2014/main" id="{357BDFC5-562B-C447-ABC4-7697994B44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3FE0EBC-49A2-1F4C-B426-355A5FEB5CE5}"/>
              </a:ext>
            </a:extLst>
          </p:cNvPr>
          <p:cNvSpPr txBox="1"/>
          <p:nvPr/>
        </p:nvSpPr>
        <p:spPr>
          <a:xfrm>
            <a:off x="5580112" y="1729533"/>
            <a:ext cx="310668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1600" dirty="0"/>
              <a:t>Рисунок 9 – Схема распределения зон в слое шихты на агломашине, работающей с прососом воздуха:</a:t>
            </a:r>
          </a:p>
          <a:p>
            <a:pPr algn="ctr"/>
            <a:r>
              <a:rPr lang="x-none" sz="1600" dirty="0"/>
              <a:t> а - продольное сечение; </a:t>
            </a:r>
          </a:p>
          <a:p>
            <a:pPr algn="ctr"/>
            <a:r>
              <a:rPr lang="x-none" sz="1600" dirty="0"/>
              <a:t>б - поперечное сечение </a:t>
            </a:r>
          </a:p>
          <a:p>
            <a:pPr algn="ctr"/>
            <a:r>
              <a:rPr lang="x-none" sz="1600" dirty="0"/>
              <a:t>1 - охлажденный агломерат; </a:t>
            </a:r>
          </a:p>
          <a:p>
            <a:pPr algn="ctr"/>
            <a:r>
              <a:rPr lang="x-none" sz="1600" dirty="0"/>
              <a:t>2 - зона охлаждения горячего агломерата и нагрева воздуха; 3 - зона реакции; 4 - зона подогрева шихты до воспламенения; 5 - зона подсушивания шихты; </a:t>
            </a:r>
          </a:p>
          <a:p>
            <a:pPr algn="ctr"/>
            <a:r>
              <a:rPr lang="x-none" sz="1600" dirty="0"/>
              <a:t>6 - холодная влажная шихта; </a:t>
            </a:r>
          </a:p>
          <a:p>
            <a:pPr algn="ctr"/>
            <a:r>
              <a:rPr lang="x-none" sz="1600" dirty="0"/>
              <a:t>7 - зажигательный горн 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F01F1F5-EDB7-FE42-9E57-B50D3B9F56D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85422" y="1245714"/>
            <a:ext cx="4662641" cy="290336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15A6A8E-7115-6E41-B620-BDC2CADD1C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saturation sat="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5423" y="4226171"/>
            <a:ext cx="4662640" cy="2257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340996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3">
            <a:extLst>
              <a:ext uri="{FF2B5EF4-FFF2-40B4-BE49-F238E27FC236}">
                <a16:creationId xmlns:a16="http://schemas.microsoft.com/office/drawing/2014/main" id="{0613821C-D4C0-F04B-B5A1-11D6DBAE2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3BAFF9E-BBDD-D645-A2EC-16299D4A6B17}" type="slidenum">
              <a:rPr lang="ru-RU" altLang="x-none"/>
              <a:pPr eaLnBrk="1" hangingPunct="1"/>
              <a:t>14</a:t>
            </a:fld>
            <a:endParaRPr lang="ru-RU" altLang="x-none"/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C210F204-CB68-C845-95D0-8ACFFCB0E4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554" y="226178"/>
            <a:ext cx="8280400" cy="671513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rgbClr val="CCEC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3.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Жылулық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процестер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және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агломерациялық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 шихта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қабатындағы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жылу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таралуының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математикалық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сипаттамасы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  </a:t>
            </a:r>
          </a:p>
        </p:txBody>
      </p:sp>
      <p:sp>
        <p:nvSpPr>
          <p:cNvPr id="4101" name="Rectangle 7">
            <a:extLst>
              <a:ext uri="{FF2B5EF4-FFF2-40B4-BE49-F238E27FC236}">
                <a16:creationId xmlns:a16="http://schemas.microsoft.com/office/drawing/2014/main" id="{1017AAEE-AB4F-4342-9CF9-9B9B77ED45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4102" name="Rectangle 9">
            <a:extLst>
              <a:ext uri="{FF2B5EF4-FFF2-40B4-BE49-F238E27FC236}">
                <a16:creationId xmlns:a16="http://schemas.microsoft.com/office/drawing/2014/main" id="{86DEDB2F-9201-034F-AC6B-8571603B3D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4103" name="Rectangle 11">
            <a:extLst>
              <a:ext uri="{FF2B5EF4-FFF2-40B4-BE49-F238E27FC236}">
                <a16:creationId xmlns:a16="http://schemas.microsoft.com/office/drawing/2014/main" id="{2CA3EBC9-8066-ED4A-97C4-8A82B17E5A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4104" name="Rectangle 13">
            <a:extLst>
              <a:ext uri="{FF2B5EF4-FFF2-40B4-BE49-F238E27FC236}">
                <a16:creationId xmlns:a16="http://schemas.microsoft.com/office/drawing/2014/main" id="{F83B5B0D-37E8-3545-B3BF-F7BD33ED64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4105" name="Rectangle 15">
            <a:extLst>
              <a:ext uri="{FF2B5EF4-FFF2-40B4-BE49-F238E27FC236}">
                <a16:creationId xmlns:a16="http://schemas.microsoft.com/office/drawing/2014/main" id="{25E46064-376D-BD43-99B9-B00B213CD1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4106" name="TextBox 1">
            <a:extLst>
              <a:ext uri="{FF2B5EF4-FFF2-40B4-BE49-F238E27FC236}">
                <a16:creationId xmlns:a16="http://schemas.microsoft.com/office/drawing/2014/main" id="{BEA57127-DFB0-8F41-8179-76158FA75B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922853"/>
            <a:ext cx="8712968" cy="5837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algn="just">
              <a:buFont typeface="Wingdings" pitchFamily="2" charset="2"/>
              <a:buChar char="Ø"/>
            </a:pPr>
            <a:endParaRPr lang="x-none" sz="800" i="1" baseline="-25000" dirty="0"/>
          </a:p>
          <a:p>
            <a:pPr algn="just"/>
            <a:r>
              <a:rPr lang="ru-RU" i="1" dirty="0" err="1"/>
              <a:t>Келесі</a:t>
            </a:r>
            <a:r>
              <a:rPr lang="ru-RU" i="1" dirty="0"/>
              <a:t> </a:t>
            </a:r>
            <a:r>
              <a:rPr lang="ru-RU" i="1" dirty="0" err="1"/>
              <a:t>болжамдарды</a:t>
            </a:r>
            <a:r>
              <a:rPr lang="ru-RU" i="1" dirty="0"/>
              <a:t> </a:t>
            </a:r>
            <a:r>
              <a:rPr lang="ru-RU" i="1" dirty="0" err="1"/>
              <a:t>ескере</a:t>
            </a:r>
            <a:r>
              <a:rPr lang="ru-RU" i="1" dirty="0"/>
              <a:t> </a:t>
            </a:r>
            <a:r>
              <a:rPr lang="ru-RU" i="1" dirty="0" err="1"/>
              <a:t>отырып</a:t>
            </a:r>
            <a:r>
              <a:rPr lang="ru-RU" i="1" dirty="0"/>
              <a:t>, </a:t>
            </a:r>
            <a:r>
              <a:rPr lang="ru-RU" i="1" dirty="0" err="1"/>
              <a:t>жылу</a:t>
            </a:r>
            <a:r>
              <a:rPr lang="ru-RU" i="1" dirty="0"/>
              <a:t> </a:t>
            </a:r>
            <a:r>
              <a:rPr lang="ru-RU" i="1" dirty="0" err="1"/>
              <a:t>алмасудың</a:t>
            </a:r>
            <a:r>
              <a:rPr lang="ru-RU" i="1" dirty="0"/>
              <a:t> </a:t>
            </a:r>
            <a:r>
              <a:rPr lang="ru-RU" i="1" dirty="0" err="1"/>
              <a:t>төменгі</a:t>
            </a:r>
            <a:r>
              <a:rPr lang="ru-RU" i="1" dirty="0"/>
              <a:t> </a:t>
            </a:r>
            <a:r>
              <a:rPr lang="ru-RU" i="1" dirty="0" err="1"/>
              <a:t>сатысында</a:t>
            </a:r>
            <a:r>
              <a:rPr lang="ru-RU" i="1" dirty="0"/>
              <a:t> </a:t>
            </a:r>
            <a:r>
              <a:rPr lang="ru-RU" i="1" dirty="0" err="1"/>
              <a:t>жылу</a:t>
            </a:r>
            <a:r>
              <a:rPr lang="ru-RU" i="1" dirty="0"/>
              <a:t> </a:t>
            </a:r>
            <a:r>
              <a:rPr lang="ru-RU" i="1" dirty="0" err="1"/>
              <a:t>таралу</a:t>
            </a:r>
            <a:r>
              <a:rPr lang="ru-RU" i="1" dirty="0"/>
              <a:t> </a:t>
            </a:r>
            <a:r>
              <a:rPr lang="ru-RU" i="1" dirty="0" err="1"/>
              <a:t>процесін</a:t>
            </a:r>
            <a:r>
              <a:rPr lang="ru-RU" i="1" dirty="0"/>
              <a:t> </a:t>
            </a:r>
            <a:r>
              <a:rPr lang="ru-RU" i="1" dirty="0" err="1"/>
              <a:t>қарастырайық</a:t>
            </a:r>
            <a:r>
              <a:rPr lang="ru-RU" i="1" dirty="0"/>
              <a:t>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i="1" dirty="0"/>
              <a:t>шихта </a:t>
            </a:r>
            <a:r>
              <a:rPr lang="ru-RU" i="1" dirty="0" err="1"/>
              <a:t>бөліктері</a:t>
            </a:r>
            <a:r>
              <a:rPr lang="ru-RU" i="1" dirty="0"/>
              <a:t> </a:t>
            </a:r>
            <a:r>
              <a:rPr lang="ru-RU" i="1" dirty="0" err="1"/>
              <a:t>арасындағы</a:t>
            </a:r>
            <a:r>
              <a:rPr lang="ru-RU" i="1" dirty="0"/>
              <a:t> </a:t>
            </a:r>
            <a:r>
              <a:rPr lang="ru-RU" i="1" dirty="0" err="1"/>
              <a:t>байланыс</a:t>
            </a:r>
            <a:r>
              <a:rPr lang="ru-RU" i="1" dirty="0"/>
              <a:t> </a:t>
            </a:r>
            <a:r>
              <a:rPr lang="ru-RU" i="1" dirty="0" err="1"/>
              <a:t>жылу</a:t>
            </a:r>
            <a:r>
              <a:rPr lang="ru-RU" i="1" dirty="0"/>
              <a:t> </a:t>
            </a:r>
            <a:r>
              <a:rPr lang="ru-RU" i="1" dirty="0" err="1"/>
              <a:t>өткізгіштігі</a:t>
            </a:r>
            <a:r>
              <a:rPr lang="ru-RU" i="1" dirty="0"/>
              <a:t> </a:t>
            </a:r>
            <a:r>
              <a:rPr lang="ru-RU" i="1" dirty="0" err="1"/>
              <a:t>шамалы</a:t>
            </a:r>
            <a:r>
              <a:rPr lang="ru-RU" i="1" dirty="0"/>
              <a:t>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i="1" dirty="0"/>
              <a:t> процесс </a:t>
            </a:r>
            <a:r>
              <a:rPr lang="ru-RU" i="1" dirty="0" err="1"/>
              <a:t>кезінде</a:t>
            </a:r>
            <a:r>
              <a:rPr lang="ru-RU" i="1" dirty="0"/>
              <a:t> газ </a:t>
            </a:r>
            <a:r>
              <a:rPr lang="ru-RU" i="1" dirty="0" err="1"/>
              <a:t>шығыны</a:t>
            </a:r>
            <a:r>
              <a:rPr lang="ru-RU" i="1" dirty="0"/>
              <a:t> </a:t>
            </a:r>
            <a:r>
              <a:rPr lang="ru-RU" i="1" dirty="0" err="1"/>
              <a:t>өзгермейді</a:t>
            </a:r>
            <a:r>
              <a:rPr lang="ru-RU" i="1" dirty="0"/>
              <a:t>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i="1" dirty="0" err="1"/>
              <a:t>газдың</a:t>
            </a:r>
            <a:r>
              <a:rPr lang="ru-RU" i="1" dirty="0"/>
              <a:t> </a:t>
            </a:r>
            <a:r>
              <a:rPr lang="ru-RU" i="1" dirty="0" err="1"/>
              <a:t>көлемдік</a:t>
            </a:r>
            <a:r>
              <a:rPr lang="ru-RU" i="1" dirty="0"/>
              <a:t> </a:t>
            </a:r>
            <a:r>
              <a:rPr lang="ru-RU" i="1" dirty="0" err="1"/>
              <a:t>жылу</a:t>
            </a:r>
            <a:r>
              <a:rPr lang="ru-RU" i="1" dirty="0"/>
              <a:t> </a:t>
            </a:r>
            <a:r>
              <a:rPr lang="ru-RU" i="1" dirty="0" err="1"/>
              <a:t>сыйымдылығы</a:t>
            </a:r>
            <a:r>
              <a:rPr lang="ru-RU" i="1" dirty="0"/>
              <a:t> </a:t>
            </a:r>
            <a:r>
              <a:rPr lang="en-GB" i="1" dirty="0"/>
              <a:t>C</a:t>
            </a:r>
            <a:r>
              <a:rPr lang="kk-KZ" i="1" dirty="0"/>
              <a:t>г</a:t>
            </a:r>
            <a:r>
              <a:rPr lang="en-GB" i="1" dirty="0"/>
              <a:t>, v </a:t>
            </a:r>
            <a:r>
              <a:rPr lang="ru-RU" i="1" dirty="0" err="1"/>
              <a:t>және</a:t>
            </a:r>
            <a:r>
              <a:rPr lang="ru-RU" i="1" dirty="0"/>
              <a:t> </a:t>
            </a:r>
            <a:r>
              <a:rPr lang="ru-RU" i="1" dirty="0" err="1"/>
              <a:t>шихтаы</a:t>
            </a:r>
            <a:r>
              <a:rPr lang="ru-RU" i="1" dirty="0"/>
              <a:t> </a:t>
            </a:r>
            <a:r>
              <a:rPr lang="en-GB" i="1" dirty="0"/>
              <a:t>C</a:t>
            </a:r>
            <a:r>
              <a:rPr lang="kk-KZ" i="1" dirty="0"/>
              <a:t>ш</a:t>
            </a:r>
            <a:r>
              <a:rPr lang="en-GB" i="1" dirty="0"/>
              <a:t>, v </a:t>
            </a:r>
            <a:r>
              <a:rPr lang="ru-RU" i="1" dirty="0" err="1"/>
              <a:t>өзгермейді</a:t>
            </a:r>
            <a:r>
              <a:rPr lang="ru-RU" i="1" dirty="0"/>
              <a:t>;</a:t>
            </a:r>
          </a:p>
          <a:p>
            <a:pPr algn="just"/>
            <a:r>
              <a:rPr lang="ru-RU" i="1" dirty="0" err="1"/>
              <a:t>кез-келген</a:t>
            </a:r>
            <a:r>
              <a:rPr lang="ru-RU" i="1" dirty="0"/>
              <a:t> </a:t>
            </a:r>
            <a:r>
              <a:rPr lang="ru-RU" i="1" dirty="0" err="1"/>
              <a:t>горизонтта</a:t>
            </a:r>
            <a:r>
              <a:rPr lang="ru-RU" i="1" dirty="0"/>
              <a:t> </a:t>
            </a:r>
            <a:r>
              <a:rPr lang="ru-RU" i="1" dirty="0" err="1"/>
              <a:t>жылу</a:t>
            </a:r>
            <a:r>
              <a:rPr lang="ru-RU" i="1" dirty="0"/>
              <a:t> </a:t>
            </a:r>
            <a:r>
              <a:rPr lang="ru-RU" i="1" dirty="0" err="1"/>
              <a:t>алмасу</a:t>
            </a:r>
            <a:r>
              <a:rPr lang="ru-RU" i="1" dirty="0"/>
              <a:t> </a:t>
            </a:r>
            <a:r>
              <a:rPr lang="ru-RU" i="1" dirty="0" err="1"/>
              <a:t>толық</a:t>
            </a:r>
            <a:r>
              <a:rPr lang="ru-RU" i="1" dirty="0"/>
              <a:t> </a:t>
            </a:r>
            <a:r>
              <a:rPr lang="ru-RU" i="1" dirty="0" err="1"/>
              <a:t>деп</a:t>
            </a:r>
            <a:r>
              <a:rPr lang="ru-RU" i="1" dirty="0"/>
              <a:t> </a:t>
            </a:r>
            <a:r>
              <a:rPr lang="ru-RU" i="1" dirty="0" err="1"/>
              <a:t>саналады</a:t>
            </a:r>
            <a:r>
              <a:rPr lang="ru-RU" i="1" dirty="0"/>
              <a:t>, ал газ </a:t>
            </a:r>
            <a:r>
              <a:rPr lang="en-GB" i="1" dirty="0"/>
              <a:t>T</a:t>
            </a:r>
            <a:r>
              <a:rPr lang="kk-KZ" i="1" dirty="0"/>
              <a:t>г</a:t>
            </a:r>
            <a:r>
              <a:rPr lang="en-GB" i="1" dirty="0"/>
              <a:t> </a:t>
            </a:r>
            <a:r>
              <a:rPr lang="ru-RU" i="1" dirty="0"/>
              <a:t>мен шихта </a:t>
            </a:r>
            <a:r>
              <a:rPr lang="en-GB" i="1" dirty="0"/>
              <a:t>T</a:t>
            </a:r>
            <a:r>
              <a:rPr lang="kk-KZ" i="1" dirty="0"/>
              <a:t>ш</a:t>
            </a:r>
            <a:r>
              <a:rPr lang="en-GB" i="1" dirty="0"/>
              <a:t> </a:t>
            </a:r>
            <a:r>
              <a:rPr lang="ru-RU" i="1" dirty="0" err="1"/>
              <a:t>бірдей</a:t>
            </a:r>
            <a:r>
              <a:rPr lang="ru-RU" i="1" dirty="0"/>
              <a:t>, </a:t>
            </a:r>
            <a:r>
              <a:rPr lang="ru-RU" i="1" dirty="0" err="1"/>
              <a:t>яғни</a:t>
            </a:r>
            <a:r>
              <a:rPr lang="ru-RU" i="1" dirty="0"/>
              <a:t> </a:t>
            </a:r>
            <a:r>
              <a:rPr lang="en-GB" i="1" dirty="0"/>
              <a:t>T</a:t>
            </a:r>
            <a:r>
              <a:rPr lang="kk-KZ" i="1" dirty="0"/>
              <a:t>г</a:t>
            </a:r>
            <a:r>
              <a:rPr lang="en-GB" i="1" dirty="0"/>
              <a:t> = T</a:t>
            </a:r>
            <a:r>
              <a:rPr lang="kk-KZ" i="1" dirty="0"/>
              <a:t>ш</a:t>
            </a:r>
            <a:r>
              <a:rPr lang="en-GB" i="1" dirty="0"/>
              <a:t> = Tn.</a:t>
            </a:r>
          </a:p>
          <a:p>
            <a:pPr algn="just"/>
            <a:endParaRPr lang="en-GB" i="1" dirty="0"/>
          </a:p>
          <a:p>
            <a:pPr algn="just"/>
            <a:r>
              <a:rPr lang="x-none" i="1" dirty="0"/>
              <a:t>∆t</a:t>
            </a:r>
            <a:r>
              <a:rPr lang="kk-KZ" i="1" dirty="0"/>
              <a:t> </a:t>
            </a:r>
            <a:r>
              <a:rPr lang="ru-RU" i="1" dirty="0" err="1"/>
              <a:t>уақыт</a:t>
            </a:r>
            <a:r>
              <a:rPr lang="ru-RU" i="1" dirty="0"/>
              <a:t> </a:t>
            </a:r>
            <a:r>
              <a:rPr lang="ru-RU" i="1" dirty="0" err="1"/>
              <a:t>ішінде</a:t>
            </a:r>
            <a:r>
              <a:rPr lang="ru-RU" i="1" dirty="0"/>
              <a:t> </a:t>
            </a:r>
            <a:r>
              <a:rPr lang="ru-RU" i="1" dirty="0" err="1"/>
              <a:t>шихтаның</a:t>
            </a:r>
            <a:r>
              <a:rPr lang="ru-RU" i="1" dirty="0"/>
              <a:t> </a:t>
            </a:r>
            <a:r>
              <a:rPr lang="ru-RU" i="1" dirty="0" err="1"/>
              <a:t>қарапайым</a:t>
            </a:r>
            <a:r>
              <a:rPr lang="ru-RU" i="1" dirty="0"/>
              <a:t> </a:t>
            </a:r>
            <a:r>
              <a:rPr lang="ru-RU" i="1" dirty="0" err="1"/>
              <a:t>қабатының</a:t>
            </a:r>
            <a:r>
              <a:rPr lang="ru-RU" i="1" dirty="0"/>
              <a:t> </a:t>
            </a:r>
            <a:r>
              <a:rPr lang="ru-RU" i="1" dirty="0" err="1"/>
              <a:t>энтальпиясының</a:t>
            </a:r>
            <a:r>
              <a:rPr lang="ru-RU" i="1" dirty="0"/>
              <a:t> </a:t>
            </a:r>
            <a:r>
              <a:rPr lang="ru-RU" i="1" dirty="0" err="1"/>
              <a:t>қалыңдығы</a:t>
            </a:r>
            <a:r>
              <a:rPr lang="ru-RU" i="1" dirty="0"/>
              <a:t> ∆</a:t>
            </a:r>
            <a:r>
              <a:rPr lang="en-GB" i="1" dirty="0"/>
              <a:t>h, </a:t>
            </a:r>
            <a:r>
              <a:rPr lang="ru-RU" i="1" dirty="0" err="1"/>
              <a:t>бетінің</a:t>
            </a:r>
            <a:r>
              <a:rPr lang="ru-RU" i="1" dirty="0"/>
              <a:t> </a:t>
            </a:r>
            <a:r>
              <a:rPr lang="ru-RU" i="1" dirty="0" err="1"/>
              <a:t>ауданы</a:t>
            </a:r>
            <a:r>
              <a:rPr lang="ru-RU" i="1" dirty="0"/>
              <a:t> </a:t>
            </a:r>
            <a:r>
              <a:rPr lang="en-GB" i="1" dirty="0"/>
              <a:t>S </a:t>
            </a:r>
            <a:r>
              <a:rPr lang="ru-RU" i="1" dirty="0" err="1"/>
              <a:t>және</a:t>
            </a:r>
            <a:r>
              <a:rPr lang="ru-RU" i="1" dirty="0"/>
              <a:t> </a:t>
            </a:r>
            <a:r>
              <a:rPr lang="ru-RU" i="1" dirty="0" err="1"/>
              <a:t>кеуектілігі</a:t>
            </a:r>
            <a:r>
              <a:rPr lang="ru-RU" i="1" dirty="0"/>
              <a:t> </a:t>
            </a:r>
            <a:r>
              <a:rPr lang="x-none" dirty="0"/>
              <a:t> </a:t>
            </a:r>
            <a:r>
              <a:rPr lang="x-none" i="1" dirty="0"/>
              <a:t>𝛆</a:t>
            </a:r>
            <a:r>
              <a:rPr lang="kk-KZ" i="1" dirty="0"/>
              <a:t> болғанда </a:t>
            </a:r>
            <a:r>
              <a:rPr lang="kk-KZ" i="1" dirty="0" err="1"/>
              <a:t>энтальпияның</a:t>
            </a:r>
            <a:r>
              <a:rPr lang="en-GB" i="1" dirty="0"/>
              <a:t> </a:t>
            </a:r>
            <a:r>
              <a:rPr lang="ru-RU" i="1" dirty="0" err="1"/>
              <a:t>өзгеруі</a:t>
            </a:r>
            <a:r>
              <a:rPr lang="ru-RU" i="1" dirty="0"/>
              <a:t>:</a:t>
            </a:r>
            <a:endParaRPr lang="x-none" i="1" dirty="0"/>
          </a:p>
          <a:p>
            <a:pPr algn="just"/>
            <a:endParaRPr lang="x-none" i="1" dirty="0"/>
          </a:p>
          <a:p>
            <a:pPr algn="r"/>
            <a:r>
              <a:rPr lang="x-none" dirty="0"/>
              <a:t>(1)</a:t>
            </a:r>
          </a:p>
          <a:p>
            <a:pPr algn="r"/>
            <a:endParaRPr lang="x-none" i="1" dirty="0"/>
          </a:p>
          <a:p>
            <a:pPr algn="just"/>
            <a:r>
              <a:rPr lang="kk-KZ" dirty="0"/>
              <a:t>мұндағы </a:t>
            </a:r>
            <a:r>
              <a:rPr lang="x-none" i="1" dirty="0"/>
              <a:t>Т</a:t>
            </a:r>
            <a:r>
              <a:rPr lang="x-none" i="1" baseline="-25000" dirty="0"/>
              <a:t>п</a:t>
            </a:r>
            <a:r>
              <a:rPr lang="x-none" i="1" dirty="0"/>
              <a:t> </a:t>
            </a:r>
            <a:r>
              <a:rPr lang="x-none" dirty="0"/>
              <a:t>—n-</a:t>
            </a:r>
            <a:r>
              <a:rPr lang="kk-KZ" dirty="0" err="1"/>
              <a:t>шы</a:t>
            </a:r>
            <a:r>
              <a:rPr lang="x-none" dirty="0"/>
              <a:t> элементар</a:t>
            </a:r>
            <a:r>
              <a:rPr lang="kk-KZ" dirty="0" err="1"/>
              <a:t>лы</a:t>
            </a:r>
            <a:r>
              <a:rPr lang="kk-KZ" dirty="0"/>
              <a:t> қабатының температурасы</a:t>
            </a:r>
            <a:r>
              <a:rPr lang="x-none" dirty="0"/>
              <a:t>.</a:t>
            </a:r>
          </a:p>
          <a:p>
            <a:pPr algn="just"/>
            <a:r>
              <a:rPr lang="ru-RU" dirty="0"/>
              <a:t>Осы </a:t>
            </a:r>
            <a:r>
              <a:rPr lang="ru-RU" dirty="0" err="1"/>
              <a:t>уақыт</a:t>
            </a:r>
            <a:r>
              <a:rPr lang="ru-RU" dirty="0"/>
              <a:t> </a:t>
            </a:r>
            <a:r>
              <a:rPr lang="ru-RU" dirty="0" err="1"/>
              <a:t>ішінде</a:t>
            </a:r>
            <a:r>
              <a:rPr lang="ru-RU" dirty="0"/>
              <a:t> </a:t>
            </a:r>
            <a:r>
              <a:rPr lang="ru-RU" dirty="0" err="1"/>
              <a:t>жану</a:t>
            </a:r>
            <a:r>
              <a:rPr lang="ru-RU" dirty="0"/>
              <a:t> </a:t>
            </a:r>
            <a:r>
              <a:rPr lang="ru-RU" dirty="0" err="1"/>
              <a:t>өнімдері</a:t>
            </a:r>
            <a:r>
              <a:rPr lang="ru-RU" dirty="0"/>
              <a:t> бар  </a:t>
            </a:r>
            <a:r>
              <a:rPr lang="ru-RU" dirty="0" err="1"/>
              <a:t>қарастырылған</a:t>
            </a:r>
            <a:r>
              <a:rPr lang="ru-RU" dirty="0"/>
              <a:t> </a:t>
            </a:r>
            <a:r>
              <a:rPr lang="ru-RU" dirty="0" err="1"/>
              <a:t>қарапайым</a:t>
            </a:r>
            <a:r>
              <a:rPr lang="ru-RU" dirty="0"/>
              <a:t> </a:t>
            </a:r>
            <a:r>
              <a:rPr lang="ru-RU" dirty="0" err="1"/>
              <a:t>қабатқа</a:t>
            </a:r>
            <a:r>
              <a:rPr lang="ru-RU" dirty="0"/>
              <a:t> </a:t>
            </a:r>
            <a:r>
              <a:rPr lang="ru-RU" dirty="0" err="1"/>
              <a:t>жылу</a:t>
            </a:r>
            <a:r>
              <a:rPr lang="ru-RU" dirty="0"/>
              <a:t> </a:t>
            </a:r>
            <a:r>
              <a:rPr lang="ru-RU" dirty="0" err="1"/>
              <a:t>келесідей</a:t>
            </a:r>
            <a:r>
              <a:rPr lang="ru-RU" dirty="0"/>
              <a:t> </a:t>
            </a:r>
            <a:r>
              <a:rPr lang="ru-RU" dirty="0" err="1"/>
              <a:t>жоғарыдан</a:t>
            </a:r>
            <a:r>
              <a:rPr lang="ru-RU" dirty="0"/>
              <a:t> </a:t>
            </a:r>
            <a:r>
              <a:rPr lang="ru-RU" dirty="0" err="1"/>
              <a:t>түседі</a:t>
            </a:r>
            <a:r>
              <a:rPr lang="ru-RU" dirty="0"/>
              <a:t>:</a:t>
            </a:r>
          </a:p>
          <a:p>
            <a:pPr algn="just"/>
            <a:endParaRPr lang="x-none" dirty="0"/>
          </a:p>
          <a:p>
            <a:pPr algn="r"/>
            <a:r>
              <a:rPr lang="x-none" dirty="0"/>
              <a:t>(2)</a:t>
            </a:r>
          </a:p>
          <a:p>
            <a:pPr algn="just"/>
            <a:endParaRPr lang="x-none" dirty="0"/>
          </a:p>
        </p:txBody>
      </p:sp>
      <p:sp>
        <p:nvSpPr>
          <p:cNvPr id="4107" name="Rectangle 12">
            <a:extLst>
              <a:ext uri="{FF2B5EF4-FFF2-40B4-BE49-F238E27FC236}">
                <a16:creationId xmlns:a16="http://schemas.microsoft.com/office/drawing/2014/main" id="{357BDFC5-562B-C447-ABC4-7697994B44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x-none" altLang="x-none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EF3B8B2-88ED-9040-B552-ECE2287CFF4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479501" y="4149080"/>
            <a:ext cx="5731510" cy="51498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7F680A7-4ED6-4A41-91FD-93FD0887BCA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479501" y="5987732"/>
            <a:ext cx="4875105" cy="514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193656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3">
            <a:extLst>
              <a:ext uri="{FF2B5EF4-FFF2-40B4-BE49-F238E27FC236}">
                <a16:creationId xmlns:a16="http://schemas.microsoft.com/office/drawing/2014/main" id="{0613821C-D4C0-F04B-B5A1-11D6DBAE2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3BAFF9E-BBDD-D645-A2EC-16299D4A6B17}" type="slidenum">
              <a:rPr lang="ru-RU" altLang="x-none"/>
              <a:pPr eaLnBrk="1" hangingPunct="1"/>
              <a:t>15</a:t>
            </a:fld>
            <a:endParaRPr lang="ru-RU" altLang="x-none"/>
          </a:p>
        </p:txBody>
      </p:sp>
      <p:sp>
        <p:nvSpPr>
          <p:cNvPr id="4101" name="Rectangle 7">
            <a:extLst>
              <a:ext uri="{FF2B5EF4-FFF2-40B4-BE49-F238E27FC236}">
                <a16:creationId xmlns:a16="http://schemas.microsoft.com/office/drawing/2014/main" id="{1017AAEE-AB4F-4342-9CF9-9B9B77ED45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4102" name="Rectangle 9">
            <a:extLst>
              <a:ext uri="{FF2B5EF4-FFF2-40B4-BE49-F238E27FC236}">
                <a16:creationId xmlns:a16="http://schemas.microsoft.com/office/drawing/2014/main" id="{86DEDB2F-9201-034F-AC6B-8571603B3D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4103" name="Rectangle 11">
            <a:extLst>
              <a:ext uri="{FF2B5EF4-FFF2-40B4-BE49-F238E27FC236}">
                <a16:creationId xmlns:a16="http://schemas.microsoft.com/office/drawing/2014/main" id="{2CA3EBC9-8066-ED4A-97C4-8A82B17E5A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4104" name="Rectangle 13">
            <a:extLst>
              <a:ext uri="{FF2B5EF4-FFF2-40B4-BE49-F238E27FC236}">
                <a16:creationId xmlns:a16="http://schemas.microsoft.com/office/drawing/2014/main" id="{F83B5B0D-37E8-3545-B3BF-F7BD33ED64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4105" name="Rectangle 15">
            <a:extLst>
              <a:ext uri="{FF2B5EF4-FFF2-40B4-BE49-F238E27FC236}">
                <a16:creationId xmlns:a16="http://schemas.microsoft.com/office/drawing/2014/main" id="{25E46064-376D-BD43-99B9-B00B213CD1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4106" name="TextBox 1">
            <a:extLst>
              <a:ext uri="{FF2B5EF4-FFF2-40B4-BE49-F238E27FC236}">
                <a16:creationId xmlns:a16="http://schemas.microsoft.com/office/drawing/2014/main" id="{BEA57127-DFB0-8F41-8179-76158FA75B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516" y="1148406"/>
            <a:ext cx="8712968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kk-KZ" dirty="0"/>
              <a:t>Төменге қарай</a:t>
            </a:r>
            <a:endParaRPr lang="x-none" dirty="0"/>
          </a:p>
          <a:p>
            <a:pPr algn="just"/>
            <a:endParaRPr lang="x-none" i="1" dirty="0"/>
          </a:p>
          <a:p>
            <a:pPr algn="r"/>
            <a:r>
              <a:rPr lang="x-none" dirty="0"/>
              <a:t>(3)</a:t>
            </a:r>
          </a:p>
          <a:p>
            <a:pPr algn="r"/>
            <a:endParaRPr lang="x-none" i="1" dirty="0"/>
          </a:p>
          <a:p>
            <a:r>
              <a:rPr lang="kk-KZ" dirty="0"/>
              <a:t>мұндағы </a:t>
            </a:r>
            <a:r>
              <a:rPr lang="x-none" i="1" dirty="0"/>
              <a:t>w</a:t>
            </a:r>
            <a:r>
              <a:rPr lang="x-none" i="1" baseline="-25000" dirty="0"/>
              <a:t>г,о</a:t>
            </a:r>
            <a:r>
              <a:rPr lang="x-none" i="1" dirty="0"/>
              <a:t> </a:t>
            </a:r>
            <a:r>
              <a:rPr lang="x-none" dirty="0"/>
              <a:t>— </a:t>
            </a:r>
            <a:r>
              <a:rPr lang="kk-KZ" dirty="0" err="1"/>
              <a:t>жну</a:t>
            </a:r>
            <a:r>
              <a:rPr lang="kk-KZ" dirty="0"/>
              <a:t> өнімдерінің қозғалу жылдамдығы</a:t>
            </a:r>
            <a:r>
              <a:rPr lang="x-none" dirty="0"/>
              <a:t>.</a:t>
            </a:r>
          </a:p>
          <a:p>
            <a:pPr algn="just"/>
            <a:endParaRPr lang="x-none" dirty="0"/>
          </a:p>
          <a:p>
            <a:pPr algn="just"/>
            <a:r>
              <a:rPr lang="ru-RU" dirty="0" err="1"/>
              <a:t>Қабылданған</a:t>
            </a:r>
            <a:r>
              <a:rPr lang="ru-RU" dirty="0"/>
              <a:t> </a:t>
            </a:r>
            <a:r>
              <a:rPr lang="ru-RU" dirty="0" err="1"/>
              <a:t>болжамдар</a:t>
            </a:r>
            <a:r>
              <a:rPr lang="ru-RU" dirty="0"/>
              <a:t> </a:t>
            </a:r>
            <a:r>
              <a:rPr lang="ru-RU" dirty="0" err="1"/>
              <a:t>бойынша</a:t>
            </a:r>
            <a:r>
              <a:rPr lang="ru-RU" dirty="0"/>
              <a:t> </a:t>
            </a:r>
            <a:r>
              <a:rPr lang="ru-RU" dirty="0" err="1"/>
              <a:t>қарастырылатын</a:t>
            </a:r>
            <a:r>
              <a:rPr lang="ru-RU" dirty="0"/>
              <a:t> </a:t>
            </a:r>
            <a:r>
              <a:rPr lang="ru-RU" dirty="0" err="1"/>
              <a:t>қарапайым</a:t>
            </a:r>
            <a:r>
              <a:rPr lang="ru-RU" dirty="0"/>
              <a:t> </a:t>
            </a:r>
            <a:r>
              <a:rPr lang="ru-RU" dirty="0" err="1"/>
              <a:t>қабаттың</a:t>
            </a:r>
            <a:r>
              <a:rPr lang="ru-RU" dirty="0"/>
              <a:t> </a:t>
            </a:r>
            <a:r>
              <a:rPr lang="ru-RU" dirty="0" err="1"/>
              <a:t>энтальпиясының</a:t>
            </a:r>
            <a:r>
              <a:rPr lang="ru-RU" dirty="0"/>
              <a:t> </a:t>
            </a:r>
            <a:r>
              <a:rPr lang="ru-RU" dirty="0" err="1"/>
              <a:t>өзгеруі</a:t>
            </a:r>
            <a:r>
              <a:rPr lang="ru-RU" dirty="0"/>
              <a:t> тек </a:t>
            </a:r>
            <a:r>
              <a:rPr lang="ru-RU" dirty="0" err="1"/>
              <a:t>жану</a:t>
            </a:r>
            <a:r>
              <a:rPr lang="ru-RU" dirty="0"/>
              <a:t> </a:t>
            </a:r>
            <a:r>
              <a:rPr lang="ru-RU" dirty="0" err="1"/>
              <a:t>өнімдерімен</a:t>
            </a:r>
            <a:r>
              <a:rPr lang="ru-RU" dirty="0"/>
              <a:t> </a:t>
            </a:r>
            <a:r>
              <a:rPr lang="ru-RU" dirty="0" err="1"/>
              <a:t>жылудың</a:t>
            </a:r>
            <a:r>
              <a:rPr lang="ru-RU" dirty="0"/>
              <a:t> </a:t>
            </a:r>
            <a:r>
              <a:rPr lang="ru-RU" dirty="0" err="1"/>
              <a:t>келуі</a:t>
            </a:r>
            <a:r>
              <a:rPr lang="ru-RU" dirty="0"/>
              <a:t> мен </a:t>
            </a:r>
            <a:r>
              <a:rPr lang="ru-RU" dirty="0" err="1"/>
              <a:t>тұтынылуы</a:t>
            </a:r>
            <a:r>
              <a:rPr lang="ru-RU" dirty="0"/>
              <a:t> </a:t>
            </a:r>
            <a:r>
              <a:rPr lang="ru-RU" dirty="0" err="1"/>
              <a:t>арасындағы</a:t>
            </a:r>
            <a:r>
              <a:rPr lang="ru-RU" dirty="0"/>
              <a:t> </a:t>
            </a:r>
            <a:r>
              <a:rPr lang="ru-RU" dirty="0" err="1"/>
              <a:t>айырмашылыққа</a:t>
            </a:r>
            <a:r>
              <a:rPr lang="ru-RU" dirty="0"/>
              <a:t> </a:t>
            </a:r>
            <a:r>
              <a:rPr lang="ru-RU" dirty="0" err="1"/>
              <a:t>байланысты</a:t>
            </a:r>
            <a:r>
              <a:rPr lang="x-none" dirty="0"/>
              <a:t>, </a:t>
            </a:r>
            <a:r>
              <a:rPr lang="kk-KZ" dirty="0"/>
              <a:t>яғни </a:t>
            </a:r>
            <a:r>
              <a:rPr lang="x-none" dirty="0"/>
              <a:t>Q</a:t>
            </a:r>
            <a:r>
              <a:rPr lang="x-none" baseline="-25000" dirty="0"/>
              <a:t>n</a:t>
            </a:r>
            <a:r>
              <a:rPr lang="x-none" dirty="0"/>
              <a:t> =Q</a:t>
            </a:r>
            <a:r>
              <a:rPr lang="x-none" baseline="-25000" dirty="0"/>
              <a:t>г n-1</a:t>
            </a:r>
            <a:r>
              <a:rPr lang="x-none" i="1" dirty="0"/>
              <a:t> - </a:t>
            </a:r>
            <a:r>
              <a:rPr lang="x-none" dirty="0"/>
              <a:t>Q</a:t>
            </a:r>
            <a:r>
              <a:rPr lang="x-none" baseline="-25000" dirty="0"/>
              <a:t>г n</a:t>
            </a:r>
            <a:endParaRPr lang="kk-KZ" baseline="-25000" dirty="0"/>
          </a:p>
          <a:p>
            <a:pPr algn="just"/>
            <a:r>
              <a:rPr lang="kk-KZ" dirty="0"/>
              <a:t>Осыны </a:t>
            </a:r>
            <a:r>
              <a:rPr lang="x-none" dirty="0"/>
              <a:t>(1)-(3)</a:t>
            </a:r>
            <a:r>
              <a:rPr lang="kk-KZ" dirty="0"/>
              <a:t> теңдеулеріне қойып, алатынымыз</a:t>
            </a:r>
            <a:endParaRPr lang="x-none" dirty="0"/>
          </a:p>
          <a:p>
            <a:pPr algn="r"/>
            <a:endParaRPr lang="x-none" dirty="0"/>
          </a:p>
          <a:p>
            <a:pPr algn="r"/>
            <a:r>
              <a:rPr lang="x-none" dirty="0"/>
              <a:t>(4)</a:t>
            </a:r>
          </a:p>
          <a:p>
            <a:pPr algn="r"/>
            <a:endParaRPr lang="x-none" dirty="0"/>
          </a:p>
          <a:p>
            <a:pPr algn="r"/>
            <a:endParaRPr lang="x-none" dirty="0"/>
          </a:p>
          <a:p>
            <a:pPr algn="r"/>
            <a:endParaRPr lang="x-none" dirty="0"/>
          </a:p>
          <a:p>
            <a:pPr algn="just"/>
            <a:r>
              <a:rPr lang="ru-RU" dirty="0" err="1"/>
              <a:t>Қатынастың</a:t>
            </a:r>
            <a:r>
              <a:rPr lang="ru-RU" dirty="0"/>
              <a:t> </a:t>
            </a:r>
            <a:r>
              <a:rPr lang="ru-RU" dirty="0" err="1"/>
              <a:t>оң</a:t>
            </a:r>
            <a:r>
              <a:rPr lang="ru-RU" dirty="0"/>
              <a:t> </a:t>
            </a:r>
            <a:r>
              <a:rPr lang="ru-RU" dirty="0" err="1"/>
              <a:t>жағы</a:t>
            </a:r>
            <a:r>
              <a:rPr lang="ru-RU" dirty="0"/>
              <a:t> (4) - </a:t>
            </a:r>
            <a:r>
              <a:rPr lang="ru-RU" dirty="0" err="1"/>
              <a:t>бұл</a:t>
            </a:r>
            <a:r>
              <a:rPr lang="ru-RU" dirty="0"/>
              <a:t> </a:t>
            </a:r>
            <a:r>
              <a:rPr lang="ru-RU" dirty="0" err="1"/>
              <a:t>ағын</a:t>
            </a:r>
            <a:r>
              <a:rPr lang="ru-RU" dirty="0"/>
              <a:t> </a:t>
            </a:r>
            <a:r>
              <a:rPr lang="ru-RU" dirty="0" err="1"/>
              <a:t>бағытындағы</a:t>
            </a:r>
            <a:r>
              <a:rPr lang="ru-RU" dirty="0"/>
              <a:t> температура </a:t>
            </a:r>
            <a:r>
              <a:rPr lang="ru-RU" dirty="0" err="1"/>
              <a:t>градиенті</a:t>
            </a:r>
            <a:r>
              <a:rPr lang="ru-RU" dirty="0"/>
              <a:t>, </a:t>
            </a:r>
            <a:r>
              <a:rPr lang="ru-RU" dirty="0" err="1"/>
              <a:t>сол</a:t>
            </a:r>
            <a:r>
              <a:rPr lang="ru-RU" dirty="0"/>
              <a:t> </a:t>
            </a:r>
            <a:r>
              <a:rPr lang="ru-RU" dirty="0" err="1"/>
              <a:t>жағы</a:t>
            </a:r>
            <a:r>
              <a:rPr lang="ru-RU" dirty="0"/>
              <a:t> - </a:t>
            </a:r>
            <a:r>
              <a:rPr lang="ru-RU" dirty="0" err="1"/>
              <a:t>екі</a:t>
            </a:r>
            <a:r>
              <a:rPr lang="ru-RU" dirty="0"/>
              <a:t> </a:t>
            </a:r>
            <a:r>
              <a:rPr lang="ru-RU" dirty="0" err="1"/>
              <a:t>фактордың</a:t>
            </a:r>
            <a:r>
              <a:rPr lang="ru-RU" dirty="0"/>
              <a:t> </a:t>
            </a:r>
            <a:r>
              <a:rPr lang="ru-RU" dirty="0" err="1"/>
              <a:t>көбейтіндісі</a:t>
            </a:r>
            <a:r>
              <a:rPr lang="ru-RU" dirty="0"/>
              <a:t>, </a:t>
            </a:r>
            <a:r>
              <a:rPr lang="ru-RU" dirty="0" err="1"/>
              <a:t>екіншісі</a:t>
            </a:r>
            <a:r>
              <a:rPr lang="ru-RU" dirty="0"/>
              <a:t> </a:t>
            </a:r>
            <a:r>
              <a:rPr lang="ru-RU" dirty="0" err="1"/>
              <a:t>қыздыру</a:t>
            </a:r>
            <a:r>
              <a:rPr lang="ru-RU" dirty="0"/>
              <a:t> </a:t>
            </a:r>
            <a:r>
              <a:rPr lang="ru-RU" dirty="0" err="1"/>
              <a:t>жылдамдығын</a:t>
            </a:r>
            <a:r>
              <a:rPr lang="ru-RU" dirty="0"/>
              <a:t> </a:t>
            </a:r>
            <a:r>
              <a:rPr lang="ru-RU" dirty="0" err="1"/>
              <a:t>сипаттайды</a:t>
            </a:r>
            <a:r>
              <a:rPr lang="ru-RU" dirty="0"/>
              <a:t>, ал </a:t>
            </a:r>
            <a:r>
              <a:rPr lang="ru-RU" dirty="0" err="1"/>
              <a:t>біріншісі</a:t>
            </a:r>
            <a:r>
              <a:rPr lang="ru-RU" dirty="0"/>
              <a:t> -  </a:t>
            </a:r>
            <a:r>
              <a:rPr lang="ru-RU" dirty="0" err="1"/>
              <a:t>политермиялық</a:t>
            </a:r>
            <a:r>
              <a:rPr lang="ru-RU" dirty="0"/>
              <a:t> </a:t>
            </a:r>
            <a:r>
              <a:rPr lang="ru-RU" dirty="0" err="1"/>
              <a:t>беттің</a:t>
            </a:r>
            <a:r>
              <a:rPr lang="ru-RU" dirty="0"/>
              <a:t> </a:t>
            </a:r>
            <a:r>
              <a:rPr lang="ru-RU" dirty="0" err="1"/>
              <a:t>қозғалыс</a:t>
            </a:r>
            <a:r>
              <a:rPr lang="ru-RU" dirty="0"/>
              <a:t> </a:t>
            </a:r>
            <a:r>
              <a:rPr lang="ru-RU" dirty="0" err="1"/>
              <a:t>жылдамдығына</a:t>
            </a:r>
            <a:r>
              <a:rPr lang="ru-RU" dirty="0"/>
              <a:t> </a:t>
            </a:r>
            <a:r>
              <a:rPr lang="ru-RU" dirty="0" err="1"/>
              <a:t>кері</a:t>
            </a:r>
            <a:r>
              <a:rPr lang="ru-RU" dirty="0"/>
              <a:t> </a:t>
            </a:r>
            <a:r>
              <a:rPr lang="ru-RU" dirty="0" err="1"/>
              <a:t>қатынасы</a:t>
            </a:r>
            <a:r>
              <a:rPr lang="ru-RU" dirty="0"/>
              <a:t>. </a:t>
            </a:r>
            <a:endParaRPr lang="x-none" dirty="0"/>
          </a:p>
        </p:txBody>
      </p:sp>
      <p:sp>
        <p:nvSpPr>
          <p:cNvPr id="4107" name="Rectangle 12">
            <a:extLst>
              <a:ext uri="{FF2B5EF4-FFF2-40B4-BE49-F238E27FC236}">
                <a16:creationId xmlns:a16="http://schemas.microsoft.com/office/drawing/2014/main" id="{357BDFC5-562B-C447-ABC4-7697994B44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x-none" altLang="x-none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E3E583D-786E-254B-AE4B-CDF2F31CDC0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195736" y="1484785"/>
            <a:ext cx="4681736" cy="589352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0B83F90-EE64-B344-BD42-45BB4364865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670849" y="4217206"/>
            <a:ext cx="5731510" cy="862965"/>
          </a:xfrm>
          <a:prstGeom prst="rect">
            <a:avLst/>
          </a:prstGeom>
        </p:spPr>
      </p:pic>
      <p:sp>
        <p:nvSpPr>
          <p:cNvPr id="15" name="Rectangle 2">
            <a:extLst>
              <a:ext uri="{FF2B5EF4-FFF2-40B4-BE49-F238E27FC236}">
                <a16:creationId xmlns:a16="http://schemas.microsoft.com/office/drawing/2014/main" id="{C318744A-2C95-C741-8BC6-ED1EE48F91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554" y="226178"/>
            <a:ext cx="8280400" cy="671513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rgbClr val="CCEC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3.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Жылулық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процестер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және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агломерациялық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 шихта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қабатындағы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жылу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таралуының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математикалық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сипаттамасы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34180075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3">
            <a:extLst>
              <a:ext uri="{FF2B5EF4-FFF2-40B4-BE49-F238E27FC236}">
                <a16:creationId xmlns:a16="http://schemas.microsoft.com/office/drawing/2014/main" id="{0613821C-D4C0-F04B-B5A1-11D6DBAE2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3BAFF9E-BBDD-D645-A2EC-16299D4A6B17}" type="slidenum">
              <a:rPr lang="ru-RU" altLang="x-none"/>
              <a:pPr eaLnBrk="1" hangingPunct="1"/>
              <a:t>16</a:t>
            </a:fld>
            <a:endParaRPr lang="ru-RU" altLang="x-none"/>
          </a:p>
        </p:txBody>
      </p:sp>
      <p:sp>
        <p:nvSpPr>
          <p:cNvPr id="4101" name="Rectangle 7">
            <a:extLst>
              <a:ext uri="{FF2B5EF4-FFF2-40B4-BE49-F238E27FC236}">
                <a16:creationId xmlns:a16="http://schemas.microsoft.com/office/drawing/2014/main" id="{1017AAEE-AB4F-4342-9CF9-9B9B77ED45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4102" name="Rectangle 9">
            <a:extLst>
              <a:ext uri="{FF2B5EF4-FFF2-40B4-BE49-F238E27FC236}">
                <a16:creationId xmlns:a16="http://schemas.microsoft.com/office/drawing/2014/main" id="{86DEDB2F-9201-034F-AC6B-8571603B3D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4103" name="Rectangle 11">
            <a:extLst>
              <a:ext uri="{FF2B5EF4-FFF2-40B4-BE49-F238E27FC236}">
                <a16:creationId xmlns:a16="http://schemas.microsoft.com/office/drawing/2014/main" id="{2CA3EBC9-8066-ED4A-97C4-8A82B17E5A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4104" name="Rectangle 13">
            <a:extLst>
              <a:ext uri="{FF2B5EF4-FFF2-40B4-BE49-F238E27FC236}">
                <a16:creationId xmlns:a16="http://schemas.microsoft.com/office/drawing/2014/main" id="{F83B5B0D-37E8-3545-B3BF-F7BD33ED64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4105" name="Rectangle 15">
            <a:extLst>
              <a:ext uri="{FF2B5EF4-FFF2-40B4-BE49-F238E27FC236}">
                <a16:creationId xmlns:a16="http://schemas.microsoft.com/office/drawing/2014/main" id="{25E46064-376D-BD43-99B9-B00B213CD1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4106" name="TextBox 1">
            <a:extLst>
              <a:ext uri="{FF2B5EF4-FFF2-40B4-BE49-F238E27FC236}">
                <a16:creationId xmlns:a16="http://schemas.microsoft.com/office/drawing/2014/main" id="{BEA57127-DFB0-8F41-8179-76158FA75B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516" y="1148406"/>
            <a:ext cx="8712968" cy="4801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ru-RU" b="1" dirty="0" err="1"/>
              <a:t>Политермиялық</a:t>
            </a:r>
            <a:r>
              <a:rPr lang="ru-RU" b="1" dirty="0"/>
              <a:t> </a:t>
            </a:r>
            <a:r>
              <a:rPr lang="ru-RU" b="1" dirty="0" err="1"/>
              <a:t>беттің</a:t>
            </a:r>
            <a:r>
              <a:rPr lang="ru-RU" b="1" dirty="0"/>
              <a:t> </a:t>
            </a:r>
            <a:r>
              <a:rPr lang="ru-RU" b="1" dirty="0" err="1"/>
              <a:t>қозғалыс</a:t>
            </a:r>
            <a:r>
              <a:rPr lang="ru-RU" b="1" dirty="0"/>
              <a:t> </a:t>
            </a:r>
            <a:r>
              <a:rPr lang="ru-RU" b="1" dirty="0" err="1"/>
              <a:t>жылдамдығының</a:t>
            </a:r>
            <a:r>
              <a:rPr lang="ru-RU" b="1" dirty="0"/>
              <a:t> </a:t>
            </a:r>
            <a:r>
              <a:rPr lang="ru-RU" b="1" dirty="0" err="1"/>
              <a:t>кері</a:t>
            </a:r>
            <a:r>
              <a:rPr lang="ru-RU" b="1" dirty="0"/>
              <a:t> </a:t>
            </a:r>
            <a:r>
              <a:rPr lang="ru-RU" b="1" dirty="0" err="1"/>
              <a:t>жылдамдық</a:t>
            </a:r>
            <a:r>
              <a:rPr lang="ru-RU" b="1" dirty="0"/>
              <a:t> </a:t>
            </a:r>
            <a:r>
              <a:rPr lang="ru-RU" b="1" dirty="0" err="1"/>
              <a:t>шамасы</a:t>
            </a:r>
            <a:r>
              <a:rPr lang="ru-RU" b="1" dirty="0"/>
              <a:t> </a:t>
            </a:r>
            <a:r>
              <a:rPr lang="ru-RU" dirty="0" err="1"/>
              <a:t>төменгі</a:t>
            </a:r>
            <a:r>
              <a:rPr lang="ru-RU" dirty="0"/>
              <a:t> </a:t>
            </a:r>
            <a:r>
              <a:rPr lang="ru-RU" dirty="0" err="1"/>
              <a:t>сатының</a:t>
            </a:r>
            <a:r>
              <a:rPr lang="ru-RU" dirty="0"/>
              <a:t> </a:t>
            </a:r>
            <a:r>
              <a:rPr lang="ru-RU" dirty="0" err="1"/>
              <a:t>жылу</a:t>
            </a:r>
            <a:r>
              <a:rPr lang="ru-RU" dirty="0"/>
              <a:t> </a:t>
            </a:r>
            <a:r>
              <a:rPr lang="ru-RU" dirty="0" err="1"/>
              <a:t>қозғалыс</a:t>
            </a:r>
            <a:r>
              <a:rPr lang="ru-RU" dirty="0"/>
              <a:t> </a:t>
            </a:r>
            <a:r>
              <a:rPr lang="ru-RU" dirty="0" err="1"/>
              <a:t>шебінің</a:t>
            </a:r>
            <a:r>
              <a:rPr lang="ru-RU" dirty="0"/>
              <a:t> </a:t>
            </a:r>
            <a:r>
              <a:rPr lang="ru-RU" dirty="0" err="1"/>
              <a:t>жылдамдығы</a:t>
            </a:r>
            <a:r>
              <a:rPr lang="ru-RU" dirty="0"/>
              <a:t> </a:t>
            </a:r>
            <a:r>
              <a:rPr lang="ru-RU" dirty="0" err="1"/>
              <a:t>деп</a:t>
            </a:r>
            <a:r>
              <a:rPr lang="ru-RU" dirty="0"/>
              <a:t> те </a:t>
            </a:r>
            <a:r>
              <a:rPr lang="ru-RU" dirty="0" err="1"/>
              <a:t>аталады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келесі</a:t>
            </a:r>
            <a:r>
              <a:rPr lang="ru-RU" dirty="0"/>
              <a:t> </a:t>
            </a:r>
            <a:r>
              <a:rPr lang="ru-RU" dirty="0" err="1"/>
              <a:t>теңдеумен</a:t>
            </a:r>
            <a:r>
              <a:rPr lang="ru-RU" dirty="0"/>
              <a:t> </a:t>
            </a:r>
            <a:r>
              <a:rPr lang="ru-RU" dirty="0" err="1"/>
              <a:t>сипатталады</a:t>
            </a:r>
            <a:r>
              <a:rPr lang="ru-RU" dirty="0"/>
              <a:t>:</a:t>
            </a:r>
            <a:endParaRPr lang="x-none" dirty="0"/>
          </a:p>
          <a:p>
            <a:pPr algn="just"/>
            <a:endParaRPr lang="x-none" dirty="0"/>
          </a:p>
          <a:p>
            <a:pPr algn="r"/>
            <a:r>
              <a:rPr lang="x-none" dirty="0"/>
              <a:t>(5)</a:t>
            </a:r>
          </a:p>
          <a:p>
            <a:pPr algn="r"/>
            <a:endParaRPr lang="x-none" dirty="0"/>
          </a:p>
          <a:p>
            <a:pPr algn="r"/>
            <a:endParaRPr lang="x-none" dirty="0"/>
          </a:p>
          <a:p>
            <a:pPr algn="just"/>
            <a:r>
              <a:rPr lang="kk-KZ" dirty="0"/>
              <a:t>Осыған ұқсас </a:t>
            </a:r>
            <a:r>
              <a:rPr lang="kk-KZ" i="1" u="sng" dirty="0" err="1"/>
              <a:t>жылуберілістің</a:t>
            </a:r>
            <a:r>
              <a:rPr lang="kk-KZ" i="1" u="sng" dirty="0"/>
              <a:t> жоғары сатысы үшін </a:t>
            </a:r>
            <a:r>
              <a:rPr lang="x-none" b="1" i="1" dirty="0">
                <a:solidFill>
                  <a:srgbClr val="0070C0"/>
                </a:solidFill>
              </a:rPr>
              <a:t>:</a:t>
            </a:r>
          </a:p>
          <a:p>
            <a:pPr algn="just"/>
            <a:endParaRPr lang="x-none" b="1" i="1" dirty="0">
              <a:solidFill>
                <a:srgbClr val="0070C0"/>
              </a:solidFill>
            </a:endParaRPr>
          </a:p>
          <a:p>
            <a:pPr algn="just"/>
            <a:endParaRPr lang="x-none" b="1" i="1" dirty="0">
              <a:solidFill>
                <a:srgbClr val="0070C0"/>
              </a:solidFill>
            </a:endParaRPr>
          </a:p>
          <a:p>
            <a:pPr algn="r"/>
            <a:r>
              <a:rPr lang="x-none" dirty="0"/>
              <a:t>(6)</a:t>
            </a:r>
          </a:p>
          <a:p>
            <a:pPr algn="r"/>
            <a:endParaRPr lang="x-none" dirty="0"/>
          </a:p>
          <a:p>
            <a:pPr algn="r"/>
            <a:endParaRPr lang="x-none" dirty="0"/>
          </a:p>
          <a:p>
            <a:pPr algn="just"/>
            <a:r>
              <a:rPr lang="kk-KZ" dirty="0"/>
              <a:t>мұндағы</a:t>
            </a:r>
            <a:r>
              <a:rPr lang="x-none" dirty="0"/>
              <a:t> С</a:t>
            </a:r>
            <a:r>
              <a:rPr lang="x-none" baseline="-25000" dirty="0"/>
              <a:t>в1</a:t>
            </a:r>
            <a:r>
              <a:rPr lang="x-none" dirty="0"/>
              <a:t>,</a:t>
            </a:r>
            <a:r>
              <a:rPr lang="x-none" i="1" baseline="-25000" dirty="0"/>
              <a:t>v</a:t>
            </a:r>
            <a:r>
              <a:rPr lang="x-none" dirty="0"/>
              <a:t>, С</a:t>
            </a:r>
            <a:r>
              <a:rPr lang="x-none" baseline="-25000" dirty="0"/>
              <a:t>в</a:t>
            </a:r>
            <a:r>
              <a:rPr lang="x-none" dirty="0"/>
              <a:t>,</a:t>
            </a:r>
            <a:r>
              <a:rPr lang="x-none" i="1" baseline="-25000" dirty="0"/>
              <a:t>v</a:t>
            </a:r>
            <a:r>
              <a:rPr lang="x-none" dirty="0"/>
              <a:t> — </a:t>
            </a:r>
            <a:r>
              <a:rPr lang="kk-KZ" dirty="0"/>
              <a:t>ауа мен </a:t>
            </a:r>
            <a:r>
              <a:rPr lang="kk-KZ" dirty="0" err="1"/>
              <a:t>жылуберілістің</a:t>
            </a:r>
            <a:r>
              <a:rPr lang="kk-KZ" dirty="0"/>
              <a:t> көлемдік </a:t>
            </a:r>
            <a:r>
              <a:rPr lang="kk-KZ" dirty="0" err="1"/>
              <a:t>жылусыйымдылықтары</a:t>
            </a:r>
            <a:r>
              <a:rPr lang="x-none" dirty="0"/>
              <a:t>; </a:t>
            </a:r>
          </a:p>
          <a:p>
            <a:pPr indent="404813" algn="just"/>
            <a:r>
              <a:rPr lang="x-none" i="1" dirty="0"/>
              <a:t>𝛆 </a:t>
            </a:r>
            <a:r>
              <a:rPr lang="x-none" baseline="-25000" dirty="0"/>
              <a:t>а</a:t>
            </a:r>
            <a:r>
              <a:rPr lang="x-none" dirty="0"/>
              <a:t> — </a:t>
            </a:r>
            <a:r>
              <a:rPr lang="ru-RU" dirty="0"/>
              <a:t>агломерат </a:t>
            </a:r>
            <a:r>
              <a:rPr lang="ru-RU" dirty="0" err="1"/>
              <a:t>қабатының</a:t>
            </a:r>
            <a:r>
              <a:rPr lang="ru-RU" dirty="0"/>
              <a:t> </a:t>
            </a:r>
            <a:r>
              <a:rPr lang="ru-RU" dirty="0" err="1"/>
              <a:t>кеуектілігі</a:t>
            </a:r>
            <a:r>
              <a:rPr lang="x-none" dirty="0"/>
              <a:t>; </a:t>
            </a:r>
          </a:p>
          <a:p>
            <a:pPr indent="404813" algn="just"/>
            <a:r>
              <a:rPr lang="x-none" dirty="0"/>
              <a:t>w</a:t>
            </a:r>
            <a:r>
              <a:rPr lang="x-none" baseline="-25000" dirty="0"/>
              <a:t>в</a:t>
            </a:r>
            <a:r>
              <a:rPr lang="x-none" dirty="0"/>
              <a:t>,</a:t>
            </a:r>
            <a:r>
              <a:rPr lang="x-none" baseline="-25000" dirty="0"/>
              <a:t>o</a:t>
            </a:r>
            <a:r>
              <a:rPr lang="x-none" dirty="0"/>
              <a:t> — </a:t>
            </a:r>
            <a:r>
              <a:rPr lang="ru-RU" dirty="0"/>
              <a:t>агломерат </a:t>
            </a:r>
            <a:r>
              <a:rPr lang="ru-RU" dirty="0" err="1"/>
              <a:t>қабаты</a:t>
            </a:r>
            <a:r>
              <a:rPr lang="ru-RU" dirty="0"/>
              <a:t> </a:t>
            </a:r>
            <a:r>
              <a:rPr lang="ru-RU" dirty="0" err="1"/>
              <a:t>арқылы</a:t>
            </a:r>
            <a:r>
              <a:rPr lang="ru-RU" dirty="0"/>
              <a:t> </a:t>
            </a:r>
            <a:r>
              <a:rPr lang="ru-RU" dirty="0" err="1"/>
              <a:t>ауа</a:t>
            </a:r>
            <a:r>
              <a:rPr lang="ru-RU" dirty="0"/>
              <a:t> </a:t>
            </a:r>
            <a:r>
              <a:rPr lang="ru-RU" dirty="0" err="1"/>
              <a:t>сүзілу</a:t>
            </a:r>
            <a:r>
              <a:rPr lang="ru-RU" dirty="0"/>
              <a:t> </a:t>
            </a:r>
            <a:r>
              <a:rPr lang="ru-RU" dirty="0" err="1"/>
              <a:t>жылдамдығы</a:t>
            </a:r>
            <a:r>
              <a:rPr lang="x-none" dirty="0"/>
              <a:t>.</a:t>
            </a:r>
          </a:p>
          <a:p>
            <a:pPr algn="just"/>
            <a:endParaRPr lang="x-none" dirty="0"/>
          </a:p>
        </p:txBody>
      </p:sp>
      <p:sp>
        <p:nvSpPr>
          <p:cNvPr id="4107" name="Rectangle 12">
            <a:extLst>
              <a:ext uri="{FF2B5EF4-FFF2-40B4-BE49-F238E27FC236}">
                <a16:creationId xmlns:a16="http://schemas.microsoft.com/office/drawing/2014/main" id="{357BDFC5-562B-C447-ABC4-7697994B44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x-none" altLang="x-none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8FC2F42-B20B-8F4B-BF15-135D9803813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259632" y="2064550"/>
            <a:ext cx="5472608" cy="93631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9A0EB9C3-2ED4-5B44-ADD3-DB65A84BAFD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835696" y="3917008"/>
            <a:ext cx="5472608" cy="872225"/>
          </a:xfrm>
          <a:prstGeom prst="rect">
            <a:avLst/>
          </a:prstGeom>
        </p:spPr>
      </p:pic>
      <p:sp>
        <p:nvSpPr>
          <p:cNvPr id="13" name="Rectangle 2">
            <a:extLst>
              <a:ext uri="{FF2B5EF4-FFF2-40B4-BE49-F238E27FC236}">
                <a16:creationId xmlns:a16="http://schemas.microsoft.com/office/drawing/2014/main" id="{062409AB-80C1-C44B-9479-A88BF93763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554" y="226178"/>
            <a:ext cx="8280400" cy="671513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rgbClr val="CCEC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3.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Жылулық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процестер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және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агломерациялық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 шихта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қабатындағы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жылу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таралуының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математикалық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сипаттамасы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13177686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3">
            <a:extLst>
              <a:ext uri="{FF2B5EF4-FFF2-40B4-BE49-F238E27FC236}">
                <a16:creationId xmlns:a16="http://schemas.microsoft.com/office/drawing/2014/main" id="{0613821C-D4C0-F04B-B5A1-11D6DBAE2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3BAFF9E-BBDD-D645-A2EC-16299D4A6B17}" type="slidenum">
              <a:rPr lang="ru-RU" altLang="x-none"/>
              <a:pPr eaLnBrk="1" hangingPunct="1"/>
              <a:t>17</a:t>
            </a:fld>
            <a:endParaRPr lang="ru-RU" altLang="x-none"/>
          </a:p>
        </p:txBody>
      </p:sp>
      <p:sp>
        <p:nvSpPr>
          <p:cNvPr id="4101" name="Rectangle 7">
            <a:extLst>
              <a:ext uri="{FF2B5EF4-FFF2-40B4-BE49-F238E27FC236}">
                <a16:creationId xmlns:a16="http://schemas.microsoft.com/office/drawing/2014/main" id="{1017AAEE-AB4F-4342-9CF9-9B9B77ED45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4102" name="Rectangle 9">
            <a:extLst>
              <a:ext uri="{FF2B5EF4-FFF2-40B4-BE49-F238E27FC236}">
                <a16:creationId xmlns:a16="http://schemas.microsoft.com/office/drawing/2014/main" id="{86DEDB2F-9201-034F-AC6B-8571603B3D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4103" name="Rectangle 11">
            <a:extLst>
              <a:ext uri="{FF2B5EF4-FFF2-40B4-BE49-F238E27FC236}">
                <a16:creationId xmlns:a16="http://schemas.microsoft.com/office/drawing/2014/main" id="{2CA3EBC9-8066-ED4A-97C4-8A82B17E5A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4104" name="Rectangle 13">
            <a:extLst>
              <a:ext uri="{FF2B5EF4-FFF2-40B4-BE49-F238E27FC236}">
                <a16:creationId xmlns:a16="http://schemas.microsoft.com/office/drawing/2014/main" id="{F83B5B0D-37E8-3545-B3BF-F7BD33ED64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4105" name="Rectangle 15">
            <a:extLst>
              <a:ext uri="{FF2B5EF4-FFF2-40B4-BE49-F238E27FC236}">
                <a16:creationId xmlns:a16="http://schemas.microsoft.com/office/drawing/2014/main" id="{25E46064-376D-BD43-99B9-B00B213CD1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4106" name="TextBox 1">
            <a:extLst>
              <a:ext uri="{FF2B5EF4-FFF2-40B4-BE49-F238E27FC236}">
                <a16:creationId xmlns:a16="http://schemas.microsoft.com/office/drawing/2014/main" id="{BEA57127-DFB0-8F41-8179-76158FA75B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516" y="1148406"/>
            <a:ext cx="8712968" cy="535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ru-RU" dirty="0"/>
              <a:t>Жану </a:t>
            </a:r>
            <a:r>
              <a:rPr lang="ru-RU" dirty="0" err="1"/>
              <a:t>өнімдерінің</a:t>
            </a:r>
            <a:r>
              <a:rPr lang="ru-RU" dirty="0"/>
              <a:t> </a:t>
            </a:r>
            <a:r>
              <a:rPr lang="ru-RU" dirty="0" err="1"/>
              <a:t>жылу</a:t>
            </a:r>
            <a:r>
              <a:rPr lang="ru-RU" dirty="0"/>
              <a:t> </a:t>
            </a:r>
            <a:r>
              <a:rPr lang="ru-RU" dirty="0" err="1"/>
              <a:t>сыйымдылығы</a:t>
            </a:r>
            <a:r>
              <a:rPr lang="ru-RU" dirty="0"/>
              <a:t> мен </a:t>
            </a:r>
            <a:r>
              <a:rPr lang="ru-RU" dirty="0" err="1"/>
              <a:t>көлемі</a:t>
            </a:r>
            <a:r>
              <a:rPr lang="ru-RU" dirty="0"/>
              <a:t> </a:t>
            </a:r>
            <a:r>
              <a:rPr lang="ru-RU" dirty="0" err="1"/>
              <a:t>ауадан</a:t>
            </a:r>
            <a:r>
              <a:rPr lang="ru-RU" dirty="0"/>
              <a:t> </a:t>
            </a:r>
            <a:r>
              <a:rPr lang="ru-RU" dirty="0" err="1"/>
              <a:t>үлкен</a:t>
            </a:r>
            <a:r>
              <a:rPr lang="ru-RU" dirty="0"/>
              <a:t> </a:t>
            </a:r>
            <a:r>
              <a:rPr lang="ru-RU" dirty="0" err="1"/>
              <a:t>болғандықтан</a:t>
            </a:r>
            <a:r>
              <a:rPr lang="ru-RU" dirty="0"/>
              <a:t> (О2 </a:t>
            </a:r>
            <a:r>
              <a:rPr lang="ru-RU" dirty="0" err="1"/>
              <a:t>орнына</a:t>
            </a:r>
            <a:r>
              <a:rPr lang="ru-RU" dirty="0"/>
              <a:t> СО2 </a:t>
            </a:r>
            <a:r>
              <a:rPr lang="ru-RU" dirty="0" err="1"/>
              <a:t>пайда</a:t>
            </a:r>
            <a:r>
              <a:rPr lang="ru-RU" dirty="0"/>
              <a:t> </a:t>
            </a:r>
            <a:r>
              <a:rPr lang="ru-RU" dirty="0" err="1"/>
              <a:t>болуы</a:t>
            </a:r>
            <a:r>
              <a:rPr lang="ru-RU" dirty="0"/>
              <a:t>, </a:t>
            </a:r>
            <a:r>
              <a:rPr lang="ru-RU" dirty="0" err="1"/>
              <a:t>ұшқыш</a:t>
            </a:r>
            <a:r>
              <a:rPr lang="ru-RU" dirty="0"/>
              <a:t> </a:t>
            </a:r>
            <a:r>
              <a:rPr lang="ru-RU" dirty="0" err="1"/>
              <a:t>заттардың</a:t>
            </a:r>
            <a:r>
              <a:rPr lang="ru-RU" dirty="0"/>
              <a:t> </a:t>
            </a:r>
            <a:r>
              <a:rPr lang="ru-RU" dirty="0" err="1"/>
              <a:t>түзілуі</a:t>
            </a:r>
            <a:r>
              <a:rPr lang="ru-RU" dirty="0"/>
              <a:t>, </a:t>
            </a:r>
            <a:r>
              <a:rPr lang="ru-RU" dirty="0" err="1"/>
              <a:t>темір</a:t>
            </a:r>
            <a:r>
              <a:rPr lang="ru-RU" dirty="0"/>
              <a:t> </a:t>
            </a:r>
            <a:r>
              <a:rPr lang="ru-RU" dirty="0" err="1"/>
              <a:t>оксидтерінің</a:t>
            </a:r>
            <a:r>
              <a:rPr lang="ru-RU" dirty="0"/>
              <a:t> </a:t>
            </a:r>
            <a:r>
              <a:rPr lang="ru-RU" dirty="0" err="1"/>
              <a:t>тотықсыздануынан</a:t>
            </a:r>
            <a:r>
              <a:rPr lang="ru-RU" dirty="0"/>
              <a:t> газ </a:t>
            </a:r>
            <a:r>
              <a:rPr lang="ru-RU" dirty="0" err="1"/>
              <a:t>тәрізді</a:t>
            </a:r>
            <a:r>
              <a:rPr lang="ru-RU" dirty="0"/>
              <a:t> </a:t>
            </a:r>
            <a:r>
              <a:rPr lang="ru-RU" dirty="0" err="1"/>
              <a:t>өнімдер</a:t>
            </a:r>
            <a:r>
              <a:rPr lang="ru-RU" dirty="0"/>
              <a:t> </a:t>
            </a:r>
            <a:r>
              <a:rPr lang="ru-RU" dirty="0" err="1"/>
              <a:t>түзілуі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т.б</a:t>
            </a:r>
            <a:r>
              <a:rPr lang="ru-RU" dirty="0"/>
              <a:t>.), </a:t>
            </a:r>
            <a:r>
              <a:rPr lang="ru-RU" dirty="0" err="1"/>
              <a:t>содан</a:t>
            </a:r>
            <a:r>
              <a:rPr lang="ru-RU" dirty="0"/>
              <a:t> </a:t>
            </a:r>
            <a:r>
              <a:rPr lang="ru-RU" dirty="0" err="1"/>
              <a:t>кейін</a:t>
            </a:r>
            <a:r>
              <a:rPr lang="ru-RU" dirty="0"/>
              <a:t> </a:t>
            </a:r>
            <a:r>
              <a:rPr lang="x-none" dirty="0"/>
              <a:t>u</a:t>
            </a:r>
            <a:r>
              <a:rPr lang="x-none" baseline="-25000" dirty="0"/>
              <a:t>т,н</a:t>
            </a:r>
            <a:r>
              <a:rPr lang="x-none" dirty="0"/>
              <a:t> &gt; u</a:t>
            </a:r>
            <a:r>
              <a:rPr lang="x-none" baseline="-25000" dirty="0"/>
              <a:t>т,в</a:t>
            </a:r>
            <a:r>
              <a:rPr lang="en-GB" dirty="0"/>
              <a:t>.</a:t>
            </a:r>
          </a:p>
          <a:p>
            <a:pPr algn="just"/>
            <a:r>
              <a:rPr lang="ru-RU" dirty="0" err="1"/>
              <a:t>Шихтаны</a:t>
            </a:r>
            <a:r>
              <a:rPr lang="ru-RU" dirty="0"/>
              <a:t> </a:t>
            </a:r>
            <a:r>
              <a:rPr lang="ru-RU" dirty="0" err="1"/>
              <a:t>агломерациялау</a:t>
            </a:r>
            <a:r>
              <a:rPr lang="ru-RU" dirty="0"/>
              <a:t> </a:t>
            </a:r>
            <a:r>
              <a:rPr lang="ru-RU" dirty="0" err="1"/>
              <a:t>қарқындылығын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, </a:t>
            </a:r>
            <a:r>
              <a:rPr lang="ru-RU" dirty="0" err="1"/>
              <a:t>сайып</a:t>
            </a:r>
            <a:r>
              <a:rPr lang="ru-RU" dirty="0"/>
              <a:t> </a:t>
            </a:r>
            <a:r>
              <a:rPr lang="ru-RU" dirty="0" err="1"/>
              <a:t>келгенде</a:t>
            </a:r>
            <a:r>
              <a:rPr lang="ru-RU" dirty="0"/>
              <a:t>, </a:t>
            </a:r>
            <a:r>
              <a:rPr lang="ru-RU" dirty="0" err="1"/>
              <a:t>қондырғының</a:t>
            </a:r>
            <a:r>
              <a:rPr lang="ru-RU" dirty="0"/>
              <a:t> </a:t>
            </a:r>
            <a:r>
              <a:rPr lang="ru-RU" dirty="0" err="1"/>
              <a:t>өнімділігін</a:t>
            </a:r>
            <a:r>
              <a:rPr lang="ru-RU" dirty="0"/>
              <a:t> </a:t>
            </a:r>
            <a:r>
              <a:rPr lang="ru-RU" dirty="0" err="1"/>
              <a:t>сипаттайтын</a:t>
            </a:r>
            <a:r>
              <a:rPr lang="ru-RU" dirty="0"/>
              <a:t> </a:t>
            </a:r>
            <a:r>
              <a:rPr lang="ru-RU" dirty="0" err="1"/>
              <a:t>агломерлеу</a:t>
            </a:r>
            <a:r>
              <a:rPr lang="ru-RU" dirty="0"/>
              <a:t> </a:t>
            </a:r>
            <a:r>
              <a:rPr lang="ru-RU" dirty="0" err="1"/>
              <a:t>процесінің</a:t>
            </a:r>
            <a:r>
              <a:rPr lang="ru-RU" dirty="0"/>
              <a:t> </a:t>
            </a:r>
            <a:r>
              <a:rPr lang="ru-RU" dirty="0" err="1"/>
              <a:t>маңызды</a:t>
            </a:r>
            <a:r>
              <a:rPr lang="ru-RU" dirty="0"/>
              <a:t> </a:t>
            </a:r>
            <a:r>
              <a:rPr lang="ru-RU" dirty="0" err="1"/>
              <a:t>параметрі</a:t>
            </a:r>
            <a:r>
              <a:rPr lang="ru-RU" dirty="0"/>
              <a:t> - «</a:t>
            </a:r>
            <a:r>
              <a:rPr lang="ru-RU" b="1" dirty="0" err="1"/>
              <a:t>тік</a:t>
            </a:r>
            <a:r>
              <a:rPr lang="ru-RU" b="1" dirty="0"/>
              <a:t> агломерация </a:t>
            </a:r>
            <a:r>
              <a:rPr lang="ru-RU" b="1" dirty="0" err="1"/>
              <a:t>жылдамдығы</a:t>
            </a:r>
            <a:r>
              <a:rPr lang="ru-RU" dirty="0"/>
              <a:t>», </a:t>
            </a:r>
            <a:r>
              <a:rPr lang="ru-RU" dirty="0" err="1"/>
              <a:t>бастапқы</a:t>
            </a:r>
            <a:r>
              <a:rPr lang="ru-RU" dirty="0"/>
              <a:t> шихта </a:t>
            </a:r>
            <a:r>
              <a:rPr lang="ru-RU" dirty="0" err="1"/>
              <a:t>қабатының</a:t>
            </a:r>
            <a:r>
              <a:rPr lang="ru-RU" dirty="0"/>
              <a:t> </a:t>
            </a:r>
            <a:r>
              <a:rPr lang="ru-RU" dirty="0" err="1"/>
              <a:t>қалыңдығының</a:t>
            </a:r>
            <a:r>
              <a:rPr lang="en-US" dirty="0"/>
              <a:t> </a:t>
            </a:r>
            <a:r>
              <a:rPr lang="ru-RU" dirty="0" err="1"/>
              <a:t>процестің</a:t>
            </a:r>
            <a:r>
              <a:rPr lang="ru-RU" dirty="0"/>
              <a:t> </a:t>
            </a:r>
            <a:r>
              <a:rPr lang="ru-RU" dirty="0" err="1"/>
              <a:t>ұзақтығы</a:t>
            </a:r>
            <a:r>
              <a:rPr lang="kk-KZ" dirty="0" err="1"/>
              <a:t>на</a:t>
            </a:r>
            <a:r>
              <a:rPr lang="ru-RU" dirty="0"/>
              <a:t> </a:t>
            </a:r>
            <a:r>
              <a:rPr lang="ru-RU" dirty="0" err="1"/>
              <a:t>қатынасы</a:t>
            </a:r>
            <a:r>
              <a:rPr lang="ru-RU" dirty="0"/>
              <a:t> </a:t>
            </a:r>
            <a:r>
              <a:rPr lang="ru-RU" dirty="0" err="1"/>
              <a:t>ретінде</a:t>
            </a:r>
            <a:r>
              <a:rPr lang="ru-RU" dirty="0"/>
              <a:t> </a:t>
            </a:r>
            <a:r>
              <a:rPr lang="ru-RU" dirty="0" err="1"/>
              <a:t>анықталады</a:t>
            </a:r>
            <a:r>
              <a:rPr lang="ru-RU" dirty="0"/>
              <a:t>. </a:t>
            </a:r>
            <a:r>
              <a:rPr lang="ru-RU" dirty="0" err="1"/>
              <a:t>Бұл</a:t>
            </a:r>
            <a:r>
              <a:rPr lang="ru-RU" dirty="0"/>
              <a:t> </a:t>
            </a:r>
            <a:r>
              <a:rPr lang="ru-RU" dirty="0" err="1"/>
              <a:t>шама</a:t>
            </a:r>
            <a:r>
              <a:rPr lang="ru-RU" dirty="0"/>
              <a:t> </a:t>
            </a:r>
            <a:r>
              <a:rPr lang="ru-RU" dirty="0" err="1"/>
              <a:t>ретінде</a:t>
            </a:r>
            <a:r>
              <a:rPr lang="ru-RU" dirty="0"/>
              <a:t> </a:t>
            </a:r>
            <a:r>
              <a:rPr lang="ru-RU" dirty="0" err="1"/>
              <a:t>ұсынылуы</a:t>
            </a:r>
            <a:r>
              <a:rPr lang="ru-RU" dirty="0"/>
              <a:t> </a:t>
            </a:r>
            <a:r>
              <a:rPr lang="ru-RU" dirty="0" err="1"/>
              <a:t>мүмкін</a:t>
            </a:r>
            <a:endParaRPr lang="ru-RU" dirty="0"/>
          </a:p>
          <a:p>
            <a:pPr algn="just"/>
            <a:endParaRPr lang="ru-RU" dirty="0"/>
          </a:p>
          <a:p>
            <a:pPr algn="just"/>
            <a:endParaRPr lang="ru-RU" dirty="0"/>
          </a:p>
          <a:p>
            <a:pPr algn="just"/>
            <a:r>
              <a:rPr lang="ru-RU" dirty="0"/>
              <a:t>							(7)</a:t>
            </a:r>
          </a:p>
          <a:p>
            <a:pPr algn="just"/>
            <a:endParaRPr lang="ru-RU" dirty="0"/>
          </a:p>
          <a:p>
            <a:pPr algn="just"/>
            <a:endParaRPr lang="ru-RU" dirty="0"/>
          </a:p>
          <a:p>
            <a:pPr algn="just"/>
            <a:r>
              <a:rPr lang="ru-RU" dirty="0" err="1"/>
              <a:t>мұндағы</a:t>
            </a:r>
            <a:r>
              <a:rPr lang="ru-RU" dirty="0"/>
              <a:t> </a:t>
            </a:r>
            <a:r>
              <a:rPr lang="en-GB" dirty="0"/>
              <a:t>C</a:t>
            </a:r>
            <a:r>
              <a:rPr lang="kk-KZ" dirty="0"/>
              <a:t>ш</a:t>
            </a:r>
            <a:r>
              <a:rPr lang="en-GB" dirty="0"/>
              <a:t> (</a:t>
            </a:r>
            <a:r>
              <a:rPr lang="ru-RU" dirty="0" err="1"/>
              <a:t>жоғарғы</a:t>
            </a:r>
            <a:r>
              <a:rPr lang="ru-RU" dirty="0"/>
              <a:t> </a:t>
            </a:r>
            <a:r>
              <a:rPr lang="ru-RU" dirty="0" err="1"/>
              <a:t>сызықпен</a:t>
            </a:r>
            <a:r>
              <a:rPr lang="ru-RU" dirty="0"/>
              <a:t>) - </a:t>
            </a:r>
            <a:r>
              <a:rPr lang="ru-RU" dirty="0" err="1"/>
              <a:t>реакциялардың</a:t>
            </a:r>
            <a:r>
              <a:rPr lang="ru-RU" dirty="0"/>
              <a:t> </a:t>
            </a:r>
            <a:r>
              <a:rPr lang="ru-RU" dirty="0" err="1"/>
              <a:t>жүруіне</a:t>
            </a:r>
            <a:r>
              <a:rPr lang="ru-RU" dirty="0"/>
              <a:t> </a:t>
            </a:r>
            <a:r>
              <a:rPr lang="ru-RU" dirty="0" err="1"/>
              <a:t>байланысты</a:t>
            </a:r>
            <a:r>
              <a:rPr lang="ru-RU" dirty="0"/>
              <a:t> </a:t>
            </a:r>
            <a:r>
              <a:rPr lang="ru-RU" dirty="0" err="1"/>
              <a:t>жылудың</a:t>
            </a:r>
            <a:r>
              <a:rPr lang="ru-RU" dirty="0"/>
              <a:t> </a:t>
            </a:r>
            <a:r>
              <a:rPr lang="ru-RU" dirty="0" err="1"/>
              <a:t>сіңуі</a:t>
            </a:r>
            <a:r>
              <a:rPr lang="ru-RU" dirty="0"/>
              <a:t> мен </a:t>
            </a:r>
            <a:r>
              <a:rPr lang="ru-RU" dirty="0" err="1"/>
              <a:t>бөлінуін</a:t>
            </a:r>
            <a:r>
              <a:rPr lang="ru-RU" dirty="0"/>
              <a:t> </a:t>
            </a:r>
            <a:r>
              <a:rPr lang="ru-RU" dirty="0" err="1"/>
              <a:t>ескере</a:t>
            </a:r>
            <a:r>
              <a:rPr lang="ru-RU" dirty="0"/>
              <a:t> </a:t>
            </a:r>
            <a:r>
              <a:rPr lang="ru-RU" dirty="0" err="1"/>
              <a:t>отырып</a:t>
            </a:r>
            <a:r>
              <a:rPr lang="ru-RU" dirty="0"/>
              <a:t>, </a:t>
            </a:r>
            <a:r>
              <a:rPr lang="ru-RU" dirty="0" err="1"/>
              <a:t>шихтаның</a:t>
            </a:r>
            <a:r>
              <a:rPr lang="ru-RU" dirty="0"/>
              <a:t> </a:t>
            </a:r>
            <a:r>
              <a:rPr lang="ru-RU" dirty="0" err="1"/>
              <a:t>нақты</a:t>
            </a:r>
            <a:r>
              <a:rPr lang="ru-RU" dirty="0"/>
              <a:t> </a:t>
            </a:r>
            <a:r>
              <a:rPr lang="ru-RU" dirty="0" err="1"/>
              <a:t>жылу</a:t>
            </a:r>
            <a:r>
              <a:rPr lang="ru-RU" dirty="0"/>
              <a:t> </a:t>
            </a:r>
            <a:r>
              <a:rPr lang="ru-RU" dirty="0" err="1"/>
              <a:t>сыйымдылығы</a:t>
            </a:r>
            <a:r>
              <a:rPr lang="ru-RU" dirty="0"/>
              <a:t>.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(5) - (7) </a:t>
            </a:r>
            <a:r>
              <a:rPr lang="ru-RU" dirty="0" err="1"/>
              <a:t>формулаларын</a:t>
            </a:r>
            <a:r>
              <a:rPr lang="ru-RU" dirty="0"/>
              <a:t> </a:t>
            </a:r>
            <a:r>
              <a:rPr lang="ru-RU" dirty="0" err="1"/>
              <a:t>талдау</a:t>
            </a:r>
            <a:r>
              <a:rPr lang="ru-RU" dirty="0"/>
              <a:t> </a:t>
            </a:r>
            <a:r>
              <a:rPr lang="ru-RU" dirty="0" err="1"/>
              <a:t>бізге</a:t>
            </a:r>
            <a:r>
              <a:rPr lang="ru-RU" dirty="0"/>
              <a:t> агломерация </a:t>
            </a:r>
            <a:r>
              <a:rPr lang="ru-RU" dirty="0" err="1"/>
              <a:t>процесі</a:t>
            </a:r>
            <a:r>
              <a:rPr lang="ru-RU" dirty="0"/>
              <a:t> </a:t>
            </a:r>
            <a:r>
              <a:rPr lang="ru-RU" dirty="0" err="1"/>
              <a:t>үшін</a:t>
            </a:r>
            <a:r>
              <a:rPr lang="ru-RU" dirty="0"/>
              <a:t> </a:t>
            </a:r>
            <a:r>
              <a:rPr lang="ru-RU" dirty="0" err="1"/>
              <a:t>маңызды</a:t>
            </a:r>
            <a:r>
              <a:rPr lang="ru-RU" dirty="0"/>
              <a:t> </a:t>
            </a:r>
            <a:r>
              <a:rPr lang="ru-RU" dirty="0" err="1"/>
              <a:t>бірқатар</a:t>
            </a:r>
            <a:r>
              <a:rPr lang="ru-RU" dirty="0"/>
              <a:t> </a:t>
            </a:r>
            <a:r>
              <a:rPr lang="ru-RU" dirty="0" err="1"/>
              <a:t>практикалық</a:t>
            </a:r>
            <a:r>
              <a:rPr lang="ru-RU" dirty="0"/>
              <a:t> </a:t>
            </a:r>
            <a:r>
              <a:rPr lang="ru-RU" dirty="0" err="1"/>
              <a:t>қорытынды</a:t>
            </a:r>
            <a:r>
              <a:rPr lang="ru-RU" dirty="0"/>
              <a:t> </a:t>
            </a:r>
            <a:r>
              <a:rPr lang="ru-RU" dirty="0" err="1"/>
              <a:t>жасауға</a:t>
            </a:r>
            <a:r>
              <a:rPr lang="ru-RU" dirty="0"/>
              <a:t> </a:t>
            </a:r>
            <a:r>
              <a:rPr lang="ru-RU" dirty="0" err="1"/>
              <a:t>мүмкіндік</a:t>
            </a:r>
            <a:r>
              <a:rPr lang="ru-RU" dirty="0"/>
              <a:t> </a:t>
            </a:r>
            <a:r>
              <a:rPr lang="ru-RU" dirty="0" err="1"/>
              <a:t>береді</a:t>
            </a:r>
            <a:r>
              <a:rPr lang="ru-RU" dirty="0"/>
              <a:t>.</a:t>
            </a:r>
            <a:endParaRPr lang="x-none" dirty="0"/>
          </a:p>
        </p:txBody>
      </p:sp>
      <p:sp>
        <p:nvSpPr>
          <p:cNvPr id="4107" name="Rectangle 12">
            <a:extLst>
              <a:ext uri="{FF2B5EF4-FFF2-40B4-BE49-F238E27FC236}">
                <a16:creationId xmlns:a16="http://schemas.microsoft.com/office/drawing/2014/main" id="{357BDFC5-562B-C447-ABC4-7697994B44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x-none" altLang="x-none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56CEAC9-6358-EE44-A456-A8BD2A20468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995936" y="3501008"/>
            <a:ext cx="2304256" cy="504056"/>
          </a:xfrm>
          <a:prstGeom prst="rect">
            <a:avLst/>
          </a:prstGeom>
        </p:spPr>
      </p:pic>
      <p:sp>
        <p:nvSpPr>
          <p:cNvPr id="12" name="Rectangle 2">
            <a:extLst>
              <a:ext uri="{FF2B5EF4-FFF2-40B4-BE49-F238E27FC236}">
                <a16:creationId xmlns:a16="http://schemas.microsoft.com/office/drawing/2014/main" id="{01080926-E842-694E-A387-387BD165FA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554" y="226178"/>
            <a:ext cx="8280400" cy="671513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rgbClr val="CCEC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3.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Жылулық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процестер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және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агломерациялық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 шихта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қабатындағы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жылу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таралуының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математикалық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сипаттамасы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61683573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Номер слайда 3">
            <a:extLst>
              <a:ext uri="{FF2B5EF4-FFF2-40B4-BE49-F238E27FC236}">
                <a16:creationId xmlns:a16="http://schemas.microsoft.com/office/drawing/2014/main" id="{DAD1CA10-BACE-D441-A380-51D7B7411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06E3900-513C-AE4B-8C71-5C4735D0BA25}" type="slidenum">
              <a:rPr lang="ru-RU" altLang="x-none"/>
              <a:pPr eaLnBrk="1" hangingPunct="1"/>
              <a:t>18</a:t>
            </a:fld>
            <a:endParaRPr lang="ru-RU" altLang="x-none"/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86DBECC3-8C26-A443-A4A1-517EBE9628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125" y="255886"/>
            <a:ext cx="8655050" cy="671513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rgbClr val="CCEC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just">
              <a:defRPr/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. </a:t>
            </a:r>
            <a:r>
              <a:rPr lang="x-none" sz="2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kk-KZ" sz="2800" b="1" dirty="0">
                <a:solidFill>
                  <a:schemeClr val="accent1">
                    <a:lumMod val="50000"/>
                  </a:schemeClr>
                </a:solidFill>
              </a:rPr>
              <a:t>А</a:t>
            </a:r>
            <a:r>
              <a:rPr lang="x-none" sz="2800" b="1" dirty="0">
                <a:solidFill>
                  <a:schemeClr val="accent1">
                    <a:lumMod val="50000"/>
                  </a:schemeClr>
                </a:solidFill>
              </a:rPr>
              <a:t>гломераци</a:t>
            </a:r>
            <a:r>
              <a:rPr lang="kk-KZ" sz="2800" b="1" dirty="0">
                <a:solidFill>
                  <a:schemeClr val="accent1">
                    <a:lumMod val="50000"/>
                  </a:schemeClr>
                </a:solidFill>
              </a:rPr>
              <a:t>я</a:t>
            </a:r>
            <a:r>
              <a:rPr lang="x-none" sz="2800" b="1" dirty="0">
                <a:solidFill>
                  <a:schemeClr val="accent1">
                    <a:lumMod val="50000"/>
                  </a:schemeClr>
                </a:solidFill>
              </a:rPr>
              <a:t> процес</a:t>
            </a:r>
            <a:r>
              <a:rPr lang="kk-KZ" sz="2800" b="1" dirty="0">
                <a:solidFill>
                  <a:schemeClr val="accent1">
                    <a:lumMod val="50000"/>
                  </a:schemeClr>
                </a:solidFill>
              </a:rPr>
              <a:t>інің </a:t>
            </a:r>
            <a:r>
              <a:rPr lang="kk-KZ" sz="2800" b="1" dirty="0" err="1">
                <a:solidFill>
                  <a:schemeClr val="accent1">
                    <a:lumMod val="50000"/>
                  </a:schemeClr>
                </a:solidFill>
              </a:rPr>
              <a:t>газодинамикасы</a:t>
            </a:r>
            <a:r>
              <a:rPr lang="kk-KZ" sz="2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12293" name="Rectangle 7">
            <a:extLst>
              <a:ext uri="{FF2B5EF4-FFF2-40B4-BE49-F238E27FC236}">
                <a16:creationId xmlns:a16="http://schemas.microsoft.com/office/drawing/2014/main" id="{CD773176-BAC2-6F41-8B02-460EBF8EC8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2294" name="Rectangle 9">
            <a:extLst>
              <a:ext uri="{FF2B5EF4-FFF2-40B4-BE49-F238E27FC236}">
                <a16:creationId xmlns:a16="http://schemas.microsoft.com/office/drawing/2014/main" id="{C610ACF3-1C11-A247-8C38-78B8A25F92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2295" name="Rectangle 11">
            <a:extLst>
              <a:ext uri="{FF2B5EF4-FFF2-40B4-BE49-F238E27FC236}">
                <a16:creationId xmlns:a16="http://schemas.microsoft.com/office/drawing/2014/main" id="{83B4ABEB-D3E3-2F45-91FE-81AB95CA46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2296" name="Rectangle 13">
            <a:extLst>
              <a:ext uri="{FF2B5EF4-FFF2-40B4-BE49-F238E27FC236}">
                <a16:creationId xmlns:a16="http://schemas.microsoft.com/office/drawing/2014/main" id="{236ED16E-DA0F-DF4A-9C9E-B04E0B7045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2297" name="Rectangle 15">
            <a:extLst>
              <a:ext uri="{FF2B5EF4-FFF2-40B4-BE49-F238E27FC236}">
                <a16:creationId xmlns:a16="http://schemas.microsoft.com/office/drawing/2014/main" id="{1CAE1DD3-AB93-F94D-AAED-3BEAD6FACC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2298" name="Rectangle 2">
            <a:extLst>
              <a:ext uri="{FF2B5EF4-FFF2-40B4-BE49-F238E27FC236}">
                <a16:creationId xmlns:a16="http://schemas.microsoft.com/office/drawing/2014/main" id="{E7AC01A6-A396-BB43-8573-8F035BC0B9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2299" name="Rectangle 4">
            <a:extLst>
              <a:ext uri="{FF2B5EF4-FFF2-40B4-BE49-F238E27FC236}">
                <a16:creationId xmlns:a16="http://schemas.microsoft.com/office/drawing/2014/main" id="{3A803642-3EDE-8A45-AFE0-D7D01CA23E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2300" name="Rectangle 6">
            <a:extLst>
              <a:ext uri="{FF2B5EF4-FFF2-40B4-BE49-F238E27FC236}">
                <a16:creationId xmlns:a16="http://schemas.microsoft.com/office/drawing/2014/main" id="{4B2C17A4-4AFF-984E-AA83-D768170EBB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2301" name="Rectangle 8">
            <a:extLst>
              <a:ext uri="{FF2B5EF4-FFF2-40B4-BE49-F238E27FC236}">
                <a16:creationId xmlns:a16="http://schemas.microsoft.com/office/drawing/2014/main" id="{5DF803AE-17FB-B54C-8A1F-77B1B8BBEC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2302" name="Rectangle 10">
            <a:extLst>
              <a:ext uri="{FF2B5EF4-FFF2-40B4-BE49-F238E27FC236}">
                <a16:creationId xmlns:a16="http://schemas.microsoft.com/office/drawing/2014/main" id="{499CB718-46CD-9D40-95F5-55AF4DFFCA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2303" name="Rectangle 2">
            <a:extLst>
              <a:ext uri="{FF2B5EF4-FFF2-40B4-BE49-F238E27FC236}">
                <a16:creationId xmlns:a16="http://schemas.microsoft.com/office/drawing/2014/main" id="{4AADED92-7303-474E-B55C-7A7C898F76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2304" name="Rectangle 7">
            <a:extLst>
              <a:ext uri="{FF2B5EF4-FFF2-40B4-BE49-F238E27FC236}">
                <a16:creationId xmlns:a16="http://schemas.microsoft.com/office/drawing/2014/main" id="{02967A33-DBD4-7448-9F2D-E563FE9ADF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2305" name="Rectangle 2">
            <a:extLst>
              <a:ext uri="{FF2B5EF4-FFF2-40B4-BE49-F238E27FC236}">
                <a16:creationId xmlns:a16="http://schemas.microsoft.com/office/drawing/2014/main" id="{F10E0BAB-D384-7B41-9C14-FF5F6A23A2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0C45A3-9AAA-2049-9211-A9AEAE232B7E}"/>
              </a:ext>
            </a:extLst>
          </p:cNvPr>
          <p:cNvSpPr txBox="1"/>
          <p:nvPr/>
        </p:nvSpPr>
        <p:spPr>
          <a:xfrm>
            <a:off x="243961" y="969803"/>
            <a:ext cx="8442839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err="1"/>
              <a:t>Вакуумды</a:t>
            </a:r>
            <a:r>
              <a:rPr lang="ru-RU" sz="1600" b="1" dirty="0"/>
              <a:t> агломерация </a:t>
            </a:r>
            <a:r>
              <a:rPr lang="ru-RU" sz="1600" b="1" dirty="0" err="1"/>
              <a:t>кезіндегі</a:t>
            </a:r>
            <a:r>
              <a:rPr lang="ru-RU" sz="1600" b="1" dirty="0"/>
              <a:t> </a:t>
            </a:r>
            <a:r>
              <a:rPr lang="ru-RU" sz="1600" b="1" dirty="0" err="1"/>
              <a:t>тік</a:t>
            </a:r>
            <a:r>
              <a:rPr lang="ru-RU" sz="1600" b="1" dirty="0"/>
              <a:t> агломерация </a:t>
            </a:r>
            <a:r>
              <a:rPr lang="ru-RU" sz="1600" b="1" dirty="0" err="1"/>
              <a:t>жылдамдығы</a:t>
            </a:r>
            <a:r>
              <a:rPr lang="ru-RU" sz="1600" b="1" dirty="0"/>
              <a:t> </a:t>
            </a:r>
            <a:r>
              <a:rPr lang="ru-RU" sz="1600" dirty="0" err="1"/>
              <a:t>агломерленген</a:t>
            </a:r>
            <a:r>
              <a:rPr lang="ru-RU" sz="1600" dirty="0"/>
              <a:t> </a:t>
            </a:r>
            <a:r>
              <a:rPr lang="ru-RU" sz="1600" dirty="0" err="1"/>
              <a:t>қабаттың</a:t>
            </a:r>
            <a:r>
              <a:rPr lang="ru-RU" sz="1600" dirty="0"/>
              <a:t> газ </a:t>
            </a:r>
            <a:r>
              <a:rPr lang="ru-RU" sz="1600" dirty="0" err="1"/>
              <a:t>өткізгіштігіне</a:t>
            </a:r>
            <a:r>
              <a:rPr lang="ru-RU" sz="1600" dirty="0"/>
              <a:t> тура </a:t>
            </a:r>
            <a:r>
              <a:rPr lang="ru-RU" sz="1600" dirty="0" err="1"/>
              <a:t>пропорционал</a:t>
            </a:r>
            <a:r>
              <a:rPr lang="ru-RU" sz="1600" dirty="0"/>
              <a:t> </a:t>
            </a:r>
            <a:r>
              <a:rPr lang="ru-RU" sz="1600" dirty="0" err="1"/>
              <a:t>және</a:t>
            </a:r>
            <a:r>
              <a:rPr lang="ru-RU" sz="1600" dirty="0"/>
              <a:t> </a:t>
            </a:r>
            <a:r>
              <a:rPr lang="ru-RU" sz="1600" dirty="0" err="1"/>
              <a:t>Эгон</a:t>
            </a:r>
            <a:r>
              <a:rPr lang="ru-RU" sz="1600" dirty="0"/>
              <a:t> </a:t>
            </a:r>
            <a:r>
              <a:rPr lang="ru-RU" sz="1600" dirty="0" err="1"/>
              <a:t>теңдеуімен</a:t>
            </a:r>
            <a:r>
              <a:rPr lang="ru-RU" sz="1600" dirty="0"/>
              <a:t> </a:t>
            </a:r>
            <a:r>
              <a:rPr lang="ru-RU" sz="1600" dirty="0" err="1"/>
              <a:t>анықталады</a:t>
            </a:r>
            <a:r>
              <a:rPr lang="ru-RU" sz="1600" dirty="0"/>
              <a:t>:</a:t>
            </a:r>
          </a:p>
          <a:p>
            <a:pPr algn="just"/>
            <a:endParaRPr lang="x-none" sz="1600" dirty="0"/>
          </a:p>
          <a:p>
            <a:pPr algn="r"/>
            <a:r>
              <a:rPr lang="x-none" sz="1600" dirty="0"/>
              <a:t>Dр = l(1-e)/e</a:t>
            </a:r>
            <a:r>
              <a:rPr lang="x-none" sz="1600" baseline="30000" dirty="0"/>
              <a:t>3</a:t>
            </a:r>
            <a:r>
              <a:rPr lang="x-none" sz="1600" dirty="0"/>
              <a:t>×(r</a:t>
            </a:r>
            <a:r>
              <a:rPr lang="x-none" sz="1600" baseline="-25000" dirty="0"/>
              <a:t>г</a:t>
            </a:r>
            <a:r>
              <a:rPr lang="x-none" sz="1600" i="1" dirty="0"/>
              <a:t>w</a:t>
            </a:r>
            <a:r>
              <a:rPr lang="x-none" sz="1600" baseline="30000" dirty="0"/>
              <a:t>2</a:t>
            </a:r>
            <a:r>
              <a:rPr lang="x-none" sz="1600" dirty="0"/>
              <a:t>/2)×(h/Фd)                                                     (10)</a:t>
            </a:r>
          </a:p>
          <a:p>
            <a:endParaRPr lang="x-none" sz="1600" i="1" dirty="0"/>
          </a:p>
          <a:p>
            <a:r>
              <a:rPr lang="x-none" sz="1600" i="1" dirty="0"/>
              <a:t>w</a:t>
            </a:r>
            <a:r>
              <a:rPr lang="x-none" sz="1600" dirty="0"/>
              <a:t> – </a:t>
            </a:r>
            <a:r>
              <a:rPr lang="kk-KZ" sz="1600" dirty="0"/>
              <a:t>газдар жылдамдығы</a:t>
            </a:r>
            <a:r>
              <a:rPr lang="x-none" sz="1600" dirty="0"/>
              <a:t>, 1 м</a:t>
            </a:r>
            <a:r>
              <a:rPr lang="x-none" sz="1600" baseline="30000" dirty="0"/>
              <a:t>2</a:t>
            </a:r>
            <a:r>
              <a:rPr lang="kk-KZ" sz="1600" baseline="30000" dirty="0"/>
              <a:t> </a:t>
            </a:r>
            <a:r>
              <a:rPr lang="kk-KZ" sz="1600" dirty="0"/>
              <a:t>жентектеу ауданы арқылы </a:t>
            </a:r>
            <a:r>
              <a:rPr lang="x-none" sz="1600" dirty="0"/>
              <a:t>1 сек</a:t>
            </a:r>
            <a:r>
              <a:rPr lang="kk-KZ" sz="1600" dirty="0"/>
              <a:t> </a:t>
            </a:r>
            <a:r>
              <a:rPr lang="kk-KZ" sz="1600" dirty="0" err="1"/>
              <a:t>өтетеін</a:t>
            </a:r>
            <a:r>
              <a:rPr lang="kk-KZ" sz="1600" dirty="0"/>
              <a:t> газ жылдамдығы</a:t>
            </a:r>
            <a:r>
              <a:rPr lang="x-none" sz="1600" dirty="0"/>
              <a:t> , (м</a:t>
            </a:r>
            <a:r>
              <a:rPr lang="x-none" sz="1600" baseline="30000" dirty="0"/>
              <a:t>3</a:t>
            </a:r>
            <a:r>
              <a:rPr lang="x-none" sz="1600" dirty="0"/>
              <a:t>/(м</a:t>
            </a:r>
            <a:r>
              <a:rPr lang="x-none" sz="1600" baseline="30000" dirty="0"/>
              <a:t>2</a:t>
            </a:r>
            <a:r>
              <a:rPr lang="x-none" sz="1600" dirty="0"/>
              <a:t>×с))</a:t>
            </a:r>
          </a:p>
          <a:p>
            <a:r>
              <a:rPr lang="x-none" sz="1600" dirty="0"/>
              <a:t>l – гидравли</a:t>
            </a:r>
            <a:r>
              <a:rPr lang="kk-KZ" sz="1600" dirty="0" err="1"/>
              <a:t>калық</a:t>
            </a:r>
            <a:r>
              <a:rPr lang="kk-KZ" sz="1600" dirty="0"/>
              <a:t> кедергі </a:t>
            </a:r>
            <a:r>
              <a:rPr lang="x-none" sz="1600" dirty="0"/>
              <a:t>коэффициент</a:t>
            </a:r>
            <a:r>
              <a:rPr lang="kk-KZ" sz="1600" dirty="0"/>
              <a:t>і</a:t>
            </a:r>
            <a:r>
              <a:rPr lang="x-none" sz="1600" dirty="0"/>
              <a:t>, Рейнольдса крители</a:t>
            </a:r>
            <a:r>
              <a:rPr lang="kk-KZ" sz="1600" dirty="0" err="1"/>
              <a:t>йі</a:t>
            </a:r>
            <a:r>
              <a:rPr lang="x-none" sz="1600" dirty="0"/>
              <a:t> функция</a:t>
            </a:r>
            <a:r>
              <a:rPr lang="kk-KZ" sz="1600" dirty="0" err="1"/>
              <a:t>сы</a:t>
            </a:r>
            <a:endParaRPr lang="x-none" sz="1600" dirty="0"/>
          </a:p>
          <a:p>
            <a:r>
              <a:rPr lang="x-none" sz="1600" dirty="0"/>
              <a:t>h – </a:t>
            </a:r>
            <a:r>
              <a:rPr lang="kk-KZ" sz="1600" dirty="0" err="1"/>
              <a:t>жентктелетін</a:t>
            </a:r>
            <a:r>
              <a:rPr lang="kk-KZ" sz="1600" dirty="0"/>
              <a:t> қабат қалыңдығы</a:t>
            </a:r>
            <a:r>
              <a:rPr lang="x-none" sz="1600" dirty="0"/>
              <a:t>, м</a:t>
            </a:r>
          </a:p>
          <a:p>
            <a:r>
              <a:rPr lang="x-none" sz="1600" dirty="0"/>
              <a:t>r</a:t>
            </a:r>
            <a:r>
              <a:rPr lang="x-none" sz="1600" baseline="-25000" dirty="0"/>
              <a:t>г</a:t>
            </a:r>
            <a:r>
              <a:rPr lang="x-none" sz="1600" dirty="0"/>
              <a:t> – </a:t>
            </a:r>
            <a:r>
              <a:rPr lang="kk-KZ" sz="1600" dirty="0"/>
              <a:t>газдардың тығыздығы</a:t>
            </a:r>
            <a:r>
              <a:rPr lang="x-none" sz="1600" dirty="0"/>
              <a:t>, кг/м</a:t>
            </a:r>
            <a:r>
              <a:rPr lang="x-none" sz="1600" baseline="30000" dirty="0"/>
              <a:t>3</a:t>
            </a:r>
            <a:endParaRPr lang="x-none" sz="1600" dirty="0"/>
          </a:p>
          <a:p>
            <a:r>
              <a:rPr lang="x-none" sz="1600" dirty="0"/>
              <a:t>d – </a:t>
            </a:r>
            <a:r>
              <a:rPr lang="kk-KZ" sz="1600" dirty="0"/>
              <a:t>шихта түйіршіктерінің орташа өлшемі</a:t>
            </a:r>
            <a:r>
              <a:rPr lang="x-none" sz="1600" dirty="0"/>
              <a:t>, м</a:t>
            </a:r>
          </a:p>
          <a:p>
            <a:r>
              <a:rPr lang="x-none" sz="1600" dirty="0"/>
              <a:t>Ф – </a:t>
            </a:r>
            <a:r>
              <a:rPr lang="kk-KZ" sz="1600" dirty="0"/>
              <a:t>шихта түйіршіктері пішіндерінің </a:t>
            </a:r>
            <a:r>
              <a:rPr lang="x-none" sz="1600" dirty="0"/>
              <a:t>коэффициент</a:t>
            </a:r>
            <a:r>
              <a:rPr lang="kk-KZ" sz="1600" dirty="0"/>
              <a:t>і </a:t>
            </a:r>
            <a:r>
              <a:rPr lang="x-none" sz="1600" dirty="0"/>
              <a:t>0,6&lt;Ф&lt;1</a:t>
            </a:r>
          </a:p>
          <a:p>
            <a:r>
              <a:rPr lang="x-none" sz="1600" dirty="0"/>
              <a:t>e – </a:t>
            </a:r>
            <a:r>
              <a:rPr lang="kk-KZ" sz="1600" dirty="0"/>
              <a:t>шихта қабатының кеуектілігі</a:t>
            </a:r>
            <a:r>
              <a:rPr lang="x-none" sz="1600" dirty="0"/>
              <a:t>, </a:t>
            </a:r>
            <a:r>
              <a:rPr lang="kk-KZ" sz="1600" dirty="0"/>
              <a:t> </a:t>
            </a:r>
            <a:endParaRPr lang="x-none" sz="1600" dirty="0"/>
          </a:p>
          <a:p>
            <a:r>
              <a:rPr lang="kk-KZ" sz="1600" dirty="0" err="1"/>
              <a:t>Рамзиннің</a:t>
            </a:r>
            <a:r>
              <a:rPr lang="kk-KZ" sz="1600" dirty="0"/>
              <a:t> келесідей қарапайым формуласы да қолданылады:</a:t>
            </a:r>
            <a:endParaRPr lang="x-none" sz="1600" dirty="0"/>
          </a:p>
          <a:p>
            <a:endParaRPr lang="x-none" sz="1600" dirty="0"/>
          </a:p>
          <a:p>
            <a:pPr algn="r"/>
            <a:r>
              <a:rPr lang="x-none" sz="1600" dirty="0"/>
              <a:t>Dр = Аh</a:t>
            </a:r>
            <a:r>
              <a:rPr lang="x-none" sz="1600" i="1" dirty="0"/>
              <a:t>w</a:t>
            </a:r>
            <a:r>
              <a:rPr lang="x-none" sz="1600" baseline="30000" dirty="0"/>
              <a:t>n</a:t>
            </a:r>
            <a:r>
              <a:rPr lang="x-none" sz="1600" dirty="0"/>
              <a:t>                                                   (11)</a:t>
            </a:r>
          </a:p>
          <a:p>
            <a:endParaRPr lang="x-none" sz="1600" dirty="0"/>
          </a:p>
          <a:p>
            <a:r>
              <a:rPr lang="ru-RU" sz="1600" dirty="0"/>
              <a:t>А </a:t>
            </a:r>
            <a:r>
              <a:rPr lang="ru-RU" sz="1600" dirty="0" err="1"/>
              <a:t>коэффициенті</a:t>
            </a:r>
            <a:r>
              <a:rPr lang="ru-RU" sz="1600" dirty="0"/>
              <a:t> </a:t>
            </a:r>
            <a:r>
              <a:rPr lang="ru-RU" sz="1600" dirty="0" err="1"/>
              <a:t>бөлшектердің</a:t>
            </a:r>
            <a:r>
              <a:rPr lang="ru-RU" sz="1600" dirty="0"/>
              <a:t> </a:t>
            </a:r>
            <a:r>
              <a:rPr lang="ru-RU" sz="1600" dirty="0" err="1"/>
              <a:t>диаметріне</a:t>
            </a:r>
            <a:r>
              <a:rPr lang="ru-RU" sz="1600" dirty="0"/>
              <a:t> </a:t>
            </a:r>
            <a:r>
              <a:rPr lang="ru-RU" sz="1600" dirty="0" err="1"/>
              <a:t>кері</a:t>
            </a:r>
            <a:r>
              <a:rPr lang="ru-RU" sz="1600" dirty="0"/>
              <a:t> </a:t>
            </a:r>
            <a:r>
              <a:rPr lang="ru-RU" sz="1600" dirty="0" err="1"/>
              <a:t>пропорционалды</a:t>
            </a:r>
            <a:r>
              <a:rPr lang="ru-RU" sz="1600" dirty="0"/>
              <a:t>, </a:t>
            </a:r>
            <a:r>
              <a:rPr lang="en-GB" sz="1600" dirty="0"/>
              <a:t>a n </a:t>
            </a:r>
            <a:r>
              <a:rPr lang="ru-RU" sz="1600" dirty="0" err="1"/>
              <a:t>бөлшектердің</a:t>
            </a:r>
            <a:r>
              <a:rPr lang="ru-RU" sz="1600" dirty="0"/>
              <a:t> </a:t>
            </a:r>
            <a:r>
              <a:rPr lang="ru-RU" sz="1600" dirty="0" err="1"/>
              <a:t>өлшемдеріне</a:t>
            </a:r>
            <a:r>
              <a:rPr lang="ru-RU" sz="1600" dirty="0"/>
              <a:t> тура </a:t>
            </a:r>
            <a:r>
              <a:rPr lang="ru-RU" sz="1600" dirty="0" err="1"/>
              <a:t>пропорционал</a:t>
            </a:r>
            <a:r>
              <a:rPr lang="ru-RU" sz="1600" dirty="0"/>
              <a:t> </a:t>
            </a:r>
            <a:r>
              <a:rPr lang="ru-RU" sz="1600" dirty="0" err="1"/>
              <a:t>және</a:t>
            </a:r>
            <a:r>
              <a:rPr lang="ru-RU" sz="1600" dirty="0"/>
              <a:t> </a:t>
            </a:r>
            <a:r>
              <a:rPr lang="ru-RU" sz="1600" dirty="0" err="1"/>
              <a:t>әрқашан</a:t>
            </a:r>
            <a:r>
              <a:rPr lang="ru-RU" sz="1600" dirty="0"/>
              <a:t> 2-ден аз.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108797901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Номер слайда 3">
            <a:extLst>
              <a:ext uri="{FF2B5EF4-FFF2-40B4-BE49-F238E27FC236}">
                <a16:creationId xmlns:a16="http://schemas.microsoft.com/office/drawing/2014/main" id="{FCA0A1FC-23BC-CD44-B00A-3EC78E430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6DEC18B-0BC6-984E-9039-5BC5919ACADC}" type="slidenum">
              <a:rPr lang="ru-RU" altLang="x-none"/>
              <a:pPr eaLnBrk="1" hangingPunct="1"/>
              <a:t>19</a:t>
            </a:fld>
            <a:endParaRPr lang="ru-RU" altLang="x-none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30E1D5B4-FEE7-3947-A69D-4C5706ABCD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763" y="252524"/>
            <a:ext cx="7772474" cy="720502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rgbClr val="CCEC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ru-RU" sz="36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Әдебиет</a:t>
            </a:r>
            <a:endParaRPr lang="ru-RU" sz="36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9E9DC111-7CE0-4F4F-901B-83CB28879D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5228699"/>
              </p:ext>
            </p:extLst>
          </p:nvPr>
        </p:nvGraphicFramePr>
        <p:xfrm>
          <a:off x="395536" y="1142185"/>
          <a:ext cx="8062701" cy="490890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718019">
                  <a:extLst>
                    <a:ext uri="{9D8B030D-6E8A-4147-A177-3AD203B41FA5}">
                      <a16:colId xmlns:a16="http://schemas.microsoft.com/office/drawing/2014/main" val="2937762"/>
                    </a:ext>
                  </a:extLst>
                </a:gridCol>
                <a:gridCol w="4344682">
                  <a:extLst>
                    <a:ext uri="{9D8B030D-6E8A-4147-A177-3AD203B41FA5}">
                      <a16:colId xmlns:a16="http://schemas.microsoft.com/office/drawing/2014/main" val="1353846012"/>
                    </a:ext>
                  </a:extLst>
                </a:gridCol>
              </a:tblGrid>
              <a:tr h="428349">
                <a:tc>
                  <a:txBody>
                    <a:bodyPr/>
                    <a:lstStyle/>
                    <a:p>
                      <a:pPr indent="449580" algn="ctr">
                        <a:tabLst>
                          <a:tab pos="180340" algn="l"/>
                        </a:tabLs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Базовая литература</a:t>
                      </a:r>
                      <a:endParaRPr lang="x-none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56" marR="62756" marT="0" marB="0" anchor="ctr"/>
                </a:tc>
                <a:tc>
                  <a:txBody>
                    <a:bodyPr/>
                    <a:lstStyle/>
                    <a:p>
                      <a:pPr indent="449580" algn="ctr">
                        <a:tabLst>
                          <a:tab pos="180340" algn="l"/>
                        </a:tabLs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Дополнительная литература</a:t>
                      </a:r>
                      <a:endParaRPr lang="x-none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56" marR="62756" marT="0" marB="0" anchor="ctr"/>
                </a:tc>
                <a:extLst>
                  <a:ext uri="{0D108BD9-81ED-4DB2-BD59-A6C34878D82A}">
                    <a16:rowId xmlns:a16="http://schemas.microsoft.com/office/drawing/2014/main" val="3159638648"/>
                  </a:ext>
                </a:extLst>
              </a:tr>
              <a:tr h="502045"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1. </a:t>
                      </a:r>
                      <a:r>
                        <a:rPr lang="x-none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Вегман Е.Ф., Жеребин Б.Н., Похвиснев А.Н. и др. Металлургия чугуна. М.: Академкнига, 2004. 774 с.</a:t>
                      </a:r>
                      <a:endParaRPr lang="x-none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56" marR="62756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1.    </a:t>
                      </a:r>
                      <a:r>
                        <a:rPr lang="x-none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Воскобойников В.Г., Кудрин В.А., Якушев А.М. Общая металлургия. М.: Академкнига, 2002. 786 с.</a:t>
                      </a:r>
                      <a:endParaRPr lang="x-none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56" marR="62756" marT="0" marB="0"/>
                </a:tc>
                <a:extLst>
                  <a:ext uri="{0D108BD9-81ED-4DB2-BD59-A6C34878D82A}">
                    <a16:rowId xmlns:a16="http://schemas.microsoft.com/office/drawing/2014/main" val="198087414"/>
                  </a:ext>
                </a:extLst>
              </a:tr>
              <a:tr h="669394"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2.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Saurbayeva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B.,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Adylchanova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M.A. Heat power engineering of metallurgical processes. – Almaty. 2016</a:t>
                      </a:r>
                      <a:endParaRPr lang="x-none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56" marR="62756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2.   </a:t>
                      </a:r>
                      <a:r>
                        <a:rPr lang="x-none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Шишкин Ю.И., Лукин Г.П. Металлургические расчеты. Учебно-методическое пособие. Алматы: РИК по УиМЛ, 2002. 112 с.</a:t>
                      </a:r>
                      <a:endParaRPr lang="x-none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56" marR="62756" marT="0" marB="0"/>
                </a:tc>
                <a:extLst>
                  <a:ext uri="{0D108BD9-81ED-4DB2-BD59-A6C34878D82A}">
                    <a16:rowId xmlns:a16="http://schemas.microsoft.com/office/drawing/2014/main" val="3161134147"/>
                  </a:ext>
                </a:extLst>
              </a:tr>
              <a:tr h="669394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3. </a:t>
                      </a:r>
                      <a:r>
                        <a:rPr lang="ru-RU" sz="160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Вегман</a:t>
                      </a:r>
                      <a:r>
                        <a:rPr lang="ru-RU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Е.Ф. Теория и технология агломерации. - М.: Металлургия, 1974, - 286с.</a:t>
                      </a:r>
                      <a:endParaRPr lang="x-none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endParaRPr lang="x-none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56" marR="62756" marT="0" marB="0"/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406400" algn="l"/>
                        </a:tabLs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3. </a:t>
                      </a:r>
                      <a:r>
                        <a:rPr lang="x-none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Теплотехника  и теплоэнергетика </a:t>
                      </a:r>
                    </a:p>
                    <a:p>
                      <a:pPr algn="just">
                        <a:tabLst>
                          <a:tab pos="406400" algn="l"/>
                        </a:tabLst>
                      </a:pPr>
                      <a:r>
                        <a:rPr lang="x-none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металлургического производства: Учеб. пособие для вузов / В.В. Белоусов [и др.]; Под ред. И. А. Прибыткова. - М. : Металлургия, 1993. - 336 с. ил. - ISBN 5-229-00710-9 : 76 р.</a:t>
                      </a:r>
                      <a:endParaRPr lang="x-none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56" marR="62756" marT="0" marB="0"/>
                </a:tc>
                <a:extLst>
                  <a:ext uri="{0D108BD9-81ED-4DB2-BD59-A6C34878D82A}">
                    <a16:rowId xmlns:a16="http://schemas.microsoft.com/office/drawing/2014/main" val="3230030242"/>
                  </a:ext>
                </a:extLst>
              </a:tr>
              <a:tr h="587012"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x-none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идео об агломерации:  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https://youtu.be/PwlLKFl3O0o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just"/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https://youtu.be/DRDX_x8JXSY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just"/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Производство окатышей: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https://youtu.be/j8pkNcuo09E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x-none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56" marR="62756" marT="0" marB="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06400" algn="l"/>
                        </a:tabLst>
                        <a:defRPr/>
                      </a:pPr>
                      <a:r>
                        <a:rPr lang="x-none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Материалы сайтов: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06400" algn="l"/>
                        </a:tabLst>
                        <a:defRPr/>
                      </a:pPr>
                      <a:r>
                        <a:rPr lang="x-none" sz="180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"/>
                        </a:rPr>
                        <a:t>https://lektsii.net/2-50168.html</a:t>
                      </a:r>
                      <a:endParaRPr lang="x-none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06400" algn="l"/>
                        </a:tabLst>
                        <a:defRPr/>
                      </a:pPr>
                      <a:r>
                        <a:rPr lang="x-none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6"/>
                        </a:rPr>
                        <a:t>https://helpiks.org/3-93818.html</a:t>
                      </a:r>
                      <a:r>
                        <a:rPr lang="x-none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06400" algn="l"/>
                        </a:tabLst>
                        <a:defRPr/>
                      </a:pPr>
                      <a:endParaRPr lang="x-none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06400" algn="l"/>
                        </a:tabLst>
                        <a:defRPr/>
                      </a:pPr>
                      <a:endParaRPr lang="x-none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56" marR="62756" marT="0" marB="0"/>
                </a:tc>
                <a:extLst>
                  <a:ext uri="{0D108BD9-81ED-4DB2-BD59-A6C34878D82A}">
                    <a16:rowId xmlns:a16="http://schemas.microsoft.com/office/drawing/2014/main" val="1333955467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3">
            <a:extLst>
              <a:ext uri="{FF2B5EF4-FFF2-40B4-BE49-F238E27FC236}">
                <a16:creationId xmlns:a16="http://schemas.microsoft.com/office/drawing/2014/main" id="{0613821C-D4C0-F04B-B5A1-11D6DBAE2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3BAFF9E-BBDD-D645-A2EC-16299D4A6B17}" type="slidenum">
              <a:rPr lang="ru-RU" altLang="x-none"/>
              <a:pPr eaLnBrk="1" hangingPunct="1"/>
              <a:t>2</a:t>
            </a:fld>
            <a:endParaRPr lang="ru-RU" altLang="x-none"/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C210F204-CB68-C845-95D0-8ACFFCB0E4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800" y="136525"/>
            <a:ext cx="8280400" cy="742277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rgbClr val="CCEC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5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дәріс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. 1. Агломерация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және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аломерация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процесінің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жүру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ерекшеліктері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Arial" charset="0"/>
            </a:endParaRPr>
          </a:p>
          <a:p>
            <a:pPr>
              <a:defRPr/>
            </a:pPr>
            <a:endParaRPr lang="ru-RU" sz="2400" b="1" dirty="0">
              <a:solidFill>
                <a:schemeClr val="accent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4101" name="Rectangle 7">
            <a:extLst>
              <a:ext uri="{FF2B5EF4-FFF2-40B4-BE49-F238E27FC236}">
                <a16:creationId xmlns:a16="http://schemas.microsoft.com/office/drawing/2014/main" id="{1017AAEE-AB4F-4342-9CF9-9B9B77ED45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4102" name="Rectangle 9">
            <a:extLst>
              <a:ext uri="{FF2B5EF4-FFF2-40B4-BE49-F238E27FC236}">
                <a16:creationId xmlns:a16="http://schemas.microsoft.com/office/drawing/2014/main" id="{86DEDB2F-9201-034F-AC6B-8571603B3D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4103" name="Rectangle 11">
            <a:extLst>
              <a:ext uri="{FF2B5EF4-FFF2-40B4-BE49-F238E27FC236}">
                <a16:creationId xmlns:a16="http://schemas.microsoft.com/office/drawing/2014/main" id="{2CA3EBC9-8066-ED4A-97C4-8A82B17E5A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4104" name="Rectangle 13">
            <a:extLst>
              <a:ext uri="{FF2B5EF4-FFF2-40B4-BE49-F238E27FC236}">
                <a16:creationId xmlns:a16="http://schemas.microsoft.com/office/drawing/2014/main" id="{F83B5B0D-37E8-3545-B3BF-F7BD33ED64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4105" name="Rectangle 15">
            <a:extLst>
              <a:ext uri="{FF2B5EF4-FFF2-40B4-BE49-F238E27FC236}">
                <a16:creationId xmlns:a16="http://schemas.microsoft.com/office/drawing/2014/main" id="{25E46064-376D-BD43-99B9-B00B213CD1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4106" name="TextBox 1">
            <a:extLst>
              <a:ext uri="{FF2B5EF4-FFF2-40B4-BE49-F238E27FC236}">
                <a16:creationId xmlns:a16="http://schemas.microsoft.com/office/drawing/2014/main" id="{BEA57127-DFB0-8F41-8179-76158FA75B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907" y="668794"/>
            <a:ext cx="8463293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ru-RU" dirty="0"/>
              <a:t>Агломерация </a:t>
            </a:r>
            <a:r>
              <a:rPr lang="ru-RU" dirty="0" err="1"/>
              <a:t>процесі</a:t>
            </a:r>
            <a:r>
              <a:rPr lang="ru-RU" dirty="0"/>
              <a:t> </a:t>
            </a:r>
            <a:r>
              <a:rPr lang="ru-RU" dirty="0" err="1"/>
              <a:t>оның</a:t>
            </a:r>
            <a:r>
              <a:rPr lang="ru-RU" dirty="0"/>
              <a:t> </a:t>
            </a:r>
            <a:r>
              <a:rPr lang="ru-RU" dirty="0" err="1"/>
              <a:t>ішіндегі</a:t>
            </a:r>
            <a:r>
              <a:rPr lang="ru-RU" dirty="0"/>
              <a:t> </a:t>
            </a:r>
            <a:r>
              <a:rPr lang="ru-RU" dirty="0" err="1"/>
              <a:t>қатты</a:t>
            </a:r>
            <a:r>
              <a:rPr lang="ru-RU" dirty="0"/>
              <a:t> </a:t>
            </a:r>
            <a:r>
              <a:rPr lang="ru-RU" dirty="0" err="1"/>
              <a:t>отынды</a:t>
            </a:r>
            <a:r>
              <a:rPr lang="ru-RU" dirty="0"/>
              <a:t> </a:t>
            </a:r>
            <a:r>
              <a:rPr lang="ru-RU" dirty="0" err="1"/>
              <a:t>тұтандыруды</a:t>
            </a:r>
            <a:r>
              <a:rPr lang="ru-RU" dirty="0"/>
              <a:t> </a:t>
            </a:r>
            <a:r>
              <a:rPr lang="ru-RU" dirty="0" err="1"/>
              <a:t>бастайтын</a:t>
            </a:r>
            <a:r>
              <a:rPr lang="ru-RU" dirty="0"/>
              <a:t> </a:t>
            </a:r>
            <a:r>
              <a:rPr lang="ru-RU" dirty="0" err="1"/>
              <a:t>шихтаның</a:t>
            </a:r>
            <a:r>
              <a:rPr lang="ru-RU" dirty="0"/>
              <a:t> </a:t>
            </a:r>
            <a:r>
              <a:rPr lang="ru-RU" dirty="0" err="1"/>
              <a:t>сыртқы</a:t>
            </a:r>
            <a:r>
              <a:rPr lang="ru-RU" dirty="0"/>
              <a:t> </a:t>
            </a:r>
            <a:r>
              <a:rPr lang="ru-RU" dirty="0" err="1"/>
              <a:t>қызуынан</a:t>
            </a:r>
            <a:r>
              <a:rPr lang="ru-RU" dirty="0"/>
              <a:t> (</a:t>
            </a:r>
            <a:r>
              <a:rPr lang="ru-RU" dirty="0" err="1"/>
              <a:t>тұтануынан</a:t>
            </a:r>
            <a:r>
              <a:rPr lang="ru-RU" dirty="0"/>
              <a:t>) </a:t>
            </a:r>
            <a:r>
              <a:rPr lang="ru-RU" dirty="0" err="1"/>
              <a:t>басталады</a:t>
            </a:r>
            <a:r>
              <a:rPr lang="ru-RU" dirty="0"/>
              <a:t>. </a:t>
            </a:r>
            <a:r>
              <a:rPr lang="ru-RU" dirty="0" err="1"/>
              <a:t>Тұтану</a:t>
            </a:r>
            <a:r>
              <a:rPr lang="ru-RU" dirty="0"/>
              <a:t> газ, </a:t>
            </a:r>
            <a:r>
              <a:rPr lang="ru-RU" dirty="0" err="1"/>
              <a:t>сұйық</a:t>
            </a:r>
            <a:r>
              <a:rPr lang="ru-RU" dirty="0"/>
              <a:t> </a:t>
            </a:r>
            <a:r>
              <a:rPr lang="ru-RU" dirty="0" err="1"/>
              <a:t>немесе</a:t>
            </a:r>
            <a:r>
              <a:rPr lang="ru-RU" dirty="0"/>
              <a:t> </a:t>
            </a:r>
            <a:r>
              <a:rPr lang="ru-RU" dirty="0" err="1"/>
              <a:t>қатты</a:t>
            </a:r>
            <a:r>
              <a:rPr lang="ru-RU" dirty="0"/>
              <a:t> </a:t>
            </a:r>
            <a:r>
              <a:rPr lang="ru-RU" dirty="0" err="1"/>
              <a:t>отынның</a:t>
            </a:r>
            <a:r>
              <a:rPr lang="ru-RU" dirty="0"/>
              <a:t> </a:t>
            </a:r>
            <a:r>
              <a:rPr lang="ru-RU" dirty="0" err="1"/>
              <a:t>ыстық</a:t>
            </a:r>
            <a:r>
              <a:rPr lang="ru-RU" dirty="0"/>
              <a:t> </a:t>
            </a:r>
            <a:r>
              <a:rPr lang="ru-RU" dirty="0" err="1"/>
              <a:t>жану</a:t>
            </a:r>
            <a:r>
              <a:rPr lang="ru-RU" dirty="0"/>
              <a:t> </a:t>
            </a:r>
            <a:r>
              <a:rPr lang="ru-RU" dirty="0" err="1"/>
              <a:t>өнімдерін</a:t>
            </a:r>
            <a:r>
              <a:rPr lang="ru-RU" dirty="0"/>
              <a:t> </a:t>
            </a:r>
            <a:r>
              <a:rPr lang="ru-RU" dirty="0" err="1"/>
              <a:t>қабаттың</a:t>
            </a:r>
            <a:r>
              <a:rPr lang="ru-RU" dirty="0"/>
              <a:t> </a:t>
            </a:r>
            <a:r>
              <a:rPr lang="ru-RU" dirty="0" err="1"/>
              <a:t>үстінде</a:t>
            </a:r>
            <a:r>
              <a:rPr lang="ru-RU" dirty="0"/>
              <a:t> </a:t>
            </a:r>
            <a:r>
              <a:rPr lang="ru-RU" dirty="0" err="1"/>
              <a:t>орнатылған</a:t>
            </a:r>
            <a:r>
              <a:rPr lang="ru-RU" dirty="0"/>
              <a:t> </a:t>
            </a:r>
            <a:r>
              <a:rPr lang="ru-RU" dirty="0" err="1"/>
              <a:t>арнайы</a:t>
            </a:r>
            <a:r>
              <a:rPr lang="ru-RU" dirty="0"/>
              <a:t> </a:t>
            </a:r>
            <a:r>
              <a:rPr lang="ru-RU" dirty="0" err="1"/>
              <a:t>тұтандырғыш</a:t>
            </a:r>
            <a:r>
              <a:rPr lang="ru-RU" dirty="0"/>
              <a:t> </a:t>
            </a:r>
            <a:r>
              <a:rPr lang="ru-RU" dirty="0" err="1"/>
              <a:t>пештен</a:t>
            </a:r>
            <a:r>
              <a:rPr lang="ru-RU" dirty="0"/>
              <a:t> шихта </a:t>
            </a:r>
            <a:r>
              <a:rPr lang="ru-RU" dirty="0" err="1"/>
              <a:t>қабатына</a:t>
            </a:r>
            <a:r>
              <a:rPr lang="ru-RU" dirty="0"/>
              <a:t> сору </a:t>
            </a:r>
            <a:r>
              <a:rPr lang="ru-RU" dirty="0" err="1"/>
              <a:t>арқылы</a:t>
            </a:r>
            <a:r>
              <a:rPr lang="ru-RU" dirty="0"/>
              <a:t> </a:t>
            </a:r>
            <a:r>
              <a:rPr lang="ru-RU" dirty="0" err="1"/>
              <a:t>жүзеге</a:t>
            </a:r>
            <a:r>
              <a:rPr lang="ru-RU" dirty="0"/>
              <a:t> </a:t>
            </a:r>
            <a:r>
              <a:rPr lang="ru-RU" dirty="0" err="1"/>
              <a:t>асырылады</a:t>
            </a:r>
            <a:r>
              <a:rPr lang="ru-RU" dirty="0"/>
              <a:t>. </a:t>
            </a:r>
            <a:r>
              <a:rPr lang="ru-RU" dirty="0" err="1"/>
              <a:t>Әдетте</a:t>
            </a:r>
            <a:r>
              <a:rPr lang="ru-RU" dirty="0"/>
              <a:t> 1-2 </a:t>
            </a:r>
            <a:r>
              <a:rPr lang="ru-RU" dirty="0" err="1"/>
              <a:t>минутқа</a:t>
            </a:r>
            <a:r>
              <a:rPr lang="ru-RU" dirty="0"/>
              <a:t> </a:t>
            </a:r>
            <a:r>
              <a:rPr lang="ru-RU" dirty="0" err="1"/>
              <a:t>созылатын</a:t>
            </a:r>
            <a:r>
              <a:rPr lang="ru-RU" dirty="0"/>
              <a:t> </a:t>
            </a:r>
            <a:r>
              <a:rPr lang="ru-RU" dirty="0" err="1"/>
              <a:t>тұтану</a:t>
            </a:r>
            <a:r>
              <a:rPr lang="ru-RU" dirty="0"/>
              <a:t> </a:t>
            </a:r>
            <a:r>
              <a:rPr lang="ru-RU" dirty="0" err="1"/>
              <a:t>процесінде</a:t>
            </a:r>
            <a:r>
              <a:rPr lang="ru-RU" dirty="0"/>
              <a:t> 20-30 мм </a:t>
            </a:r>
            <a:r>
              <a:rPr lang="ru-RU" dirty="0" err="1"/>
              <a:t>қалыңдықтағы</a:t>
            </a:r>
            <a:r>
              <a:rPr lang="ru-RU" dirty="0"/>
              <a:t> </a:t>
            </a:r>
            <a:r>
              <a:rPr lang="ru-RU" dirty="0" err="1"/>
              <a:t>шихтаның</a:t>
            </a:r>
            <a:r>
              <a:rPr lang="ru-RU" dirty="0"/>
              <a:t> </a:t>
            </a:r>
            <a:r>
              <a:rPr lang="ru-RU" dirty="0" err="1"/>
              <a:t>беткі</a:t>
            </a:r>
            <a:r>
              <a:rPr lang="ru-RU" dirty="0"/>
              <a:t> </a:t>
            </a:r>
            <a:r>
              <a:rPr lang="ru-RU" dirty="0" err="1"/>
              <a:t>қабаты</a:t>
            </a:r>
            <a:r>
              <a:rPr lang="ru-RU" dirty="0"/>
              <a:t> 1000-1200 ° С </a:t>
            </a:r>
            <a:r>
              <a:rPr lang="ru-RU" dirty="0" err="1"/>
              <a:t>температураға</a:t>
            </a:r>
            <a:r>
              <a:rPr lang="ru-RU" dirty="0"/>
              <a:t> </a:t>
            </a:r>
            <a:r>
              <a:rPr lang="ru-RU" dirty="0" err="1"/>
              <a:t>дейін</a:t>
            </a:r>
            <a:r>
              <a:rPr lang="ru-RU" dirty="0"/>
              <a:t> </a:t>
            </a:r>
            <a:r>
              <a:rPr lang="ru-RU" dirty="0" err="1"/>
              <a:t>қызады</a:t>
            </a:r>
            <a:r>
              <a:rPr lang="ru-RU" dirty="0"/>
              <a:t>.</a:t>
            </a:r>
            <a:endParaRPr lang="x-none" dirty="0"/>
          </a:p>
        </p:txBody>
      </p:sp>
      <p:sp>
        <p:nvSpPr>
          <p:cNvPr id="4107" name="Rectangle 12">
            <a:extLst>
              <a:ext uri="{FF2B5EF4-FFF2-40B4-BE49-F238E27FC236}">
                <a16:creationId xmlns:a16="http://schemas.microsoft.com/office/drawing/2014/main" id="{357BDFC5-562B-C447-ABC4-7697994B44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x-none" altLang="x-none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366A334-0410-3E40-A968-071A012CDC3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67535" y="2916708"/>
            <a:ext cx="5957348" cy="31369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CD3FDF1-9104-514E-99C1-9D5BED2F56E9}"/>
              </a:ext>
            </a:extLst>
          </p:cNvPr>
          <p:cNvSpPr txBox="1"/>
          <p:nvPr/>
        </p:nvSpPr>
        <p:spPr>
          <a:xfrm>
            <a:off x="6372200" y="4653136"/>
            <a:ext cx="2088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1600" dirty="0"/>
              <a:t>Рисунок 1 – Структура спекаемого слоя</a:t>
            </a:r>
          </a:p>
        </p:txBody>
      </p:sp>
    </p:spTree>
    <p:extLst>
      <p:ext uri="{BB962C8B-B14F-4D97-AF65-F5344CB8AC3E}">
        <p14:creationId xmlns:p14="http://schemas.microsoft.com/office/powerpoint/2010/main" val="404032627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Номер слайда 3">
            <a:extLst>
              <a:ext uri="{FF2B5EF4-FFF2-40B4-BE49-F238E27FC236}">
                <a16:creationId xmlns:a16="http://schemas.microsoft.com/office/drawing/2014/main" id="{FCA0A1FC-23BC-CD44-B00A-3EC78E430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6DEC18B-0BC6-984E-9039-5BC5919ACADC}" type="slidenum">
              <a:rPr lang="ru-RU" altLang="x-none"/>
              <a:pPr eaLnBrk="1" hangingPunct="1"/>
              <a:t>20</a:t>
            </a:fld>
            <a:endParaRPr lang="ru-RU" altLang="x-none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30E1D5B4-FEE7-3947-A69D-4C5706ABCD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763" y="252524"/>
            <a:ext cx="7772474" cy="720502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rgbClr val="CCEC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kk-KZ" sz="3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Әдебиет</a:t>
            </a:r>
            <a:endParaRPr lang="ru-RU" sz="36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7A02D0E-C9F8-0B4E-B0C6-412E4B5D96A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627784" y="973026"/>
            <a:ext cx="3888432" cy="5633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31271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3">
            <a:extLst>
              <a:ext uri="{FF2B5EF4-FFF2-40B4-BE49-F238E27FC236}">
                <a16:creationId xmlns:a16="http://schemas.microsoft.com/office/drawing/2014/main" id="{0613821C-D4C0-F04B-B5A1-11D6DBAE2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3BAFF9E-BBDD-D645-A2EC-16299D4A6B17}" type="slidenum">
              <a:rPr lang="ru-RU" altLang="x-none"/>
              <a:pPr eaLnBrk="1" hangingPunct="1"/>
              <a:t>3</a:t>
            </a:fld>
            <a:endParaRPr lang="ru-RU" altLang="x-none"/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C210F204-CB68-C845-95D0-8ACFFCB0E4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800" y="136525"/>
            <a:ext cx="8280400" cy="742277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rgbClr val="CCEC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1. Агломерация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және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аломерация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процесінің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жүру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ерекшеліктері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4101" name="Rectangle 7">
            <a:extLst>
              <a:ext uri="{FF2B5EF4-FFF2-40B4-BE49-F238E27FC236}">
                <a16:creationId xmlns:a16="http://schemas.microsoft.com/office/drawing/2014/main" id="{1017AAEE-AB4F-4342-9CF9-9B9B77ED45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4102" name="Rectangle 9">
            <a:extLst>
              <a:ext uri="{FF2B5EF4-FFF2-40B4-BE49-F238E27FC236}">
                <a16:creationId xmlns:a16="http://schemas.microsoft.com/office/drawing/2014/main" id="{86DEDB2F-9201-034F-AC6B-8571603B3D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4103" name="Rectangle 11">
            <a:extLst>
              <a:ext uri="{FF2B5EF4-FFF2-40B4-BE49-F238E27FC236}">
                <a16:creationId xmlns:a16="http://schemas.microsoft.com/office/drawing/2014/main" id="{2CA3EBC9-8066-ED4A-97C4-8A82B17E5A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4104" name="Rectangle 13">
            <a:extLst>
              <a:ext uri="{FF2B5EF4-FFF2-40B4-BE49-F238E27FC236}">
                <a16:creationId xmlns:a16="http://schemas.microsoft.com/office/drawing/2014/main" id="{F83B5B0D-37E8-3545-B3BF-F7BD33ED64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4105" name="Rectangle 15">
            <a:extLst>
              <a:ext uri="{FF2B5EF4-FFF2-40B4-BE49-F238E27FC236}">
                <a16:creationId xmlns:a16="http://schemas.microsoft.com/office/drawing/2014/main" id="{25E46064-376D-BD43-99B9-B00B213CD1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4106" name="TextBox 1">
            <a:extLst>
              <a:ext uri="{FF2B5EF4-FFF2-40B4-BE49-F238E27FC236}">
                <a16:creationId xmlns:a16="http://schemas.microsoft.com/office/drawing/2014/main" id="{BEA57127-DFB0-8F41-8179-76158FA75B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00" y="787678"/>
            <a:ext cx="8568952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ru-RU" dirty="0" err="1"/>
              <a:t>Қабаттың</a:t>
            </a:r>
            <a:r>
              <a:rPr lang="ru-RU" dirty="0"/>
              <a:t> </a:t>
            </a:r>
            <a:r>
              <a:rPr lang="ru-RU" dirty="0" err="1"/>
              <a:t>жоғарғы</a:t>
            </a:r>
            <a:r>
              <a:rPr lang="ru-RU" dirty="0"/>
              <a:t> </a:t>
            </a:r>
            <a:r>
              <a:rPr lang="ru-RU" dirty="0" err="1"/>
              <a:t>жағы</a:t>
            </a:r>
            <a:r>
              <a:rPr lang="ru-RU" dirty="0"/>
              <a:t> </a:t>
            </a:r>
            <a:r>
              <a:rPr lang="ru-RU" dirty="0" err="1"/>
              <a:t>қызғаннан</a:t>
            </a:r>
            <a:r>
              <a:rPr lang="ru-RU" dirty="0"/>
              <a:t> </a:t>
            </a:r>
            <a:r>
              <a:rPr lang="ru-RU" dirty="0" err="1"/>
              <a:t>кейін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оған</a:t>
            </a:r>
            <a:r>
              <a:rPr lang="ru-RU" dirty="0"/>
              <a:t> </a:t>
            </a:r>
            <a:r>
              <a:rPr lang="ru-RU" dirty="0" err="1"/>
              <a:t>қатты</a:t>
            </a:r>
            <a:r>
              <a:rPr lang="ru-RU" dirty="0"/>
              <a:t> </a:t>
            </a:r>
            <a:r>
              <a:rPr lang="ru-RU" dirty="0" err="1"/>
              <a:t>отын</a:t>
            </a:r>
            <a:r>
              <a:rPr lang="ru-RU" dirty="0"/>
              <a:t> </a:t>
            </a:r>
            <a:r>
              <a:rPr lang="ru-RU" dirty="0" err="1"/>
              <a:t>жағылғаннан</a:t>
            </a:r>
            <a:r>
              <a:rPr lang="ru-RU" dirty="0"/>
              <a:t> </a:t>
            </a:r>
            <a:r>
              <a:rPr lang="ru-RU" dirty="0" err="1"/>
              <a:t>кейін</a:t>
            </a:r>
            <a:r>
              <a:rPr lang="ru-RU" dirty="0"/>
              <a:t>, агломерация </a:t>
            </a:r>
            <a:r>
              <a:rPr lang="ru-RU" dirty="0" err="1"/>
              <a:t>процесі</a:t>
            </a:r>
            <a:r>
              <a:rPr lang="ru-RU" dirty="0"/>
              <a:t> </a:t>
            </a:r>
            <a:r>
              <a:rPr lang="ru-RU" dirty="0" err="1"/>
              <a:t>қабат</a:t>
            </a:r>
            <a:r>
              <a:rPr lang="ru-RU" dirty="0"/>
              <a:t> </a:t>
            </a:r>
            <a:r>
              <a:rPr lang="ru-RU" dirty="0" err="1"/>
              <a:t>бойымен</a:t>
            </a:r>
            <a:r>
              <a:rPr lang="ru-RU" dirty="0"/>
              <a:t> </a:t>
            </a:r>
            <a:r>
              <a:rPr lang="ru-RU" dirty="0" err="1"/>
              <a:t>жылу</a:t>
            </a:r>
            <a:r>
              <a:rPr lang="ru-RU" dirty="0"/>
              <a:t> </a:t>
            </a:r>
            <a:r>
              <a:rPr lang="ru-RU" dirty="0" err="1"/>
              <a:t>толқынының</a:t>
            </a:r>
            <a:r>
              <a:rPr lang="ru-RU" dirty="0"/>
              <a:t> </a:t>
            </a:r>
            <a:r>
              <a:rPr lang="ru-RU" dirty="0" err="1"/>
              <a:t>қозғалуына</a:t>
            </a:r>
            <a:r>
              <a:rPr lang="ru-RU" dirty="0"/>
              <a:t> </a:t>
            </a:r>
            <a:r>
              <a:rPr lang="ru-RU" dirty="0" err="1"/>
              <a:t>байланысты</a:t>
            </a:r>
            <a:r>
              <a:rPr lang="ru-RU" dirty="0"/>
              <a:t> </a:t>
            </a:r>
            <a:r>
              <a:rPr lang="ru-RU" dirty="0" err="1"/>
              <a:t>сыртқы</a:t>
            </a:r>
            <a:r>
              <a:rPr lang="ru-RU" dirty="0"/>
              <a:t> </a:t>
            </a:r>
            <a:r>
              <a:rPr lang="ru-RU" dirty="0" err="1"/>
              <a:t>жылу</a:t>
            </a:r>
            <a:r>
              <a:rPr lang="ru-RU" dirty="0"/>
              <a:t> </a:t>
            </a:r>
            <a:r>
              <a:rPr lang="ru-RU" dirty="0" err="1"/>
              <a:t>көзінсіз</a:t>
            </a:r>
            <a:r>
              <a:rPr lang="ru-RU" dirty="0"/>
              <a:t> </a:t>
            </a:r>
            <a:r>
              <a:rPr lang="ru-RU" dirty="0" err="1"/>
              <a:t>жүреді</a:t>
            </a:r>
            <a:r>
              <a:rPr lang="ru-RU" dirty="0"/>
              <a:t>. </a:t>
            </a:r>
            <a:r>
              <a:rPr lang="ru-RU" dirty="0" err="1"/>
              <a:t>Жылу</a:t>
            </a:r>
            <a:r>
              <a:rPr lang="ru-RU" dirty="0"/>
              <a:t> </a:t>
            </a:r>
            <a:r>
              <a:rPr lang="ru-RU" dirty="0" err="1"/>
              <a:t>толқынының</a:t>
            </a:r>
            <a:r>
              <a:rPr lang="ru-RU" dirty="0"/>
              <a:t> </a:t>
            </a:r>
            <a:r>
              <a:rPr lang="ru-RU" dirty="0" err="1"/>
              <a:t>қозғалысы</a:t>
            </a:r>
            <a:r>
              <a:rPr lang="ru-RU" dirty="0"/>
              <a:t> </a:t>
            </a:r>
            <a:r>
              <a:rPr lang="ru-RU" dirty="0" err="1"/>
              <a:t>бүкіл</a:t>
            </a:r>
            <a:r>
              <a:rPr lang="ru-RU" dirty="0"/>
              <a:t> агломерация </a:t>
            </a:r>
            <a:r>
              <a:rPr lang="ru-RU" dirty="0" err="1"/>
              <a:t>кезеңінде</a:t>
            </a:r>
            <a:r>
              <a:rPr lang="ru-RU" dirty="0"/>
              <a:t> </a:t>
            </a:r>
            <a:r>
              <a:rPr lang="ru-RU" dirty="0" err="1"/>
              <a:t>қабат</a:t>
            </a:r>
            <a:r>
              <a:rPr lang="ru-RU" dirty="0"/>
              <a:t> </a:t>
            </a:r>
            <a:r>
              <a:rPr lang="ru-RU" dirty="0" err="1"/>
              <a:t>арқылы</a:t>
            </a:r>
            <a:r>
              <a:rPr lang="ru-RU" dirty="0"/>
              <a:t> </a:t>
            </a:r>
            <a:r>
              <a:rPr lang="ru-RU" dirty="0" err="1"/>
              <a:t>сорылатын</a:t>
            </a:r>
            <a:r>
              <a:rPr lang="ru-RU" dirty="0"/>
              <a:t> </a:t>
            </a:r>
            <a:r>
              <a:rPr lang="ru-RU" dirty="0" err="1"/>
              <a:t>ауа</a:t>
            </a:r>
            <a:r>
              <a:rPr lang="ru-RU" dirty="0"/>
              <a:t> </a:t>
            </a:r>
            <a:r>
              <a:rPr lang="ru-RU" dirty="0" err="1"/>
              <a:t>ағынымен</a:t>
            </a:r>
            <a:r>
              <a:rPr lang="ru-RU" dirty="0"/>
              <a:t>, ал </a:t>
            </a:r>
            <a:r>
              <a:rPr lang="ru-RU" dirty="0" err="1"/>
              <a:t>агломерленген</a:t>
            </a:r>
            <a:r>
              <a:rPr lang="ru-RU" dirty="0"/>
              <a:t> </a:t>
            </a:r>
            <a:r>
              <a:rPr lang="ru-RU" dirty="0" err="1"/>
              <a:t>қабаттағы</a:t>
            </a:r>
            <a:r>
              <a:rPr lang="ru-RU" dirty="0"/>
              <a:t> </a:t>
            </a:r>
            <a:r>
              <a:rPr lang="ru-RU" dirty="0" err="1"/>
              <a:t>қажетті</a:t>
            </a:r>
            <a:r>
              <a:rPr lang="ru-RU" dirty="0"/>
              <a:t> </a:t>
            </a:r>
            <a:r>
              <a:rPr lang="ru-RU" dirty="0" err="1"/>
              <a:t>максималды</a:t>
            </a:r>
            <a:r>
              <a:rPr lang="ru-RU" dirty="0"/>
              <a:t> </a:t>
            </a:r>
            <a:r>
              <a:rPr lang="ru-RU" dirty="0" err="1"/>
              <a:t>температураның</a:t>
            </a:r>
            <a:r>
              <a:rPr lang="ru-RU" dirty="0"/>
              <a:t> </a:t>
            </a:r>
            <a:r>
              <a:rPr lang="ru-RU" dirty="0" err="1"/>
              <a:t>сақталуы</a:t>
            </a:r>
            <a:r>
              <a:rPr lang="ru-RU" dirty="0"/>
              <a:t> </a:t>
            </a:r>
            <a:r>
              <a:rPr lang="ru-RU" dirty="0" err="1"/>
              <a:t>қатты</a:t>
            </a:r>
            <a:r>
              <a:rPr lang="ru-RU" dirty="0"/>
              <a:t> </a:t>
            </a:r>
            <a:r>
              <a:rPr lang="ru-RU" dirty="0" err="1"/>
              <a:t>отынның</a:t>
            </a:r>
            <a:r>
              <a:rPr lang="ru-RU" dirty="0"/>
              <a:t> </a:t>
            </a:r>
            <a:r>
              <a:rPr lang="ru-RU" dirty="0" err="1"/>
              <a:t>жану</a:t>
            </a:r>
            <a:r>
              <a:rPr lang="ru-RU" dirty="0"/>
              <a:t> </a:t>
            </a:r>
            <a:r>
              <a:rPr lang="ru-RU" dirty="0" err="1"/>
              <a:t>жылуы</a:t>
            </a:r>
            <a:r>
              <a:rPr lang="ru-RU" dirty="0"/>
              <a:t> мен </a:t>
            </a:r>
            <a:r>
              <a:rPr lang="ru-RU" dirty="0" err="1"/>
              <a:t>темір</a:t>
            </a:r>
            <a:r>
              <a:rPr lang="ru-RU" dirty="0"/>
              <a:t> </a:t>
            </a:r>
            <a:r>
              <a:rPr lang="ru-RU" dirty="0" err="1"/>
              <a:t>оксидтерінің</a:t>
            </a:r>
            <a:r>
              <a:rPr lang="ru-RU" dirty="0"/>
              <a:t> </a:t>
            </a:r>
            <a:r>
              <a:rPr lang="ru-RU" dirty="0" err="1"/>
              <a:t>тотығуымен</a:t>
            </a:r>
            <a:r>
              <a:rPr lang="ru-RU" dirty="0"/>
              <a:t> </a:t>
            </a:r>
            <a:r>
              <a:rPr lang="ru-RU" dirty="0" err="1"/>
              <a:t>қамтамасыз</a:t>
            </a:r>
            <a:r>
              <a:rPr lang="ru-RU" dirty="0"/>
              <a:t> </a:t>
            </a:r>
            <a:r>
              <a:rPr lang="ru-RU" dirty="0" err="1"/>
              <a:t>етіледі</a:t>
            </a:r>
            <a:r>
              <a:rPr lang="ru-RU" dirty="0"/>
              <a:t>. </a:t>
            </a:r>
            <a:r>
              <a:rPr lang="ru-RU" dirty="0" err="1"/>
              <a:t>Шихтадағы</a:t>
            </a:r>
            <a:r>
              <a:rPr lang="ru-RU" dirty="0"/>
              <a:t> </a:t>
            </a:r>
            <a:r>
              <a:rPr lang="ru-RU" dirty="0" err="1"/>
              <a:t>отынның</a:t>
            </a:r>
            <a:r>
              <a:rPr lang="ru-RU" dirty="0"/>
              <a:t> </a:t>
            </a:r>
            <a:r>
              <a:rPr lang="ru-RU" dirty="0" err="1"/>
              <a:t>қажетті</a:t>
            </a:r>
            <a:r>
              <a:rPr lang="ru-RU" dirty="0"/>
              <a:t> </a:t>
            </a:r>
            <a:r>
              <a:rPr lang="ru-RU" dirty="0" err="1"/>
              <a:t>мөлшері</a:t>
            </a:r>
            <a:r>
              <a:rPr lang="ru-RU" dirty="0"/>
              <a:t> </a:t>
            </a:r>
            <a:r>
              <a:rPr lang="ru-RU" dirty="0" err="1"/>
              <a:t>кен</a:t>
            </a:r>
            <a:r>
              <a:rPr lang="ru-RU" dirty="0"/>
              <a:t> </a:t>
            </a:r>
            <a:r>
              <a:rPr lang="ru-RU" dirty="0" err="1"/>
              <a:t>материалдарының</a:t>
            </a:r>
            <a:r>
              <a:rPr lang="ru-RU" dirty="0"/>
              <a:t> </a:t>
            </a:r>
            <a:r>
              <a:rPr lang="ru-RU" dirty="0" err="1"/>
              <a:t>түріне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агломерация </a:t>
            </a:r>
            <a:r>
              <a:rPr lang="ru-RU" dirty="0" err="1"/>
              <a:t>процесінің</a:t>
            </a:r>
            <a:r>
              <a:rPr lang="ru-RU" dirty="0"/>
              <a:t> </a:t>
            </a:r>
            <a:r>
              <a:rPr lang="ru-RU" dirty="0" err="1"/>
              <a:t>параметрлеріне</a:t>
            </a:r>
            <a:r>
              <a:rPr lang="ru-RU" dirty="0"/>
              <a:t> </a:t>
            </a:r>
            <a:r>
              <a:rPr lang="ru-RU" dirty="0" err="1"/>
              <a:t>байланысты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әдетте</a:t>
            </a:r>
            <a:r>
              <a:rPr lang="ru-RU" dirty="0"/>
              <a:t> </a:t>
            </a:r>
            <a:r>
              <a:rPr lang="ru-RU" dirty="0" err="1"/>
              <a:t>оның</a:t>
            </a:r>
            <a:r>
              <a:rPr lang="ru-RU" dirty="0"/>
              <a:t> </a:t>
            </a:r>
            <a:r>
              <a:rPr lang="ru-RU" dirty="0" err="1"/>
              <a:t>массасының</a:t>
            </a:r>
            <a:r>
              <a:rPr lang="ru-RU" dirty="0"/>
              <a:t> 3-тен 6-7% -на </a:t>
            </a:r>
            <a:r>
              <a:rPr lang="ru-RU" dirty="0" err="1"/>
              <a:t>дейін</a:t>
            </a:r>
            <a:r>
              <a:rPr lang="ru-RU" dirty="0"/>
              <a:t> </a:t>
            </a:r>
            <a:r>
              <a:rPr lang="ru-RU" dirty="0" err="1"/>
              <a:t>немесе</a:t>
            </a:r>
            <a:r>
              <a:rPr lang="ru-RU" dirty="0"/>
              <a:t> шихта </a:t>
            </a:r>
            <a:r>
              <a:rPr lang="ru-RU" dirty="0" err="1"/>
              <a:t>көлемінің</a:t>
            </a:r>
            <a:r>
              <a:rPr lang="ru-RU" dirty="0"/>
              <a:t> 7-12% -</a:t>
            </a:r>
            <a:r>
              <a:rPr lang="ru-RU" dirty="0" err="1"/>
              <a:t>ына</a:t>
            </a:r>
            <a:r>
              <a:rPr lang="ru-RU" dirty="0"/>
              <a:t> </a:t>
            </a:r>
            <a:r>
              <a:rPr lang="ru-RU" dirty="0" err="1"/>
              <a:t>дейін</a:t>
            </a:r>
            <a:r>
              <a:rPr lang="ru-RU" dirty="0"/>
              <a:t> </a:t>
            </a:r>
            <a:r>
              <a:rPr lang="ru-RU" dirty="0" err="1"/>
              <a:t>болады</a:t>
            </a:r>
            <a:r>
              <a:rPr lang="ru-RU" dirty="0"/>
              <a:t>.</a:t>
            </a:r>
            <a:endParaRPr lang="x-none" dirty="0"/>
          </a:p>
        </p:txBody>
      </p:sp>
      <p:sp>
        <p:nvSpPr>
          <p:cNvPr id="4107" name="Rectangle 12">
            <a:extLst>
              <a:ext uri="{FF2B5EF4-FFF2-40B4-BE49-F238E27FC236}">
                <a16:creationId xmlns:a16="http://schemas.microsoft.com/office/drawing/2014/main" id="{357BDFC5-562B-C447-ABC4-7697994B44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x-none" altLang="x-none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343D891-5559-8A4A-BB51-306D9D54F3F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35536" y="3470262"/>
            <a:ext cx="5486400" cy="31369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9837FF0-8778-4348-AAC5-A7823BA85164}"/>
              </a:ext>
            </a:extLst>
          </p:cNvPr>
          <p:cNvSpPr txBox="1"/>
          <p:nvPr/>
        </p:nvSpPr>
        <p:spPr>
          <a:xfrm>
            <a:off x="6372200" y="4653136"/>
            <a:ext cx="2088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1600" dirty="0"/>
              <a:t>Рисунок 1 – Структура спекаемого слоя</a:t>
            </a:r>
          </a:p>
        </p:txBody>
      </p:sp>
    </p:spTree>
    <p:extLst>
      <p:ext uri="{BB962C8B-B14F-4D97-AF65-F5344CB8AC3E}">
        <p14:creationId xmlns:p14="http://schemas.microsoft.com/office/powerpoint/2010/main" val="1884675838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3">
            <a:extLst>
              <a:ext uri="{FF2B5EF4-FFF2-40B4-BE49-F238E27FC236}">
                <a16:creationId xmlns:a16="http://schemas.microsoft.com/office/drawing/2014/main" id="{0613821C-D4C0-F04B-B5A1-11D6DBAE2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3BAFF9E-BBDD-D645-A2EC-16299D4A6B17}" type="slidenum">
              <a:rPr lang="ru-RU" altLang="x-none"/>
              <a:pPr eaLnBrk="1" hangingPunct="1"/>
              <a:t>4</a:t>
            </a:fld>
            <a:endParaRPr lang="ru-RU" altLang="x-none"/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C210F204-CB68-C845-95D0-8ACFFCB0E4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800" y="136525"/>
            <a:ext cx="8280400" cy="742277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rgbClr val="CCEC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1. Агломерация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және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аломерация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процесінің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жүру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ерекшеліктері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Arial" charset="0"/>
            </a:endParaRPr>
          </a:p>
          <a:p>
            <a:pPr>
              <a:defRPr/>
            </a:pPr>
            <a:endParaRPr lang="ru-RU" sz="2400" b="1" dirty="0">
              <a:solidFill>
                <a:schemeClr val="accent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4101" name="Rectangle 7">
            <a:extLst>
              <a:ext uri="{FF2B5EF4-FFF2-40B4-BE49-F238E27FC236}">
                <a16:creationId xmlns:a16="http://schemas.microsoft.com/office/drawing/2014/main" id="{1017AAEE-AB4F-4342-9CF9-9B9B77ED45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4102" name="Rectangle 9">
            <a:extLst>
              <a:ext uri="{FF2B5EF4-FFF2-40B4-BE49-F238E27FC236}">
                <a16:creationId xmlns:a16="http://schemas.microsoft.com/office/drawing/2014/main" id="{86DEDB2F-9201-034F-AC6B-8571603B3D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4103" name="Rectangle 11">
            <a:extLst>
              <a:ext uri="{FF2B5EF4-FFF2-40B4-BE49-F238E27FC236}">
                <a16:creationId xmlns:a16="http://schemas.microsoft.com/office/drawing/2014/main" id="{2CA3EBC9-8066-ED4A-97C4-8A82B17E5A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4104" name="Rectangle 13">
            <a:extLst>
              <a:ext uri="{FF2B5EF4-FFF2-40B4-BE49-F238E27FC236}">
                <a16:creationId xmlns:a16="http://schemas.microsoft.com/office/drawing/2014/main" id="{F83B5B0D-37E8-3545-B3BF-F7BD33ED64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4105" name="Rectangle 15">
            <a:extLst>
              <a:ext uri="{FF2B5EF4-FFF2-40B4-BE49-F238E27FC236}">
                <a16:creationId xmlns:a16="http://schemas.microsoft.com/office/drawing/2014/main" id="{25E46064-376D-BD43-99B9-B00B213CD1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4107" name="Rectangle 12">
            <a:extLst>
              <a:ext uri="{FF2B5EF4-FFF2-40B4-BE49-F238E27FC236}">
                <a16:creationId xmlns:a16="http://schemas.microsoft.com/office/drawing/2014/main" id="{357BDFC5-562B-C447-ABC4-7697994B44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9837FF0-8778-4348-AAC5-A7823BA85164}"/>
              </a:ext>
            </a:extLst>
          </p:cNvPr>
          <p:cNvSpPr txBox="1"/>
          <p:nvPr/>
        </p:nvSpPr>
        <p:spPr>
          <a:xfrm>
            <a:off x="431800" y="5676088"/>
            <a:ext cx="8255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1600" dirty="0"/>
              <a:t>Рисунок 2 – Схема процесса агломерации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4AFAA9E-90A0-6B4B-8239-1E1DE5AC8CF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71600" y="1049265"/>
            <a:ext cx="7200800" cy="4351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278423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3">
            <a:extLst>
              <a:ext uri="{FF2B5EF4-FFF2-40B4-BE49-F238E27FC236}">
                <a16:creationId xmlns:a16="http://schemas.microsoft.com/office/drawing/2014/main" id="{0613821C-D4C0-F04B-B5A1-11D6DBAE2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3BAFF9E-BBDD-D645-A2EC-16299D4A6B17}" type="slidenum">
              <a:rPr lang="ru-RU" altLang="x-none"/>
              <a:pPr eaLnBrk="1" hangingPunct="1"/>
              <a:t>5</a:t>
            </a:fld>
            <a:endParaRPr lang="ru-RU" altLang="x-none"/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C210F204-CB68-C845-95D0-8ACFFCB0E4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800" y="136525"/>
            <a:ext cx="8280400" cy="742277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rgbClr val="CCEC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1. Агломерация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және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аломерация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процесінің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жүру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ерекшеліктері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4101" name="Rectangle 7">
            <a:extLst>
              <a:ext uri="{FF2B5EF4-FFF2-40B4-BE49-F238E27FC236}">
                <a16:creationId xmlns:a16="http://schemas.microsoft.com/office/drawing/2014/main" id="{1017AAEE-AB4F-4342-9CF9-9B9B77ED45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4102" name="Rectangle 9">
            <a:extLst>
              <a:ext uri="{FF2B5EF4-FFF2-40B4-BE49-F238E27FC236}">
                <a16:creationId xmlns:a16="http://schemas.microsoft.com/office/drawing/2014/main" id="{86DEDB2F-9201-034F-AC6B-8571603B3D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4103" name="Rectangle 11">
            <a:extLst>
              <a:ext uri="{FF2B5EF4-FFF2-40B4-BE49-F238E27FC236}">
                <a16:creationId xmlns:a16="http://schemas.microsoft.com/office/drawing/2014/main" id="{2CA3EBC9-8066-ED4A-97C4-8A82B17E5A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4104" name="Rectangle 13">
            <a:extLst>
              <a:ext uri="{FF2B5EF4-FFF2-40B4-BE49-F238E27FC236}">
                <a16:creationId xmlns:a16="http://schemas.microsoft.com/office/drawing/2014/main" id="{F83B5B0D-37E8-3545-B3BF-F7BD33ED64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4105" name="Rectangle 15">
            <a:extLst>
              <a:ext uri="{FF2B5EF4-FFF2-40B4-BE49-F238E27FC236}">
                <a16:creationId xmlns:a16="http://schemas.microsoft.com/office/drawing/2014/main" id="{25E46064-376D-BD43-99B9-B00B213CD1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4107" name="Rectangle 12">
            <a:extLst>
              <a:ext uri="{FF2B5EF4-FFF2-40B4-BE49-F238E27FC236}">
                <a16:creationId xmlns:a16="http://schemas.microsoft.com/office/drawing/2014/main" id="{357BDFC5-562B-C447-ABC4-7697994B44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E7EB39F-979A-6042-8E3E-DAD9C25D3785}"/>
              </a:ext>
            </a:extLst>
          </p:cNvPr>
          <p:cNvSpPr txBox="1"/>
          <p:nvPr/>
        </p:nvSpPr>
        <p:spPr>
          <a:xfrm>
            <a:off x="275655" y="5438389"/>
            <a:ext cx="8219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1600" dirty="0"/>
              <a:t>Рисунок 3 – Схема процесса агломерации:</a:t>
            </a:r>
          </a:p>
          <a:p>
            <a:pPr algn="ctr"/>
            <a:r>
              <a:rPr lang="x-none" sz="1600" dirty="0"/>
              <a:t>1 – колосниковая решетка; 2 – постель; 3 – зона переувлажнения; 4 – зона сушки; </a:t>
            </a:r>
          </a:p>
          <a:p>
            <a:pPr algn="ctr"/>
            <a:r>
              <a:rPr lang="x-none" sz="1600" dirty="0"/>
              <a:t>5 – зона нагрева шихты; 6 – зона горения; 7 – зона готового агломерата 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8A1DD64-6F4D-4E41-AA42-93557BA9024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043608" y="1367318"/>
            <a:ext cx="7056784" cy="386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451336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3">
            <a:extLst>
              <a:ext uri="{FF2B5EF4-FFF2-40B4-BE49-F238E27FC236}">
                <a16:creationId xmlns:a16="http://schemas.microsoft.com/office/drawing/2014/main" id="{0613821C-D4C0-F04B-B5A1-11D6DBAE2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3BAFF9E-BBDD-D645-A2EC-16299D4A6B17}" type="slidenum">
              <a:rPr lang="ru-RU" altLang="x-none"/>
              <a:pPr eaLnBrk="1" hangingPunct="1"/>
              <a:t>6</a:t>
            </a:fld>
            <a:endParaRPr lang="ru-RU" altLang="x-none"/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C210F204-CB68-C845-95D0-8ACFFCB0E4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800" y="136525"/>
            <a:ext cx="8280400" cy="742277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rgbClr val="CCEC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1. Агломерация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және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аломерация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процесінің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жүру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ерекшеліктері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4101" name="Rectangle 7">
            <a:extLst>
              <a:ext uri="{FF2B5EF4-FFF2-40B4-BE49-F238E27FC236}">
                <a16:creationId xmlns:a16="http://schemas.microsoft.com/office/drawing/2014/main" id="{1017AAEE-AB4F-4342-9CF9-9B9B77ED45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4102" name="Rectangle 9">
            <a:extLst>
              <a:ext uri="{FF2B5EF4-FFF2-40B4-BE49-F238E27FC236}">
                <a16:creationId xmlns:a16="http://schemas.microsoft.com/office/drawing/2014/main" id="{86DEDB2F-9201-034F-AC6B-8571603B3D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4103" name="Rectangle 11">
            <a:extLst>
              <a:ext uri="{FF2B5EF4-FFF2-40B4-BE49-F238E27FC236}">
                <a16:creationId xmlns:a16="http://schemas.microsoft.com/office/drawing/2014/main" id="{2CA3EBC9-8066-ED4A-97C4-8A82B17E5A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4104" name="Rectangle 13">
            <a:extLst>
              <a:ext uri="{FF2B5EF4-FFF2-40B4-BE49-F238E27FC236}">
                <a16:creationId xmlns:a16="http://schemas.microsoft.com/office/drawing/2014/main" id="{F83B5B0D-37E8-3545-B3BF-F7BD33ED64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4105" name="Rectangle 15">
            <a:extLst>
              <a:ext uri="{FF2B5EF4-FFF2-40B4-BE49-F238E27FC236}">
                <a16:creationId xmlns:a16="http://schemas.microsoft.com/office/drawing/2014/main" id="{25E46064-376D-BD43-99B9-B00B213CD1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4106" name="TextBox 1">
            <a:extLst>
              <a:ext uri="{FF2B5EF4-FFF2-40B4-BE49-F238E27FC236}">
                <a16:creationId xmlns:a16="http://schemas.microsoft.com/office/drawing/2014/main" id="{BEA57127-DFB0-8F41-8179-76158FA75B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4354" y="1222463"/>
            <a:ext cx="4032446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ru-RU" sz="1600" dirty="0"/>
              <a:t>Шихта мен газ </a:t>
            </a:r>
            <a:r>
              <a:rPr lang="ru-RU" sz="1600" dirty="0" err="1"/>
              <a:t>қозғалысының</a:t>
            </a:r>
            <a:r>
              <a:rPr lang="ru-RU" sz="1600" dirty="0"/>
              <a:t> </a:t>
            </a:r>
            <a:r>
              <a:rPr lang="ru-RU" sz="1600" dirty="0" err="1"/>
              <a:t>айқас</a:t>
            </a:r>
            <a:r>
              <a:rPr lang="ru-RU" sz="1600" dirty="0"/>
              <a:t> </a:t>
            </a:r>
            <a:r>
              <a:rPr lang="ru-RU" sz="1600" dirty="0" err="1"/>
              <a:t>заңдылығы</a:t>
            </a:r>
            <a:r>
              <a:rPr lang="ru-RU" sz="1600" dirty="0"/>
              <a:t> бар, ал </a:t>
            </a:r>
            <a:r>
              <a:rPr lang="ru-RU" sz="1600" dirty="0" err="1"/>
              <a:t>нақты</a:t>
            </a:r>
            <a:r>
              <a:rPr lang="ru-RU" sz="1600" dirty="0"/>
              <a:t> </a:t>
            </a:r>
            <a:r>
              <a:rPr lang="ru-RU" sz="1600" dirty="0" err="1"/>
              <a:t>процесте</a:t>
            </a:r>
            <a:r>
              <a:rPr lang="ru-RU" sz="1600" dirty="0"/>
              <a:t> шихта </a:t>
            </a:r>
            <a:r>
              <a:rPr lang="ru-RU" sz="1600" dirty="0" err="1"/>
              <a:t>қабатында</a:t>
            </a:r>
            <a:r>
              <a:rPr lang="ru-RU" sz="1600" dirty="0"/>
              <a:t> </a:t>
            </a:r>
            <a:r>
              <a:rPr lang="ru-RU" sz="1600" dirty="0" err="1"/>
              <a:t>болатын</a:t>
            </a:r>
            <a:r>
              <a:rPr lang="ru-RU" sz="1600" dirty="0"/>
              <a:t> </a:t>
            </a:r>
            <a:r>
              <a:rPr lang="ru-RU" sz="1600" dirty="0" err="1"/>
              <a:t>процестердің</a:t>
            </a:r>
            <a:r>
              <a:rPr lang="ru-RU" sz="1600" dirty="0"/>
              <a:t> (</a:t>
            </a:r>
            <a:r>
              <a:rPr lang="ru-RU" sz="1600" dirty="0" err="1"/>
              <a:t>кептіру</a:t>
            </a:r>
            <a:r>
              <a:rPr lang="ru-RU" sz="1600" dirty="0"/>
              <a:t>, </a:t>
            </a:r>
            <a:r>
              <a:rPr lang="ru-RU" sz="1600" dirty="0" err="1"/>
              <a:t>отынның</a:t>
            </a:r>
            <a:r>
              <a:rPr lang="ru-RU" sz="1600" dirty="0"/>
              <a:t> </a:t>
            </a:r>
            <a:r>
              <a:rPr lang="ru-RU" sz="1600" dirty="0" err="1"/>
              <a:t>жануы</a:t>
            </a:r>
            <a:r>
              <a:rPr lang="ru-RU" sz="1600" dirty="0"/>
              <a:t>, </a:t>
            </a:r>
            <a:r>
              <a:rPr lang="ru-RU" sz="1600" dirty="0" err="1"/>
              <a:t>тотықсыздану</a:t>
            </a:r>
            <a:r>
              <a:rPr lang="ru-RU" sz="1600" dirty="0"/>
              <a:t> </a:t>
            </a:r>
            <a:r>
              <a:rPr lang="ru-RU" sz="1600" dirty="0" err="1"/>
              <a:t>және</a:t>
            </a:r>
            <a:r>
              <a:rPr lang="ru-RU" sz="1600" dirty="0"/>
              <a:t> </a:t>
            </a:r>
            <a:r>
              <a:rPr lang="ru-RU" sz="1600" dirty="0" err="1"/>
              <a:t>тотығу</a:t>
            </a:r>
            <a:r>
              <a:rPr lang="ru-RU" sz="1600" dirty="0"/>
              <a:t>) </a:t>
            </a:r>
            <a:r>
              <a:rPr lang="ru-RU" sz="1600" dirty="0" err="1"/>
              <a:t>әсерінен</a:t>
            </a:r>
            <a:r>
              <a:rPr lang="ru-RU" sz="1600" dirty="0"/>
              <a:t> </a:t>
            </a:r>
            <a:r>
              <a:rPr lang="ru-RU" sz="1600" dirty="0" err="1"/>
              <a:t>орталардың</a:t>
            </a:r>
            <a:r>
              <a:rPr lang="ru-RU" sz="1600" dirty="0"/>
              <a:t> физик</a:t>
            </a:r>
            <a:r>
              <a:rPr lang="en-US" sz="1600" dirty="0"/>
              <a:t>a</a:t>
            </a:r>
            <a:r>
              <a:rPr lang="ru-RU" sz="1600" dirty="0"/>
              <a:t>-</a:t>
            </a:r>
            <a:r>
              <a:rPr lang="ru-RU" sz="1600" dirty="0" err="1"/>
              <a:t>химиялық</a:t>
            </a:r>
            <a:r>
              <a:rPr lang="ru-RU" sz="1600" dirty="0"/>
              <a:t> </a:t>
            </a:r>
            <a:r>
              <a:rPr lang="ru-RU" sz="1600" dirty="0" err="1"/>
              <a:t>және</a:t>
            </a:r>
            <a:r>
              <a:rPr lang="ru-RU" sz="1600" dirty="0"/>
              <a:t> </a:t>
            </a:r>
            <a:r>
              <a:rPr lang="ru-RU" sz="1600" dirty="0" err="1"/>
              <a:t>термофизикалық</a:t>
            </a:r>
            <a:r>
              <a:rPr lang="ru-RU" sz="1600" dirty="0"/>
              <a:t> </a:t>
            </a:r>
            <a:r>
              <a:rPr lang="ru-RU" sz="1600" dirty="0" err="1"/>
              <a:t>параметрлерінің</a:t>
            </a:r>
            <a:r>
              <a:rPr lang="ru-RU" sz="1600" dirty="0"/>
              <a:t> </a:t>
            </a:r>
            <a:r>
              <a:rPr lang="ru-RU" sz="1600" dirty="0" err="1"/>
              <a:t>өзгеруі</a:t>
            </a:r>
            <a:r>
              <a:rPr lang="ru-RU" sz="1600" dirty="0"/>
              <a:t> </a:t>
            </a:r>
            <a:r>
              <a:rPr lang="ru-RU" sz="1600" dirty="0" err="1"/>
              <a:t>болады</a:t>
            </a:r>
            <a:r>
              <a:rPr lang="en-US" sz="1600" dirty="0"/>
              <a:t> (</a:t>
            </a:r>
            <a:r>
              <a:rPr lang="ru-RU" sz="1600" dirty="0" err="1"/>
              <a:t>темір</a:t>
            </a:r>
            <a:r>
              <a:rPr lang="ru-RU" sz="1600" dirty="0"/>
              <a:t> </a:t>
            </a:r>
            <a:r>
              <a:rPr lang="ru-RU" sz="1600" dirty="0" err="1"/>
              <a:t>оксидтері</a:t>
            </a:r>
            <a:r>
              <a:rPr lang="ru-RU" sz="1600" dirty="0"/>
              <a:t>, </a:t>
            </a:r>
            <a:r>
              <a:rPr lang="ru-RU" sz="1600" dirty="0" err="1"/>
              <a:t>карбонаттардың</a:t>
            </a:r>
            <a:r>
              <a:rPr lang="ru-RU" sz="1600" dirty="0"/>
              <a:t> </a:t>
            </a:r>
            <a:r>
              <a:rPr lang="ru-RU" sz="1600" dirty="0" err="1"/>
              <a:t>ыдырауы</a:t>
            </a:r>
            <a:r>
              <a:rPr lang="ru-RU" sz="1600" dirty="0"/>
              <a:t>, </a:t>
            </a:r>
            <a:r>
              <a:rPr lang="ru-RU" sz="1600" dirty="0" err="1"/>
              <a:t>шихтаның</a:t>
            </a:r>
            <a:r>
              <a:rPr lang="ru-RU" sz="1600" dirty="0"/>
              <a:t> </a:t>
            </a:r>
            <a:r>
              <a:rPr lang="ru-RU" sz="1600" dirty="0" err="1"/>
              <a:t>еруі</a:t>
            </a:r>
            <a:r>
              <a:rPr lang="ru-RU" sz="1600" dirty="0"/>
              <a:t> </a:t>
            </a:r>
            <a:r>
              <a:rPr lang="ru-RU" sz="1600" dirty="0" err="1"/>
              <a:t>және</a:t>
            </a:r>
            <a:r>
              <a:rPr lang="ru-RU" sz="1600" dirty="0"/>
              <a:t> </a:t>
            </a:r>
            <a:r>
              <a:rPr lang="ru-RU" sz="1600" dirty="0" err="1"/>
              <a:t>т.б</a:t>
            </a:r>
            <a:r>
              <a:rPr lang="ru-RU" sz="1600" dirty="0"/>
              <a:t>.)).</a:t>
            </a:r>
          </a:p>
          <a:p>
            <a:pPr algn="just"/>
            <a:r>
              <a:rPr lang="ru-RU" sz="1600" dirty="0" err="1"/>
              <a:t>Пайда</a:t>
            </a:r>
            <a:r>
              <a:rPr lang="ru-RU" sz="1600" dirty="0"/>
              <a:t> </a:t>
            </a:r>
            <a:r>
              <a:rPr lang="ru-RU" sz="1600" dirty="0" err="1"/>
              <a:t>болған</a:t>
            </a:r>
            <a:r>
              <a:rPr lang="ru-RU" sz="1600" dirty="0"/>
              <a:t> </a:t>
            </a:r>
            <a:r>
              <a:rPr lang="ru-RU" sz="1600" dirty="0" err="1"/>
              <a:t>қатты</a:t>
            </a:r>
            <a:r>
              <a:rPr lang="ru-RU" sz="1600" dirty="0"/>
              <a:t> </a:t>
            </a:r>
            <a:r>
              <a:rPr lang="ru-RU" sz="1600" dirty="0" err="1"/>
              <a:t>отынның</a:t>
            </a:r>
            <a:r>
              <a:rPr lang="ru-RU" sz="1600" dirty="0"/>
              <a:t> </a:t>
            </a:r>
            <a:r>
              <a:rPr lang="ru-RU" sz="1600" dirty="0" err="1"/>
              <a:t>жану</a:t>
            </a:r>
            <a:r>
              <a:rPr lang="ru-RU" sz="1600" dirty="0"/>
              <a:t> </a:t>
            </a:r>
            <a:r>
              <a:rPr lang="ru-RU" sz="1600" dirty="0" err="1"/>
              <a:t>аймағы</a:t>
            </a:r>
            <a:r>
              <a:rPr lang="ru-RU" sz="1600" dirty="0"/>
              <a:t> </a:t>
            </a:r>
            <a:r>
              <a:rPr lang="ru-RU" sz="1600" dirty="0" err="1"/>
              <a:t>біртіндеп</a:t>
            </a:r>
            <a:r>
              <a:rPr lang="ru-RU" sz="1600" dirty="0"/>
              <a:t> </a:t>
            </a:r>
            <a:r>
              <a:rPr lang="ru-RU" sz="1600" dirty="0" err="1"/>
              <a:t>төмен</a:t>
            </a:r>
            <a:r>
              <a:rPr lang="ru-RU" sz="1600" dirty="0"/>
              <a:t> </a:t>
            </a:r>
            <a:r>
              <a:rPr lang="ru-RU" sz="1600" dirty="0" err="1"/>
              <a:t>қарай</a:t>
            </a:r>
            <a:r>
              <a:rPr lang="ru-RU" sz="1600" dirty="0"/>
              <a:t> </a:t>
            </a:r>
            <a:r>
              <a:rPr lang="ru-RU" sz="1600" dirty="0" err="1"/>
              <a:t>жылжиды</a:t>
            </a:r>
            <a:r>
              <a:rPr lang="ru-RU" sz="1600" dirty="0"/>
              <a:t>, </a:t>
            </a:r>
            <a:r>
              <a:rPr lang="ru-RU" sz="1600" dirty="0" err="1"/>
              <a:t>агломерленген</a:t>
            </a:r>
            <a:r>
              <a:rPr lang="ru-RU" sz="1600" dirty="0"/>
              <a:t> шихта </a:t>
            </a:r>
            <a:r>
              <a:rPr lang="ru-RU" sz="1600" dirty="0" err="1"/>
              <a:t>қабатын</a:t>
            </a:r>
            <a:r>
              <a:rPr lang="ru-RU" sz="1600" dirty="0"/>
              <a:t> </a:t>
            </a:r>
            <a:r>
              <a:rPr lang="ru-RU" sz="1600" dirty="0" err="1"/>
              <a:t>жылу</a:t>
            </a:r>
            <a:r>
              <a:rPr lang="ru-RU" sz="1600" dirty="0"/>
              <a:t> </a:t>
            </a:r>
            <a:r>
              <a:rPr lang="ru-RU" sz="1600" dirty="0" err="1"/>
              <a:t>алмасудың</a:t>
            </a:r>
            <a:r>
              <a:rPr lang="ru-RU" sz="1600" dirty="0"/>
              <a:t> </a:t>
            </a:r>
            <a:r>
              <a:rPr lang="ru-RU" sz="1600" dirty="0" err="1"/>
              <a:t>жоғарғы</a:t>
            </a:r>
            <a:r>
              <a:rPr lang="ru-RU" sz="1600" dirty="0"/>
              <a:t> </a:t>
            </a:r>
            <a:r>
              <a:rPr lang="ru-RU" sz="1600" dirty="0" err="1"/>
              <a:t>және</a:t>
            </a:r>
            <a:r>
              <a:rPr lang="ru-RU" sz="1600" dirty="0"/>
              <a:t> </a:t>
            </a:r>
            <a:r>
              <a:rPr lang="ru-RU" sz="1600" dirty="0" err="1"/>
              <a:t>төменгі</a:t>
            </a:r>
            <a:r>
              <a:rPr lang="ru-RU" sz="1600" dirty="0"/>
              <a:t> </a:t>
            </a:r>
            <a:r>
              <a:rPr lang="ru-RU" sz="1600" dirty="0" err="1"/>
              <a:t>сатыларына</a:t>
            </a:r>
            <a:r>
              <a:rPr lang="ru-RU" sz="1600" dirty="0"/>
              <a:t> </a:t>
            </a:r>
            <a:r>
              <a:rPr lang="ru-RU" sz="1600" dirty="0" err="1"/>
              <a:t>бөледі</a:t>
            </a:r>
            <a:r>
              <a:rPr lang="ru-RU" sz="1600" dirty="0"/>
              <a:t> (1-6 </a:t>
            </a:r>
            <a:r>
              <a:rPr lang="ru-RU" sz="1600" dirty="0" err="1"/>
              <a:t>сурет</a:t>
            </a:r>
            <a:r>
              <a:rPr lang="ru-RU" sz="1600" dirty="0"/>
              <a:t>). </a:t>
            </a:r>
            <a:r>
              <a:rPr lang="ru-RU" sz="1600" dirty="0" err="1"/>
              <a:t>Оларды</a:t>
            </a:r>
            <a:r>
              <a:rPr lang="ru-RU" sz="1600" dirty="0"/>
              <a:t> </a:t>
            </a:r>
            <a:r>
              <a:rPr lang="ru-RU" sz="1600" dirty="0" err="1"/>
              <a:t>бөліп</a:t>
            </a:r>
            <a:r>
              <a:rPr lang="ru-RU" sz="1600" dirty="0"/>
              <a:t> </a:t>
            </a:r>
            <a:r>
              <a:rPr lang="ru-RU" sz="1600" dirty="0" err="1"/>
              <a:t>тұрған</a:t>
            </a:r>
            <a:r>
              <a:rPr lang="ru-RU" sz="1600" dirty="0"/>
              <a:t> </a:t>
            </a:r>
            <a:r>
              <a:rPr lang="ru-RU" sz="1600" dirty="0" err="1"/>
              <a:t>жану</a:t>
            </a:r>
            <a:r>
              <a:rPr lang="ru-RU" sz="1600" dirty="0"/>
              <a:t> </a:t>
            </a:r>
            <a:r>
              <a:rPr lang="ru-RU" sz="1600" dirty="0" err="1"/>
              <a:t>аймағының</a:t>
            </a:r>
            <a:r>
              <a:rPr lang="ru-RU" sz="1600" dirty="0"/>
              <a:t> </a:t>
            </a:r>
            <a:r>
              <a:rPr lang="ru-RU" sz="1600" dirty="0" err="1"/>
              <a:t>қалыңдығы</a:t>
            </a:r>
            <a:r>
              <a:rPr lang="ru-RU" sz="1600" dirty="0"/>
              <a:t> </a:t>
            </a:r>
            <a:r>
              <a:rPr lang="ru-RU" sz="1600" dirty="0" err="1"/>
              <a:t>шихтатағы</a:t>
            </a:r>
            <a:r>
              <a:rPr lang="ru-RU" sz="1600" dirty="0"/>
              <a:t> кокс </a:t>
            </a:r>
            <a:r>
              <a:rPr lang="ru-RU" sz="1600" dirty="0" err="1"/>
              <a:t>самалы</a:t>
            </a:r>
            <a:r>
              <a:rPr lang="ru-RU" sz="1600" dirty="0"/>
              <a:t> </a:t>
            </a:r>
            <a:r>
              <a:rPr lang="ru-RU" sz="1600" dirty="0" err="1"/>
              <a:t>бөлшектерінің</a:t>
            </a:r>
            <a:r>
              <a:rPr lang="ru-RU" sz="1600" dirty="0"/>
              <a:t> </a:t>
            </a:r>
            <a:r>
              <a:rPr lang="ru-RU" sz="1600" dirty="0" err="1"/>
              <a:t>жану</a:t>
            </a:r>
            <a:r>
              <a:rPr lang="ru-RU" sz="1600" dirty="0"/>
              <a:t> </a:t>
            </a:r>
            <a:r>
              <a:rPr lang="ru-RU" sz="1600" dirty="0" err="1"/>
              <a:t>ұзақтығына</a:t>
            </a:r>
            <a:r>
              <a:rPr lang="ru-RU" sz="1600" dirty="0"/>
              <a:t>, </a:t>
            </a:r>
            <a:r>
              <a:rPr lang="ru-RU" sz="1600" dirty="0" err="1"/>
              <a:t>өз</a:t>
            </a:r>
            <a:r>
              <a:rPr lang="ru-RU" sz="1600" dirty="0"/>
              <a:t> </a:t>
            </a:r>
            <a:r>
              <a:rPr lang="ru-RU" sz="1600" dirty="0" err="1"/>
              <a:t>кезегінде</a:t>
            </a:r>
            <a:r>
              <a:rPr lang="ru-RU" sz="1600" dirty="0"/>
              <a:t>, </a:t>
            </a:r>
            <a:r>
              <a:rPr lang="ru-RU" sz="1600" dirty="0" err="1"/>
              <a:t>бөлшектердің</a:t>
            </a:r>
            <a:r>
              <a:rPr lang="ru-RU" sz="1600" dirty="0"/>
              <a:t> </a:t>
            </a:r>
            <a:r>
              <a:rPr lang="ru-RU" sz="1600" dirty="0" err="1"/>
              <a:t>көлеміне</a:t>
            </a:r>
            <a:r>
              <a:rPr lang="ru-RU" sz="1600" dirty="0"/>
              <a:t>, </a:t>
            </a:r>
            <a:r>
              <a:rPr lang="ru-RU" sz="1600" dirty="0" err="1"/>
              <a:t>ауа</a:t>
            </a:r>
            <a:r>
              <a:rPr lang="ru-RU" sz="1600" dirty="0"/>
              <a:t> сору </a:t>
            </a:r>
            <a:r>
              <a:rPr lang="ru-RU" sz="1600" dirty="0" err="1"/>
              <a:t>жылдамдығына</a:t>
            </a:r>
            <a:r>
              <a:rPr lang="ru-RU" sz="1600" dirty="0"/>
              <a:t> </a:t>
            </a:r>
            <a:r>
              <a:rPr lang="ru-RU" sz="1600" dirty="0" err="1"/>
              <a:t>және</a:t>
            </a:r>
            <a:r>
              <a:rPr lang="ru-RU" sz="1600" dirty="0"/>
              <a:t> </a:t>
            </a:r>
            <a:r>
              <a:rPr lang="ru-RU" sz="1600" dirty="0" err="1"/>
              <a:t>т.б</a:t>
            </a:r>
            <a:r>
              <a:rPr lang="ru-RU" sz="1600" dirty="0"/>
              <a:t>.</a:t>
            </a:r>
            <a:endParaRPr lang="x-none" sz="1600" dirty="0"/>
          </a:p>
        </p:txBody>
      </p:sp>
      <p:sp>
        <p:nvSpPr>
          <p:cNvPr id="4107" name="Rectangle 12">
            <a:extLst>
              <a:ext uri="{FF2B5EF4-FFF2-40B4-BE49-F238E27FC236}">
                <a16:creationId xmlns:a16="http://schemas.microsoft.com/office/drawing/2014/main" id="{357BDFC5-562B-C447-ABC4-7697994B44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9837FF0-8778-4348-AAC5-A7823BA85164}"/>
              </a:ext>
            </a:extLst>
          </p:cNvPr>
          <p:cNvSpPr txBox="1"/>
          <p:nvPr/>
        </p:nvSpPr>
        <p:spPr>
          <a:xfrm>
            <a:off x="431800" y="5676088"/>
            <a:ext cx="37081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1600" dirty="0"/>
              <a:t>Рисунок 4 – Распределение зон процесса агломерации в слое агломерационного пирога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7E11863-26F2-B344-9F14-3D86A46B921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23960" y="1225152"/>
            <a:ext cx="4032448" cy="4104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566746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3">
            <a:extLst>
              <a:ext uri="{FF2B5EF4-FFF2-40B4-BE49-F238E27FC236}">
                <a16:creationId xmlns:a16="http://schemas.microsoft.com/office/drawing/2014/main" id="{0613821C-D4C0-F04B-B5A1-11D6DBAE2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3BAFF9E-BBDD-D645-A2EC-16299D4A6B17}" type="slidenum">
              <a:rPr lang="ru-RU" altLang="x-none"/>
              <a:pPr eaLnBrk="1" hangingPunct="1"/>
              <a:t>7</a:t>
            </a:fld>
            <a:endParaRPr lang="ru-RU" altLang="x-none"/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C210F204-CB68-C845-95D0-8ACFFCB0E4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800" y="136525"/>
            <a:ext cx="8280400" cy="742277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rgbClr val="CCEC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1. Агломерация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және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аломерация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процесінің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жүру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ерекшеліктері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Arial" charset="0"/>
            </a:endParaRPr>
          </a:p>
          <a:p>
            <a:pPr>
              <a:defRPr/>
            </a:pPr>
            <a:endParaRPr lang="ru-RU" sz="2400" b="1" dirty="0">
              <a:solidFill>
                <a:schemeClr val="accent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4101" name="Rectangle 7">
            <a:extLst>
              <a:ext uri="{FF2B5EF4-FFF2-40B4-BE49-F238E27FC236}">
                <a16:creationId xmlns:a16="http://schemas.microsoft.com/office/drawing/2014/main" id="{1017AAEE-AB4F-4342-9CF9-9B9B77ED45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4102" name="Rectangle 9">
            <a:extLst>
              <a:ext uri="{FF2B5EF4-FFF2-40B4-BE49-F238E27FC236}">
                <a16:creationId xmlns:a16="http://schemas.microsoft.com/office/drawing/2014/main" id="{86DEDB2F-9201-034F-AC6B-8571603B3D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4103" name="Rectangle 11">
            <a:extLst>
              <a:ext uri="{FF2B5EF4-FFF2-40B4-BE49-F238E27FC236}">
                <a16:creationId xmlns:a16="http://schemas.microsoft.com/office/drawing/2014/main" id="{2CA3EBC9-8066-ED4A-97C4-8A82B17E5A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4104" name="Rectangle 13">
            <a:extLst>
              <a:ext uri="{FF2B5EF4-FFF2-40B4-BE49-F238E27FC236}">
                <a16:creationId xmlns:a16="http://schemas.microsoft.com/office/drawing/2014/main" id="{F83B5B0D-37E8-3545-B3BF-F7BD33ED64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4105" name="Rectangle 15">
            <a:extLst>
              <a:ext uri="{FF2B5EF4-FFF2-40B4-BE49-F238E27FC236}">
                <a16:creationId xmlns:a16="http://schemas.microsoft.com/office/drawing/2014/main" id="{25E46064-376D-BD43-99B9-B00B213CD1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4107" name="Rectangle 12">
            <a:extLst>
              <a:ext uri="{FF2B5EF4-FFF2-40B4-BE49-F238E27FC236}">
                <a16:creationId xmlns:a16="http://schemas.microsoft.com/office/drawing/2014/main" id="{357BDFC5-562B-C447-ABC4-7697994B44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9837FF0-8778-4348-AAC5-A7823BA85164}"/>
              </a:ext>
            </a:extLst>
          </p:cNvPr>
          <p:cNvSpPr txBox="1"/>
          <p:nvPr/>
        </p:nvSpPr>
        <p:spPr>
          <a:xfrm>
            <a:off x="4630052" y="5085184"/>
            <a:ext cx="43344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1600" dirty="0"/>
              <a:t>Рисунок 6 – Схема слоя агломерируемой шихты:</a:t>
            </a:r>
          </a:p>
          <a:p>
            <a:pPr algn="ctr"/>
            <a:r>
              <a:rPr lang="x-none" sz="1600" i="1" dirty="0"/>
              <a:t>1 </a:t>
            </a:r>
            <a:r>
              <a:rPr lang="x-none" sz="1600" dirty="0"/>
              <a:t>— спек-агломерат; 2 — зона горения; </a:t>
            </a:r>
            <a:r>
              <a:rPr lang="x-none" sz="1600" i="1" dirty="0"/>
              <a:t>3 </a:t>
            </a:r>
            <a:r>
              <a:rPr lang="x-none" sz="1600" dirty="0"/>
              <a:t>— зона подогрева; </a:t>
            </a:r>
            <a:r>
              <a:rPr lang="x-none" sz="1600" i="1" dirty="0"/>
              <a:t>4 </a:t>
            </a:r>
            <a:r>
              <a:rPr lang="x-none" sz="1600" dirty="0"/>
              <a:t>— зона сушки;  5 — влажная шихта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5F7519E-9DBB-FF44-98E6-9AA81D417E4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812933" y="526567"/>
            <a:ext cx="3503483" cy="441460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95A35A9-2580-8843-8695-78CD225136C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846297" y="979493"/>
            <a:ext cx="2952328" cy="410569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21D5BE6-9081-5A47-8756-C645E9515258}"/>
              </a:ext>
            </a:extLst>
          </p:cNvPr>
          <p:cNvSpPr txBox="1"/>
          <p:nvPr/>
        </p:nvSpPr>
        <p:spPr>
          <a:xfrm>
            <a:off x="381581" y="5216787"/>
            <a:ext cx="39707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1600" dirty="0"/>
              <a:t>Рисунок 5 – Распределение температур в слое при агломерации: </a:t>
            </a:r>
          </a:p>
          <a:p>
            <a:pPr algn="ctr"/>
            <a:r>
              <a:rPr lang="x-none" sz="1600" dirty="0"/>
              <a:t>1 – колосниковая решетка; 2 – постель; 3 – шихта; 4 – зона горения; </a:t>
            </a:r>
          </a:p>
          <a:p>
            <a:pPr algn="ctr"/>
            <a:r>
              <a:rPr lang="x-none" sz="1600" dirty="0"/>
              <a:t>5 - агломерат </a:t>
            </a:r>
          </a:p>
        </p:txBody>
      </p:sp>
    </p:spTree>
    <p:extLst>
      <p:ext uri="{BB962C8B-B14F-4D97-AF65-F5344CB8AC3E}">
        <p14:creationId xmlns:p14="http://schemas.microsoft.com/office/powerpoint/2010/main" val="3135044593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3">
            <a:extLst>
              <a:ext uri="{FF2B5EF4-FFF2-40B4-BE49-F238E27FC236}">
                <a16:creationId xmlns:a16="http://schemas.microsoft.com/office/drawing/2014/main" id="{0613821C-D4C0-F04B-B5A1-11D6DBAE2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3BAFF9E-BBDD-D645-A2EC-16299D4A6B17}" type="slidenum">
              <a:rPr lang="ru-RU" altLang="x-none"/>
              <a:pPr eaLnBrk="1" hangingPunct="1"/>
              <a:t>8</a:t>
            </a:fld>
            <a:endParaRPr lang="ru-RU" altLang="x-none"/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C210F204-CB68-C845-95D0-8ACFFCB0E4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800" y="136525"/>
            <a:ext cx="8280400" cy="742277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rgbClr val="CCEC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1. Агломерация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және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аломерация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процесінің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жүру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ерекшеліктері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4101" name="Rectangle 7">
            <a:extLst>
              <a:ext uri="{FF2B5EF4-FFF2-40B4-BE49-F238E27FC236}">
                <a16:creationId xmlns:a16="http://schemas.microsoft.com/office/drawing/2014/main" id="{1017AAEE-AB4F-4342-9CF9-9B9B77ED45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4102" name="Rectangle 9">
            <a:extLst>
              <a:ext uri="{FF2B5EF4-FFF2-40B4-BE49-F238E27FC236}">
                <a16:creationId xmlns:a16="http://schemas.microsoft.com/office/drawing/2014/main" id="{86DEDB2F-9201-034F-AC6B-8571603B3D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4103" name="Rectangle 11">
            <a:extLst>
              <a:ext uri="{FF2B5EF4-FFF2-40B4-BE49-F238E27FC236}">
                <a16:creationId xmlns:a16="http://schemas.microsoft.com/office/drawing/2014/main" id="{2CA3EBC9-8066-ED4A-97C4-8A82B17E5A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4104" name="Rectangle 13">
            <a:extLst>
              <a:ext uri="{FF2B5EF4-FFF2-40B4-BE49-F238E27FC236}">
                <a16:creationId xmlns:a16="http://schemas.microsoft.com/office/drawing/2014/main" id="{F83B5B0D-37E8-3545-B3BF-F7BD33ED64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4105" name="Rectangle 15">
            <a:extLst>
              <a:ext uri="{FF2B5EF4-FFF2-40B4-BE49-F238E27FC236}">
                <a16:creationId xmlns:a16="http://schemas.microsoft.com/office/drawing/2014/main" id="{25E46064-376D-BD43-99B9-B00B213CD1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4107" name="Rectangle 12">
            <a:extLst>
              <a:ext uri="{FF2B5EF4-FFF2-40B4-BE49-F238E27FC236}">
                <a16:creationId xmlns:a16="http://schemas.microsoft.com/office/drawing/2014/main" id="{357BDFC5-562B-C447-ABC4-7697994B44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9837FF0-8778-4348-AAC5-A7823BA85164}"/>
              </a:ext>
            </a:extLst>
          </p:cNvPr>
          <p:cNvSpPr txBox="1"/>
          <p:nvPr/>
        </p:nvSpPr>
        <p:spPr>
          <a:xfrm>
            <a:off x="4572001" y="1027938"/>
            <a:ext cx="409716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x-none" dirty="0"/>
              <a:t>При высоких температурах шихта частично плавится и происхо­дит достаточно медленное догорание кокса в расплаве, причем часть несгоревшего углерода остается в спеке. Средняя толщина зоны горе­ния составляет 15-20 мм, причем температура зоны горения во многом определяет условия формирования агломерата. Однако в зоне горения следует различать температуру горящих частиц кокса, железосодер­жащего концентрата, газа и т. п. Каждая из них по-разному меняется в пределах зоны горения, и определение истинных температур представляет собой весьма трудоемкую задачу. </a:t>
            </a:r>
            <a:endParaRPr lang="x-none" sz="16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15067A9-4755-4A45-A124-9D69C232C9E2}"/>
              </a:ext>
            </a:extLst>
          </p:cNvPr>
          <p:cNvSpPr txBox="1"/>
          <p:nvPr/>
        </p:nvSpPr>
        <p:spPr>
          <a:xfrm>
            <a:off x="95423" y="5191614"/>
            <a:ext cx="43344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1600" dirty="0"/>
              <a:t>Рисунок 6 – Схема слоя агломерируемой шихты:</a:t>
            </a:r>
          </a:p>
          <a:p>
            <a:pPr algn="ctr"/>
            <a:r>
              <a:rPr lang="x-none" sz="1600" i="1" dirty="0"/>
              <a:t>1 </a:t>
            </a:r>
            <a:r>
              <a:rPr lang="x-none" sz="1600" dirty="0"/>
              <a:t>— спек-агломерат; 2 — зона горения; </a:t>
            </a:r>
            <a:r>
              <a:rPr lang="x-none" sz="1600" i="1" dirty="0"/>
              <a:t>3 </a:t>
            </a:r>
            <a:r>
              <a:rPr lang="x-none" sz="1600" dirty="0"/>
              <a:t>— зона подогрева; </a:t>
            </a:r>
            <a:r>
              <a:rPr lang="x-none" sz="1600" i="1" dirty="0"/>
              <a:t>4 </a:t>
            </a:r>
            <a:r>
              <a:rPr lang="x-none" sz="1600" dirty="0"/>
              <a:t>— зона сушки;  5 — влажная шихта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E43E6224-9E16-9440-B670-A85AEBD7DB9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83568" y="952952"/>
            <a:ext cx="3158146" cy="3990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786604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3">
            <a:extLst>
              <a:ext uri="{FF2B5EF4-FFF2-40B4-BE49-F238E27FC236}">
                <a16:creationId xmlns:a16="http://schemas.microsoft.com/office/drawing/2014/main" id="{0613821C-D4C0-F04B-B5A1-11D6DBAE2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3BAFF9E-BBDD-D645-A2EC-16299D4A6B17}" type="slidenum">
              <a:rPr lang="ru-RU" altLang="x-none"/>
              <a:pPr eaLnBrk="1" hangingPunct="1"/>
              <a:t>9</a:t>
            </a:fld>
            <a:endParaRPr lang="ru-RU" altLang="x-none"/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C210F204-CB68-C845-95D0-8ACFFCB0E4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800" y="136525"/>
            <a:ext cx="8280400" cy="742277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rgbClr val="CCEC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1. Агломерация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және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аломерация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процесінің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жүру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ерекшеліктері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4101" name="Rectangle 7">
            <a:extLst>
              <a:ext uri="{FF2B5EF4-FFF2-40B4-BE49-F238E27FC236}">
                <a16:creationId xmlns:a16="http://schemas.microsoft.com/office/drawing/2014/main" id="{1017AAEE-AB4F-4342-9CF9-9B9B77ED45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4102" name="Rectangle 9">
            <a:extLst>
              <a:ext uri="{FF2B5EF4-FFF2-40B4-BE49-F238E27FC236}">
                <a16:creationId xmlns:a16="http://schemas.microsoft.com/office/drawing/2014/main" id="{86DEDB2F-9201-034F-AC6B-8571603B3D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4103" name="Rectangle 11">
            <a:extLst>
              <a:ext uri="{FF2B5EF4-FFF2-40B4-BE49-F238E27FC236}">
                <a16:creationId xmlns:a16="http://schemas.microsoft.com/office/drawing/2014/main" id="{2CA3EBC9-8066-ED4A-97C4-8A82B17E5A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4104" name="Rectangle 13">
            <a:extLst>
              <a:ext uri="{FF2B5EF4-FFF2-40B4-BE49-F238E27FC236}">
                <a16:creationId xmlns:a16="http://schemas.microsoft.com/office/drawing/2014/main" id="{F83B5B0D-37E8-3545-B3BF-F7BD33ED64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4105" name="Rectangle 15">
            <a:extLst>
              <a:ext uri="{FF2B5EF4-FFF2-40B4-BE49-F238E27FC236}">
                <a16:creationId xmlns:a16="http://schemas.microsoft.com/office/drawing/2014/main" id="{25E46064-376D-BD43-99B9-B00B213CD1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4107" name="Rectangle 12">
            <a:extLst>
              <a:ext uri="{FF2B5EF4-FFF2-40B4-BE49-F238E27FC236}">
                <a16:creationId xmlns:a16="http://schemas.microsoft.com/office/drawing/2014/main" id="{357BDFC5-562B-C447-ABC4-7697994B44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9837FF0-8778-4348-AAC5-A7823BA85164}"/>
              </a:ext>
            </a:extLst>
          </p:cNvPr>
          <p:cNvSpPr txBox="1"/>
          <p:nvPr/>
        </p:nvSpPr>
        <p:spPr>
          <a:xfrm>
            <a:off x="4139952" y="1027938"/>
            <a:ext cx="4529217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/>
              <a:t>Жану </a:t>
            </a:r>
            <a:r>
              <a:rPr lang="ru-RU" sz="1600" dirty="0" err="1"/>
              <a:t>аймағының</a:t>
            </a:r>
            <a:r>
              <a:rPr lang="ru-RU" sz="1600" dirty="0"/>
              <a:t> </a:t>
            </a:r>
            <a:r>
              <a:rPr lang="ru-RU" sz="1600" dirty="0" err="1"/>
              <a:t>орташа</a:t>
            </a:r>
            <a:r>
              <a:rPr lang="ru-RU" sz="1600" dirty="0"/>
              <a:t> </a:t>
            </a:r>
            <a:r>
              <a:rPr lang="ru-RU" sz="1600" dirty="0" err="1"/>
              <a:t>температурасын</a:t>
            </a:r>
            <a:r>
              <a:rPr lang="ru-RU" sz="1600" dirty="0"/>
              <a:t> </a:t>
            </a:r>
            <a:r>
              <a:rPr lang="ru-RU" sz="1600" dirty="0" err="1"/>
              <a:t>жану</a:t>
            </a:r>
            <a:r>
              <a:rPr lang="ru-RU" sz="1600" dirty="0"/>
              <a:t> </a:t>
            </a:r>
            <a:r>
              <a:rPr lang="ru-RU" sz="1600" dirty="0" err="1"/>
              <a:t>аймағында</a:t>
            </a:r>
            <a:r>
              <a:rPr lang="ru-RU" sz="1600" dirty="0"/>
              <a:t> </a:t>
            </a:r>
            <a:r>
              <a:rPr lang="ru-RU" sz="1600" dirty="0" err="1"/>
              <a:t>бөлінетін</a:t>
            </a:r>
            <a:r>
              <a:rPr lang="ru-RU" sz="1600" dirty="0"/>
              <a:t> </a:t>
            </a:r>
            <a:r>
              <a:rPr lang="ru-RU" sz="1600" dirty="0" err="1"/>
              <a:t>қарапайым</a:t>
            </a:r>
            <a:r>
              <a:rPr lang="ru-RU" sz="1600" dirty="0"/>
              <a:t> </a:t>
            </a:r>
            <a:r>
              <a:rPr lang="ru-RU" sz="1600" dirty="0" err="1"/>
              <a:t>қабаттың</a:t>
            </a:r>
            <a:r>
              <a:rPr lang="ru-RU" sz="1600" dirty="0"/>
              <a:t> </a:t>
            </a:r>
            <a:r>
              <a:rPr lang="ru-RU" sz="1600" dirty="0" err="1"/>
              <a:t>жылу</a:t>
            </a:r>
            <a:r>
              <a:rPr lang="ru-RU" sz="1600" dirty="0"/>
              <a:t> </a:t>
            </a:r>
            <a:r>
              <a:rPr lang="ru-RU" sz="1600" dirty="0" err="1"/>
              <a:t>балансынан</a:t>
            </a:r>
            <a:r>
              <a:rPr lang="ru-RU" sz="1600" dirty="0"/>
              <a:t> </a:t>
            </a:r>
            <a:r>
              <a:rPr lang="ru-RU" sz="1600" dirty="0" err="1"/>
              <a:t>табуға</a:t>
            </a:r>
            <a:r>
              <a:rPr lang="ru-RU" sz="1600" dirty="0"/>
              <a:t> </a:t>
            </a:r>
            <a:r>
              <a:rPr lang="ru-RU" sz="1600" dirty="0" err="1"/>
              <a:t>болады</a:t>
            </a:r>
            <a:r>
              <a:rPr lang="ru-RU" sz="1600" dirty="0"/>
              <a:t>. Жану </a:t>
            </a:r>
            <a:r>
              <a:rPr lang="ru-RU" sz="1600" dirty="0" err="1"/>
              <a:t>аймағындағы</a:t>
            </a:r>
            <a:r>
              <a:rPr lang="ru-RU" sz="1600" dirty="0"/>
              <a:t> температура </a:t>
            </a:r>
            <a:r>
              <a:rPr lang="ru-RU" sz="1600" dirty="0" err="1"/>
              <a:t>аймақтың</a:t>
            </a:r>
            <a:r>
              <a:rPr lang="ru-RU" sz="1600" dirty="0"/>
              <a:t> </a:t>
            </a:r>
            <a:r>
              <a:rPr lang="ru-RU" sz="1600" dirty="0" err="1"/>
              <a:t>агломерленген</a:t>
            </a:r>
            <a:r>
              <a:rPr lang="ru-RU" sz="1600" dirty="0"/>
              <a:t> </a:t>
            </a:r>
            <a:r>
              <a:rPr lang="ru-RU" sz="1600" dirty="0" err="1"/>
              <a:t>қабаттағы</a:t>
            </a:r>
            <a:r>
              <a:rPr lang="ru-RU" sz="1600" dirty="0"/>
              <a:t> </a:t>
            </a:r>
            <a:r>
              <a:rPr lang="ru-RU" sz="1600" dirty="0" err="1"/>
              <a:t>жағдайына</a:t>
            </a:r>
            <a:r>
              <a:rPr lang="ru-RU" sz="1600" dirty="0"/>
              <a:t> </a:t>
            </a:r>
            <a:r>
              <a:rPr lang="ru-RU" sz="1600" dirty="0" err="1"/>
              <a:t>айтарлықтай</a:t>
            </a:r>
            <a:r>
              <a:rPr lang="ru-RU" sz="1600" dirty="0"/>
              <a:t> </a:t>
            </a:r>
            <a:r>
              <a:rPr lang="ru-RU" sz="1600" dirty="0" err="1"/>
              <a:t>байланысты</a:t>
            </a:r>
            <a:r>
              <a:rPr lang="ru-RU" sz="1600" dirty="0"/>
              <a:t>. </a:t>
            </a:r>
            <a:r>
              <a:rPr lang="ru-RU" sz="1600" dirty="0" err="1"/>
              <a:t>Агломерацияның</a:t>
            </a:r>
            <a:r>
              <a:rPr lang="ru-RU" sz="1600" dirty="0"/>
              <a:t> </a:t>
            </a:r>
            <a:r>
              <a:rPr lang="ru-RU" sz="1600" dirty="0" err="1"/>
              <a:t>бастапқы</a:t>
            </a:r>
            <a:r>
              <a:rPr lang="ru-RU" sz="1600" dirty="0"/>
              <a:t> </a:t>
            </a:r>
            <a:r>
              <a:rPr lang="ru-RU" sz="1600" dirty="0" err="1"/>
              <a:t>кезеңінде</a:t>
            </a:r>
            <a:r>
              <a:rPr lang="ru-RU" sz="1600" dirty="0"/>
              <a:t> агломерат-</a:t>
            </a:r>
            <a:r>
              <a:rPr lang="ru-RU" sz="1600" dirty="0" err="1"/>
              <a:t>жентектеме</a:t>
            </a:r>
            <a:r>
              <a:rPr lang="ru-RU" sz="1600" dirty="0"/>
              <a:t> </a:t>
            </a:r>
            <a:r>
              <a:rPr lang="ru-RU" sz="1600" dirty="0" err="1"/>
              <a:t>қабатында</a:t>
            </a:r>
            <a:r>
              <a:rPr lang="ru-RU" sz="1600" dirty="0"/>
              <a:t> </a:t>
            </a:r>
            <a:r>
              <a:rPr lang="ru-RU" sz="1600" dirty="0" err="1"/>
              <a:t>жылу</a:t>
            </a:r>
            <a:r>
              <a:rPr lang="ru-RU" sz="1600" dirty="0"/>
              <a:t> </a:t>
            </a:r>
            <a:r>
              <a:rPr lang="ru-RU" sz="1600" dirty="0" err="1"/>
              <a:t>регенерациясы</a:t>
            </a:r>
            <a:r>
              <a:rPr lang="ru-RU" sz="1600" dirty="0"/>
              <a:t> </a:t>
            </a:r>
            <a:r>
              <a:rPr lang="ru-RU" sz="1600" dirty="0" err="1"/>
              <a:t>жоқ</a:t>
            </a:r>
            <a:r>
              <a:rPr lang="ru-RU" sz="1600" dirty="0"/>
              <a:t> </a:t>
            </a:r>
            <a:r>
              <a:rPr lang="ru-RU" sz="1600" dirty="0" err="1"/>
              <a:t>болғандықтан</a:t>
            </a:r>
            <a:r>
              <a:rPr lang="ru-RU" sz="1600" dirty="0"/>
              <a:t>, </a:t>
            </a:r>
            <a:r>
              <a:rPr lang="ru-RU" sz="1600" dirty="0" err="1"/>
              <a:t>қатты</a:t>
            </a:r>
            <a:r>
              <a:rPr lang="ru-RU" sz="1600" dirty="0"/>
              <a:t> </a:t>
            </a:r>
            <a:r>
              <a:rPr lang="ru-RU" sz="1600" dirty="0" err="1"/>
              <a:t>отынның</a:t>
            </a:r>
            <a:r>
              <a:rPr lang="ru-RU" sz="1600" dirty="0"/>
              <a:t> </a:t>
            </a:r>
            <a:r>
              <a:rPr lang="ru-RU" sz="1600" dirty="0" err="1"/>
              <a:t>жану</a:t>
            </a:r>
            <a:r>
              <a:rPr lang="ru-RU" sz="1600" dirty="0"/>
              <a:t> </a:t>
            </a:r>
            <a:r>
              <a:rPr lang="ru-RU" sz="1600" dirty="0" err="1"/>
              <a:t>аймағындағы</a:t>
            </a:r>
            <a:r>
              <a:rPr lang="ru-RU" sz="1600" dirty="0"/>
              <a:t> температура 1000-1100 ° С </a:t>
            </a:r>
            <a:r>
              <a:rPr lang="ru-RU" sz="1600" dirty="0" err="1"/>
              <a:t>аспайды</a:t>
            </a:r>
            <a:r>
              <a:rPr lang="ru-RU" sz="1600" dirty="0"/>
              <a:t>. Жану </a:t>
            </a:r>
            <a:r>
              <a:rPr lang="ru-RU" sz="1600" dirty="0" err="1"/>
              <a:t>аймағы</a:t>
            </a:r>
            <a:r>
              <a:rPr lang="ru-RU" sz="1600" dirty="0"/>
              <a:t> </a:t>
            </a:r>
            <a:r>
              <a:rPr lang="ru-RU" sz="1600" dirty="0" err="1"/>
              <a:t>жентекке</a:t>
            </a:r>
            <a:r>
              <a:rPr lang="ru-RU" sz="1600" dirty="0"/>
              <a:t> </a:t>
            </a:r>
            <a:r>
              <a:rPr lang="ru-RU" sz="1600" dirty="0" err="1"/>
              <a:t>ауысқанда</a:t>
            </a:r>
            <a:r>
              <a:rPr lang="ru-RU" sz="1600" dirty="0"/>
              <a:t> </a:t>
            </a:r>
            <a:r>
              <a:rPr lang="ru-RU" sz="1600" dirty="0" err="1"/>
              <a:t>жентек</a:t>
            </a:r>
            <a:r>
              <a:rPr lang="ru-RU" sz="1600" dirty="0"/>
              <a:t> </a:t>
            </a:r>
            <a:r>
              <a:rPr lang="ru-RU" sz="1600" dirty="0" err="1"/>
              <a:t>қабаты</a:t>
            </a:r>
            <a:r>
              <a:rPr lang="ru-RU" sz="1600" dirty="0"/>
              <a:t> </a:t>
            </a:r>
            <a:r>
              <a:rPr lang="ru-RU" sz="1600" dirty="0" err="1"/>
              <a:t>арқылы</a:t>
            </a:r>
            <a:r>
              <a:rPr lang="ru-RU" sz="1600" dirty="0"/>
              <a:t> </a:t>
            </a:r>
            <a:r>
              <a:rPr lang="ru-RU" sz="1600" dirty="0" err="1"/>
              <a:t>өтетін</a:t>
            </a:r>
            <a:r>
              <a:rPr lang="ru-RU" sz="1600" dirty="0"/>
              <a:t> </a:t>
            </a:r>
            <a:r>
              <a:rPr lang="ru-RU" sz="1600" dirty="0" err="1"/>
              <a:t>ауаны</a:t>
            </a:r>
            <a:r>
              <a:rPr lang="ru-RU" sz="1600" dirty="0"/>
              <a:t> </a:t>
            </a:r>
            <a:r>
              <a:rPr lang="ru-RU" sz="1600" dirty="0" err="1"/>
              <a:t>қыздырады</a:t>
            </a:r>
            <a:r>
              <a:rPr lang="ru-RU" sz="1600" dirty="0"/>
              <a:t>, </a:t>
            </a:r>
            <a:r>
              <a:rPr lang="ru-RU" sz="1600" dirty="0" err="1"/>
              <a:t>содан</a:t>
            </a:r>
            <a:r>
              <a:rPr lang="ru-RU" sz="1600" dirty="0"/>
              <a:t> </a:t>
            </a:r>
            <a:r>
              <a:rPr lang="ru-RU" sz="1600" dirty="0" err="1"/>
              <a:t>жану</a:t>
            </a:r>
            <a:r>
              <a:rPr lang="ru-RU" sz="1600" dirty="0"/>
              <a:t> </a:t>
            </a:r>
            <a:r>
              <a:rPr lang="ru-RU" sz="1600" dirty="0" err="1"/>
              <a:t>аймағындағы</a:t>
            </a:r>
            <a:r>
              <a:rPr lang="ru-RU" sz="1600" dirty="0"/>
              <a:t> температура </a:t>
            </a:r>
            <a:r>
              <a:rPr lang="ru-RU" sz="1600" dirty="0" err="1"/>
              <a:t>жоғарылайды</a:t>
            </a:r>
            <a:r>
              <a:rPr lang="ru-RU" sz="1600" dirty="0"/>
              <a:t>. Жану </a:t>
            </a:r>
            <a:r>
              <a:rPr lang="ru-RU" sz="1600" dirty="0" err="1"/>
              <a:t>аймағынан</a:t>
            </a:r>
            <a:r>
              <a:rPr lang="ru-RU" sz="1600" dirty="0"/>
              <a:t> </a:t>
            </a:r>
            <a:r>
              <a:rPr lang="ru-RU" sz="1600" dirty="0" err="1"/>
              <a:t>шығатын</a:t>
            </a:r>
            <a:r>
              <a:rPr lang="ru-RU" sz="1600" dirty="0"/>
              <a:t> </a:t>
            </a:r>
            <a:r>
              <a:rPr lang="ru-RU" sz="1600" dirty="0" err="1"/>
              <a:t>жану</a:t>
            </a:r>
            <a:r>
              <a:rPr lang="ru-RU" sz="1600" dirty="0"/>
              <a:t> </a:t>
            </a:r>
            <a:r>
              <a:rPr lang="ru-RU" sz="1600" dirty="0" err="1"/>
              <a:t>өнімдерінің</a:t>
            </a:r>
            <a:r>
              <a:rPr lang="ru-RU" sz="1600" dirty="0"/>
              <a:t> </a:t>
            </a:r>
            <a:r>
              <a:rPr lang="ru-RU" sz="1600" dirty="0" err="1"/>
              <a:t>құрамы</a:t>
            </a:r>
            <a:r>
              <a:rPr lang="ru-RU" sz="1600" dirty="0"/>
              <a:t> </a:t>
            </a:r>
            <a:r>
              <a:rPr lang="ru-RU" sz="1600" dirty="0" err="1"/>
              <a:t>шихтадағы</a:t>
            </a:r>
            <a:r>
              <a:rPr lang="ru-RU" sz="1600" dirty="0"/>
              <a:t> </a:t>
            </a:r>
            <a:r>
              <a:rPr lang="ru-RU" sz="1600" dirty="0" err="1"/>
              <a:t>көміртегінің</a:t>
            </a:r>
            <a:r>
              <a:rPr lang="ru-RU" sz="1600" dirty="0"/>
              <a:t> </a:t>
            </a:r>
            <a:r>
              <a:rPr lang="ru-RU" sz="1600" dirty="0" err="1"/>
              <a:t>мөлшеріне</a:t>
            </a:r>
            <a:r>
              <a:rPr lang="ru-RU" sz="1600" dirty="0"/>
              <a:t> </a:t>
            </a:r>
            <a:r>
              <a:rPr lang="ru-RU" sz="1600" dirty="0" err="1"/>
              <a:t>байланысты</a:t>
            </a:r>
            <a:r>
              <a:rPr lang="ru-RU" sz="1600" dirty="0"/>
              <a:t> (7-сурет).</a:t>
            </a:r>
            <a:r>
              <a:rPr lang="x-none" sz="900" dirty="0"/>
              <a:t> </a:t>
            </a:r>
            <a:endParaRPr lang="kk-KZ" sz="900" dirty="0"/>
          </a:p>
          <a:p>
            <a:pPr algn="just"/>
            <a:r>
              <a:rPr lang="x-none" sz="800" dirty="0"/>
              <a:t>Среднюю температуру зо­ны горения можно найти из теплового баланса элементарного слоя, выделенного в зоне горения. Температура в зоне горения значительно зависит от положения зоны в спекаемом слое. Поскольку в началь­ный период спекания практически отсутствует регенерация тепла в слое агломерата-спека, температура в зоне горения твердого топли­ва не превышает 1000-1100°С. По мере перемещения зоны горения к колосниковой решетке проходящий через слой спека воздух подогрева­ется, и температура в зоне горения возрастает. Состав покидающих зону горения продуктов сгорания зависит от содержания углерода в шихте (рис. </a:t>
            </a:r>
            <a:r>
              <a:rPr lang="ru-RU" sz="800" dirty="0"/>
              <a:t>7</a:t>
            </a:r>
            <a:r>
              <a:rPr lang="x-none" sz="800" dirty="0"/>
              <a:t>).</a:t>
            </a:r>
            <a:endParaRPr lang="kk-KZ" sz="800" dirty="0"/>
          </a:p>
          <a:p>
            <a:pPr algn="just"/>
            <a:endParaRPr lang="x-none" sz="16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15067A9-4755-4A45-A124-9D69C232C9E2}"/>
              </a:ext>
            </a:extLst>
          </p:cNvPr>
          <p:cNvSpPr txBox="1"/>
          <p:nvPr/>
        </p:nvSpPr>
        <p:spPr>
          <a:xfrm>
            <a:off x="95423" y="5191614"/>
            <a:ext cx="43344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1600" dirty="0"/>
              <a:t>Рисунок 6 – Схема слоя агломерируемой шихты:</a:t>
            </a:r>
          </a:p>
          <a:p>
            <a:pPr algn="ctr"/>
            <a:r>
              <a:rPr lang="x-none" sz="1600" i="1" dirty="0"/>
              <a:t>1 </a:t>
            </a:r>
            <a:r>
              <a:rPr lang="x-none" sz="1600" dirty="0"/>
              <a:t>— спек-агломерат; 2 — зона горения; </a:t>
            </a:r>
            <a:r>
              <a:rPr lang="x-none" sz="1600" i="1" dirty="0"/>
              <a:t>3 </a:t>
            </a:r>
            <a:r>
              <a:rPr lang="x-none" sz="1600" dirty="0"/>
              <a:t>— зона подогрева; </a:t>
            </a:r>
            <a:r>
              <a:rPr lang="x-none" sz="1600" i="1" dirty="0"/>
              <a:t>4 </a:t>
            </a:r>
            <a:r>
              <a:rPr lang="x-none" sz="1600" dirty="0"/>
              <a:t>— зона сушки;  5 — влажная шихта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E43E6224-9E16-9440-B670-A85AEBD7DB9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83568" y="952952"/>
            <a:ext cx="3158146" cy="3990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250452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15785</TotalTime>
  <Words>2030</Words>
  <Application>Microsoft Office PowerPoint</Application>
  <PresentationFormat>Экран (4:3)</PresentationFormat>
  <Paragraphs>180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3" baseType="lpstr">
      <vt:lpstr>Arial</vt:lpstr>
      <vt:lpstr>Wingdings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KazNTU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Image</dc:creator>
  <cp:lastModifiedBy>Гульзира Мамырбаева</cp:lastModifiedBy>
  <cp:revision>435</cp:revision>
  <cp:lastPrinted>2014-11-22T11:28:06Z</cp:lastPrinted>
  <dcterms:created xsi:type="dcterms:W3CDTF">2012-10-31T08:46:53Z</dcterms:created>
  <dcterms:modified xsi:type="dcterms:W3CDTF">2023-11-08T08:14:43Z</dcterms:modified>
</cp:coreProperties>
</file>