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7" r:id="rId3"/>
    <p:sldId id="356" r:id="rId4"/>
    <p:sldId id="391" r:id="rId5"/>
    <p:sldId id="383" r:id="rId6"/>
    <p:sldId id="376" r:id="rId7"/>
    <p:sldId id="393" r:id="rId8"/>
    <p:sldId id="396" r:id="rId9"/>
    <p:sldId id="397" r:id="rId10"/>
    <p:sldId id="392" r:id="rId11"/>
    <p:sldId id="398" r:id="rId12"/>
    <p:sldId id="399" r:id="rId13"/>
    <p:sldId id="400" r:id="rId14"/>
    <p:sldId id="335" r:id="rId15"/>
    <p:sldId id="401" r:id="rId16"/>
    <p:sldId id="422" r:id="rId17"/>
    <p:sldId id="402" r:id="rId18"/>
    <p:sldId id="420" r:id="rId19"/>
    <p:sldId id="423" r:id="rId20"/>
    <p:sldId id="421" r:id="rId21"/>
    <p:sldId id="443" r:id="rId22"/>
    <p:sldId id="444" r:id="rId23"/>
    <p:sldId id="445" r:id="rId24"/>
    <p:sldId id="459" r:id="rId25"/>
    <p:sldId id="446" r:id="rId26"/>
    <p:sldId id="377" r:id="rId27"/>
    <p:sldId id="464" r:id="rId28"/>
    <p:sldId id="469" r:id="rId29"/>
    <p:sldId id="449" r:id="rId30"/>
    <p:sldId id="453" r:id="rId31"/>
    <p:sldId id="454" r:id="rId32"/>
    <p:sldId id="455" r:id="rId33"/>
    <p:sldId id="470" r:id="rId34"/>
    <p:sldId id="456" r:id="rId35"/>
    <p:sldId id="466" r:id="rId36"/>
    <p:sldId id="467" r:id="rId37"/>
    <p:sldId id="468" r:id="rId38"/>
    <p:sldId id="367" r:id="rId39"/>
  </p:sldIdLst>
  <p:sldSz cx="9144000" cy="6858000" type="screen4x3"/>
  <p:notesSz cx="9799638" cy="6735763"/>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1">
          <p15:clr>
            <a:srgbClr val="A4A3A4"/>
          </p15:clr>
        </p15:guide>
        <p15:guide id="2" pos="30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5" autoAdjust="0"/>
    <p:restoredTop sz="94674"/>
  </p:normalViewPr>
  <p:slideViewPr>
    <p:cSldViewPr>
      <p:cViewPr varScale="1">
        <p:scale>
          <a:sx n="79" d="100"/>
          <a:sy n="79" d="100"/>
        </p:scale>
        <p:origin x="1694" y="82"/>
      </p:cViewPr>
      <p:guideLst>
        <p:guide orient="horz" pos="2160"/>
        <p:guide pos="2880"/>
      </p:guideLst>
    </p:cSldViewPr>
  </p:slideViewPr>
  <p:notesTextViewPr>
    <p:cViewPr>
      <p:scale>
        <a:sx n="100" d="100"/>
        <a:sy n="100" d="100"/>
      </p:scale>
      <p:origin x="0" y="0"/>
    </p:cViewPr>
  </p:notesTextViewPr>
  <p:notesViewPr>
    <p:cSldViewPr>
      <p:cViewPr varScale="1">
        <p:scale>
          <a:sx n="116" d="100"/>
          <a:sy n="116" d="100"/>
        </p:scale>
        <p:origin x="-2082" y="-102"/>
      </p:cViewPr>
      <p:guideLst>
        <p:guide orient="horz" pos="2121"/>
        <p:guide pos="308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0E99FC8-44E3-1D4D-8ABF-E3A663771076}"/>
              </a:ext>
            </a:extLst>
          </p:cNvPr>
          <p:cNvSpPr>
            <a:spLocks noGrp="1" noChangeArrowheads="1"/>
          </p:cNvSpPr>
          <p:nvPr>
            <p:ph type="hdr" sz="quarter"/>
          </p:nvPr>
        </p:nvSpPr>
        <p:spPr bwMode="auto">
          <a:xfrm>
            <a:off x="0" y="0"/>
            <a:ext cx="4248150" cy="3365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r>
              <a:rPr lang="ru-RU"/>
              <a:t>МИНИСТЕРСТВО ОБРАЗОВАНИЯ И НАУКИ РЕСПУБЛИКИ КАЗАХСТАН</a:t>
            </a:r>
          </a:p>
        </p:txBody>
      </p:sp>
      <p:sp>
        <p:nvSpPr>
          <p:cNvPr id="5123" name="Rectangle 3">
            <a:extLst>
              <a:ext uri="{FF2B5EF4-FFF2-40B4-BE49-F238E27FC236}">
                <a16:creationId xmlns:a16="http://schemas.microsoft.com/office/drawing/2014/main" id="{138FCCAD-DB74-494A-95A7-A7A476EC01ED}"/>
              </a:ext>
            </a:extLst>
          </p:cNvPr>
          <p:cNvSpPr>
            <a:spLocks noGrp="1" noChangeArrowheads="1"/>
          </p:cNvSpPr>
          <p:nvPr>
            <p:ph type="dt" sz="quarter" idx="1"/>
          </p:nvPr>
        </p:nvSpPr>
        <p:spPr bwMode="auto">
          <a:xfrm>
            <a:off x="5549900" y="0"/>
            <a:ext cx="4248150" cy="3365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ru-RU"/>
          </a:p>
        </p:txBody>
      </p:sp>
      <p:sp>
        <p:nvSpPr>
          <p:cNvPr id="5124" name="Rectangle 4">
            <a:extLst>
              <a:ext uri="{FF2B5EF4-FFF2-40B4-BE49-F238E27FC236}">
                <a16:creationId xmlns:a16="http://schemas.microsoft.com/office/drawing/2014/main" id="{1F38E699-CBAC-E24D-B696-5E721BF32333}"/>
              </a:ext>
            </a:extLst>
          </p:cNvPr>
          <p:cNvSpPr>
            <a:spLocks noGrp="1" noChangeArrowheads="1"/>
          </p:cNvSpPr>
          <p:nvPr>
            <p:ph type="ftr" sz="quarter" idx="2"/>
          </p:nvPr>
        </p:nvSpPr>
        <p:spPr bwMode="auto">
          <a:xfrm>
            <a:off x="0" y="6397625"/>
            <a:ext cx="4248150" cy="3365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ru-RU"/>
          </a:p>
        </p:txBody>
      </p:sp>
      <p:sp>
        <p:nvSpPr>
          <p:cNvPr id="5125" name="Rectangle 5">
            <a:extLst>
              <a:ext uri="{FF2B5EF4-FFF2-40B4-BE49-F238E27FC236}">
                <a16:creationId xmlns:a16="http://schemas.microsoft.com/office/drawing/2014/main" id="{CAFF531B-69A2-B54B-A1DF-6D6E727906C2}"/>
              </a:ext>
            </a:extLst>
          </p:cNvPr>
          <p:cNvSpPr>
            <a:spLocks noGrp="1" noChangeArrowheads="1"/>
          </p:cNvSpPr>
          <p:nvPr>
            <p:ph type="sldNum" sz="quarter" idx="3"/>
          </p:nvPr>
        </p:nvSpPr>
        <p:spPr bwMode="auto">
          <a:xfrm>
            <a:off x="5549900" y="6397625"/>
            <a:ext cx="4248150" cy="3365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CE84254-BB84-AF47-9A58-619C0A4291C7}" type="slidenum">
              <a:rPr lang="ru-RU" altLang="x-none"/>
              <a:pPr>
                <a:defRPr/>
              </a:pPr>
              <a:t>‹#›</a:t>
            </a:fld>
            <a:endParaRPr lang="ru-RU" altLang="x-non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ECAC631-C2DA-C547-A430-833F791F0D36}"/>
              </a:ext>
            </a:extLst>
          </p:cNvPr>
          <p:cNvSpPr>
            <a:spLocks noGrp="1" noChangeArrowheads="1"/>
          </p:cNvSpPr>
          <p:nvPr>
            <p:ph type="hdr" sz="quarter"/>
          </p:nvPr>
        </p:nvSpPr>
        <p:spPr bwMode="auto">
          <a:xfrm>
            <a:off x="0" y="0"/>
            <a:ext cx="4248150" cy="3365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r>
              <a:rPr lang="ru-RU"/>
              <a:t>МИНИСТЕРСТВО ОБРАЗОВАНИЯ И НАУКИ РЕСПУБЛИКИ КАЗАХСТАН</a:t>
            </a:r>
          </a:p>
        </p:txBody>
      </p:sp>
      <p:sp>
        <p:nvSpPr>
          <p:cNvPr id="3075" name="Rectangle 3">
            <a:extLst>
              <a:ext uri="{FF2B5EF4-FFF2-40B4-BE49-F238E27FC236}">
                <a16:creationId xmlns:a16="http://schemas.microsoft.com/office/drawing/2014/main" id="{CD25BA23-BAC6-244C-83CA-41AE18E8CF67}"/>
              </a:ext>
            </a:extLst>
          </p:cNvPr>
          <p:cNvSpPr>
            <a:spLocks noGrp="1" noChangeArrowheads="1"/>
          </p:cNvSpPr>
          <p:nvPr>
            <p:ph type="dt" idx="1"/>
          </p:nvPr>
        </p:nvSpPr>
        <p:spPr bwMode="auto">
          <a:xfrm>
            <a:off x="5549900" y="0"/>
            <a:ext cx="4248150" cy="3365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ru-RU"/>
          </a:p>
        </p:txBody>
      </p:sp>
      <p:sp>
        <p:nvSpPr>
          <p:cNvPr id="13316" name="Rectangle 4">
            <a:extLst>
              <a:ext uri="{FF2B5EF4-FFF2-40B4-BE49-F238E27FC236}">
                <a16:creationId xmlns:a16="http://schemas.microsoft.com/office/drawing/2014/main" id="{B25E1EED-E33B-6642-BE91-39A374CC539C}"/>
              </a:ext>
            </a:extLst>
          </p:cNvPr>
          <p:cNvSpPr>
            <a:spLocks noGrp="1" noRot="1" noChangeAspect="1" noChangeArrowheads="1" noTextEdit="1"/>
          </p:cNvSpPr>
          <p:nvPr>
            <p:ph type="sldImg" idx="2"/>
          </p:nvPr>
        </p:nvSpPr>
        <p:spPr bwMode="auto">
          <a:xfrm>
            <a:off x="3217863" y="504825"/>
            <a:ext cx="3367087" cy="2527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0BF6F2F-47E3-8044-88DA-86F562A5E89E}"/>
              </a:ext>
            </a:extLst>
          </p:cNvPr>
          <p:cNvSpPr>
            <a:spLocks noGrp="1" noChangeArrowheads="1"/>
          </p:cNvSpPr>
          <p:nvPr>
            <p:ph type="body" sz="quarter" idx="3"/>
          </p:nvPr>
        </p:nvSpPr>
        <p:spPr bwMode="auto">
          <a:xfrm>
            <a:off x="979488" y="3198813"/>
            <a:ext cx="7840662" cy="30321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3078" name="Rectangle 6">
            <a:extLst>
              <a:ext uri="{FF2B5EF4-FFF2-40B4-BE49-F238E27FC236}">
                <a16:creationId xmlns:a16="http://schemas.microsoft.com/office/drawing/2014/main" id="{FBC46F2E-FEFA-B846-B3C0-DDD206F2420A}"/>
              </a:ext>
            </a:extLst>
          </p:cNvPr>
          <p:cNvSpPr>
            <a:spLocks noGrp="1" noChangeArrowheads="1"/>
          </p:cNvSpPr>
          <p:nvPr>
            <p:ph type="ftr" sz="quarter" idx="4"/>
          </p:nvPr>
        </p:nvSpPr>
        <p:spPr bwMode="auto">
          <a:xfrm>
            <a:off x="0" y="6397625"/>
            <a:ext cx="4248150" cy="3365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ru-RU"/>
          </a:p>
        </p:txBody>
      </p:sp>
      <p:sp>
        <p:nvSpPr>
          <p:cNvPr id="3079" name="Rectangle 7">
            <a:extLst>
              <a:ext uri="{FF2B5EF4-FFF2-40B4-BE49-F238E27FC236}">
                <a16:creationId xmlns:a16="http://schemas.microsoft.com/office/drawing/2014/main" id="{4B6DDC53-B6C2-0D4E-A04B-596A87623DAD}"/>
              </a:ext>
            </a:extLst>
          </p:cNvPr>
          <p:cNvSpPr>
            <a:spLocks noGrp="1" noChangeArrowheads="1"/>
          </p:cNvSpPr>
          <p:nvPr>
            <p:ph type="sldNum" sz="quarter" idx="5"/>
          </p:nvPr>
        </p:nvSpPr>
        <p:spPr bwMode="auto">
          <a:xfrm>
            <a:off x="5549900" y="6397625"/>
            <a:ext cx="4248150" cy="3365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BDF3CDE-E179-1342-83FE-F04729A1BBBB}" type="slidenum">
              <a:rPr lang="ru-RU" altLang="x-none"/>
              <a:pPr>
                <a:defRPr/>
              </a:pPr>
              <a:t>‹#›</a:t>
            </a:fld>
            <a:endParaRPr lang="ru-RU" altLang="x-none"/>
          </a:p>
        </p:txBody>
      </p:sp>
    </p:spTree>
    <p:extLst>
      <p:ext uri="{BB962C8B-B14F-4D97-AF65-F5344CB8AC3E}">
        <p14:creationId xmlns:p14="http://schemas.microsoft.com/office/powerpoint/2010/main" val="409287009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6AED8294-21A6-8745-B7DF-76F214804650}"/>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ru-RU" altLang="x-none"/>
              <a:t>МИНИСТЕРСТВО ОБРАЗОВАНИЯ И НАУКИ РЕСПУБЛИКИ КАЗАХСТАН</a:t>
            </a:r>
          </a:p>
        </p:txBody>
      </p:sp>
      <p:sp>
        <p:nvSpPr>
          <p:cNvPr id="16386" name="Rectangle 7">
            <a:extLst>
              <a:ext uri="{FF2B5EF4-FFF2-40B4-BE49-F238E27FC236}">
                <a16:creationId xmlns:a16="http://schemas.microsoft.com/office/drawing/2014/main" id="{A7F6046D-57B1-1C4D-9ECB-9B69F17A105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A6ADE68-AEF6-BE4A-B865-E0FDB4DE44FC}" type="slidenum">
              <a:rPr lang="ru-RU" altLang="x-none"/>
              <a:pPr>
                <a:spcBef>
                  <a:spcPct val="0"/>
                </a:spcBef>
              </a:pPr>
              <a:t>1</a:t>
            </a:fld>
            <a:endParaRPr lang="ru-RU" altLang="x-none"/>
          </a:p>
        </p:txBody>
      </p:sp>
      <p:sp>
        <p:nvSpPr>
          <p:cNvPr id="16387" name="Rectangle 2">
            <a:extLst>
              <a:ext uri="{FF2B5EF4-FFF2-40B4-BE49-F238E27FC236}">
                <a16:creationId xmlns:a16="http://schemas.microsoft.com/office/drawing/2014/main" id="{07A07D74-FC14-9244-B98A-B981C452D0FE}"/>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1AF8070C-8E17-684F-B80C-4AAAE752C95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x-none" altLang="x-none">
              <a:latin typeface="Arial" panose="020B0604020202020204" pitchFamily="34" charset="0"/>
            </a:endParaRPr>
          </a:p>
        </p:txBody>
      </p:sp>
    </p:spTree>
    <p:extLst>
      <p:ext uri="{BB962C8B-B14F-4D97-AF65-F5344CB8AC3E}">
        <p14:creationId xmlns:p14="http://schemas.microsoft.com/office/powerpoint/2010/main" val="4106875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ru-RU"/>
              <a:t>МИНИСТЕРСТВО ОБРАЗОВАНИЯ И НАУКИ РЕСПУБЛИКИ КАЗАХСТАН</a:t>
            </a:r>
          </a:p>
        </p:txBody>
      </p:sp>
      <p:sp>
        <p:nvSpPr>
          <p:cNvPr id="5" name="Номер слайда 4"/>
          <p:cNvSpPr>
            <a:spLocks noGrp="1"/>
          </p:cNvSpPr>
          <p:nvPr>
            <p:ph type="sldNum" sz="quarter" idx="11"/>
          </p:nvPr>
        </p:nvSpPr>
        <p:spPr/>
        <p:txBody>
          <a:bodyPr/>
          <a:lstStyle/>
          <a:p>
            <a:pPr>
              <a:defRPr/>
            </a:pPr>
            <a:fld id="{BBDF3CDE-E179-1342-83FE-F04729A1BBBB}" type="slidenum">
              <a:rPr lang="ru-RU" altLang="x-none" smtClean="0"/>
              <a:pPr>
                <a:defRPr/>
              </a:pPr>
              <a:t>7</a:t>
            </a:fld>
            <a:endParaRPr lang="ru-RU" altLang="x-none"/>
          </a:p>
        </p:txBody>
      </p:sp>
    </p:spTree>
    <p:extLst>
      <p:ext uri="{BB962C8B-B14F-4D97-AF65-F5344CB8AC3E}">
        <p14:creationId xmlns:p14="http://schemas.microsoft.com/office/powerpoint/2010/main" val="1518613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ru-RU"/>
              <a:t>МИНИСТЕРСТВО ОБРАЗОВАНИЯ И НАУКИ РЕСПУБЛИКИ КАЗАХСТАН</a:t>
            </a:r>
          </a:p>
        </p:txBody>
      </p:sp>
      <p:sp>
        <p:nvSpPr>
          <p:cNvPr id="5" name="Номер слайда 4"/>
          <p:cNvSpPr>
            <a:spLocks noGrp="1"/>
          </p:cNvSpPr>
          <p:nvPr>
            <p:ph type="sldNum" sz="quarter" idx="11"/>
          </p:nvPr>
        </p:nvSpPr>
        <p:spPr/>
        <p:txBody>
          <a:bodyPr/>
          <a:lstStyle/>
          <a:p>
            <a:pPr>
              <a:defRPr/>
            </a:pPr>
            <a:fld id="{BBDF3CDE-E179-1342-83FE-F04729A1BBBB}" type="slidenum">
              <a:rPr lang="ru-RU" altLang="x-none" smtClean="0"/>
              <a:pPr>
                <a:defRPr/>
              </a:pPr>
              <a:t>11</a:t>
            </a:fld>
            <a:endParaRPr lang="ru-RU" altLang="x-none"/>
          </a:p>
        </p:txBody>
      </p:sp>
    </p:spTree>
    <p:extLst>
      <p:ext uri="{BB962C8B-B14F-4D97-AF65-F5344CB8AC3E}">
        <p14:creationId xmlns:p14="http://schemas.microsoft.com/office/powerpoint/2010/main" val="2068553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BEC70C96-1C67-E140-B628-1DC8A5DE4201}"/>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902F734C-8D72-3C4E-92B3-7C41461AF234}"/>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87CAF124-33FD-C842-B8B1-D6789D442FB6}"/>
              </a:ext>
            </a:extLst>
          </p:cNvPr>
          <p:cNvSpPr>
            <a:spLocks noGrp="1" noChangeArrowheads="1"/>
          </p:cNvSpPr>
          <p:nvPr>
            <p:ph type="sldNum" sz="quarter" idx="12"/>
          </p:nvPr>
        </p:nvSpPr>
        <p:spPr>
          <a:ln/>
        </p:spPr>
        <p:txBody>
          <a:bodyPr/>
          <a:lstStyle>
            <a:lvl1pPr>
              <a:defRPr/>
            </a:lvl1pPr>
          </a:lstStyle>
          <a:p>
            <a:pPr>
              <a:defRPr/>
            </a:pPr>
            <a:fld id="{35FF348A-B52B-6542-AEA0-10B783EB1595}" type="slidenum">
              <a:rPr lang="ru-RU" altLang="x-none"/>
              <a:pPr>
                <a:defRPr/>
              </a:pPr>
              <a:t>‹#›</a:t>
            </a:fld>
            <a:endParaRPr lang="ru-RU" altLang="x-none"/>
          </a:p>
        </p:txBody>
      </p:sp>
    </p:spTree>
    <p:extLst>
      <p:ext uri="{BB962C8B-B14F-4D97-AF65-F5344CB8AC3E}">
        <p14:creationId xmlns:p14="http://schemas.microsoft.com/office/powerpoint/2010/main" val="582481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F45212F8-1223-6445-8F16-8FCDA67AD8FE}"/>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402E0EEB-29E2-C248-86A2-FBA0E0074571}"/>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0F3AF193-56CC-384B-A7E1-A948A7DA5917}"/>
              </a:ext>
            </a:extLst>
          </p:cNvPr>
          <p:cNvSpPr>
            <a:spLocks noGrp="1" noChangeArrowheads="1"/>
          </p:cNvSpPr>
          <p:nvPr>
            <p:ph type="sldNum" sz="quarter" idx="12"/>
          </p:nvPr>
        </p:nvSpPr>
        <p:spPr>
          <a:ln/>
        </p:spPr>
        <p:txBody>
          <a:bodyPr/>
          <a:lstStyle>
            <a:lvl1pPr>
              <a:defRPr/>
            </a:lvl1pPr>
          </a:lstStyle>
          <a:p>
            <a:pPr>
              <a:defRPr/>
            </a:pPr>
            <a:fld id="{39B6127D-E86C-8743-85A1-E9555F1A9430}" type="slidenum">
              <a:rPr lang="ru-RU" altLang="x-none"/>
              <a:pPr>
                <a:defRPr/>
              </a:pPr>
              <a:t>‹#›</a:t>
            </a:fld>
            <a:endParaRPr lang="ru-RU" altLang="x-none"/>
          </a:p>
        </p:txBody>
      </p:sp>
    </p:spTree>
    <p:extLst>
      <p:ext uri="{BB962C8B-B14F-4D97-AF65-F5344CB8AC3E}">
        <p14:creationId xmlns:p14="http://schemas.microsoft.com/office/powerpoint/2010/main" val="579760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DA31FF93-5E2D-1144-8170-5460736EE95C}"/>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FAA1903E-5210-DA46-A02C-78803D119FA1}"/>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D4CC1592-9E87-9E44-9EF3-39D67000F2C1}"/>
              </a:ext>
            </a:extLst>
          </p:cNvPr>
          <p:cNvSpPr>
            <a:spLocks noGrp="1" noChangeArrowheads="1"/>
          </p:cNvSpPr>
          <p:nvPr>
            <p:ph type="sldNum" sz="quarter" idx="12"/>
          </p:nvPr>
        </p:nvSpPr>
        <p:spPr>
          <a:ln/>
        </p:spPr>
        <p:txBody>
          <a:bodyPr/>
          <a:lstStyle>
            <a:lvl1pPr>
              <a:defRPr/>
            </a:lvl1pPr>
          </a:lstStyle>
          <a:p>
            <a:pPr>
              <a:defRPr/>
            </a:pPr>
            <a:fld id="{2E38B8A9-2F66-1045-906F-4AFB98044ABA}" type="slidenum">
              <a:rPr lang="ru-RU" altLang="x-none"/>
              <a:pPr>
                <a:defRPr/>
              </a:pPr>
              <a:t>‹#›</a:t>
            </a:fld>
            <a:endParaRPr lang="ru-RU" altLang="x-none"/>
          </a:p>
        </p:txBody>
      </p:sp>
    </p:spTree>
    <p:extLst>
      <p:ext uri="{BB962C8B-B14F-4D97-AF65-F5344CB8AC3E}">
        <p14:creationId xmlns:p14="http://schemas.microsoft.com/office/powerpoint/2010/main" val="405560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BA24BDDA-F7AF-A54E-A234-8CA894FD4303}"/>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8C4A471-2992-E145-95DA-F4EEDF95D448}"/>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0227F4E2-FE16-B64B-A4C8-A18732755AC9}"/>
              </a:ext>
            </a:extLst>
          </p:cNvPr>
          <p:cNvSpPr>
            <a:spLocks noGrp="1" noChangeArrowheads="1"/>
          </p:cNvSpPr>
          <p:nvPr>
            <p:ph type="sldNum" sz="quarter" idx="12"/>
          </p:nvPr>
        </p:nvSpPr>
        <p:spPr>
          <a:ln/>
        </p:spPr>
        <p:txBody>
          <a:bodyPr/>
          <a:lstStyle>
            <a:lvl1pPr>
              <a:defRPr/>
            </a:lvl1pPr>
          </a:lstStyle>
          <a:p>
            <a:pPr>
              <a:defRPr/>
            </a:pPr>
            <a:fld id="{BF280565-47D8-0A44-868B-DB3A76BE6885}" type="slidenum">
              <a:rPr lang="ru-RU" altLang="x-none"/>
              <a:pPr>
                <a:defRPr/>
              </a:pPr>
              <a:t>‹#›</a:t>
            </a:fld>
            <a:endParaRPr lang="ru-RU" altLang="x-none"/>
          </a:p>
        </p:txBody>
      </p:sp>
    </p:spTree>
    <p:extLst>
      <p:ext uri="{BB962C8B-B14F-4D97-AF65-F5344CB8AC3E}">
        <p14:creationId xmlns:p14="http://schemas.microsoft.com/office/powerpoint/2010/main" val="2089149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BB7D5782-043C-B349-ADC8-B38686F13F21}"/>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9C824EA8-DD8A-0541-8F75-E65B961AC8BE}"/>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0B7AF051-2F56-F84D-B455-0D64FCACBC2B}"/>
              </a:ext>
            </a:extLst>
          </p:cNvPr>
          <p:cNvSpPr>
            <a:spLocks noGrp="1" noChangeArrowheads="1"/>
          </p:cNvSpPr>
          <p:nvPr>
            <p:ph type="sldNum" sz="quarter" idx="12"/>
          </p:nvPr>
        </p:nvSpPr>
        <p:spPr>
          <a:ln/>
        </p:spPr>
        <p:txBody>
          <a:bodyPr/>
          <a:lstStyle>
            <a:lvl1pPr>
              <a:defRPr/>
            </a:lvl1pPr>
          </a:lstStyle>
          <a:p>
            <a:pPr>
              <a:defRPr/>
            </a:pPr>
            <a:fld id="{4F8D9D99-6133-7240-9029-513723B24E72}" type="slidenum">
              <a:rPr lang="ru-RU" altLang="x-none"/>
              <a:pPr>
                <a:defRPr/>
              </a:pPr>
              <a:t>‹#›</a:t>
            </a:fld>
            <a:endParaRPr lang="ru-RU" altLang="x-none"/>
          </a:p>
        </p:txBody>
      </p:sp>
    </p:spTree>
    <p:extLst>
      <p:ext uri="{BB962C8B-B14F-4D97-AF65-F5344CB8AC3E}">
        <p14:creationId xmlns:p14="http://schemas.microsoft.com/office/powerpoint/2010/main" val="269666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5CE7FE43-52F1-304D-AF60-D37E8E438C37}"/>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BF8DEA99-70CD-8141-8F21-49254FAB872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A25E858A-747A-C241-9727-7EBC650D1722}"/>
              </a:ext>
            </a:extLst>
          </p:cNvPr>
          <p:cNvSpPr>
            <a:spLocks noGrp="1" noChangeArrowheads="1"/>
          </p:cNvSpPr>
          <p:nvPr>
            <p:ph type="sldNum" sz="quarter" idx="12"/>
          </p:nvPr>
        </p:nvSpPr>
        <p:spPr>
          <a:ln/>
        </p:spPr>
        <p:txBody>
          <a:bodyPr/>
          <a:lstStyle>
            <a:lvl1pPr>
              <a:defRPr/>
            </a:lvl1pPr>
          </a:lstStyle>
          <a:p>
            <a:pPr>
              <a:defRPr/>
            </a:pPr>
            <a:fld id="{1CEA6DB6-BAFD-C54C-BB92-490E5A3FE16A}" type="slidenum">
              <a:rPr lang="ru-RU" altLang="x-none"/>
              <a:pPr>
                <a:defRPr/>
              </a:pPr>
              <a:t>‹#›</a:t>
            </a:fld>
            <a:endParaRPr lang="ru-RU" altLang="x-none"/>
          </a:p>
        </p:txBody>
      </p:sp>
    </p:spTree>
    <p:extLst>
      <p:ext uri="{BB962C8B-B14F-4D97-AF65-F5344CB8AC3E}">
        <p14:creationId xmlns:p14="http://schemas.microsoft.com/office/powerpoint/2010/main" val="1430333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9FD7CCDA-59AA-CE43-AD0F-16B0E8889380}"/>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B7617515-DE8B-204B-8638-CC7AC4023BB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CC613E0D-B99B-FC4D-A2EA-7EE070182822}"/>
              </a:ext>
            </a:extLst>
          </p:cNvPr>
          <p:cNvSpPr>
            <a:spLocks noGrp="1" noChangeArrowheads="1"/>
          </p:cNvSpPr>
          <p:nvPr>
            <p:ph type="sldNum" sz="quarter" idx="12"/>
          </p:nvPr>
        </p:nvSpPr>
        <p:spPr>
          <a:ln/>
        </p:spPr>
        <p:txBody>
          <a:bodyPr/>
          <a:lstStyle>
            <a:lvl1pPr>
              <a:defRPr/>
            </a:lvl1pPr>
          </a:lstStyle>
          <a:p>
            <a:pPr>
              <a:defRPr/>
            </a:pPr>
            <a:fld id="{C3BC8935-2FA9-6B4B-BDE3-96333F66909C}" type="slidenum">
              <a:rPr lang="ru-RU" altLang="x-none"/>
              <a:pPr>
                <a:defRPr/>
              </a:pPr>
              <a:t>‹#›</a:t>
            </a:fld>
            <a:endParaRPr lang="ru-RU" altLang="x-none"/>
          </a:p>
        </p:txBody>
      </p:sp>
    </p:spTree>
    <p:extLst>
      <p:ext uri="{BB962C8B-B14F-4D97-AF65-F5344CB8AC3E}">
        <p14:creationId xmlns:p14="http://schemas.microsoft.com/office/powerpoint/2010/main" val="290511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4CA4FF26-A3A6-C44E-AC82-22D1B3AB0E5D}"/>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C557D10A-8154-9C46-B9C8-367242512EAA}"/>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BB1B71A5-76CC-1D46-8BCA-CEDBAB0CC088}"/>
              </a:ext>
            </a:extLst>
          </p:cNvPr>
          <p:cNvSpPr>
            <a:spLocks noGrp="1" noChangeArrowheads="1"/>
          </p:cNvSpPr>
          <p:nvPr>
            <p:ph type="sldNum" sz="quarter" idx="12"/>
          </p:nvPr>
        </p:nvSpPr>
        <p:spPr>
          <a:ln/>
        </p:spPr>
        <p:txBody>
          <a:bodyPr/>
          <a:lstStyle>
            <a:lvl1pPr>
              <a:defRPr/>
            </a:lvl1pPr>
          </a:lstStyle>
          <a:p>
            <a:pPr>
              <a:defRPr/>
            </a:pPr>
            <a:fld id="{CD510B2B-FBC0-6C4F-85D3-B3A7CBD0AF5B}" type="slidenum">
              <a:rPr lang="ru-RU" altLang="x-none"/>
              <a:pPr>
                <a:defRPr/>
              </a:pPr>
              <a:t>‹#›</a:t>
            </a:fld>
            <a:endParaRPr lang="ru-RU" altLang="x-none"/>
          </a:p>
        </p:txBody>
      </p:sp>
    </p:spTree>
    <p:extLst>
      <p:ext uri="{BB962C8B-B14F-4D97-AF65-F5344CB8AC3E}">
        <p14:creationId xmlns:p14="http://schemas.microsoft.com/office/powerpoint/2010/main" val="75152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0D42B48-BD4E-E040-8BDA-EA03F2AC9B9A}"/>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A5624A9A-B9D2-EA47-AFD3-8AC5DE497ECD}"/>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D82F9E8D-1131-674E-A544-02188CDB577A}"/>
              </a:ext>
            </a:extLst>
          </p:cNvPr>
          <p:cNvSpPr>
            <a:spLocks noGrp="1" noChangeArrowheads="1"/>
          </p:cNvSpPr>
          <p:nvPr>
            <p:ph type="sldNum" sz="quarter" idx="12"/>
          </p:nvPr>
        </p:nvSpPr>
        <p:spPr>
          <a:ln/>
        </p:spPr>
        <p:txBody>
          <a:bodyPr/>
          <a:lstStyle>
            <a:lvl1pPr>
              <a:defRPr/>
            </a:lvl1pPr>
          </a:lstStyle>
          <a:p>
            <a:pPr>
              <a:defRPr/>
            </a:pPr>
            <a:fld id="{CA3051E9-452E-6C4B-988F-60BB98520F24}" type="slidenum">
              <a:rPr lang="ru-RU" altLang="x-none"/>
              <a:pPr>
                <a:defRPr/>
              </a:pPr>
              <a:t>‹#›</a:t>
            </a:fld>
            <a:endParaRPr lang="ru-RU" altLang="x-none"/>
          </a:p>
        </p:txBody>
      </p:sp>
    </p:spTree>
    <p:extLst>
      <p:ext uri="{BB962C8B-B14F-4D97-AF65-F5344CB8AC3E}">
        <p14:creationId xmlns:p14="http://schemas.microsoft.com/office/powerpoint/2010/main" val="371588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0623E49F-420C-DE4B-B557-C18EEFFD9BB5}"/>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F27C8910-693B-A34A-B91F-AA1CB714289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8C64E4E2-C992-334C-AB35-2415BC7AF070}"/>
              </a:ext>
            </a:extLst>
          </p:cNvPr>
          <p:cNvSpPr>
            <a:spLocks noGrp="1" noChangeArrowheads="1"/>
          </p:cNvSpPr>
          <p:nvPr>
            <p:ph type="sldNum" sz="quarter" idx="12"/>
          </p:nvPr>
        </p:nvSpPr>
        <p:spPr>
          <a:ln/>
        </p:spPr>
        <p:txBody>
          <a:bodyPr/>
          <a:lstStyle>
            <a:lvl1pPr>
              <a:defRPr/>
            </a:lvl1pPr>
          </a:lstStyle>
          <a:p>
            <a:pPr>
              <a:defRPr/>
            </a:pPr>
            <a:fld id="{5B7D6355-3602-7A44-BA4A-2038CE2E40EE}" type="slidenum">
              <a:rPr lang="ru-RU" altLang="x-none"/>
              <a:pPr>
                <a:defRPr/>
              </a:pPr>
              <a:t>‹#›</a:t>
            </a:fld>
            <a:endParaRPr lang="ru-RU" altLang="x-none"/>
          </a:p>
        </p:txBody>
      </p:sp>
    </p:spTree>
    <p:extLst>
      <p:ext uri="{BB962C8B-B14F-4D97-AF65-F5344CB8AC3E}">
        <p14:creationId xmlns:p14="http://schemas.microsoft.com/office/powerpoint/2010/main" val="416124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A403D0D3-DD37-5947-939E-A8B45670EF89}"/>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D60379A2-0262-1E4B-9740-0D72AF0E1BF4}"/>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0BB9FD0F-0DFF-1242-B1A0-E3DF395BA9A5}"/>
              </a:ext>
            </a:extLst>
          </p:cNvPr>
          <p:cNvSpPr>
            <a:spLocks noGrp="1" noChangeArrowheads="1"/>
          </p:cNvSpPr>
          <p:nvPr>
            <p:ph type="sldNum" sz="quarter" idx="12"/>
          </p:nvPr>
        </p:nvSpPr>
        <p:spPr>
          <a:ln/>
        </p:spPr>
        <p:txBody>
          <a:bodyPr/>
          <a:lstStyle>
            <a:lvl1pPr>
              <a:defRPr/>
            </a:lvl1pPr>
          </a:lstStyle>
          <a:p>
            <a:pPr>
              <a:defRPr/>
            </a:pPr>
            <a:fld id="{2930E4A2-B94F-5F4F-9B17-2C28D1BF6AA5}" type="slidenum">
              <a:rPr lang="ru-RU" altLang="x-none"/>
              <a:pPr>
                <a:defRPr/>
              </a:pPr>
              <a:t>‹#›</a:t>
            </a:fld>
            <a:endParaRPr lang="ru-RU" altLang="x-none"/>
          </a:p>
        </p:txBody>
      </p:sp>
    </p:spTree>
    <p:extLst>
      <p:ext uri="{BB962C8B-B14F-4D97-AF65-F5344CB8AC3E}">
        <p14:creationId xmlns:p14="http://schemas.microsoft.com/office/powerpoint/2010/main" val="288709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152E3CC-89D3-664D-9D57-E926EDD9470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x-none"/>
              <a:t>Образец заголовка</a:t>
            </a:r>
          </a:p>
        </p:txBody>
      </p:sp>
      <p:sp>
        <p:nvSpPr>
          <p:cNvPr id="1027" name="Rectangle 3">
            <a:extLst>
              <a:ext uri="{FF2B5EF4-FFF2-40B4-BE49-F238E27FC236}">
                <a16:creationId xmlns:a16="http://schemas.microsoft.com/office/drawing/2014/main" id="{41871FAB-7463-1E47-8134-132C0A30738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x-none"/>
              <a:t>Образец текста</a:t>
            </a:r>
          </a:p>
          <a:p>
            <a:pPr lvl="1"/>
            <a:r>
              <a:rPr lang="ru-RU" altLang="x-none"/>
              <a:t>Второй уровень</a:t>
            </a:r>
          </a:p>
          <a:p>
            <a:pPr lvl="2"/>
            <a:r>
              <a:rPr lang="ru-RU" altLang="x-none"/>
              <a:t>Третий уровень</a:t>
            </a:r>
          </a:p>
          <a:p>
            <a:pPr lvl="3"/>
            <a:r>
              <a:rPr lang="ru-RU" altLang="x-none"/>
              <a:t>Четвертый уровень</a:t>
            </a:r>
          </a:p>
          <a:p>
            <a:pPr lvl="4"/>
            <a:r>
              <a:rPr lang="ru-RU" altLang="x-none"/>
              <a:t>Пятый уровень</a:t>
            </a:r>
          </a:p>
        </p:txBody>
      </p:sp>
      <p:sp>
        <p:nvSpPr>
          <p:cNvPr id="1028" name="Rectangle 4">
            <a:extLst>
              <a:ext uri="{FF2B5EF4-FFF2-40B4-BE49-F238E27FC236}">
                <a16:creationId xmlns:a16="http://schemas.microsoft.com/office/drawing/2014/main" id="{424EB5B2-6A8F-A645-9D7F-444C39C4781D}"/>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ru-RU"/>
          </a:p>
        </p:txBody>
      </p:sp>
      <p:sp>
        <p:nvSpPr>
          <p:cNvPr id="1029" name="Rectangle 5">
            <a:extLst>
              <a:ext uri="{FF2B5EF4-FFF2-40B4-BE49-F238E27FC236}">
                <a16:creationId xmlns:a16="http://schemas.microsoft.com/office/drawing/2014/main" id="{9A825301-3CFF-044A-AF1B-13D2441377A2}"/>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ru-RU"/>
          </a:p>
        </p:txBody>
      </p:sp>
      <p:sp>
        <p:nvSpPr>
          <p:cNvPr id="1030" name="Rectangle 6">
            <a:extLst>
              <a:ext uri="{FF2B5EF4-FFF2-40B4-BE49-F238E27FC236}">
                <a16:creationId xmlns:a16="http://schemas.microsoft.com/office/drawing/2014/main" id="{9C89B2CD-D8ED-7644-8678-3098F1378C3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EBF1EC0-BDB4-CA47-9753-737A1C020A88}" type="slidenum">
              <a:rPr lang="ru-RU" altLang="x-none"/>
              <a:pPr>
                <a:defRPr/>
              </a:pPr>
              <a:t>‹#›</a:t>
            </a:fld>
            <a:endParaRPr lang="ru-RU"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2.bin"/><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6.bin"/><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oleObject" Target="../embeddings/oleObject7.bin"/><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Номер слайда 5">
            <a:extLst>
              <a:ext uri="{FF2B5EF4-FFF2-40B4-BE49-F238E27FC236}">
                <a16:creationId xmlns:a16="http://schemas.microsoft.com/office/drawing/2014/main" id="{ACD89ED6-3A10-944C-BF97-1972ACE6037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4A91307-0713-574B-B50F-DC68ABE2FEAF}" type="slidenum">
              <a:rPr lang="ru-RU" altLang="x-none" sz="1400"/>
              <a:pPr>
                <a:spcBef>
                  <a:spcPct val="0"/>
                </a:spcBef>
                <a:buFontTx/>
                <a:buNone/>
              </a:pPr>
              <a:t>1</a:t>
            </a:fld>
            <a:endParaRPr lang="ru-RU" altLang="x-none" sz="1400"/>
          </a:p>
        </p:txBody>
      </p:sp>
      <p:sp>
        <p:nvSpPr>
          <p:cNvPr id="2" name="Rectangle 2">
            <a:extLst>
              <a:ext uri="{FF2B5EF4-FFF2-40B4-BE49-F238E27FC236}">
                <a16:creationId xmlns:a16="http://schemas.microsoft.com/office/drawing/2014/main" id="{31DFBC2B-16A8-B343-946E-5CC1F59E3406}"/>
              </a:ext>
            </a:extLst>
          </p:cNvPr>
          <p:cNvSpPr>
            <a:spLocks noGrp="1" noChangeArrowheads="1"/>
          </p:cNvSpPr>
          <p:nvPr>
            <p:ph type="ctrTitle"/>
          </p:nvPr>
        </p:nvSpPr>
        <p:spPr>
          <a:xfrm>
            <a:off x="481570" y="3391296"/>
            <a:ext cx="7772400" cy="1470025"/>
          </a:xfrm>
          <a:effectLst>
            <a:outerShdw dist="53882" dir="2700000" algn="ctr" rotWithShape="0">
              <a:srgbClr val="CCECFF"/>
            </a:outerShdw>
          </a:effectLst>
        </p:spPr>
        <p:txBody>
          <a:bodyPr/>
          <a:lstStyle/>
          <a:p>
            <a:pPr eaLnBrk="1" hangingPunct="1">
              <a:defRPr/>
            </a:pPr>
            <a:r>
              <a:rPr lang="ru-RU" sz="3200" b="1" dirty="0" err="1">
                <a:solidFill>
                  <a:schemeClr val="accent1">
                    <a:lumMod val="50000"/>
                  </a:schemeClr>
                </a:solidFill>
              </a:rPr>
              <a:t>Жылулық</a:t>
            </a:r>
            <a:r>
              <a:rPr lang="ru-RU" sz="3200" b="1" dirty="0">
                <a:solidFill>
                  <a:schemeClr val="accent1">
                    <a:lumMod val="50000"/>
                  </a:schemeClr>
                </a:solidFill>
              </a:rPr>
              <a:t> </a:t>
            </a:r>
            <a:r>
              <a:rPr lang="ru-RU" sz="3200" b="1" dirty="0" err="1">
                <a:solidFill>
                  <a:schemeClr val="accent1">
                    <a:lumMod val="50000"/>
                  </a:schemeClr>
                </a:solidFill>
              </a:rPr>
              <a:t>заңдар</a:t>
            </a:r>
            <a:r>
              <a:rPr lang="ru-RU" sz="3200" b="1" dirty="0">
                <a:solidFill>
                  <a:schemeClr val="accent1">
                    <a:lumMod val="50000"/>
                  </a:schemeClr>
                </a:solidFill>
              </a:rPr>
              <a:t> </a:t>
            </a:r>
            <a:r>
              <a:rPr lang="ru-RU" sz="3200" b="1" dirty="0" err="1">
                <a:solidFill>
                  <a:schemeClr val="accent1">
                    <a:lumMod val="50000"/>
                  </a:schemeClr>
                </a:solidFill>
              </a:rPr>
              <a:t>және</a:t>
            </a:r>
            <a:r>
              <a:rPr lang="ru-RU" sz="3200" b="1" dirty="0">
                <a:solidFill>
                  <a:schemeClr val="accent1">
                    <a:lumMod val="50000"/>
                  </a:schemeClr>
                </a:solidFill>
              </a:rPr>
              <a:t> </a:t>
            </a:r>
            <a:r>
              <a:rPr lang="ru-RU" sz="3200" b="1" dirty="0" err="1">
                <a:solidFill>
                  <a:schemeClr val="accent1">
                    <a:lumMod val="50000"/>
                  </a:schemeClr>
                </a:solidFill>
              </a:rPr>
              <a:t>олардың</a:t>
            </a:r>
            <a:r>
              <a:rPr lang="ru-RU" sz="3200" b="1" dirty="0">
                <a:solidFill>
                  <a:schemeClr val="accent1">
                    <a:lumMod val="50000"/>
                  </a:schemeClr>
                </a:solidFill>
              </a:rPr>
              <a:t> </a:t>
            </a:r>
            <a:r>
              <a:rPr lang="ru-RU" sz="3200" b="1" dirty="0" err="1">
                <a:solidFill>
                  <a:schemeClr val="accent1">
                    <a:lumMod val="50000"/>
                  </a:schemeClr>
                </a:solidFill>
              </a:rPr>
              <a:t>металлургияда</a:t>
            </a:r>
            <a:r>
              <a:rPr lang="ru-RU" sz="3200" b="1" dirty="0">
                <a:solidFill>
                  <a:schemeClr val="accent1">
                    <a:lumMod val="50000"/>
                  </a:schemeClr>
                </a:solidFill>
              </a:rPr>
              <a:t> </a:t>
            </a:r>
            <a:r>
              <a:rPr lang="ru-RU" sz="3200" b="1" dirty="0" err="1">
                <a:solidFill>
                  <a:schemeClr val="accent1">
                    <a:lumMod val="50000"/>
                  </a:schemeClr>
                </a:solidFill>
              </a:rPr>
              <a:t>қолданылуы</a:t>
            </a:r>
            <a:br>
              <a:rPr lang="ru-RU" sz="3200" b="1" dirty="0">
                <a:solidFill>
                  <a:schemeClr val="accent1">
                    <a:lumMod val="50000"/>
                  </a:schemeClr>
                </a:solidFill>
              </a:rPr>
            </a:br>
            <a:endParaRPr lang="ru-RU" sz="3200" b="1" dirty="0">
              <a:solidFill>
                <a:schemeClr val="accent1">
                  <a:lumMod val="50000"/>
                </a:schemeClr>
              </a:solidFill>
            </a:endParaRPr>
          </a:p>
        </p:txBody>
      </p:sp>
      <p:sp>
        <p:nvSpPr>
          <p:cNvPr id="15364" name="Rectangle 5">
            <a:extLst>
              <a:ext uri="{FF2B5EF4-FFF2-40B4-BE49-F238E27FC236}">
                <a16:creationId xmlns:a16="http://schemas.microsoft.com/office/drawing/2014/main" id="{C079AA4B-B4CA-FB4C-8093-74B370F7741F}"/>
              </a:ext>
            </a:extLst>
          </p:cNvPr>
          <p:cNvSpPr>
            <a:spLocks noChangeArrowheads="1"/>
          </p:cNvSpPr>
          <p:nvPr/>
        </p:nvSpPr>
        <p:spPr bwMode="auto">
          <a:xfrm>
            <a:off x="642938" y="260648"/>
            <a:ext cx="8001000" cy="313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endParaRPr lang="ru-RU" sz="1400" u="sng" dirty="0"/>
          </a:p>
          <a:p>
            <a:pPr algn="ctr">
              <a:buNone/>
            </a:pPr>
            <a:r>
              <a:rPr lang="ru-RU" sz="1800" b="1" dirty="0" err="1"/>
              <a:t>Сәтбаев</a:t>
            </a:r>
            <a:r>
              <a:rPr lang="ru-RU" sz="1800" b="1" dirty="0"/>
              <a:t> </a:t>
            </a:r>
            <a:r>
              <a:rPr lang="ru-RU" sz="1800" b="1" dirty="0" err="1"/>
              <a:t>Университеті</a:t>
            </a:r>
            <a:r>
              <a:rPr lang="ru-RU" sz="1800" b="1" dirty="0"/>
              <a:t> </a:t>
            </a:r>
          </a:p>
          <a:p>
            <a:pPr algn="ctr">
              <a:buNone/>
            </a:pPr>
            <a:r>
              <a:rPr lang="ru-RU" sz="1800" b="1" dirty="0"/>
              <a:t>«Металлургиялық </a:t>
            </a:r>
            <a:r>
              <a:rPr lang="ru-RU" sz="1800" b="1" dirty="0" err="1"/>
              <a:t>процестер</a:t>
            </a:r>
            <a:r>
              <a:rPr lang="ru-RU" sz="1800" b="1" dirty="0"/>
              <a:t>, </a:t>
            </a:r>
            <a:r>
              <a:rPr lang="ru-RU" sz="1800" b="1" dirty="0" err="1"/>
              <a:t>жылу</a:t>
            </a:r>
            <a:r>
              <a:rPr lang="ru-RU" sz="1800" b="1" dirty="0"/>
              <a:t> </a:t>
            </a:r>
            <a:r>
              <a:rPr lang="ru-RU" sz="1800" b="1" dirty="0" err="1"/>
              <a:t>техникасы</a:t>
            </a:r>
            <a:r>
              <a:rPr lang="ru-RU" sz="1800" b="1" dirty="0"/>
              <a:t> </a:t>
            </a:r>
            <a:r>
              <a:rPr lang="ru-RU" sz="1800" b="1" dirty="0" err="1"/>
              <a:t>және</a:t>
            </a:r>
            <a:r>
              <a:rPr lang="ru-RU" sz="1800" b="1" dirty="0"/>
              <a:t> </a:t>
            </a:r>
            <a:r>
              <a:rPr lang="ru-RU" sz="1800" b="1" dirty="0" err="1"/>
              <a:t>арнайы</a:t>
            </a:r>
            <a:r>
              <a:rPr lang="ru-RU" sz="1800" b="1" dirty="0"/>
              <a:t> </a:t>
            </a:r>
            <a:r>
              <a:rPr lang="ru-RU" sz="1800" b="1" dirty="0" err="1"/>
              <a:t>материалдар</a:t>
            </a:r>
            <a:r>
              <a:rPr lang="ru-RU" sz="1800" b="1" dirty="0"/>
              <a:t> </a:t>
            </a:r>
            <a:r>
              <a:rPr lang="ru-RU" sz="1800" b="1" dirty="0" err="1"/>
              <a:t>технологиясы</a:t>
            </a:r>
            <a:r>
              <a:rPr lang="ru-RU" sz="1800" b="1" dirty="0"/>
              <a:t>» </a:t>
            </a:r>
            <a:r>
              <a:rPr lang="ru-RU" sz="1800" b="1" dirty="0" err="1"/>
              <a:t>кафедрасы</a:t>
            </a:r>
            <a:endParaRPr lang="ru-RU" sz="1800" b="1" dirty="0"/>
          </a:p>
          <a:p>
            <a:pPr algn="ctr">
              <a:buNone/>
            </a:pPr>
            <a:endParaRPr lang="ru-RU" sz="1400" u="sng" dirty="0"/>
          </a:p>
          <a:p>
            <a:pPr algn="ctr">
              <a:buNone/>
            </a:pPr>
            <a:r>
              <a:rPr lang="ru-RU" sz="2400" b="1" dirty="0">
                <a:latin typeface="+mj-lt"/>
                <a:ea typeface="+mj-ea"/>
                <a:cs typeface="+mj-cs"/>
              </a:rPr>
              <a:t>«Металлургиялық </a:t>
            </a:r>
            <a:r>
              <a:rPr lang="ru-RU" sz="2400" b="1" dirty="0" err="1">
                <a:latin typeface="+mj-lt"/>
                <a:ea typeface="+mj-ea"/>
                <a:cs typeface="+mj-cs"/>
              </a:rPr>
              <a:t>процестердің</a:t>
            </a:r>
            <a:r>
              <a:rPr lang="ru-RU" sz="2400" b="1" dirty="0">
                <a:latin typeface="+mj-lt"/>
                <a:ea typeface="+mj-ea"/>
                <a:cs typeface="+mj-cs"/>
              </a:rPr>
              <a:t> </a:t>
            </a:r>
            <a:r>
              <a:rPr lang="ru-RU" sz="2400" b="1" dirty="0" err="1">
                <a:latin typeface="+mj-lt"/>
                <a:ea typeface="+mj-ea"/>
                <a:cs typeface="+mj-cs"/>
              </a:rPr>
              <a:t>жылуэнергетикасы</a:t>
            </a:r>
            <a:r>
              <a:rPr lang="ru-RU" sz="2400" b="1" dirty="0">
                <a:latin typeface="+mj-lt"/>
                <a:ea typeface="+mj-ea"/>
                <a:cs typeface="+mj-cs"/>
              </a:rPr>
              <a:t>» </a:t>
            </a:r>
            <a:r>
              <a:rPr lang="ru-RU" sz="2400" b="1" dirty="0" err="1">
                <a:latin typeface="+mj-lt"/>
                <a:ea typeface="+mj-ea"/>
                <a:cs typeface="+mj-cs"/>
              </a:rPr>
              <a:t>пәні</a:t>
            </a:r>
            <a:endParaRPr lang="ru-RU" sz="2400" b="1" dirty="0">
              <a:latin typeface="+mj-lt"/>
              <a:ea typeface="+mj-ea"/>
              <a:cs typeface="+mj-cs"/>
            </a:endParaRPr>
          </a:p>
          <a:p>
            <a:pPr algn="ctr">
              <a:buNone/>
            </a:pPr>
            <a:r>
              <a:rPr lang="kk-KZ" sz="2400" dirty="0"/>
              <a:t>5  кредит – 3/1/0/2</a:t>
            </a:r>
          </a:p>
          <a:p>
            <a:pPr algn="ctr">
              <a:buNone/>
            </a:pPr>
            <a:endParaRPr lang="ru-RU" sz="2400" b="1" dirty="0">
              <a:solidFill>
                <a:srgbClr val="0000FF"/>
              </a:solidFill>
              <a:latin typeface="+mj-lt"/>
              <a:ea typeface="+mj-ea"/>
              <a:cs typeface="+mj-cs"/>
            </a:endParaRPr>
          </a:p>
        </p:txBody>
      </p:sp>
      <p:sp>
        <p:nvSpPr>
          <p:cNvPr id="15365" name="Rectangle 7">
            <a:extLst>
              <a:ext uri="{FF2B5EF4-FFF2-40B4-BE49-F238E27FC236}">
                <a16:creationId xmlns:a16="http://schemas.microsoft.com/office/drawing/2014/main" id="{5141FE70-2D95-D842-96F4-3F51B9A0B1AB}"/>
              </a:ext>
            </a:extLst>
          </p:cNvPr>
          <p:cNvSpPr>
            <a:spLocks noChangeArrowheads="1"/>
          </p:cNvSpPr>
          <p:nvPr/>
        </p:nvSpPr>
        <p:spPr bwMode="auto">
          <a:xfrm>
            <a:off x="574283" y="4771132"/>
            <a:ext cx="8138309" cy="156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ru-RU" altLang="x-none" sz="2000" dirty="0">
                <a:solidFill>
                  <a:schemeClr val="accent2"/>
                </a:solidFill>
              </a:rPr>
              <a:t>№</a:t>
            </a:r>
            <a:r>
              <a:rPr lang="en-US" altLang="x-none" sz="2000" dirty="0">
                <a:solidFill>
                  <a:schemeClr val="accent2"/>
                </a:solidFill>
              </a:rPr>
              <a:t>2</a:t>
            </a:r>
            <a:r>
              <a:rPr lang="kk-KZ" altLang="x-none" sz="2000" dirty="0">
                <a:solidFill>
                  <a:schemeClr val="accent2"/>
                </a:solidFill>
              </a:rPr>
              <a:t> </a:t>
            </a:r>
            <a:r>
              <a:rPr lang="ru-RU" altLang="x-none" sz="2000" dirty="0" err="1">
                <a:solidFill>
                  <a:schemeClr val="accent2"/>
                </a:solidFill>
              </a:rPr>
              <a:t>дәріс</a:t>
            </a:r>
            <a:endParaRPr lang="ru-RU" altLang="x-none" sz="2000" dirty="0">
              <a:solidFill>
                <a:schemeClr val="accent2"/>
              </a:solidFill>
            </a:endParaRPr>
          </a:p>
          <a:p>
            <a:pPr algn="ctr" eaLnBrk="1" hangingPunct="1">
              <a:buFontTx/>
              <a:buNone/>
            </a:pPr>
            <a:r>
              <a:rPr lang="ru-RU" altLang="x-none" sz="2000" dirty="0">
                <a:solidFill>
                  <a:schemeClr val="accent2"/>
                </a:solidFill>
              </a:rPr>
              <a:t> 2  </a:t>
            </a:r>
            <a:r>
              <a:rPr lang="ru-RU" altLang="x-none" sz="2000" dirty="0" err="1">
                <a:solidFill>
                  <a:schemeClr val="accent2"/>
                </a:solidFill>
              </a:rPr>
              <a:t>академиялық</a:t>
            </a:r>
            <a:r>
              <a:rPr lang="ru-RU" altLang="x-none" sz="2000" dirty="0">
                <a:solidFill>
                  <a:schemeClr val="accent2"/>
                </a:solidFill>
              </a:rPr>
              <a:t> </a:t>
            </a:r>
            <a:r>
              <a:rPr lang="ru-RU" altLang="x-none" sz="2000" dirty="0" err="1">
                <a:solidFill>
                  <a:schemeClr val="accent2"/>
                </a:solidFill>
              </a:rPr>
              <a:t>сағат</a:t>
            </a:r>
            <a:endParaRPr lang="ru-RU" altLang="x-none" sz="2000" dirty="0">
              <a:solidFill>
                <a:schemeClr val="accent2"/>
              </a:solidFill>
            </a:endParaRPr>
          </a:p>
          <a:p>
            <a:pPr algn="ctr" eaLnBrk="1" hangingPunct="1">
              <a:buNone/>
            </a:pPr>
            <a:r>
              <a:rPr lang="kk-KZ" sz="2000" dirty="0">
                <a:solidFill>
                  <a:schemeClr val="accent2"/>
                </a:solidFill>
              </a:rPr>
              <a:t>Оқытушы - Мамырбаева К.Қ.</a:t>
            </a:r>
            <a:r>
              <a:rPr lang="en-US" sz="2000" dirty="0">
                <a:solidFill>
                  <a:schemeClr val="accent2"/>
                </a:solidFill>
              </a:rPr>
              <a:t>,</a:t>
            </a:r>
            <a:r>
              <a:rPr lang="kk-KZ" sz="2000" dirty="0">
                <a:solidFill>
                  <a:schemeClr val="accent2"/>
                </a:solidFill>
              </a:rPr>
              <a:t> </a:t>
            </a:r>
          </a:p>
          <a:p>
            <a:pPr algn="ctr" eaLnBrk="1" hangingPunct="1">
              <a:buNone/>
            </a:pPr>
            <a:r>
              <a:rPr lang="kk-KZ" sz="2000" dirty="0">
                <a:solidFill>
                  <a:schemeClr val="accent2"/>
                </a:solidFill>
              </a:rPr>
              <a:t>қауымдастырылған профессор,</a:t>
            </a:r>
            <a:r>
              <a:rPr lang="en-US" sz="2000" dirty="0">
                <a:solidFill>
                  <a:schemeClr val="accent2"/>
                </a:solidFill>
              </a:rPr>
              <a:t> </a:t>
            </a:r>
            <a:r>
              <a:rPr lang="en-US" sz="2000" dirty="0" err="1">
                <a:solidFill>
                  <a:schemeClr val="accent2"/>
                </a:solidFill>
              </a:rPr>
              <a:t>Ph.D</a:t>
            </a:r>
            <a:endParaRPr lang="en-US" sz="2000" dirty="0">
              <a:solidFill>
                <a:schemeClr val="accent2"/>
              </a:solidFill>
            </a:endParaRPr>
          </a:p>
          <a:p>
            <a:pPr algn="ctr" eaLnBrk="1" hangingPunct="1">
              <a:buFontTx/>
              <a:buNone/>
            </a:pPr>
            <a:endParaRPr lang="ru-RU" altLang="x-none" sz="1000" dirty="0">
              <a:solidFill>
                <a:schemeClr val="accent2"/>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Номер слайда 3">
            <a:extLst>
              <a:ext uri="{FF2B5EF4-FFF2-40B4-BE49-F238E27FC236}">
                <a16:creationId xmlns:a16="http://schemas.microsoft.com/office/drawing/2014/main" id="{C6044B96-70F8-4448-9659-65F6ED045FB1}"/>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36FA1C5-9C2D-9E42-A4B4-A8DB76110B48}" type="slidenum">
              <a:rPr lang="ru-RU" altLang="x-none" sz="1400"/>
              <a:pPr algn="r" eaLnBrk="1" hangingPunct="1"/>
              <a:t>10</a:t>
            </a:fld>
            <a:endParaRPr lang="ru-RU" altLang="x-none" sz="1400"/>
          </a:p>
        </p:txBody>
      </p:sp>
      <p:sp>
        <p:nvSpPr>
          <p:cNvPr id="2" name="Rectangle 2">
            <a:extLst>
              <a:ext uri="{FF2B5EF4-FFF2-40B4-BE49-F238E27FC236}">
                <a16:creationId xmlns:a16="http://schemas.microsoft.com/office/drawing/2014/main" id="{F9063D67-5D5B-E946-B3A0-03AA8F925EC6}"/>
              </a:ext>
            </a:extLst>
          </p:cNvPr>
          <p:cNvSpPr>
            <a:spLocks noChangeArrowheads="1"/>
          </p:cNvSpPr>
          <p:nvPr/>
        </p:nvSpPr>
        <p:spPr bwMode="auto">
          <a:xfrm>
            <a:off x="468313" y="325321"/>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rgbClr val="3C8C93"/>
                </a:solidFill>
                <a:effectLst>
                  <a:outerShdw blurRad="38100" dist="38100" dir="2700000" algn="tl">
                    <a:srgbClr val="C0C0C0"/>
                  </a:outerShdw>
                </a:effectLst>
                <a:latin typeface="Arial" charset="0"/>
              </a:rPr>
              <a:t>2. </a:t>
            </a:r>
            <a:r>
              <a:rPr lang="ru-RU" sz="2800" b="1" dirty="0" err="1">
                <a:solidFill>
                  <a:srgbClr val="4597A0"/>
                </a:solidFill>
                <a:latin typeface="Arial" charset="0"/>
              </a:rPr>
              <a:t>Жылу</a:t>
            </a:r>
            <a:r>
              <a:rPr lang="ru-RU" sz="2800" b="1" dirty="0">
                <a:solidFill>
                  <a:srgbClr val="4597A0"/>
                </a:solidFill>
                <a:latin typeface="Arial" charset="0"/>
              </a:rPr>
              <a:t> </a:t>
            </a:r>
            <a:r>
              <a:rPr lang="ru-RU" sz="2800" b="1" dirty="0" err="1">
                <a:solidFill>
                  <a:srgbClr val="4597A0"/>
                </a:solidFill>
                <a:latin typeface="Arial" charset="0"/>
              </a:rPr>
              <a:t>өткізгіштік</a:t>
            </a:r>
            <a:r>
              <a:rPr lang="ru-RU" sz="2800" b="1" dirty="0">
                <a:solidFill>
                  <a:srgbClr val="4597A0"/>
                </a:solidFill>
                <a:latin typeface="Arial" charset="0"/>
              </a:rPr>
              <a:t> </a:t>
            </a:r>
            <a:r>
              <a:rPr lang="ru-RU" sz="2800" b="1" dirty="0" err="1">
                <a:solidFill>
                  <a:srgbClr val="4597A0"/>
                </a:solidFill>
                <a:latin typeface="Arial" charset="0"/>
              </a:rPr>
              <a:t>теориясы</a:t>
            </a:r>
            <a:r>
              <a:rPr lang="ru-RU" sz="2800" b="1" dirty="0">
                <a:solidFill>
                  <a:srgbClr val="4597A0"/>
                </a:solidFill>
                <a:latin typeface="Arial" charset="0"/>
              </a:rPr>
              <a:t>. Фурье </a:t>
            </a:r>
            <a:r>
              <a:rPr lang="ru-RU" sz="2800" b="1" dirty="0" err="1">
                <a:solidFill>
                  <a:srgbClr val="4597A0"/>
                </a:solidFill>
                <a:latin typeface="Arial" charset="0"/>
              </a:rPr>
              <a:t>заңы</a:t>
            </a:r>
            <a:endParaRPr lang="ru-RU" sz="2800" b="1" dirty="0">
              <a:solidFill>
                <a:srgbClr val="4597A0"/>
              </a:solidFill>
              <a:latin typeface="Arial" charset="0"/>
            </a:endParaRPr>
          </a:p>
        </p:txBody>
      </p:sp>
      <p:sp>
        <p:nvSpPr>
          <p:cNvPr id="14340" name="Rectangle 13">
            <a:extLst>
              <a:ext uri="{FF2B5EF4-FFF2-40B4-BE49-F238E27FC236}">
                <a16:creationId xmlns:a16="http://schemas.microsoft.com/office/drawing/2014/main" id="{E5DFB75F-CA4A-7F4B-8424-0F1EAB0281D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1" name="Rectangle 15">
            <a:extLst>
              <a:ext uri="{FF2B5EF4-FFF2-40B4-BE49-F238E27FC236}">
                <a16:creationId xmlns:a16="http://schemas.microsoft.com/office/drawing/2014/main" id="{24FAB0D2-9DD1-5542-B923-52284D69B57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2" name="Rectangle 17">
            <a:extLst>
              <a:ext uri="{FF2B5EF4-FFF2-40B4-BE49-F238E27FC236}">
                <a16:creationId xmlns:a16="http://schemas.microsoft.com/office/drawing/2014/main" id="{8C2DAE11-9646-3240-8D75-4A88B5ECFA2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3" name="Rectangle 19">
            <a:extLst>
              <a:ext uri="{FF2B5EF4-FFF2-40B4-BE49-F238E27FC236}">
                <a16:creationId xmlns:a16="http://schemas.microsoft.com/office/drawing/2014/main" id="{9BB8C447-8F9B-0549-BFDD-2B084613EB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4" name="Rectangle 21">
            <a:extLst>
              <a:ext uri="{FF2B5EF4-FFF2-40B4-BE49-F238E27FC236}">
                <a16:creationId xmlns:a16="http://schemas.microsoft.com/office/drawing/2014/main" id="{E04CF651-E7E4-8942-8C8D-3F991940D5B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5" name="Rectangle 23">
            <a:extLst>
              <a:ext uri="{FF2B5EF4-FFF2-40B4-BE49-F238E27FC236}">
                <a16:creationId xmlns:a16="http://schemas.microsoft.com/office/drawing/2014/main" id="{8AE20C2A-6C4A-FB48-A279-1D12F50C200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6" name="Rectangle 25">
            <a:extLst>
              <a:ext uri="{FF2B5EF4-FFF2-40B4-BE49-F238E27FC236}">
                <a16:creationId xmlns:a16="http://schemas.microsoft.com/office/drawing/2014/main" id="{8BBCF4B5-06D1-014C-B940-53C07DE6E4B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7" name="Rectangle 27">
            <a:extLst>
              <a:ext uri="{FF2B5EF4-FFF2-40B4-BE49-F238E27FC236}">
                <a16:creationId xmlns:a16="http://schemas.microsoft.com/office/drawing/2014/main" id="{437CF87B-B67E-CD45-A447-4EF60CF3CBD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8" name="Rectangle 29">
            <a:extLst>
              <a:ext uri="{FF2B5EF4-FFF2-40B4-BE49-F238E27FC236}">
                <a16:creationId xmlns:a16="http://schemas.microsoft.com/office/drawing/2014/main" id="{50484CCB-EEBC-4B42-96E1-B63EB45E72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49" name="Rectangle 31">
            <a:extLst>
              <a:ext uri="{FF2B5EF4-FFF2-40B4-BE49-F238E27FC236}">
                <a16:creationId xmlns:a16="http://schemas.microsoft.com/office/drawing/2014/main" id="{549C29E5-7012-5B47-8BBF-98E6D1D73D2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50" name="Rectangle 33">
            <a:extLst>
              <a:ext uri="{FF2B5EF4-FFF2-40B4-BE49-F238E27FC236}">
                <a16:creationId xmlns:a16="http://schemas.microsoft.com/office/drawing/2014/main" id="{61C895C6-F676-D447-8655-043EF016F9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51" name="Rectangle 17">
            <a:extLst>
              <a:ext uri="{FF2B5EF4-FFF2-40B4-BE49-F238E27FC236}">
                <a16:creationId xmlns:a16="http://schemas.microsoft.com/office/drawing/2014/main" id="{4A71DE09-6AAE-C44B-8071-F7A0E268B8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52" name="Rectangle 19">
            <a:extLst>
              <a:ext uri="{FF2B5EF4-FFF2-40B4-BE49-F238E27FC236}">
                <a16:creationId xmlns:a16="http://schemas.microsoft.com/office/drawing/2014/main" id="{A81DA45C-9FCF-F546-ACEC-E03AF9BDEF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4354" name="Text Box 20">
            <a:extLst>
              <a:ext uri="{FF2B5EF4-FFF2-40B4-BE49-F238E27FC236}">
                <a16:creationId xmlns:a16="http://schemas.microsoft.com/office/drawing/2014/main" id="{04AC97FC-4647-BA48-96BC-70E2D7C79AC9}"/>
              </a:ext>
            </a:extLst>
          </p:cNvPr>
          <p:cNvSpPr txBox="1">
            <a:spLocks noChangeArrowheads="1"/>
          </p:cNvSpPr>
          <p:nvPr/>
        </p:nvSpPr>
        <p:spPr bwMode="auto">
          <a:xfrm>
            <a:off x="468313" y="1190178"/>
            <a:ext cx="8351837"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ru-RU" b="1" i="1" dirty="0">
                <a:latin typeface="Times New Roman" panose="02020603050405020304" pitchFamily="18" charset="0"/>
                <a:cs typeface="Times New Roman" panose="02020603050405020304" pitchFamily="18" charset="0"/>
              </a:rPr>
              <a:t>Фурье </a:t>
            </a:r>
            <a:r>
              <a:rPr lang="ru-RU" b="1" i="1" dirty="0" err="1">
                <a:latin typeface="Times New Roman" panose="02020603050405020304" pitchFamily="18" charset="0"/>
                <a:cs typeface="Times New Roman" panose="02020603050405020304" pitchFamily="18" charset="0"/>
              </a:rPr>
              <a:t>қатты</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денелердегі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жылудың</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жылуөткізгіштік</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бойынша</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таралуын</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зерттей</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отырып</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келесі</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заңдылықты</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орнатты</a:t>
            </a:r>
            <a:r>
              <a:rPr lang="ru-RU" b="1" i="1" dirty="0">
                <a:latin typeface="Times New Roman" panose="02020603050405020304" pitchFamily="18" charset="0"/>
                <a:cs typeface="Times New Roman" panose="02020603050405020304" pitchFamily="18" charset="0"/>
              </a:rPr>
              <a:t>: </a:t>
            </a:r>
          </a:p>
          <a:p>
            <a:pPr algn="just"/>
            <a:r>
              <a:rPr lang="ru-RU" b="1" dirty="0">
                <a:latin typeface="Times New Roman" panose="02020603050405020304" pitchFamily="18" charset="0"/>
                <a:cs typeface="Times New Roman" panose="02020603050405020304" pitchFamily="18" charset="0"/>
              </a:rPr>
              <a:t>«</a:t>
            </a:r>
            <a:r>
              <a:rPr lang="ru-RU" b="1" dirty="0" err="1">
                <a:solidFill>
                  <a:srgbClr val="FF0000"/>
                </a:solidFill>
                <a:latin typeface="Times New Roman" panose="02020603050405020304" pitchFamily="18" charset="0"/>
                <a:cs typeface="Times New Roman" panose="02020603050405020304" pitchFamily="18" charset="0"/>
              </a:rPr>
              <a:t>Берілетін</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жылу</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мөлшері</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температураның</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төмендеуіне</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уақытқа</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және</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жылу</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таралу</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бағытына</a:t>
            </a:r>
            <a:r>
              <a:rPr lang="ru-RU" b="1" dirty="0">
                <a:solidFill>
                  <a:srgbClr val="FF0000"/>
                </a:solidFill>
                <a:latin typeface="Times New Roman" panose="02020603050405020304" pitchFamily="18" charset="0"/>
                <a:cs typeface="Times New Roman" panose="02020603050405020304" pitchFamily="18" charset="0"/>
              </a:rPr>
              <a:t> перпендикуляр </a:t>
            </a:r>
            <a:r>
              <a:rPr lang="ru-RU" b="1" dirty="0" err="1">
                <a:solidFill>
                  <a:srgbClr val="FF0000"/>
                </a:solidFill>
                <a:latin typeface="Times New Roman" panose="02020603050405020304" pitchFamily="18" charset="0"/>
                <a:cs typeface="Times New Roman" panose="02020603050405020304" pitchFamily="18" charset="0"/>
              </a:rPr>
              <a:t>көлденең</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қиманың</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ауданына</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пропорционал</a:t>
            </a:r>
            <a:r>
              <a:rPr lang="ru-RU" b="1" dirty="0">
                <a:solidFill>
                  <a:srgbClr val="FF0000"/>
                </a:solidFill>
                <a:latin typeface="Times New Roman" panose="02020603050405020304" pitchFamily="18" charset="0"/>
                <a:cs typeface="Times New Roman" panose="02020603050405020304" pitchFamily="18" charset="0"/>
              </a:rPr>
              <a:t>».</a:t>
            </a:r>
          </a:p>
          <a:p>
            <a:pPr algn="just"/>
            <a:r>
              <a:rPr lang="ru-RU" b="1" dirty="0" err="1">
                <a:latin typeface="Times New Roman" panose="02020603050405020304" pitchFamily="18" charset="0"/>
                <a:cs typeface="Times New Roman" panose="02020603050405020304" pitchFamily="18" charset="0"/>
              </a:rPr>
              <a:t>Жылу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ағыны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үшін</a:t>
            </a:r>
            <a:r>
              <a:rPr lang="ru-RU" b="1" dirty="0">
                <a:latin typeface="Times New Roman" panose="02020603050405020304" pitchFamily="18" charset="0"/>
                <a:cs typeface="Times New Roman" panose="02020603050405020304" pitchFamily="18" charset="0"/>
              </a:rPr>
              <a:t> Фурье </a:t>
            </a:r>
            <a:r>
              <a:rPr lang="ru-RU" b="1" dirty="0" err="1">
                <a:latin typeface="Times New Roman" panose="02020603050405020304" pitchFamily="18" charset="0"/>
                <a:cs typeface="Times New Roman" panose="02020603050405020304" pitchFamily="18" charset="0"/>
              </a:rPr>
              <a:t>заңы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келесі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математикалық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өрнекпен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жазылады</a:t>
            </a:r>
            <a:r>
              <a:rPr lang="ru-RU" b="1" dirty="0">
                <a:latin typeface="Times New Roman" panose="02020603050405020304" pitchFamily="18" charset="0"/>
                <a:cs typeface="Times New Roman" panose="02020603050405020304" pitchFamily="18" charset="0"/>
              </a:rPr>
              <a:t>:</a:t>
            </a:r>
          </a:p>
          <a:p>
            <a:pPr algn="just"/>
            <a:endParaRPr lang="ru-RU" b="1" dirty="0">
              <a:latin typeface="Times New Roman" panose="02020603050405020304" pitchFamily="18" charset="0"/>
              <a:cs typeface="Times New Roman" panose="02020603050405020304" pitchFamily="18" charset="0"/>
            </a:endParaRPr>
          </a:p>
          <a:p>
            <a:pPr lvl="8" algn="just"/>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(7)</a:t>
            </a:r>
          </a:p>
          <a:p>
            <a:pPr algn="just"/>
            <a:r>
              <a:rPr lang="ru-RU" b="1" dirty="0" err="1">
                <a:latin typeface="Times New Roman" panose="02020603050405020304" pitchFamily="18" charset="0"/>
                <a:cs typeface="Times New Roman" panose="02020603050405020304" pitchFamily="18" charset="0"/>
              </a:rPr>
              <a:t>Бұл</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өрнекте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пропорционалдылық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коэффициенті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заттың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физикалық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қасиеті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болып</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табылатын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оның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өткізу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қабілетін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сипаттайтын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өткізгіштік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коэффициенті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деп</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аталады</a:t>
            </a:r>
            <a:r>
              <a:rPr lang="ru-RU" dirty="0">
                <a:latin typeface="Times New Roman" panose="02020603050405020304" pitchFamily="18" charset="0"/>
                <a:cs typeface="Times New Roman" panose="02020603050405020304" pitchFamily="18" charset="0"/>
              </a:rPr>
              <a:t>:</a:t>
            </a:r>
          </a:p>
          <a:p>
            <a:pPr lvl="8" algn="just"/>
            <a:r>
              <a:rPr lang="ru-RU" dirty="0">
                <a:latin typeface="Times New Roman" panose="02020603050405020304" pitchFamily="18" charset="0"/>
                <a:cs typeface="Times New Roman" panose="02020603050405020304" pitchFamily="18" charset="0"/>
              </a:rPr>
              <a:t>                                                     (8)</a:t>
            </a:r>
          </a:p>
          <a:p>
            <a:pPr algn="just"/>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r>
              <a:rPr lang="ru-RU" b="1" dirty="0" err="1">
                <a:latin typeface="Times New Roman" panose="02020603050405020304" pitchFamily="18" charset="0"/>
                <a:cs typeface="Times New Roman" panose="02020603050405020304" pitchFamily="18" charset="0"/>
              </a:rPr>
              <a:t>Демек</a:t>
            </a:r>
            <a:r>
              <a:rPr lang="ru-RU" b="1" dirty="0">
                <a:latin typeface="Times New Roman" panose="02020603050405020304" pitchFamily="18" charset="0"/>
                <a:cs typeface="Times New Roman" panose="02020603050405020304" pitchFamily="18" charset="0"/>
              </a:rPr>
              <a:t>, </a:t>
            </a:r>
            <a:r>
              <a:rPr lang="ru-RU" b="1" dirty="0" err="1">
                <a:solidFill>
                  <a:srgbClr val="C00000"/>
                </a:solidFill>
                <a:latin typeface="Times New Roman" panose="02020603050405020304" pitchFamily="18" charset="0"/>
                <a:cs typeface="Times New Roman" panose="02020603050405020304" pitchFamily="18" charset="0"/>
              </a:rPr>
              <a:t>жылуөткізгіштік</a:t>
            </a:r>
            <a:r>
              <a:rPr lang="ru-RU" b="1" dirty="0">
                <a:solidFill>
                  <a:srgbClr val="C00000"/>
                </a:solidFill>
                <a:latin typeface="Times New Roman" panose="02020603050405020304" pitchFamily="18" charset="0"/>
                <a:cs typeface="Times New Roman" panose="02020603050405020304" pitchFamily="18" charset="0"/>
              </a:rPr>
              <a:t> </a:t>
            </a:r>
            <a:r>
              <a:rPr lang="ru-RU" b="1" dirty="0" err="1">
                <a:solidFill>
                  <a:srgbClr val="C00000"/>
                </a:solidFill>
                <a:latin typeface="Times New Roman" panose="02020603050405020304" pitchFamily="18" charset="0"/>
                <a:cs typeface="Times New Roman" panose="02020603050405020304" pitchFamily="18" charset="0"/>
              </a:rPr>
              <a:t>коэффициенті</a:t>
            </a:r>
            <a:r>
              <a:rPr lang="ru-RU" b="1" dirty="0">
                <a:solidFill>
                  <a:srgbClr val="C00000"/>
                </a:solidFill>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бұл</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бірге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тең</a:t>
            </a:r>
            <a:r>
              <a:rPr lang="ru-RU" b="1" dirty="0">
                <a:latin typeface="Times New Roman" panose="02020603050405020304" pitchFamily="18" charset="0"/>
                <a:cs typeface="Times New Roman" panose="02020603050405020304" pitchFamily="18" charset="0"/>
              </a:rPr>
              <a:t> температура </a:t>
            </a:r>
            <a:r>
              <a:rPr lang="ru-RU" b="1" dirty="0" err="1">
                <a:latin typeface="Times New Roman" panose="02020603050405020304" pitchFamily="18" charset="0"/>
                <a:cs typeface="Times New Roman" panose="02020603050405020304" pitchFamily="18" charset="0"/>
              </a:rPr>
              <a:t>градиентінде</a:t>
            </a:r>
            <a:r>
              <a:rPr lang="ru-RU" b="1" dirty="0">
                <a:latin typeface="Times New Roman" panose="02020603050405020304" pitchFamily="18" charset="0"/>
                <a:cs typeface="Times New Roman" panose="02020603050405020304" pitchFamily="18" charset="0"/>
              </a:rPr>
              <a:t> бет </a:t>
            </a:r>
            <a:r>
              <a:rPr lang="ru-RU" b="1" dirty="0" err="1">
                <a:latin typeface="Times New Roman" panose="02020603050405020304" pitchFamily="18" charset="0"/>
                <a:cs typeface="Times New Roman" panose="02020603050405020304" pitchFamily="18" charset="0"/>
              </a:rPr>
              <a:t>бірлігі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арқылы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уақыт</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бірлігінде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өтетін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мөлшері</a:t>
            </a:r>
            <a:r>
              <a:rPr lang="ru-RU" b="1" dirty="0">
                <a:latin typeface="Times New Roman" panose="02020603050405020304" pitchFamily="18" charset="0"/>
                <a:cs typeface="Times New Roman" panose="02020603050405020304" pitchFamily="18" charset="0"/>
              </a:rPr>
              <a:t>.</a:t>
            </a:r>
          </a:p>
          <a:p>
            <a:pPr algn="just" eaLnBrk="1" hangingPunct="1"/>
            <a:endParaRPr lang="ru-RU" altLang="x-none" b="1" dirty="0">
              <a:latin typeface="Times New Roman" panose="02020603050405020304" pitchFamily="18" charset="0"/>
              <a:cs typeface="Times New Roman" panose="02020603050405020304" pitchFamily="18" charset="0"/>
            </a:endParaRPr>
          </a:p>
        </p:txBody>
      </p:sp>
      <p:sp>
        <p:nvSpPr>
          <p:cNvPr id="14355" name="Rectangle 22">
            <a:extLst>
              <a:ext uri="{FF2B5EF4-FFF2-40B4-BE49-F238E27FC236}">
                <a16:creationId xmlns:a16="http://schemas.microsoft.com/office/drawing/2014/main" id="{03187B68-7D9B-E34C-BC16-E61E4011E6AD}"/>
              </a:ext>
            </a:extLst>
          </p:cNvPr>
          <p:cNvSpPr>
            <a:spLocks noChangeArrowheads="1"/>
          </p:cNvSpPr>
          <p:nvPr/>
        </p:nvSpPr>
        <p:spPr bwMode="auto">
          <a:xfrm>
            <a:off x="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14356" name="Object 21">
            <a:extLst>
              <a:ext uri="{FF2B5EF4-FFF2-40B4-BE49-F238E27FC236}">
                <a16:creationId xmlns:a16="http://schemas.microsoft.com/office/drawing/2014/main" id="{EE3FA1F0-745C-4F47-BA82-84F802A5A2A7}"/>
              </a:ext>
            </a:extLst>
          </p:cNvPr>
          <p:cNvGraphicFramePr>
            <a:graphicFrameLocks noChangeAspect="1"/>
          </p:cNvGraphicFramePr>
          <p:nvPr>
            <p:extLst>
              <p:ext uri="{D42A27DB-BD31-4B8C-83A1-F6EECF244321}">
                <p14:modId xmlns:p14="http://schemas.microsoft.com/office/powerpoint/2010/main" val="3526445168"/>
              </p:ext>
            </p:extLst>
          </p:nvPr>
        </p:nvGraphicFramePr>
        <p:xfrm>
          <a:off x="2411760" y="2924944"/>
          <a:ext cx="1570038" cy="469900"/>
        </p:xfrm>
        <a:graphic>
          <a:graphicData uri="http://schemas.openxmlformats.org/presentationml/2006/ole">
            <mc:AlternateContent xmlns:mc="http://schemas.openxmlformats.org/markup-compatibility/2006">
              <mc:Choice xmlns:v="urn:schemas-microsoft-com:vml" Requires="v">
                <p:oleObj name="Microsoft Equation 3.0" r:id="rId2" imgW="21361400" imgH="6438900" progId="Equation.3">
                  <p:embed/>
                </p:oleObj>
              </mc:Choice>
              <mc:Fallback>
                <p:oleObj name="Microsoft Equation 3.0" r:id="rId2" imgW="21361400" imgH="6438900" progId="Equation.3">
                  <p:embed/>
                  <p:pic>
                    <p:nvPicPr>
                      <p:cNvPr id="14356" name="Object 21">
                        <a:extLst>
                          <a:ext uri="{FF2B5EF4-FFF2-40B4-BE49-F238E27FC236}">
                            <a16:creationId xmlns:a16="http://schemas.microsoft.com/office/drawing/2014/main" id="{EE3FA1F0-745C-4F47-BA82-84F802A5A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2924944"/>
                        <a:ext cx="157003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57" name="Rectangle 24">
            <a:extLst>
              <a:ext uri="{FF2B5EF4-FFF2-40B4-BE49-F238E27FC236}">
                <a16:creationId xmlns:a16="http://schemas.microsoft.com/office/drawing/2014/main" id="{532EEF9A-D34B-1A4C-ABDB-832261911EB6}"/>
              </a:ext>
            </a:extLst>
          </p:cNvPr>
          <p:cNvSpPr>
            <a:spLocks noChangeArrowheads="1"/>
          </p:cNvSpPr>
          <p:nvPr/>
        </p:nvSpPr>
        <p:spPr bwMode="auto">
          <a:xfrm>
            <a:off x="0" y="308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14358" name="Object 23">
            <a:extLst>
              <a:ext uri="{FF2B5EF4-FFF2-40B4-BE49-F238E27FC236}">
                <a16:creationId xmlns:a16="http://schemas.microsoft.com/office/drawing/2014/main" id="{59238AE3-FEBD-B249-A68B-8F7F1E86EB33}"/>
              </a:ext>
            </a:extLst>
          </p:cNvPr>
          <p:cNvGraphicFramePr>
            <a:graphicFrameLocks noChangeAspect="1"/>
          </p:cNvGraphicFramePr>
          <p:nvPr>
            <p:extLst>
              <p:ext uri="{D42A27DB-BD31-4B8C-83A1-F6EECF244321}">
                <p14:modId xmlns:p14="http://schemas.microsoft.com/office/powerpoint/2010/main" val="3395233480"/>
              </p:ext>
            </p:extLst>
          </p:nvPr>
        </p:nvGraphicFramePr>
        <p:xfrm>
          <a:off x="1763688" y="4260941"/>
          <a:ext cx="4032250" cy="855662"/>
        </p:xfrm>
        <a:graphic>
          <a:graphicData uri="http://schemas.openxmlformats.org/presentationml/2006/ole">
            <mc:AlternateContent xmlns:mc="http://schemas.openxmlformats.org/markup-compatibility/2006">
              <mc:Choice xmlns:v="urn:schemas-microsoft-com:vml" Requires="v">
                <p:oleObj name="Microsoft Equation 3.0" r:id="rId4" imgW="51206400" imgH="12877800" progId="Equation.3">
                  <p:embed/>
                </p:oleObj>
              </mc:Choice>
              <mc:Fallback>
                <p:oleObj name="Microsoft Equation 3.0" r:id="rId4" imgW="51206400" imgH="12877800" progId="Equation.3">
                  <p:embed/>
                  <p:pic>
                    <p:nvPicPr>
                      <p:cNvPr id="14358" name="Object 23">
                        <a:extLst>
                          <a:ext uri="{FF2B5EF4-FFF2-40B4-BE49-F238E27FC236}">
                            <a16:creationId xmlns:a16="http://schemas.microsoft.com/office/drawing/2014/main" id="{59238AE3-FEBD-B249-A68B-8F7F1E86EB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4260941"/>
                        <a:ext cx="4032250"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Полилиния 2"/>
          <p:cNvSpPr/>
          <p:nvPr/>
        </p:nvSpPr>
        <p:spPr>
          <a:xfrm>
            <a:off x="1680754" y="4188823"/>
            <a:ext cx="1597020" cy="984068"/>
          </a:xfrm>
          <a:custGeom>
            <a:avLst/>
            <a:gdLst>
              <a:gd name="connsiteX0" fmla="*/ 95795 w 1597020"/>
              <a:gd name="connsiteY0" fmla="*/ 304800 h 984068"/>
              <a:gd name="connsiteX1" fmla="*/ 43543 w 1597020"/>
              <a:gd name="connsiteY1" fmla="*/ 409303 h 984068"/>
              <a:gd name="connsiteX2" fmla="*/ 17417 w 1597020"/>
              <a:gd name="connsiteY2" fmla="*/ 505097 h 984068"/>
              <a:gd name="connsiteX3" fmla="*/ 8709 w 1597020"/>
              <a:gd name="connsiteY3" fmla="*/ 618308 h 984068"/>
              <a:gd name="connsiteX4" fmla="*/ 43543 w 1597020"/>
              <a:gd name="connsiteY4" fmla="*/ 757646 h 984068"/>
              <a:gd name="connsiteX5" fmla="*/ 113212 w 1597020"/>
              <a:gd name="connsiteY5" fmla="*/ 870857 h 984068"/>
              <a:gd name="connsiteX6" fmla="*/ 182880 w 1597020"/>
              <a:gd name="connsiteY6" fmla="*/ 931817 h 984068"/>
              <a:gd name="connsiteX7" fmla="*/ 566057 w 1597020"/>
              <a:gd name="connsiteY7" fmla="*/ 984068 h 984068"/>
              <a:gd name="connsiteX8" fmla="*/ 1201783 w 1597020"/>
              <a:gd name="connsiteY8" fmla="*/ 966651 h 984068"/>
              <a:gd name="connsiteX9" fmla="*/ 1288869 w 1597020"/>
              <a:gd name="connsiteY9" fmla="*/ 949234 h 984068"/>
              <a:gd name="connsiteX10" fmla="*/ 1314995 w 1597020"/>
              <a:gd name="connsiteY10" fmla="*/ 940526 h 984068"/>
              <a:gd name="connsiteX11" fmla="*/ 1358537 w 1597020"/>
              <a:gd name="connsiteY11" fmla="*/ 931817 h 984068"/>
              <a:gd name="connsiteX12" fmla="*/ 1428206 w 1597020"/>
              <a:gd name="connsiteY12" fmla="*/ 896983 h 984068"/>
              <a:gd name="connsiteX13" fmla="*/ 1532709 w 1597020"/>
              <a:gd name="connsiteY13" fmla="*/ 870857 h 984068"/>
              <a:gd name="connsiteX14" fmla="*/ 1558835 w 1597020"/>
              <a:gd name="connsiteY14" fmla="*/ 853440 h 984068"/>
              <a:gd name="connsiteX15" fmla="*/ 1567543 w 1597020"/>
              <a:gd name="connsiteY15" fmla="*/ 827314 h 984068"/>
              <a:gd name="connsiteX16" fmla="*/ 1584960 w 1597020"/>
              <a:gd name="connsiteY16" fmla="*/ 801188 h 984068"/>
              <a:gd name="connsiteX17" fmla="*/ 1584960 w 1597020"/>
              <a:gd name="connsiteY17" fmla="*/ 522514 h 984068"/>
              <a:gd name="connsiteX18" fmla="*/ 1576252 w 1597020"/>
              <a:gd name="connsiteY18" fmla="*/ 496388 h 984068"/>
              <a:gd name="connsiteX19" fmla="*/ 1558835 w 1597020"/>
              <a:gd name="connsiteY19" fmla="*/ 452846 h 984068"/>
              <a:gd name="connsiteX20" fmla="*/ 1532709 w 1597020"/>
              <a:gd name="connsiteY20" fmla="*/ 339634 h 984068"/>
              <a:gd name="connsiteX21" fmla="*/ 1436915 w 1597020"/>
              <a:gd name="connsiteY21" fmla="*/ 130628 h 984068"/>
              <a:gd name="connsiteX22" fmla="*/ 1402080 w 1597020"/>
              <a:gd name="connsiteY22" fmla="*/ 87086 h 984068"/>
              <a:gd name="connsiteX23" fmla="*/ 1358537 w 1597020"/>
              <a:gd name="connsiteY23" fmla="*/ 60960 h 984068"/>
              <a:gd name="connsiteX24" fmla="*/ 1053737 w 1597020"/>
              <a:gd name="connsiteY24" fmla="*/ 0 h 984068"/>
              <a:gd name="connsiteX25" fmla="*/ 809897 w 1597020"/>
              <a:gd name="connsiteY25" fmla="*/ 8708 h 984068"/>
              <a:gd name="connsiteX26" fmla="*/ 757646 w 1597020"/>
              <a:gd name="connsiteY26" fmla="*/ 26126 h 984068"/>
              <a:gd name="connsiteX27" fmla="*/ 627017 w 1597020"/>
              <a:gd name="connsiteY27" fmla="*/ 78377 h 984068"/>
              <a:gd name="connsiteX28" fmla="*/ 452846 w 1597020"/>
              <a:gd name="connsiteY28" fmla="*/ 130628 h 984068"/>
              <a:gd name="connsiteX29" fmla="*/ 374469 w 1597020"/>
              <a:gd name="connsiteY29" fmla="*/ 156754 h 984068"/>
              <a:gd name="connsiteX30" fmla="*/ 252549 w 1597020"/>
              <a:gd name="connsiteY30" fmla="*/ 174171 h 984068"/>
              <a:gd name="connsiteX31" fmla="*/ 209006 w 1597020"/>
              <a:gd name="connsiteY31" fmla="*/ 182880 h 984068"/>
              <a:gd name="connsiteX32" fmla="*/ 174172 w 1597020"/>
              <a:gd name="connsiteY32" fmla="*/ 200297 h 984068"/>
              <a:gd name="connsiteX33" fmla="*/ 121920 w 1597020"/>
              <a:gd name="connsiteY33" fmla="*/ 217714 h 984068"/>
              <a:gd name="connsiteX34" fmla="*/ 17417 w 1597020"/>
              <a:gd name="connsiteY34" fmla="*/ 287383 h 984068"/>
              <a:gd name="connsiteX35" fmla="*/ 0 w 1597020"/>
              <a:gd name="connsiteY35" fmla="*/ 322217 h 984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597020" h="984068">
                <a:moveTo>
                  <a:pt x="95795" y="304800"/>
                </a:moveTo>
                <a:cubicBezTo>
                  <a:pt x="78378" y="339634"/>
                  <a:pt x="52989" y="371520"/>
                  <a:pt x="43543" y="409303"/>
                </a:cubicBezTo>
                <a:cubicBezTo>
                  <a:pt x="23900" y="487877"/>
                  <a:pt x="33696" y="456262"/>
                  <a:pt x="17417" y="505097"/>
                </a:cubicBezTo>
                <a:cubicBezTo>
                  <a:pt x="14514" y="542834"/>
                  <a:pt x="8709" y="580460"/>
                  <a:pt x="8709" y="618308"/>
                </a:cubicBezTo>
                <a:cubicBezTo>
                  <a:pt x="8709" y="676042"/>
                  <a:pt x="16439" y="708366"/>
                  <a:pt x="43543" y="757646"/>
                </a:cubicBezTo>
                <a:cubicBezTo>
                  <a:pt x="64897" y="796471"/>
                  <a:pt x="81881" y="839524"/>
                  <a:pt x="113212" y="870857"/>
                </a:cubicBezTo>
                <a:cubicBezTo>
                  <a:pt x="126110" y="883755"/>
                  <a:pt x="169519" y="929090"/>
                  <a:pt x="182880" y="931817"/>
                </a:cubicBezTo>
                <a:cubicBezTo>
                  <a:pt x="309184" y="957593"/>
                  <a:pt x="438331" y="966651"/>
                  <a:pt x="566057" y="984068"/>
                </a:cubicBezTo>
                <a:cubicBezTo>
                  <a:pt x="888565" y="959261"/>
                  <a:pt x="477516" y="988598"/>
                  <a:pt x="1201783" y="966651"/>
                </a:cubicBezTo>
                <a:cubicBezTo>
                  <a:pt x="1220928" y="966071"/>
                  <a:pt x="1267348" y="955383"/>
                  <a:pt x="1288869" y="949234"/>
                </a:cubicBezTo>
                <a:cubicBezTo>
                  <a:pt x="1297695" y="946712"/>
                  <a:pt x="1306089" y="942752"/>
                  <a:pt x="1314995" y="940526"/>
                </a:cubicBezTo>
                <a:cubicBezTo>
                  <a:pt x="1329355" y="936936"/>
                  <a:pt x="1344023" y="934720"/>
                  <a:pt x="1358537" y="931817"/>
                </a:cubicBezTo>
                <a:cubicBezTo>
                  <a:pt x="1381760" y="920206"/>
                  <a:pt x="1403017" y="903280"/>
                  <a:pt x="1428206" y="896983"/>
                </a:cubicBezTo>
                <a:lnTo>
                  <a:pt x="1532709" y="870857"/>
                </a:lnTo>
                <a:cubicBezTo>
                  <a:pt x="1541418" y="865051"/>
                  <a:pt x="1552297" y="861613"/>
                  <a:pt x="1558835" y="853440"/>
                </a:cubicBezTo>
                <a:cubicBezTo>
                  <a:pt x="1564569" y="846272"/>
                  <a:pt x="1563438" y="835525"/>
                  <a:pt x="1567543" y="827314"/>
                </a:cubicBezTo>
                <a:cubicBezTo>
                  <a:pt x="1572224" y="817952"/>
                  <a:pt x="1579154" y="809897"/>
                  <a:pt x="1584960" y="801188"/>
                </a:cubicBezTo>
                <a:cubicBezTo>
                  <a:pt x="1602530" y="678202"/>
                  <a:pt x="1599480" y="725802"/>
                  <a:pt x="1584960" y="522514"/>
                </a:cubicBezTo>
                <a:cubicBezTo>
                  <a:pt x="1584306" y="513358"/>
                  <a:pt x="1579475" y="504983"/>
                  <a:pt x="1576252" y="496388"/>
                </a:cubicBezTo>
                <a:cubicBezTo>
                  <a:pt x="1570763" y="481751"/>
                  <a:pt x="1563019" y="467908"/>
                  <a:pt x="1558835" y="452846"/>
                </a:cubicBezTo>
                <a:cubicBezTo>
                  <a:pt x="1548469" y="415530"/>
                  <a:pt x="1542778" y="377031"/>
                  <a:pt x="1532709" y="339634"/>
                </a:cubicBezTo>
                <a:cubicBezTo>
                  <a:pt x="1506585" y="242601"/>
                  <a:pt x="1500053" y="209547"/>
                  <a:pt x="1436915" y="130628"/>
                </a:cubicBezTo>
                <a:cubicBezTo>
                  <a:pt x="1425303" y="116114"/>
                  <a:pt x="1415972" y="99435"/>
                  <a:pt x="1402080" y="87086"/>
                </a:cubicBezTo>
                <a:cubicBezTo>
                  <a:pt x="1389429" y="75841"/>
                  <a:pt x="1374652" y="66140"/>
                  <a:pt x="1358537" y="60960"/>
                </a:cubicBezTo>
                <a:cubicBezTo>
                  <a:pt x="1183963" y="4846"/>
                  <a:pt x="1196836" y="11924"/>
                  <a:pt x="1053737" y="0"/>
                </a:cubicBezTo>
                <a:cubicBezTo>
                  <a:pt x="972457" y="2903"/>
                  <a:pt x="890914" y="1559"/>
                  <a:pt x="809897" y="8708"/>
                </a:cubicBezTo>
                <a:cubicBezTo>
                  <a:pt x="791609" y="10322"/>
                  <a:pt x="774781" y="19535"/>
                  <a:pt x="757646" y="26126"/>
                </a:cubicBezTo>
                <a:cubicBezTo>
                  <a:pt x="683938" y="54476"/>
                  <a:pt x="706112" y="52954"/>
                  <a:pt x="627017" y="78377"/>
                </a:cubicBezTo>
                <a:cubicBezTo>
                  <a:pt x="569311" y="96925"/>
                  <a:pt x="510349" y="111460"/>
                  <a:pt x="452846" y="130628"/>
                </a:cubicBezTo>
                <a:cubicBezTo>
                  <a:pt x="426720" y="139337"/>
                  <a:pt x="401379" y="150904"/>
                  <a:pt x="374469" y="156754"/>
                </a:cubicBezTo>
                <a:cubicBezTo>
                  <a:pt x="334353" y="165475"/>
                  <a:pt x="292804" y="166120"/>
                  <a:pt x="252549" y="174171"/>
                </a:cubicBezTo>
                <a:lnTo>
                  <a:pt x="209006" y="182880"/>
                </a:lnTo>
                <a:cubicBezTo>
                  <a:pt x="197395" y="188686"/>
                  <a:pt x="186225" y="195476"/>
                  <a:pt x="174172" y="200297"/>
                </a:cubicBezTo>
                <a:cubicBezTo>
                  <a:pt x="157126" y="207115"/>
                  <a:pt x="137969" y="208798"/>
                  <a:pt x="121920" y="217714"/>
                </a:cubicBezTo>
                <a:cubicBezTo>
                  <a:pt x="85323" y="238046"/>
                  <a:pt x="17417" y="287383"/>
                  <a:pt x="17417" y="287383"/>
                </a:cubicBezTo>
                <a:lnTo>
                  <a:pt x="0" y="3222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олилиния 3"/>
          <p:cNvSpPr/>
          <p:nvPr/>
        </p:nvSpPr>
        <p:spPr>
          <a:xfrm>
            <a:off x="3465014" y="4310487"/>
            <a:ext cx="1046026" cy="854845"/>
          </a:xfrm>
          <a:custGeom>
            <a:avLst/>
            <a:gdLst>
              <a:gd name="connsiteX0" fmla="*/ 619306 w 1046026"/>
              <a:gd name="connsiteY0" fmla="*/ 26382 h 854845"/>
              <a:gd name="connsiteX1" fmla="*/ 392883 w 1046026"/>
              <a:gd name="connsiteY1" fmla="*/ 35090 h 854845"/>
              <a:gd name="connsiteX2" fmla="*/ 349340 w 1046026"/>
              <a:gd name="connsiteY2" fmla="*/ 61216 h 854845"/>
              <a:gd name="connsiteX3" fmla="*/ 244837 w 1046026"/>
              <a:gd name="connsiteY3" fmla="*/ 183136 h 854845"/>
              <a:gd name="connsiteX4" fmla="*/ 131626 w 1046026"/>
              <a:gd name="connsiteY4" fmla="*/ 357307 h 854845"/>
              <a:gd name="connsiteX5" fmla="*/ 105500 w 1046026"/>
              <a:gd name="connsiteY5" fmla="*/ 426976 h 854845"/>
              <a:gd name="connsiteX6" fmla="*/ 53249 w 1046026"/>
              <a:gd name="connsiteY6" fmla="*/ 531479 h 854845"/>
              <a:gd name="connsiteX7" fmla="*/ 35832 w 1046026"/>
              <a:gd name="connsiteY7" fmla="*/ 575022 h 854845"/>
              <a:gd name="connsiteX8" fmla="*/ 9706 w 1046026"/>
              <a:gd name="connsiteY8" fmla="*/ 644690 h 854845"/>
              <a:gd name="connsiteX9" fmla="*/ 9706 w 1046026"/>
              <a:gd name="connsiteY9" fmla="*/ 801444 h 854845"/>
              <a:gd name="connsiteX10" fmla="*/ 88083 w 1046026"/>
              <a:gd name="connsiteY10" fmla="*/ 836279 h 854845"/>
              <a:gd name="connsiteX11" fmla="*/ 314506 w 1046026"/>
              <a:gd name="connsiteY11" fmla="*/ 853696 h 854845"/>
              <a:gd name="connsiteX12" fmla="*/ 697683 w 1046026"/>
              <a:gd name="connsiteY12" fmla="*/ 818862 h 854845"/>
              <a:gd name="connsiteX13" fmla="*/ 741226 w 1046026"/>
              <a:gd name="connsiteY13" fmla="*/ 801444 h 854845"/>
              <a:gd name="connsiteX14" fmla="*/ 802186 w 1046026"/>
              <a:gd name="connsiteY14" fmla="*/ 792736 h 854845"/>
              <a:gd name="connsiteX15" fmla="*/ 897980 w 1046026"/>
              <a:gd name="connsiteY15" fmla="*/ 775319 h 854845"/>
              <a:gd name="connsiteX16" fmla="*/ 993775 w 1046026"/>
              <a:gd name="connsiteY16" fmla="*/ 740484 h 854845"/>
              <a:gd name="connsiteX17" fmla="*/ 1028609 w 1046026"/>
              <a:gd name="connsiteY17" fmla="*/ 662107 h 854845"/>
              <a:gd name="connsiteX18" fmla="*/ 1046026 w 1046026"/>
              <a:gd name="connsiteY18" fmla="*/ 618564 h 854845"/>
              <a:gd name="connsiteX19" fmla="*/ 1037317 w 1046026"/>
              <a:gd name="connsiteY19" fmla="*/ 400850 h 854845"/>
              <a:gd name="connsiteX20" fmla="*/ 1011192 w 1046026"/>
              <a:gd name="connsiteY20" fmla="*/ 348599 h 854845"/>
              <a:gd name="connsiteX21" fmla="*/ 967649 w 1046026"/>
              <a:gd name="connsiteY21" fmla="*/ 270222 h 854845"/>
              <a:gd name="connsiteX22" fmla="*/ 906689 w 1046026"/>
              <a:gd name="connsiteY22" fmla="*/ 209262 h 854845"/>
              <a:gd name="connsiteX23" fmla="*/ 871855 w 1046026"/>
              <a:gd name="connsiteY23" fmla="*/ 157010 h 854845"/>
              <a:gd name="connsiteX24" fmla="*/ 776060 w 1046026"/>
              <a:gd name="connsiteY24" fmla="*/ 87342 h 854845"/>
              <a:gd name="connsiteX25" fmla="*/ 715100 w 1046026"/>
              <a:gd name="connsiteY25" fmla="*/ 69924 h 854845"/>
              <a:gd name="connsiteX26" fmla="*/ 688975 w 1046026"/>
              <a:gd name="connsiteY26" fmla="*/ 52507 h 854845"/>
              <a:gd name="connsiteX27" fmla="*/ 645432 w 1046026"/>
              <a:gd name="connsiteY27" fmla="*/ 35090 h 854845"/>
              <a:gd name="connsiteX28" fmla="*/ 479969 w 1046026"/>
              <a:gd name="connsiteY28" fmla="*/ 256 h 854845"/>
              <a:gd name="connsiteX29" fmla="*/ 462552 w 1046026"/>
              <a:gd name="connsiteY29" fmla="*/ 256 h 854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46026" h="854845">
                <a:moveTo>
                  <a:pt x="619306" y="26382"/>
                </a:moveTo>
                <a:cubicBezTo>
                  <a:pt x="543832" y="29285"/>
                  <a:pt x="467792" y="25424"/>
                  <a:pt x="392883" y="35090"/>
                </a:cubicBezTo>
                <a:cubicBezTo>
                  <a:pt x="376096" y="37256"/>
                  <a:pt x="362881" y="51060"/>
                  <a:pt x="349340" y="61216"/>
                </a:cubicBezTo>
                <a:cubicBezTo>
                  <a:pt x="267563" y="122548"/>
                  <a:pt x="302589" y="99717"/>
                  <a:pt x="244837" y="183136"/>
                </a:cubicBezTo>
                <a:cubicBezTo>
                  <a:pt x="194031" y="256523"/>
                  <a:pt x="176541" y="237535"/>
                  <a:pt x="131626" y="357307"/>
                </a:cubicBezTo>
                <a:cubicBezTo>
                  <a:pt x="122917" y="380530"/>
                  <a:pt x="115678" y="404358"/>
                  <a:pt x="105500" y="426976"/>
                </a:cubicBezTo>
                <a:cubicBezTo>
                  <a:pt x="89518" y="462492"/>
                  <a:pt x="67713" y="495319"/>
                  <a:pt x="53249" y="531479"/>
                </a:cubicBezTo>
                <a:cubicBezTo>
                  <a:pt x="47443" y="545993"/>
                  <a:pt x="42181" y="560737"/>
                  <a:pt x="35832" y="575022"/>
                </a:cubicBezTo>
                <a:cubicBezTo>
                  <a:pt x="9809" y="633574"/>
                  <a:pt x="24563" y="585264"/>
                  <a:pt x="9706" y="644690"/>
                </a:cubicBezTo>
                <a:cubicBezTo>
                  <a:pt x="6775" y="671071"/>
                  <a:pt x="-10587" y="775063"/>
                  <a:pt x="9706" y="801444"/>
                </a:cubicBezTo>
                <a:cubicBezTo>
                  <a:pt x="27138" y="824105"/>
                  <a:pt x="61692" y="825283"/>
                  <a:pt x="88083" y="836279"/>
                </a:cubicBezTo>
                <a:cubicBezTo>
                  <a:pt x="157611" y="865249"/>
                  <a:pt x="250622" y="850918"/>
                  <a:pt x="314506" y="853696"/>
                </a:cubicBezTo>
                <a:cubicBezTo>
                  <a:pt x="442232" y="842085"/>
                  <a:pt x="570381" y="834450"/>
                  <a:pt x="697683" y="818862"/>
                </a:cubicBezTo>
                <a:cubicBezTo>
                  <a:pt x="713200" y="816962"/>
                  <a:pt x="726060" y="805235"/>
                  <a:pt x="741226" y="801444"/>
                </a:cubicBezTo>
                <a:cubicBezTo>
                  <a:pt x="761139" y="796466"/>
                  <a:pt x="781939" y="796110"/>
                  <a:pt x="802186" y="792736"/>
                </a:cubicBezTo>
                <a:cubicBezTo>
                  <a:pt x="834199" y="787401"/>
                  <a:pt x="866388" y="782752"/>
                  <a:pt x="897980" y="775319"/>
                </a:cubicBezTo>
                <a:cubicBezTo>
                  <a:pt x="925139" y="768929"/>
                  <a:pt x="967179" y="751123"/>
                  <a:pt x="993775" y="740484"/>
                </a:cubicBezTo>
                <a:cubicBezTo>
                  <a:pt x="1012203" y="685198"/>
                  <a:pt x="990821" y="745242"/>
                  <a:pt x="1028609" y="662107"/>
                </a:cubicBezTo>
                <a:cubicBezTo>
                  <a:pt x="1035078" y="647876"/>
                  <a:pt x="1040220" y="633078"/>
                  <a:pt x="1046026" y="618564"/>
                </a:cubicBezTo>
                <a:cubicBezTo>
                  <a:pt x="1043123" y="545993"/>
                  <a:pt x="1046611" y="472882"/>
                  <a:pt x="1037317" y="400850"/>
                </a:cubicBezTo>
                <a:cubicBezTo>
                  <a:pt x="1034825" y="381537"/>
                  <a:pt x="1019101" y="366393"/>
                  <a:pt x="1011192" y="348599"/>
                </a:cubicBezTo>
                <a:cubicBezTo>
                  <a:pt x="990318" y="301632"/>
                  <a:pt x="1020220" y="332351"/>
                  <a:pt x="967649" y="270222"/>
                </a:cubicBezTo>
                <a:cubicBezTo>
                  <a:pt x="949087" y="248285"/>
                  <a:pt x="925251" y="231199"/>
                  <a:pt x="906689" y="209262"/>
                </a:cubicBezTo>
                <a:cubicBezTo>
                  <a:pt x="893168" y="193282"/>
                  <a:pt x="884415" y="173756"/>
                  <a:pt x="871855" y="157010"/>
                </a:cubicBezTo>
                <a:cubicBezTo>
                  <a:pt x="852541" y="131258"/>
                  <a:pt x="783610" y="91117"/>
                  <a:pt x="776060" y="87342"/>
                </a:cubicBezTo>
                <a:cubicBezTo>
                  <a:pt x="757158" y="77891"/>
                  <a:pt x="735420" y="75730"/>
                  <a:pt x="715100" y="69924"/>
                </a:cubicBezTo>
                <a:cubicBezTo>
                  <a:pt x="706392" y="64118"/>
                  <a:pt x="698336" y="57188"/>
                  <a:pt x="688975" y="52507"/>
                </a:cubicBezTo>
                <a:cubicBezTo>
                  <a:pt x="674993" y="45516"/>
                  <a:pt x="660353" y="39753"/>
                  <a:pt x="645432" y="35090"/>
                </a:cubicBezTo>
                <a:cubicBezTo>
                  <a:pt x="566267" y="10351"/>
                  <a:pt x="554755" y="7734"/>
                  <a:pt x="479969" y="256"/>
                </a:cubicBezTo>
                <a:cubicBezTo>
                  <a:pt x="474192" y="-322"/>
                  <a:pt x="468358" y="256"/>
                  <a:pt x="462552" y="2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4654567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Номер слайда 3">
            <a:extLst>
              <a:ext uri="{FF2B5EF4-FFF2-40B4-BE49-F238E27FC236}">
                <a16:creationId xmlns:a16="http://schemas.microsoft.com/office/drawing/2014/main" id="{25CAEC66-C0AD-444E-8696-8C4B5BEC738F}"/>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B0DE71C-FD73-A04E-9F19-7E3AF1887312}" type="slidenum">
              <a:rPr lang="ru-RU" altLang="x-none" sz="1400"/>
              <a:pPr algn="r" eaLnBrk="1" hangingPunct="1"/>
              <a:t>11</a:t>
            </a:fld>
            <a:endParaRPr lang="ru-RU" altLang="x-none" sz="1400"/>
          </a:p>
        </p:txBody>
      </p:sp>
      <p:sp>
        <p:nvSpPr>
          <p:cNvPr id="2" name="Rectangle 2">
            <a:extLst>
              <a:ext uri="{FF2B5EF4-FFF2-40B4-BE49-F238E27FC236}">
                <a16:creationId xmlns:a16="http://schemas.microsoft.com/office/drawing/2014/main" id="{2F0933B1-07F1-B243-89B6-67AF237CA345}"/>
              </a:ext>
            </a:extLst>
          </p:cNvPr>
          <p:cNvSpPr>
            <a:spLocks noChangeArrowheads="1"/>
          </p:cNvSpPr>
          <p:nvPr/>
        </p:nvSpPr>
        <p:spPr bwMode="auto">
          <a:xfrm>
            <a:off x="468313" y="473075"/>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rgbClr val="3C8C93"/>
                </a:solidFill>
                <a:effectLst>
                  <a:outerShdw blurRad="38100" dist="38100" dir="2700000" algn="tl">
                    <a:srgbClr val="C0C0C0"/>
                  </a:outerShdw>
                </a:effectLst>
                <a:latin typeface="Arial" charset="0"/>
              </a:rPr>
              <a:t>2. </a:t>
            </a:r>
            <a:r>
              <a:rPr lang="ru-RU" sz="2800" b="1" dirty="0" err="1"/>
              <a:t>Жылу</a:t>
            </a:r>
            <a:r>
              <a:rPr lang="ru-RU" sz="2800" b="1" dirty="0"/>
              <a:t> </a:t>
            </a:r>
            <a:r>
              <a:rPr lang="ru-RU" sz="2800" b="1" dirty="0" err="1"/>
              <a:t>өткізгіштік</a:t>
            </a:r>
            <a:r>
              <a:rPr lang="ru-RU" sz="2800" b="1" dirty="0"/>
              <a:t> </a:t>
            </a:r>
            <a:r>
              <a:rPr lang="ru-RU" sz="2800" b="1" dirty="0" err="1"/>
              <a:t>теориясы</a:t>
            </a:r>
            <a:r>
              <a:rPr lang="ru-RU" sz="2800" b="1" dirty="0"/>
              <a:t>. Фурье </a:t>
            </a:r>
            <a:r>
              <a:rPr lang="ru-RU" sz="2800" b="1" dirty="0" err="1"/>
              <a:t>заңы</a:t>
            </a:r>
            <a:endParaRPr lang="ru-RU" sz="2800" dirty="0"/>
          </a:p>
        </p:txBody>
      </p:sp>
      <p:sp>
        <p:nvSpPr>
          <p:cNvPr id="15364" name="Rectangle 13">
            <a:extLst>
              <a:ext uri="{FF2B5EF4-FFF2-40B4-BE49-F238E27FC236}">
                <a16:creationId xmlns:a16="http://schemas.microsoft.com/office/drawing/2014/main" id="{B72C8B25-61DC-D147-94A6-D74E39299E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65" name="Rectangle 15">
            <a:extLst>
              <a:ext uri="{FF2B5EF4-FFF2-40B4-BE49-F238E27FC236}">
                <a16:creationId xmlns:a16="http://schemas.microsoft.com/office/drawing/2014/main" id="{20D67312-1483-9C4C-B146-9830E02115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66" name="Rectangle 17">
            <a:extLst>
              <a:ext uri="{FF2B5EF4-FFF2-40B4-BE49-F238E27FC236}">
                <a16:creationId xmlns:a16="http://schemas.microsoft.com/office/drawing/2014/main" id="{4315F43D-91AE-624D-97EF-3507A983BA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67" name="Rectangle 19">
            <a:extLst>
              <a:ext uri="{FF2B5EF4-FFF2-40B4-BE49-F238E27FC236}">
                <a16:creationId xmlns:a16="http://schemas.microsoft.com/office/drawing/2014/main" id="{6709BC63-194B-E147-AE0C-1C769C1C01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68" name="Rectangle 21">
            <a:extLst>
              <a:ext uri="{FF2B5EF4-FFF2-40B4-BE49-F238E27FC236}">
                <a16:creationId xmlns:a16="http://schemas.microsoft.com/office/drawing/2014/main" id="{593FF20C-F724-4648-839F-4705B88BB80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69" name="Rectangle 23">
            <a:extLst>
              <a:ext uri="{FF2B5EF4-FFF2-40B4-BE49-F238E27FC236}">
                <a16:creationId xmlns:a16="http://schemas.microsoft.com/office/drawing/2014/main" id="{07F4DA45-7640-4146-9715-3EFBA6C2FF2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0" name="Rectangle 25">
            <a:extLst>
              <a:ext uri="{FF2B5EF4-FFF2-40B4-BE49-F238E27FC236}">
                <a16:creationId xmlns:a16="http://schemas.microsoft.com/office/drawing/2014/main" id="{869F8411-C424-2748-85F4-CDDB8A9FEC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1" name="Rectangle 27">
            <a:extLst>
              <a:ext uri="{FF2B5EF4-FFF2-40B4-BE49-F238E27FC236}">
                <a16:creationId xmlns:a16="http://schemas.microsoft.com/office/drawing/2014/main" id="{CD4B7C38-D427-1A4F-8DDB-4F682388EB1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2" name="Rectangle 29">
            <a:extLst>
              <a:ext uri="{FF2B5EF4-FFF2-40B4-BE49-F238E27FC236}">
                <a16:creationId xmlns:a16="http://schemas.microsoft.com/office/drawing/2014/main" id="{391DC82D-0228-154E-80AD-24AD8FCADB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3" name="Rectangle 31">
            <a:extLst>
              <a:ext uri="{FF2B5EF4-FFF2-40B4-BE49-F238E27FC236}">
                <a16:creationId xmlns:a16="http://schemas.microsoft.com/office/drawing/2014/main" id="{4F15897B-FA33-554D-83FA-5B92325DFD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4" name="Rectangle 33">
            <a:extLst>
              <a:ext uri="{FF2B5EF4-FFF2-40B4-BE49-F238E27FC236}">
                <a16:creationId xmlns:a16="http://schemas.microsoft.com/office/drawing/2014/main" id="{EDEE4D35-190F-BF42-84E1-574204A260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5" name="Rectangle 17">
            <a:extLst>
              <a:ext uri="{FF2B5EF4-FFF2-40B4-BE49-F238E27FC236}">
                <a16:creationId xmlns:a16="http://schemas.microsoft.com/office/drawing/2014/main" id="{D21B5D54-3D15-594D-822B-44F624D567C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6" name="Rectangle 19">
            <a:extLst>
              <a:ext uri="{FF2B5EF4-FFF2-40B4-BE49-F238E27FC236}">
                <a16:creationId xmlns:a16="http://schemas.microsoft.com/office/drawing/2014/main" id="{A25DF804-3E41-D949-BE63-3C6A4D30A28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78" name="Text Box 18">
            <a:extLst>
              <a:ext uri="{FF2B5EF4-FFF2-40B4-BE49-F238E27FC236}">
                <a16:creationId xmlns:a16="http://schemas.microsoft.com/office/drawing/2014/main" id="{4714A477-3084-BC48-9042-B5F86B420DFD}"/>
              </a:ext>
            </a:extLst>
          </p:cNvPr>
          <p:cNvSpPr txBox="1">
            <a:spLocks noChangeArrowheads="1"/>
          </p:cNvSpPr>
          <p:nvPr/>
        </p:nvSpPr>
        <p:spPr bwMode="auto">
          <a:xfrm>
            <a:off x="468313" y="1268413"/>
            <a:ext cx="8351837" cy="4031873"/>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ru-RU" sz="1600" dirty="0" err="1"/>
              <a:t>Жылу</a:t>
            </a:r>
            <a:r>
              <a:rPr lang="ru-RU" sz="1600" dirty="0"/>
              <a:t> </a:t>
            </a:r>
            <a:r>
              <a:rPr lang="ru-RU" sz="1600" dirty="0" err="1"/>
              <a:t>өткізгіштікке</a:t>
            </a:r>
            <a:r>
              <a:rPr lang="ru-RU" sz="1600" dirty="0"/>
              <a:t> </a:t>
            </a:r>
            <a:r>
              <a:rPr lang="ru-RU" sz="1600" dirty="0" err="1"/>
              <a:t>қатысты</a:t>
            </a:r>
            <a:r>
              <a:rPr lang="ru-RU" sz="1600" dirty="0"/>
              <a:t> </a:t>
            </a:r>
            <a:r>
              <a:rPr lang="ru-RU" sz="1600" dirty="0" err="1"/>
              <a:t>мұндай</a:t>
            </a:r>
            <a:r>
              <a:rPr lang="ru-RU" sz="1600" dirty="0"/>
              <a:t> </a:t>
            </a:r>
            <a:r>
              <a:rPr lang="ru-RU" sz="1600" dirty="0" err="1"/>
              <a:t>постулаттың</a:t>
            </a:r>
            <a:r>
              <a:rPr lang="ru-RU" sz="1600" dirty="0"/>
              <a:t> </a:t>
            </a:r>
            <a:r>
              <a:rPr lang="ru-RU" sz="1600" dirty="0" err="1"/>
              <a:t>рөлін</a:t>
            </a:r>
            <a:r>
              <a:rPr lang="ru-RU" sz="1600" dirty="0"/>
              <a:t> </a:t>
            </a:r>
            <a:r>
              <a:rPr lang="ru-RU" sz="1600" dirty="0">
                <a:solidFill>
                  <a:srgbClr val="C00000"/>
                </a:solidFill>
              </a:rPr>
              <a:t>Фурье постулаты </a:t>
            </a:r>
            <a:r>
              <a:rPr lang="ru-RU" sz="1600" dirty="0" err="1">
                <a:solidFill>
                  <a:srgbClr val="C00000"/>
                </a:solidFill>
              </a:rPr>
              <a:t>атқарады</a:t>
            </a:r>
            <a:r>
              <a:rPr lang="ru-RU" sz="1600" dirty="0">
                <a:solidFill>
                  <a:srgbClr val="C00000"/>
                </a:solidFill>
              </a:rPr>
              <a:t> </a:t>
            </a:r>
            <a:r>
              <a:rPr lang="ru-RU" sz="1600" dirty="0"/>
              <a:t>(</a:t>
            </a:r>
            <a:r>
              <a:rPr lang="ru-RU" sz="1600" dirty="0" err="1"/>
              <a:t>теңдеу</a:t>
            </a:r>
            <a:r>
              <a:rPr lang="ru-RU" sz="1600" dirty="0"/>
              <a:t> (7)), ал </a:t>
            </a:r>
            <a:r>
              <a:rPr lang="ru-RU" sz="1600" dirty="0" err="1"/>
              <a:t>сақталу</a:t>
            </a:r>
            <a:r>
              <a:rPr lang="ru-RU" sz="1600" dirty="0"/>
              <a:t> </a:t>
            </a:r>
            <a:r>
              <a:rPr lang="ru-RU" sz="1600" dirty="0" err="1"/>
              <a:t>заңының</a:t>
            </a:r>
            <a:r>
              <a:rPr lang="ru-RU" sz="1600" dirty="0"/>
              <a:t> </a:t>
            </a:r>
            <a:r>
              <a:rPr lang="ru-RU" sz="1600" dirty="0" err="1"/>
              <a:t>рөлі</a:t>
            </a:r>
            <a:r>
              <a:rPr lang="ru-RU" sz="1600" dirty="0"/>
              <a:t> - </a:t>
            </a:r>
            <a:r>
              <a:rPr lang="ru-RU" sz="1600" dirty="0" err="1"/>
              <a:t>энергияның</a:t>
            </a:r>
            <a:r>
              <a:rPr lang="ru-RU" sz="1600" dirty="0"/>
              <a:t> </a:t>
            </a:r>
            <a:r>
              <a:rPr lang="ru-RU" sz="1600" dirty="0" err="1"/>
              <a:t>сақтау</a:t>
            </a:r>
            <a:r>
              <a:rPr lang="ru-RU" sz="1600" dirty="0"/>
              <a:t> </a:t>
            </a:r>
            <a:r>
              <a:rPr lang="ru-RU" sz="1600" dirty="0" err="1"/>
              <a:t>заңы</a:t>
            </a:r>
            <a:r>
              <a:rPr lang="ru-RU" sz="1600" dirty="0"/>
              <a:t> </a:t>
            </a:r>
            <a:r>
              <a:rPr lang="ru-RU" sz="1600" dirty="0" err="1"/>
              <a:t>болып</a:t>
            </a:r>
            <a:r>
              <a:rPr lang="ru-RU" sz="1600" dirty="0"/>
              <a:t> </a:t>
            </a:r>
            <a:r>
              <a:rPr lang="ru-RU" sz="1600" dirty="0" err="1"/>
              <a:t>табылады</a:t>
            </a:r>
            <a:r>
              <a:rPr lang="ru-RU" sz="1600" dirty="0"/>
              <a:t>. </a:t>
            </a:r>
            <a:r>
              <a:rPr lang="ru-RU" sz="1600" dirty="0" err="1"/>
              <a:t>Жылу</a:t>
            </a:r>
            <a:r>
              <a:rPr lang="ru-RU" sz="1600" dirty="0"/>
              <a:t> </a:t>
            </a:r>
            <a:r>
              <a:rPr lang="ru-RU" sz="1600" dirty="0" err="1"/>
              <a:t>теңдеуінің</a:t>
            </a:r>
            <a:r>
              <a:rPr lang="ru-RU" sz="1600" dirty="0"/>
              <a:t> </a:t>
            </a:r>
            <a:r>
              <a:rPr lang="ru-RU" sz="1600" dirty="0" err="1"/>
              <a:t>ең</a:t>
            </a:r>
            <a:r>
              <a:rPr lang="ru-RU" sz="1600" dirty="0"/>
              <a:t> </a:t>
            </a:r>
            <a:r>
              <a:rPr lang="ru-RU" sz="1600" dirty="0" err="1"/>
              <a:t>жалпы</a:t>
            </a:r>
            <a:r>
              <a:rPr lang="ru-RU" sz="1600" dirty="0"/>
              <a:t> </a:t>
            </a:r>
            <a:r>
              <a:rPr lang="ru-RU" sz="1600" dirty="0" err="1"/>
              <a:t>түрі</a:t>
            </a:r>
            <a:r>
              <a:rPr lang="ru-RU" sz="1600" dirty="0"/>
              <a:t> </a:t>
            </a:r>
            <a:r>
              <a:rPr lang="ru-RU" sz="1600" dirty="0" err="1"/>
              <a:t>келесі</a:t>
            </a:r>
            <a:r>
              <a:rPr lang="ru-RU" sz="1600" dirty="0"/>
              <a:t> </a:t>
            </a:r>
            <a:r>
              <a:rPr lang="ru-RU" sz="1600" dirty="0" err="1"/>
              <a:t>түрде</a:t>
            </a:r>
            <a:r>
              <a:rPr lang="ru-RU" sz="1600" dirty="0"/>
              <a:t> </a:t>
            </a:r>
            <a:r>
              <a:rPr lang="ru-RU" sz="1600" dirty="0" err="1"/>
              <a:t>жазылады</a:t>
            </a:r>
            <a:r>
              <a:rPr lang="ru-RU" sz="1600" dirty="0"/>
              <a:t>:</a:t>
            </a:r>
          </a:p>
          <a:p>
            <a:r>
              <a:rPr lang="kk-KZ" sz="1600" dirty="0"/>
              <a:t>							(9)</a:t>
            </a:r>
            <a:endParaRPr lang="ru-RU" sz="1600" dirty="0"/>
          </a:p>
          <a:p>
            <a:endParaRPr lang="ru-RU" sz="1600" dirty="0"/>
          </a:p>
          <a:p>
            <a:endParaRPr lang="ru-RU" sz="1600" dirty="0"/>
          </a:p>
          <a:p>
            <a:endParaRPr lang="ru-RU" sz="1600" dirty="0"/>
          </a:p>
          <a:p>
            <a:pPr algn="just"/>
            <a:r>
              <a:rPr lang="ru-RU" sz="1600" dirty="0" err="1"/>
              <a:t>Теңдеу</a:t>
            </a:r>
            <a:r>
              <a:rPr lang="ru-RU" sz="1600" dirty="0"/>
              <a:t> </a:t>
            </a:r>
            <a:r>
              <a:rPr lang="ru-RU" sz="1600" dirty="0" err="1"/>
              <a:t>жылу</a:t>
            </a:r>
            <a:r>
              <a:rPr lang="ru-RU" sz="1600" dirty="0"/>
              <a:t> </a:t>
            </a:r>
            <a:r>
              <a:rPr lang="ru-RU" sz="1600" dirty="0" err="1"/>
              <a:t>өткізгіштік</a:t>
            </a:r>
            <a:r>
              <a:rPr lang="ru-RU" sz="1600" dirty="0"/>
              <a:t> </a:t>
            </a:r>
            <a:r>
              <a:rPr lang="ru-RU" sz="1600" dirty="0" err="1"/>
              <a:t>коэффициентінің</a:t>
            </a:r>
            <a:r>
              <a:rPr lang="ru-RU" sz="1600" dirty="0"/>
              <a:t> </a:t>
            </a:r>
            <a:r>
              <a:rPr lang="ru-RU" sz="1600" dirty="0" err="1"/>
              <a:t>температураға</a:t>
            </a:r>
            <a:r>
              <a:rPr lang="ru-RU" sz="1600" dirty="0"/>
              <a:t> </a:t>
            </a:r>
            <a:r>
              <a:rPr lang="ru-RU" sz="1600" dirty="0" err="1"/>
              <a:t>тәуелділігі</a:t>
            </a:r>
            <a:r>
              <a:rPr lang="ru-RU" sz="1600" dirty="0"/>
              <a:t> мен </a:t>
            </a:r>
            <a:r>
              <a:rPr lang="ru-RU" sz="1600" dirty="0" err="1"/>
              <a:t>жылу</a:t>
            </a:r>
            <a:r>
              <a:rPr lang="ru-RU" sz="1600" dirty="0"/>
              <a:t> </a:t>
            </a:r>
            <a:r>
              <a:rPr lang="ru-RU" sz="1600" dirty="0" err="1"/>
              <a:t>көздерінің</a:t>
            </a:r>
            <a:r>
              <a:rPr lang="ru-RU" sz="1600" dirty="0"/>
              <a:t> </a:t>
            </a:r>
            <a:r>
              <a:rPr lang="ru-RU" sz="1600" dirty="0" err="1"/>
              <a:t>немесе</a:t>
            </a:r>
            <a:r>
              <a:rPr lang="ru-RU" sz="1600" dirty="0"/>
              <a:t> </a:t>
            </a:r>
            <a:r>
              <a:rPr lang="ru-RU" sz="1600" dirty="0" err="1"/>
              <a:t>жылу</a:t>
            </a:r>
            <a:r>
              <a:rPr lang="ru-RU" sz="1600" dirty="0"/>
              <a:t> </a:t>
            </a:r>
            <a:r>
              <a:rPr lang="ru-RU" sz="1600" dirty="0" err="1"/>
              <a:t>ағындарының</a:t>
            </a:r>
            <a:r>
              <a:rPr lang="ru-RU" sz="1600" dirty="0"/>
              <a:t> (Джоуль </a:t>
            </a:r>
            <a:r>
              <a:rPr lang="ru-RU" sz="1600" dirty="0" err="1"/>
              <a:t>жылуы</a:t>
            </a:r>
            <a:r>
              <a:rPr lang="ru-RU" sz="1600" dirty="0"/>
              <a:t>, </a:t>
            </a:r>
            <a:r>
              <a:rPr lang="ru-RU" sz="1600" dirty="0" err="1"/>
              <a:t>кристалды</a:t>
            </a:r>
            <a:r>
              <a:rPr lang="ru-RU" sz="1600" dirty="0"/>
              <a:t> </a:t>
            </a:r>
            <a:r>
              <a:rPr lang="ru-RU" sz="1600" dirty="0" err="1"/>
              <a:t>түрлендірулер</a:t>
            </a:r>
            <a:r>
              <a:rPr lang="ru-RU" sz="1600" dirty="0"/>
              <a:t> </a:t>
            </a:r>
            <a:r>
              <a:rPr lang="ru-RU" sz="1600" dirty="0" err="1"/>
              <a:t>жылуы</a:t>
            </a:r>
            <a:r>
              <a:rPr lang="ru-RU" sz="1600" dirty="0"/>
              <a:t> </a:t>
            </a:r>
            <a:r>
              <a:rPr lang="ru-RU" sz="1600" dirty="0" err="1"/>
              <a:t>немесе</a:t>
            </a:r>
            <a:r>
              <a:rPr lang="ru-RU" sz="1600" dirty="0"/>
              <a:t> </a:t>
            </a:r>
            <a:r>
              <a:rPr lang="ru-RU" sz="1600" dirty="0" err="1"/>
              <a:t>химиялық</a:t>
            </a:r>
            <a:r>
              <a:rPr lang="ru-RU" sz="1600" dirty="0"/>
              <a:t> </a:t>
            </a:r>
            <a:r>
              <a:rPr lang="ru-RU" sz="1600" dirty="0" err="1"/>
              <a:t>реакциялар</a:t>
            </a:r>
            <a:r>
              <a:rPr lang="ru-RU" sz="1600" dirty="0"/>
              <a:t>) </a:t>
            </a:r>
            <a:r>
              <a:rPr lang="ru-RU" sz="1600" dirty="0" err="1"/>
              <a:t>болуын</a:t>
            </a:r>
            <a:r>
              <a:rPr lang="ru-RU" sz="1600" dirty="0"/>
              <a:t> </a:t>
            </a:r>
            <a:r>
              <a:rPr lang="ru-RU" sz="1600" dirty="0" err="1"/>
              <a:t>ескереді</a:t>
            </a:r>
            <a:r>
              <a:rPr lang="ru-RU" sz="1600" dirty="0"/>
              <a:t>. </a:t>
            </a:r>
            <a:r>
              <a:rPr lang="ru-RU" sz="1600" dirty="0" err="1"/>
              <a:t>Бұл</a:t>
            </a:r>
            <a:r>
              <a:rPr lang="ru-RU" sz="1600" dirty="0"/>
              <a:t> </a:t>
            </a:r>
            <a:r>
              <a:rPr lang="ru-RU" sz="1600" dirty="0" err="1"/>
              <a:t>сызықтық</a:t>
            </a:r>
            <a:r>
              <a:rPr lang="ru-RU" sz="1600" dirty="0"/>
              <a:t> </a:t>
            </a:r>
            <a:r>
              <a:rPr lang="ru-RU" sz="1600" dirty="0" err="1"/>
              <a:t>емес</a:t>
            </a:r>
            <a:r>
              <a:rPr lang="ru-RU" sz="1600" dirty="0"/>
              <a:t>, </a:t>
            </a:r>
            <a:r>
              <a:rPr lang="ru-RU" sz="1600" dirty="0" err="1"/>
              <a:t>біртекті</a:t>
            </a:r>
            <a:r>
              <a:rPr lang="ru-RU" sz="1600" dirty="0"/>
              <a:t> </a:t>
            </a:r>
            <a:r>
              <a:rPr lang="ru-RU" sz="1600" dirty="0" err="1"/>
              <a:t>емес</a:t>
            </a:r>
            <a:r>
              <a:rPr lang="ru-RU" sz="1600" dirty="0"/>
              <a:t> </a:t>
            </a:r>
            <a:r>
              <a:rPr lang="ru-RU" sz="1600" dirty="0" err="1"/>
              <a:t>жылу</a:t>
            </a:r>
            <a:r>
              <a:rPr lang="ru-RU" sz="1600" dirty="0"/>
              <a:t> </a:t>
            </a:r>
            <a:r>
              <a:rPr lang="ru-RU" sz="1600" dirty="0" err="1"/>
              <a:t>теңдеуі</a:t>
            </a:r>
            <a:r>
              <a:rPr lang="ru-RU" sz="1600" dirty="0"/>
              <a:t>.</a:t>
            </a:r>
          </a:p>
          <a:p>
            <a:r>
              <a:rPr lang="ru-RU" altLang="x-none" sz="1600" dirty="0">
                <a:latin typeface="Times New Roman" panose="02020603050405020304" pitchFamily="18" charset="0"/>
              </a:rPr>
              <a:t>λ</a:t>
            </a:r>
            <a:r>
              <a:rPr lang="ru-RU" sz="1600" dirty="0"/>
              <a:t> = </a:t>
            </a:r>
            <a:r>
              <a:rPr lang="ru-RU" sz="1600" dirty="0" err="1"/>
              <a:t>const</a:t>
            </a:r>
            <a:r>
              <a:rPr lang="ru-RU" sz="1600" dirty="0"/>
              <a:t> </a:t>
            </a:r>
            <a:r>
              <a:rPr lang="ru-RU" sz="1600" dirty="0" err="1"/>
              <a:t>және</a:t>
            </a:r>
            <a:r>
              <a:rPr lang="ru-RU" sz="1600" dirty="0"/>
              <a:t> </a:t>
            </a:r>
            <a:r>
              <a:rPr lang="ru-RU" sz="1600" dirty="0" err="1"/>
              <a:t>qV</a:t>
            </a:r>
            <a:r>
              <a:rPr lang="ru-RU" sz="1600" dirty="0"/>
              <a:t> = 0 </a:t>
            </a:r>
            <a:r>
              <a:rPr lang="ru-RU" sz="1600" dirty="0" err="1"/>
              <a:t>үшін</a:t>
            </a:r>
            <a:r>
              <a:rPr lang="ru-RU" sz="1600" dirty="0"/>
              <a:t> </a:t>
            </a:r>
            <a:r>
              <a:rPr lang="ru-RU" sz="1600" dirty="0" err="1"/>
              <a:t>сызықтық</a:t>
            </a:r>
            <a:r>
              <a:rPr lang="ru-RU" sz="1600" dirty="0"/>
              <a:t>, </a:t>
            </a:r>
            <a:r>
              <a:rPr lang="ru-RU" sz="1600" dirty="0" err="1"/>
              <a:t>біртекті</a:t>
            </a:r>
            <a:r>
              <a:rPr lang="ru-RU" sz="1600" dirty="0"/>
              <a:t> </a:t>
            </a:r>
            <a:r>
              <a:rPr lang="ru-RU" sz="1600" dirty="0" err="1"/>
              <a:t>жылу</a:t>
            </a:r>
            <a:r>
              <a:rPr lang="ru-RU" sz="1600" dirty="0"/>
              <a:t> </a:t>
            </a:r>
            <a:r>
              <a:rPr lang="ru-RU" sz="1600" dirty="0" err="1"/>
              <a:t>теңдеуін</a:t>
            </a:r>
            <a:r>
              <a:rPr lang="ru-RU" sz="1600" dirty="0"/>
              <a:t> </a:t>
            </a:r>
            <a:r>
              <a:rPr lang="ru-RU" sz="1600" dirty="0" err="1"/>
              <a:t>аламыз</a:t>
            </a:r>
            <a:r>
              <a:rPr lang="ru-RU" sz="1600" dirty="0"/>
              <a:t>, </a:t>
            </a:r>
            <a:r>
              <a:rPr lang="ru-RU" sz="1600" dirty="0" err="1"/>
              <a:t>яғни</a:t>
            </a:r>
            <a:r>
              <a:rPr lang="ru-RU" sz="1600" dirty="0"/>
              <a:t> </a:t>
            </a:r>
            <a:r>
              <a:rPr lang="ru-RU" sz="1600" dirty="0" err="1"/>
              <a:t>оның</a:t>
            </a:r>
            <a:r>
              <a:rPr lang="ru-RU" sz="1600" dirty="0"/>
              <a:t> </a:t>
            </a:r>
            <a:r>
              <a:rPr lang="ru-RU" sz="1600" dirty="0" err="1"/>
              <a:t>канондық</a:t>
            </a:r>
            <a:r>
              <a:rPr lang="ru-RU" sz="1600" dirty="0"/>
              <a:t> </a:t>
            </a:r>
            <a:r>
              <a:rPr lang="ru-RU" sz="1600" dirty="0" err="1"/>
              <a:t>түрі</a:t>
            </a:r>
            <a:r>
              <a:rPr lang="ru-RU" sz="1600" dirty="0"/>
              <a:t>:</a:t>
            </a:r>
          </a:p>
          <a:p>
            <a:pPr algn="just" eaLnBrk="1" hangingPunct="1"/>
            <a:endParaRPr lang="ru-RU" altLang="x-none" sz="1600" dirty="0"/>
          </a:p>
          <a:p>
            <a:pPr algn="just" eaLnBrk="1" hangingPunct="1"/>
            <a:endParaRPr lang="ru-RU" altLang="x-none" sz="1600" dirty="0"/>
          </a:p>
          <a:p>
            <a:pPr algn="r" eaLnBrk="1" hangingPunct="1"/>
            <a:r>
              <a:rPr lang="ru-RU" altLang="x-none" sz="1600" dirty="0"/>
              <a:t>                                                                    (10)</a:t>
            </a:r>
          </a:p>
        </p:txBody>
      </p:sp>
      <p:sp>
        <p:nvSpPr>
          <p:cNvPr id="15379" name="Rectangle 19">
            <a:extLst>
              <a:ext uri="{FF2B5EF4-FFF2-40B4-BE49-F238E27FC236}">
                <a16:creationId xmlns:a16="http://schemas.microsoft.com/office/drawing/2014/main" id="{D1AEE693-380A-6B48-80F0-C78B2C75CEE0}"/>
              </a:ext>
            </a:extLst>
          </p:cNvPr>
          <p:cNvSpPr>
            <a:spLocks noChangeArrowheads="1"/>
          </p:cNvSpPr>
          <p:nvPr/>
        </p:nvSpPr>
        <p:spPr bwMode="auto">
          <a:xfrm>
            <a:off x="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80" name="Rectangle 21">
            <a:extLst>
              <a:ext uri="{FF2B5EF4-FFF2-40B4-BE49-F238E27FC236}">
                <a16:creationId xmlns:a16="http://schemas.microsoft.com/office/drawing/2014/main" id="{91466E54-1125-3D4D-AE04-9E24C9FD9382}"/>
              </a:ext>
            </a:extLst>
          </p:cNvPr>
          <p:cNvSpPr>
            <a:spLocks noChangeArrowheads="1"/>
          </p:cNvSpPr>
          <p:nvPr/>
        </p:nvSpPr>
        <p:spPr bwMode="auto">
          <a:xfrm>
            <a:off x="0" y="308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5381" name="Rectangle 24">
            <a:extLst>
              <a:ext uri="{FF2B5EF4-FFF2-40B4-BE49-F238E27FC236}">
                <a16:creationId xmlns:a16="http://schemas.microsoft.com/office/drawing/2014/main" id="{72972F3F-FBC3-1849-BA1E-A1E5CE92D594}"/>
              </a:ext>
            </a:extLst>
          </p:cNvPr>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15382" name="Object 23">
            <a:extLst>
              <a:ext uri="{FF2B5EF4-FFF2-40B4-BE49-F238E27FC236}">
                <a16:creationId xmlns:a16="http://schemas.microsoft.com/office/drawing/2014/main" id="{3B7962B2-CE05-914B-B829-7D72A79B39F3}"/>
              </a:ext>
            </a:extLst>
          </p:cNvPr>
          <p:cNvGraphicFramePr>
            <a:graphicFrameLocks noChangeAspect="1"/>
          </p:cNvGraphicFramePr>
          <p:nvPr>
            <p:extLst>
              <p:ext uri="{D42A27DB-BD31-4B8C-83A1-F6EECF244321}">
                <p14:modId xmlns:p14="http://schemas.microsoft.com/office/powerpoint/2010/main" val="3674700389"/>
              </p:ext>
            </p:extLst>
          </p:nvPr>
        </p:nvGraphicFramePr>
        <p:xfrm>
          <a:off x="2592387" y="2165501"/>
          <a:ext cx="3024188" cy="715963"/>
        </p:xfrm>
        <a:graphic>
          <a:graphicData uri="http://schemas.openxmlformats.org/presentationml/2006/ole">
            <mc:AlternateContent xmlns:mc="http://schemas.openxmlformats.org/markup-compatibility/2006">
              <mc:Choice xmlns:v="urn:schemas-microsoft-com:vml" Requires="v">
                <p:oleObj name="Microsoft Equation 3.0" r:id="rId3" imgW="42125900" imgH="9944100" progId="Equation.3">
                  <p:embed/>
                </p:oleObj>
              </mc:Choice>
              <mc:Fallback>
                <p:oleObj name="Microsoft Equation 3.0" r:id="rId3" imgW="42125900" imgH="9944100" progId="Equation.3">
                  <p:embed/>
                  <p:pic>
                    <p:nvPicPr>
                      <p:cNvPr id="15382" name="Object 23">
                        <a:extLst>
                          <a:ext uri="{FF2B5EF4-FFF2-40B4-BE49-F238E27FC236}">
                            <a16:creationId xmlns:a16="http://schemas.microsoft.com/office/drawing/2014/main" id="{3B7962B2-CE05-914B-B829-7D72A79B39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2387" y="2165501"/>
                        <a:ext cx="3024188"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83" name="Rectangle 26">
            <a:extLst>
              <a:ext uri="{FF2B5EF4-FFF2-40B4-BE49-F238E27FC236}">
                <a16:creationId xmlns:a16="http://schemas.microsoft.com/office/drawing/2014/main" id="{48A56C45-FFE5-C44E-8BCD-85B8F0EBD090}"/>
              </a:ext>
            </a:extLst>
          </p:cNvPr>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15384" name="Object 25">
            <a:extLst>
              <a:ext uri="{FF2B5EF4-FFF2-40B4-BE49-F238E27FC236}">
                <a16:creationId xmlns:a16="http://schemas.microsoft.com/office/drawing/2014/main" id="{1CE8747A-B779-0E43-8DD4-BBDA4D764DE2}"/>
              </a:ext>
            </a:extLst>
          </p:cNvPr>
          <p:cNvGraphicFramePr>
            <a:graphicFrameLocks noChangeAspect="1"/>
          </p:cNvGraphicFramePr>
          <p:nvPr>
            <p:extLst>
              <p:ext uri="{D42A27DB-BD31-4B8C-83A1-F6EECF244321}">
                <p14:modId xmlns:p14="http://schemas.microsoft.com/office/powerpoint/2010/main" val="3084117018"/>
              </p:ext>
            </p:extLst>
          </p:nvPr>
        </p:nvGraphicFramePr>
        <p:xfrm>
          <a:off x="3622858" y="5570107"/>
          <a:ext cx="1223963" cy="685800"/>
        </p:xfrm>
        <a:graphic>
          <a:graphicData uri="http://schemas.openxmlformats.org/presentationml/2006/ole">
            <mc:AlternateContent xmlns:mc="http://schemas.openxmlformats.org/markup-compatibility/2006">
              <mc:Choice xmlns:v="urn:schemas-microsoft-com:vml" Requires="v">
                <p:oleObj name="Microsoft Equation 3.0" r:id="rId5" imgW="16090900" imgH="9067800" progId="Equation.3">
                  <p:embed/>
                </p:oleObj>
              </mc:Choice>
              <mc:Fallback>
                <p:oleObj name="Microsoft Equation 3.0" r:id="rId5" imgW="16090900" imgH="9067800" progId="Equation.3">
                  <p:embed/>
                  <p:pic>
                    <p:nvPicPr>
                      <p:cNvPr id="15384" name="Object 25">
                        <a:extLst>
                          <a:ext uri="{FF2B5EF4-FFF2-40B4-BE49-F238E27FC236}">
                            <a16:creationId xmlns:a16="http://schemas.microsoft.com/office/drawing/2014/main" id="{1CE8747A-B779-0E43-8DD4-BBDA4D764D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22858" y="5570107"/>
                        <a:ext cx="1223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 name="Прямая со стрелкой 3"/>
          <p:cNvCxnSpPr/>
          <p:nvPr/>
        </p:nvCxnSpPr>
        <p:spPr>
          <a:xfrm flipV="1">
            <a:off x="6012160" y="4725144"/>
            <a:ext cx="0" cy="15200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5996298" y="6255907"/>
            <a:ext cx="1512168" cy="79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V="1">
            <a:off x="6012160" y="5210603"/>
            <a:ext cx="1345251" cy="10346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810632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3">
            <a:extLst>
              <a:ext uri="{FF2B5EF4-FFF2-40B4-BE49-F238E27FC236}">
                <a16:creationId xmlns:a16="http://schemas.microsoft.com/office/drawing/2014/main" id="{E150E1F4-D4D2-CB44-AF29-2152A760488D}"/>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B699AAC-C558-E444-A7E7-8C583B52D7E8}" type="slidenum">
              <a:rPr lang="ru-RU" altLang="x-none" sz="1400"/>
              <a:pPr algn="r" eaLnBrk="1" hangingPunct="1"/>
              <a:t>12</a:t>
            </a:fld>
            <a:endParaRPr lang="ru-RU" altLang="x-none" sz="1400"/>
          </a:p>
        </p:txBody>
      </p:sp>
      <p:sp>
        <p:nvSpPr>
          <p:cNvPr id="2" name="Rectangle 2">
            <a:extLst>
              <a:ext uri="{FF2B5EF4-FFF2-40B4-BE49-F238E27FC236}">
                <a16:creationId xmlns:a16="http://schemas.microsoft.com/office/drawing/2014/main" id="{8EA877C8-E033-6649-BCB7-0F0CF1F0ADC5}"/>
              </a:ext>
            </a:extLst>
          </p:cNvPr>
          <p:cNvSpPr>
            <a:spLocks noChangeArrowheads="1"/>
          </p:cNvSpPr>
          <p:nvPr/>
        </p:nvSpPr>
        <p:spPr bwMode="auto">
          <a:xfrm>
            <a:off x="495300" y="310357"/>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rgbClr val="3C8C93"/>
                </a:solidFill>
                <a:effectLst>
                  <a:outerShdw blurRad="38100" dist="38100" dir="2700000" algn="tl">
                    <a:srgbClr val="C0C0C0"/>
                  </a:outerShdw>
                </a:effectLst>
                <a:latin typeface="Arial" charset="0"/>
              </a:rPr>
              <a:t>2. </a:t>
            </a:r>
            <a:r>
              <a:rPr lang="ru-RU" sz="2800" b="1" dirty="0" err="1"/>
              <a:t>Жылу</a:t>
            </a:r>
            <a:r>
              <a:rPr lang="ru-RU" sz="2800" b="1" dirty="0"/>
              <a:t> </a:t>
            </a:r>
            <a:r>
              <a:rPr lang="ru-RU" sz="2800" b="1" dirty="0" err="1"/>
              <a:t>өткізгіштік</a:t>
            </a:r>
            <a:r>
              <a:rPr lang="ru-RU" sz="2800" b="1" dirty="0"/>
              <a:t> </a:t>
            </a:r>
            <a:r>
              <a:rPr lang="ru-RU" sz="2800" b="1" dirty="0" err="1"/>
              <a:t>теориясы</a:t>
            </a:r>
            <a:r>
              <a:rPr lang="ru-RU" sz="2800" b="1" dirty="0"/>
              <a:t>. Фурье </a:t>
            </a:r>
            <a:r>
              <a:rPr lang="ru-RU" sz="2800" b="1" dirty="0" err="1"/>
              <a:t>заңы</a:t>
            </a:r>
            <a:endParaRPr lang="ru-RU" sz="2800" dirty="0"/>
          </a:p>
          <a:p>
            <a:pPr algn="just">
              <a:defRPr/>
            </a:pPr>
            <a:endParaRPr lang="ru-RU" sz="2800" b="1" dirty="0">
              <a:solidFill>
                <a:srgbClr val="3C8C93"/>
              </a:solidFill>
              <a:effectLst>
                <a:outerShdw blurRad="38100" dist="38100" dir="2700000" algn="tl">
                  <a:srgbClr val="C0C0C0"/>
                </a:outerShdw>
              </a:effectLst>
              <a:latin typeface="Arial" charset="0"/>
            </a:endParaRPr>
          </a:p>
        </p:txBody>
      </p:sp>
      <p:sp>
        <p:nvSpPr>
          <p:cNvPr id="16388" name="Rectangle 13">
            <a:extLst>
              <a:ext uri="{FF2B5EF4-FFF2-40B4-BE49-F238E27FC236}">
                <a16:creationId xmlns:a16="http://schemas.microsoft.com/office/drawing/2014/main" id="{EEFB79F7-9445-4F4C-B061-9C4FF69F2C0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89" name="Rectangle 15">
            <a:extLst>
              <a:ext uri="{FF2B5EF4-FFF2-40B4-BE49-F238E27FC236}">
                <a16:creationId xmlns:a16="http://schemas.microsoft.com/office/drawing/2014/main" id="{6D685FDA-F357-FD4F-93DF-20A85551B8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0" name="Rectangle 17">
            <a:extLst>
              <a:ext uri="{FF2B5EF4-FFF2-40B4-BE49-F238E27FC236}">
                <a16:creationId xmlns:a16="http://schemas.microsoft.com/office/drawing/2014/main" id="{1339B399-3EA1-0042-8CD7-DDB4002EF3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1" name="Rectangle 19">
            <a:extLst>
              <a:ext uri="{FF2B5EF4-FFF2-40B4-BE49-F238E27FC236}">
                <a16:creationId xmlns:a16="http://schemas.microsoft.com/office/drawing/2014/main" id="{7B6B0BE9-82E1-AB4E-B565-BE92636F9BB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2" name="Rectangle 21">
            <a:extLst>
              <a:ext uri="{FF2B5EF4-FFF2-40B4-BE49-F238E27FC236}">
                <a16:creationId xmlns:a16="http://schemas.microsoft.com/office/drawing/2014/main" id="{15687097-46CD-6840-9472-8C779632F85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3" name="Rectangle 23">
            <a:extLst>
              <a:ext uri="{FF2B5EF4-FFF2-40B4-BE49-F238E27FC236}">
                <a16:creationId xmlns:a16="http://schemas.microsoft.com/office/drawing/2014/main" id="{63EB681F-2944-284E-9371-DF4F87D296B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4" name="Rectangle 25">
            <a:extLst>
              <a:ext uri="{FF2B5EF4-FFF2-40B4-BE49-F238E27FC236}">
                <a16:creationId xmlns:a16="http://schemas.microsoft.com/office/drawing/2014/main" id="{390E58A6-1CE0-5B48-B320-9EAB03211E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5" name="Rectangle 27">
            <a:extLst>
              <a:ext uri="{FF2B5EF4-FFF2-40B4-BE49-F238E27FC236}">
                <a16:creationId xmlns:a16="http://schemas.microsoft.com/office/drawing/2014/main" id="{97CF0880-C250-1C44-B1C2-2E6378892D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6" name="Rectangle 29">
            <a:extLst>
              <a:ext uri="{FF2B5EF4-FFF2-40B4-BE49-F238E27FC236}">
                <a16:creationId xmlns:a16="http://schemas.microsoft.com/office/drawing/2014/main" id="{B1BFB169-2AA1-CA46-B28B-0403E383B03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7" name="Rectangle 31">
            <a:extLst>
              <a:ext uri="{FF2B5EF4-FFF2-40B4-BE49-F238E27FC236}">
                <a16:creationId xmlns:a16="http://schemas.microsoft.com/office/drawing/2014/main" id="{60437D5A-9424-7B48-BD9A-530CB449F4C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8" name="Rectangle 33">
            <a:extLst>
              <a:ext uri="{FF2B5EF4-FFF2-40B4-BE49-F238E27FC236}">
                <a16:creationId xmlns:a16="http://schemas.microsoft.com/office/drawing/2014/main" id="{AFAFB6E8-041B-5F44-BE3A-F9E6EEDE842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399" name="Rectangle 17">
            <a:extLst>
              <a:ext uri="{FF2B5EF4-FFF2-40B4-BE49-F238E27FC236}">
                <a16:creationId xmlns:a16="http://schemas.microsoft.com/office/drawing/2014/main" id="{89872E94-0462-8244-BC5E-1174858AF8B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400" name="Rectangle 19">
            <a:extLst>
              <a:ext uri="{FF2B5EF4-FFF2-40B4-BE49-F238E27FC236}">
                <a16:creationId xmlns:a16="http://schemas.microsoft.com/office/drawing/2014/main" id="{5D0E182F-23E0-4A4F-9F7D-D9B1B417CAA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402" name="Text Box 18">
            <a:extLst>
              <a:ext uri="{FF2B5EF4-FFF2-40B4-BE49-F238E27FC236}">
                <a16:creationId xmlns:a16="http://schemas.microsoft.com/office/drawing/2014/main" id="{FB331421-900D-1C47-A3C4-029D569AB31D}"/>
              </a:ext>
            </a:extLst>
          </p:cNvPr>
          <p:cNvSpPr txBox="1">
            <a:spLocks noChangeArrowheads="1"/>
          </p:cNvSpPr>
          <p:nvPr/>
        </p:nvSpPr>
        <p:spPr bwMode="auto">
          <a:xfrm>
            <a:off x="468313" y="1268413"/>
            <a:ext cx="8351837" cy="5016758"/>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1600" dirty="0"/>
              <a:t>10) </a:t>
            </a:r>
            <a:r>
              <a:rPr lang="ru-RU" sz="1600" dirty="0" err="1"/>
              <a:t>теңдеудегі</a:t>
            </a:r>
            <a:r>
              <a:rPr lang="ru-RU" sz="1600" dirty="0">
                <a:solidFill>
                  <a:srgbClr val="C00000"/>
                </a:solidFill>
              </a:rPr>
              <a:t> a </a:t>
            </a:r>
            <a:r>
              <a:rPr lang="ru-RU" sz="1600" dirty="0" err="1">
                <a:solidFill>
                  <a:srgbClr val="C00000"/>
                </a:solidFill>
              </a:rPr>
              <a:t>мәні</a:t>
            </a:r>
            <a:r>
              <a:rPr lang="ru-RU" sz="1600" dirty="0"/>
              <a:t> - </a:t>
            </a:r>
            <a:r>
              <a:rPr lang="ru-RU" sz="1600" dirty="0" err="1"/>
              <a:t>жылу</a:t>
            </a:r>
            <a:r>
              <a:rPr lang="ru-RU" sz="1600" dirty="0"/>
              <a:t> </a:t>
            </a:r>
            <a:r>
              <a:rPr lang="ru-RU" sz="1600" dirty="0" err="1"/>
              <a:t>таралу</a:t>
            </a:r>
            <a:r>
              <a:rPr lang="ru-RU" sz="1600" dirty="0"/>
              <a:t> </a:t>
            </a:r>
            <a:r>
              <a:rPr lang="ru-RU" sz="1600" dirty="0" err="1"/>
              <a:t>коэффициенті</a:t>
            </a:r>
            <a:r>
              <a:rPr lang="ru-RU" sz="1600" dirty="0"/>
              <a:t> </a:t>
            </a:r>
            <a:r>
              <a:rPr lang="ru-RU" sz="1600" dirty="0" err="1"/>
              <a:t>болып</a:t>
            </a:r>
            <a:r>
              <a:rPr lang="ru-RU" sz="1600" dirty="0"/>
              <a:t> </a:t>
            </a:r>
            <a:r>
              <a:rPr lang="ru-RU" sz="1600" dirty="0" err="1"/>
              <a:t>табылатын</a:t>
            </a:r>
            <a:r>
              <a:rPr lang="ru-RU" sz="1600" dirty="0"/>
              <a:t> </a:t>
            </a:r>
            <a:r>
              <a:rPr lang="ru-RU" sz="1600" dirty="0" err="1">
                <a:solidFill>
                  <a:srgbClr val="C00000"/>
                </a:solidFill>
              </a:rPr>
              <a:t>жылу</a:t>
            </a:r>
            <a:r>
              <a:rPr lang="ru-RU" sz="1600" dirty="0">
                <a:solidFill>
                  <a:srgbClr val="C00000"/>
                </a:solidFill>
              </a:rPr>
              <a:t> </a:t>
            </a:r>
            <a:r>
              <a:rPr lang="ru-RU" sz="1600" dirty="0" err="1">
                <a:solidFill>
                  <a:srgbClr val="C00000"/>
                </a:solidFill>
              </a:rPr>
              <a:t>диффузиясы</a:t>
            </a:r>
            <a:r>
              <a:rPr lang="ru-RU" sz="1600" dirty="0"/>
              <a:t> </a:t>
            </a:r>
            <a:r>
              <a:rPr lang="ru-RU" sz="1600" dirty="0" err="1"/>
              <a:t>болып</a:t>
            </a:r>
            <a:r>
              <a:rPr lang="ru-RU" sz="1600" dirty="0"/>
              <a:t> </a:t>
            </a:r>
            <a:r>
              <a:rPr lang="ru-RU" sz="1600" dirty="0" err="1"/>
              <a:t>табылады</a:t>
            </a:r>
            <a:r>
              <a:rPr lang="ru-RU" sz="1600" dirty="0"/>
              <a:t>.</a:t>
            </a:r>
          </a:p>
          <a:p>
            <a:r>
              <a:rPr lang="ru-RU" sz="1600" dirty="0"/>
              <a:t> </a:t>
            </a:r>
            <a:r>
              <a:rPr lang="ru-RU" sz="1600" dirty="0" err="1"/>
              <a:t>Бұл</a:t>
            </a:r>
            <a:r>
              <a:rPr lang="ru-RU" sz="1600" dirty="0"/>
              <a:t> </a:t>
            </a:r>
            <a:r>
              <a:rPr lang="ru-RU" sz="1600" dirty="0" err="1"/>
              <a:t>теңдеу</a:t>
            </a:r>
            <a:r>
              <a:rPr lang="ru-RU" sz="1600" dirty="0"/>
              <a:t> </a:t>
            </a:r>
            <a:r>
              <a:rPr lang="ru-RU" sz="1600" dirty="0" err="1"/>
              <a:t>жылу</a:t>
            </a:r>
            <a:r>
              <a:rPr lang="ru-RU" sz="1600" dirty="0"/>
              <a:t> </a:t>
            </a:r>
            <a:r>
              <a:rPr lang="ru-RU" sz="1600" dirty="0" err="1"/>
              <a:t>өткізгіштіктің</a:t>
            </a:r>
            <a:r>
              <a:rPr lang="ru-RU" sz="1600" dirty="0"/>
              <a:t> </a:t>
            </a:r>
            <a:r>
              <a:rPr lang="ru-RU" sz="1600" dirty="0" err="1"/>
              <a:t>стационарлық</a:t>
            </a:r>
            <a:r>
              <a:rPr lang="ru-RU" sz="1600" dirty="0"/>
              <a:t> </a:t>
            </a:r>
            <a:r>
              <a:rPr lang="ru-RU" sz="1600" dirty="0" err="1"/>
              <a:t>емес</a:t>
            </a:r>
            <a:r>
              <a:rPr lang="ru-RU" sz="1600" dirty="0"/>
              <a:t> </a:t>
            </a:r>
            <a:r>
              <a:rPr lang="ru-RU" sz="1600" dirty="0" err="1"/>
              <a:t>мәселелеріне</a:t>
            </a:r>
            <a:r>
              <a:rPr lang="ru-RU" sz="1600" dirty="0"/>
              <a:t> </a:t>
            </a:r>
            <a:r>
              <a:rPr lang="ru-RU" sz="1600" dirty="0" err="1"/>
              <a:t>қатысты</a:t>
            </a:r>
            <a:r>
              <a:rPr lang="ru-RU" sz="1600" dirty="0"/>
              <a:t> </a:t>
            </a:r>
            <a:r>
              <a:rPr lang="ru-RU" sz="1600" dirty="0" err="1"/>
              <a:t>термиялық</a:t>
            </a:r>
            <a:r>
              <a:rPr lang="ru-RU" sz="1600" dirty="0"/>
              <a:t> диффузия </a:t>
            </a:r>
            <a:r>
              <a:rPr lang="ru-RU" sz="1600" dirty="0" err="1"/>
              <a:t>мәнінің</a:t>
            </a:r>
            <a:r>
              <a:rPr lang="ru-RU" sz="1600" dirty="0"/>
              <a:t> </a:t>
            </a:r>
            <a:r>
              <a:rPr lang="ru-RU" sz="1600" dirty="0" err="1"/>
              <a:t>мағынасын</a:t>
            </a:r>
            <a:r>
              <a:rPr lang="ru-RU" sz="1600" dirty="0"/>
              <a:t> </a:t>
            </a:r>
            <a:r>
              <a:rPr lang="ru-RU" sz="1600" dirty="0" err="1"/>
              <a:t>нақтылауға</a:t>
            </a:r>
            <a:r>
              <a:rPr lang="ru-RU" sz="1600" dirty="0"/>
              <a:t> </a:t>
            </a:r>
            <a:r>
              <a:rPr lang="ru-RU" sz="1600" dirty="0" err="1"/>
              <a:t>мүмкіндік</a:t>
            </a:r>
            <a:r>
              <a:rPr lang="ru-RU" sz="1600" dirty="0"/>
              <a:t> </a:t>
            </a:r>
            <a:r>
              <a:rPr lang="ru-RU" sz="1600" dirty="0" err="1"/>
              <a:t>береді</a:t>
            </a:r>
            <a:r>
              <a:rPr lang="ru-RU" sz="1600" dirty="0"/>
              <a:t> : </a:t>
            </a:r>
            <a:r>
              <a:rPr lang="ru-RU" sz="1600" i="1" dirty="0" err="1">
                <a:solidFill>
                  <a:srgbClr val="FF0000"/>
                </a:solidFill>
              </a:rPr>
              <a:t>жылу</a:t>
            </a:r>
            <a:r>
              <a:rPr lang="ru-RU" sz="1600" i="1" dirty="0">
                <a:solidFill>
                  <a:srgbClr val="FF0000"/>
                </a:solidFill>
              </a:rPr>
              <a:t> </a:t>
            </a:r>
            <a:r>
              <a:rPr lang="ru-RU" sz="1600" i="1" dirty="0" err="1">
                <a:solidFill>
                  <a:srgbClr val="FF0000"/>
                </a:solidFill>
              </a:rPr>
              <a:t>диффузиялық</a:t>
            </a:r>
            <a:r>
              <a:rPr lang="ru-RU" sz="1600" i="1" dirty="0">
                <a:solidFill>
                  <a:srgbClr val="FF0000"/>
                </a:solidFill>
              </a:rPr>
              <a:t> коэффициент </a:t>
            </a:r>
            <a:r>
              <a:rPr lang="ru-RU" sz="1600" i="1" dirty="0" err="1">
                <a:solidFill>
                  <a:srgbClr val="FF0000"/>
                </a:solidFill>
              </a:rPr>
              <a:t>материалдың</a:t>
            </a:r>
            <a:r>
              <a:rPr lang="ru-RU" sz="1600" i="1" dirty="0">
                <a:solidFill>
                  <a:srgbClr val="FF0000"/>
                </a:solidFill>
              </a:rPr>
              <a:t> </a:t>
            </a:r>
            <a:r>
              <a:rPr lang="ru-RU" sz="1600" i="1" dirty="0" err="1">
                <a:solidFill>
                  <a:srgbClr val="FF0000"/>
                </a:solidFill>
              </a:rPr>
              <a:t>термиялық</a:t>
            </a:r>
            <a:r>
              <a:rPr lang="ru-RU" sz="1600" i="1" dirty="0">
                <a:solidFill>
                  <a:srgbClr val="FF0000"/>
                </a:solidFill>
              </a:rPr>
              <a:t> </a:t>
            </a:r>
            <a:r>
              <a:rPr lang="ru-RU" sz="1600" i="1" dirty="0" err="1">
                <a:solidFill>
                  <a:srgbClr val="FF0000"/>
                </a:solidFill>
              </a:rPr>
              <a:t>инерциялық</a:t>
            </a:r>
            <a:r>
              <a:rPr lang="ru-RU" sz="1600" i="1" dirty="0">
                <a:solidFill>
                  <a:srgbClr val="FF0000"/>
                </a:solidFill>
              </a:rPr>
              <a:t> </a:t>
            </a:r>
            <a:r>
              <a:rPr lang="ru-RU" sz="1600" i="1" dirty="0" err="1">
                <a:solidFill>
                  <a:srgbClr val="FF0000"/>
                </a:solidFill>
              </a:rPr>
              <a:t>қасиеттерін</a:t>
            </a:r>
            <a:r>
              <a:rPr lang="ru-RU" sz="1600" i="1" dirty="0">
                <a:solidFill>
                  <a:srgbClr val="FF0000"/>
                </a:solidFill>
              </a:rPr>
              <a:t> </a:t>
            </a:r>
            <a:r>
              <a:rPr lang="ru-RU" sz="1600" i="1" dirty="0" err="1">
                <a:solidFill>
                  <a:srgbClr val="FF0000"/>
                </a:solidFill>
              </a:rPr>
              <a:t>сипаттайды</a:t>
            </a:r>
            <a:r>
              <a:rPr lang="ru-RU" sz="1600" dirty="0"/>
              <a:t> .</a:t>
            </a:r>
          </a:p>
          <a:p>
            <a:r>
              <a:rPr lang="ru-RU" sz="1600" i="1" dirty="0"/>
              <a:t>X - r -</a:t>
            </a:r>
            <a:r>
              <a:rPr lang="ru-RU" sz="1600" dirty="0"/>
              <a:t> φ </a:t>
            </a:r>
            <a:r>
              <a:rPr lang="ru-RU" sz="1600" dirty="0" err="1"/>
              <a:t>цилиндрлік</a:t>
            </a:r>
            <a:r>
              <a:rPr lang="ru-RU" sz="1600" dirty="0"/>
              <a:t> </a:t>
            </a:r>
            <a:r>
              <a:rPr lang="ru-RU" sz="1600" dirty="0" err="1"/>
              <a:t>координаттарында</a:t>
            </a:r>
            <a:r>
              <a:rPr lang="ru-RU" sz="1600" dirty="0"/>
              <a:t> </a:t>
            </a:r>
            <a:r>
              <a:rPr lang="ru-RU" sz="1600" dirty="0" err="1"/>
              <a:t>жылу</a:t>
            </a:r>
            <a:r>
              <a:rPr lang="ru-RU" sz="1600" dirty="0"/>
              <a:t> </a:t>
            </a:r>
            <a:r>
              <a:rPr lang="ru-RU" sz="1600" dirty="0" err="1"/>
              <a:t>өткізгіштік</a:t>
            </a:r>
            <a:r>
              <a:rPr lang="ru-RU" sz="1600" dirty="0"/>
              <a:t> </a:t>
            </a:r>
            <a:r>
              <a:rPr lang="ru-RU" sz="1600" dirty="0" err="1"/>
              <a:t>теңдеуі</a:t>
            </a:r>
            <a:r>
              <a:rPr lang="ru-RU" sz="1600" dirty="0"/>
              <a:t>:</a:t>
            </a:r>
          </a:p>
          <a:p>
            <a:r>
              <a:rPr lang="ru-RU" sz="1600" dirty="0"/>
              <a:t>							(11)</a:t>
            </a:r>
          </a:p>
          <a:p>
            <a:endParaRPr lang="ru-RU" sz="1600" dirty="0"/>
          </a:p>
          <a:p>
            <a:endParaRPr lang="ru-RU" sz="1600" dirty="0"/>
          </a:p>
          <a:p>
            <a:endParaRPr lang="ru-RU" sz="1600" dirty="0"/>
          </a:p>
          <a:p>
            <a:endParaRPr lang="ru-RU" sz="1600" dirty="0"/>
          </a:p>
          <a:p>
            <a:pPr algn="just"/>
            <a:endParaRPr lang="ru-RU" sz="1600" dirty="0"/>
          </a:p>
          <a:p>
            <a:pPr algn="just"/>
            <a:r>
              <a:rPr lang="ru-RU" sz="1600" dirty="0" err="1"/>
              <a:t>Жылуөткізгіштік</a:t>
            </a:r>
            <a:r>
              <a:rPr lang="ru-RU" sz="1600" dirty="0"/>
              <a:t> </a:t>
            </a:r>
            <a:r>
              <a:rPr lang="ru-RU" sz="1600" dirty="0" err="1"/>
              <a:t>теориясының</a:t>
            </a:r>
            <a:r>
              <a:rPr lang="ru-RU" sz="1600" dirty="0"/>
              <a:t> </a:t>
            </a:r>
            <a:r>
              <a:rPr lang="ru-RU" sz="1600" dirty="0" err="1"/>
              <a:t>негізгі</a:t>
            </a:r>
            <a:r>
              <a:rPr lang="ru-RU" sz="1600" dirty="0"/>
              <a:t> </a:t>
            </a:r>
            <a:r>
              <a:rPr lang="ru-RU" sz="1600" dirty="0" err="1"/>
              <a:t>мәселесін</a:t>
            </a:r>
            <a:r>
              <a:rPr lang="ru-RU" sz="1600" dirty="0"/>
              <a:t> </a:t>
            </a:r>
            <a:r>
              <a:rPr lang="ru-RU" sz="1600" dirty="0" err="1"/>
              <a:t>шешу</a:t>
            </a:r>
            <a:r>
              <a:rPr lang="ru-RU" sz="1600" dirty="0"/>
              <a:t> </a:t>
            </a:r>
            <a:r>
              <a:rPr lang="ru-RU" sz="1600" dirty="0" err="1"/>
              <a:t>үшін</a:t>
            </a:r>
            <a:r>
              <a:rPr lang="ru-RU" sz="1600" dirty="0"/>
              <a:t>, </a:t>
            </a:r>
            <a:r>
              <a:rPr lang="ru-RU" sz="1600" dirty="0" err="1"/>
              <a:t>яғни</a:t>
            </a:r>
            <a:r>
              <a:rPr lang="ru-RU" sz="1600" dirty="0"/>
              <a:t> </a:t>
            </a:r>
            <a:r>
              <a:rPr lang="ru-RU" sz="1600" dirty="0" err="1">
                <a:solidFill>
                  <a:srgbClr val="C00000"/>
                </a:solidFill>
              </a:rPr>
              <a:t>денеде</a:t>
            </a:r>
            <a:r>
              <a:rPr lang="ru-RU" sz="1600" dirty="0">
                <a:solidFill>
                  <a:srgbClr val="C00000"/>
                </a:solidFill>
              </a:rPr>
              <a:t> </a:t>
            </a:r>
            <a:r>
              <a:rPr lang="ru-RU" sz="1600" dirty="0" err="1">
                <a:solidFill>
                  <a:srgbClr val="C00000"/>
                </a:solidFill>
              </a:rPr>
              <a:t>температураның</a:t>
            </a:r>
            <a:r>
              <a:rPr lang="ru-RU" sz="1600" dirty="0">
                <a:solidFill>
                  <a:srgbClr val="C00000"/>
                </a:solidFill>
              </a:rPr>
              <a:t> </a:t>
            </a:r>
            <a:r>
              <a:rPr lang="ru-RU" sz="1600" dirty="0" err="1">
                <a:solidFill>
                  <a:srgbClr val="C00000"/>
                </a:solidFill>
              </a:rPr>
              <a:t>таралуын</a:t>
            </a:r>
            <a:r>
              <a:rPr lang="ru-RU" sz="1600" dirty="0">
                <a:solidFill>
                  <a:srgbClr val="C00000"/>
                </a:solidFill>
              </a:rPr>
              <a:t> </a:t>
            </a:r>
            <a:r>
              <a:rPr lang="ru-RU" sz="1600" dirty="0" err="1">
                <a:solidFill>
                  <a:srgbClr val="C00000"/>
                </a:solidFill>
              </a:rPr>
              <a:t>және</a:t>
            </a:r>
            <a:r>
              <a:rPr lang="ru-RU" sz="1600" dirty="0">
                <a:solidFill>
                  <a:srgbClr val="C00000"/>
                </a:solidFill>
              </a:rPr>
              <a:t> </a:t>
            </a:r>
            <a:r>
              <a:rPr lang="ru-RU" sz="1600" dirty="0" err="1">
                <a:solidFill>
                  <a:srgbClr val="C00000"/>
                </a:solidFill>
              </a:rPr>
              <a:t>оның</a:t>
            </a:r>
            <a:r>
              <a:rPr lang="ru-RU" sz="1600" dirty="0">
                <a:solidFill>
                  <a:srgbClr val="C00000"/>
                </a:solidFill>
              </a:rPr>
              <a:t> </a:t>
            </a:r>
            <a:r>
              <a:rPr lang="ru-RU" sz="1600" dirty="0" err="1">
                <a:solidFill>
                  <a:srgbClr val="C00000"/>
                </a:solidFill>
              </a:rPr>
              <a:t>уақыт</a:t>
            </a:r>
            <a:r>
              <a:rPr lang="ru-RU" sz="1600" dirty="0">
                <a:solidFill>
                  <a:srgbClr val="C00000"/>
                </a:solidFill>
              </a:rPr>
              <a:t> </a:t>
            </a:r>
            <a:r>
              <a:rPr lang="ru-RU" sz="1600" dirty="0" err="1">
                <a:solidFill>
                  <a:srgbClr val="C00000"/>
                </a:solidFill>
              </a:rPr>
              <a:t>бойынша</a:t>
            </a:r>
            <a:r>
              <a:rPr lang="ru-RU" sz="1600" dirty="0">
                <a:solidFill>
                  <a:srgbClr val="C00000"/>
                </a:solidFill>
              </a:rPr>
              <a:t> </a:t>
            </a:r>
            <a:r>
              <a:rPr lang="ru-RU" sz="1600" dirty="0" err="1">
                <a:solidFill>
                  <a:srgbClr val="C00000"/>
                </a:solidFill>
              </a:rPr>
              <a:t>өзгеруін</a:t>
            </a:r>
            <a:r>
              <a:rPr lang="ru-RU" sz="1600" dirty="0">
                <a:solidFill>
                  <a:srgbClr val="C00000"/>
                </a:solidFill>
              </a:rPr>
              <a:t> табу </a:t>
            </a:r>
            <a:r>
              <a:rPr lang="ru-RU" sz="1600" dirty="0" err="1">
                <a:solidFill>
                  <a:srgbClr val="C00000"/>
                </a:solidFill>
              </a:rPr>
              <a:t>үшін</a:t>
            </a:r>
            <a:r>
              <a:rPr lang="ru-RU" sz="1600" dirty="0">
                <a:solidFill>
                  <a:srgbClr val="C00000"/>
                </a:solidFill>
              </a:rPr>
              <a:t>, </a:t>
            </a:r>
            <a:r>
              <a:rPr lang="ru-RU" sz="1600" dirty="0" err="1">
                <a:solidFill>
                  <a:srgbClr val="C00000"/>
                </a:solidFill>
              </a:rPr>
              <a:t>ең</a:t>
            </a:r>
            <a:r>
              <a:rPr lang="ru-RU" sz="1600" dirty="0">
                <a:solidFill>
                  <a:srgbClr val="C00000"/>
                </a:solidFill>
              </a:rPr>
              <a:t> </a:t>
            </a:r>
            <a:r>
              <a:rPr lang="ru-RU" sz="1600" dirty="0" err="1">
                <a:solidFill>
                  <a:srgbClr val="C00000"/>
                </a:solidFill>
              </a:rPr>
              <a:t>алдымен</a:t>
            </a:r>
            <a:r>
              <a:rPr lang="ru-RU" sz="1600" dirty="0">
                <a:solidFill>
                  <a:srgbClr val="C00000"/>
                </a:solidFill>
              </a:rPr>
              <a:t>, </a:t>
            </a:r>
            <a:r>
              <a:rPr lang="ru-RU" sz="1600" dirty="0" err="1">
                <a:solidFill>
                  <a:srgbClr val="C00000"/>
                </a:solidFill>
              </a:rPr>
              <a:t>берілген</a:t>
            </a:r>
            <a:r>
              <a:rPr lang="ru-RU" sz="1600" dirty="0">
                <a:solidFill>
                  <a:srgbClr val="C00000"/>
                </a:solidFill>
              </a:rPr>
              <a:t> </a:t>
            </a:r>
            <a:r>
              <a:rPr lang="ru-RU" sz="1600" dirty="0" err="1">
                <a:solidFill>
                  <a:srgbClr val="C00000"/>
                </a:solidFill>
              </a:rPr>
              <a:t>жағдайдағы</a:t>
            </a:r>
            <a:r>
              <a:rPr lang="ru-RU" sz="1600" dirty="0"/>
              <a:t> </a:t>
            </a:r>
            <a:r>
              <a:rPr lang="ru-RU" sz="1600" dirty="0">
                <a:solidFill>
                  <a:srgbClr val="C00000"/>
                </a:solidFill>
              </a:rPr>
              <a:t>а-</a:t>
            </a:r>
            <a:r>
              <a:rPr lang="ru-RU" sz="1600" dirty="0" err="1">
                <a:solidFill>
                  <a:srgbClr val="C00000"/>
                </a:solidFill>
              </a:rPr>
              <a:t>ға</a:t>
            </a:r>
            <a:r>
              <a:rPr lang="ru-RU" sz="1600" dirty="0">
                <a:solidFill>
                  <a:srgbClr val="C00000"/>
                </a:solidFill>
              </a:rPr>
              <a:t> </a:t>
            </a:r>
            <a:r>
              <a:rPr lang="ru-RU" sz="1600" dirty="0" err="1">
                <a:solidFill>
                  <a:srgbClr val="C00000"/>
                </a:solidFill>
              </a:rPr>
              <a:t>арналған</a:t>
            </a:r>
            <a:r>
              <a:rPr lang="ru-RU" sz="1600" dirty="0">
                <a:solidFill>
                  <a:srgbClr val="C00000"/>
                </a:solidFill>
              </a:rPr>
              <a:t> </a:t>
            </a:r>
            <a:r>
              <a:rPr lang="ru-RU" sz="1600" dirty="0" err="1">
                <a:solidFill>
                  <a:srgbClr val="C00000"/>
                </a:solidFill>
              </a:rPr>
              <a:t>жылу</a:t>
            </a:r>
            <a:r>
              <a:rPr lang="ru-RU" sz="1600" dirty="0">
                <a:solidFill>
                  <a:srgbClr val="C00000"/>
                </a:solidFill>
              </a:rPr>
              <a:t> </a:t>
            </a:r>
            <a:r>
              <a:rPr lang="ru-RU" sz="1600" dirty="0" err="1">
                <a:solidFill>
                  <a:srgbClr val="C00000"/>
                </a:solidFill>
              </a:rPr>
              <a:t>теңдеуінің</a:t>
            </a:r>
            <a:r>
              <a:rPr lang="ru-RU" sz="1600" dirty="0">
                <a:solidFill>
                  <a:srgbClr val="C00000"/>
                </a:solidFill>
              </a:rPr>
              <a:t> </a:t>
            </a:r>
            <a:r>
              <a:rPr lang="ru-RU" sz="1600" dirty="0"/>
              <a:t>(</a:t>
            </a:r>
            <a:r>
              <a:rPr lang="ru-RU" sz="1600" i="1" dirty="0" err="1"/>
              <a:t>сызықтық</a:t>
            </a:r>
            <a:r>
              <a:rPr lang="ru-RU" sz="1600" i="1" dirty="0"/>
              <a:t> </a:t>
            </a:r>
            <a:r>
              <a:rPr lang="ru-RU" sz="1600" i="1" dirty="0" err="1"/>
              <a:t>немесе</a:t>
            </a:r>
            <a:r>
              <a:rPr lang="ru-RU" sz="1600" i="1" dirty="0"/>
              <a:t> </a:t>
            </a:r>
            <a:r>
              <a:rPr lang="ru-RU" sz="1600" i="1" dirty="0" err="1"/>
              <a:t>сызықтық</a:t>
            </a:r>
            <a:r>
              <a:rPr lang="ru-RU" sz="1600" i="1" dirty="0"/>
              <a:t> </a:t>
            </a:r>
            <a:r>
              <a:rPr lang="ru-RU" sz="1600" i="1" dirty="0" err="1"/>
              <a:t>емес</a:t>
            </a:r>
            <a:r>
              <a:rPr lang="ru-RU" sz="1600" i="1" dirty="0"/>
              <a:t>; </a:t>
            </a:r>
            <a:r>
              <a:rPr lang="ru-RU" sz="1600" i="1" dirty="0" err="1"/>
              <a:t>біртекті</a:t>
            </a:r>
            <a:r>
              <a:rPr lang="ru-RU" sz="1600" i="1" dirty="0"/>
              <a:t> </a:t>
            </a:r>
            <a:r>
              <a:rPr lang="ru-RU" sz="1600" i="1" dirty="0" err="1"/>
              <a:t>немесе</a:t>
            </a:r>
            <a:r>
              <a:rPr lang="ru-RU" sz="1600" i="1" dirty="0"/>
              <a:t> </a:t>
            </a:r>
            <a:r>
              <a:rPr lang="ru-RU" sz="1600" i="1" dirty="0" err="1"/>
              <a:t>біртекті</a:t>
            </a:r>
            <a:r>
              <a:rPr lang="ru-RU" sz="1600" i="1" dirty="0"/>
              <a:t> </a:t>
            </a:r>
            <a:r>
              <a:rPr lang="ru-RU" sz="1600" i="1" dirty="0" err="1"/>
              <a:t>емес</a:t>
            </a:r>
            <a:r>
              <a:rPr lang="ru-RU" sz="1600" i="1" dirty="0"/>
              <a:t>; </a:t>
            </a:r>
            <a:r>
              <a:rPr lang="ru-RU" sz="1600" i="1" dirty="0" err="1"/>
              <a:t>бір</a:t>
            </a:r>
            <a:r>
              <a:rPr lang="ru-RU" sz="1600" i="1" dirty="0"/>
              <a:t> </a:t>
            </a:r>
            <a:r>
              <a:rPr lang="ru-RU" sz="1600" i="1" dirty="0" err="1"/>
              <a:t>өлшемді</a:t>
            </a:r>
            <a:r>
              <a:rPr lang="ru-RU" sz="1600" i="1" dirty="0"/>
              <a:t>, </a:t>
            </a:r>
            <a:r>
              <a:rPr lang="ru-RU" sz="1600" i="1" dirty="0" err="1"/>
              <a:t>екі</a:t>
            </a:r>
            <a:r>
              <a:rPr lang="ru-RU" sz="1600" i="1" dirty="0"/>
              <a:t> </a:t>
            </a:r>
            <a:r>
              <a:rPr lang="ru-RU" sz="1600" i="1" dirty="0" err="1"/>
              <a:t>өлшемді</a:t>
            </a:r>
            <a:r>
              <a:rPr lang="ru-RU" sz="1600" i="1" dirty="0"/>
              <a:t> </a:t>
            </a:r>
            <a:r>
              <a:rPr lang="ru-RU" sz="1600" i="1" dirty="0" err="1"/>
              <a:t>немесе</a:t>
            </a:r>
            <a:r>
              <a:rPr lang="ru-RU" sz="1600" i="1" dirty="0"/>
              <a:t> </a:t>
            </a:r>
            <a:r>
              <a:rPr lang="ru-RU" sz="1600" i="1" dirty="0" err="1"/>
              <a:t>үш</a:t>
            </a:r>
            <a:r>
              <a:rPr lang="ru-RU" sz="1600" i="1" dirty="0"/>
              <a:t> </a:t>
            </a:r>
            <a:r>
              <a:rPr lang="ru-RU" sz="1600" i="1" dirty="0" err="1"/>
              <a:t>өлшемді</a:t>
            </a:r>
            <a:r>
              <a:rPr lang="ru-RU" sz="1600" dirty="0"/>
              <a:t>)</a:t>
            </a:r>
            <a:r>
              <a:rPr lang="ru-RU" sz="1600" dirty="0">
                <a:solidFill>
                  <a:srgbClr val="C00000"/>
                </a:solidFill>
              </a:rPr>
              <a:t> </a:t>
            </a:r>
            <a:r>
              <a:rPr lang="ru-RU" sz="1600" dirty="0" err="1">
                <a:solidFill>
                  <a:srgbClr val="C00000"/>
                </a:solidFill>
              </a:rPr>
              <a:t>нақты</a:t>
            </a:r>
            <a:r>
              <a:rPr lang="ru-RU" sz="1600" dirty="0">
                <a:solidFill>
                  <a:srgbClr val="C00000"/>
                </a:solidFill>
              </a:rPr>
              <a:t> </a:t>
            </a:r>
            <a:r>
              <a:rPr lang="ru-RU" sz="1600" dirty="0" err="1">
                <a:solidFill>
                  <a:srgbClr val="C00000"/>
                </a:solidFill>
              </a:rPr>
              <a:t>түрін</a:t>
            </a:r>
            <a:r>
              <a:rPr lang="ru-RU" sz="1600" dirty="0">
                <a:solidFill>
                  <a:srgbClr val="C00000"/>
                </a:solidFill>
              </a:rPr>
              <a:t> </a:t>
            </a:r>
            <a:r>
              <a:rPr lang="ru-RU" sz="1600" dirty="0" err="1">
                <a:solidFill>
                  <a:srgbClr val="C00000"/>
                </a:solidFill>
              </a:rPr>
              <a:t>білу</a:t>
            </a:r>
            <a:r>
              <a:rPr lang="ru-RU" sz="1600" dirty="0">
                <a:solidFill>
                  <a:srgbClr val="C00000"/>
                </a:solidFill>
              </a:rPr>
              <a:t> </a:t>
            </a:r>
            <a:r>
              <a:rPr lang="ru-RU" sz="1600" dirty="0" err="1">
                <a:solidFill>
                  <a:srgbClr val="C00000"/>
                </a:solidFill>
              </a:rPr>
              <a:t>керек</a:t>
            </a:r>
            <a:r>
              <a:rPr lang="ru-RU" sz="1600" dirty="0"/>
              <a:t>. </a:t>
            </a:r>
          </a:p>
          <a:p>
            <a:r>
              <a:rPr lang="ru-RU" sz="1600" dirty="0" err="1"/>
              <a:t>Сызықты</a:t>
            </a:r>
            <a:r>
              <a:rPr lang="ru-RU" sz="1600" dirty="0"/>
              <a:t> </a:t>
            </a:r>
            <a:r>
              <a:rPr lang="ru-RU" sz="1600" dirty="0" err="1"/>
              <a:t>емес</a:t>
            </a:r>
            <a:r>
              <a:rPr lang="ru-RU" sz="1600" dirty="0"/>
              <a:t> </a:t>
            </a:r>
            <a:r>
              <a:rPr lang="ru-RU" sz="1600" dirty="0" err="1"/>
              <a:t>теңдеу</a:t>
            </a:r>
            <a:r>
              <a:rPr lang="ru-RU" sz="1600" dirty="0"/>
              <a:t> </a:t>
            </a:r>
            <a:r>
              <a:rPr lang="ru-RU" sz="1600" dirty="0" err="1"/>
              <a:t>жағдайында</a:t>
            </a:r>
            <a:r>
              <a:rPr lang="ru-RU" sz="1600" dirty="0"/>
              <a:t> </a:t>
            </a:r>
            <a:r>
              <a:rPr lang="ru-RU" sz="1600" dirty="0" err="1"/>
              <a:t>тәуелділіктің</a:t>
            </a:r>
            <a:r>
              <a:rPr lang="ru-RU" sz="1600" dirty="0"/>
              <a:t> </a:t>
            </a:r>
            <a:r>
              <a:rPr lang="ru-RU" sz="1600" dirty="0" err="1"/>
              <a:t>нақты</a:t>
            </a:r>
            <a:r>
              <a:rPr lang="ru-RU" sz="1600" dirty="0"/>
              <a:t> </a:t>
            </a:r>
            <a:r>
              <a:rPr lang="ru-RU" sz="1600" dirty="0" err="1"/>
              <a:t>түрін</a:t>
            </a:r>
            <a:r>
              <a:rPr lang="ru-RU" sz="1600" dirty="0"/>
              <a:t> </a:t>
            </a:r>
            <a:r>
              <a:rPr lang="ru-RU" sz="1600" i="1" dirty="0"/>
              <a:t>,</a:t>
            </a:r>
            <a:r>
              <a:rPr lang="ru-RU" sz="1600" dirty="0"/>
              <a:t> ал </a:t>
            </a:r>
            <a:r>
              <a:rPr lang="ru-RU" sz="1600" dirty="0" err="1"/>
              <a:t>біртекті</a:t>
            </a:r>
            <a:r>
              <a:rPr lang="ru-RU" sz="1600" dirty="0"/>
              <a:t> </a:t>
            </a:r>
            <a:r>
              <a:rPr lang="ru-RU" sz="1600" dirty="0" err="1"/>
              <a:t>емес</a:t>
            </a:r>
            <a:r>
              <a:rPr lang="ru-RU" sz="1600" dirty="0"/>
              <a:t> </a:t>
            </a:r>
            <a:r>
              <a:rPr lang="ru-RU" sz="1600" dirty="0" err="1"/>
              <a:t>теңдеу</a:t>
            </a:r>
            <a:r>
              <a:rPr lang="ru-RU" sz="1600" dirty="0"/>
              <a:t> </a:t>
            </a:r>
            <a:r>
              <a:rPr lang="ru-RU" sz="1600" dirty="0" err="1"/>
              <a:t>кезінде</a:t>
            </a:r>
            <a:r>
              <a:rPr lang="ru-RU" sz="1600" dirty="0"/>
              <a:t> </a:t>
            </a:r>
            <a:r>
              <a:rPr lang="ru-RU" sz="1600" i="1" dirty="0" err="1"/>
              <a:t>qv</a:t>
            </a:r>
            <a:r>
              <a:rPr lang="ru-RU" sz="1600" i="1" dirty="0"/>
              <a:t> (x, y, z, t)</a:t>
            </a:r>
            <a:r>
              <a:rPr lang="ru-RU" sz="1600" dirty="0"/>
              <a:t> </a:t>
            </a:r>
            <a:r>
              <a:rPr lang="ru-RU" sz="1600" dirty="0" err="1"/>
              <a:t>таралу</a:t>
            </a:r>
            <a:r>
              <a:rPr lang="ru-RU" sz="1600" dirty="0"/>
              <a:t> </a:t>
            </a:r>
            <a:r>
              <a:rPr lang="ru-RU" sz="1600" dirty="0" err="1"/>
              <a:t>функциясын</a:t>
            </a:r>
            <a:r>
              <a:rPr lang="ru-RU" sz="1600" dirty="0"/>
              <a:t> </a:t>
            </a:r>
            <a:r>
              <a:rPr lang="ru-RU" sz="1600" dirty="0" err="1"/>
              <a:t>білу</a:t>
            </a:r>
            <a:r>
              <a:rPr lang="ru-RU" sz="1600" dirty="0"/>
              <a:t> </a:t>
            </a:r>
            <a:r>
              <a:rPr lang="ru-RU" sz="1600" dirty="0" err="1"/>
              <a:t>қажет</a:t>
            </a:r>
            <a:r>
              <a:rPr lang="ru-RU" sz="1600" dirty="0"/>
              <a:t> </a:t>
            </a:r>
            <a:r>
              <a:rPr lang="ru-RU" sz="1600" i="1" dirty="0"/>
              <a:t>.</a:t>
            </a:r>
            <a:endParaRPr lang="ru-RU" sz="1600" dirty="0"/>
          </a:p>
        </p:txBody>
      </p:sp>
      <p:sp>
        <p:nvSpPr>
          <p:cNvPr id="16403" name="Rectangle 19">
            <a:extLst>
              <a:ext uri="{FF2B5EF4-FFF2-40B4-BE49-F238E27FC236}">
                <a16:creationId xmlns:a16="http://schemas.microsoft.com/office/drawing/2014/main" id="{D5E90473-3844-1F46-B3C7-3CF3958A8D1E}"/>
              </a:ext>
            </a:extLst>
          </p:cNvPr>
          <p:cNvSpPr>
            <a:spLocks noChangeArrowheads="1"/>
          </p:cNvSpPr>
          <p:nvPr/>
        </p:nvSpPr>
        <p:spPr bwMode="auto">
          <a:xfrm>
            <a:off x="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404" name="Rectangle 20">
            <a:extLst>
              <a:ext uri="{FF2B5EF4-FFF2-40B4-BE49-F238E27FC236}">
                <a16:creationId xmlns:a16="http://schemas.microsoft.com/office/drawing/2014/main" id="{142CA8DD-4F47-874F-AC99-FA0E9789F7FF}"/>
              </a:ext>
            </a:extLst>
          </p:cNvPr>
          <p:cNvSpPr>
            <a:spLocks noChangeArrowheads="1"/>
          </p:cNvSpPr>
          <p:nvPr/>
        </p:nvSpPr>
        <p:spPr bwMode="auto">
          <a:xfrm>
            <a:off x="0" y="308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405" name="Rectangle 21">
            <a:extLst>
              <a:ext uri="{FF2B5EF4-FFF2-40B4-BE49-F238E27FC236}">
                <a16:creationId xmlns:a16="http://schemas.microsoft.com/office/drawing/2014/main" id="{BC631A94-278F-F741-8F03-AB2F6618CBA8}"/>
              </a:ext>
            </a:extLst>
          </p:cNvPr>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6406" name="Rectangle 26">
            <a:extLst>
              <a:ext uri="{FF2B5EF4-FFF2-40B4-BE49-F238E27FC236}">
                <a16:creationId xmlns:a16="http://schemas.microsoft.com/office/drawing/2014/main" id="{191B301D-48E1-1E42-A913-2150E5DDC85B}"/>
              </a:ext>
            </a:extLst>
          </p:cNvPr>
          <p:cNvSpPr>
            <a:spLocks noChangeArrowheads="1"/>
          </p:cNvSpPr>
          <p:nvPr/>
        </p:nvSpPr>
        <p:spPr bwMode="auto">
          <a:xfrm>
            <a:off x="0" y="3124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16407" name="Object 25">
            <a:extLst>
              <a:ext uri="{FF2B5EF4-FFF2-40B4-BE49-F238E27FC236}">
                <a16:creationId xmlns:a16="http://schemas.microsoft.com/office/drawing/2014/main" id="{610B88AA-B877-4F4C-BAB2-F663C09235DF}"/>
              </a:ext>
            </a:extLst>
          </p:cNvPr>
          <p:cNvGraphicFramePr>
            <a:graphicFrameLocks noChangeAspect="1"/>
          </p:cNvGraphicFramePr>
          <p:nvPr>
            <p:extLst>
              <p:ext uri="{D42A27DB-BD31-4B8C-83A1-F6EECF244321}">
                <p14:modId xmlns:p14="http://schemas.microsoft.com/office/powerpoint/2010/main" val="20690849"/>
              </p:ext>
            </p:extLst>
          </p:nvPr>
        </p:nvGraphicFramePr>
        <p:xfrm>
          <a:off x="1835696" y="3293319"/>
          <a:ext cx="4176713" cy="788988"/>
        </p:xfrm>
        <a:graphic>
          <a:graphicData uri="http://schemas.openxmlformats.org/presentationml/2006/ole">
            <mc:AlternateContent xmlns:mc="http://schemas.openxmlformats.org/markup-compatibility/2006">
              <mc:Choice xmlns:v="urn:schemas-microsoft-com:vml" Requires="v">
                <p:oleObj name="Microsoft Equation 3.0" r:id="rId2" imgW="54419500" imgH="11112500" progId="Equation.3">
                  <p:embed/>
                </p:oleObj>
              </mc:Choice>
              <mc:Fallback>
                <p:oleObj name="Microsoft Equation 3.0" r:id="rId2" imgW="54419500" imgH="11112500" progId="Equation.3">
                  <p:embed/>
                  <p:pic>
                    <p:nvPicPr>
                      <p:cNvPr id="16407" name="Object 25">
                        <a:extLst>
                          <a:ext uri="{FF2B5EF4-FFF2-40B4-BE49-F238E27FC236}">
                            <a16:creationId xmlns:a16="http://schemas.microsoft.com/office/drawing/2014/main" id="{610B88AA-B877-4F4C-BAB2-F663C09235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3293319"/>
                        <a:ext cx="4176713"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430109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3">
            <a:extLst>
              <a:ext uri="{FF2B5EF4-FFF2-40B4-BE49-F238E27FC236}">
                <a16:creationId xmlns:a16="http://schemas.microsoft.com/office/drawing/2014/main" id="{D4FF9FCA-D2B1-3F49-A203-F2E4653BB59F}"/>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E564961-0417-6943-B56F-0FD36AA34ECF}" type="slidenum">
              <a:rPr lang="ru-RU" altLang="x-none" sz="1400"/>
              <a:pPr algn="r" eaLnBrk="1" hangingPunct="1"/>
              <a:t>13</a:t>
            </a:fld>
            <a:endParaRPr lang="ru-RU" altLang="x-none" sz="1400"/>
          </a:p>
        </p:txBody>
      </p:sp>
      <p:sp>
        <p:nvSpPr>
          <p:cNvPr id="2" name="Rectangle 2">
            <a:extLst>
              <a:ext uri="{FF2B5EF4-FFF2-40B4-BE49-F238E27FC236}">
                <a16:creationId xmlns:a16="http://schemas.microsoft.com/office/drawing/2014/main" id="{1C1E0B8B-B2F3-314E-9CD5-BD1D2EEAE760}"/>
              </a:ext>
            </a:extLst>
          </p:cNvPr>
          <p:cNvSpPr>
            <a:spLocks noChangeArrowheads="1"/>
          </p:cNvSpPr>
          <p:nvPr/>
        </p:nvSpPr>
        <p:spPr bwMode="auto">
          <a:xfrm>
            <a:off x="495300" y="261145"/>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rgbClr val="3C8C93"/>
                </a:solidFill>
                <a:effectLst>
                  <a:outerShdw blurRad="38100" dist="38100" dir="2700000" algn="tl">
                    <a:srgbClr val="C0C0C0"/>
                  </a:outerShdw>
                </a:effectLst>
                <a:latin typeface="Arial" charset="0"/>
              </a:rPr>
              <a:t>2. </a:t>
            </a:r>
            <a:r>
              <a:rPr lang="ru-RU" sz="2800" b="1" dirty="0" err="1"/>
              <a:t>Жылу</a:t>
            </a:r>
            <a:r>
              <a:rPr lang="ru-RU" sz="2800" b="1" dirty="0"/>
              <a:t> </a:t>
            </a:r>
            <a:r>
              <a:rPr lang="ru-RU" sz="2800" b="1" dirty="0" err="1"/>
              <a:t>өткізгіштік</a:t>
            </a:r>
            <a:r>
              <a:rPr lang="ru-RU" sz="2800" b="1" dirty="0"/>
              <a:t> </a:t>
            </a:r>
            <a:r>
              <a:rPr lang="ru-RU" sz="2800" b="1" dirty="0" err="1"/>
              <a:t>теориясы</a:t>
            </a:r>
            <a:r>
              <a:rPr lang="ru-RU" sz="2800" b="1" dirty="0"/>
              <a:t>. Фурье </a:t>
            </a:r>
            <a:r>
              <a:rPr lang="ru-RU" sz="2800" b="1" dirty="0" err="1"/>
              <a:t>заңы</a:t>
            </a:r>
            <a:endParaRPr lang="ru-RU" sz="2800" dirty="0"/>
          </a:p>
          <a:p>
            <a:pPr algn="just">
              <a:defRPr/>
            </a:pPr>
            <a:endParaRPr lang="ru-RU" sz="2800" b="1" dirty="0">
              <a:solidFill>
                <a:srgbClr val="3C8C93"/>
              </a:solidFill>
              <a:effectLst>
                <a:outerShdw blurRad="38100" dist="38100" dir="2700000" algn="tl">
                  <a:srgbClr val="C0C0C0"/>
                </a:outerShdw>
              </a:effectLst>
              <a:latin typeface="Arial" charset="0"/>
            </a:endParaRPr>
          </a:p>
        </p:txBody>
      </p:sp>
      <p:sp>
        <p:nvSpPr>
          <p:cNvPr id="17412" name="Rectangle 13">
            <a:extLst>
              <a:ext uri="{FF2B5EF4-FFF2-40B4-BE49-F238E27FC236}">
                <a16:creationId xmlns:a16="http://schemas.microsoft.com/office/drawing/2014/main" id="{5A927D9F-85A2-264C-9AD7-3AC9E6D5135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3" name="Rectangle 15">
            <a:extLst>
              <a:ext uri="{FF2B5EF4-FFF2-40B4-BE49-F238E27FC236}">
                <a16:creationId xmlns:a16="http://schemas.microsoft.com/office/drawing/2014/main" id="{4DE4DD54-2543-F247-8246-CA96559889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4" name="Rectangle 17">
            <a:extLst>
              <a:ext uri="{FF2B5EF4-FFF2-40B4-BE49-F238E27FC236}">
                <a16:creationId xmlns:a16="http://schemas.microsoft.com/office/drawing/2014/main" id="{DF1CC683-0954-2548-92DC-DB4B7AB55B3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5" name="Rectangle 19">
            <a:extLst>
              <a:ext uri="{FF2B5EF4-FFF2-40B4-BE49-F238E27FC236}">
                <a16:creationId xmlns:a16="http://schemas.microsoft.com/office/drawing/2014/main" id="{ED99BC9F-7784-A841-B04C-9090A5E5B4D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6" name="Rectangle 21">
            <a:extLst>
              <a:ext uri="{FF2B5EF4-FFF2-40B4-BE49-F238E27FC236}">
                <a16:creationId xmlns:a16="http://schemas.microsoft.com/office/drawing/2014/main" id="{4AEE9933-A11B-864F-8BDC-BB21A59FF56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7" name="Rectangle 23">
            <a:extLst>
              <a:ext uri="{FF2B5EF4-FFF2-40B4-BE49-F238E27FC236}">
                <a16:creationId xmlns:a16="http://schemas.microsoft.com/office/drawing/2014/main" id="{A3E42487-BB28-3743-B160-181F2767634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8" name="Rectangle 25">
            <a:extLst>
              <a:ext uri="{FF2B5EF4-FFF2-40B4-BE49-F238E27FC236}">
                <a16:creationId xmlns:a16="http://schemas.microsoft.com/office/drawing/2014/main" id="{C205848B-9858-A540-8D7C-DA5A0D2FA7F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19" name="Rectangle 27">
            <a:extLst>
              <a:ext uri="{FF2B5EF4-FFF2-40B4-BE49-F238E27FC236}">
                <a16:creationId xmlns:a16="http://schemas.microsoft.com/office/drawing/2014/main" id="{B1DF7DE5-CFB9-BF4C-ADB6-46D6E318D9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0" name="Rectangle 29">
            <a:extLst>
              <a:ext uri="{FF2B5EF4-FFF2-40B4-BE49-F238E27FC236}">
                <a16:creationId xmlns:a16="http://schemas.microsoft.com/office/drawing/2014/main" id="{24AD0E04-5CBF-DD42-B1A6-FC00ADE9B7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1" name="Rectangle 31">
            <a:extLst>
              <a:ext uri="{FF2B5EF4-FFF2-40B4-BE49-F238E27FC236}">
                <a16:creationId xmlns:a16="http://schemas.microsoft.com/office/drawing/2014/main" id="{A708C39F-3156-DD49-8A56-2CA67290551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2" name="Rectangle 33">
            <a:extLst>
              <a:ext uri="{FF2B5EF4-FFF2-40B4-BE49-F238E27FC236}">
                <a16:creationId xmlns:a16="http://schemas.microsoft.com/office/drawing/2014/main" id="{33063787-C331-0E41-900D-4081E0BF514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3" name="Rectangle 17">
            <a:extLst>
              <a:ext uri="{FF2B5EF4-FFF2-40B4-BE49-F238E27FC236}">
                <a16:creationId xmlns:a16="http://schemas.microsoft.com/office/drawing/2014/main" id="{94D90A8D-E2D9-2840-AD49-7DBCE7D05B8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4" name="Rectangle 19">
            <a:extLst>
              <a:ext uri="{FF2B5EF4-FFF2-40B4-BE49-F238E27FC236}">
                <a16:creationId xmlns:a16="http://schemas.microsoft.com/office/drawing/2014/main" id="{BDE3E8F1-4C99-8543-8DBC-10039BE47B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6" name="Text Box 18">
            <a:extLst>
              <a:ext uri="{FF2B5EF4-FFF2-40B4-BE49-F238E27FC236}">
                <a16:creationId xmlns:a16="http://schemas.microsoft.com/office/drawing/2014/main" id="{BC3B5876-CF5B-0242-8EB8-32E6E9B8091A}"/>
              </a:ext>
            </a:extLst>
          </p:cNvPr>
          <p:cNvSpPr txBox="1">
            <a:spLocks noChangeArrowheads="1"/>
          </p:cNvSpPr>
          <p:nvPr/>
        </p:nvSpPr>
        <p:spPr bwMode="auto">
          <a:xfrm>
            <a:off x="340342" y="891031"/>
            <a:ext cx="8351837"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1600" dirty="0" err="1"/>
              <a:t>Осындай</a:t>
            </a:r>
            <a:r>
              <a:rPr lang="ru-RU" sz="1600" dirty="0"/>
              <a:t> </a:t>
            </a:r>
            <a:r>
              <a:rPr lang="ru-RU" sz="1600" dirty="0" err="1"/>
              <a:t>теңдеудің</a:t>
            </a:r>
            <a:r>
              <a:rPr lang="ru-RU" sz="1600" dirty="0"/>
              <a:t> </a:t>
            </a:r>
            <a:r>
              <a:rPr lang="ru-RU" sz="1600" dirty="0" err="1"/>
              <a:t>шешімдер</a:t>
            </a:r>
            <a:r>
              <a:rPr lang="ru-RU" sz="1600" dirty="0"/>
              <a:t> </a:t>
            </a:r>
            <a:r>
              <a:rPr lang="ru-RU" sz="1600" dirty="0" err="1"/>
              <a:t>жиынтығынан</a:t>
            </a:r>
            <a:r>
              <a:rPr lang="ru-RU" sz="1600" dirty="0"/>
              <a:t> </a:t>
            </a:r>
            <a:r>
              <a:rPr lang="ru-RU" sz="1600" dirty="0" err="1"/>
              <a:t>берілген</a:t>
            </a:r>
            <a:r>
              <a:rPr lang="ru-RU" sz="1600" dirty="0"/>
              <a:t> </a:t>
            </a:r>
            <a:r>
              <a:rPr lang="ru-RU" sz="1600" dirty="0" err="1"/>
              <a:t>кластың</a:t>
            </a:r>
            <a:r>
              <a:rPr lang="ru-RU" sz="1600" dirty="0"/>
              <a:t> </a:t>
            </a:r>
            <a:r>
              <a:rPr lang="ru-RU" sz="1600" dirty="0" err="1"/>
              <a:t>жалғыз</a:t>
            </a:r>
            <a:r>
              <a:rPr lang="ru-RU" sz="1600" dirty="0"/>
              <a:t> </a:t>
            </a:r>
            <a:r>
              <a:rPr lang="ru-RU" sz="1600" dirty="0" err="1"/>
              <a:t>құбылысына</a:t>
            </a:r>
            <a:r>
              <a:rPr lang="ru-RU" sz="1600" dirty="0"/>
              <a:t> </a:t>
            </a:r>
            <a:r>
              <a:rPr lang="ru-RU" sz="1600" dirty="0" err="1"/>
              <a:t>сәйкес</a:t>
            </a:r>
            <a:r>
              <a:rPr lang="ru-RU" sz="1600" dirty="0"/>
              <a:t> </a:t>
            </a:r>
            <a:r>
              <a:rPr lang="ru-RU" sz="1600" dirty="0" err="1"/>
              <a:t>келетін</a:t>
            </a:r>
            <a:r>
              <a:rPr lang="ru-RU" sz="1600" dirty="0"/>
              <a:t> </a:t>
            </a:r>
            <a:r>
              <a:rPr lang="ru-RU" sz="1600" dirty="0" err="1"/>
              <a:t>бір</a:t>
            </a:r>
            <a:r>
              <a:rPr lang="ru-RU" sz="1600" dirty="0"/>
              <a:t> </a:t>
            </a:r>
            <a:r>
              <a:rPr lang="ru-RU" sz="1600" dirty="0" err="1"/>
              <a:t>шешімді</a:t>
            </a:r>
            <a:r>
              <a:rPr lang="ru-RU" sz="1600" dirty="0"/>
              <a:t> </a:t>
            </a:r>
            <a:r>
              <a:rPr lang="ru-RU" sz="1600" dirty="0" err="1"/>
              <a:t>бөліп</a:t>
            </a:r>
            <a:r>
              <a:rPr lang="ru-RU" sz="1600" dirty="0"/>
              <a:t> </a:t>
            </a:r>
            <a:r>
              <a:rPr lang="ru-RU" sz="1600" dirty="0" err="1"/>
              <a:t>алу</a:t>
            </a:r>
            <a:r>
              <a:rPr lang="ru-RU" sz="1600" dirty="0"/>
              <a:t> </a:t>
            </a:r>
            <a:r>
              <a:rPr lang="ru-RU" sz="1600" dirty="0" err="1"/>
              <a:t>үшін</a:t>
            </a:r>
            <a:r>
              <a:rPr lang="ru-RU" sz="1600" dirty="0"/>
              <a:t> </a:t>
            </a:r>
            <a:r>
              <a:rPr lang="ru-RU" sz="1600" dirty="0" err="1"/>
              <a:t>бірмәнді</a:t>
            </a:r>
            <a:r>
              <a:rPr lang="ru-RU" sz="1600" dirty="0"/>
              <a:t> </a:t>
            </a:r>
            <a:r>
              <a:rPr lang="ru-RU" sz="1600" dirty="0" err="1"/>
              <a:t>шарттар</a:t>
            </a:r>
            <a:r>
              <a:rPr lang="ru-RU" sz="1600" dirty="0"/>
              <a:t> </a:t>
            </a:r>
            <a:r>
              <a:rPr lang="ru-RU" sz="1600" dirty="0" err="1"/>
              <a:t>қою</a:t>
            </a:r>
            <a:r>
              <a:rPr lang="ru-RU" sz="1600" dirty="0"/>
              <a:t> </a:t>
            </a:r>
            <a:r>
              <a:rPr lang="ru-RU" sz="1600" dirty="0" err="1"/>
              <a:t>керек</a:t>
            </a:r>
            <a:r>
              <a:rPr lang="ru-RU" sz="1600" dirty="0"/>
              <a:t>. </a:t>
            </a:r>
          </a:p>
          <a:p>
            <a:r>
              <a:rPr lang="ru-RU" sz="1600" dirty="0" err="1"/>
              <a:t>Бірмәнді</a:t>
            </a:r>
            <a:r>
              <a:rPr lang="ru-RU" sz="1600" dirty="0"/>
              <a:t> </a:t>
            </a:r>
            <a:r>
              <a:rPr lang="ru-RU" sz="1600" dirty="0" err="1"/>
              <a:t>шарттарға</a:t>
            </a:r>
            <a:r>
              <a:rPr lang="ru-RU" sz="1600" dirty="0"/>
              <a:t> </a:t>
            </a:r>
            <a:r>
              <a:rPr lang="ru-RU" sz="1600" dirty="0" err="1"/>
              <a:t>мыналар</a:t>
            </a:r>
            <a:r>
              <a:rPr lang="ru-RU" sz="1600" dirty="0"/>
              <a:t> </a:t>
            </a:r>
            <a:r>
              <a:rPr lang="ru-RU" sz="1600" dirty="0" err="1"/>
              <a:t>жатады</a:t>
            </a:r>
            <a:r>
              <a:rPr lang="ru-RU" sz="1600" dirty="0"/>
              <a:t>: </a:t>
            </a:r>
          </a:p>
          <a:p>
            <a:pPr marL="285750" indent="-285750">
              <a:buFont typeface="Arial" panose="020B0604020202020204" pitchFamily="34" charset="0"/>
              <a:buChar char="•"/>
            </a:pPr>
            <a:r>
              <a:rPr lang="ru-RU" sz="1600" i="1" dirty="0" err="1">
                <a:solidFill>
                  <a:srgbClr val="FF0000"/>
                </a:solidFill>
              </a:rPr>
              <a:t>дененің</a:t>
            </a:r>
            <a:r>
              <a:rPr lang="ru-RU" sz="1600" i="1" dirty="0">
                <a:solidFill>
                  <a:srgbClr val="FF0000"/>
                </a:solidFill>
              </a:rPr>
              <a:t> </a:t>
            </a:r>
            <a:r>
              <a:rPr lang="ru-RU" sz="1600" i="1" dirty="0" err="1">
                <a:solidFill>
                  <a:srgbClr val="FF0000"/>
                </a:solidFill>
              </a:rPr>
              <a:t>пішіні</a:t>
            </a:r>
            <a:r>
              <a:rPr lang="ru-RU" sz="1600" i="1" dirty="0">
                <a:solidFill>
                  <a:srgbClr val="FF0000"/>
                </a:solidFill>
              </a:rPr>
              <a:t> мен </a:t>
            </a:r>
            <a:r>
              <a:rPr lang="ru-RU" sz="1600" i="1" dirty="0" err="1">
                <a:solidFill>
                  <a:srgbClr val="FF0000"/>
                </a:solidFill>
              </a:rPr>
              <a:t>өлшемін</a:t>
            </a:r>
            <a:r>
              <a:rPr lang="ru-RU" sz="1600" i="1" dirty="0">
                <a:solidFill>
                  <a:srgbClr val="FF0000"/>
                </a:solidFill>
              </a:rPr>
              <a:t> </a:t>
            </a:r>
            <a:r>
              <a:rPr lang="ru-RU" sz="1600" i="1" dirty="0" err="1">
                <a:solidFill>
                  <a:srgbClr val="FF0000"/>
                </a:solidFill>
              </a:rPr>
              <a:t>анықтайтын</a:t>
            </a:r>
            <a:r>
              <a:rPr lang="ru-RU" sz="1600" i="1" dirty="0">
                <a:solidFill>
                  <a:srgbClr val="FF0000"/>
                </a:solidFill>
              </a:rPr>
              <a:t> </a:t>
            </a:r>
            <a:r>
              <a:rPr lang="ru-RU" sz="1600" i="1" dirty="0" err="1">
                <a:solidFill>
                  <a:srgbClr val="FF0000"/>
                </a:solidFill>
              </a:rPr>
              <a:t>геометриялық</a:t>
            </a:r>
            <a:r>
              <a:rPr lang="ru-RU" sz="1600" i="1" dirty="0">
                <a:solidFill>
                  <a:srgbClr val="FF0000"/>
                </a:solidFill>
              </a:rPr>
              <a:t> </a:t>
            </a:r>
            <a:r>
              <a:rPr lang="ru-RU" sz="1600" i="1" dirty="0" err="1">
                <a:solidFill>
                  <a:srgbClr val="FF0000"/>
                </a:solidFill>
              </a:rPr>
              <a:t>шарттар</a:t>
            </a:r>
            <a:r>
              <a:rPr lang="ru-RU" sz="1600" i="1" dirty="0">
                <a:solidFill>
                  <a:srgbClr val="FF0000"/>
                </a:solidFill>
              </a:rPr>
              <a:t>; </a:t>
            </a:r>
          </a:p>
          <a:p>
            <a:pPr marL="285750" indent="-285750">
              <a:buFont typeface="Arial" panose="020B0604020202020204" pitchFamily="34" charset="0"/>
              <a:buChar char="•"/>
            </a:pPr>
            <a:r>
              <a:rPr lang="ru-RU" sz="1600" i="1" dirty="0" err="1">
                <a:solidFill>
                  <a:srgbClr val="FF0000"/>
                </a:solidFill>
              </a:rPr>
              <a:t>материалдың</a:t>
            </a:r>
            <a:r>
              <a:rPr lang="ru-RU" sz="1600" i="1" dirty="0">
                <a:solidFill>
                  <a:srgbClr val="FF0000"/>
                </a:solidFill>
              </a:rPr>
              <a:t> </a:t>
            </a:r>
            <a:r>
              <a:rPr lang="ru-RU" sz="1600" i="1" dirty="0" err="1">
                <a:solidFill>
                  <a:srgbClr val="FF0000"/>
                </a:solidFill>
              </a:rPr>
              <a:t>физикалық</a:t>
            </a:r>
            <a:r>
              <a:rPr lang="ru-RU" sz="1600" i="1" dirty="0">
                <a:solidFill>
                  <a:srgbClr val="FF0000"/>
                </a:solidFill>
              </a:rPr>
              <a:t> </a:t>
            </a:r>
            <a:r>
              <a:rPr lang="ru-RU" sz="1600" i="1" dirty="0" err="1">
                <a:solidFill>
                  <a:srgbClr val="FF0000"/>
                </a:solidFill>
              </a:rPr>
              <a:t>параметрлері</a:t>
            </a:r>
            <a:r>
              <a:rPr lang="ru-RU" sz="1600" i="1" dirty="0">
                <a:solidFill>
                  <a:srgbClr val="FF0000"/>
                </a:solidFill>
              </a:rPr>
              <a:t>, </a:t>
            </a:r>
            <a:r>
              <a:rPr lang="ru-RU" sz="1600" i="1" dirty="0" err="1">
                <a:solidFill>
                  <a:srgbClr val="FF0000"/>
                </a:solidFill>
              </a:rPr>
              <a:t>яғни</a:t>
            </a:r>
            <a:r>
              <a:rPr lang="ru-RU" sz="1600" i="1" dirty="0">
                <a:solidFill>
                  <a:srgbClr val="FF0000"/>
                </a:solidFill>
              </a:rPr>
              <a:t> K, p, s; </a:t>
            </a:r>
          </a:p>
          <a:p>
            <a:pPr marL="285750" indent="-285750">
              <a:buFont typeface="Arial" panose="020B0604020202020204" pitchFamily="34" charset="0"/>
              <a:buChar char="•"/>
            </a:pPr>
            <a:r>
              <a:rPr lang="ru-RU" sz="1600" i="1" dirty="0" err="1">
                <a:solidFill>
                  <a:srgbClr val="FF0000"/>
                </a:solidFill>
              </a:rPr>
              <a:t>бастапқы</a:t>
            </a:r>
            <a:r>
              <a:rPr lang="ru-RU" sz="1600" i="1" dirty="0">
                <a:solidFill>
                  <a:srgbClr val="FF0000"/>
                </a:solidFill>
              </a:rPr>
              <a:t> </a:t>
            </a:r>
            <a:r>
              <a:rPr lang="ru-RU" sz="1600" i="1" dirty="0" err="1">
                <a:solidFill>
                  <a:srgbClr val="FF0000"/>
                </a:solidFill>
              </a:rPr>
              <a:t>шарттар</a:t>
            </a:r>
            <a:r>
              <a:rPr lang="ru-RU" sz="1600" i="1" dirty="0">
                <a:solidFill>
                  <a:srgbClr val="FF0000"/>
                </a:solidFill>
              </a:rPr>
              <a:t>, </a:t>
            </a:r>
            <a:r>
              <a:rPr lang="ru-RU" sz="1600" i="1" dirty="0" err="1">
                <a:solidFill>
                  <a:srgbClr val="FF0000"/>
                </a:solidFill>
              </a:rPr>
              <a:t>яғни</a:t>
            </a:r>
            <a:r>
              <a:rPr lang="ru-RU" sz="1600" i="1" dirty="0">
                <a:solidFill>
                  <a:srgbClr val="FF0000"/>
                </a:solidFill>
              </a:rPr>
              <a:t> </a:t>
            </a:r>
            <a:r>
              <a:rPr lang="ru-RU" sz="1600" i="1" dirty="0" err="1">
                <a:solidFill>
                  <a:srgbClr val="FF0000"/>
                </a:solidFill>
              </a:rPr>
              <a:t>дененің</a:t>
            </a:r>
            <a:r>
              <a:rPr lang="ru-RU" sz="1600" i="1" dirty="0">
                <a:solidFill>
                  <a:srgbClr val="FF0000"/>
                </a:solidFill>
              </a:rPr>
              <a:t> </a:t>
            </a:r>
            <a:r>
              <a:rPr lang="ru-RU" sz="1600" i="1" dirty="0" err="1">
                <a:solidFill>
                  <a:srgbClr val="FF0000"/>
                </a:solidFill>
              </a:rPr>
              <a:t>белгілі</a:t>
            </a:r>
            <a:r>
              <a:rPr lang="ru-RU" sz="1600" i="1" dirty="0">
                <a:solidFill>
                  <a:srgbClr val="FF0000"/>
                </a:solidFill>
              </a:rPr>
              <a:t> </a:t>
            </a:r>
            <a:r>
              <a:rPr lang="ru-RU" sz="1600" i="1" dirty="0" err="1">
                <a:solidFill>
                  <a:srgbClr val="FF0000"/>
                </a:solidFill>
              </a:rPr>
              <a:t>бір</a:t>
            </a:r>
            <a:r>
              <a:rPr lang="ru-RU" sz="1600" i="1" dirty="0">
                <a:solidFill>
                  <a:srgbClr val="FF0000"/>
                </a:solidFill>
              </a:rPr>
              <a:t> </a:t>
            </a:r>
            <a:r>
              <a:rPr lang="ru-RU" sz="1600" i="1" dirty="0" err="1">
                <a:solidFill>
                  <a:srgbClr val="FF0000"/>
                </a:solidFill>
              </a:rPr>
              <a:t>сәттегі</a:t>
            </a:r>
            <a:r>
              <a:rPr lang="ru-RU" sz="1600" i="1" dirty="0">
                <a:solidFill>
                  <a:srgbClr val="FF0000"/>
                </a:solidFill>
              </a:rPr>
              <a:t> </a:t>
            </a:r>
            <a:r>
              <a:rPr lang="ru-RU" sz="1600" i="1" dirty="0" err="1">
                <a:solidFill>
                  <a:srgbClr val="FF0000"/>
                </a:solidFill>
              </a:rPr>
              <a:t>көлеміндегі</a:t>
            </a:r>
            <a:r>
              <a:rPr lang="ru-RU" sz="1600" i="1" dirty="0">
                <a:solidFill>
                  <a:srgbClr val="FF0000"/>
                </a:solidFill>
              </a:rPr>
              <a:t> </a:t>
            </a:r>
            <a:r>
              <a:rPr lang="ru-RU" sz="1600" i="1" dirty="0" err="1">
                <a:solidFill>
                  <a:srgbClr val="FF0000"/>
                </a:solidFill>
              </a:rPr>
              <a:t>температураның</a:t>
            </a:r>
            <a:r>
              <a:rPr lang="ru-RU" sz="1600" i="1" dirty="0">
                <a:solidFill>
                  <a:srgbClr val="FF0000"/>
                </a:solidFill>
              </a:rPr>
              <a:t> </a:t>
            </a:r>
            <a:r>
              <a:rPr lang="ru-RU" sz="1600" i="1" dirty="0" err="1">
                <a:solidFill>
                  <a:srgbClr val="FF0000"/>
                </a:solidFill>
              </a:rPr>
              <a:t>шығу</a:t>
            </a:r>
            <a:r>
              <a:rPr lang="ru-RU" sz="1600" i="1" dirty="0">
                <a:solidFill>
                  <a:srgbClr val="FF0000"/>
                </a:solidFill>
              </a:rPr>
              <a:t> </a:t>
            </a:r>
            <a:r>
              <a:rPr lang="ru-RU" sz="1600" i="1" dirty="0" err="1">
                <a:solidFill>
                  <a:srgbClr val="FF0000"/>
                </a:solidFill>
              </a:rPr>
              <a:t>тегі</a:t>
            </a:r>
            <a:r>
              <a:rPr lang="ru-RU" sz="1600" i="1" dirty="0">
                <a:solidFill>
                  <a:srgbClr val="FF0000"/>
                </a:solidFill>
              </a:rPr>
              <a:t> </a:t>
            </a:r>
            <a:r>
              <a:rPr lang="ru-RU" sz="1600" i="1" dirty="0" err="1">
                <a:solidFill>
                  <a:srgbClr val="FF0000"/>
                </a:solidFill>
              </a:rPr>
              <a:t>ретінде</a:t>
            </a:r>
            <a:r>
              <a:rPr lang="ru-RU" sz="1600" i="1" dirty="0">
                <a:solidFill>
                  <a:srgbClr val="FF0000"/>
                </a:solidFill>
              </a:rPr>
              <a:t> </a:t>
            </a:r>
            <a:r>
              <a:rPr lang="ru-RU" sz="1600" i="1" dirty="0" err="1">
                <a:solidFill>
                  <a:srgbClr val="FF0000"/>
                </a:solidFill>
              </a:rPr>
              <a:t>қабылдануы</a:t>
            </a:r>
            <a:r>
              <a:rPr lang="ru-RU" sz="1600" i="1" dirty="0">
                <a:solidFill>
                  <a:srgbClr val="FF0000"/>
                </a:solidFill>
              </a:rPr>
              <a:t>; </a:t>
            </a:r>
          </a:p>
          <a:p>
            <a:pPr marL="285750" indent="-285750">
              <a:buFont typeface="Arial" panose="020B0604020202020204" pitchFamily="34" charset="0"/>
              <a:buChar char="•"/>
            </a:pPr>
            <a:r>
              <a:rPr lang="ru-RU" sz="1600" i="1" dirty="0" err="1">
                <a:solidFill>
                  <a:srgbClr val="FF0000"/>
                </a:solidFill>
              </a:rPr>
              <a:t>қоршаған</a:t>
            </a:r>
            <a:r>
              <a:rPr lang="ru-RU" sz="1600" i="1" dirty="0">
                <a:solidFill>
                  <a:srgbClr val="FF0000"/>
                </a:solidFill>
              </a:rPr>
              <a:t> </a:t>
            </a:r>
            <a:r>
              <a:rPr lang="ru-RU" sz="1600" i="1" dirty="0" err="1">
                <a:solidFill>
                  <a:srgbClr val="FF0000"/>
                </a:solidFill>
              </a:rPr>
              <a:t>ортаның</a:t>
            </a:r>
            <a:r>
              <a:rPr lang="ru-RU" sz="1600" i="1" dirty="0">
                <a:solidFill>
                  <a:srgbClr val="FF0000"/>
                </a:solidFill>
              </a:rPr>
              <a:t> </a:t>
            </a:r>
            <a:r>
              <a:rPr lang="ru-RU" sz="1600" i="1" dirty="0" err="1">
                <a:solidFill>
                  <a:srgbClr val="FF0000"/>
                </a:solidFill>
              </a:rPr>
              <a:t>дене</a:t>
            </a:r>
            <a:r>
              <a:rPr lang="ru-RU" sz="1600" i="1" dirty="0">
                <a:solidFill>
                  <a:srgbClr val="FF0000"/>
                </a:solidFill>
              </a:rPr>
              <a:t> </a:t>
            </a:r>
            <a:r>
              <a:rPr lang="ru-RU" sz="1600" i="1" dirty="0" err="1">
                <a:solidFill>
                  <a:srgbClr val="FF0000"/>
                </a:solidFill>
              </a:rPr>
              <a:t>бетімен</a:t>
            </a:r>
            <a:r>
              <a:rPr lang="ru-RU" sz="1600" i="1" dirty="0">
                <a:solidFill>
                  <a:srgbClr val="FF0000"/>
                </a:solidFill>
              </a:rPr>
              <a:t> </a:t>
            </a:r>
            <a:r>
              <a:rPr lang="ru-RU" sz="1600" i="1" dirty="0" err="1">
                <a:solidFill>
                  <a:srgbClr val="FF0000"/>
                </a:solidFill>
              </a:rPr>
              <a:t>жылулық</a:t>
            </a:r>
            <a:r>
              <a:rPr lang="ru-RU" sz="1600" i="1" dirty="0">
                <a:solidFill>
                  <a:srgbClr val="FF0000"/>
                </a:solidFill>
              </a:rPr>
              <a:t> </a:t>
            </a:r>
            <a:r>
              <a:rPr lang="ru-RU" sz="1600" i="1" dirty="0" err="1">
                <a:solidFill>
                  <a:srgbClr val="FF0000"/>
                </a:solidFill>
              </a:rPr>
              <a:t>өзара</a:t>
            </a:r>
            <a:r>
              <a:rPr lang="ru-RU" sz="1600" i="1" dirty="0">
                <a:solidFill>
                  <a:srgbClr val="FF0000"/>
                </a:solidFill>
              </a:rPr>
              <a:t> </a:t>
            </a:r>
            <a:r>
              <a:rPr lang="ru-RU" sz="1600" i="1" dirty="0" err="1">
                <a:solidFill>
                  <a:srgbClr val="FF0000"/>
                </a:solidFill>
              </a:rPr>
              <a:t>әрекеттесуін</a:t>
            </a:r>
            <a:r>
              <a:rPr lang="ru-RU" sz="1600" i="1" dirty="0">
                <a:solidFill>
                  <a:srgbClr val="FF0000"/>
                </a:solidFill>
              </a:rPr>
              <a:t> </a:t>
            </a:r>
            <a:r>
              <a:rPr lang="ru-RU" sz="1600" i="1" dirty="0" err="1">
                <a:solidFill>
                  <a:srgbClr val="FF0000"/>
                </a:solidFill>
              </a:rPr>
              <a:t>сипаттайтын</a:t>
            </a:r>
            <a:r>
              <a:rPr lang="ru-RU" sz="1600" i="1" dirty="0">
                <a:solidFill>
                  <a:srgbClr val="FF0000"/>
                </a:solidFill>
              </a:rPr>
              <a:t> </a:t>
            </a:r>
            <a:r>
              <a:rPr lang="ru-RU" sz="1600" i="1" dirty="0" err="1">
                <a:solidFill>
                  <a:srgbClr val="FF0000"/>
                </a:solidFill>
              </a:rPr>
              <a:t>шекаралық</a:t>
            </a:r>
            <a:r>
              <a:rPr lang="ru-RU" sz="1600" i="1" dirty="0">
                <a:solidFill>
                  <a:srgbClr val="FF0000"/>
                </a:solidFill>
              </a:rPr>
              <a:t> </a:t>
            </a:r>
            <a:r>
              <a:rPr lang="ru-RU" sz="1600" i="1" dirty="0" err="1">
                <a:solidFill>
                  <a:srgbClr val="FF0000"/>
                </a:solidFill>
              </a:rPr>
              <a:t>жағдайлар</a:t>
            </a:r>
            <a:r>
              <a:rPr lang="ru-RU" sz="1600" dirty="0"/>
              <a:t>. </a:t>
            </a:r>
          </a:p>
          <a:p>
            <a:r>
              <a:rPr lang="ru-RU" sz="1600" dirty="0" err="1"/>
              <a:t>Бастапқы</a:t>
            </a:r>
            <a:r>
              <a:rPr lang="ru-RU" sz="1600" dirty="0"/>
              <a:t> </a:t>
            </a:r>
            <a:r>
              <a:rPr lang="ru-RU" sz="1600" dirty="0" err="1"/>
              <a:t>және</a:t>
            </a:r>
            <a:r>
              <a:rPr lang="ru-RU" sz="1600" dirty="0"/>
              <a:t> </a:t>
            </a:r>
            <a:r>
              <a:rPr lang="ru-RU" sz="1600" dirty="0" err="1"/>
              <a:t>шекаралық</a:t>
            </a:r>
            <a:r>
              <a:rPr lang="ru-RU" sz="1600" dirty="0"/>
              <a:t> </a:t>
            </a:r>
            <a:r>
              <a:rPr lang="ru-RU" sz="1600" dirty="0" err="1"/>
              <a:t>шарттар</a:t>
            </a:r>
            <a:r>
              <a:rPr lang="ru-RU" sz="1600" dirty="0"/>
              <a:t> «</a:t>
            </a:r>
            <a:r>
              <a:rPr lang="ru-RU" sz="1600" dirty="0" err="1"/>
              <a:t>шекті</a:t>
            </a:r>
            <a:r>
              <a:rPr lang="ru-RU" sz="1600" dirty="0"/>
              <a:t> </a:t>
            </a:r>
            <a:r>
              <a:rPr lang="ru-RU" sz="1600" dirty="0" err="1"/>
              <a:t>шарттар</a:t>
            </a:r>
            <a:r>
              <a:rPr lang="ru-RU" sz="1600" dirty="0"/>
              <a:t>» </a:t>
            </a:r>
            <a:r>
              <a:rPr lang="ru-RU" sz="1600" dirty="0" err="1"/>
              <a:t>терминімен</a:t>
            </a:r>
            <a:r>
              <a:rPr lang="ru-RU" sz="1600" dirty="0"/>
              <a:t> </a:t>
            </a:r>
            <a:r>
              <a:rPr lang="ru-RU" sz="1600" dirty="0" err="1"/>
              <a:t>біріктірілген</a:t>
            </a:r>
            <a:r>
              <a:rPr lang="ru-RU" sz="1600" dirty="0"/>
              <a:t>.</a:t>
            </a:r>
          </a:p>
          <a:p>
            <a:r>
              <a:rPr lang="ru-RU" sz="1600" dirty="0" err="1"/>
              <a:t>Жылу</a:t>
            </a:r>
            <a:r>
              <a:rPr lang="ru-RU" sz="1600" dirty="0"/>
              <a:t> </a:t>
            </a:r>
            <a:r>
              <a:rPr lang="ru-RU" sz="1600" dirty="0" err="1"/>
              <a:t>өткізгіштіктің</a:t>
            </a:r>
            <a:r>
              <a:rPr lang="ru-RU" sz="1600" dirty="0"/>
              <a:t> </a:t>
            </a:r>
            <a:r>
              <a:rPr lang="ru-RU" sz="1600" dirty="0" err="1"/>
              <a:t>жалпы</a:t>
            </a:r>
            <a:r>
              <a:rPr lang="ru-RU" sz="1600" dirty="0"/>
              <a:t> </a:t>
            </a:r>
            <a:r>
              <a:rPr lang="ru-RU" sz="1600" dirty="0" err="1"/>
              <a:t>дифференциалдық</a:t>
            </a:r>
            <a:r>
              <a:rPr lang="ru-RU" sz="1600" dirty="0"/>
              <a:t> </a:t>
            </a:r>
            <a:r>
              <a:rPr lang="ru-RU" sz="1600" dirty="0" err="1"/>
              <a:t>теңдеуі</a:t>
            </a:r>
            <a:r>
              <a:rPr lang="ru-RU" sz="1600" dirty="0"/>
              <a:t> </a:t>
            </a:r>
            <a:r>
              <a:rPr lang="ru-RU" sz="1600" dirty="0" err="1"/>
              <a:t>бірқатар</a:t>
            </a:r>
            <a:r>
              <a:rPr lang="ru-RU" sz="1600" dirty="0"/>
              <a:t> </a:t>
            </a:r>
            <a:r>
              <a:rPr lang="ru-RU" sz="1600" dirty="0" err="1"/>
              <a:t>болжамдар</a:t>
            </a:r>
            <a:r>
              <a:rPr lang="ru-RU" sz="1600" dirty="0"/>
              <a:t> </a:t>
            </a:r>
            <a:r>
              <a:rPr lang="ru-RU" sz="1600" dirty="0" err="1"/>
              <a:t>жасау</a:t>
            </a:r>
            <a:r>
              <a:rPr lang="ru-RU" sz="1600" dirty="0"/>
              <a:t> </a:t>
            </a:r>
            <a:r>
              <a:rPr lang="ru-RU" sz="1600" dirty="0" err="1"/>
              <a:t>жағдайында</a:t>
            </a:r>
            <a:r>
              <a:rPr lang="ru-RU" sz="1600" dirty="0"/>
              <a:t> </a:t>
            </a:r>
            <a:r>
              <a:rPr lang="ru-RU" sz="1600" dirty="0" err="1"/>
              <a:t>шығарылған</a:t>
            </a:r>
            <a:r>
              <a:rPr lang="ru-RU" sz="1600" dirty="0"/>
              <a:t>:</a:t>
            </a:r>
          </a:p>
          <a:p>
            <a:r>
              <a:rPr lang="ru-RU" sz="1600" dirty="0"/>
              <a:t>1) </a:t>
            </a:r>
            <a:r>
              <a:rPr lang="ru-RU" sz="1600" i="1" dirty="0" err="1"/>
              <a:t>дененің</a:t>
            </a:r>
            <a:r>
              <a:rPr lang="ru-RU" sz="1600" i="1" dirty="0"/>
              <a:t> </a:t>
            </a:r>
            <a:r>
              <a:rPr lang="ru-RU" sz="1600" i="1" dirty="0" err="1"/>
              <a:t>физикалық</a:t>
            </a:r>
            <a:r>
              <a:rPr lang="ru-RU" sz="1600" i="1" dirty="0"/>
              <a:t> </a:t>
            </a:r>
            <a:r>
              <a:rPr lang="ru-RU" sz="1600" i="1" dirty="0" err="1"/>
              <a:t>параметрлері</a:t>
            </a:r>
            <a:r>
              <a:rPr lang="ru-RU" sz="1600" i="1" dirty="0"/>
              <a:t> λ, с, ρ </a:t>
            </a:r>
            <a:r>
              <a:rPr lang="ru-RU" sz="1600" i="1" dirty="0" err="1"/>
              <a:t>тұрақты</a:t>
            </a:r>
            <a:r>
              <a:rPr lang="ru-RU" sz="1600" i="1" dirty="0"/>
              <a:t> </a:t>
            </a:r>
            <a:r>
              <a:rPr lang="ru-RU" sz="1600" i="1" dirty="0" err="1"/>
              <a:t>қабылданған</a:t>
            </a:r>
            <a:r>
              <a:rPr lang="ru-RU" sz="1600" i="1" dirty="0"/>
              <a:t>, </a:t>
            </a:r>
            <a:r>
              <a:rPr lang="ru-RU" sz="1600" i="1" dirty="0" err="1"/>
              <a:t>бірақ</a:t>
            </a:r>
            <a:r>
              <a:rPr lang="ru-RU" sz="1600" i="1" dirty="0"/>
              <a:t> </a:t>
            </a:r>
            <a:r>
              <a:rPr lang="ru-RU" sz="1600" i="1" dirty="0" err="1"/>
              <a:t>шын</a:t>
            </a:r>
            <a:r>
              <a:rPr lang="ru-RU" sz="1600" i="1" dirty="0"/>
              <a:t> </a:t>
            </a:r>
            <a:r>
              <a:rPr lang="ru-RU" sz="1600" i="1" dirty="0" err="1"/>
              <a:t>мәнінде</a:t>
            </a:r>
            <a:r>
              <a:rPr lang="ru-RU" sz="1600" i="1" dirty="0"/>
              <a:t> </a:t>
            </a:r>
            <a:r>
              <a:rPr lang="ru-RU" sz="1600" i="1" dirty="0" err="1"/>
              <a:t>олар</a:t>
            </a:r>
            <a:r>
              <a:rPr lang="ru-RU" sz="1600" i="1" dirty="0"/>
              <a:t> </a:t>
            </a:r>
            <a:r>
              <a:rPr lang="ru-RU" sz="1600" i="1" dirty="0" err="1"/>
              <a:t>дене</a:t>
            </a:r>
            <a:r>
              <a:rPr lang="ru-RU" sz="1600" i="1" dirty="0"/>
              <a:t> </a:t>
            </a:r>
            <a:r>
              <a:rPr lang="ru-RU" sz="1600" i="1" dirty="0" err="1"/>
              <a:t>температурасының</a:t>
            </a:r>
            <a:r>
              <a:rPr lang="ru-RU" sz="1600" i="1" dirty="0"/>
              <a:t> </a:t>
            </a:r>
            <a:r>
              <a:rPr lang="ru-RU" sz="1600" i="1" dirty="0" err="1"/>
              <a:t>өзгеруімен</a:t>
            </a:r>
            <a:r>
              <a:rPr lang="ru-RU" sz="1600" i="1" dirty="0"/>
              <a:t> </a:t>
            </a:r>
            <a:r>
              <a:rPr lang="ru-RU" sz="1600" i="1" dirty="0" err="1"/>
              <a:t>өзгереді</a:t>
            </a:r>
            <a:r>
              <a:rPr lang="ru-RU" sz="1600" i="1" dirty="0"/>
              <a:t>;</a:t>
            </a:r>
          </a:p>
          <a:p>
            <a:r>
              <a:rPr lang="ru-RU" sz="1600" dirty="0"/>
              <a:t>2) </a:t>
            </a:r>
            <a:r>
              <a:rPr lang="ru-RU" sz="1600" dirty="0" err="1"/>
              <a:t>денеге</a:t>
            </a:r>
            <a:r>
              <a:rPr lang="ru-RU" sz="1600" dirty="0"/>
              <a:t> </a:t>
            </a:r>
            <a:r>
              <a:rPr lang="ru-RU" sz="1600" dirty="0" err="1"/>
              <a:t>енетін</a:t>
            </a:r>
            <a:r>
              <a:rPr lang="ru-RU" sz="1600" dirty="0"/>
              <a:t> </a:t>
            </a:r>
            <a:r>
              <a:rPr lang="ru-RU" sz="1600" dirty="0" err="1"/>
              <a:t>жылу</a:t>
            </a:r>
            <a:r>
              <a:rPr lang="ru-RU" sz="1600" dirty="0"/>
              <a:t> тек таза </a:t>
            </a:r>
            <a:r>
              <a:rPr lang="ru-RU" sz="1600" dirty="0" err="1"/>
              <a:t>қыздыру</a:t>
            </a:r>
            <a:r>
              <a:rPr lang="ru-RU" sz="1600" dirty="0"/>
              <a:t> </a:t>
            </a:r>
            <a:r>
              <a:rPr lang="ru-RU" sz="1600" dirty="0" err="1"/>
              <a:t>арқылы</a:t>
            </a:r>
            <a:r>
              <a:rPr lang="ru-RU" sz="1600" dirty="0"/>
              <a:t> </a:t>
            </a:r>
            <a:r>
              <a:rPr lang="ru-RU" sz="1600" dirty="0" err="1"/>
              <a:t>қабылданады</a:t>
            </a:r>
            <a:r>
              <a:rPr lang="ru-RU" sz="1600" dirty="0"/>
              <a:t>, ал </a:t>
            </a:r>
            <a:r>
              <a:rPr lang="ru-RU" sz="1600" dirty="0" err="1"/>
              <a:t>денеде</a:t>
            </a:r>
            <a:r>
              <a:rPr lang="ru-RU" sz="1600" dirty="0"/>
              <a:t> </a:t>
            </a:r>
            <a:r>
              <a:rPr lang="ru-RU" sz="1600" dirty="0" err="1"/>
              <a:t>әртүрлі</a:t>
            </a:r>
            <a:r>
              <a:rPr lang="ru-RU" sz="1600" dirty="0"/>
              <a:t> </a:t>
            </a:r>
            <a:r>
              <a:rPr lang="ru-RU" sz="1600" i="1" dirty="0" err="1">
                <a:solidFill>
                  <a:srgbClr val="C00000"/>
                </a:solidFill>
              </a:rPr>
              <a:t>эндотермиялық</a:t>
            </a:r>
            <a:r>
              <a:rPr lang="ru-RU" sz="1600" i="1" dirty="0">
                <a:solidFill>
                  <a:srgbClr val="C00000"/>
                </a:solidFill>
              </a:rPr>
              <a:t> </a:t>
            </a:r>
            <a:r>
              <a:rPr lang="ru-RU" sz="1600" i="1" dirty="0" err="1">
                <a:solidFill>
                  <a:srgbClr val="C00000"/>
                </a:solidFill>
              </a:rPr>
              <a:t>және</a:t>
            </a:r>
            <a:r>
              <a:rPr lang="ru-RU" sz="1600" i="1" dirty="0">
                <a:solidFill>
                  <a:srgbClr val="C00000"/>
                </a:solidFill>
              </a:rPr>
              <a:t> </a:t>
            </a:r>
            <a:r>
              <a:rPr lang="ru-RU" sz="1600" i="1" dirty="0" err="1">
                <a:solidFill>
                  <a:srgbClr val="C00000"/>
                </a:solidFill>
              </a:rPr>
              <a:t>экзотермиялық</a:t>
            </a:r>
            <a:r>
              <a:rPr lang="ru-RU" sz="1600" i="1" dirty="0">
                <a:solidFill>
                  <a:srgbClr val="C00000"/>
                </a:solidFill>
              </a:rPr>
              <a:t> </a:t>
            </a:r>
            <a:r>
              <a:rPr lang="ru-RU" sz="1600" i="1" dirty="0" err="1">
                <a:solidFill>
                  <a:srgbClr val="C00000"/>
                </a:solidFill>
              </a:rPr>
              <a:t>процестер</a:t>
            </a:r>
            <a:r>
              <a:rPr lang="ru-RU" sz="1600" i="1" dirty="0">
                <a:solidFill>
                  <a:srgbClr val="C00000"/>
                </a:solidFill>
              </a:rPr>
              <a:t> </a:t>
            </a:r>
            <a:r>
              <a:rPr lang="ru-RU" sz="1600" i="1" dirty="0" err="1">
                <a:solidFill>
                  <a:srgbClr val="C00000"/>
                </a:solidFill>
              </a:rPr>
              <a:t>жүруі</a:t>
            </a:r>
            <a:r>
              <a:rPr lang="ru-RU" sz="1600" i="1" dirty="0">
                <a:solidFill>
                  <a:srgbClr val="C00000"/>
                </a:solidFill>
              </a:rPr>
              <a:t> </a:t>
            </a:r>
            <a:r>
              <a:rPr lang="ru-RU" sz="1600" i="1" dirty="0" err="1">
                <a:solidFill>
                  <a:srgbClr val="C00000"/>
                </a:solidFill>
              </a:rPr>
              <a:t>мүмкін</a:t>
            </a:r>
            <a:r>
              <a:rPr lang="ru-RU" sz="1600" dirty="0"/>
              <a:t>;</a:t>
            </a:r>
          </a:p>
          <a:p>
            <a:r>
              <a:rPr lang="ru-RU" sz="1600" dirty="0"/>
              <a:t>3) </a:t>
            </a:r>
            <a:r>
              <a:rPr lang="ru-RU" sz="1600" dirty="0" err="1"/>
              <a:t>дене</a:t>
            </a:r>
            <a:r>
              <a:rPr lang="ru-RU" sz="1600" dirty="0"/>
              <a:t> </a:t>
            </a:r>
            <a:r>
              <a:rPr lang="ru-RU" sz="1600" dirty="0" err="1"/>
              <a:t>изотропты</a:t>
            </a:r>
            <a:r>
              <a:rPr lang="ru-RU" sz="1600" dirty="0"/>
              <a:t> </a:t>
            </a:r>
            <a:r>
              <a:rPr lang="ru-RU" sz="1600" dirty="0" err="1"/>
              <a:t>болып</a:t>
            </a:r>
            <a:r>
              <a:rPr lang="ru-RU" sz="1600" dirty="0"/>
              <a:t> </a:t>
            </a:r>
            <a:r>
              <a:rPr lang="ru-RU" sz="1600" dirty="0" err="1"/>
              <a:t>қабылданған</a:t>
            </a:r>
            <a:r>
              <a:rPr lang="ru-RU" sz="1600" dirty="0"/>
              <a:t>, </a:t>
            </a:r>
            <a:r>
              <a:rPr lang="ru-RU" sz="1600" dirty="0" err="1"/>
              <a:t>яғни</a:t>
            </a:r>
            <a:r>
              <a:rPr lang="ru-RU" sz="1600" dirty="0"/>
              <a:t> </a:t>
            </a:r>
            <a:r>
              <a:rPr lang="ru-RU" sz="1600" dirty="0" err="1"/>
              <a:t>барлық</a:t>
            </a:r>
            <a:r>
              <a:rPr lang="ru-RU" sz="1600" dirty="0"/>
              <a:t> </a:t>
            </a:r>
            <a:r>
              <a:rPr lang="ru-RU" sz="1600" dirty="0" err="1"/>
              <a:t>бағытта</a:t>
            </a:r>
            <a:r>
              <a:rPr lang="ru-RU" sz="1600" dirty="0"/>
              <a:t> </a:t>
            </a:r>
            <a:r>
              <a:rPr lang="ru-RU" sz="1600" dirty="0" err="1"/>
              <a:t>біркелкі</a:t>
            </a:r>
            <a:r>
              <a:rPr lang="ru-RU" sz="1600" dirty="0"/>
              <a:t>. </a:t>
            </a:r>
          </a:p>
          <a:p>
            <a:r>
              <a:rPr lang="ru-RU" sz="1600" dirty="0" err="1"/>
              <a:t>Демек</a:t>
            </a:r>
            <a:r>
              <a:rPr lang="ru-RU" sz="1600" dirty="0"/>
              <a:t>, </a:t>
            </a:r>
            <a:r>
              <a:rPr lang="ru-RU" sz="1600" dirty="0" err="1"/>
              <a:t>бұл</a:t>
            </a:r>
            <a:r>
              <a:rPr lang="ru-RU" sz="1600" dirty="0"/>
              <a:t> </a:t>
            </a:r>
            <a:r>
              <a:rPr lang="ru-RU" sz="1600" dirty="0" err="1"/>
              <a:t>теңдеуді</a:t>
            </a:r>
            <a:r>
              <a:rPr lang="ru-RU" sz="1600" dirty="0"/>
              <a:t> </a:t>
            </a:r>
            <a:r>
              <a:rPr lang="ru-RU" sz="1600" dirty="0" err="1"/>
              <a:t>қорытынды</a:t>
            </a:r>
            <a:r>
              <a:rPr lang="ru-RU" sz="1600" dirty="0"/>
              <a:t> </a:t>
            </a:r>
            <a:r>
              <a:rPr lang="ru-RU" sz="1600" dirty="0" err="1"/>
              <a:t>шарттарына</a:t>
            </a:r>
            <a:r>
              <a:rPr lang="ru-RU" sz="1600" dirty="0"/>
              <a:t> </a:t>
            </a:r>
            <a:r>
              <a:rPr lang="ru-RU" sz="1600" dirty="0" err="1"/>
              <a:t>сәйкес</a:t>
            </a:r>
            <a:r>
              <a:rPr lang="ru-RU" sz="1600" dirty="0"/>
              <a:t> </a:t>
            </a:r>
            <a:r>
              <a:rPr lang="ru-RU" sz="1600" dirty="0" err="1"/>
              <a:t>келмейтін</a:t>
            </a:r>
            <a:r>
              <a:rPr lang="ru-RU" sz="1600" dirty="0"/>
              <a:t> </a:t>
            </a:r>
            <a:r>
              <a:rPr lang="ru-RU" sz="1600" dirty="0" err="1"/>
              <a:t>нақты</a:t>
            </a:r>
            <a:r>
              <a:rPr lang="ru-RU" sz="1600" dirty="0"/>
              <a:t> </a:t>
            </a:r>
            <a:r>
              <a:rPr lang="ru-RU" sz="1600" dirty="0" err="1"/>
              <a:t>жағдайларға</a:t>
            </a:r>
            <a:r>
              <a:rPr lang="ru-RU" sz="1600" dirty="0"/>
              <a:t> </a:t>
            </a:r>
            <a:r>
              <a:rPr lang="ru-RU" sz="1600" dirty="0" err="1"/>
              <a:t>қолдану</a:t>
            </a:r>
            <a:r>
              <a:rPr lang="ru-RU" sz="1600" dirty="0"/>
              <a:t> </a:t>
            </a:r>
            <a:r>
              <a:rPr lang="ru-RU" sz="1600" dirty="0" err="1"/>
              <a:t>нәтижелердің</a:t>
            </a:r>
            <a:r>
              <a:rPr lang="ru-RU" sz="1600" dirty="0"/>
              <a:t> </a:t>
            </a:r>
            <a:r>
              <a:rPr lang="ru-RU" sz="1600" dirty="0" err="1"/>
              <a:t>кейбір</a:t>
            </a:r>
            <a:r>
              <a:rPr lang="ru-RU" sz="1600" dirty="0"/>
              <a:t> </a:t>
            </a:r>
            <a:r>
              <a:rPr lang="ru-RU" sz="1600" dirty="0" err="1"/>
              <a:t>дәлсіздігіне</a:t>
            </a:r>
            <a:r>
              <a:rPr lang="ru-RU" sz="1600" dirty="0"/>
              <a:t> </a:t>
            </a:r>
            <a:r>
              <a:rPr lang="ru-RU" sz="1600" dirty="0" err="1"/>
              <a:t>әкеледі</a:t>
            </a:r>
            <a:r>
              <a:rPr lang="ru-RU" sz="1600" dirty="0"/>
              <a:t>.</a:t>
            </a:r>
          </a:p>
        </p:txBody>
      </p:sp>
      <p:sp>
        <p:nvSpPr>
          <p:cNvPr id="17427" name="Rectangle 19">
            <a:extLst>
              <a:ext uri="{FF2B5EF4-FFF2-40B4-BE49-F238E27FC236}">
                <a16:creationId xmlns:a16="http://schemas.microsoft.com/office/drawing/2014/main" id="{3BD58876-95CA-A94C-8A51-09D5F19C2737}"/>
              </a:ext>
            </a:extLst>
          </p:cNvPr>
          <p:cNvSpPr>
            <a:spLocks noChangeArrowheads="1"/>
          </p:cNvSpPr>
          <p:nvPr/>
        </p:nvSpPr>
        <p:spPr bwMode="auto">
          <a:xfrm>
            <a:off x="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8" name="Rectangle 20">
            <a:extLst>
              <a:ext uri="{FF2B5EF4-FFF2-40B4-BE49-F238E27FC236}">
                <a16:creationId xmlns:a16="http://schemas.microsoft.com/office/drawing/2014/main" id="{AE893825-4438-ED46-BE7B-F31A906BAC88}"/>
              </a:ext>
            </a:extLst>
          </p:cNvPr>
          <p:cNvSpPr>
            <a:spLocks noChangeArrowheads="1"/>
          </p:cNvSpPr>
          <p:nvPr/>
        </p:nvSpPr>
        <p:spPr bwMode="auto">
          <a:xfrm>
            <a:off x="0" y="308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7429" name="Rectangle 21">
            <a:extLst>
              <a:ext uri="{FF2B5EF4-FFF2-40B4-BE49-F238E27FC236}">
                <a16:creationId xmlns:a16="http://schemas.microsoft.com/office/drawing/2014/main" id="{6DE8E328-8DF8-E84C-AA70-4F67C83D9AC8}"/>
              </a:ext>
            </a:extLst>
          </p:cNvPr>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Tree>
    <p:extLst>
      <p:ext uri="{BB962C8B-B14F-4D97-AF65-F5344CB8AC3E}">
        <p14:creationId xmlns:p14="http://schemas.microsoft.com/office/powerpoint/2010/main" val="87510611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Номер слайда 1">
            <a:extLst>
              <a:ext uri="{FF2B5EF4-FFF2-40B4-BE49-F238E27FC236}">
                <a16:creationId xmlns:a16="http://schemas.microsoft.com/office/drawing/2014/main" id="{99C77A70-024F-4A4F-848D-5C639AF5842E}"/>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A4B5A7-6401-4C45-A9E7-4B2AC965973D}" type="slidenum">
              <a:rPr lang="ru-RU" altLang="x-none"/>
              <a:pPr/>
              <a:t>14</a:t>
            </a:fld>
            <a:endParaRPr lang="ru-RU" altLang="x-none"/>
          </a:p>
        </p:txBody>
      </p:sp>
      <p:sp>
        <p:nvSpPr>
          <p:cNvPr id="27651" name="TextBox 3">
            <a:extLst>
              <a:ext uri="{FF2B5EF4-FFF2-40B4-BE49-F238E27FC236}">
                <a16:creationId xmlns:a16="http://schemas.microsoft.com/office/drawing/2014/main" id="{E69EDAF4-DA81-8941-9222-C684E0ED865B}"/>
              </a:ext>
            </a:extLst>
          </p:cNvPr>
          <p:cNvSpPr txBox="1">
            <a:spLocks noChangeArrowheads="1"/>
          </p:cNvSpPr>
          <p:nvPr/>
        </p:nvSpPr>
        <p:spPr bwMode="auto">
          <a:xfrm>
            <a:off x="215169" y="764704"/>
            <a:ext cx="8642350" cy="5078313"/>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b="1" i="1" dirty="0" err="1"/>
              <a:t>Конвективті</a:t>
            </a:r>
            <a:r>
              <a:rPr lang="ru-RU" b="1" i="1" dirty="0"/>
              <a:t> </a:t>
            </a:r>
            <a:r>
              <a:rPr lang="ru-RU" b="1" i="1" dirty="0" err="1"/>
              <a:t>тасымалдау</a:t>
            </a:r>
            <a:r>
              <a:rPr lang="ru-RU" dirty="0"/>
              <a:t> </a:t>
            </a:r>
            <a:r>
              <a:rPr lang="ru-RU" dirty="0" err="1"/>
              <a:t>дегеніміз</a:t>
            </a:r>
            <a:r>
              <a:rPr lang="ru-RU" dirty="0"/>
              <a:t> – </a:t>
            </a:r>
            <a:r>
              <a:rPr lang="ru-RU" dirty="0" err="1"/>
              <a:t>температурасы</a:t>
            </a:r>
            <a:r>
              <a:rPr lang="ru-RU" dirty="0"/>
              <a:t> </a:t>
            </a:r>
            <a:r>
              <a:rPr lang="ru-RU" dirty="0" err="1"/>
              <a:t>әр</a:t>
            </a:r>
            <a:r>
              <a:rPr lang="ru-RU" dirty="0"/>
              <a:t> </a:t>
            </a:r>
            <a:r>
              <a:rPr lang="ru-RU" dirty="0" err="1"/>
              <a:t>түрлі</a:t>
            </a:r>
            <a:r>
              <a:rPr lang="ru-RU" dirty="0"/>
              <a:t> </a:t>
            </a:r>
            <a:r>
              <a:rPr lang="ru-RU" dirty="0" err="1"/>
              <a:t>болатын</a:t>
            </a:r>
            <a:r>
              <a:rPr lang="ru-RU" dirty="0"/>
              <a:t> </a:t>
            </a:r>
            <a:r>
              <a:rPr lang="ru-RU" dirty="0" err="1"/>
              <a:t>ортаның</a:t>
            </a:r>
            <a:r>
              <a:rPr lang="ru-RU" dirty="0"/>
              <a:t> </a:t>
            </a:r>
            <a:r>
              <a:rPr lang="ru-RU" dirty="0" err="1"/>
              <a:t>макроскопиялық</a:t>
            </a:r>
            <a:r>
              <a:rPr lang="ru-RU" dirty="0"/>
              <a:t> </a:t>
            </a:r>
            <a:r>
              <a:rPr lang="ru-RU" dirty="0" err="1"/>
              <a:t>элементтерінің</a:t>
            </a:r>
            <a:r>
              <a:rPr lang="ru-RU" dirty="0"/>
              <a:t> </a:t>
            </a:r>
            <a:r>
              <a:rPr lang="ru-RU" dirty="0" err="1"/>
              <a:t>қозғалуынан</a:t>
            </a:r>
            <a:r>
              <a:rPr lang="ru-RU" dirty="0"/>
              <a:t> </a:t>
            </a:r>
            <a:r>
              <a:rPr lang="ru-RU" dirty="0" err="1"/>
              <a:t>болатын</a:t>
            </a:r>
            <a:r>
              <a:rPr lang="ru-RU" dirty="0"/>
              <a:t> </a:t>
            </a:r>
            <a:r>
              <a:rPr lang="ru-RU" dirty="0" err="1"/>
              <a:t>жылудың</a:t>
            </a:r>
            <a:r>
              <a:rPr lang="ru-RU" dirty="0"/>
              <a:t> </a:t>
            </a:r>
            <a:r>
              <a:rPr lang="ru-RU" dirty="0" err="1"/>
              <a:t>таралуы</a:t>
            </a:r>
            <a:r>
              <a:rPr lang="ru-RU" dirty="0"/>
              <a:t>.</a:t>
            </a:r>
          </a:p>
          <a:p>
            <a:r>
              <a:rPr lang="ru-RU" b="1" i="1" dirty="0" err="1"/>
              <a:t>Конвективті</a:t>
            </a:r>
            <a:r>
              <a:rPr lang="ru-RU" b="1" i="1" dirty="0"/>
              <a:t> </a:t>
            </a:r>
            <a:r>
              <a:rPr lang="ru-RU" b="1" i="1" dirty="0" err="1"/>
              <a:t>жылуалмасу</a:t>
            </a:r>
            <a:r>
              <a:rPr lang="ru-RU" b="1" i="1" dirty="0"/>
              <a:t> (</a:t>
            </a:r>
            <a:r>
              <a:rPr lang="ru-RU" b="1" i="1" dirty="0" err="1"/>
              <a:t>жылуалмасу</a:t>
            </a:r>
            <a:r>
              <a:rPr lang="ru-RU" b="1" i="1" dirty="0"/>
              <a:t>)</a:t>
            </a:r>
            <a:r>
              <a:rPr lang="ru-RU" dirty="0"/>
              <a:t> </a:t>
            </a:r>
            <a:r>
              <a:rPr lang="ru-RU" dirty="0" err="1"/>
              <a:t>дегеніміз</a:t>
            </a:r>
            <a:r>
              <a:rPr lang="ru-RU" dirty="0"/>
              <a:t> - конвекция мен </a:t>
            </a:r>
            <a:r>
              <a:rPr lang="ru-RU" dirty="0" err="1"/>
              <a:t>жылуөткізгіштік</a:t>
            </a:r>
            <a:r>
              <a:rPr lang="ru-RU" dirty="0"/>
              <a:t> </a:t>
            </a:r>
            <a:r>
              <a:rPr lang="ru-RU" dirty="0" err="1"/>
              <a:t>арқылы</a:t>
            </a:r>
            <a:r>
              <a:rPr lang="ru-RU" dirty="0"/>
              <a:t> </a:t>
            </a:r>
            <a:r>
              <a:rPr lang="ru-RU" dirty="0" err="1"/>
              <a:t>жылудың</a:t>
            </a:r>
            <a:r>
              <a:rPr lang="ru-RU" dirty="0"/>
              <a:t> </a:t>
            </a:r>
            <a:r>
              <a:rPr lang="ru-RU" dirty="0" err="1"/>
              <a:t>берілуі</a:t>
            </a:r>
            <a:r>
              <a:rPr lang="ru-RU" dirty="0"/>
              <a:t>:</a:t>
            </a:r>
          </a:p>
          <a:p>
            <a:pPr marL="285750" lvl="0" indent="-285750">
              <a:buFont typeface="Arial" panose="020B0604020202020204" pitchFamily="34" charset="0"/>
              <a:buChar char="•"/>
            </a:pPr>
            <a:r>
              <a:rPr lang="ru-RU" dirty="0" err="1"/>
              <a:t>инженерлік</a:t>
            </a:r>
            <a:r>
              <a:rPr lang="ru-RU" dirty="0"/>
              <a:t> </a:t>
            </a:r>
            <a:r>
              <a:rPr lang="ru-RU" dirty="0" err="1"/>
              <a:t>есептеулерде</a:t>
            </a:r>
            <a:r>
              <a:rPr lang="ru-RU" dirty="0"/>
              <a:t> </a:t>
            </a:r>
            <a:r>
              <a:rPr lang="ru-RU" dirty="0" err="1"/>
              <a:t>сұйықтық</a:t>
            </a:r>
            <a:r>
              <a:rPr lang="ru-RU" dirty="0"/>
              <a:t> </a:t>
            </a:r>
            <a:r>
              <a:rPr lang="ru-RU" dirty="0" err="1"/>
              <a:t>немесе</a:t>
            </a:r>
            <a:r>
              <a:rPr lang="ru-RU" dirty="0"/>
              <a:t> газ </a:t>
            </a:r>
            <a:r>
              <a:rPr lang="ru-RU" dirty="0" err="1"/>
              <a:t>ағындары</a:t>
            </a:r>
            <a:r>
              <a:rPr lang="ru-RU" dirty="0"/>
              <a:t> мен </a:t>
            </a:r>
            <a:r>
              <a:rPr lang="ru-RU" dirty="0" err="1"/>
              <a:t>қатты</a:t>
            </a:r>
            <a:r>
              <a:rPr lang="ru-RU" dirty="0"/>
              <a:t> </a:t>
            </a:r>
            <a:r>
              <a:rPr lang="ru-RU" dirty="0" err="1"/>
              <a:t>дененің</a:t>
            </a:r>
            <a:r>
              <a:rPr lang="ru-RU" dirty="0"/>
              <a:t> </a:t>
            </a:r>
            <a:r>
              <a:rPr lang="ru-RU" dirty="0" err="1"/>
              <a:t>беті</a:t>
            </a:r>
            <a:r>
              <a:rPr lang="ru-RU" dirty="0"/>
              <a:t> </a:t>
            </a:r>
            <a:r>
              <a:rPr lang="ru-RU" dirty="0" err="1"/>
              <a:t>арасындағы</a:t>
            </a:r>
            <a:r>
              <a:rPr lang="ru-RU" dirty="0"/>
              <a:t> </a:t>
            </a:r>
            <a:r>
              <a:rPr lang="ru-RU" dirty="0" err="1"/>
              <a:t>конвективті</a:t>
            </a:r>
            <a:r>
              <a:rPr lang="ru-RU" dirty="0"/>
              <a:t> </a:t>
            </a:r>
            <a:r>
              <a:rPr lang="ru-RU" dirty="0" err="1"/>
              <a:t>жылу</a:t>
            </a:r>
            <a:r>
              <a:rPr lang="ru-RU" dirty="0"/>
              <a:t> беру </a:t>
            </a:r>
            <a:r>
              <a:rPr lang="ru-RU" dirty="0" err="1"/>
              <a:t>жиі</a:t>
            </a:r>
            <a:r>
              <a:rPr lang="ru-RU" dirty="0"/>
              <a:t> </a:t>
            </a:r>
            <a:r>
              <a:rPr lang="ru-RU" dirty="0" err="1"/>
              <a:t>анықталады</a:t>
            </a:r>
            <a:r>
              <a:rPr lang="ru-RU" dirty="0"/>
              <a:t>;</a:t>
            </a:r>
          </a:p>
          <a:p>
            <a:pPr marL="285750" lvl="0" indent="-285750">
              <a:buFont typeface="Arial" panose="020B0604020202020204" pitchFamily="34" charset="0"/>
              <a:buChar char="•"/>
            </a:pPr>
            <a:r>
              <a:rPr lang="ru-RU" dirty="0" err="1"/>
              <a:t>жылу</a:t>
            </a:r>
            <a:r>
              <a:rPr lang="ru-RU" dirty="0"/>
              <a:t> беру </a:t>
            </a:r>
            <a:r>
              <a:rPr lang="ru-RU" dirty="0" err="1"/>
              <a:t>әдетте</a:t>
            </a:r>
            <a:r>
              <a:rPr lang="ru-RU" dirty="0"/>
              <a:t> </a:t>
            </a:r>
            <a:r>
              <a:rPr lang="ru-RU" dirty="0" err="1"/>
              <a:t>жылу</a:t>
            </a:r>
            <a:r>
              <a:rPr lang="ru-RU" dirty="0"/>
              <a:t> </a:t>
            </a:r>
            <a:r>
              <a:rPr lang="ru-RU" dirty="0" err="1"/>
              <a:t>өткізгіштікпен</a:t>
            </a:r>
            <a:r>
              <a:rPr lang="ru-RU" dirty="0"/>
              <a:t> </a:t>
            </a:r>
            <a:r>
              <a:rPr lang="ru-RU" dirty="0" err="1"/>
              <a:t>бірге</a:t>
            </a:r>
            <a:r>
              <a:rPr lang="ru-RU" dirty="0"/>
              <a:t> </a:t>
            </a:r>
            <a:r>
              <a:rPr lang="ru-RU" dirty="0" err="1"/>
              <a:t>жүреді</a:t>
            </a:r>
            <a:r>
              <a:rPr lang="ru-RU" dirty="0"/>
              <a:t>.</a:t>
            </a:r>
          </a:p>
          <a:p>
            <a:r>
              <a:rPr lang="ru-RU" dirty="0" err="1">
                <a:solidFill>
                  <a:srgbClr val="FF0000"/>
                </a:solidFill>
              </a:rPr>
              <a:t>Жылу</a:t>
            </a:r>
            <a:r>
              <a:rPr lang="ru-RU" dirty="0">
                <a:solidFill>
                  <a:srgbClr val="FF0000"/>
                </a:solidFill>
              </a:rPr>
              <a:t> беру </a:t>
            </a:r>
            <a:r>
              <a:rPr lang="ru-RU" dirty="0" err="1">
                <a:solidFill>
                  <a:srgbClr val="FF0000"/>
                </a:solidFill>
              </a:rPr>
              <a:t>процесіне</a:t>
            </a:r>
            <a:r>
              <a:rPr lang="ru-RU" dirty="0">
                <a:solidFill>
                  <a:srgbClr val="FF0000"/>
                </a:solidFill>
              </a:rPr>
              <a:t> </a:t>
            </a:r>
            <a:r>
              <a:rPr lang="ru-RU" dirty="0" err="1">
                <a:solidFill>
                  <a:srgbClr val="FF0000"/>
                </a:solidFill>
              </a:rPr>
              <a:t>әсер</a:t>
            </a:r>
            <a:r>
              <a:rPr lang="ru-RU" dirty="0">
                <a:solidFill>
                  <a:srgbClr val="FF0000"/>
                </a:solidFill>
              </a:rPr>
              <a:t> </a:t>
            </a:r>
            <a:r>
              <a:rPr lang="ru-RU" dirty="0" err="1">
                <a:solidFill>
                  <a:srgbClr val="FF0000"/>
                </a:solidFill>
              </a:rPr>
              <a:t>ететін</a:t>
            </a:r>
            <a:r>
              <a:rPr lang="ru-RU" dirty="0">
                <a:solidFill>
                  <a:srgbClr val="FF0000"/>
                </a:solidFill>
              </a:rPr>
              <a:t> </a:t>
            </a:r>
            <a:r>
              <a:rPr lang="ru-RU" dirty="0" err="1">
                <a:solidFill>
                  <a:srgbClr val="FF0000"/>
                </a:solidFill>
              </a:rPr>
              <a:t>негізгі</a:t>
            </a:r>
            <a:r>
              <a:rPr lang="ru-RU" dirty="0">
                <a:solidFill>
                  <a:srgbClr val="FF0000"/>
                </a:solidFill>
              </a:rPr>
              <a:t> </a:t>
            </a:r>
            <a:r>
              <a:rPr lang="ru-RU" dirty="0" err="1">
                <a:solidFill>
                  <a:srgbClr val="FF0000"/>
                </a:solidFill>
              </a:rPr>
              <a:t>факторлар</a:t>
            </a:r>
            <a:r>
              <a:rPr lang="ru-RU" dirty="0">
                <a:solidFill>
                  <a:srgbClr val="FF0000"/>
                </a:solidFill>
              </a:rPr>
              <a:t>:</a:t>
            </a:r>
          </a:p>
          <a:p>
            <a:r>
              <a:rPr lang="ru-RU" b="1" dirty="0"/>
              <a:t>1) </a:t>
            </a:r>
            <a:r>
              <a:rPr lang="ru-RU" b="1" i="1" u="sng" dirty="0" err="1">
                <a:latin typeface="+mn-lt"/>
                <a:cs typeface="Times New Roman" panose="02020603050405020304" pitchFamily="18" charset="0"/>
              </a:rPr>
              <a:t>Сұйықтың</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газдың</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қабырға</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беті</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бойымен</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қозғалуынан</a:t>
            </a:r>
            <a:r>
              <a:rPr lang="ru-RU" b="1" i="1" u="sng" dirty="0">
                <a:latin typeface="+mn-lt"/>
                <a:cs typeface="Times New Roman" panose="02020603050405020304" pitchFamily="18" charset="0"/>
              </a:rPr>
              <a:t> </a:t>
            </a:r>
            <a:r>
              <a:rPr lang="ru-RU" b="1" i="1" u="sng" dirty="0" err="1">
                <a:latin typeface="+mn-lt"/>
                <a:cs typeface="Times New Roman" panose="02020603050405020304" pitchFamily="18" charset="0"/>
              </a:rPr>
              <a:t>пайда</a:t>
            </a:r>
            <a:r>
              <a:rPr lang="ru-RU" b="1" i="1" u="sng" dirty="0">
                <a:latin typeface="+mn-lt"/>
                <a:cs typeface="Times New Roman" panose="02020603050405020304" pitchFamily="18" charset="0"/>
              </a:rPr>
              <a:t> болу </a:t>
            </a:r>
            <a:r>
              <a:rPr lang="ru-RU" b="1" i="1" u="sng" dirty="0" err="1">
                <a:latin typeface="+mn-lt"/>
                <a:cs typeface="Times New Roman" panose="02020603050405020304" pitchFamily="18" charset="0"/>
              </a:rPr>
              <a:t>сипаты</a:t>
            </a:r>
            <a:endParaRPr lang="ru-RU" b="1" i="1" u="sng" dirty="0">
              <a:latin typeface="+mn-lt"/>
              <a:cs typeface="Times New Roman" panose="02020603050405020304" pitchFamily="18" charset="0"/>
            </a:endParaRPr>
          </a:p>
          <a:p>
            <a:r>
              <a:rPr lang="ru-RU" i="1" dirty="0" err="1">
                <a:solidFill>
                  <a:srgbClr val="C00000"/>
                </a:solidFill>
              </a:rPr>
              <a:t>Сұйықтықтың</a:t>
            </a:r>
            <a:r>
              <a:rPr lang="ru-RU" i="1" dirty="0">
                <a:solidFill>
                  <a:srgbClr val="C00000"/>
                </a:solidFill>
              </a:rPr>
              <a:t> (</a:t>
            </a:r>
            <a:r>
              <a:rPr lang="ru-RU" i="1" dirty="0" err="1">
                <a:solidFill>
                  <a:srgbClr val="C00000"/>
                </a:solidFill>
              </a:rPr>
              <a:t>газдың</a:t>
            </a:r>
            <a:r>
              <a:rPr lang="ru-RU" i="1" dirty="0">
                <a:solidFill>
                  <a:srgbClr val="C00000"/>
                </a:solidFill>
              </a:rPr>
              <a:t>),</a:t>
            </a:r>
            <a:r>
              <a:rPr lang="ru-RU" dirty="0">
                <a:solidFill>
                  <a:srgbClr val="C00000"/>
                </a:solidFill>
              </a:rPr>
              <a:t> </a:t>
            </a:r>
            <a:r>
              <a:rPr lang="ru-RU" dirty="0" err="1">
                <a:solidFill>
                  <a:srgbClr val="C00000"/>
                </a:solidFill>
              </a:rPr>
              <a:t>оның</a:t>
            </a:r>
            <a:r>
              <a:rPr lang="ru-RU" dirty="0">
                <a:solidFill>
                  <a:srgbClr val="C00000"/>
                </a:solidFill>
              </a:rPr>
              <a:t> </a:t>
            </a:r>
            <a:r>
              <a:rPr lang="ru-RU" dirty="0" err="1">
                <a:solidFill>
                  <a:srgbClr val="C00000"/>
                </a:solidFill>
              </a:rPr>
              <a:t>ыстық</a:t>
            </a:r>
            <a:r>
              <a:rPr lang="ru-RU" dirty="0">
                <a:solidFill>
                  <a:srgbClr val="C00000"/>
                </a:solidFill>
              </a:rPr>
              <a:t> </a:t>
            </a:r>
            <a:r>
              <a:rPr lang="ru-RU" dirty="0" err="1">
                <a:solidFill>
                  <a:srgbClr val="C00000"/>
                </a:solidFill>
              </a:rPr>
              <a:t>және</a:t>
            </a:r>
            <a:r>
              <a:rPr lang="ru-RU" dirty="0">
                <a:solidFill>
                  <a:srgbClr val="C00000"/>
                </a:solidFill>
              </a:rPr>
              <a:t> </a:t>
            </a:r>
            <a:r>
              <a:rPr lang="ru-RU" dirty="0" err="1">
                <a:solidFill>
                  <a:srgbClr val="C00000"/>
                </a:solidFill>
              </a:rPr>
              <a:t>суық</a:t>
            </a:r>
            <a:r>
              <a:rPr lang="ru-RU" dirty="0">
                <a:solidFill>
                  <a:srgbClr val="C00000"/>
                </a:solidFill>
              </a:rPr>
              <a:t> </a:t>
            </a:r>
            <a:r>
              <a:rPr lang="ru-RU" dirty="0" err="1">
                <a:solidFill>
                  <a:srgbClr val="C00000"/>
                </a:solidFill>
              </a:rPr>
              <a:t>қабаттарының</a:t>
            </a:r>
            <a:r>
              <a:rPr lang="ru-RU" dirty="0">
                <a:solidFill>
                  <a:srgbClr val="C00000"/>
                </a:solidFill>
              </a:rPr>
              <a:t> </a:t>
            </a:r>
            <a:r>
              <a:rPr lang="ru-RU" dirty="0" err="1">
                <a:solidFill>
                  <a:srgbClr val="C00000"/>
                </a:solidFill>
              </a:rPr>
              <a:t>тығыздығының</a:t>
            </a:r>
            <a:r>
              <a:rPr lang="ru-RU" dirty="0">
                <a:solidFill>
                  <a:srgbClr val="C00000"/>
                </a:solidFill>
              </a:rPr>
              <a:t> </a:t>
            </a:r>
            <a:r>
              <a:rPr lang="ru-RU" dirty="0" err="1">
                <a:solidFill>
                  <a:srgbClr val="C00000"/>
                </a:solidFill>
              </a:rPr>
              <a:t>айырмашылығынан</a:t>
            </a:r>
            <a:r>
              <a:rPr lang="ru-RU" dirty="0">
                <a:solidFill>
                  <a:srgbClr val="C00000"/>
                </a:solidFill>
              </a:rPr>
              <a:t> </a:t>
            </a:r>
            <a:r>
              <a:rPr lang="ru-RU" dirty="0" err="1">
                <a:solidFill>
                  <a:srgbClr val="C00000"/>
                </a:solidFill>
              </a:rPr>
              <a:t>ауырлық</a:t>
            </a:r>
            <a:r>
              <a:rPr lang="ru-RU" dirty="0">
                <a:solidFill>
                  <a:srgbClr val="C00000"/>
                </a:solidFill>
              </a:rPr>
              <a:t> </a:t>
            </a:r>
            <a:r>
              <a:rPr lang="ru-RU" dirty="0" err="1">
                <a:solidFill>
                  <a:srgbClr val="C00000"/>
                </a:solidFill>
              </a:rPr>
              <a:t>күші</a:t>
            </a:r>
            <a:r>
              <a:rPr lang="ru-RU" dirty="0">
                <a:solidFill>
                  <a:srgbClr val="C00000"/>
                </a:solidFill>
              </a:rPr>
              <a:t> </a:t>
            </a:r>
            <a:r>
              <a:rPr lang="ru-RU" dirty="0" err="1">
                <a:solidFill>
                  <a:srgbClr val="C00000"/>
                </a:solidFill>
              </a:rPr>
              <a:t>өрісінде</a:t>
            </a:r>
            <a:r>
              <a:rPr lang="ru-RU" dirty="0">
                <a:solidFill>
                  <a:srgbClr val="C00000"/>
                </a:solidFill>
              </a:rPr>
              <a:t> </a:t>
            </a:r>
            <a:r>
              <a:rPr lang="ru-RU" dirty="0" err="1">
                <a:solidFill>
                  <a:srgbClr val="C00000"/>
                </a:solidFill>
              </a:rPr>
              <a:t>туындаған</a:t>
            </a:r>
            <a:r>
              <a:rPr lang="ru-RU" dirty="0">
                <a:solidFill>
                  <a:srgbClr val="C00000"/>
                </a:solidFill>
              </a:rPr>
              <a:t> </a:t>
            </a:r>
            <a:r>
              <a:rPr lang="ru-RU" i="1" dirty="0" err="1">
                <a:solidFill>
                  <a:srgbClr val="C00000"/>
                </a:solidFill>
              </a:rPr>
              <a:t>өздігінен</a:t>
            </a:r>
            <a:r>
              <a:rPr lang="ru-RU" i="1" dirty="0">
                <a:solidFill>
                  <a:srgbClr val="C00000"/>
                </a:solidFill>
              </a:rPr>
              <a:t> </a:t>
            </a:r>
            <a:r>
              <a:rPr lang="ru-RU" i="1" dirty="0" err="1">
                <a:solidFill>
                  <a:srgbClr val="C00000"/>
                </a:solidFill>
              </a:rPr>
              <a:t>қозғалуын</a:t>
            </a:r>
            <a:r>
              <a:rPr lang="ru-RU" dirty="0">
                <a:solidFill>
                  <a:srgbClr val="C00000"/>
                </a:solidFill>
              </a:rPr>
              <a:t> </a:t>
            </a:r>
            <a:r>
              <a:rPr lang="ru-RU" dirty="0" err="1">
                <a:solidFill>
                  <a:srgbClr val="C00000"/>
                </a:solidFill>
              </a:rPr>
              <a:t>еркін</a:t>
            </a:r>
            <a:r>
              <a:rPr lang="ru-RU" dirty="0">
                <a:solidFill>
                  <a:srgbClr val="C00000"/>
                </a:solidFill>
              </a:rPr>
              <a:t> </a:t>
            </a:r>
            <a:r>
              <a:rPr lang="ru-RU" dirty="0" err="1">
                <a:solidFill>
                  <a:srgbClr val="C00000"/>
                </a:solidFill>
              </a:rPr>
              <a:t>қозғалыс</a:t>
            </a:r>
            <a:r>
              <a:rPr lang="ru-RU" dirty="0">
                <a:solidFill>
                  <a:srgbClr val="C00000"/>
                </a:solidFill>
              </a:rPr>
              <a:t> </a:t>
            </a:r>
            <a:r>
              <a:rPr lang="ru-RU" dirty="0"/>
              <a:t>( </a:t>
            </a:r>
            <a:r>
              <a:rPr lang="ru-RU" b="1" i="1" dirty="0" err="1"/>
              <a:t>табиғи</a:t>
            </a:r>
            <a:r>
              <a:rPr lang="ru-RU" b="1" i="1" dirty="0"/>
              <a:t> конвекция</a:t>
            </a:r>
            <a:r>
              <a:rPr lang="ru-RU" dirty="0"/>
              <a:t> ) </a:t>
            </a:r>
            <a:r>
              <a:rPr lang="ru-RU" dirty="0" err="1"/>
              <a:t>деп</a:t>
            </a:r>
            <a:r>
              <a:rPr lang="ru-RU" dirty="0"/>
              <a:t> </a:t>
            </a:r>
            <a:r>
              <a:rPr lang="ru-RU" dirty="0" err="1"/>
              <a:t>атайды</a:t>
            </a:r>
            <a:r>
              <a:rPr lang="ru-RU" dirty="0"/>
              <a:t>.</a:t>
            </a:r>
          </a:p>
          <a:p>
            <a:r>
              <a:rPr lang="ru-RU" dirty="0" err="1"/>
              <a:t>Сорғы</a:t>
            </a:r>
            <a:r>
              <a:rPr lang="ru-RU" dirty="0"/>
              <a:t>, </a:t>
            </a:r>
            <a:r>
              <a:rPr lang="ru-RU" dirty="0" err="1"/>
              <a:t>желдеткіш</a:t>
            </a:r>
            <a:r>
              <a:rPr lang="ru-RU" dirty="0"/>
              <a:t> </a:t>
            </a:r>
            <a:r>
              <a:rPr lang="ru-RU" dirty="0" err="1"/>
              <a:t>және</a:t>
            </a:r>
            <a:r>
              <a:rPr lang="ru-RU" dirty="0"/>
              <a:t> </a:t>
            </a:r>
            <a:r>
              <a:rPr lang="ru-RU" dirty="0" err="1"/>
              <a:t>басқа</a:t>
            </a:r>
            <a:r>
              <a:rPr lang="ru-RU" dirty="0"/>
              <a:t> </a:t>
            </a:r>
            <a:r>
              <a:rPr lang="ru-RU" dirty="0" err="1"/>
              <a:t>қондырғылар</a:t>
            </a:r>
            <a:r>
              <a:rPr lang="ru-RU" dirty="0"/>
              <a:t> </a:t>
            </a:r>
            <a:r>
              <a:rPr lang="ru-RU" dirty="0" err="1"/>
              <a:t>жасаған</a:t>
            </a:r>
            <a:r>
              <a:rPr lang="ru-RU" dirty="0"/>
              <a:t> </a:t>
            </a:r>
            <a:r>
              <a:rPr lang="ru-RU" i="1" dirty="0" err="1">
                <a:solidFill>
                  <a:srgbClr val="FF0000"/>
                </a:solidFill>
              </a:rPr>
              <a:t>қысым</a:t>
            </a:r>
            <a:r>
              <a:rPr lang="ru-RU" i="1" dirty="0">
                <a:solidFill>
                  <a:srgbClr val="FF0000"/>
                </a:solidFill>
              </a:rPr>
              <a:t> </a:t>
            </a:r>
            <a:r>
              <a:rPr lang="ru-RU" i="1" dirty="0" err="1">
                <a:solidFill>
                  <a:srgbClr val="FF0000"/>
                </a:solidFill>
              </a:rPr>
              <a:t>айырмашылығы</a:t>
            </a:r>
            <a:r>
              <a:rPr lang="ru-RU" i="1" dirty="0">
                <a:solidFill>
                  <a:srgbClr val="FF0000"/>
                </a:solidFill>
              </a:rPr>
              <a:t> </a:t>
            </a:r>
            <a:r>
              <a:rPr lang="ru-RU" i="1" dirty="0" err="1">
                <a:solidFill>
                  <a:srgbClr val="FF0000"/>
                </a:solidFill>
              </a:rPr>
              <a:t>есебінен</a:t>
            </a:r>
            <a:r>
              <a:rPr lang="ru-RU" i="1" dirty="0">
                <a:solidFill>
                  <a:srgbClr val="FF0000"/>
                </a:solidFill>
              </a:rPr>
              <a:t> </a:t>
            </a:r>
            <a:r>
              <a:rPr lang="ru-RU" i="1" dirty="0" err="1">
                <a:solidFill>
                  <a:srgbClr val="FF0000"/>
                </a:solidFill>
              </a:rPr>
              <a:t>пайда</a:t>
            </a:r>
            <a:r>
              <a:rPr lang="ru-RU" i="1" dirty="0">
                <a:solidFill>
                  <a:srgbClr val="FF0000"/>
                </a:solidFill>
              </a:rPr>
              <a:t> </a:t>
            </a:r>
            <a:r>
              <a:rPr lang="ru-RU" i="1" dirty="0" err="1">
                <a:solidFill>
                  <a:srgbClr val="FF0000"/>
                </a:solidFill>
              </a:rPr>
              <a:t>болған</a:t>
            </a:r>
            <a:r>
              <a:rPr lang="ru-RU" i="1" dirty="0">
                <a:solidFill>
                  <a:srgbClr val="FF0000"/>
                </a:solidFill>
              </a:rPr>
              <a:t> </a:t>
            </a:r>
            <a:r>
              <a:rPr lang="ru-RU" i="1" dirty="0" err="1">
                <a:solidFill>
                  <a:srgbClr val="FF0000"/>
                </a:solidFill>
              </a:rPr>
              <a:t>қозғалыс</a:t>
            </a:r>
            <a:r>
              <a:rPr lang="ru-RU" dirty="0">
                <a:solidFill>
                  <a:srgbClr val="FF0000"/>
                </a:solidFill>
              </a:rPr>
              <a:t> </a:t>
            </a:r>
            <a:r>
              <a:rPr lang="ru-RU" dirty="0" err="1">
                <a:solidFill>
                  <a:srgbClr val="FF0000"/>
                </a:solidFill>
              </a:rPr>
              <a:t>мәжбүрлі</a:t>
            </a:r>
            <a:r>
              <a:rPr lang="ru-RU" dirty="0">
                <a:solidFill>
                  <a:srgbClr val="FF0000"/>
                </a:solidFill>
              </a:rPr>
              <a:t> ( </a:t>
            </a:r>
            <a:r>
              <a:rPr lang="ru-RU" b="1" i="1" dirty="0" err="1">
                <a:solidFill>
                  <a:srgbClr val="FF0000"/>
                </a:solidFill>
              </a:rPr>
              <a:t>мәжбүрлі</a:t>
            </a:r>
            <a:r>
              <a:rPr lang="ru-RU" b="1" i="1" dirty="0">
                <a:solidFill>
                  <a:srgbClr val="FF0000"/>
                </a:solidFill>
              </a:rPr>
              <a:t> конвекция</a:t>
            </a:r>
            <a:r>
              <a:rPr lang="ru-RU" dirty="0">
                <a:solidFill>
                  <a:srgbClr val="FF0000"/>
                </a:solidFill>
              </a:rPr>
              <a:t> ) </a:t>
            </a:r>
            <a:r>
              <a:rPr lang="ru-RU" dirty="0" err="1">
                <a:solidFill>
                  <a:srgbClr val="FF0000"/>
                </a:solidFill>
              </a:rPr>
              <a:t>деп</a:t>
            </a:r>
            <a:r>
              <a:rPr lang="ru-RU" dirty="0">
                <a:solidFill>
                  <a:srgbClr val="FF0000"/>
                </a:solidFill>
              </a:rPr>
              <a:t> </a:t>
            </a:r>
            <a:r>
              <a:rPr lang="ru-RU" dirty="0" err="1">
                <a:solidFill>
                  <a:srgbClr val="FF0000"/>
                </a:solidFill>
              </a:rPr>
              <a:t>аталады</a:t>
            </a:r>
            <a:r>
              <a:rPr lang="ru-RU" dirty="0">
                <a:solidFill>
                  <a:srgbClr val="FF0000"/>
                </a:solidFill>
              </a:rPr>
              <a:t> .</a:t>
            </a:r>
          </a:p>
          <a:p>
            <a:pPr algn="just" eaLnBrk="1" hangingPunct="1"/>
            <a:r>
              <a:rPr lang="ru-RU" altLang="x-none" dirty="0">
                <a:latin typeface="+mn-lt"/>
                <a:cs typeface="Times New Roman" panose="02020603050405020304" pitchFamily="18" charset="0"/>
              </a:rPr>
              <a:t> </a:t>
            </a:r>
            <a:endParaRPr lang="ru-RU" dirty="0">
              <a:latin typeface="+mn-lt"/>
            </a:endParaRPr>
          </a:p>
        </p:txBody>
      </p:sp>
      <p:sp>
        <p:nvSpPr>
          <p:cNvPr id="2" name="TextBox 1">
            <a:extLst>
              <a:ext uri="{FF2B5EF4-FFF2-40B4-BE49-F238E27FC236}">
                <a16:creationId xmlns:a16="http://schemas.microsoft.com/office/drawing/2014/main" id="{79B2E7AC-BF20-1147-BF7C-F98FE3D18202}"/>
              </a:ext>
            </a:extLst>
          </p:cNvPr>
          <p:cNvSpPr txBox="1"/>
          <p:nvPr/>
        </p:nvSpPr>
        <p:spPr>
          <a:xfrm>
            <a:off x="179513" y="188640"/>
            <a:ext cx="8713662" cy="461665"/>
          </a:xfrm>
          <a:prstGeom prst="rect">
            <a:avLst/>
          </a:prstGeom>
          <a:noFill/>
        </p:spPr>
        <p:txBody>
          <a:bodyPr wrap="square" rtlCol="0">
            <a:spAutoFit/>
          </a:bodyPr>
          <a:lstStyle/>
          <a:p>
            <a:r>
              <a:rPr lang="x-none" sz="2400" b="1" dirty="0">
                <a:solidFill>
                  <a:schemeClr val="accent1">
                    <a:lumMod val="50000"/>
                  </a:schemeClr>
                </a:solidFill>
              </a:rPr>
              <a:t>3. </a:t>
            </a:r>
            <a:r>
              <a:rPr lang="kk-KZ" sz="2400" b="1" dirty="0" err="1">
                <a:solidFill>
                  <a:schemeClr val="accent1">
                    <a:lumMod val="50000"/>
                  </a:schemeClr>
                </a:solidFill>
                <a:latin typeface="Arial" charset="0"/>
              </a:rPr>
              <a:t>Конвективті</a:t>
            </a:r>
            <a:r>
              <a:rPr lang="kk-KZ" sz="2400" b="1" dirty="0">
                <a:solidFill>
                  <a:schemeClr val="accent1">
                    <a:lumMod val="50000"/>
                  </a:schemeClr>
                </a:solidFill>
                <a:latin typeface="Arial" charset="0"/>
              </a:rPr>
              <a:t> жылу және </a:t>
            </a:r>
            <a:r>
              <a:rPr lang="kk-KZ" sz="2400" b="1" dirty="0" err="1">
                <a:solidFill>
                  <a:schemeClr val="accent1">
                    <a:lumMod val="50000"/>
                  </a:schemeClr>
                </a:solidFill>
                <a:latin typeface="Arial" charset="0"/>
              </a:rPr>
              <a:t>массаалмасу</a:t>
            </a:r>
            <a:endParaRPr lang="x-none" sz="2400" b="1" dirty="0">
              <a:solidFill>
                <a:schemeClr val="accent1">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Номер слайда 1">
            <a:extLst>
              <a:ext uri="{FF2B5EF4-FFF2-40B4-BE49-F238E27FC236}">
                <a16:creationId xmlns:a16="http://schemas.microsoft.com/office/drawing/2014/main" id="{99C77A70-024F-4A4F-848D-5C639AF5842E}"/>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A4B5A7-6401-4C45-A9E7-4B2AC965973D}" type="slidenum">
              <a:rPr lang="ru-RU" altLang="x-none"/>
              <a:pPr/>
              <a:t>15</a:t>
            </a:fld>
            <a:endParaRPr lang="ru-RU" altLang="x-none"/>
          </a:p>
        </p:txBody>
      </p:sp>
      <p:sp>
        <p:nvSpPr>
          <p:cNvPr id="27651" name="TextBox 3">
            <a:extLst>
              <a:ext uri="{FF2B5EF4-FFF2-40B4-BE49-F238E27FC236}">
                <a16:creationId xmlns:a16="http://schemas.microsoft.com/office/drawing/2014/main" id="{E69EDAF4-DA81-8941-9222-C684E0ED865B}"/>
              </a:ext>
            </a:extLst>
          </p:cNvPr>
          <p:cNvSpPr txBox="1">
            <a:spLocks noChangeArrowheads="1"/>
          </p:cNvSpPr>
          <p:nvPr/>
        </p:nvSpPr>
        <p:spPr bwMode="auto">
          <a:xfrm>
            <a:off x="457199" y="920690"/>
            <a:ext cx="8291265"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2000" b="1" dirty="0">
                <a:latin typeface="Times New Roman" panose="02020603050405020304" pitchFamily="18" charset="0"/>
                <a:cs typeface="Times New Roman" panose="02020603050405020304" pitchFamily="18" charset="0"/>
              </a:rPr>
              <a:t>2) </a:t>
            </a:r>
            <a:r>
              <a:rPr lang="ru-RU" sz="2000" b="1" dirty="0" err="1">
                <a:latin typeface="Times New Roman" panose="02020603050405020304" pitchFamily="18" charset="0"/>
                <a:cs typeface="Times New Roman" panose="02020603050405020304" pitchFamily="18" charset="0"/>
              </a:rPr>
              <a:t>сұйықтықтың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қозғалу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режимі</a:t>
            </a:r>
            <a:r>
              <a:rPr lang="ru-RU" sz="2000" b="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i="1" dirty="0" err="1">
                <a:latin typeface="Times New Roman" panose="02020603050405020304" pitchFamily="18" charset="0"/>
                <a:cs typeface="Times New Roman" panose="02020603050405020304" pitchFamily="18" charset="0"/>
              </a:rPr>
              <a:t>Реттелген</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қабатты</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тыныш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пульсациясыз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қозғалыс</a:t>
            </a:r>
            <a:r>
              <a:rPr lang="ru-RU" sz="2000" dirty="0">
                <a:latin typeface="Times New Roman" panose="02020603050405020304" pitchFamily="18" charset="0"/>
                <a:cs typeface="Times New Roman" panose="02020603050405020304" pitchFamily="18" charset="0"/>
              </a:rPr>
              <a:t> </a:t>
            </a:r>
            <a:r>
              <a:rPr lang="ru-RU" sz="2000" b="1" i="1" dirty="0" err="1">
                <a:solidFill>
                  <a:srgbClr val="C00000"/>
                </a:solidFill>
                <a:latin typeface="Times New Roman" panose="02020603050405020304" pitchFamily="18" charset="0"/>
                <a:cs typeface="Times New Roman" panose="02020603050405020304" pitchFamily="18" charset="0"/>
              </a:rPr>
              <a:t>ламинарлы</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деп</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аталады</a:t>
            </a:r>
            <a:r>
              <a:rPr lang="ru-RU" sz="2000" dirty="0">
                <a:solidFill>
                  <a:srgbClr val="C00000"/>
                </a:solidFill>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i="1" dirty="0" err="1">
                <a:latin typeface="Times New Roman" panose="02020603050405020304" pitchFamily="18" charset="0"/>
                <a:cs typeface="Times New Roman" panose="02020603050405020304" pitchFamily="18" charset="0"/>
              </a:rPr>
              <a:t>Тәртіпсіз</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хаосты</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құйынды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қозғалыс</a:t>
            </a:r>
            <a:r>
              <a:rPr lang="ru-RU" sz="2000" dirty="0">
                <a:latin typeface="Times New Roman" panose="02020603050405020304" pitchFamily="18" charset="0"/>
                <a:cs typeface="Times New Roman" panose="02020603050405020304" pitchFamily="18" charset="0"/>
              </a:rPr>
              <a:t> </a:t>
            </a:r>
            <a:r>
              <a:rPr lang="ru-RU" sz="2000" b="1" i="1" dirty="0" err="1">
                <a:solidFill>
                  <a:srgbClr val="C00000"/>
                </a:solidFill>
                <a:latin typeface="Times New Roman" panose="02020603050405020304" pitchFamily="18" charset="0"/>
                <a:cs typeface="Times New Roman" panose="02020603050405020304" pitchFamily="18" charset="0"/>
              </a:rPr>
              <a:t>турбулентті</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деп</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аталады</a:t>
            </a:r>
            <a:r>
              <a:rPr lang="ru-RU" sz="2000"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3) </a:t>
            </a:r>
            <a:r>
              <a:rPr lang="ru-RU" sz="2000" b="1" dirty="0" err="1">
                <a:latin typeface="Times New Roman" panose="02020603050405020304" pitchFamily="18" charset="0"/>
                <a:cs typeface="Times New Roman" panose="02020603050405020304" pitchFamily="18" charset="0"/>
              </a:rPr>
              <a:t>Сұйықтар</a:t>
            </a:r>
            <a:r>
              <a:rPr lang="ru-RU" sz="2000" b="1" dirty="0">
                <a:latin typeface="Times New Roman" panose="02020603050405020304" pitchFamily="18" charset="0"/>
                <a:cs typeface="Times New Roman" panose="02020603050405020304" pitchFamily="18" charset="0"/>
              </a:rPr>
              <a:t> мен </a:t>
            </a:r>
            <a:r>
              <a:rPr lang="ru-RU" sz="2000" b="1" dirty="0" err="1">
                <a:latin typeface="Times New Roman" panose="02020603050405020304" pitchFamily="18" charset="0"/>
                <a:cs typeface="Times New Roman" panose="02020603050405020304" pitchFamily="18" charset="0"/>
              </a:rPr>
              <a:t>газдардың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физикалық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қасиеттері</a:t>
            </a:r>
            <a:r>
              <a:rPr lang="ru-RU" sz="2000" dirty="0">
                <a:latin typeface="Times New Roman" panose="02020603050405020304" pitchFamily="18" charset="0"/>
                <a:cs typeface="Times New Roman" panose="02020603050405020304" pitchFamily="18" charset="0"/>
              </a:rPr>
              <a:t> .</a:t>
            </a:r>
          </a:p>
          <a:p>
            <a:r>
              <a:rPr lang="ru-RU" sz="2000" dirty="0" err="1">
                <a:latin typeface="Times New Roman" panose="02020603050405020304" pitchFamily="18" charset="0"/>
                <a:cs typeface="Times New Roman" panose="02020603050405020304" pitchFamily="18" charset="0"/>
              </a:rPr>
              <a:t>Конвективті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жылуалмасуға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физикалық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параметрлер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үлкен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етеді</a:t>
            </a:r>
            <a:r>
              <a:rPr lang="ru-RU" sz="2000" dirty="0">
                <a:latin typeface="Times New Roman" panose="02020603050405020304" pitchFamily="18" charset="0"/>
                <a:cs typeface="Times New Roman" panose="02020603050405020304" pitchFamily="18" charset="0"/>
              </a:rPr>
              <a:t>: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жылу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өткізгіштік</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коэффициенті</a:t>
            </a:r>
            <a:r>
              <a:rPr lang="ru-RU" sz="2000" i="1" dirty="0">
                <a:latin typeface="Times New Roman" panose="02020603050405020304" pitchFamily="18" charset="0"/>
                <a:cs typeface="Times New Roman" panose="02020603050405020304" pitchFamily="18" charset="0"/>
              </a:rPr>
              <a:t> (λ),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меншікті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жылу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сыйымдылық</a:t>
            </a:r>
            <a:r>
              <a:rPr lang="ru-RU" sz="2000" i="1" dirty="0">
                <a:latin typeface="Times New Roman" panose="02020603050405020304" pitchFamily="18" charset="0"/>
                <a:cs typeface="Times New Roman" panose="02020603050405020304" pitchFamily="18" charset="0"/>
              </a:rPr>
              <a:t> (с),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тығыздық</a:t>
            </a:r>
            <a:r>
              <a:rPr lang="ru-RU" sz="2000" i="1" dirty="0">
                <a:latin typeface="Times New Roman" panose="02020603050405020304" pitchFamily="18" charset="0"/>
                <a:cs typeface="Times New Roman" panose="02020603050405020304" pitchFamily="18" charset="0"/>
              </a:rPr>
              <a:t> (ρ),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жылулық</a:t>
            </a:r>
            <a:r>
              <a:rPr lang="ru-RU" sz="2000" i="1" dirty="0">
                <a:latin typeface="Times New Roman" panose="02020603050405020304" pitchFamily="18" charset="0"/>
                <a:cs typeface="Times New Roman" panose="02020603050405020304" pitchFamily="18" charset="0"/>
              </a:rPr>
              <a:t> диффузия </a:t>
            </a:r>
            <a:r>
              <a:rPr lang="ru-RU" sz="2000" i="1" dirty="0" err="1">
                <a:latin typeface="Times New Roman" panose="02020603050405020304" pitchFamily="18" charset="0"/>
                <a:cs typeface="Times New Roman" panose="02020603050405020304" pitchFamily="18" charset="0"/>
              </a:rPr>
              <a:t>коэффициенті</a:t>
            </a:r>
            <a:r>
              <a:rPr lang="ru-RU" sz="2000" i="1" dirty="0">
                <a:latin typeface="Times New Roman" panose="02020603050405020304" pitchFamily="18" charset="0"/>
                <a:cs typeface="Times New Roman" panose="02020603050405020304" pitchFamily="18" charset="0"/>
              </a:rPr>
              <a:t> (a = λ / </a:t>
            </a:r>
            <a:r>
              <a:rPr lang="ru-RU" sz="2000" i="1" dirty="0" err="1">
                <a:latin typeface="Times New Roman" panose="02020603050405020304" pitchFamily="18" charset="0"/>
                <a:cs typeface="Times New Roman" panose="02020603050405020304" pitchFamily="18" charset="0"/>
              </a:rPr>
              <a:t>cр</a:t>
            </a:r>
            <a:r>
              <a:rPr lang="ru-RU" sz="2000" i="1" dirty="0">
                <a:latin typeface="Times New Roman" panose="02020603050405020304" pitchFamily="18" charset="0"/>
                <a:cs typeface="Times New Roman" panose="02020603050405020304" pitchFamily="18" charset="0"/>
              </a:rPr>
              <a:t> · ρ),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динамикалық</a:t>
            </a:r>
            <a:r>
              <a:rPr lang="ru-RU" sz="2000" i="1" dirty="0">
                <a:latin typeface="Times New Roman" panose="02020603050405020304" pitchFamily="18" charset="0"/>
                <a:cs typeface="Times New Roman" panose="02020603050405020304" pitchFamily="18" charset="0"/>
              </a:rPr>
              <a:t> (μ) </a:t>
            </a:r>
            <a:r>
              <a:rPr lang="ru-RU" sz="2000" i="1" dirty="0" err="1">
                <a:latin typeface="Times New Roman" panose="02020603050405020304" pitchFamily="18" charset="0"/>
                <a:cs typeface="Times New Roman" panose="02020603050405020304" pitchFamily="18" charset="0"/>
              </a:rPr>
              <a:t>немесе</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кинематикалық</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тұтқырлық</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коэффициенті</a:t>
            </a:r>
            <a:r>
              <a:rPr lang="ru-RU" sz="2000" i="1" dirty="0">
                <a:latin typeface="Times New Roman" panose="02020603050405020304" pitchFamily="18" charset="0"/>
                <a:cs typeface="Times New Roman" panose="02020603050405020304" pitchFamily="18" charset="0"/>
              </a:rPr>
              <a:t> (ν = μ / ρ), </a:t>
            </a:r>
          </a:p>
          <a:p>
            <a:pPr marL="800100" lvl="1" indent="-342900">
              <a:buFont typeface="Arial" panose="020B0604020202020204" pitchFamily="34" charset="0"/>
              <a:buChar char="•"/>
            </a:pPr>
            <a:r>
              <a:rPr lang="ru-RU" sz="2000" i="1" dirty="0" err="1">
                <a:latin typeface="Times New Roman" panose="02020603050405020304" pitchFamily="18" charset="0"/>
                <a:cs typeface="Times New Roman" panose="02020603050405020304" pitchFamily="18" charset="0"/>
              </a:rPr>
              <a:t>температуралық</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көлемдік</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кеңею</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коэффициенті</a:t>
            </a:r>
            <a:r>
              <a:rPr lang="ru-RU" sz="2000" i="1" dirty="0">
                <a:latin typeface="Times New Roman" panose="02020603050405020304" pitchFamily="18" charset="0"/>
                <a:cs typeface="Times New Roman" panose="02020603050405020304" pitchFamily="18" charset="0"/>
              </a:rPr>
              <a:t> (β = 1 / T).</a:t>
            </a:r>
          </a:p>
          <a:p>
            <a:r>
              <a:rPr lang="ru-RU" sz="2000" b="1" dirty="0">
                <a:latin typeface="Times New Roman" panose="02020603050405020304" pitchFamily="18" charset="0"/>
                <a:cs typeface="Times New Roman" panose="02020603050405020304" pitchFamily="18" charset="0"/>
              </a:rPr>
              <a:t>4) </a:t>
            </a:r>
            <a:r>
              <a:rPr lang="ru-RU" sz="2000" b="1" dirty="0" err="1">
                <a:latin typeface="Times New Roman" panose="02020603050405020304" pitchFamily="18" charset="0"/>
                <a:cs typeface="Times New Roman" panose="02020603050405020304" pitchFamily="18" charset="0"/>
              </a:rPr>
              <a:t>Беттің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пішіні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өлшемдері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және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орналасуы</a:t>
            </a:r>
            <a:r>
              <a:rPr lang="ru-RU" sz="2000" b="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dirty="0" err="1">
                <a:latin typeface="Times New Roman" panose="02020603050405020304" pitchFamily="18" charset="0"/>
                <a:cs typeface="Times New Roman" panose="02020603050405020304" pitchFamily="18" charset="0"/>
              </a:rPr>
              <a:t>Пішіні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тегіс</a:t>
            </a:r>
            <a:r>
              <a:rPr lang="ru-RU" sz="2000" dirty="0">
                <a:latin typeface="Times New Roman" panose="02020603050405020304" pitchFamily="18" charset="0"/>
                <a:cs typeface="Times New Roman" panose="02020603050405020304" pitchFamily="18" charset="0"/>
              </a:rPr>
              <a:t>, цилиндр </a:t>
            </a:r>
            <a:r>
              <a:rPr lang="ru-RU" sz="2000" dirty="0" err="1">
                <a:latin typeface="Times New Roman" panose="02020603050405020304" pitchFamily="18" charset="0"/>
                <a:cs typeface="Times New Roman" panose="02020603050405020304" pitchFamily="18" charset="0"/>
              </a:rPr>
              <a:t>тәрізді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Беттің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орналасуы</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көлденең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горизонтқа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бұрышпен</a:t>
            </a:r>
            <a:r>
              <a:rPr lang="ru-RU" sz="2000" dirty="0">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79B2E7AC-BF20-1147-BF7C-F98FE3D18202}"/>
              </a:ext>
            </a:extLst>
          </p:cNvPr>
          <p:cNvSpPr txBox="1"/>
          <p:nvPr/>
        </p:nvSpPr>
        <p:spPr>
          <a:xfrm>
            <a:off x="179513" y="188640"/>
            <a:ext cx="8713662" cy="830997"/>
          </a:xfrm>
          <a:prstGeom prst="rect">
            <a:avLst/>
          </a:prstGeom>
          <a:noFill/>
        </p:spPr>
        <p:txBody>
          <a:bodyPr wrap="square" rtlCol="0">
            <a:spAutoFit/>
          </a:bodyPr>
          <a:lstStyle/>
          <a:p>
            <a:r>
              <a:rPr lang="x-none" sz="2400" b="1" dirty="0">
                <a:solidFill>
                  <a:schemeClr val="accent1">
                    <a:lumMod val="50000"/>
                  </a:schemeClr>
                </a:solidFill>
              </a:rPr>
              <a:t>3. </a:t>
            </a:r>
            <a:r>
              <a:rPr lang="ru-RU" sz="2400" b="1" dirty="0" err="1"/>
              <a:t>Конвективті</a:t>
            </a:r>
            <a:r>
              <a:rPr lang="ru-RU" sz="2400" b="1" dirty="0"/>
              <a:t> </a:t>
            </a:r>
            <a:r>
              <a:rPr lang="ru-RU" sz="2400" b="1" dirty="0" err="1"/>
              <a:t>жылу</a:t>
            </a:r>
            <a:r>
              <a:rPr lang="ru-RU" sz="2400" b="1" dirty="0"/>
              <a:t> </a:t>
            </a:r>
            <a:r>
              <a:rPr lang="ru-RU" sz="2400" b="1" dirty="0" err="1"/>
              <a:t>және</a:t>
            </a:r>
            <a:r>
              <a:rPr lang="ru-RU" sz="2400" b="1" dirty="0"/>
              <a:t> </a:t>
            </a:r>
            <a:r>
              <a:rPr lang="ru-RU" sz="2400" b="1" dirty="0" err="1"/>
              <a:t>массаалмасу</a:t>
            </a:r>
            <a:endParaRPr lang="ru-RU" sz="2400" dirty="0"/>
          </a:p>
          <a:p>
            <a:r>
              <a:rPr lang="x-none" sz="2400" b="1" dirty="0">
                <a:solidFill>
                  <a:schemeClr val="accent1">
                    <a:lumMod val="50000"/>
                  </a:schemeClr>
                </a:solidFill>
              </a:rPr>
              <a:t> </a:t>
            </a:r>
          </a:p>
        </p:txBody>
      </p:sp>
    </p:spTree>
    <p:extLst>
      <p:ext uri="{BB962C8B-B14F-4D97-AF65-F5344CB8AC3E}">
        <p14:creationId xmlns:p14="http://schemas.microsoft.com/office/powerpoint/2010/main" val="2069527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Номер слайда 3">
            <a:extLst>
              <a:ext uri="{FF2B5EF4-FFF2-40B4-BE49-F238E27FC236}">
                <a16:creationId xmlns:a16="http://schemas.microsoft.com/office/drawing/2014/main" id="{BA14F477-54EA-CF49-9628-3E9A18BD59D6}"/>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067C9A0-47A3-674D-A8B4-BEFDE5A882D6}" type="slidenum">
              <a:rPr lang="ru-RU" altLang="x-none" sz="1400"/>
              <a:pPr algn="r" eaLnBrk="1" hangingPunct="1"/>
              <a:t>16</a:t>
            </a:fld>
            <a:endParaRPr lang="ru-RU" altLang="x-none" sz="1400"/>
          </a:p>
        </p:txBody>
      </p:sp>
      <p:sp>
        <p:nvSpPr>
          <p:cNvPr id="18435" name="Rectangle 13">
            <a:extLst>
              <a:ext uri="{FF2B5EF4-FFF2-40B4-BE49-F238E27FC236}">
                <a16:creationId xmlns:a16="http://schemas.microsoft.com/office/drawing/2014/main" id="{7D507A08-461D-C546-91B2-E4786BAE504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6" name="Rectangle 15">
            <a:extLst>
              <a:ext uri="{FF2B5EF4-FFF2-40B4-BE49-F238E27FC236}">
                <a16:creationId xmlns:a16="http://schemas.microsoft.com/office/drawing/2014/main" id="{C2BF52D0-9DE8-254D-8B49-3EFE46408D5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7" name="Rectangle 17">
            <a:extLst>
              <a:ext uri="{FF2B5EF4-FFF2-40B4-BE49-F238E27FC236}">
                <a16:creationId xmlns:a16="http://schemas.microsoft.com/office/drawing/2014/main" id="{033F244B-FD58-BB4D-88F5-FEC7DB8CBBE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8" name="Rectangle 19">
            <a:extLst>
              <a:ext uri="{FF2B5EF4-FFF2-40B4-BE49-F238E27FC236}">
                <a16:creationId xmlns:a16="http://schemas.microsoft.com/office/drawing/2014/main" id="{2C96718F-F525-7E42-B549-EEBF9B9153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9" name="Rectangle 21">
            <a:extLst>
              <a:ext uri="{FF2B5EF4-FFF2-40B4-BE49-F238E27FC236}">
                <a16:creationId xmlns:a16="http://schemas.microsoft.com/office/drawing/2014/main" id="{D16C17C0-6CBC-7340-982D-B787EC142BA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0" name="Rectangle 23">
            <a:extLst>
              <a:ext uri="{FF2B5EF4-FFF2-40B4-BE49-F238E27FC236}">
                <a16:creationId xmlns:a16="http://schemas.microsoft.com/office/drawing/2014/main" id="{C3509770-E6FA-6747-B1B8-7674880FA05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1" name="Rectangle 25">
            <a:extLst>
              <a:ext uri="{FF2B5EF4-FFF2-40B4-BE49-F238E27FC236}">
                <a16:creationId xmlns:a16="http://schemas.microsoft.com/office/drawing/2014/main" id="{E9AEFBF3-D157-474D-BA09-D3A13B4F72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2" name="Rectangle 27">
            <a:extLst>
              <a:ext uri="{FF2B5EF4-FFF2-40B4-BE49-F238E27FC236}">
                <a16:creationId xmlns:a16="http://schemas.microsoft.com/office/drawing/2014/main" id="{797B3334-B6ED-DF47-A5A6-EBB3176AB4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3" name="Rectangle 29">
            <a:extLst>
              <a:ext uri="{FF2B5EF4-FFF2-40B4-BE49-F238E27FC236}">
                <a16:creationId xmlns:a16="http://schemas.microsoft.com/office/drawing/2014/main" id="{AD3CCC2A-1A4B-6942-840A-CD170B5A869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4" name="Rectangle 31">
            <a:extLst>
              <a:ext uri="{FF2B5EF4-FFF2-40B4-BE49-F238E27FC236}">
                <a16:creationId xmlns:a16="http://schemas.microsoft.com/office/drawing/2014/main" id="{10D39064-BCB3-4B43-AE12-CE8F957931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5" name="Rectangle 33">
            <a:extLst>
              <a:ext uri="{FF2B5EF4-FFF2-40B4-BE49-F238E27FC236}">
                <a16:creationId xmlns:a16="http://schemas.microsoft.com/office/drawing/2014/main" id="{A49DDB62-1B9B-CA4D-9006-D5A385D3138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6" name="Rectangle 17">
            <a:extLst>
              <a:ext uri="{FF2B5EF4-FFF2-40B4-BE49-F238E27FC236}">
                <a16:creationId xmlns:a16="http://schemas.microsoft.com/office/drawing/2014/main" id="{2ED3FD4D-2CA0-2B4A-B7F6-6F0D12A7A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7" name="Rectangle 19">
            <a:extLst>
              <a:ext uri="{FF2B5EF4-FFF2-40B4-BE49-F238E27FC236}">
                <a16:creationId xmlns:a16="http://schemas.microsoft.com/office/drawing/2014/main" id="{EB4667FD-86EF-7F4A-8319-A96D54EAAB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Rectangle 2">
            <a:extLst>
              <a:ext uri="{FF2B5EF4-FFF2-40B4-BE49-F238E27FC236}">
                <a16:creationId xmlns:a16="http://schemas.microsoft.com/office/drawing/2014/main" id="{69290561-BD20-FF45-8E44-E083D91126D7}"/>
              </a:ext>
            </a:extLst>
          </p:cNvPr>
          <p:cNvSpPr>
            <a:spLocks noChangeArrowheads="1"/>
          </p:cNvSpPr>
          <p:nvPr/>
        </p:nvSpPr>
        <p:spPr bwMode="auto">
          <a:xfrm>
            <a:off x="468313" y="427038"/>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3200" b="1" dirty="0">
                <a:solidFill>
                  <a:schemeClr val="accent1">
                    <a:lumMod val="50000"/>
                  </a:schemeClr>
                </a:solidFill>
                <a:effectLst>
                  <a:outerShdw blurRad="38100" dist="38100" dir="2700000" algn="tl">
                    <a:srgbClr val="C0C0C0"/>
                  </a:outerShdw>
                </a:effectLst>
                <a:latin typeface="Arial" charset="0"/>
              </a:rPr>
              <a:t>4. </a:t>
            </a:r>
            <a:r>
              <a:rPr lang="ru-RU" sz="3200" b="1" dirty="0">
                <a:solidFill>
                  <a:schemeClr val="accent1">
                    <a:lumMod val="50000"/>
                  </a:schemeClr>
                </a:solidFill>
                <a:latin typeface="Arial" charset="0"/>
              </a:rPr>
              <a:t>Ньютон-</a:t>
            </a:r>
            <a:r>
              <a:rPr lang="ru-RU" sz="3200" b="1" dirty="0" err="1">
                <a:solidFill>
                  <a:schemeClr val="accent1">
                    <a:lumMod val="50000"/>
                  </a:schemeClr>
                </a:solidFill>
                <a:latin typeface="Arial" charset="0"/>
              </a:rPr>
              <a:t>Рихман</a:t>
            </a:r>
            <a:r>
              <a:rPr lang="ru-RU" sz="3200" b="1" dirty="0">
                <a:solidFill>
                  <a:schemeClr val="accent1">
                    <a:lumMod val="50000"/>
                  </a:schemeClr>
                </a:solidFill>
                <a:latin typeface="Arial" charset="0"/>
              </a:rPr>
              <a:t> </a:t>
            </a:r>
            <a:r>
              <a:rPr lang="ru-RU" sz="3200" b="1" dirty="0" err="1">
                <a:solidFill>
                  <a:schemeClr val="accent1">
                    <a:lumMod val="50000"/>
                  </a:schemeClr>
                </a:solidFill>
                <a:latin typeface="Arial" charset="0"/>
              </a:rPr>
              <a:t>заңы</a:t>
            </a:r>
            <a:endParaRPr lang="ru-RU" sz="3200" b="1" dirty="0">
              <a:solidFill>
                <a:schemeClr val="accent1">
                  <a:lumMod val="50000"/>
                </a:schemeClr>
              </a:solidFill>
              <a:effectLst>
                <a:outerShdw blurRad="38100" dist="38100" dir="2700000" algn="tl">
                  <a:srgbClr val="C0C0C0"/>
                </a:outerShdw>
              </a:effectLst>
              <a:latin typeface="Arial" charset="0"/>
            </a:endParaRPr>
          </a:p>
        </p:txBody>
      </p:sp>
      <p:sp>
        <p:nvSpPr>
          <p:cNvPr id="18450" name="TextBox 2">
            <a:extLst>
              <a:ext uri="{FF2B5EF4-FFF2-40B4-BE49-F238E27FC236}">
                <a16:creationId xmlns:a16="http://schemas.microsoft.com/office/drawing/2014/main" id="{70E1B620-E6EA-2F4B-BC7C-08938E81B3AC}"/>
              </a:ext>
            </a:extLst>
          </p:cNvPr>
          <p:cNvSpPr txBox="1">
            <a:spLocks noChangeArrowheads="1"/>
          </p:cNvSpPr>
          <p:nvPr/>
        </p:nvSpPr>
        <p:spPr bwMode="auto">
          <a:xfrm>
            <a:off x="395288" y="1074738"/>
            <a:ext cx="8297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 name="TextBox 4">
            <a:extLst>
              <a:ext uri="{FF2B5EF4-FFF2-40B4-BE49-F238E27FC236}">
                <a16:creationId xmlns:a16="http://schemas.microsoft.com/office/drawing/2014/main" id="{9E1D462B-DA9B-E347-A8F6-9DAB1EF2B098}"/>
              </a:ext>
            </a:extLst>
          </p:cNvPr>
          <p:cNvSpPr txBox="1"/>
          <p:nvPr/>
        </p:nvSpPr>
        <p:spPr>
          <a:xfrm>
            <a:off x="447136" y="1052290"/>
            <a:ext cx="8424862" cy="5078313"/>
          </a:xfrm>
          <a:prstGeom prst="rect">
            <a:avLst/>
          </a:prstGeom>
          <a:noFill/>
        </p:spPr>
        <p:txBody>
          <a:bodyPr>
            <a:spAutoFit/>
          </a:bodyPr>
          <a:lstStyle/>
          <a:p>
            <a:pPr algn="just"/>
            <a:r>
              <a:rPr lang="ru-RU" dirty="0">
                <a:latin typeface="Times New Roman" panose="02020603050405020304" pitchFamily="18" charset="0"/>
                <a:cs typeface="Times New Roman" panose="02020603050405020304" pitchFamily="18" charset="0"/>
              </a:rPr>
              <a:t>Практика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қозғалатын</a:t>
            </a:r>
            <a:r>
              <a:rPr lang="ru-RU" dirty="0">
                <a:latin typeface="Times New Roman" panose="02020603050405020304" pitchFamily="18" charset="0"/>
                <a:cs typeface="Times New Roman" panose="02020603050405020304" pitchFamily="18" charset="0"/>
              </a:rPr>
              <a:t> орта мен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сұйық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газбен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беру - </a:t>
            </a: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Қозғалатын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тұтқырлығына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жабысады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бетке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жергілікті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жылдамдығы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нөлге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Сондықтан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ағынының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тығыздығын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қалдырып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өткізгіштік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заңын</a:t>
            </a:r>
            <a:r>
              <a:rPr lang="ru-RU" dirty="0">
                <a:latin typeface="Times New Roman" panose="02020603050405020304" pitchFamily="18" charset="0"/>
                <a:cs typeface="Times New Roman" panose="02020603050405020304" pitchFamily="18" charset="0"/>
              </a:rPr>
              <a:t> (Фурье </a:t>
            </a:r>
            <a:r>
              <a:rPr lang="ru-RU" dirty="0" err="1">
                <a:latin typeface="Times New Roman" panose="02020603050405020304" pitchFamily="18" charset="0"/>
                <a:cs typeface="Times New Roman" panose="02020603050405020304" pitchFamily="18" charset="0"/>
              </a:rPr>
              <a:t>заңы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a:p>
            <a:pPr indent="444500" algn="just">
              <a:defRPr/>
            </a:pPr>
            <a:endParaRPr lang="ru-RU" dirty="0">
              <a:latin typeface="Times New Roman" panose="02020603050405020304" pitchFamily="18" charset="0"/>
              <a:cs typeface="Times New Roman" panose="02020603050405020304" pitchFamily="18" charset="0"/>
            </a:endParaRPr>
          </a:p>
          <a:p>
            <a:pPr algn="just">
              <a:defRPr/>
            </a:pPr>
            <a:endParaRPr lang="ru-RU" dirty="0">
              <a:latin typeface="Times New Roman" panose="02020603050405020304" pitchFamily="18" charset="0"/>
              <a:cs typeface="Times New Roman" panose="02020603050405020304" pitchFamily="18" charset="0"/>
            </a:endParaRPr>
          </a:p>
          <a:p>
            <a:pPr algn="just">
              <a:defRPr/>
            </a:pPr>
            <a:r>
              <a:rPr lang="ru-RU" dirty="0">
                <a:latin typeface="Times New Roman" panose="02020603050405020304" pitchFamily="18" charset="0"/>
                <a:cs typeface="Times New Roman" panose="02020603050405020304" pitchFamily="18" charset="0"/>
              </a:rPr>
              <a:t>           (12)</a:t>
            </a:r>
          </a:p>
          <a:p>
            <a:pPr algn="just"/>
            <a:r>
              <a:rPr lang="ru-RU" dirty="0" err="1">
                <a:latin typeface="Times New Roman" panose="02020603050405020304" pitchFamily="18" charset="0"/>
                <a:cs typeface="Times New Roman" panose="02020603050405020304" pitchFamily="18" charset="0"/>
              </a:rPr>
              <a:t>мұндағы</a:t>
            </a:r>
            <a:r>
              <a:rPr lang="ru-RU" dirty="0">
                <a:latin typeface="Times New Roman" panose="02020603050405020304" pitchFamily="18" charset="0"/>
                <a:cs typeface="Times New Roman" panose="02020603050405020304" pitchFamily="18" charset="0"/>
              </a:rPr>
              <a:t> λ - </a:t>
            </a:r>
            <a:r>
              <a:rPr lang="ru-RU" dirty="0" err="1">
                <a:latin typeface="Times New Roman" panose="02020603050405020304" pitchFamily="18" charset="0"/>
                <a:cs typeface="Times New Roman" panose="02020603050405020304" pitchFamily="18" charset="0"/>
              </a:rPr>
              <a:t>молекулалық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өткізгіштік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коэффициенті</a:t>
            </a:r>
            <a:r>
              <a:rPr lang="ru-RU" dirty="0">
                <a:latin typeface="Times New Roman" panose="02020603050405020304" pitchFamily="18" charset="0"/>
                <a:cs typeface="Times New Roman" panose="02020603050405020304" pitchFamily="18" charset="0"/>
              </a:rPr>
              <a:t>,</a:t>
            </a:r>
          </a:p>
          <a:p>
            <a:pPr algn="just"/>
            <a:r>
              <a:rPr lang="ru-RU" i="1" dirty="0">
                <a:latin typeface="Times New Roman" panose="02020603050405020304" pitchFamily="18" charset="0"/>
                <a:cs typeface="Times New Roman" panose="02020603050405020304" pitchFamily="18" charset="0"/>
              </a:rPr>
              <a:t>T</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қоршаған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температурасы</a:t>
            </a:r>
            <a:r>
              <a:rPr lang="ru-RU" dirty="0">
                <a:latin typeface="Times New Roman" panose="02020603050405020304" pitchFamily="18" charset="0"/>
                <a:cs typeface="Times New Roman" panose="02020603050405020304" pitchFamily="18" charset="0"/>
              </a:rPr>
              <a:t>.</a:t>
            </a:r>
          </a:p>
          <a:p>
            <a:pPr algn="just"/>
            <a:r>
              <a:rPr lang="ru-RU" dirty="0" err="1">
                <a:latin typeface="Times New Roman" panose="02020603050405020304" pitchFamily="18" charset="0"/>
                <a:cs typeface="Times New Roman" panose="02020603050405020304" pitchFamily="18" charset="0"/>
              </a:rPr>
              <a:t>Егер</a:t>
            </a:r>
            <a:r>
              <a:rPr lang="ru-RU" dirty="0">
                <a:latin typeface="Times New Roman" panose="02020603050405020304" pitchFamily="18" charset="0"/>
                <a:cs typeface="Times New Roman" panose="02020603050405020304" pitchFamily="18" charset="0"/>
              </a:rPr>
              <a:t> λ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сипаттайтын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қозғалысының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әсерінен</a:t>
            </a:r>
            <a:r>
              <a:rPr lang="ru-RU" dirty="0">
                <a:latin typeface="Times New Roman" panose="02020603050405020304" pitchFamily="18" charset="0"/>
                <a:cs typeface="Times New Roman" panose="02020603050405020304" pitchFamily="18" charset="0"/>
              </a:rPr>
              <a:t> температура </a:t>
            </a:r>
            <a:r>
              <a:rPr lang="ru-RU" dirty="0" err="1">
                <a:latin typeface="Times New Roman" panose="02020603050405020304" pitchFamily="18" charset="0"/>
                <a:cs typeface="Times New Roman" panose="02020603050405020304" pitchFamily="18" charset="0"/>
              </a:rPr>
              <a:t>градиенті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түзіледі</a:t>
            </a:r>
            <a:r>
              <a:rPr lang="ru-RU" dirty="0">
                <a:latin typeface="Times New Roman" panose="02020603050405020304" pitchFamily="18" charset="0"/>
                <a:cs typeface="Times New Roman" panose="02020603050405020304" pitchFamily="18" charset="0"/>
              </a:rPr>
              <a:t>. Конвекция </a:t>
            </a:r>
            <a:r>
              <a:rPr lang="ru-RU" dirty="0" err="1">
                <a:latin typeface="Times New Roman" panose="02020603050405020304" pitchFamily="18" charset="0"/>
                <a:cs typeface="Times New Roman" panose="02020603050405020304" pitchFamily="18" charset="0"/>
              </a:rPr>
              <a:t>неғұрлым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қарқынды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соғұрлым</a:t>
            </a:r>
            <a:r>
              <a:rPr lang="ru-RU" dirty="0">
                <a:latin typeface="Times New Roman" panose="02020603050405020304" pitchFamily="18" charset="0"/>
                <a:cs typeface="Times New Roman" panose="02020603050405020304" pitchFamily="18" charset="0"/>
              </a:rPr>
              <a:t> температура </a:t>
            </a:r>
            <a:r>
              <a:rPr lang="ru-RU" dirty="0" err="1">
                <a:latin typeface="Times New Roman" panose="02020603050405020304" pitchFamily="18" charset="0"/>
                <a:cs typeface="Times New Roman" panose="02020603050405020304" pitchFamily="18" charset="0"/>
              </a:rPr>
              <a:t>градиенті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жоғарылайды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Қабырғадағы</a:t>
            </a:r>
            <a:r>
              <a:rPr lang="ru-RU" dirty="0">
                <a:latin typeface="Times New Roman" panose="02020603050405020304" pitchFamily="18" charset="0"/>
                <a:cs typeface="Times New Roman" panose="02020603050405020304" pitchFamily="18" charset="0"/>
              </a:rPr>
              <a:t> температура </a:t>
            </a:r>
            <a:r>
              <a:rPr lang="ru-RU" dirty="0" err="1">
                <a:latin typeface="Times New Roman" panose="02020603050405020304" pitchFamily="18" charset="0"/>
                <a:cs typeface="Times New Roman" panose="02020603050405020304" pitchFamily="18" charset="0"/>
              </a:rPr>
              <a:t>градиентін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әдетте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эксперименттік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тақырыбы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табылады</a:t>
            </a:r>
            <a:r>
              <a:rPr lang="ru-RU" dirty="0">
                <a:latin typeface="Times New Roman" panose="02020603050405020304" pitchFamily="18" charset="0"/>
                <a:cs typeface="Times New Roman" panose="02020603050405020304" pitchFamily="18" charset="0"/>
              </a:rPr>
              <a:t>.</a:t>
            </a:r>
          </a:p>
        </p:txBody>
      </p:sp>
      <p:pic>
        <p:nvPicPr>
          <p:cNvPr id="18452" name="Рисунок 38" descr="2519-115.jpg">
            <a:extLst>
              <a:ext uri="{FF2B5EF4-FFF2-40B4-BE49-F238E27FC236}">
                <a16:creationId xmlns:a16="http://schemas.microsoft.com/office/drawing/2014/main" id="{49653482-967E-3A47-8CE2-C7618F601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5659"/>
          <a:stretch>
            <a:fillRect/>
          </a:stretch>
        </p:blipFill>
        <p:spPr bwMode="auto">
          <a:xfrm>
            <a:off x="3391694" y="3400016"/>
            <a:ext cx="2116410" cy="4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804623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Номер слайда 3">
            <a:extLst>
              <a:ext uri="{FF2B5EF4-FFF2-40B4-BE49-F238E27FC236}">
                <a16:creationId xmlns:a16="http://schemas.microsoft.com/office/drawing/2014/main" id="{BA14F477-54EA-CF49-9628-3E9A18BD59D6}"/>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067C9A0-47A3-674D-A8B4-BEFDE5A882D6}" type="slidenum">
              <a:rPr lang="ru-RU" altLang="x-none" sz="1400"/>
              <a:pPr algn="r" eaLnBrk="1" hangingPunct="1"/>
              <a:t>17</a:t>
            </a:fld>
            <a:endParaRPr lang="ru-RU" altLang="x-none" sz="1400"/>
          </a:p>
        </p:txBody>
      </p:sp>
      <p:sp>
        <p:nvSpPr>
          <p:cNvPr id="18435" name="Rectangle 13">
            <a:extLst>
              <a:ext uri="{FF2B5EF4-FFF2-40B4-BE49-F238E27FC236}">
                <a16:creationId xmlns:a16="http://schemas.microsoft.com/office/drawing/2014/main" id="{7D507A08-461D-C546-91B2-E4786BAE504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6" name="Rectangle 15">
            <a:extLst>
              <a:ext uri="{FF2B5EF4-FFF2-40B4-BE49-F238E27FC236}">
                <a16:creationId xmlns:a16="http://schemas.microsoft.com/office/drawing/2014/main" id="{C2BF52D0-9DE8-254D-8B49-3EFE46408D5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7" name="Rectangle 17">
            <a:extLst>
              <a:ext uri="{FF2B5EF4-FFF2-40B4-BE49-F238E27FC236}">
                <a16:creationId xmlns:a16="http://schemas.microsoft.com/office/drawing/2014/main" id="{033F244B-FD58-BB4D-88F5-FEC7DB8CBBE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8" name="Rectangle 19">
            <a:extLst>
              <a:ext uri="{FF2B5EF4-FFF2-40B4-BE49-F238E27FC236}">
                <a16:creationId xmlns:a16="http://schemas.microsoft.com/office/drawing/2014/main" id="{2C96718F-F525-7E42-B549-EEBF9B9153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39" name="Rectangle 21">
            <a:extLst>
              <a:ext uri="{FF2B5EF4-FFF2-40B4-BE49-F238E27FC236}">
                <a16:creationId xmlns:a16="http://schemas.microsoft.com/office/drawing/2014/main" id="{D16C17C0-6CBC-7340-982D-B787EC142BA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0" name="Rectangle 23">
            <a:extLst>
              <a:ext uri="{FF2B5EF4-FFF2-40B4-BE49-F238E27FC236}">
                <a16:creationId xmlns:a16="http://schemas.microsoft.com/office/drawing/2014/main" id="{C3509770-E6FA-6747-B1B8-7674880FA05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1" name="Rectangle 25">
            <a:extLst>
              <a:ext uri="{FF2B5EF4-FFF2-40B4-BE49-F238E27FC236}">
                <a16:creationId xmlns:a16="http://schemas.microsoft.com/office/drawing/2014/main" id="{E9AEFBF3-D157-474D-BA09-D3A13B4F72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2" name="Rectangle 27">
            <a:extLst>
              <a:ext uri="{FF2B5EF4-FFF2-40B4-BE49-F238E27FC236}">
                <a16:creationId xmlns:a16="http://schemas.microsoft.com/office/drawing/2014/main" id="{797B3334-B6ED-DF47-A5A6-EBB3176AB4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3" name="Rectangle 29">
            <a:extLst>
              <a:ext uri="{FF2B5EF4-FFF2-40B4-BE49-F238E27FC236}">
                <a16:creationId xmlns:a16="http://schemas.microsoft.com/office/drawing/2014/main" id="{AD3CCC2A-1A4B-6942-840A-CD170B5A869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4" name="Rectangle 31">
            <a:extLst>
              <a:ext uri="{FF2B5EF4-FFF2-40B4-BE49-F238E27FC236}">
                <a16:creationId xmlns:a16="http://schemas.microsoft.com/office/drawing/2014/main" id="{10D39064-BCB3-4B43-AE12-CE8F957931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5" name="Rectangle 33">
            <a:extLst>
              <a:ext uri="{FF2B5EF4-FFF2-40B4-BE49-F238E27FC236}">
                <a16:creationId xmlns:a16="http://schemas.microsoft.com/office/drawing/2014/main" id="{A49DDB62-1B9B-CA4D-9006-D5A385D3138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6" name="Rectangle 17">
            <a:extLst>
              <a:ext uri="{FF2B5EF4-FFF2-40B4-BE49-F238E27FC236}">
                <a16:creationId xmlns:a16="http://schemas.microsoft.com/office/drawing/2014/main" id="{2ED3FD4D-2CA0-2B4A-B7F6-6F0D12A7A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8447" name="Rectangle 19">
            <a:extLst>
              <a:ext uri="{FF2B5EF4-FFF2-40B4-BE49-F238E27FC236}">
                <a16:creationId xmlns:a16="http://schemas.microsoft.com/office/drawing/2014/main" id="{EB4667FD-86EF-7F4A-8319-A96D54EAAB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Rectangle 2">
            <a:extLst>
              <a:ext uri="{FF2B5EF4-FFF2-40B4-BE49-F238E27FC236}">
                <a16:creationId xmlns:a16="http://schemas.microsoft.com/office/drawing/2014/main" id="{69290561-BD20-FF45-8E44-E083D91126D7}"/>
              </a:ext>
            </a:extLst>
          </p:cNvPr>
          <p:cNvSpPr>
            <a:spLocks noChangeArrowheads="1"/>
          </p:cNvSpPr>
          <p:nvPr/>
        </p:nvSpPr>
        <p:spPr bwMode="auto">
          <a:xfrm>
            <a:off x="517264" y="186808"/>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3200" b="1" dirty="0">
                <a:solidFill>
                  <a:schemeClr val="accent1">
                    <a:lumMod val="50000"/>
                  </a:schemeClr>
                </a:solidFill>
                <a:effectLst>
                  <a:outerShdw blurRad="38100" dist="38100" dir="2700000" algn="tl">
                    <a:srgbClr val="C0C0C0"/>
                  </a:outerShdw>
                </a:effectLst>
                <a:latin typeface="Arial" charset="0"/>
              </a:rPr>
              <a:t>4. </a:t>
            </a:r>
            <a:r>
              <a:rPr lang="ru-RU" sz="3200" b="1" dirty="0">
                <a:solidFill>
                  <a:schemeClr val="accent1">
                    <a:lumMod val="50000"/>
                  </a:schemeClr>
                </a:solidFill>
                <a:latin typeface="Arial" charset="0"/>
              </a:rPr>
              <a:t>Ньютон-</a:t>
            </a:r>
            <a:r>
              <a:rPr lang="ru-RU" sz="3200" b="1" dirty="0" err="1">
                <a:solidFill>
                  <a:schemeClr val="accent1">
                    <a:lumMod val="50000"/>
                  </a:schemeClr>
                </a:solidFill>
                <a:latin typeface="Arial" charset="0"/>
              </a:rPr>
              <a:t>Рихман</a:t>
            </a:r>
            <a:r>
              <a:rPr lang="ru-RU" sz="3200" b="1" dirty="0">
                <a:solidFill>
                  <a:schemeClr val="accent1">
                    <a:lumMod val="50000"/>
                  </a:schemeClr>
                </a:solidFill>
                <a:latin typeface="Arial" charset="0"/>
              </a:rPr>
              <a:t> </a:t>
            </a:r>
            <a:r>
              <a:rPr lang="ru-RU" sz="3200" b="1" dirty="0" err="1">
                <a:solidFill>
                  <a:schemeClr val="accent1">
                    <a:lumMod val="50000"/>
                  </a:schemeClr>
                </a:solidFill>
                <a:latin typeface="Arial" charset="0"/>
              </a:rPr>
              <a:t>заңы</a:t>
            </a:r>
            <a:endParaRPr lang="ru-RU" sz="3200" b="1" dirty="0">
              <a:solidFill>
                <a:schemeClr val="accent1">
                  <a:lumMod val="50000"/>
                </a:schemeClr>
              </a:solidFill>
              <a:effectLst>
                <a:outerShdw blurRad="38100" dist="38100" dir="2700000" algn="tl">
                  <a:srgbClr val="C0C0C0"/>
                </a:outerShdw>
              </a:effectLst>
              <a:latin typeface="Arial" charset="0"/>
            </a:endParaRPr>
          </a:p>
        </p:txBody>
      </p:sp>
      <p:sp>
        <p:nvSpPr>
          <p:cNvPr id="18450" name="TextBox 2">
            <a:extLst>
              <a:ext uri="{FF2B5EF4-FFF2-40B4-BE49-F238E27FC236}">
                <a16:creationId xmlns:a16="http://schemas.microsoft.com/office/drawing/2014/main" id="{70E1B620-E6EA-2F4B-BC7C-08938E81B3AC}"/>
              </a:ext>
            </a:extLst>
          </p:cNvPr>
          <p:cNvSpPr txBox="1">
            <a:spLocks noChangeArrowheads="1"/>
          </p:cNvSpPr>
          <p:nvPr/>
        </p:nvSpPr>
        <p:spPr bwMode="auto">
          <a:xfrm>
            <a:off x="395288" y="1074738"/>
            <a:ext cx="8297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 name="TextBox 4">
            <a:extLst>
              <a:ext uri="{FF2B5EF4-FFF2-40B4-BE49-F238E27FC236}">
                <a16:creationId xmlns:a16="http://schemas.microsoft.com/office/drawing/2014/main" id="{9E1D462B-DA9B-E347-A8F6-9DAB1EF2B098}"/>
              </a:ext>
            </a:extLst>
          </p:cNvPr>
          <p:cNvSpPr txBox="1"/>
          <p:nvPr/>
        </p:nvSpPr>
        <p:spPr>
          <a:xfrm>
            <a:off x="359569" y="834508"/>
            <a:ext cx="8424862" cy="5355312"/>
          </a:xfrm>
          <a:prstGeom prst="rect">
            <a:avLst/>
          </a:prstGeom>
          <a:noFill/>
        </p:spPr>
        <p:txBody>
          <a:bodyPr>
            <a:spAutoFit/>
          </a:bodyPr>
          <a:lstStyle/>
          <a:p>
            <a:pPr indent="355600">
              <a:defRPr/>
            </a:pP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процесінің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сипаттамасы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энергияның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сақталу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теңдеуіне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негізделген</a:t>
            </a:r>
            <a:r>
              <a:rPr lang="ru-RU" dirty="0">
                <a:latin typeface="Times New Roman" panose="02020603050405020304" pitchFamily="18" charset="0"/>
                <a:cs typeface="Times New Roman" panose="02020603050405020304" pitchFamily="18" charset="0"/>
              </a:rPr>
              <a:t>:</a:t>
            </a:r>
          </a:p>
          <a:p>
            <a:pPr algn="r">
              <a:defRPr/>
            </a:pPr>
            <a:endParaRPr lang="ru-RU" dirty="0">
              <a:latin typeface="Times New Roman" panose="02020603050405020304" pitchFamily="18" charset="0"/>
              <a:cs typeface="Times New Roman" panose="02020603050405020304" pitchFamily="18" charset="0"/>
            </a:endParaRPr>
          </a:p>
          <a:p>
            <a:pPr algn="r">
              <a:defRPr/>
            </a:pPr>
            <a:r>
              <a:rPr lang="ru-RU" dirty="0">
                <a:latin typeface="Times New Roman" panose="02020603050405020304" pitchFamily="18" charset="0"/>
                <a:cs typeface="Times New Roman" panose="02020603050405020304" pitchFamily="18" charset="0"/>
              </a:rPr>
              <a:t>             (13)</a:t>
            </a:r>
          </a:p>
          <a:p>
            <a:pPr algn="just">
              <a:defRPr/>
            </a:pPr>
            <a:endParaRPr lang="en-US" dirty="0">
              <a:latin typeface="Times New Roman" pitchFamily="18" charset="0"/>
              <a:cs typeface="Times New Roman" pitchFamily="18" charset="0"/>
            </a:endParaRPr>
          </a:p>
          <a:p>
            <a:r>
              <a:rPr lang="ru-RU" dirty="0" err="1">
                <a:latin typeface="Times New Roman" panose="02020603050405020304" pitchFamily="18" charset="0"/>
                <a:cs typeface="Times New Roman" panose="02020603050405020304" pitchFamily="18" charset="0"/>
              </a:rPr>
              <a:t>мұндағы</a:t>
            </a:r>
            <a:r>
              <a:rPr lang="ru-RU" dirty="0">
                <a:latin typeface="Times New Roman" panose="02020603050405020304" pitchFamily="18" charset="0"/>
                <a:cs typeface="Times New Roman" panose="02020603050405020304" pitchFamily="18" charset="0"/>
              </a:rPr>
              <a:t> ρ -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тығыздығы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p - </a:t>
            </a:r>
            <a:r>
              <a:rPr lang="ru-RU" dirty="0" err="1">
                <a:latin typeface="Times New Roman" panose="02020603050405020304" pitchFamily="18" charset="0"/>
                <a:cs typeface="Times New Roman" panose="02020603050405020304" pitchFamily="18" charset="0"/>
              </a:rPr>
              <a:t>қысым</a:t>
            </a:r>
            <a:r>
              <a:rPr lang="ru-RU" dirty="0">
                <a:latin typeface="Times New Roman" panose="02020603050405020304" pitchFamily="18" charset="0"/>
                <a:cs typeface="Times New Roman" panose="02020603050405020304" pitchFamily="18" charset="0"/>
              </a:rPr>
              <a:t>,</a:t>
            </a:r>
          </a:p>
          <a:p>
            <a:r>
              <a:rPr lang="ru-RU" i="1" dirty="0">
                <a:latin typeface="Times New Roman" panose="02020603050405020304" pitchFamily="18" charset="0"/>
                <a:cs typeface="Times New Roman" panose="02020603050405020304" pitchFamily="18" charset="0"/>
              </a:rPr>
              <a:t>Ср</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меншікті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сыйымдылығы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μ - </a:t>
            </a:r>
            <a:r>
              <a:rPr lang="ru-RU" dirty="0" err="1">
                <a:latin typeface="Times New Roman" panose="02020603050405020304" pitchFamily="18" charset="0"/>
                <a:cs typeface="Times New Roman" panose="02020603050405020304" pitchFamily="18" charset="0"/>
              </a:rPr>
              <a:t>динамикалық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тұтқырлық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коэффициенті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Ф - </a:t>
            </a:r>
            <a:r>
              <a:rPr lang="ru-RU" dirty="0" err="1">
                <a:latin typeface="Times New Roman" panose="02020603050405020304" pitchFamily="18" charset="0"/>
                <a:cs typeface="Times New Roman" panose="02020603050405020304" pitchFamily="18" charset="0"/>
              </a:rPr>
              <a:t>ішкі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үйкелістің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әсерінен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қызуын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ескеретін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диссипативті</a:t>
            </a:r>
            <a:r>
              <a:rPr lang="ru-RU" dirty="0">
                <a:latin typeface="Times New Roman" panose="02020603050405020304" pitchFamily="18" charset="0"/>
                <a:cs typeface="Times New Roman" panose="02020603050405020304" pitchFamily="18" charset="0"/>
              </a:rPr>
              <a:t> функция, </a:t>
            </a:r>
          </a:p>
          <a:p>
            <a:r>
              <a:rPr lang="ru-RU" i="1" dirty="0">
                <a:latin typeface="Times New Roman" panose="02020603050405020304" pitchFamily="18" charset="0"/>
                <a:cs typeface="Times New Roman" panose="02020603050405020304" pitchFamily="18" charset="0"/>
              </a:rPr>
              <a:t>Q</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бірлігіне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бөлінуі</a:t>
            </a:r>
            <a:r>
              <a:rPr lang="ru-RU" dirty="0">
                <a:latin typeface="Times New Roman" panose="02020603050405020304" pitchFamily="18" charset="0"/>
                <a:cs typeface="Times New Roman" panose="02020603050405020304" pitchFamily="18" charset="0"/>
              </a:rPr>
              <a:t> ,</a:t>
            </a:r>
          </a:p>
          <a:p>
            <a:r>
              <a:rPr lang="en-US" dirty="0">
                <a:latin typeface="Times New Roman" pitchFamily="18" charset="0"/>
                <a:cs typeface="Times New Roman" pitchFamily="18" charset="0"/>
              </a:rPr>
              <a:t>D</a:t>
            </a:r>
            <a:r>
              <a:rPr lang="ru-RU" dirty="0">
                <a:latin typeface="Times New Roman" pitchFamily="18" charset="0"/>
                <a:cs typeface="Times New Roman" pitchFamily="18" charset="0"/>
              </a:rPr>
              <a:t>/</a:t>
            </a:r>
            <a:r>
              <a:rPr lang="en-US" dirty="0">
                <a:latin typeface="Times New Roman" pitchFamily="18" charset="0"/>
                <a:cs typeface="Times New Roman" pitchFamily="18" charset="0"/>
              </a:rPr>
              <a:t>D </a:t>
            </a:r>
            <a:r>
              <a:rPr lang="ru-RU" dirty="0">
                <a:latin typeface="Times New Roman" pitchFamily="18" charset="0"/>
                <a:cs typeface="Times New Roman" pitchFamily="18" charset="0"/>
              </a:rPr>
              <a:t>τ - τ </a:t>
            </a:r>
            <a:r>
              <a:rPr lang="ru-RU" dirty="0" err="1">
                <a:latin typeface="Times New Roman" panose="02020603050405020304" pitchFamily="18" charset="0"/>
                <a:cs typeface="Times New Roman" panose="02020603050405020304" pitchFamily="18" charset="0"/>
              </a:rPr>
              <a:t>уақытқа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itchFamily="18" charset="0"/>
                <a:cs typeface="Times New Roman" pitchFamily="18" charset="0"/>
              </a:rPr>
              <a:t>субстанционалды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жергілікті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конвективті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компоненттердің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қосындысы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б.т</a:t>
            </a:r>
            <a:r>
              <a:rPr lang="ru-RU" dirty="0">
                <a:latin typeface="Times New Roman" panose="020206030504050203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a:p>
            <a:pPr indent="361950" algn="just">
              <a:defRPr/>
            </a:pPr>
            <a:r>
              <a:rPr lang="ru-RU" dirty="0">
                <a:latin typeface="Times New Roman" panose="02020603050405020304" pitchFamily="18" charset="0"/>
                <a:cs typeface="Times New Roman" panose="02020603050405020304" pitchFamily="18" charset="0"/>
              </a:rPr>
              <a:t> 								 (14)</a:t>
            </a:r>
          </a:p>
          <a:p>
            <a:pPr>
              <a:defRPr/>
            </a:pPr>
            <a:endParaRPr lang="en-US" dirty="0">
              <a:latin typeface="Times New Roman" pitchFamily="18" charset="0"/>
              <a:cs typeface="Times New Roman" pitchFamily="18" charset="0"/>
            </a:endParaRPr>
          </a:p>
          <a:p>
            <a:pPr>
              <a:defRPr/>
            </a:pPr>
            <a:endParaRPr lang="ru-RU" dirty="0">
              <a:latin typeface="Times New Roman" pitchFamily="18" charset="0"/>
              <a:cs typeface="Times New Roman" pitchFamily="18" charset="0"/>
            </a:endParaRPr>
          </a:p>
          <a:p>
            <a:pPr>
              <a:defRPr/>
            </a:pPr>
            <a:r>
              <a:rPr lang="ru-RU" dirty="0">
                <a:latin typeface="Times New Roman" pitchFamily="18" charset="0"/>
                <a:cs typeface="Times New Roman" pitchFamily="18" charset="0"/>
              </a:rPr>
              <a:t>(</a:t>
            </a:r>
            <a:r>
              <a:rPr lang="ru-RU" i="1" dirty="0">
                <a:latin typeface="Times New Roman" pitchFamily="18" charset="0"/>
                <a:cs typeface="Times New Roman" pitchFamily="18" charset="0"/>
              </a:rPr>
              <a:t>х, у, z</a:t>
            </a:r>
            <a:r>
              <a:rPr lang="ru-RU" dirty="0">
                <a:latin typeface="Times New Roman" pitchFamily="18" charset="0"/>
                <a:cs typeface="Times New Roman" pitchFamily="18" charset="0"/>
              </a:rPr>
              <a:t> - </a:t>
            </a:r>
            <a:r>
              <a:rPr lang="ru-RU" dirty="0" err="1">
                <a:latin typeface="Times New Roman" panose="02020603050405020304" pitchFamily="18" charset="0"/>
                <a:cs typeface="Times New Roman" panose="02020603050405020304" pitchFamily="18" charset="0"/>
              </a:rPr>
              <a:t>кеңістіктік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координаталар</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және</a:t>
            </a:r>
            <a:r>
              <a:rPr lang="ru-RU" i="1" dirty="0">
                <a:latin typeface="Times New Roman" panose="02020603050405020304" pitchFamily="18" charset="0"/>
                <a:cs typeface="Times New Roman" panose="02020603050405020304" pitchFamily="18" charset="0"/>
              </a:rPr>
              <a:t> и</a:t>
            </a:r>
            <a:r>
              <a:rPr lang="ru-RU" dirty="0">
                <a:latin typeface="Times New Roman" pitchFamily="18" charset="0"/>
                <a:cs typeface="Times New Roman" pitchFamily="18" charset="0"/>
              </a:rPr>
              <a:t>, </a:t>
            </a:r>
            <a:r>
              <a:rPr lang="en-US" i="1" dirty="0">
                <a:latin typeface="Times New Roman" pitchFamily="18" charset="0"/>
                <a:cs typeface="Times New Roman" pitchFamily="18" charset="0"/>
              </a:rPr>
              <a:t>v</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w</a:t>
            </a:r>
            <a:r>
              <a:rPr lang="ru-RU" dirty="0">
                <a:latin typeface="Times New Roman" pitchFamily="18" charset="0"/>
                <a:cs typeface="Times New Roman" pitchFamily="18" charset="0"/>
              </a:rPr>
              <a:t> , - </a:t>
            </a:r>
            <a:r>
              <a:rPr lang="ru-RU" dirty="0" err="1">
                <a:latin typeface="Times New Roman" panose="02020603050405020304" pitchFamily="18" charset="0"/>
                <a:cs typeface="Times New Roman" panose="02020603050405020304" pitchFamily="18" charset="0"/>
              </a:rPr>
              <a:t>жылдамдық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векторының</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координаттар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осьтері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компоненттері</a:t>
            </a:r>
            <a:endParaRPr lang="ru-RU" dirty="0">
              <a:latin typeface="Times New Roman" panose="02020603050405020304" pitchFamily="18" charset="0"/>
              <a:cs typeface="Times New Roman" panose="02020603050405020304" pitchFamily="18" charset="0"/>
            </a:endParaRPr>
          </a:p>
        </p:txBody>
      </p:sp>
      <p:pic>
        <p:nvPicPr>
          <p:cNvPr id="18453" name="Рисунок 39" descr="2519-118.jpg">
            <a:extLst>
              <a:ext uri="{FF2B5EF4-FFF2-40B4-BE49-F238E27FC236}">
                <a16:creationId xmlns:a16="http://schemas.microsoft.com/office/drawing/2014/main" id="{ADCEC371-8DB4-C247-A66E-823F7813789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16589"/>
          <a:stretch>
            <a:fillRect/>
          </a:stretch>
        </p:blipFill>
        <p:spPr bwMode="auto">
          <a:xfrm>
            <a:off x="2037688" y="1666242"/>
            <a:ext cx="4432962" cy="4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4" name="Рисунок 40" descr="2519-122.jpg">
            <a:extLst>
              <a:ext uri="{FF2B5EF4-FFF2-40B4-BE49-F238E27FC236}">
                <a16:creationId xmlns:a16="http://schemas.microsoft.com/office/drawing/2014/main" id="{0119AAD1-A690-6E40-BDD5-813D8E02C56A}"/>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2339753" y="4750912"/>
            <a:ext cx="4032448" cy="45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38245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Номер слайда 3">
            <a:extLst>
              <a:ext uri="{FF2B5EF4-FFF2-40B4-BE49-F238E27FC236}">
                <a16:creationId xmlns:a16="http://schemas.microsoft.com/office/drawing/2014/main" id="{4804B117-E178-7E41-B7CC-35649080078A}"/>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1405C51-E80C-CC4B-8AA6-76F8AE1E3D13}" type="slidenum">
              <a:rPr lang="ru-RU" altLang="x-none" sz="1400"/>
              <a:pPr algn="r" eaLnBrk="1" hangingPunct="1"/>
              <a:t>18</a:t>
            </a:fld>
            <a:endParaRPr lang="ru-RU" altLang="x-none" sz="1400"/>
          </a:p>
        </p:txBody>
      </p:sp>
      <p:sp>
        <p:nvSpPr>
          <p:cNvPr id="19459" name="Rectangle 13">
            <a:extLst>
              <a:ext uri="{FF2B5EF4-FFF2-40B4-BE49-F238E27FC236}">
                <a16:creationId xmlns:a16="http://schemas.microsoft.com/office/drawing/2014/main" id="{1E093A86-6F3B-D945-9B8A-1270DB65C91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0" name="Rectangle 15">
            <a:extLst>
              <a:ext uri="{FF2B5EF4-FFF2-40B4-BE49-F238E27FC236}">
                <a16:creationId xmlns:a16="http://schemas.microsoft.com/office/drawing/2014/main" id="{0D66B00B-03C1-3441-9256-69F9398417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1" name="Rectangle 17">
            <a:extLst>
              <a:ext uri="{FF2B5EF4-FFF2-40B4-BE49-F238E27FC236}">
                <a16:creationId xmlns:a16="http://schemas.microsoft.com/office/drawing/2014/main" id="{85898678-23D6-8644-B43E-5EFA6B1CADD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2" name="Rectangle 19">
            <a:extLst>
              <a:ext uri="{FF2B5EF4-FFF2-40B4-BE49-F238E27FC236}">
                <a16:creationId xmlns:a16="http://schemas.microsoft.com/office/drawing/2014/main" id="{440B287F-5C61-0347-B906-88A1025C4F2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3" name="Rectangle 21">
            <a:extLst>
              <a:ext uri="{FF2B5EF4-FFF2-40B4-BE49-F238E27FC236}">
                <a16:creationId xmlns:a16="http://schemas.microsoft.com/office/drawing/2014/main" id="{14D1B26D-E915-8A48-84B0-AF52A65B3F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4" name="Rectangle 23">
            <a:extLst>
              <a:ext uri="{FF2B5EF4-FFF2-40B4-BE49-F238E27FC236}">
                <a16:creationId xmlns:a16="http://schemas.microsoft.com/office/drawing/2014/main" id="{238F10B1-7E1C-AD48-B643-5533DB954F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5" name="Rectangle 25">
            <a:extLst>
              <a:ext uri="{FF2B5EF4-FFF2-40B4-BE49-F238E27FC236}">
                <a16:creationId xmlns:a16="http://schemas.microsoft.com/office/drawing/2014/main" id="{81FB19D8-655B-5A4E-9010-16A6EBF4F83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6" name="Rectangle 27">
            <a:extLst>
              <a:ext uri="{FF2B5EF4-FFF2-40B4-BE49-F238E27FC236}">
                <a16:creationId xmlns:a16="http://schemas.microsoft.com/office/drawing/2014/main" id="{EB93D7A3-429C-4843-B150-5431A2C3CE8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7" name="Rectangle 29">
            <a:extLst>
              <a:ext uri="{FF2B5EF4-FFF2-40B4-BE49-F238E27FC236}">
                <a16:creationId xmlns:a16="http://schemas.microsoft.com/office/drawing/2014/main" id="{591FB489-9CD4-BE4B-B26B-41B22E4124D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8" name="Rectangle 31">
            <a:extLst>
              <a:ext uri="{FF2B5EF4-FFF2-40B4-BE49-F238E27FC236}">
                <a16:creationId xmlns:a16="http://schemas.microsoft.com/office/drawing/2014/main" id="{AF75CD11-006E-0645-B482-FF26E098F6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9" name="Rectangle 33">
            <a:extLst>
              <a:ext uri="{FF2B5EF4-FFF2-40B4-BE49-F238E27FC236}">
                <a16:creationId xmlns:a16="http://schemas.microsoft.com/office/drawing/2014/main" id="{EC5D016A-B315-6B40-BA72-0506A6FE3A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70" name="Rectangle 17">
            <a:extLst>
              <a:ext uri="{FF2B5EF4-FFF2-40B4-BE49-F238E27FC236}">
                <a16:creationId xmlns:a16="http://schemas.microsoft.com/office/drawing/2014/main" id="{162E9544-5F49-D34A-815F-8ECE195343E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71" name="Rectangle 19">
            <a:extLst>
              <a:ext uri="{FF2B5EF4-FFF2-40B4-BE49-F238E27FC236}">
                <a16:creationId xmlns:a16="http://schemas.microsoft.com/office/drawing/2014/main" id="{B5D0F54B-C5B8-5A4C-B00A-24F3CE35E0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Rectangle 2">
            <a:extLst>
              <a:ext uri="{FF2B5EF4-FFF2-40B4-BE49-F238E27FC236}">
                <a16:creationId xmlns:a16="http://schemas.microsoft.com/office/drawing/2014/main" id="{4E7EB946-9DFD-D148-8B97-6A101247B042}"/>
              </a:ext>
            </a:extLst>
          </p:cNvPr>
          <p:cNvSpPr>
            <a:spLocks noChangeArrowheads="1"/>
          </p:cNvSpPr>
          <p:nvPr/>
        </p:nvSpPr>
        <p:spPr bwMode="auto">
          <a:xfrm>
            <a:off x="468313" y="427038"/>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effectLst>
                  <a:outerShdw blurRad="38100" dist="38100" dir="2700000" algn="tl">
                    <a:srgbClr val="C0C0C0"/>
                  </a:outerShdw>
                </a:effectLst>
                <a:latin typeface="Arial" charset="0"/>
              </a:rPr>
              <a:t>4. </a:t>
            </a:r>
            <a:r>
              <a:rPr lang="ru-RU" sz="2800" b="1" dirty="0">
                <a:solidFill>
                  <a:schemeClr val="accent1">
                    <a:lumMod val="50000"/>
                  </a:schemeClr>
                </a:solidFill>
                <a:latin typeface="Arial" charset="0"/>
              </a:rPr>
              <a:t>Ньютон-</a:t>
            </a:r>
            <a:r>
              <a:rPr lang="ru-RU" sz="2800" b="1" dirty="0" err="1">
                <a:solidFill>
                  <a:schemeClr val="accent1">
                    <a:lumMod val="50000"/>
                  </a:schemeClr>
                </a:solidFill>
                <a:latin typeface="Arial" charset="0"/>
              </a:rPr>
              <a:t>Рихман</a:t>
            </a:r>
            <a:r>
              <a:rPr lang="ru-RU" sz="2800" b="1" dirty="0">
                <a:solidFill>
                  <a:schemeClr val="accent1">
                    <a:lumMod val="50000"/>
                  </a:schemeClr>
                </a:solidFill>
                <a:latin typeface="Arial" charset="0"/>
              </a:rPr>
              <a:t> </a:t>
            </a:r>
            <a:r>
              <a:rPr lang="ru-RU" sz="2800" b="1" dirty="0" err="1">
                <a:solidFill>
                  <a:schemeClr val="accent1">
                    <a:lumMod val="50000"/>
                  </a:schemeClr>
                </a:solidFill>
                <a:latin typeface="Arial" charset="0"/>
              </a:rPr>
              <a:t>заңы</a:t>
            </a:r>
            <a:endParaRPr lang="ru-RU" sz="2800" b="1" dirty="0">
              <a:solidFill>
                <a:schemeClr val="accent1">
                  <a:lumMod val="50000"/>
                </a:schemeClr>
              </a:solidFill>
              <a:effectLst>
                <a:outerShdw blurRad="38100" dist="38100" dir="2700000" algn="tl">
                  <a:srgbClr val="C0C0C0"/>
                </a:outerShdw>
              </a:effectLst>
              <a:latin typeface="Arial" charset="0"/>
            </a:endParaRPr>
          </a:p>
        </p:txBody>
      </p:sp>
      <p:sp>
        <p:nvSpPr>
          <p:cNvPr id="4" name="TextBox 3">
            <a:extLst>
              <a:ext uri="{FF2B5EF4-FFF2-40B4-BE49-F238E27FC236}">
                <a16:creationId xmlns:a16="http://schemas.microsoft.com/office/drawing/2014/main" id="{97B8D7A2-6531-FE49-98F7-DBD748B14EDA}"/>
              </a:ext>
            </a:extLst>
          </p:cNvPr>
          <p:cNvSpPr txBox="1"/>
          <p:nvPr/>
        </p:nvSpPr>
        <p:spPr>
          <a:xfrm>
            <a:off x="323056" y="1268760"/>
            <a:ext cx="8497887" cy="4154984"/>
          </a:xfrm>
          <a:prstGeom prst="rect">
            <a:avLst/>
          </a:prstGeom>
          <a:noFill/>
        </p:spPr>
        <p:txBody>
          <a:bodyPr>
            <a:spAutoFit/>
          </a:bodyPr>
          <a:lstStyle/>
          <a:p>
            <a:pPr algn="just"/>
            <a:r>
              <a:rPr lang="ru-RU" sz="2400" dirty="0" err="1">
                <a:latin typeface="Times New Roman" panose="02020603050405020304" pitchFamily="18" charset="0"/>
                <a:cs typeface="Times New Roman" panose="02020603050405020304" pitchFamily="18" charset="0"/>
              </a:rPr>
              <a:t>Конвективті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жылу</a:t>
            </a:r>
            <a:r>
              <a:rPr lang="ru-RU" sz="2400" dirty="0">
                <a:latin typeface="Times New Roman" panose="02020603050405020304" pitchFamily="18" charset="0"/>
                <a:cs typeface="Times New Roman" panose="02020603050405020304" pitchFamily="18" charset="0"/>
              </a:rPr>
              <a:t> беру </a:t>
            </a:r>
            <a:r>
              <a:rPr lang="ru-RU" sz="2400" dirty="0" err="1">
                <a:latin typeface="Times New Roman" panose="02020603050405020304" pitchFamily="18" charset="0"/>
                <a:cs typeface="Times New Roman" panose="02020603050405020304" pitchFamily="18" charset="0"/>
              </a:rPr>
              <a:t>ортада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шекарасында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физикада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қайнау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балқу</a:t>
            </a:r>
            <a:r>
              <a:rPr lang="ru-RU" sz="2400" dirty="0">
                <a:latin typeface="Times New Roman" panose="02020603050405020304" pitchFamily="18" charset="0"/>
                <a:cs typeface="Times New Roman" panose="02020603050405020304" pitchFamily="18" charset="0"/>
              </a:rPr>
              <a:t>, конденсация, диссоциация, </a:t>
            </a:r>
            <a:r>
              <a:rPr lang="ru-RU" sz="2400" dirty="0" err="1">
                <a:latin typeface="Times New Roman" panose="02020603050405020304" pitchFamily="18" charset="0"/>
                <a:cs typeface="Times New Roman" panose="02020603050405020304" pitchFamily="18" charset="0"/>
              </a:rPr>
              <a:t>иондану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т.б</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физикалық-химиялық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түрлендірулер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ағынымен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қиындауы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a:t>
            </a:r>
            <a:r>
              <a:rPr lang="ru-RU" sz="2400" dirty="0">
                <a:latin typeface="Times New Roman" panose="02020603050405020304" pitchFamily="18" charset="0"/>
                <a:cs typeface="Times New Roman" panose="02020603050405020304" pitchFamily="18" charset="0"/>
              </a:rPr>
              <a:t>.</a:t>
            </a:r>
          </a:p>
          <a:p>
            <a:pPr algn="just"/>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жағдайларда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конвективті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жылу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берудің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теориялық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сипаттамасы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жеке</a:t>
            </a:r>
            <a:r>
              <a:rPr lang="ru-RU" sz="2400" dirty="0">
                <a:latin typeface="Times New Roman" panose="02020603050405020304" pitchFamily="18" charset="0"/>
                <a:cs typeface="Times New Roman" panose="02020603050405020304" pitchFamily="18" charset="0"/>
              </a:rPr>
              <a:t> физика-</a:t>
            </a:r>
            <a:r>
              <a:rPr lang="ru-RU" sz="2400" dirty="0" err="1">
                <a:latin typeface="Times New Roman" panose="02020603050405020304" pitchFamily="18" charset="0"/>
                <a:cs typeface="Times New Roman" panose="02020603050405020304" pitchFamily="18" charset="0"/>
              </a:rPr>
              <a:t>химиялық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кинетикасын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термодинамикалық</a:t>
            </a:r>
            <a:r>
              <a:rPr lang="ru-RU" sz="2400" dirty="0">
                <a:latin typeface="Times New Roman" panose="02020603050405020304" pitchFamily="18" charset="0"/>
                <a:cs typeface="Times New Roman" panose="02020603050405020304" pitchFamily="18" charset="0"/>
              </a:rPr>
              <a:t> тепе-</a:t>
            </a:r>
            <a:r>
              <a:rPr lang="ru-RU" sz="2400" dirty="0" err="1">
                <a:latin typeface="Times New Roman" panose="02020603050405020304" pitchFamily="18" charset="0"/>
                <a:cs typeface="Times New Roman" panose="02020603050405020304" pitchFamily="18" charset="0"/>
              </a:rPr>
              <a:t>теңдік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шарттарын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бейнелейтін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қосымша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теңдеулер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қолданылады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химиялық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реакциялар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массаның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заңдары</a:t>
            </a:r>
            <a:r>
              <a:rPr lang="ru-RU" sz="2400" dirty="0">
                <a:latin typeface="Times New Roman" panose="02020603050405020304" pitchFamily="18" charset="0"/>
                <a:cs typeface="Times New Roman" panose="02020603050405020304" pitchFamily="18" charset="0"/>
              </a:rPr>
              <a:t>.</a:t>
            </a:r>
          </a:p>
          <a:p>
            <a:pPr indent="355600" algn="just">
              <a:defRPr/>
            </a:pPr>
            <a:r>
              <a:rPr lang="ru-RU"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258792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Номер слайда 3">
            <a:extLst>
              <a:ext uri="{FF2B5EF4-FFF2-40B4-BE49-F238E27FC236}">
                <a16:creationId xmlns:a16="http://schemas.microsoft.com/office/drawing/2014/main" id="{4804B117-E178-7E41-B7CC-35649080078A}"/>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1405C51-E80C-CC4B-8AA6-76F8AE1E3D13}" type="slidenum">
              <a:rPr lang="ru-RU" altLang="x-none" sz="1400"/>
              <a:pPr algn="r" eaLnBrk="1" hangingPunct="1"/>
              <a:t>19</a:t>
            </a:fld>
            <a:endParaRPr lang="ru-RU" altLang="x-none" sz="1400"/>
          </a:p>
        </p:txBody>
      </p:sp>
      <p:sp>
        <p:nvSpPr>
          <p:cNvPr id="19459" name="Rectangle 13">
            <a:extLst>
              <a:ext uri="{FF2B5EF4-FFF2-40B4-BE49-F238E27FC236}">
                <a16:creationId xmlns:a16="http://schemas.microsoft.com/office/drawing/2014/main" id="{1E093A86-6F3B-D945-9B8A-1270DB65C91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0" name="Rectangle 15">
            <a:extLst>
              <a:ext uri="{FF2B5EF4-FFF2-40B4-BE49-F238E27FC236}">
                <a16:creationId xmlns:a16="http://schemas.microsoft.com/office/drawing/2014/main" id="{0D66B00B-03C1-3441-9256-69F9398417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1" name="Rectangle 17">
            <a:extLst>
              <a:ext uri="{FF2B5EF4-FFF2-40B4-BE49-F238E27FC236}">
                <a16:creationId xmlns:a16="http://schemas.microsoft.com/office/drawing/2014/main" id="{85898678-23D6-8644-B43E-5EFA6B1CADD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2" name="Rectangle 19">
            <a:extLst>
              <a:ext uri="{FF2B5EF4-FFF2-40B4-BE49-F238E27FC236}">
                <a16:creationId xmlns:a16="http://schemas.microsoft.com/office/drawing/2014/main" id="{440B287F-5C61-0347-B906-88A1025C4F2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3" name="Rectangle 21">
            <a:extLst>
              <a:ext uri="{FF2B5EF4-FFF2-40B4-BE49-F238E27FC236}">
                <a16:creationId xmlns:a16="http://schemas.microsoft.com/office/drawing/2014/main" id="{14D1B26D-E915-8A48-84B0-AF52A65B3F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4" name="Rectangle 23">
            <a:extLst>
              <a:ext uri="{FF2B5EF4-FFF2-40B4-BE49-F238E27FC236}">
                <a16:creationId xmlns:a16="http://schemas.microsoft.com/office/drawing/2014/main" id="{238F10B1-7E1C-AD48-B643-5533DB954F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5" name="Rectangle 25">
            <a:extLst>
              <a:ext uri="{FF2B5EF4-FFF2-40B4-BE49-F238E27FC236}">
                <a16:creationId xmlns:a16="http://schemas.microsoft.com/office/drawing/2014/main" id="{81FB19D8-655B-5A4E-9010-16A6EBF4F83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6" name="Rectangle 27">
            <a:extLst>
              <a:ext uri="{FF2B5EF4-FFF2-40B4-BE49-F238E27FC236}">
                <a16:creationId xmlns:a16="http://schemas.microsoft.com/office/drawing/2014/main" id="{EB93D7A3-429C-4843-B150-5431A2C3CE8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7" name="Rectangle 29">
            <a:extLst>
              <a:ext uri="{FF2B5EF4-FFF2-40B4-BE49-F238E27FC236}">
                <a16:creationId xmlns:a16="http://schemas.microsoft.com/office/drawing/2014/main" id="{591FB489-9CD4-BE4B-B26B-41B22E4124D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8" name="Rectangle 31">
            <a:extLst>
              <a:ext uri="{FF2B5EF4-FFF2-40B4-BE49-F238E27FC236}">
                <a16:creationId xmlns:a16="http://schemas.microsoft.com/office/drawing/2014/main" id="{AF75CD11-006E-0645-B482-FF26E098F6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69" name="Rectangle 33">
            <a:extLst>
              <a:ext uri="{FF2B5EF4-FFF2-40B4-BE49-F238E27FC236}">
                <a16:creationId xmlns:a16="http://schemas.microsoft.com/office/drawing/2014/main" id="{EC5D016A-B315-6B40-BA72-0506A6FE3A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70" name="Rectangle 17">
            <a:extLst>
              <a:ext uri="{FF2B5EF4-FFF2-40B4-BE49-F238E27FC236}">
                <a16:creationId xmlns:a16="http://schemas.microsoft.com/office/drawing/2014/main" id="{162E9544-5F49-D34A-815F-8ECE195343E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9471" name="Rectangle 19">
            <a:extLst>
              <a:ext uri="{FF2B5EF4-FFF2-40B4-BE49-F238E27FC236}">
                <a16:creationId xmlns:a16="http://schemas.microsoft.com/office/drawing/2014/main" id="{B5D0F54B-C5B8-5A4C-B00A-24F3CE35E0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Rectangle 2">
            <a:extLst>
              <a:ext uri="{FF2B5EF4-FFF2-40B4-BE49-F238E27FC236}">
                <a16:creationId xmlns:a16="http://schemas.microsoft.com/office/drawing/2014/main" id="{4E7EB946-9DFD-D148-8B97-6A101247B042}"/>
              </a:ext>
            </a:extLst>
          </p:cNvPr>
          <p:cNvSpPr>
            <a:spLocks noChangeArrowheads="1"/>
          </p:cNvSpPr>
          <p:nvPr/>
        </p:nvSpPr>
        <p:spPr bwMode="auto">
          <a:xfrm>
            <a:off x="468313" y="427038"/>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effectLst>
                  <a:outerShdw blurRad="38100" dist="38100" dir="2700000" algn="tl">
                    <a:srgbClr val="C0C0C0"/>
                  </a:outerShdw>
                </a:effectLst>
                <a:latin typeface="Arial" charset="0"/>
              </a:rPr>
              <a:t>4. </a:t>
            </a:r>
            <a:r>
              <a:rPr lang="ru-RU" sz="2800" b="1" dirty="0">
                <a:solidFill>
                  <a:schemeClr val="accent1">
                    <a:lumMod val="50000"/>
                  </a:schemeClr>
                </a:solidFill>
                <a:latin typeface="Arial" charset="0"/>
              </a:rPr>
              <a:t>Ньютон-</a:t>
            </a:r>
            <a:r>
              <a:rPr lang="ru-RU" sz="2800" b="1" dirty="0" err="1">
                <a:solidFill>
                  <a:schemeClr val="accent1">
                    <a:lumMod val="50000"/>
                  </a:schemeClr>
                </a:solidFill>
                <a:latin typeface="Arial" charset="0"/>
              </a:rPr>
              <a:t>Рихман</a:t>
            </a:r>
            <a:r>
              <a:rPr lang="ru-RU" sz="2800" b="1" dirty="0">
                <a:solidFill>
                  <a:schemeClr val="accent1">
                    <a:lumMod val="50000"/>
                  </a:schemeClr>
                </a:solidFill>
                <a:latin typeface="Arial" charset="0"/>
              </a:rPr>
              <a:t> </a:t>
            </a:r>
            <a:r>
              <a:rPr lang="ru-RU" sz="2800" b="1" dirty="0" err="1">
                <a:solidFill>
                  <a:schemeClr val="accent1">
                    <a:lumMod val="50000"/>
                  </a:schemeClr>
                </a:solidFill>
                <a:latin typeface="Arial" charset="0"/>
              </a:rPr>
              <a:t>заңы</a:t>
            </a:r>
            <a:endParaRPr lang="ru-RU" sz="2800" b="1" dirty="0">
              <a:solidFill>
                <a:schemeClr val="accent1">
                  <a:lumMod val="50000"/>
                </a:schemeClr>
              </a:solidFill>
              <a:effectLst>
                <a:outerShdw blurRad="38100" dist="38100" dir="2700000" algn="tl">
                  <a:srgbClr val="C0C0C0"/>
                </a:outerShdw>
              </a:effectLst>
              <a:latin typeface="Arial" charset="0"/>
            </a:endParaRPr>
          </a:p>
        </p:txBody>
      </p:sp>
      <p:sp>
        <p:nvSpPr>
          <p:cNvPr id="4" name="TextBox 3">
            <a:extLst>
              <a:ext uri="{FF2B5EF4-FFF2-40B4-BE49-F238E27FC236}">
                <a16:creationId xmlns:a16="http://schemas.microsoft.com/office/drawing/2014/main" id="{97B8D7A2-6531-FE49-98F7-DBD748B14EDA}"/>
              </a:ext>
            </a:extLst>
          </p:cNvPr>
          <p:cNvSpPr txBox="1"/>
          <p:nvPr/>
        </p:nvSpPr>
        <p:spPr>
          <a:xfrm>
            <a:off x="395288" y="1258888"/>
            <a:ext cx="8497887" cy="4247317"/>
          </a:xfrm>
          <a:prstGeom prst="rect">
            <a:avLst/>
          </a:prstGeom>
          <a:noFill/>
        </p:spPr>
        <p:txBody>
          <a:bodyPr>
            <a:spAutoFit/>
          </a:bodyPr>
          <a:lstStyle/>
          <a:p>
            <a:pPr indent="355600" algn="just">
              <a:defRPr/>
            </a:pPr>
            <a:r>
              <a:rPr lang="ru-RU" dirty="0" err="1">
                <a:latin typeface="Times New Roman" pitchFamily="18" charset="0"/>
                <a:cs typeface="Times New Roman" pitchFamily="18" charset="0"/>
              </a:rPr>
              <a:t>Егер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бөлу</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шекарасында</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жеке</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физикалық-химиялық</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түрленулер</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орын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алса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осы бет </a:t>
            </a:r>
            <a:r>
              <a:rPr lang="ru-RU" dirty="0" err="1">
                <a:latin typeface="Times New Roman" pitchFamily="18" charset="0"/>
                <a:cs typeface="Times New Roman" pitchFamily="18" charset="0"/>
              </a:rPr>
              <a:t>арқылы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масса </a:t>
            </a:r>
            <a:r>
              <a:rPr lang="ru-RU" dirty="0" err="1">
                <a:latin typeface="Times New Roman" pitchFamily="18" charset="0"/>
                <a:cs typeface="Times New Roman" pitchFamily="18" charset="0"/>
              </a:rPr>
              <a:t>ағыны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болса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онда</a:t>
            </a:r>
            <a:r>
              <a:rPr lang="ru-RU" dirty="0">
                <a:latin typeface="Times New Roman" pitchFamily="18" charset="0"/>
                <a:cs typeface="Times New Roman" pitchFamily="18" charset="0"/>
              </a:rPr>
              <a:t> (12) </a:t>
            </a:r>
            <a:r>
              <a:rPr lang="ru-RU" dirty="0" err="1">
                <a:latin typeface="Times New Roman" pitchFamily="18" charset="0"/>
                <a:cs typeface="Times New Roman" pitchFamily="18" charset="0"/>
              </a:rPr>
              <a:t>теңдеудің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орнына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жылу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ағынының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шекарасындағы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тығыздығын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неғұрлым</a:t>
            </a:r>
            <a:r>
              <a:rPr lang="ru-RU" dirty="0">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жалпы</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теңдеу</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қолданылады</a:t>
            </a:r>
            <a:r>
              <a:rPr lang="ru-RU" dirty="0">
                <a:solidFill>
                  <a:srgbClr val="FF0000"/>
                </a:solidFill>
                <a:latin typeface="Times New Roman" pitchFamily="18" charset="0"/>
                <a:cs typeface="Times New Roman" pitchFamily="18" charset="0"/>
              </a:rPr>
              <a:t> </a:t>
            </a:r>
          </a:p>
          <a:p>
            <a:pPr indent="355600" algn="just">
              <a:defRPr/>
            </a:pPr>
            <a:endParaRPr lang="ru-RU" dirty="0">
              <a:latin typeface="Times New Roman" pitchFamily="18" charset="0"/>
              <a:cs typeface="Times New Roman" pitchFamily="18" charset="0"/>
            </a:endParaRPr>
          </a:p>
          <a:p>
            <a:pPr indent="355600" algn="r">
              <a:defRPr/>
            </a:pPr>
            <a:r>
              <a:rPr lang="ru-RU" dirty="0">
                <a:latin typeface="Times New Roman" pitchFamily="18" charset="0"/>
                <a:cs typeface="Times New Roman" pitchFamily="18" charset="0"/>
              </a:rPr>
              <a:t>                             (15)</a:t>
            </a:r>
          </a:p>
          <a:p>
            <a:pPr indent="355600" algn="just">
              <a:defRPr/>
            </a:pPr>
            <a:endParaRPr lang="en-US" dirty="0">
              <a:latin typeface="Times New Roman" pitchFamily="18" charset="0"/>
              <a:cs typeface="Times New Roman" pitchFamily="18" charset="0"/>
            </a:endParaRPr>
          </a:p>
          <a:p>
            <a:pPr indent="355600" algn="just">
              <a:defRPr/>
            </a:pP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мұндағы</a:t>
            </a:r>
            <a:r>
              <a:rPr lang="ru-RU" dirty="0">
                <a:latin typeface="Times New Roman" pitchFamily="18" charset="0"/>
                <a:cs typeface="Times New Roman" pitchFamily="18" charset="0"/>
              </a:rPr>
              <a:t> v -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қалыпты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жылдамдығы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H - </a:t>
            </a:r>
            <a:r>
              <a:rPr lang="ru-RU" dirty="0" err="1">
                <a:latin typeface="Times New Roman" pitchFamily="18" charset="0"/>
                <a:cs typeface="Times New Roman" pitchFamily="18" charset="0"/>
              </a:rPr>
              <a:t>беткі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температурадағы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энтальпиясы</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Ci</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химиялық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компоненттердің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салыстырмалы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массалық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концентрациясы</a:t>
            </a:r>
            <a:r>
              <a:rPr lang="ru-RU" dirty="0">
                <a:latin typeface="Times New Roman" pitchFamily="18" charset="0"/>
                <a:cs typeface="Times New Roman" pitchFamily="18" charset="0"/>
              </a:rPr>
              <a:t>,</a:t>
            </a:r>
          </a:p>
          <a:p>
            <a:r>
              <a:rPr lang="en-US" i="1" dirty="0">
                <a:latin typeface="Times New Roman" pitchFamily="18" charset="0"/>
                <a:cs typeface="Times New Roman" pitchFamily="18" charset="0"/>
              </a:rPr>
              <a:t>v</a:t>
            </a:r>
            <a:r>
              <a:rPr lang="en-US" baseline="-25000" dirty="0">
                <a:latin typeface="Times New Roman" pitchFamily="18" charset="0"/>
                <a:cs typeface="Times New Roman" pitchFamily="18" charset="0"/>
              </a:rPr>
              <a:t> </a:t>
            </a:r>
            <a:r>
              <a:rPr lang="en-US" baseline="-25000" dirty="0" err="1">
                <a:latin typeface="Times New Roman" pitchFamily="18" charset="0"/>
                <a:cs typeface="Times New Roman" pitchFamily="18" charset="0"/>
              </a:rPr>
              <a:t>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диффузия </a:t>
            </a:r>
            <a:r>
              <a:rPr lang="ru-RU" dirty="0" err="1">
                <a:latin typeface="Times New Roman" pitchFamily="18" charset="0"/>
                <a:cs typeface="Times New Roman" pitchFamily="18" charset="0"/>
              </a:rPr>
              <a:t>жылдамдығы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Н i - </a:t>
            </a:r>
            <a:r>
              <a:rPr lang="ru-RU" dirty="0" err="1">
                <a:latin typeface="Times New Roman" pitchFamily="18" charset="0"/>
                <a:cs typeface="Times New Roman" pitchFamily="18" charset="0"/>
              </a:rPr>
              <a:t>бөлу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шекарасындағы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температурасындағы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энтальпиялары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стандартты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жағдайларда</a:t>
            </a:r>
            <a:r>
              <a:rPr lang="ru-RU" dirty="0">
                <a:latin typeface="Times New Roman" pitchFamily="18" charset="0"/>
                <a:cs typeface="Times New Roman" pitchFamily="18" charset="0"/>
              </a:rPr>
              <a:t> осы </a:t>
            </a:r>
            <a:r>
              <a:rPr lang="ru-RU" dirty="0" err="1">
                <a:latin typeface="Times New Roman" pitchFamily="18" charset="0"/>
                <a:cs typeface="Times New Roman" pitchFamily="18" charset="0"/>
              </a:rPr>
              <a:t>компоненттердің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түзілу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энергиясын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ескере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есептеледі</a:t>
            </a:r>
            <a:r>
              <a:rPr lang="ru-RU" dirty="0">
                <a:latin typeface="Times New Roman" pitchFamily="18" charset="0"/>
                <a:cs typeface="Times New Roman" pitchFamily="18" charset="0"/>
              </a:rPr>
              <a:t>.</a:t>
            </a:r>
          </a:p>
          <a:p>
            <a:pPr algn="just">
              <a:defRPr/>
            </a:pPr>
            <a:endParaRPr lang="ru-RU" dirty="0">
              <a:latin typeface="Times New Roman" pitchFamily="18" charset="0"/>
              <a:cs typeface="Times New Roman" pitchFamily="18" charset="0"/>
            </a:endParaRPr>
          </a:p>
        </p:txBody>
      </p:sp>
      <p:pic>
        <p:nvPicPr>
          <p:cNvPr id="19475" name="Рисунок 23" descr="2519-125.jpg">
            <a:extLst>
              <a:ext uri="{FF2B5EF4-FFF2-40B4-BE49-F238E27FC236}">
                <a16:creationId xmlns:a16="http://schemas.microsoft.com/office/drawing/2014/main" id="{B4DA989D-9CD5-6541-8533-9C641279B5C6}"/>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23775"/>
          <a:stretch>
            <a:fillRect/>
          </a:stretch>
        </p:blipFill>
        <p:spPr bwMode="auto">
          <a:xfrm>
            <a:off x="2332551" y="2831156"/>
            <a:ext cx="3895633" cy="50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55666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Номер слайда 3">
            <a:extLst>
              <a:ext uri="{FF2B5EF4-FFF2-40B4-BE49-F238E27FC236}">
                <a16:creationId xmlns:a16="http://schemas.microsoft.com/office/drawing/2014/main" id="{9D036F98-BC58-A94D-9981-D91A879AA506}"/>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3F6CED3-B7DA-4547-BA34-2B8AB77F6129}" type="slidenum">
              <a:rPr lang="ru-RU" altLang="x-none" sz="1400"/>
              <a:pPr>
                <a:spcBef>
                  <a:spcPct val="0"/>
                </a:spcBef>
                <a:buFontTx/>
                <a:buNone/>
              </a:pPr>
              <a:t>2</a:t>
            </a:fld>
            <a:endParaRPr lang="ru-RU" altLang="x-none" sz="1400"/>
          </a:p>
        </p:txBody>
      </p:sp>
      <p:sp>
        <p:nvSpPr>
          <p:cNvPr id="17410" name="TextBox 4">
            <a:extLst>
              <a:ext uri="{FF2B5EF4-FFF2-40B4-BE49-F238E27FC236}">
                <a16:creationId xmlns:a16="http://schemas.microsoft.com/office/drawing/2014/main" id="{2046A5A9-4475-9D42-888E-8EDD399FB707}"/>
              </a:ext>
            </a:extLst>
          </p:cNvPr>
          <p:cNvSpPr txBox="1">
            <a:spLocks noChangeArrowheads="1"/>
          </p:cNvSpPr>
          <p:nvPr/>
        </p:nvSpPr>
        <p:spPr bwMode="auto">
          <a:xfrm>
            <a:off x="5292080" y="782121"/>
            <a:ext cx="3528392" cy="3773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x-none" sz="1800" b="1" u="sng" dirty="0">
                <a:solidFill>
                  <a:srgbClr val="7030A0"/>
                </a:solidFill>
              </a:rPr>
              <a:t>ГЛОССАРИЙ:</a:t>
            </a:r>
          </a:p>
          <a:p>
            <a:pPr eaLnBrk="1" hangingPunct="1">
              <a:spcBef>
                <a:spcPct val="0"/>
              </a:spcBef>
              <a:buFontTx/>
              <a:buNone/>
            </a:pPr>
            <a:endParaRPr lang="ru-RU" altLang="x-none" sz="1600" b="1" dirty="0">
              <a:solidFill>
                <a:srgbClr val="0070C0"/>
              </a:solidFill>
            </a:endParaRPr>
          </a:p>
          <a:p>
            <a:pPr marL="342900" indent="-342900" eaLnBrk="1" hangingPunct="1">
              <a:spcBef>
                <a:spcPct val="0"/>
              </a:spcBef>
              <a:buFontTx/>
              <a:buAutoNum type="arabicPeriod"/>
            </a:pPr>
            <a:r>
              <a:rPr lang="ru-RU" sz="1800" b="1" i="1" dirty="0" err="1">
                <a:solidFill>
                  <a:schemeClr val="accent6">
                    <a:lumMod val="60000"/>
                    <a:lumOff val="40000"/>
                  </a:schemeClr>
                </a:solidFill>
              </a:rPr>
              <a:t>Жылуөткізгіштік</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2. Конвекция</a:t>
            </a:r>
          </a:p>
          <a:p>
            <a:pPr>
              <a:buNone/>
            </a:pPr>
            <a:r>
              <a:rPr lang="ru-RU" sz="1800" b="1" i="1" dirty="0">
                <a:solidFill>
                  <a:schemeClr val="accent6">
                    <a:lumMod val="60000"/>
                    <a:lumOff val="40000"/>
                  </a:schemeClr>
                </a:solidFill>
              </a:rPr>
              <a:t>3. </a:t>
            </a:r>
            <a:r>
              <a:rPr lang="kk-KZ" sz="1800" b="1" i="1" dirty="0">
                <a:solidFill>
                  <a:schemeClr val="accent6">
                    <a:lumMod val="60000"/>
                    <a:lumOff val="40000"/>
                  </a:schemeClr>
                </a:solidFill>
              </a:rPr>
              <a:t>Сәулелену</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4. </a:t>
            </a:r>
            <a:r>
              <a:rPr lang="ru-RU" sz="1800" b="1" i="1" dirty="0" err="1">
                <a:solidFill>
                  <a:schemeClr val="accent6">
                    <a:lumMod val="60000"/>
                    <a:lumOff val="40000"/>
                  </a:schemeClr>
                </a:solidFill>
              </a:rPr>
              <a:t>Жылу</a:t>
            </a:r>
            <a:r>
              <a:rPr lang="ru-RU" sz="1800" b="1" i="1" dirty="0">
                <a:solidFill>
                  <a:schemeClr val="accent6">
                    <a:lumMod val="60000"/>
                    <a:lumOff val="40000"/>
                  </a:schemeClr>
                </a:solidFill>
              </a:rPr>
              <a:t> </a:t>
            </a:r>
            <a:r>
              <a:rPr lang="ru-RU" sz="1800" b="1" i="1" dirty="0" err="1">
                <a:solidFill>
                  <a:schemeClr val="accent6">
                    <a:lumMod val="60000"/>
                    <a:lumOff val="40000"/>
                  </a:schemeClr>
                </a:solidFill>
              </a:rPr>
              <a:t>өткізгіштік</a:t>
            </a:r>
            <a:r>
              <a:rPr lang="ru-RU" sz="1800" b="1" i="1" dirty="0">
                <a:solidFill>
                  <a:schemeClr val="accent6">
                    <a:lumMod val="60000"/>
                    <a:lumOff val="40000"/>
                  </a:schemeClr>
                </a:solidFill>
              </a:rPr>
              <a:t> </a:t>
            </a:r>
            <a:r>
              <a:rPr lang="ru-RU" sz="1800" b="1" i="1" dirty="0" err="1">
                <a:solidFill>
                  <a:schemeClr val="accent6">
                    <a:lumMod val="60000"/>
                    <a:lumOff val="40000"/>
                  </a:schemeClr>
                </a:solidFill>
              </a:rPr>
              <a:t>коэффициенті</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5. Фурье </a:t>
            </a:r>
            <a:r>
              <a:rPr lang="ru-RU" sz="1800" b="1" i="1" dirty="0" err="1">
                <a:solidFill>
                  <a:schemeClr val="accent6">
                    <a:lumMod val="60000"/>
                    <a:lumOff val="40000"/>
                  </a:schemeClr>
                </a:solidFill>
              </a:rPr>
              <a:t>заңы</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6. Ньютон-</a:t>
            </a:r>
            <a:r>
              <a:rPr lang="ru-RU" sz="1800" b="1" i="1" dirty="0" err="1">
                <a:solidFill>
                  <a:schemeClr val="accent6">
                    <a:lumMod val="60000"/>
                    <a:lumOff val="40000"/>
                  </a:schemeClr>
                </a:solidFill>
              </a:rPr>
              <a:t>Рихман</a:t>
            </a:r>
            <a:r>
              <a:rPr lang="ru-RU" sz="1800" b="1" i="1" dirty="0">
                <a:solidFill>
                  <a:schemeClr val="accent6">
                    <a:lumMod val="60000"/>
                    <a:lumOff val="40000"/>
                  </a:schemeClr>
                </a:solidFill>
              </a:rPr>
              <a:t> </a:t>
            </a:r>
            <a:r>
              <a:rPr lang="ru-RU" sz="1800" b="1" i="1" dirty="0" err="1">
                <a:solidFill>
                  <a:schemeClr val="accent6">
                    <a:lumMod val="60000"/>
                    <a:lumOff val="40000"/>
                  </a:schemeClr>
                </a:solidFill>
              </a:rPr>
              <a:t>заңы</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7. </a:t>
            </a:r>
            <a:r>
              <a:rPr lang="ru-RU" sz="1800" b="1" i="1" dirty="0" err="1">
                <a:solidFill>
                  <a:schemeClr val="accent6">
                    <a:lumMod val="60000"/>
                    <a:lumOff val="40000"/>
                  </a:schemeClr>
                </a:solidFill>
              </a:rPr>
              <a:t>Конвективті</a:t>
            </a:r>
            <a:r>
              <a:rPr lang="ru-RU" sz="1800" b="1" i="1" dirty="0">
                <a:solidFill>
                  <a:schemeClr val="accent6">
                    <a:lumMod val="60000"/>
                    <a:lumOff val="40000"/>
                  </a:schemeClr>
                </a:solidFill>
              </a:rPr>
              <a:t> </a:t>
            </a:r>
            <a:r>
              <a:rPr lang="ru-RU" sz="1800" b="1" i="1" dirty="0" err="1">
                <a:solidFill>
                  <a:schemeClr val="accent6">
                    <a:lumMod val="60000"/>
                    <a:lumOff val="40000"/>
                  </a:schemeClr>
                </a:solidFill>
              </a:rPr>
              <a:t>жылуалмасу</a:t>
            </a:r>
            <a:endParaRPr lang="ru-RU" sz="1800" b="1" i="1" dirty="0">
              <a:solidFill>
                <a:schemeClr val="accent6">
                  <a:lumMod val="60000"/>
                  <a:lumOff val="40000"/>
                </a:schemeClr>
              </a:solidFill>
            </a:endParaRPr>
          </a:p>
          <a:p>
            <a:pPr>
              <a:buNone/>
            </a:pPr>
            <a:r>
              <a:rPr lang="ru-RU" sz="1800" b="1" i="1" dirty="0">
                <a:solidFill>
                  <a:schemeClr val="accent6">
                    <a:lumMod val="60000"/>
                    <a:lumOff val="40000"/>
                  </a:schemeClr>
                </a:solidFill>
              </a:rPr>
              <a:t>8. </a:t>
            </a:r>
            <a:r>
              <a:rPr lang="ru-RU" sz="1800" b="1" i="1" dirty="0" err="1">
                <a:solidFill>
                  <a:schemeClr val="accent6">
                    <a:lumMod val="60000"/>
                    <a:lumOff val="40000"/>
                  </a:schemeClr>
                </a:solidFill>
              </a:rPr>
              <a:t>Заң</a:t>
            </a:r>
            <a:endParaRPr lang="ru-RU" sz="1800" b="1" i="1" dirty="0">
              <a:solidFill>
                <a:schemeClr val="accent6">
                  <a:lumMod val="60000"/>
                  <a:lumOff val="40000"/>
                </a:schemeClr>
              </a:solidFill>
            </a:endParaRPr>
          </a:p>
          <a:p>
            <a:pPr eaLnBrk="1" hangingPunct="1">
              <a:spcBef>
                <a:spcPct val="0"/>
              </a:spcBef>
              <a:buFontTx/>
              <a:buNone/>
            </a:pPr>
            <a:endParaRPr lang="ru-RU" altLang="x-none" sz="1800" dirty="0"/>
          </a:p>
        </p:txBody>
      </p:sp>
      <p:sp>
        <p:nvSpPr>
          <p:cNvPr id="6" name="TextBox 5">
            <a:extLst>
              <a:ext uri="{FF2B5EF4-FFF2-40B4-BE49-F238E27FC236}">
                <a16:creationId xmlns:a16="http://schemas.microsoft.com/office/drawing/2014/main" id="{8871AE88-F9DA-6347-AE6E-C94FCACC8846}"/>
              </a:ext>
            </a:extLst>
          </p:cNvPr>
          <p:cNvSpPr txBox="1"/>
          <p:nvPr/>
        </p:nvSpPr>
        <p:spPr>
          <a:xfrm>
            <a:off x="441064" y="505735"/>
            <a:ext cx="4418968" cy="5355312"/>
          </a:xfrm>
          <a:prstGeom prst="rect">
            <a:avLst/>
          </a:prstGeom>
          <a:noFill/>
        </p:spPr>
        <p:txBody>
          <a:bodyPr wrap="square">
            <a:spAutoFit/>
          </a:bodyPr>
          <a:lstStyle/>
          <a:p>
            <a:r>
              <a:rPr lang="ru-RU" b="1" u="sng" dirty="0" err="1"/>
              <a:t>Дәріс</a:t>
            </a:r>
            <a:r>
              <a:rPr lang="ru-RU" b="1" u="sng" dirty="0"/>
              <a:t> </a:t>
            </a:r>
            <a:r>
              <a:rPr lang="ru-RU" b="1" u="sng" dirty="0" err="1"/>
              <a:t>жоспары</a:t>
            </a:r>
            <a:endParaRPr lang="ru-RU" dirty="0"/>
          </a:p>
          <a:p>
            <a:pPr marL="342900" lvl="0" indent="-342900">
              <a:buFont typeface="+mj-lt"/>
              <a:buAutoNum type="arabicPeriod"/>
            </a:pPr>
            <a:r>
              <a:rPr lang="ru-RU" b="1" i="1" dirty="0" err="1">
                <a:solidFill>
                  <a:schemeClr val="accent6">
                    <a:lumMod val="60000"/>
                    <a:lumOff val="40000"/>
                  </a:schemeClr>
                </a:solidFill>
              </a:rPr>
              <a:t>Жылу</a:t>
            </a:r>
            <a:r>
              <a:rPr lang="ru-RU" b="1" i="1" dirty="0">
                <a:solidFill>
                  <a:schemeClr val="accent6">
                    <a:lumMod val="60000"/>
                    <a:lumOff val="40000"/>
                  </a:schemeClr>
                </a:solidFill>
              </a:rPr>
              <a:t> </a:t>
            </a:r>
            <a:r>
              <a:rPr lang="ru-RU" b="1" i="1" dirty="0" err="1">
                <a:solidFill>
                  <a:schemeClr val="accent6">
                    <a:lumMod val="60000"/>
                    <a:lumOff val="40000"/>
                  </a:schemeClr>
                </a:solidFill>
              </a:rPr>
              <a:t>өткізгіштік</a:t>
            </a:r>
            <a:r>
              <a:rPr lang="ru-RU" b="1" i="1" dirty="0">
                <a:solidFill>
                  <a:schemeClr val="accent6">
                    <a:lumMod val="60000"/>
                    <a:lumOff val="40000"/>
                  </a:schemeClr>
                </a:solidFill>
              </a:rPr>
              <a:t> </a:t>
            </a:r>
            <a:r>
              <a:rPr lang="ru-RU" b="1" i="1" dirty="0" err="1">
                <a:solidFill>
                  <a:schemeClr val="accent6">
                    <a:lumMod val="60000"/>
                    <a:lumOff val="40000"/>
                  </a:schemeClr>
                </a:solidFill>
              </a:rPr>
              <a:t>коэффициенті</a:t>
            </a:r>
            <a:r>
              <a:rPr lang="ru-RU" b="1" i="1" dirty="0">
                <a:solidFill>
                  <a:schemeClr val="accent6">
                    <a:lumMod val="60000"/>
                    <a:lumOff val="40000"/>
                  </a:schemeClr>
                </a:solidFill>
              </a:rPr>
              <a:t> </a:t>
            </a:r>
            <a:r>
              <a:rPr lang="ru-RU" b="1" i="1" dirty="0" err="1">
                <a:solidFill>
                  <a:schemeClr val="accent6">
                    <a:lumMod val="60000"/>
                    <a:lumOff val="40000"/>
                  </a:schemeClr>
                </a:solidFill>
              </a:rPr>
              <a:t>және</a:t>
            </a:r>
            <a:r>
              <a:rPr lang="ru-RU" b="1" i="1" dirty="0">
                <a:solidFill>
                  <a:schemeClr val="accent6">
                    <a:lumMod val="60000"/>
                    <a:lumOff val="40000"/>
                  </a:schemeClr>
                </a:solidFill>
              </a:rPr>
              <a:t> </a:t>
            </a:r>
            <a:r>
              <a:rPr lang="ru-RU" b="1" i="1" dirty="0" err="1">
                <a:solidFill>
                  <a:schemeClr val="accent6">
                    <a:lumMod val="60000"/>
                    <a:lumOff val="40000"/>
                  </a:schemeClr>
                </a:solidFill>
              </a:rPr>
              <a:t>оған</a:t>
            </a:r>
            <a:r>
              <a:rPr lang="ru-RU" b="1" i="1" dirty="0">
                <a:solidFill>
                  <a:schemeClr val="accent6">
                    <a:lumMod val="60000"/>
                    <a:lumOff val="40000"/>
                  </a:schemeClr>
                </a:solidFill>
              </a:rPr>
              <a:t> </a:t>
            </a:r>
            <a:r>
              <a:rPr lang="ru-RU" b="1" i="1" dirty="0" err="1">
                <a:solidFill>
                  <a:schemeClr val="accent6">
                    <a:lumMod val="60000"/>
                    <a:lumOff val="40000"/>
                  </a:schemeClr>
                </a:solidFill>
              </a:rPr>
              <a:t>әсер</a:t>
            </a:r>
            <a:r>
              <a:rPr lang="ru-RU" b="1" i="1" dirty="0">
                <a:solidFill>
                  <a:schemeClr val="accent6">
                    <a:lumMod val="60000"/>
                    <a:lumOff val="40000"/>
                  </a:schemeClr>
                </a:solidFill>
              </a:rPr>
              <a:t> </a:t>
            </a:r>
            <a:r>
              <a:rPr lang="ru-RU" b="1" i="1" dirty="0" err="1">
                <a:solidFill>
                  <a:schemeClr val="accent6">
                    <a:lumMod val="60000"/>
                    <a:lumOff val="40000"/>
                  </a:schemeClr>
                </a:solidFill>
              </a:rPr>
              <a:t>ететін</a:t>
            </a:r>
            <a:r>
              <a:rPr lang="ru-RU" b="1" i="1" dirty="0">
                <a:solidFill>
                  <a:schemeClr val="accent6">
                    <a:lumMod val="60000"/>
                    <a:lumOff val="40000"/>
                  </a:schemeClr>
                </a:solidFill>
              </a:rPr>
              <a:t> </a:t>
            </a:r>
            <a:r>
              <a:rPr lang="ru-RU" b="1" i="1" dirty="0" err="1">
                <a:solidFill>
                  <a:schemeClr val="accent6">
                    <a:lumMod val="60000"/>
                    <a:lumOff val="40000"/>
                  </a:schemeClr>
                </a:solidFill>
              </a:rPr>
              <a:t>факторлар</a:t>
            </a:r>
            <a:endParaRPr lang="ru-RU" b="1" i="1" dirty="0">
              <a:solidFill>
                <a:schemeClr val="accent6">
                  <a:lumMod val="60000"/>
                  <a:lumOff val="40000"/>
                </a:schemeClr>
              </a:solidFill>
            </a:endParaRPr>
          </a:p>
          <a:p>
            <a:pPr marL="342900" lvl="0" indent="-342900">
              <a:buFont typeface="+mj-lt"/>
              <a:buAutoNum type="arabicPeriod"/>
            </a:pPr>
            <a:r>
              <a:rPr lang="ru-RU" b="1" i="1" dirty="0" err="1">
                <a:solidFill>
                  <a:schemeClr val="accent6">
                    <a:lumMod val="60000"/>
                    <a:lumOff val="40000"/>
                  </a:schemeClr>
                </a:solidFill>
              </a:rPr>
              <a:t>Жылу</a:t>
            </a:r>
            <a:r>
              <a:rPr lang="ru-RU" b="1" i="1" dirty="0">
                <a:solidFill>
                  <a:schemeClr val="accent6">
                    <a:lumMod val="60000"/>
                    <a:lumOff val="40000"/>
                  </a:schemeClr>
                </a:solidFill>
              </a:rPr>
              <a:t> </a:t>
            </a:r>
            <a:r>
              <a:rPr lang="ru-RU" b="1" i="1" dirty="0" err="1">
                <a:solidFill>
                  <a:schemeClr val="accent6">
                    <a:lumMod val="60000"/>
                    <a:lumOff val="40000"/>
                  </a:schemeClr>
                </a:solidFill>
              </a:rPr>
              <a:t>өткізгіштік</a:t>
            </a:r>
            <a:r>
              <a:rPr lang="ru-RU" b="1" i="1" dirty="0">
                <a:solidFill>
                  <a:schemeClr val="accent6">
                    <a:lumMod val="60000"/>
                    <a:lumOff val="40000"/>
                  </a:schemeClr>
                </a:solidFill>
              </a:rPr>
              <a:t> </a:t>
            </a:r>
            <a:r>
              <a:rPr lang="ru-RU" b="1" i="1" dirty="0" err="1">
                <a:solidFill>
                  <a:schemeClr val="accent6">
                    <a:lumMod val="60000"/>
                    <a:lumOff val="40000"/>
                  </a:schemeClr>
                </a:solidFill>
              </a:rPr>
              <a:t>теориясы</a:t>
            </a:r>
            <a:r>
              <a:rPr lang="ru-RU" b="1" i="1" dirty="0">
                <a:solidFill>
                  <a:schemeClr val="accent6">
                    <a:lumMod val="60000"/>
                    <a:lumOff val="40000"/>
                  </a:schemeClr>
                </a:solidFill>
              </a:rPr>
              <a:t>. Фурье </a:t>
            </a:r>
            <a:r>
              <a:rPr lang="ru-RU" b="1" i="1" dirty="0" err="1">
                <a:solidFill>
                  <a:schemeClr val="accent6">
                    <a:lumMod val="60000"/>
                    <a:lumOff val="40000"/>
                  </a:schemeClr>
                </a:solidFill>
              </a:rPr>
              <a:t>заңы</a:t>
            </a:r>
            <a:endParaRPr lang="ru-RU" b="1" i="1" dirty="0">
              <a:solidFill>
                <a:schemeClr val="accent6">
                  <a:lumMod val="60000"/>
                  <a:lumOff val="40000"/>
                </a:schemeClr>
              </a:solidFill>
            </a:endParaRPr>
          </a:p>
          <a:p>
            <a:pPr marL="342900" lvl="0" indent="-342900">
              <a:buFont typeface="+mj-lt"/>
              <a:buAutoNum type="arabicPeriod"/>
            </a:pPr>
            <a:r>
              <a:rPr lang="ru-RU" b="1" i="1" dirty="0" err="1">
                <a:solidFill>
                  <a:schemeClr val="accent6">
                    <a:lumMod val="60000"/>
                    <a:lumOff val="40000"/>
                  </a:schemeClr>
                </a:solidFill>
              </a:rPr>
              <a:t>Конвективті</a:t>
            </a:r>
            <a:r>
              <a:rPr lang="ru-RU" b="1" i="1" dirty="0">
                <a:solidFill>
                  <a:schemeClr val="accent6">
                    <a:lumMod val="60000"/>
                    <a:lumOff val="40000"/>
                  </a:schemeClr>
                </a:solidFill>
              </a:rPr>
              <a:t> </a:t>
            </a:r>
            <a:r>
              <a:rPr lang="ru-RU" b="1" i="1" dirty="0" err="1">
                <a:solidFill>
                  <a:schemeClr val="accent6">
                    <a:lumMod val="60000"/>
                    <a:lumOff val="40000"/>
                  </a:schemeClr>
                </a:solidFill>
              </a:rPr>
              <a:t>жылу</a:t>
            </a:r>
            <a:r>
              <a:rPr lang="ru-RU" b="1" i="1" dirty="0">
                <a:solidFill>
                  <a:schemeClr val="accent6">
                    <a:lumMod val="60000"/>
                    <a:lumOff val="40000"/>
                  </a:schemeClr>
                </a:solidFill>
              </a:rPr>
              <a:t> </a:t>
            </a:r>
            <a:r>
              <a:rPr lang="ru-RU" b="1" i="1" dirty="0" err="1">
                <a:solidFill>
                  <a:schemeClr val="accent6">
                    <a:lumMod val="60000"/>
                    <a:lumOff val="40000"/>
                  </a:schemeClr>
                </a:solidFill>
              </a:rPr>
              <a:t>және</a:t>
            </a:r>
            <a:r>
              <a:rPr lang="ru-RU" b="1" i="1" dirty="0">
                <a:solidFill>
                  <a:schemeClr val="accent6">
                    <a:lumMod val="60000"/>
                    <a:lumOff val="40000"/>
                  </a:schemeClr>
                </a:solidFill>
              </a:rPr>
              <a:t> </a:t>
            </a:r>
            <a:r>
              <a:rPr lang="ru-RU" b="1" i="1" dirty="0" err="1">
                <a:solidFill>
                  <a:schemeClr val="accent6">
                    <a:lumMod val="60000"/>
                    <a:lumOff val="40000"/>
                  </a:schemeClr>
                </a:solidFill>
              </a:rPr>
              <a:t>массаалмасу</a:t>
            </a:r>
            <a:endParaRPr lang="ru-RU" b="1" i="1" dirty="0">
              <a:solidFill>
                <a:schemeClr val="accent6">
                  <a:lumMod val="60000"/>
                  <a:lumOff val="40000"/>
                </a:schemeClr>
              </a:solidFill>
            </a:endParaRPr>
          </a:p>
          <a:p>
            <a:pPr marL="342900" lvl="0" indent="-342900">
              <a:buFont typeface="+mj-lt"/>
              <a:buAutoNum type="arabicPeriod"/>
            </a:pPr>
            <a:r>
              <a:rPr lang="ru-RU" b="1" i="1" dirty="0">
                <a:solidFill>
                  <a:schemeClr val="accent6">
                    <a:lumMod val="60000"/>
                    <a:lumOff val="40000"/>
                  </a:schemeClr>
                </a:solidFill>
              </a:rPr>
              <a:t>Ньютон-</a:t>
            </a:r>
            <a:r>
              <a:rPr lang="ru-RU" b="1" i="1" dirty="0" err="1">
                <a:solidFill>
                  <a:schemeClr val="accent6">
                    <a:lumMod val="60000"/>
                    <a:lumOff val="40000"/>
                  </a:schemeClr>
                </a:solidFill>
              </a:rPr>
              <a:t>Ричман</a:t>
            </a:r>
            <a:r>
              <a:rPr lang="ru-RU" b="1" i="1" dirty="0">
                <a:solidFill>
                  <a:schemeClr val="accent6">
                    <a:lumMod val="60000"/>
                    <a:lumOff val="40000"/>
                  </a:schemeClr>
                </a:solidFill>
              </a:rPr>
              <a:t> </a:t>
            </a:r>
            <a:r>
              <a:rPr lang="ru-RU" b="1" i="1" dirty="0" err="1">
                <a:solidFill>
                  <a:schemeClr val="accent6">
                    <a:lumMod val="60000"/>
                    <a:lumOff val="40000"/>
                  </a:schemeClr>
                </a:solidFill>
              </a:rPr>
              <a:t>заңы</a:t>
            </a:r>
            <a:r>
              <a:rPr lang="ru-RU" b="1" i="1" dirty="0">
                <a:solidFill>
                  <a:schemeClr val="accent6">
                    <a:lumMod val="60000"/>
                    <a:lumOff val="40000"/>
                  </a:schemeClr>
                </a:solidFill>
              </a:rPr>
              <a:t>.</a:t>
            </a:r>
          </a:p>
          <a:p>
            <a:pPr marL="342900" lvl="0" indent="-342900">
              <a:buFont typeface="+mj-lt"/>
              <a:buAutoNum type="arabicPeriod"/>
            </a:pPr>
            <a:r>
              <a:rPr lang="ru-RU" b="1" i="1" dirty="0" err="1">
                <a:solidFill>
                  <a:schemeClr val="accent6">
                    <a:lumMod val="60000"/>
                    <a:lumOff val="40000"/>
                  </a:schemeClr>
                </a:solidFill>
              </a:rPr>
              <a:t>Металлургиядағы</a:t>
            </a:r>
            <a:r>
              <a:rPr lang="ru-RU" b="1" i="1" dirty="0">
                <a:solidFill>
                  <a:schemeClr val="accent6">
                    <a:lumMod val="60000"/>
                    <a:lumOff val="40000"/>
                  </a:schemeClr>
                </a:solidFill>
              </a:rPr>
              <a:t> </a:t>
            </a:r>
            <a:r>
              <a:rPr lang="ru-RU" b="1" i="1" dirty="0" err="1">
                <a:solidFill>
                  <a:schemeClr val="accent6">
                    <a:lumMod val="60000"/>
                    <a:lumOff val="40000"/>
                  </a:schemeClr>
                </a:solidFill>
              </a:rPr>
              <a:t>жылу</a:t>
            </a:r>
            <a:r>
              <a:rPr lang="ru-RU" b="1" i="1" dirty="0">
                <a:solidFill>
                  <a:schemeClr val="accent6">
                    <a:lumMod val="60000"/>
                    <a:lumOff val="40000"/>
                  </a:schemeClr>
                </a:solidFill>
              </a:rPr>
              <a:t> </a:t>
            </a:r>
            <a:r>
              <a:rPr lang="ru-RU" b="1" i="1" dirty="0" err="1">
                <a:solidFill>
                  <a:schemeClr val="accent6">
                    <a:lumMod val="60000"/>
                    <a:lumOff val="40000"/>
                  </a:schemeClr>
                </a:solidFill>
              </a:rPr>
              <a:t>өткізгіштік</a:t>
            </a:r>
            <a:r>
              <a:rPr lang="ru-RU" b="1" i="1" dirty="0">
                <a:solidFill>
                  <a:schemeClr val="accent6">
                    <a:lumMod val="60000"/>
                    <a:lumOff val="40000"/>
                  </a:schemeClr>
                </a:solidFill>
              </a:rPr>
              <a:t> </a:t>
            </a:r>
            <a:r>
              <a:rPr lang="ru-RU" b="1" i="1" dirty="0" err="1">
                <a:solidFill>
                  <a:schemeClr val="accent6">
                    <a:lumMod val="60000"/>
                    <a:lumOff val="40000"/>
                  </a:schemeClr>
                </a:solidFill>
              </a:rPr>
              <a:t>және</a:t>
            </a:r>
            <a:r>
              <a:rPr lang="ru-RU" b="1" i="1" dirty="0">
                <a:solidFill>
                  <a:schemeClr val="accent6">
                    <a:lumMod val="60000"/>
                    <a:lumOff val="40000"/>
                  </a:schemeClr>
                </a:solidFill>
              </a:rPr>
              <a:t> </a:t>
            </a:r>
            <a:r>
              <a:rPr lang="ru-RU" b="1" i="1" dirty="0" err="1">
                <a:solidFill>
                  <a:schemeClr val="accent6">
                    <a:lumMod val="60000"/>
                    <a:lumOff val="40000"/>
                  </a:schemeClr>
                </a:solidFill>
              </a:rPr>
              <a:t>конвективті</a:t>
            </a:r>
            <a:r>
              <a:rPr lang="ru-RU" b="1" i="1" dirty="0">
                <a:solidFill>
                  <a:schemeClr val="accent6">
                    <a:lumMod val="60000"/>
                    <a:lumOff val="40000"/>
                  </a:schemeClr>
                </a:solidFill>
              </a:rPr>
              <a:t> </a:t>
            </a:r>
            <a:r>
              <a:rPr lang="ru-RU" b="1" i="1" dirty="0" err="1">
                <a:solidFill>
                  <a:schemeClr val="accent6">
                    <a:lumMod val="60000"/>
                    <a:lumOff val="40000"/>
                  </a:schemeClr>
                </a:solidFill>
              </a:rPr>
              <a:t>жылу</a:t>
            </a:r>
            <a:r>
              <a:rPr lang="ru-RU" b="1" i="1" dirty="0">
                <a:solidFill>
                  <a:schemeClr val="accent6">
                    <a:lumMod val="60000"/>
                    <a:lumOff val="40000"/>
                  </a:schemeClr>
                </a:solidFill>
              </a:rPr>
              <a:t> беру </a:t>
            </a:r>
            <a:r>
              <a:rPr lang="ru-RU" b="1" i="1" dirty="0" err="1">
                <a:solidFill>
                  <a:schemeClr val="accent6">
                    <a:lumMod val="60000"/>
                    <a:lumOff val="40000"/>
                  </a:schemeClr>
                </a:solidFill>
              </a:rPr>
              <a:t>мәні</a:t>
            </a:r>
            <a:endParaRPr lang="ru-RU" b="1" i="1" dirty="0">
              <a:solidFill>
                <a:schemeClr val="accent6">
                  <a:lumMod val="60000"/>
                  <a:lumOff val="40000"/>
                </a:schemeClr>
              </a:solidFill>
            </a:endParaRPr>
          </a:p>
          <a:p>
            <a:pPr marL="342900" lvl="0" indent="-342900">
              <a:buFont typeface="+mj-lt"/>
              <a:buAutoNum type="arabicPeriod"/>
            </a:pPr>
            <a:r>
              <a:rPr lang="ru-RU" b="1" i="1" dirty="0" err="1">
                <a:solidFill>
                  <a:schemeClr val="accent6">
                    <a:lumMod val="60000"/>
                    <a:lumOff val="40000"/>
                  </a:schemeClr>
                </a:solidFill>
              </a:rPr>
              <a:t>Сәулелену</a:t>
            </a:r>
            <a:r>
              <a:rPr lang="ru-RU" b="1" i="1" dirty="0">
                <a:solidFill>
                  <a:schemeClr val="accent6">
                    <a:lumMod val="60000"/>
                    <a:lumOff val="40000"/>
                  </a:schemeClr>
                </a:solidFill>
              </a:rPr>
              <a:t> </a:t>
            </a:r>
            <a:r>
              <a:rPr lang="ru-RU" b="1" i="1" dirty="0" err="1">
                <a:solidFill>
                  <a:schemeClr val="accent6">
                    <a:lumMod val="60000"/>
                    <a:lumOff val="40000"/>
                  </a:schemeClr>
                </a:solidFill>
              </a:rPr>
              <a:t>арқылы</a:t>
            </a:r>
            <a:r>
              <a:rPr lang="ru-RU" b="1" i="1" dirty="0">
                <a:solidFill>
                  <a:schemeClr val="accent6">
                    <a:lumMod val="60000"/>
                    <a:lumOff val="40000"/>
                  </a:schemeClr>
                </a:solidFill>
              </a:rPr>
              <a:t> </a:t>
            </a:r>
            <a:r>
              <a:rPr lang="ru-RU" b="1" i="1" dirty="0" err="1">
                <a:solidFill>
                  <a:schemeClr val="accent6">
                    <a:lumMod val="60000"/>
                    <a:lumOff val="40000"/>
                  </a:schemeClr>
                </a:solidFill>
              </a:rPr>
              <a:t>жылу</a:t>
            </a:r>
            <a:r>
              <a:rPr lang="ru-RU" b="1" i="1" dirty="0">
                <a:solidFill>
                  <a:schemeClr val="accent6">
                    <a:lumMod val="60000"/>
                    <a:lumOff val="40000"/>
                  </a:schemeClr>
                </a:solidFill>
              </a:rPr>
              <a:t> беру </a:t>
            </a:r>
            <a:r>
              <a:rPr lang="ru-RU" b="1" i="1" dirty="0" err="1">
                <a:solidFill>
                  <a:schemeClr val="accent6">
                    <a:lumMod val="60000"/>
                    <a:lumOff val="40000"/>
                  </a:schemeClr>
                </a:solidFill>
              </a:rPr>
              <a:t>туралы</a:t>
            </a:r>
            <a:r>
              <a:rPr lang="ru-RU" b="1" i="1" dirty="0">
                <a:solidFill>
                  <a:schemeClr val="accent6">
                    <a:lumMod val="60000"/>
                    <a:lumOff val="40000"/>
                  </a:schemeClr>
                </a:solidFill>
              </a:rPr>
              <a:t> </a:t>
            </a:r>
            <a:r>
              <a:rPr lang="ru-RU" b="1" i="1" dirty="0" err="1">
                <a:solidFill>
                  <a:schemeClr val="accent6">
                    <a:lumMod val="60000"/>
                    <a:lumOff val="40000"/>
                  </a:schemeClr>
                </a:solidFill>
              </a:rPr>
              <a:t>жалпы</a:t>
            </a:r>
            <a:r>
              <a:rPr lang="ru-RU" b="1" i="1" dirty="0">
                <a:solidFill>
                  <a:schemeClr val="accent6">
                    <a:lumMod val="60000"/>
                    <a:lumOff val="40000"/>
                  </a:schemeClr>
                </a:solidFill>
              </a:rPr>
              <a:t> </a:t>
            </a:r>
            <a:r>
              <a:rPr lang="ru-RU" b="1" i="1" dirty="0" err="1">
                <a:solidFill>
                  <a:schemeClr val="accent6">
                    <a:lumMod val="60000"/>
                    <a:lumOff val="40000"/>
                  </a:schemeClr>
                </a:solidFill>
              </a:rPr>
              <a:t>ақпарат</a:t>
            </a:r>
            <a:endParaRPr lang="ru-RU" b="1" i="1" dirty="0">
              <a:solidFill>
                <a:schemeClr val="accent6">
                  <a:lumMod val="60000"/>
                  <a:lumOff val="40000"/>
                </a:schemeClr>
              </a:solidFill>
            </a:endParaRPr>
          </a:p>
          <a:p>
            <a:pPr marL="342900" lvl="0" indent="-342900">
              <a:buFont typeface="+mj-lt"/>
              <a:buAutoNum type="arabicPeriod"/>
            </a:pPr>
            <a:r>
              <a:rPr lang="ru-RU" b="1" i="1" dirty="0" err="1">
                <a:solidFill>
                  <a:schemeClr val="accent6">
                    <a:lumMod val="60000"/>
                    <a:lumOff val="40000"/>
                  </a:schemeClr>
                </a:solidFill>
              </a:rPr>
              <a:t>Жылулық</a:t>
            </a:r>
            <a:r>
              <a:rPr lang="ru-RU" b="1" i="1" dirty="0">
                <a:solidFill>
                  <a:schemeClr val="accent6">
                    <a:lumMod val="60000"/>
                    <a:lumOff val="40000"/>
                  </a:schemeClr>
                </a:solidFill>
              </a:rPr>
              <a:t> </a:t>
            </a:r>
            <a:r>
              <a:rPr lang="ru-RU" b="1" i="1" dirty="0" err="1">
                <a:solidFill>
                  <a:schemeClr val="accent6">
                    <a:lumMod val="60000"/>
                    <a:lumOff val="40000"/>
                  </a:schemeClr>
                </a:solidFill>
              </a:rPr>
              <a:t>сәулеленудің</a:t>
            </a:r>
            <a:r>
              <a:rPr lang="ru-RU" b="1" i="1" dirty="0">
                <a:solidFill>
                  <a:schemeClr val="accent6">
                    <a:lumMod val="60000"/>
                    <a:lumOff val="40000"/>
                  </a:schemeClr>
                </a:solidFill>
              </a:rPr>
              <a:t> </a:t>
            </a:r>
            <a:r>
              <a:rPr lang="ru-RU" b="1" i="1" dirty="0" err="1">
                <a:solidFill>
                  <a:schemeClr val="accent6">
                    <a:lumMod val="60000"/>
                    <a:lumOff val="40000"/>
                  </a:schemeClr>
                </a:solidFill>
              </a:rPr>
              <a:t>негізгі</a:t>
            </a:r>
            <a:r>
              <a:rPr lang="ru-RU" b="1" i="1" dirty="0">
                <a:solidFill>
                  <a:schemeClr val="accent6">
                    <a:lumMod val="60000"/>
                    <a:lumOff val="40000"/>
                  </a:schemeClr>
                </a:solidFill>
              </a:rPr>
              <a:t> </a:t>
            </a:r>
            <a:r>
              <a:rPr lang="ru-RU" b="1" i="1" dirty="0" err="1">
                <a:solidFill>
                  <a:schemeClr val="accent6">
                    <a:lumMod val="60000"/>
                    <a:lumOff val="40000"/>
                  </a:schemeClr>
                </a:solidFill>
              </a:rPr>
              <a:t>заңдары</a:t>
            </a:r>
            <a:endParaRPr lang="ru-RU" b="1" i="1" dirty="0">
              <a:solidFill>
                <a:schemeClr val="accent6">
                  <a:lumMod val="60000"/>
                  <a:lumOff val="40000"/>
                </a:schemeClr>
              </a:solidFill>
            </a:endParaRPr>
          </a:p>
          <a:p>
            <a:pPr marL="342900" lvl="0" indent="-342900">
              <a:buFont typeface="+mj-lt"/>
              <a:buAutoNum type="arabicPeriod"/>
            </a:pPr>
            <a:r>
              <a:rPr lang="ru-RU" b="1" i="1" dirty="0" err="1">
                <a:solidFill>
                  <a:schemeClr val="accent6">
                    <a:lumMod val="60000"/>
                    <a:lumOff val="40000"/>
                  </a:schemeClr>
                </a:solidFill>
              </a:rPr>
              <a:t>Өнеркәсіптегі</a:t>
            </a:r>
            <a:r>
              <a:rPr lang="ru-RU" b="1" i="1" dirty="0">
                <a:solidFill>
                  <a:schemeClr val="accent6">
                    <a:lumMod val="60000"/>
                    <a:lumOff val="40000"/>
                  </a:schemeClr>
                </a:solidFill>
              </a:rPr>
              <a:t> </a:t>
            </a:r>
            <a:r>
              <a:rPr lang="ru-RU" b="1" i="1" dirty="0" err="1">
                <a:solidFill>
                  <a:schemeClr val="accent6">
                    <a:lumMod val="60000"/>
                    <a:lumOff val="40000"/>
                  </a:schemeClr>
                </a:solidFill>
              </a:rPr>
              <a:t>жылу</a:t>
            </a:r>
            <a:r>
              <a:rPr lang="ru-RU" b="1" i="1" dirty="0">
                <a:solidFill>
                  <a:schemeClr val="accent6">
                    <a:lumMod val="60000"/>
                    <a:lumOff val="40000"/>
                  </a:schemeClr>
                </a:solidFill>
              </a:rPr>
              <a:t> </a:t>
            </a:r>
            <a:r>
              <a:rPr lang="ru-RU" b="1" i="1" dirty="0" err="1">
                <a:solidFill>
                  <a:schemeClr val="accent6">
                    <a:lumMod val="60000"/>
                    <a:lumOff val="40000"/>
                  </a:schemeClr>
                </a:solidFill>
              </a:rPr>
              <a:t>радиациясының</a:t>
            </a:r>
            <a:r>
              <a:rPr lang="ru-RU" b="1" i="1" dirty="0">
                <a:solidFill>
                  <a:schemeClr val="accent6">
                    <a:lumMod val="60000"/>
                    <a:lumOff val="40000"/>
                  </a:schemeClr>
                </a:solidFill>
              </a:rPr>
              <a:t> </a:t>
            </a:r>
            <a:r>
              <a:rPr lang="ru-RU" b="1" i="1" dirty="0" err="1">
                <a:solidFill>
                  <a:schemeClr val="accent6">
                    <a:lumMod val="60000"/>
                    <a:lumOff val="40000"/>
                  </a:schemeClr>
                </a:solidFill>
              </a:rPr>
              <a:t>маңызы</a:t>
            </a:r>
            <a:endParaRPr lang="ru-RU" b="1" i="1" dirty="0">
              <a:solidFill>
                <a:schemeClr val="accent6">
                  <a:lumMod val="60000"/>
                  <a:lumOff val="40000"/>
                </a:schemeClr>
              </a:solidFill>
            </a:endParaRPr>
          </a:p>
          <a:p>
            <a:pPr indent="361950" eaLnBrk="1" hangingPunct="1">
              <a:buFontTx/>
              <a:buAutoNum type="arabicPeriod"/>
              <a:defRPr/>
            </a:pPr>
            <a:endParaRPr lang="x-none" b="1" dirty="0">
              <a:solidFill>
                <a:schemeClr val="accent6">
                  <a:lumMod val="60000"/>
                  <a:lumOff val="40000"/>
                </a:schemeClr>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Номер слайда 3">
            <a:extLst>
              <a:ext uri="{FF2B5EF4-FFF2-40B4-BE49-F238E27FC236}">
                <a16:creationId xmlns:a16="http://schemas.microsoft.com/office/drawing/2014/main" id="{BA231E07-AE18-6F44-8F38-B5867406EA60}"/>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0B6C5B6-9822-7E4E-AC23-844F53C70279}" type="slidenum">
              <a:rPr lang="ru-RU" altLang="x-none" sz="1400"/>
              <a:pPr algn="r" eaLnBrk="1" hangingPunct="1"/>
              <a:t>20</a:t>
            </a:fld>
            <a:endParaRPr lang="ru-RU" altLang="x-none" sz="1400"/>
          </a:p>
        </p:txBody>
      </p:sp>
      <p:sp>
        <p:nvSpPr>
          <p:cNvPr id="20483" name="Rectangle 13">
            <a:extLst>
              <a:ext uri="{FF2B5EF4-FFF2-40B4-BE49-F238E27FC236}">
                <a16:creationId xmlns:a16="http://schemas.microsoft.com/office/drawing/2014/main" id="{51E85847-8880-A143-80DE-263843E0DF7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4" name="Rectangle 15">
            <a:extLst>
              <a:ext uri="{FF2B5EF4-FFF2-40B4-BE49-F238E27FC236}">
                <a16:creationId xmlns:a16="http://schemas.microsoft.com/office/drawing/2014/main" id="{2FB1BA0C-CC2E-6243-9AF8-B74B56EA439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5" name="Rectangle 17">
            <a:extLst>
              <a:ext uri="{FF2B5EF4-FFF2-40B4-BE49-F238E27FC236}">
                <a16:creationId xmlns:a16="http://schemas.microsoft.com/office/drawing/2014/main" id="{A7436A82-F7E7-1744-AAB5-3E924A87971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6" name="Rectangle 19">
            <a:extLst>
              <a:ext uri="{FF2B5EF4-FFF2-40B4-BE49-F238E27FC236}">
                <a16:creationId xmlns:a16="http://schemas.microsoft.com/office/drawing/2014/main" id="{041008C9-49DA-E346-8309-910D863AEB8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7" name="Rectangle 21">
            <a:extLst>
              <a:ext uri="{FF2B5EF4-FFF2-40B4-BE49-F238E27FC236}">
                <a16:creationId xmlns:a16="http://schemas.microsoft.com/office/drawing/2014/main" id="{1ED3C4DE-224F-B743-8A96-A63EC59955E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8" name="Rectangle 23">
            <a:extLst>
              <a:ext uri="{FF2B5EF4-FFF2-40B4-BE49-F238E27FC236}">
                <a16:creationId xmlns:a16="http://schemas.microsoft.com/office/drawing/2014/main" id="{2731F21D-2F35-A14F-A351-283AB99F2E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89" name="Rectangle 25">
            <a:extLst>
              <a:ext uri="{FF2B5EF4-FFF2-40B4-BE49-F238E27FC236}">
                <a16:creationId xmlns:a16="http://schemas.microsoft.com/office/drawing/2014/main" id="{419DEC14-1AEF-3244-83A1-264A80B693D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0" name="Rectangle 27">
            <a:extLst>
              <a:ext uri="{FF2B5EF4-FFF2-40B4-BE49-F238E27FC236}">
                <a16:creationId xmlns:a16="http://schemas.microsoft.com/office/drawing/2014/main" id="{DF628DA6-D4D5-E440-8F6E-78D66DC4C8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1" name="Rectangle 29">
            <a:extLst>
              <a:ext uri="{FF2B5EF4-FFF2-40B4-BE49-F238E27FC236}">
                <a16:creationId xmlns:a16="http://schemas.microsoft.com/office/drawing/2014/main" id="{EE0BD30D-89F0-9A4E-AE4D-736234252C1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2" name="Rectangle 31">
            <a:extLst>
              <a:ext uri="{FF2B5EF4-FFF2-40B4-BE49-F238E27FC236}">
                <a16:creationId xmlns:a16="http://schemas.microsoft.com/office/drawing/2014/main" id="{15B53746-348E-0D4C-AEBD-CFD68BF4E8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3" name="Rectangle 33">
            <a:extLst>
              <a:ext uri="{FF2B5EF4-FFF2-40B4-BE49-F238E27FC236}">
                <a16:creationId xmlns:a16="http://schemas.microsoft.com/office/drawing/2014/main" id="{DAAC71CB-3036-9845-8D2B-D7EC3B61558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4" name="Rectangle 17">
            <a:extLst>
              <a:ext uri="{FF2B5EF4-FFF2-40B4-BE49-F238E27FC236}">
                <a16:creationId xmlns:a16="http://schemas.microsoft.com/office/drawing/2014/main" id="{83A56EF8-10E8-9441-B0B9-6BD379440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0495" name="Rectangle 19">
            <a:extLst>
              <a:ext uri="{FF2B5EF4-FFF2-40B4-BE49-F238E27FC236}">
                <a16:creationId xmlns:a16="http://schemas.microsoft.com/office/drawing/2014/main" id="{8473D116-D2C5-8B43-8211-AC240671E0E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Rectangle 2">
            <a:extLst>
              <a:ext uri="{FF2B5EF4-FFF2-40B4-BE49-F238E27FC236}">
                <a16:creationId xmlns:a16="http://schemas.microsoft.com/office/drawing/2014/main" id="{C991203A-9D94-134D-AD28-BB4C454DACBF}"/>
              </a:ext>
            </a:extLst>
          </p:cNvPr>
          <p:cNvSpPr>
            <a:spLocks noChangeArrowheads="1"/>
          </p:cNvSpPr>
          <p:nvPr/>
        </p:nvSpPr>
        <p:spPr bwMode="auto">
          <a:xfrm>
            <a:off x="403301" y="90803"/>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effectLst>
                  <a:outerShdw blurRad="38100" dist="38100" dir="2700000" algn="tl">
                    <a:srgbClr val="C0C0C0"/>
                  </a:outerShdw>
                </a:effectLst>
                <a:latin typeface="Arial" charset="0"/>
              </a:rPr>
              <a:t>4. </a:t>
            </a:r>
            <a:r>
              <a:rPr lang="ru-RU" sz="2800" b="1" dirty="0">
                <a:solidFill>
                  <a:schemeClr val="accent1">
                    <a:lumMod val="50000"/>
                  </a:schemeClr>
                </a:solidFill>
                <a:latin typeface="Arial" charset="0"/>
              </a:rPr>
              <a:t>Ньютон-</a:t>
            </a:r>
            <a:r>
              <a:rPr lang="ru-RU" sz="2800" b="1" dirty="0" err="1">
                <a:solidFill>
                  <a:schemeClr val="accent1">
                    <a:lumMod val="50000"/>
                  </a:schemeClr>
                </a:solidFill>
                <a:latin typeface="Arial" charset="0"/>
              </a:rPr>
              <a:t>Рихман</a:t>
            </a:r>
            <a:r>
              <a:rPr lang="ru-RU" sz="2800" b="1" dirty="0">
                <a:solidFill>
                  <a:schemeClr val="accent1">
                    <a:lumMod val="50000"/>
                  </a:schemeClr>
                </a:solidFill>
                <a:latin typeface="Arial" charset="0"/>
              </a:rPr>
              <a:t> </a:t>
            </a:r>
            <a:r>
              <a:rPr lang="ru-RU" sz="2800" b="1" dirty="0" err="1">
                <a:solidFill>
                  <a:schemeClr val="accent1">
                    <a:lumMod val="50000"/>
                  </a:schemeClr>
                </a:solidFill>
                <a:latin typeface="Arial" charset="0"/>
              </a:rPr>
              <a:t>заңы</a:t>
            </a:r>
            <a:endParaRPr lang="ru-RU" sz="2800" b="1" dirty="0">
              <a:solidFill>
                <a:schemeClr val="accent1">
                  <a:lumMod val="50000"/>
                </a:schemeClr>
              </a:solidFill>
              <a:effectLst>
                <a:outerShdw blurRad="38100" dist="38100" dir="2700000" algn="tl">
                  <a:srgbClr val="C0C0C0"/>
                </a:outerShdw>
              </a:effectLst>
              <a:latin typeface="Arial" charset="0"/>
            </a:endParaRPr>
          </a:p>
        </p:txBody>
      </p:sp>
      <p:sp>
        <p:nvSpPr>
          <p:cNvPr id="20498" name="TextBox 2">
            <a:extLst>
              <a:ext uri="{FF2B5EF4-FFF2-40B4-BE49-F238E27FC236}">
                <a16:creationId xmlns:a16="http://schemas.microsoft.com/office/drawing/2014/main" id="{4B702DE8-52C7-2048-A7F9-D6A969CBB8C5}"/>
              </a:ext>
            </a:extLst>
          </p:cNvPr>
          <p:cNvSpPr txBox="1">
            <a:spLocks noChangeArrowheads="1"/>
          </p:cNvSpPr>
          <p:nvPr/>
        </p:nvSpPr>
        <p:spPr bwMode="auto">
          <a:xfrm>
            <a:off x="395288" y="1074738"/>
            <a:ext cx="8297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 name="TextBox 4">
            <a:extLst>
              <a:ext uri="{FF2B5EF4-FFF2-40B4-BE49-F238E27FC236}">
                <a16:creationId xmlns:a16="http://schemas.microsoft.com/office/drawing/2014/main" id="{A548FC0B-B827-3448-B402-021286B083EC}"/>
              </a:ext>
            </a:extLst>
          </p:cNvPr>
          <p:cNvSpPr txBox="1"/>
          <p:nvPr/>
        </p:nvSpPr>
        <p:spPr>
          <a:xfrm>
            <a:off x="287337" y="738503"/>
            <a:ext cx="8569325" cy="600164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ru-RU" sz="1600" dirty="0" err="1">
                <a:latin typeface="Times New Roman" panose="02020603050405020304" pitchFamily="18" charset="0"/>
                <a:cs typeface="Times New Roman" panose="02020603050405020304" pitchFamily="18" charset="0"/>
              </a:rPr>
              <a:t>Бөлу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шекарасына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жақындаған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конвективті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жылу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ағынын</a:t>
            </a:r>
            <a:r>
              <a:rPr lang="ru-RU" sz="1600" dirty="0">
                <a:latin typeface="Times New Roman" panose="02020603050405020304" pitchFamily="18" charset="0"/>
                <a:cs typeface="Times New Roman" panose="02020603050405020304" pitchFamily="18" charset="0"/>
              </a:rPr>
              <a:t> </a:t>
            </a:r>
            <a:r>
              <a:rPr lang="ru-RU" sz="1600" dirty="0">
                <a:solidFill>
                  <a:srgbClr val="FF0000"/>
                </a:solidFill>
                <a:latin typeface="Times New Roman" panose="02020603050405020304" pitchFamily="18" charset="0"/>
                <a:cs typeface="Times New Roman" panose="02020603050405020304" pitchFamily="18" charset="0"/>
              </a:rPr>
              <a:t>Ньютон-</a:t>
            </a:r>
            <a:r>
              <a:rPr lang="ru-RU" sz="1600" dirty="0" err="1">
                <a:solidFill>
                  <a:srgbClr val="FF0000"/>
                </a:solidFill>
                <a:latin typeface="Times New Roman" panose="02020603050405020304" pitchFamily="18" charset="0"/>
                <a:cs typeface="Times New Roman" panose="02020603050405020304" pitchFamily="18" charset="0"/>
              </a:rPr>
              <a:t>Рихман</a:t>
            </a:r>
            <a:r>
              <a:rPr lang="ru-RU" sz="1600" dirty="0">
                <a:solidFill>
                  <a:srgbClr val="FF0000"/>
                </a:solidFill>
                <a:latin typeface="Times New Roman" panose="02020603050405020304" pitchFamily="18" charset="0"/>
                <a:cs typeface="Times New Roman" panose="02020603050405020304" pitchFamily="18" charset="0"/>
              </a:rPr>
              <a:t> </a:t>
            </a:r>
            <a:r>
              <a:rPr lang="ru-RU" sz="1600" dirty="0" err="1">
                <a:solidFill>
                  <a:srgbClr val="FF0000"/>
                </a:solidFill>
                <a:latin typeface="Times New Roman" panose="02020603050405020304" pitchFamily="18" charset="0"/>
                <a:cs typeface="Times New Roman" panose="02020603050405020304" pitchFamily="18" charset="0"/>
              </a:rPr>
              <a:t>заңы</a:t>
            </a:r>
            <a:r>
              <a:rPr lang="ru-RU" sz="1600" dirty="0">
                <a:solidFill>
                  <a:srgbClr val="FF0000"/>
                </a:solidFill>
                <a:latin typeface="Times New Roman" panose="02020603050405020304" pitchFamily="18" charset="0"/>
                <a:cs typeface="Times New Roman" panose="02020603050405020304" pitchFamily="18" charset="0"/>
              </a:rPr>
              <a:t> </a:t>
            </a:r>
            <a:r>
              <a:rPr lang="ru-RU" sz="1600" dirty="0" err="1">
                <a:solidFill>
                  <a:srgbClr val="FF0000"/>
                </a:solidFill>
                <a:latin typeface="Times New Roman" panose="02020603050405020304" pitchFamily="18" charset="0"/>
                <a:cs typeface="Times New Roman" panose="02020603050405020304" pitchFamily="18" charset="0"/>
              </a:rPr>
              <a:t>түрінде</a:t>
            </a:r>
            <a:r>
              <a:rPr lang="ru-RU" sz="1600" dirty="0">
                <a:solidFill>
                  <a:srgbClr val="FF0000"/>
                </a:solidFill>
                <a:latin typeface="Times New Roman" panose="02020603050405020304" pitchFamily="18" charset="0"/>
                <a:cs typeface="Times New Roman" panose="02020603050405020304" pitchFamily="18" charset="0"/>
              </a:rPr>
              <a:t> </a:t>
            </a:r>
            <a:r>
              <a:rPr lang="ru-RU" sz="1600" dirty="0" err="1">
                <a:solidFill>
                  <a:srgbClr val="FF0000"/>
                </a:solidFill>
                <a:latin typeface="Times New Roman" panose="02020603050405020304" pitchFamily="18" charset="0"/>
                <a:cs typeface="Times New Roman" panose="02020603050405020304" pitchFamily="18" charset="0"/>
              </a:rPr>
              <a:t>келесідей</a:t>
            </a:r>
            <a:r>
              <a:rPr lang="ru-RU" sz="1600" dirty="0">
                <a:solidFill>
                  <a:srgbClr val="FF0000"/>
                </a:solidFill>
                <a:latin typeface="Times New Roman" panose="02020603050405020304" pitchFamily="18" charset="0"/>
                <a:cs typeface="Times New Roman" panose="02020603050405020304" pitchFamily="18" charset="0"/>
              </a:rPr>
              <a:t> </a:t>
            </a:r>
            <a:r>
              <a:rPr lang="ru-RU" sz="1600" dirty="0" err="1">
                <a:solidFill>
                  <a:srgbClr val="FF0000"/>
                </a:solidFill>
                <a:latin typeface="Times New Roman" panose="02020603050405020304" pitchFamily="18" charset="0"/>
                <a:cs typeface="Times New Roman" panose="02020603050405020304" pitchFamily="18" charset="0"/>
              </a:rPr>
              <a:t>көрсету</a:t>
            </a:r>
            <a:r>
              <a:rPr lang="ru-RU" sz="1600" dirty="0">
                <a:solidFill>
                  <a:srgbClr val="FF0000"/>
                </a:solidFill>
                <a:latin typeface="Times New Roman" panose="02020603050405020304" pitchFamily="18" charset="0"/>
                <a:cs typeface="Times New Roman" panose="02020603050405020304" pitchFamily="18" charset="0"/>
              </a:rPr>
              <a:t> </a:t>
            </a:r>
            <a:r>
              <a:rPr lang="ru-RU" sz="1600" dirty="0" err="1">
                <a:solidFill>
                  <a:srgbClr val="FF0000"/>
                </a:solidFill>
                <a:latin typeface="Times New Roman" panose="02020603050405020304" pitchFamily="18" charset="0"/>
                <a:cs typeface="Times New Roman" panose="02020603050405020304" pitchFamily="18" charset="0"/>
              </a:rPr>
              <a:t>ыңғайлы</a:t>
            </a:r>
            <a:r>
              <a:rPr lang="ru-RU" sz="1600" dirty="0">
                <a:solidFill>
                  <a:srgbClr val="FF0000"/>
                </a:solidFill>
                <a:latin typeface="Times New Roman" panose="02020603050405020304" pitchFamily="18" charset="0"/>
                <a:cs typeface="Times New Roman" panose="02020603050405020304" pitchFamily="18" charset="0"/>
              </a:rPr>
              <a:t>:</a:t>
            </a:r>
          </a:p>
          <a:p>
            <a:pPr algn="r">
              <a:defRPr/>
            </a:pPr>
            <a:r>
              <a:rPr lang="ru-RU" sz="1600" dirty="0">
                <a:latin typeface="Times New Roman" pitchFamily="18" charset="0"/>
                <a:cs typeface="Times New Roman" pitchFamily="18" charset="0"/>
              </a:rPr>
              <a:t>              </a:t>
            </a:r>
            <a:r>
              <a:rPr lang="en-US" sz="1600" dirty="0">
                <a:latin typeface="Times New Roman" pitchFamily="18" charset="0"/>
                <a:cs typeface="Times New Roman" pitchFamily="18" charset="0"/>
              </a:rPr>
              <a:t>Q</a:t>
            </a:r>
            <a:r>
              <a:rPr lang="ru-RU" sz="1600" dirty="0">
                <a:latin typeface="Times New Roman" pitchFamily="18" charset="0"/>
                <a:cs typeface="Times New Roman" pitchFamily="18" charset="0"/>
              </a:rPr>
              <a:t> = (</a:t>
            </a:r>
            <a:r>
              <a:rPr lang="en-US" sz="1600" dirty="0">
                <a:latin typeface="Times New Roman" pitchFamily="18" charset="0"/>
                <a:cs typeface="Times New Roman" pitchFamily="18" charset="0"/>
              </a:rPr>
              <a:t>t</a:t>
            </a:r>
            <a:r>
              <a:rPr lang="ru-RU" sz="1600" baseline="-25000" dirty="0" err="1">
                <a:latin typeface="Times New Roman" pitchFamily="18" charset="0"/>
                <a:cs typeface="Times New Roman" pitchFamily="18" charset="0"/>
              </a:rPr>
              <a:t>қаб</a:t>
            </a:r>
            <a:r>
              <a:rPr lang="ru-RU" sz="1600" dirty="0">
                <a:latin typeface="Times New Roman" pitchFamily="18" charset="0"/>
                <a:cs typeface="Times New Roman" pitchFamily="18" charset="0"/>
              </a:rPr>
              <a:t> – </a:t>
            </a:r>
            <a:r>
              <a:rPr lang="en-US" sz="1600" dirty="0">
                <a:latin typeface="Times New Roman" pitchFamily="18" charset="0"/>
                <a:cs typeface="Times New Roman" pitchFamily="18" charset="0"/>
              </a:rPr>
              <a:t>t</a:t>
            </a:r>
            <a:r>
              <a:rPr lang="ru-RU" sz="1600" baseline="-25000" dirty="0" err="1">
                <a:latin typeface="Times New Roman" pitchFamily="18" charset="0"/>
                <a:cs typeface="Times New Roman" pitchFamily="18" charset="0"/>
              </a:rPr>
              <a:t>сұй</a:t>
            </a:r>
            <a:r>
              <a:rPr lang="ru-RU" sz="1600" dirty="0">
                <a:latin typeface="Times New Roman" pitchFamily="18" charset="0"/>
                <a:cs typeface="Times New Roman" pitchFamily="18" charset="0"/>
              </a:rPr>
              <a:t>)∙α ∙ </a:t>
            </a:r>
            <a:r>
              <a:rPr lang="en-US" sz="1600" dirty="0">
                <a:latin typeface="Times New Roman" pitchFamily="18" charset="0"/>
                <a:cs typeface="Times New Roman" pitchFamily="18" charset="0"/>
              </a:rPr>
              <a:t>F</a:t>
            </a:r>
            <a:r>
              <a:rPr lang="ru-RU" sz="1600" dirty="0">
                <a:latin typeface="Times New Roman" pitchFamily="18" charset="0"/>
                <a:cs typeface="Times New Roman" pitchFamily="18" charset="0"/>
              </a:rPr>
              <a:t>,                                                                               (16)</a:t>
            </a:r>
          </a:p>
          <a:p>
            <a:r>
              <a:rPr lang="ru-RU" sz="1600" dirty="0" err="1">
                <a:latin typeface="Times New Roman" pitchFamily="18" charset="0"/>
                <a:cs typeface="Times New Roman" pitchFamily="18" charset="0"/>
              </a:rPr>
              <a:t>мұндағы</a:t>
            </a:r>
            <a:r>
              <a:rPr lang="ru-RU" sz="1600" dirty="0">
                <a:latin typeface="Times New Roman" pitchFamily="18" charset="0"/>
                <a:cs typeface="Times New Roman" pitchFamily="18" charset="0"/>
              </a:rPr>
              <a:t> α - </a:t>
            </a:r>
            <a:r>
              <a:rPr lang="ru-RU" sz="1600" dirty="0" err="1">
                <a:latin typeface="Times New Roman" pitchFamily="18" charset="0"/>
                <a:cs typeface="Times New Roman" pitchFamily="18" charset="0"/>
              </a:rPr>
              <a:t>конвективті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жылу</a:t>
            </a:r>
            <a:r>
              <a:rPr lang="ru-RU" sz="1600" dirty="0">
                <a:latin typeface="Times New Roman" pitchFamily="18" charset="0"/>
                <a:cs typeface="Times New Roman" pitchFamily="18" charset="0"/>
              </a:rPr>
              <a:t> беру </a:t>
            </a:r>
            <a:r>
              <a:rPr lang="ru-RU" sz="1600" dirty="0" err="1">
                <a:latin typeface="Times New Roman" pitchFamily="18" charset="0"/>
                <a:cs typeface="Times New Roman" pitchFamily="18" charset="0"/>
              </a:rPr>
              <a:t>коэффициенті</a:t>
            </a:r>
            <a:r>
              <a:rPr lang="ru-RU" sz="1600" dirty="0">
                <a:latin typeface="Times New Roman" pitchFamily="18" charset="0"/>
                <a:cs typeface="Times New Roman" pitchFamily="18" charset="0"/>
              </a:rPr>
              <a:t>,</a:t>
            </a:r>
          </a:p>
          <a:p>
            <a:r>
              <a:rPr lang="ru-RU" sz="1600" dirty="0">
                <a:latin typeface="Times New Roman" pitchFamily="18" charset="0"/>
                <a:cs typeface="Times New Roman" pitchFamily="18" charset="0"/>
              </a:rPr>
              <a:t>Т</a:t>
            </a:r>
            <a:r>
              <a:rPr lang="en-US" sz="1600" baseline="-25000" dirty="0">
                <a:latin typeface="Times New Roman" pitchFamily="18" charset="0"/>
                <a:cs typeface="Times New Roman" pitchFamily="18" charset="0"/>
              </a:rPr>
              <a:t>w</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интерфейстің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температурасы</a:t>
            </a:r>
            <a:r>
              <a:rPr lang="ru-RU" sz="1600" dirty="0">
                <a:latin typeface="Times New Roman" pitchFamily="18" charset="0"/>
                <a:cs typeface="Times New Roman" pitchFamily="18" charset="0"/>
              </a:rPr>
              <a:t>,</a:t>
            </a:r>
          </a:p>
          <a:p>
            <a:r>
              <a:rPr lang="ru-RU" sz="1600" i="1" dirty="0">
                <a:latin typeface="Times New Roman" pitchFamily="18" charset="0"/>
                <a:cs typeface="Times New Roman" pitchFamily="18" charset="0"/>
              </a:rPr>
              <a:t>Т</a:t>
            </a:r>
            <a:r>
              <a:rPr lang="ru-RU" sz="1600" i="1" baseline="-25000" dirty="0">
                <a:latin typeface="Times New Roman" pitchFamily="18" charset="0"/>
                <a:cs typeface="Times New Roman" pitchFamily="18" charset="0"/>
              </a:rPr>
              <a:t>с </a:t>
            </a:r>
            <a:r>
              <a:rPr lang="ru-RU" sz="1600" baseline="-25000" dirty="0">
                <a:latin typeface="Times New Roman" pitchFamily="18" charset="0"/>
                <a:cs typeface="Times New Roman" pitchFamily="18" charset="0"/>
              </a:rPr>
              <a:t> </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қоршаған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ортаның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тән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температурасы</a:t>
            </a:r>
            <a:r>
              <a:rPr lang="ru-RU" sz="1600" dirty="0">
                <a:latin typeface="Times New Roman" pitchFamily="18" charset="0"/>
                <a:cs typeface="Times New Roman" pitchFamily="18" charset="0"/>
              </a:rPr>
              <a:t>.</a:t>
            </a:r>
          </a:p>
          <a:p>
            <a:pPr>
              <a:defRPr/>
            </a:pPr>
            <a:r>
              <a:rPr lang="ru-RU" sz="1600" dirty="0">
                <a:latin typeface="Times New Roman" pitchFamily="18" charset="0"/>
                <a:cs typeface="Times New Roman" pitchFamily="18" charset="0"/>
              </a:rPr>
              <a:t>где α - коэффициент конвективного теплообмена, </a:t>
            </a:r>
            <a:endParaRPr lang="en-US" sz="1600" dirty="0">
              <a:latin typeface="Times New Roman" pitchFamily="18" charset="0"/>
              <a:cs typeface="Times New Roman" pitchFamily="18" charset="0"/>
            </a:endParaRPr>
          </a:p>
          <a:p>
            <a:pPr algn="just">
              <a:defRPr/>
            </a:pPr>
            <a:r>
              <a:rPr lang="ru-RU" sz="1600" b="1" dirty="0" err="1">
                <a:solidFill>
                  <a:srgbClr val="FF0000"/>
                </a:solidFill>
                <a:latin typeface="Times New Roman" pitchFamily="18" charset="0"/>
                <a:cs typeface="Times New Roman" pitchFamily="18" charset="0"/>
              </a:rPr>
              <a:t>Есептеулерде</a:t>
            </a:r>
            <a:r>
              <a:rPr lang="ru-RU" sz="1600" b="1" dirty="0">
                <a:solidFill>
                  <a:srgbClr val="FF0000"/>
                </a:solidFill>
                <a:latin typeface="Times New Roman" pitchFamily="18" charset="0"/>
                <a:cs typeface="Times New Roman" pitchFamily="18" charset="0"/>
              </a:rPr>
              <a:t> температура </a:t>
            </a:r>
            <a:r>
              <a:rPr lang="ru-RU" sz="1600" b="1" dirty="0" err="1">
                <a:solidFill>
                  <a:srgbClr val="FF0000"/>
                </a:solidFill>
                <a:latin typeface="Times New Roman" pitchFamily="18" charset="0"/>
                <a:cs typeface="Times New Roman" pitchFamily="18" charset="0"/>
              </a:rPr>
              <a:t>айырмашылығы</a:t>
            </a:r>
            <a:r>
              <a:rPr lang="ru-RU" sz="1600" b="1" dirty="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t</a:t>
            </a:r>
            <a:r>
              <a:rPr lang="ru-RU" sz="1600" b="1" baseline="-25000" dirty="0" err="1">
                <a:solidFill>
                  <a:srgbClr val="FF0000"/>
                </a:solidFill>
                <a:latin typeface="Times New Roman" pitchFamily="18" charset="0"/>
                <a:cs typeface="Times New Roman" pitchFamily="18" charset="0"/>
              </a:rPr>
              <a:t>ст</a:t>
            </a:r>
            <a:r>
              <a:rPr lang="ru-RU" sz="1600" b="1" dirty="0">
                <a:solidFill>
                  <a:srgbClr val="FF0000"/>
                </a:solidFill>
                <a:latin typeface="Times New Roman" pitchFamily="18" charset="0"/>
                <a:cs typeface="Times New Roman" pitchFamily="18" charset="0"/>
              </a:rPr>
              <a:t> – </a:t>
            </a:r>
            <a:r>
              <a:rPr lang="en-US" sz="1600" b="1" dirty="0">
                <a:solidFill>
                  <a:srgbClr val="FF0000"/>
                </a:solidFill>
                <a:latin typeface="Times New Roman" pitchFamily="18" charset="0"/>
                <a:cs typeface="Times New Roman" pitchFamily="18" charset="0"/>
              </a:rPr>
              <a:t>t</a:t>
            </a:r>
            <a:r>
              <a:rPr lang="ru-RU" sz="1600" b="1" baseline="-25000" dirty="0">
                <a:solidFill>
                  <a:srgbClr val="FF0000"/>
                </a:solidFill>
                <a:latin typeface="Times New Roman" pitchFamily="18" charset="0"/>
                <a:cs typeface="Times New Roman" pitchFamily="18" charset="0"/>
              </a:rPr>
              <a:t>ж</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абсолютті</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мәнде</a:t>
            </a:r>
            <a:r>
              <a:rPr lang="ru-RU" sz="1600" b="1" dirty="0">
                <a:solidFill>
                  <a:srgbClr val="FF0000"/>
                </a:solidFill>
                <a:latin typeface="Times New Roman" pitchFamily="18" charset="0"/>
                <a:cs typeface="Times New Roman" pitchFamily="18" charset="0"/>
              </a:rPr>
              <a:t> </a:t>
            </a:r>
            <a:r>
              <a:rPr lang="ru-RU" sz="1600" b="1" dirty="0" err="1">
                <a:solidFill>
                  <a:srgbClr val="FF0000"/>
                </a:solidFill>
                <a:latin typeface="Times New Roman" pitchFamily="18" charset="0"/>
                <a:cs typeface="Times New Roman" pitchFamily="18" charset="0"/>
              </a:rPr>
              <a:t>алынады</a:t>
            </a:r>
            <a:r>
              <a:rPr lang="ru-RU" sz="1600" b="1" dirty="0">
                <a:solidFill>
                  <a:srgbClr val="FF0000"/>
                </a:solidFill>
                <a:latin typeface="Times New Roman" pitchFamily="18" charset="0"/>
                <a:cs typeface="Times New Roman" pitchFamily="18" charset="0"/>
              </a:rPr>
              <a:t>.</a:t>
            </a:r>
            <a:r>
              <a:rPr lang="ru-RU" sz="1600" dirty="0">
                <a:latin typeface="Times New Roman" pitchFamily="18" charset="0"/>
                <a:cs typeface="Times New Roman" pitchFamily="18" charset="0"/>
              </a:rPr>
              <a:t> </a:t>
            </a:r>
          </a:p>
          <a:p>
            <a:pPr algn="just">
              <a:defRPr/>
            </a:pPr>
            <a:r>
              <a:rPr lang="ru-RU" sz="1600" dirty="0" err="1">
                <a:latin typeface="Times New Roman" pitchFamily="18" charset="0"/>
                <a:cs typeface="Times New Roman" pitchFamily="18" charset="0"/>
              </a:rPr>
              <a:t>Жылу</a:t>
            </a:r>
            <a:r>
              <a:rPr lang="ru-RU" sz="1600" dirty="0">
                <a:latin typeface="Times New Roman" pitchFamily="18" charset="0"/>
                <a:cs typeface="Times New Roman" pitchFamily="18" charset="0"/>
              </a:rPr>
              <a:t> беру </a:t>
            </a:r>
            <a:r>
              <a:rPr lang="ru-RU" sz="1600" dirty="0" err="1">
                <a:latin typeface="Times New Roman" pitchFamily="18" charset="0"/>
                <a:cs typeface="Times New Roman" pitchFamily="18" charset="0"/>
              </a:rPr>
              <a:t>коэффициенті</a:t>
            </a:r>
            <a:r>
              <a:rPr lang="ru-RU" sz="1600" dirty="0">
                <a:latin typeface="Times New Roman" pitchFamily="18" charset="0"/>
                <a:cs typeface="Times New Roman" pitchFamily="18" charset="0"/>
              </a:rPr>
              <a:t> α Вт/(м</a:t>
            </a:r>
            <a:r>
              <a:rPr lang="ru-RU" sz="1600" baseline="30000" dirty="0">
                <a:latin typeface="Times New Roman" pitchFamily="18" charset="0"/>
                <a:cs typeface="Times New Roman" pitchFamily="18" charset="0"/>
              </a:rPr>
              <a:t>2</a:t>
            </a:r>
            <a:r>
              <a:rPr lang="ru-RU" sz="1600" dirty="0">
                <a:latin typeface="Times New Roman" pitchFamily="18" charset="0"/>
                <a:cs typeface="Times New Roman" pitchFamily="18" charset="0"/>
              </a:rPr>
              <a:t>·К) </a:t>
            </a:r>
            <a:r>
              <a:rPr lang="ru-RU" sz="1600" dirty="0" err="1">
                <a:latin typeface="Times New Roman" pitchFamily="18" charset="0"/>
                <a:cs typeface="Times New Roman" pitchFamily="18" charset="0"/>
              </a:rPr>
              <a:t>жылу</a:t>
            </a:r>
            <a:r>
              <a:rPr lang="ru-RU" sz="1600" dirty="0">
                <a:latin typeface="Times New Roman" pitchFamily="18" charset="0"/>
                <a:cs typeface="Times New Roman" pitchFamily="18" charset="0"/>
              </a:rPr>
              <a:t> беру </a:t>
            </a:r>
            <a:r>
              <a:rPr lang="ru-RU" sz="1600" dirty="0" err="1">
                <a:latin typeface="Times New Roman" pitchFamily="18" charset="0"/>
                <a:cs typeface="Times New Roman" pitchFamily="18" charset="0"/>
              </a:rPr>
              <a:t>процесінің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қарқындылығын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сипаттайды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көптеген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факторларға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байланысты</a:t>
            </a:r>
            <a:r>
              <a:rPr lang="ru-RU" sz="1600" dirty="0">
                <a:latin typeface="Times New Roman" pitchFamily="18" charset="0"/>
                <a:cs typeface="Times New Roman" pitchFamily="18" charset="0"/>
              </a:rPr>
              <a:t>:</a:t>
            </a:r>
          </a:p>
          <a:p>
            <a:pPr algn="r">
              <a:defRPr/>
            </a:pPr>
            <a:endParaRPr lang="ru-RU" sz="1600" dirty="0">
              <a:latin typeface="Times New Roman" pitchFamily="18" charset="0"/>
              <a:cs typeface="Times New Roman" pitchFamily="18" charset="0"/>
            </a:endParaRPr>
          </a:p>
          <a:p>
            <a:pPr algn="r">
              <a:defRPr/>
            </a:pPr>
            <a:r>
              <a:rPr lang="ru-RU" sz="1600" b="1" dirty="0">
                <a:solidFill>
                  <a:srgbClr val="FF0000"/>
                </a:solidFill>
                <a:latin typeface="Times New Roman" pitchFamily="18" charset="0"/>
                <a:cs typeface="Times New Roman" pitchFamily="18" charset="0"/>
              </a:rPr>
              <a:t>α = ƒ ( </a:t>
            </a:r>
            <a:r>
              <a:rPr lang="en-US" sz="1600" b="1" dirty="0">
                <a:solidFill>
                  <a:srgbClr val="FF0000"/>
                </a:solidFill>
                <a:latin typeface="Times New Roman" pitchFamily="18" charset="0"/>
                <a:cs typeface="Times New Roman" pitchFamily="18" charset="0"/>
              </a:rPr>
              <a:t>t</a:t>
            </a:r>
            <a:r>
              <a:rPr lang="ru-RU" sz="1600" b="1" baseline="-25000" dirty="0">
                <a:solidFill>
                  <a:srgbClr val="FF0000"/>
                </a:solidFill>
                <a:latin typeface="Times New Roman" pitchFamily="18" charset="0"/>
                <a:cs typeface="Times New Roman" pitchFamily="18" charset="0"/>
              </a:rPr>
              <a:t>ж</a:t>
            </a:r>
            <a:r>
              <a:rPr lang="ru-RU" sz="1600" b="1" dirty="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t </a:t>
            </a:r>
            <a:r>
              <a:rPr lang="ru-RU" sz="1600" b="1" baseline="-25000" dirty="0" err="1">
                <a:solidFill>
                  <a:srgbClr val="FF0000"/>
                </a:solidFill>
                <a:latin typeface="Times New Roman" pitchFamily="18" charset="0"/>
                <a:cs typeface="Times New Roman" pitchFamily="18" charset="0"/>
              </a:rPr>
              <a:t>ст</a:t>
            </a:r>
            <a:r>
              <a:rPr lang="ru-RU" sz="1600" b="1" baseline="-25000" dirty="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d</a:t>
            </a:r>
            <a:r>
              <a:rPr lang="ru-RU" sz="1600" b="1" dirty="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λ</a:t>
            </a:r>
            <a:r>
              <a:rPr lang="ru-RU" sz="1600" b="1" dirty="0">
                <a:solidFill>
                  <a:srgbClr val="FF0000"/>
                </a:solidFill>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ν</a:t>
            </a:r>
            <a:r>
              <a:rPr lang="ru-RU" sz="1600" b="1" dirty="0">
                <a:solidFill>
                  <a:srgbClr val="FF0000"/>
                </a:solidFill>
                <a:latin typeface="Times New Roman" pitchFamily="18" charset="0"/>
                <a:cs typeface="Times New Roman" pitchFamily="18" charset="0"/>
              </a:rPr>
              <a:t>, ω, ℓ, </a:t>
            </a:r>
            <a:r>
              <a:rPr lang="en-US" sz="1600" b="1" dirty="0">
                <a:solidFill>
                  <a:srgbClr val="FF0000"/>
                </a:solidFill>
                <a:latin typeface="Times New Roman" pitchFamily="18" charset="0"/>
                <a:cs typeface="Times New Roman" pitchFamily="18" charset="0"/>
              </a:rPr>
              <a:t>g</a:t>
            </a:r>
            <a:r>
              <a:rPr lang="ru-RU" sz="1600" b="1" dirty="0">
                <a:solidFill>
                  <a:srgbClr val="FF0000"/>
                </a:solidFill>
                <a:latin typeface="Times New Roman" pitchFamily="18" charset="0"/>
                <a:cs typeface="Times New Roman" pitchFamily="18" charset="0"/>
              </a:rPr>
              <a:t>, β, Х</a:t>
            </a:r>
            <a:r>
              <a:rPr lang="ru-RU" sz="1600" b="1" baseline="-25000" dirty="0">
                <a:solidFill>
                  <a:srgbClr val="FF0000"/>
                </a:solidFill>
                <a:latin typeface="Times New Roman" pitchFamily="18" charset="0"/>
                <a:cs typeface="Times New Roman" pitchFamily="18" charset="0"/>
              </a:rPr>
              <a:t>…….</a:t>
            </a:r>
            <a:r>
              <a:rPr lang="ru-RU" sz="1600" b="1" dirty="0">
                <a:solidFill>
                  <a:srgbClr val="FF0000"/>
                </a:solidFill>
                <a:latin typeface="Times New Roman" pitchFamily="18" charset="0"/>
                <a:cs typeface="Times New Roman" pitchFamily="18" charset="0"/>
              </a:rPr>
              <a:t>)   </a:t>
            </a:r>
            <a:r>
              <a:rPr lang="ru-RU" sz="1600" dirty="0">
                <a:solidFill>
                  <a:srgbClr val="FF0000"/>
                </a:solidFill>
                <a:latin typeface="Times New Roman" pitchFamily="18" charset="0"/>
                <a:cs typeface="Times New Roman" pitchFamily="18" charset="0"/>
              </a:rPr>
              <a:t>                                                    </a:t>
            </a:r>
            <a:r>
              <a:rPr lang="ru-RU" sz="1600" dirty="0">
                <a:latin typeface="Times New Roman" pitchFamily="18" charset="0"/>
                <a:cs typeface="Times New Roman" pitchFamily="18" charset="0"/>
              </a:rPr>
              <a:t>          (17)</a:t>
            </a:r>
          </a:p>
          <a:p>
            <a:pPr algn="just">
              <a:defRPr/>
            </a:pPr>
            <a:r>
              <a:rPr lang="ru-RU" sz="1600" dirty="0">
                <a:latin typeface="Times New Roman" pitchFamily="18" charset="0"/>
                <a:cs typeface="Times New Roman" pitchFamily="18" charset="0"/>
              </a:rPr>
              <a:t>     </a:t>
            </a:r>
          </a:p>
          <a:p>
            <a:r>
              <a:rPr lang="ru-RU" sz="1600" dirty="0">
                <a:latin typeface="Times New Roman" pitchFamily="18" charset="0"/>
                <a:cs typeface="Times New Roman" pitchFamily="18" charset="0"/>
              </a:rPr>
              <a:t>α = ƒ (</a:t>
            </a:r>
            <a:r>
              <a:rPr lang="ru-RU" sz="1600" dirty="0" err="1">
                <a:latin typeface="Times New Roman" pitchFamily="18" charset="0"/>
                <a:cs typeface="Times New Roman" pitchFamily="18" charset="0"/>
              </a:rPr>
              <a:t>tсұй</a:t>
            </a:r>
            <a:r>
              <a:rPr lang="ru-RU" sz="1600" dirty="0">
                <a:latin typeface="Times New Roman" pitchFamily="18" charset="0"/>
                <a:cs typeface="Times New Roman" pitchFamily="18" charset="0"/>
              </a:rPr>
              <a:t>, t </a:t>
            </a:r>
            <a:r>
              <a:rPr lang="ru-RU" sz="1600" dirty="0" err="1">
                <a:latin typeface="Times New Roman" pitchFamily="18" charset="0"/>
                <a:cs typeface="Times New Roman" pitchFamily="18" charset="0"/>
              </a:rPr>
              <a:t>st</a:t>
            </a:r>
            <a:r>
              <a:rPr lang="ru-RU" sz="1600" dirty="0">
                <a:latin typeface="Times New Roman" pitchFamily="18" charset="0"/>
                <a:cs typeface="Times New Roman" pitchFamily="18" charset="0"/>
              </a:rPr>
              <a:t>, d, λ, ν, ω, ℓ, g, β, X ……) (17)</a:t>
            </a:r>
          </a:p>
          <a:p>
            <a:r>
              <a:rPr lang="ru-RU" sz="1600" dirty="0" err="1">
                <a:latin typeface="Times New Roman" pitchFamily="18" charset="0"/>
                <a:cs typeface="Times New Roman" pitchFamily="18" charset="0"/>
              </a:rPr>
              <a:t>мұндағы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tzh</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сұйықтықтың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температурасы</a:t>
            </a:r>
            <a:r>
              <a:rPr lang="ru-RU" sz="1600" dirty="0">
                <a:latin typeface="Times New Roman" pitchFamily="18" charset="0"/>
                <a:cs typeface="Times New Roman" pitchFamily="18" charset="0"/>
              </a:rPr>
              <a:t>, 0С;</a:t>
            </a:r>
          </a:p>
          <a:p>
            <a:r>
              <a:rPr lang="ru-RU" sz="1600" dirty="0" err="1">
                <a:latin typeface="Times New Roman" pitchFamily="18" charset="0"/>
                <a:cs typeface="Times New Roman" pitchFamily="18" charset="0"/>
              </a:rPr>
              <a:t>tst</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қабырға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температурасы</a:t>
            </a:r>
            <a:r>
              <a:rPr lang="ru-RU" sz="1600" dirty="0">
                <a:latin typeface="Times New Roman" pitchFamily="18" charset="0"/>
                <a:cs typeface="Times New Roman" pitchFamily="18" charset="0"/>
              </a:rPr>
              <a:t>, 0С;</a:t>
            </a:r>
          </a:p>
          <a:p>
            <a:r>
              <a:rPr lang="ru-RU" sz="1600" dirty="0">
                <a:latin typeface="Times New Roman" pitchFamily="18" charset="0"/>
                <a:cs typeface="Times New Roman" pitchFamily="18" charset="0"/>
              </a:rPr>
              <a:t>d - </a:t>
            </a:r>
            <a:r>
              <a:rPr lang="ru-RU" sz="1600" dirty="0" err="1">
                <a:latin typeface="Times New Roman" pitchFamily="18" charset="0"/>
                <a:cs typeface="Times New Roman" pitchFamily="18" charset="0"/>
              </a:rPr>
              <a:t>құбыр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диаметрі</a:t>
            </a:r>
            <a:r>
              <a:rPr lang="ru-RU" sz="1600" dirty="0">
                <a:latin typeface="Times New Roman" pitchFamily="18" charset="0"/>
                <a:cs typeface="Times New Roman" pitchFamily="18" charset="0"/>
              </a:rPr>
              <a:t>, м;</a:t>
            </a:r>
          </a:p>
          <a:p>
            <a:r>
              <a:rPr lang="ru-RU" sz="1600" dirty="0">
                <a:latin typeface="Times New Roman" pitchFamily="18" charset="0"/>
                <a:cs typeface="Times New Roman" pitchFamily="18" charset="0"/>
              </a:rPr>
              <a:t>λ - </a:t>
            </a:r>
            <a:r>
              <a:rPr lang="ru-RU" sz="1600" dirty="0" err="1">
                <a:latin typeface="Times New Roman" pitchFamily="18" charset="0"/>
                <a:cs typeface="Times New Roman" pitchFamily="18" charset="0"/>
              </a:rPr>
              <a:t>сұйықтықтың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жылу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өткізгіштігі</a:t>
            </a:r>
            <a:r>
              <a:rPr lang="ru-RU" sz="1600" dirty="0">
                <a:latin typeface="Times New Roman" pitchFamily="18" charset="0"/>
                <a:cs typeface="Times New Roman" pitchFamily="18" charset="0"/>
              </a:rPr>
              <a:t>, Вт / (м К);</a:t>
            </a:r>
          </a:p>
          <a:p>
            <a:r>
              <a:rPr lang="ru-RU" sz="1600" dirty="0">
                <a:latin typeface="Times New Roman" pitchFamily="18" charset="0"/>
                <a:cs typeface="Times New Roman" pitchFamily="18" charset="0"/>
              </a:rPr>
              <a:t>ω - </a:t>
            </a:r>
            <a:r>
              <a:rPr lang="ru-RU" sz="1600" dirty="0" err="1">
                <a:latin typeface="Times New Roman" pitchFamily="18" charset="0"/>
                <a:cs typeface="Times New Roman" pitchFamily="18" charset="0"/>
              </a:rPr>
              <a:t>сұйықтық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шығыны</a:t>
            </a:r>
            <a:r>
              <a:rPr lang="ru-RU" sz="1600" dirty="0">
                <a:latin typeface="Times New Roman" pitchFamily="18" charset="0"/>
                <a:cs typeface="Times New Roman" pitchFamily="18" charset="0"/>
              </a:rPr>
              <a:t>, м / с;</a:t>
            </a:r>
          </a:p>
          <a:p>
            <a:r>
              <a:rPr lang="ru-RU" sz="1600" dirty="0">
                <a:latin typeface="Times New Roman" pitchFamily="18" charset="0"/>
                <a:cs typeface="Times New Roman" pitchFamily="18" charset="0"/>
              </a:rPr>
              <a:t>ℓ - </a:t>
            </a:r>
            <a:r>
              <a:rPr lang="ru-RU" sz="1600" dirty="0" err="1">
                <a:latin typeface="Times New Roman" pitchFamily="18" charset="0"/>
                <a:cs typeface="Times New Roman" pitchFamily="18" charset="0"/>
              </a:rPr>
              <a:t>анықтайтын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өлшем</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құбырлар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үшін</a:t>
            </a:r>
            <a:r>
              <a:rPr lang="ru-RU" sz="1600" dirty="0">
                <a:latin typeface="Times New Roman" pitchFamily="18" charset="0"/>
                <a:cs typeface="Times New Roman" pitchFamily="18" charset="0"/>
              </a:rPr>
              <a:t> - диаметр), м;</a:t>
            </a:r>
          </a:p>
          <a:p>
            <a:r>
              <a:rPr lang="ru-RU" sz="1600" dirty="0">
                <a:latin typeface="Times New Roman" pitchFamily="18" charset="0"/>
                <a:cs typeface="Times New Roman" pitchFamily="18" charset="0"/>
              </a:rPr>
              <a:t>g - </a:t>
            </a:r>
            <a:r>
              <a:rPr lang="ru-RU" sz="1600" dirty="0" err="1">
                <a:latin typeface="Times New Roman" pitchFamily="18" charset="0"/>
                <a:cs typeface="Times New Roman" pitchFamily="18" charset="0"/>
              </a:rPr>
              <a:t>ауырлық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күшінің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үдеуі</a:t>
            </a:r>
            <a:r>
              <a:rPr lang="ru-RU" sz="1600" dirty="0">
                <a:latin typeface="Times New Roman" pitchFamily="18" charset="0"/>
                <a:cs typeface="Times New Roman" pitchFamily="18" charset="0"/>
              </a:rPr>
              <a:t>, 9,8 м/с</a:t>
            </a:r>
            <a:r>
              <a:rPr lang="ru-RU" sz="1600" baseline="30000" dirty="0">
                <a:latin typeface="Times New Roman" pitchFamily="18" charset="0"/>
                <a:cs typeface="Times New Roman" pitchFamily="18" charset="0"/>
              </a:rPr>
              <a:t>2</a:t>
            </a:r>
            <a:r>
              <a:rPr lang="ru-RU" sz="1600" dirty="0">
                <a:latin typeface="Times New Roman" pitchFamily="18" charset="0"/>
                <a:cs typeface="Times New Roman" pitchFamily="18" charset="0"/>
              </a:rPr>
              <a:t>;</a:t>
            </a:r>
          </a:p>
          <a:p>
            <a:r>
              <a:rPr lang="ru-RU" sz="1600" dirty="0">
                <a:latin typeface="Times New Roman" pitchFamily="18" charset="0"/>
                <a:cs typeface="Times New Roman" pitchFamily="18" charset="0"/>
              </a:rPr>
              <a:t>β - </a:t>
            </a:r>
            <a:r>
              <a:rPr lang="ru-RU" sz="1600" dirty="0" err="1">
                <a:latin typeface="Times New Roman" pitchFamily="18" charset="0"/>
                <a:cs typeface="Times New Roman" pitchFamily="18" charset="0"/>
              </a:rPr>
              <a:t>көлемдік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кеңею</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коэффициенті</a:t>
            </a:r>
            <a:r>
              <a:rPr lang="ru-RU" sz="1600" dirty="0">
                <a:latin typeface="Times New Roman" pitchFamily="18" charset="0"/>
                <a:cs typeface="Times New Roman" pitchFamily="18" charset="0"/>
              </a:rPr>
              <a:t>, 1 / К;</a:t>
            </a:r>
          </a:p>
          <a:p>
            <a:r>
              <a:rPr lang="ru-RU" sz="1600" dirty="0">
                <a:latin typeface="Times New Roman" pitchFamily="18" charset="0"/>
                <a:cs typeface="Times New Roman" pitchFamily="18" charset="0"/>
              </a:rPr>
              <a:t>X - </a:t>
            </a:r>
            <a:r>
              <a:rPr lang="ru-RU" sz="1600" dirty="0" err="1">
                <a:latin typeface="Times New Roman" pitchFamily="18" charset="0"/>
                <a:cs typeface="Times New Roman" pitchFamily="18" charset="0"/>
              </a:rPr>
              <a:t>сұйықтық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ағынының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табиғаты</a:t>
            </a:r>
            <a:r>
              <a:rPr lang="ru-RU" sz="1600" dirty="0">
                <a:latin typeface="Times New Roman" pitchFamily="18" charset="0"/>
                <a:cs typeface="Times New Roman" pitchFamily="18" charset="0"/>
              </a:rPr>
              <a:t>;</a:t>
            </a:r>
          </a:p>
          <a:p>
            <a:r>
              <a:rPr lang="ru-RU" sz="1600" dirty="0">
                <a:latin typeface="Times New Roman" pitchFamily="18" charset="0"/>
                <a:cs typeface="Times New Roman" pitchFamily="18" charset="0"/>
              </a:rPr>
              <a:t>ν - </a:t>
            </a:r>
            <a:r>
              <a:rPr lang="ru-RU" sz="1600" dirty="0" err="1">
                <a:latin typeface="Times New Roman" pitchFamily="18" charset="0"/>
                <a:cs typeface="Times New Roman" pitchFamily="18" charset="0"/>
              </a:rPr>
              <a:t>тұтқырлықтың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кинематикалық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коэффициенті</a:t>
            </a:r>
            <a:r>
              <a:rPr lang="ru-RU" sz="1600" dirty="0">
                <a:latin typeface="Times New Roman" pitchFamily="18" charset="0"/>
                <a:cs typeface="Times New Roman" pitchFamily="18" charset="0"/>
              </a:rPr>
              <a:t>, м</a:t>
            </a:r>
            <a:r>
              <a:rPr lang="ru-RU" sz="1600" baseline="30000" dirty="0">
                <a:latin typeface="Times New Roman" pitchFamily="18" charset="0"/>
                <a:cs typeface="Times New Roman" pitchFamily="18" charset="0"/>
              </a:rPr>
              <a:t>2</a:t>
            </a:r>
            <a:r>
              <a:rPr lang="ru-RU" sz="1600" dirty="0">
                <a:latin typeface="Times New Roman" pitchFamily="18" charset="0"/>
                <a:cs typeface="Times New Roman" pitchFamily="18" charset="0"/>
              </a:rPr>
              <a:t>/с..</a:t>
            </a:r>
          </a:p>
        </p:txBody>
      </p:sp>
    </p:spTree>
    <p:extLst>
      <p:ext uri="{BB962C8B-B14F-4D97-AF65-F5344CB8AC3E}">
        <p14:creationId xmlns:p14="http://schemas.microsoft.com/office/powerpoint/2010/main" val="375854215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3">
            <a:extLst>
              <a:ext uri="{FF2B5EF4-FFF2-40B4-BE49-F238E27FC236}">
                <a16:creationId xmlns:a16="http://schemas.microsoft.com/office/drawing/2014/main" id="{BCF60FA1-C785-2443-88D5-AC03E24FAAED}"/>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67F41DE-9606-9041-A869-AD2FBAE34A50}" type="slidenum">
              <a:rPr lang="ru-RU" altLang="x-none" sz="1400"/>
              <a:pPr algn="r" eaLnBrk="1" hangingPunct="1"/>
              <a:t>21</a:t>
            </a:fld>
            <a:endParaRPr lang="ru-RU" altLang="x-none" sz="1400"/>
          </a:p>
        </p:txBody>
      </p:sp>
      <p:sp>
        <p:nvSpPr>
          <p:cNvPr id="45060" name="Rectangle 13">
            <a:extLst>
              <a:ext uri="{FF2B5EF4-FFF2-40B4-BE49-F238E27FC236}">
                <a16:creationId xmlns:a16="http://schemas.microsoft.com/office/drawing/2014/main" id="{9BB75D87-BF32-404D-9759-9C269AB7D6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1" name="Rectangle 15">
            <a:extLst>
              <a:ext uri="{FF2B5EF4-FFF2-40B4-BE49-F238E27FC236}">
                <a16:creationId xmlns:a16="http://schemas.microsoft.com/office/drawing/2014/main" id="{AEC23EB7-363F-EF4F-AF83-11895D289CF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2" name="Rectangle 19">
            <a:extLst>
              <a:ext uri="{FF2B5EF4-FFF2-40B4-BE49-F238E27FC236}">
                <a16:creationId xmlns:a16="http://schemas.microsoft.com/office/drawing/2014/main" id="{9310626C-29B3-F745-A070-FAE82E01D5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3" name="Rectangle 21">
            <a:extLst>
              <a:ext uri="{FF2B5EF4-FFF2-40B4-BE49-F238E27FC236}">
                <a16:creationId xmlns:a16="http://schemas.microsoft.com/office/drawing/2014/main" id="{3DEC08BA-1B6F-F143-AEC1-E0835EA389D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4" name="Rectangle 23">
            <a:extLst>
              <a:ext uri="{FF2B5EF4-FFF2-40B4-BE49-F238E27FC236}">
                <a16:creationId xmlns:a16="http://schemas.microsoft.com/office/drawing/2014/main" id="{E6104D91-D0C3-7E48-83C3-987AE6A68A1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5" name="Rectangle 14">
            <a:extLst>
              <a:ext uri="{FF2B5EF4-FFF2-40B4-BE49-F238E27FC236}">
                <a16:creationId xmlns:a16="http://schemas.microsoft.com/office/drawing/2014/main" id="{13019B76-AB9C-9B47-AF62-0BB15EAFBE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6" name="Rectangle 16">
            <a:extLst>
              <a:ext uri="{FF2B5EF4-FFF2-40B4-BE49-F238E27FC236}">
                <a16:creationId xmlns:a16="http://schemas.microsoft.com/office/drawing/2014/main" id="{FE8D13F8-53C9-DE49-9642-F76550A9E3C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7" name="Rectangle 18">
            <a:extLst>
              <a:ext uri="{FF2B5EF4-FFF2-40B4-BE49-F238E27FC236}">
                <a16:creationId xmlns:a16="http://schemas.microsoft.com/office/drawing/2014/main" id="{5498BF4B-C604-5A4B-AE36-9A245855264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8" name="Rectangle 20">
            <a:extLst>
              <a:ext uri="{FF2B5EF4-FFF2-40B4-BE49-F238E27FC236}">
                <a16:creationId xmlns:a16="http://schemas.microsoft.com/office/drawing/2014/main" id="{ADFFB8B7-F424-FF43-BC1E-8DDFF438CD8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69" name="Rectangle 22">
            <a:extLst>
              <a:ext uri="{FF2B5EF4-FFF2-40B4-BE49-F238E27FC236}">
                <a16:creationId xmlns:a16="http://schemas.microsoft.com/office/drawing/2014/main" id="{0C1F1A68-FB61-A741-80DE-F0B06E6A62C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0" name="Rectangle 24">
            <a:extLst>
              <a:ext uri="{FF2B5EF4-FFF2-40B4-BE49-F238E27FC236}">
                <a16:creationId xmlns:a16="http://schemas.microsoft.com/office/drawing/2014/main" id="{3A33B2DD-F232-1D41-B5EC-936CD1D8187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1" name="Rectangle 26">
            <a:extLst>
              <a:ext uri="{FF2B5EF4-FFF2-40B4-BE49-F238E27FC236}">
                <a16:creationId xmlns:a16="http://schemas.microsoft.com/office/drawing/2014/main" id="{C160F05E-CDEA-A748-8D9D-AFD905C56BF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2" name="Rectangle 20">
            <a:extLst>
              <a:ext uri="{FF2B5EF4-FFF2-40B4-BE49-F238E27FC236}">
                <a16:creationId xmlns:a16="http://schemas.microsoft.com/office/drawing/2014/main" id="{63C5CD35-DE59-0A49-A9ED-D6470A9CB12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3" name="Rectangle 22">
            <a:extLst>
              <a:ext uri="{FF2B5EF4-FFF2-40B4-BE49-F238E27FC236}">
                <a16:creationId xmlns:a16="http://schemas.microsoft.com/office/drawing/2014/main" id="{95B49781-9652-C44D-AAE0-CF78A8C2449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4" name="Rectangle 24">
            <a:extLst>
              <a:ext uri="{FF2B5EF4-FFF2-40B4-BE49-F238E27FC236}">
                <a16:creationId xmlns:a16="http://schemas.microsoft.com/office/drawing/2014/main" id="{E02C7442-5EBE-5C4C-82A2-71D31B955F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5" name="Rectangle 2">
            <a:extLst>
              <a:ext uri="{FF2B5EF4-FFF2-40B4-BE49-F238E27FC236}">
                <a16:creationId xmlns:a16="http://schemas.microsoft.com/office/drawing/2014/main" id="{653191C0-970A-4443-A856-F9984916BB1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6" name="Rectangle 4">
            <a:extLst>
              <a:ext uri="{FF2B5EF4-FFF2-40B4-BE49-F238E27FC236}">
                <a16:creationId xmlns:a16="http://schemas.microsoft.com/office/drawing/2014/main" id="{224F781F-85A0-F042-A8A1-71537330D0E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7" name="Rectangle 6">
            <a:extLst>
              <a:ext uri="{FF2B5EF4-FFF2-40B4-BE49-F238E27FC236}">
                <a16:creationId xmlns:a16="http://schemas.microsoft.com/office/drawing/2014/main" id="{C04C30E1-A72D-CA49-9A92-546B7097396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5079" name="TextBox 1">
            <a:extLst>
              <a:ext uri="{FF2B5EF4-FFF2-40B4-BE49-F238E27FC236}">
                <a16:creationId xmlns:a16="http://schemas.microsoft.com/office/drawing/2014/main" id="{909D4E6E-3C20-304B-B96E-98D45D50ECC9}"/>
              </a:ext>
            </a:extLst>
          </p:cNvPr>
          <p:cNvSpPr txBox="1">
            <a:spLocks noChangeArrowheads="1"/>
          </p:cNvSpPr>
          <p:nvPr/>
        </p:nvSpPr>
        <p:spPr bwMode="auto">
          <a:xfrm>
            <a:off x="2935877" y="1338034"/>
            <a:ext cx="5832475"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ru-RU" sz="1600" dirty="0"/>
          </a:p>
          <a:p>
            <a:r>
              <a:rPr lang="ru-RU" sz="1600" dirty="0"/>
              <a:t>Конвекция </a:t>
            </a:r>
            <a:r>
              <a:rPr lang="ru-RU" altLang="x-none" sz="1600" dirty="0"/>
              <a:t>α</a:t>
            </a:r>
            <a:r>
              <a:rPr lang="ru-RU" altLang="x-none" sz="1600" baseline="-25000" dirty="0"/>
              <a:t>к</a:t>
            </a:r>
            <a:r>
              <a:rPr lang="ru-RU" sz="1600" dirty="0"/>
              <a:t> </a:t>
            </a:r>
            <a:r>
              <a:rPr lang="ru-RU" sz="1600" dirty="0" err="1"/>
              <a:t>арқылы</a:t>
            </a:r>
            <a:r>
              <a:rPr lang="ru-RU" sz="1600" dirty="0"/>
              <a:t> </a:t>
            </a:r>
            <a:r>
              <a:rPr lang="ru-RU" sz="1600" dirty="0" err="1"/>
              <a:t>жылу</a:t>
            </a:r>
            <a:r>
              <a:rPr lang="ru-RU" sz="1600" dirty="0"/>
              <a:t> беру </a:t>
            </a:r>
            <a:r>
              <a:rPr lang="ru-RU" sz="1600" dirty="0" err="1"/>
              <a:t>коэффициентінің</a:t>
            </a:r>
            <a:r>
              <a:rPr lang="ru-RU" sz="1600" dirty="0"/>
              <a:t> </a:t>
            </a:r>
            <a:r>
              <a:rPr lang="ru-RU" sz="1600" dirty="0" err="1"/>
              <a:t>практикалық</a:t>
            </a:r>
            <a:r>
              <a:rPr lang="ru-RU" sz="1600" dirty="0"/>
              <a:t> </a:t>
            </a:r>
            <a:r>
              <a:rPr lang="ru-RU" sz="1600" dirty="0" err="1"/>
              <a:t>түрғы</a:t>
            </a:r>
            <a:r>
              <a:rPr lang="ru-RU" sz="1600" dirty="0"/>
              <a:t> </a:t>
            </a:r>
            <a:r>
              <a:rPr lang="ru-RU" sz="1600" i="1" dirty="0" err="1"/>
              <a:t>бойынша</a:t>
            </a:r>
            <a:r>
              <a:rPr lang="ru-RU" sz="1600" i="1" dirty="0"/>
              <a:t>,</a:t>
            </a:r>
            <a:r>
              <a:rPr lang="ru-RU" sz="1600" dirty="0"/>
              <a:t> </a:t>
            </a:r>
            <a:r>
              <a:rPr lang="ru-RU" sz="1600" dirty="0" err="1"/>
              <a:t>әр</a:t>
            </a:r>
            <a:r>
              <a:rPr lang="ru-RU" sz="1600" dirty="0"/>
              <a:t> </a:t>
            </a:r>
            <a:r>
              <a:rPr lang="ru-RU" sz="1600" dirty="0" err="1"/>
              <a:t>түрлі</a:t>
            </a:r>
            <a:r>
              <a:rPr lang="ru-RU" sz="1600" dirty="0"/>
              <a:t> </a:t>
            </a:r>
            <a:r>
              <a:rPr lang="ru-RU" sz="1600" dirty="0" err="1"/>
              <a:t>жағдайларда</a:t>
            </a:r>
            <a:r>
              <a:rPr lang="ru-RU" sz="1600" dirty="0"/>
              <a:t>, </a:t>
            </a:r>
            <a:r>
              <a:rPr lang="ru-RU" sz="1600" dirty="0" err="1"/>
              <a:t>мынадай</a:t>
            </a:r>
            <a:r>
              <a:rPr lang="ru-RU" sz="1600" dirty="0"/>
              <a:t> </a:t>
            </a:r>
            <a:r>
              <a:rPr lang="ru-RU" sz="1600" dirty="0" err="1"/>
              <a:t>диапазонда</a:t>
            </a:r>
            <a:r>
              <a:rPr lang="ru-RU" sz="1600" dirty="0"/>
              <a:t> </a:t>
            </a:r>
            <a:r>
              <a:rPr lang="ru-RU" sz="1600" dirty="0" err="1"/>
              <a:t>жатады</a:t>
            </a:r>
            <a:r>
              <a:rPr lang="ru-RU" sz="1600" dirty="0"/>
              <a:t>:</a:t>
            </a:r>
          </a:p>
          <a:p>
            <a:r>
              <a:rPr lang="ru-RU" sz="1600" dirty="0" err="1"/>
              <a:t>табиғи</a:t>
            </a:r>
            <a:r>
              <a:rPr lang="ru-RU" sz="1600" dirty="0"/>
              <a:t> конвекция </a:t>
            </a:r>
            <a:r>
              <a:rPr lang="ru-RU" sz="1600" dirty="0" err="1"/>
              <a:t>кезіндегі</a:t>
            </a:r>
            <a:r>
              <a:rPr lang="ru-RU" sz="1600" dirty="0"/>
              <a:t> </a:t>
            </a:r>
            <a:r>
              <a:rPr lang="ru-RU" sz="1600" dirty="0" err="1"/>
              <a:t>газдарда</a:t>
            </a:r>
            <a:r>
              <a:rPr lang="ru-RU" sz="1600" dirty="0"/>
              <a:t> ………….…. 5 - 100;</a:t>
            </a:r>
          </a:p>
          <a:p>
            <a:r>
              <a:rPr lang="ru-RU" sz="1600" dirty="0" err="1"/>
              <a:t>табиғи</a:t>
            </a:r>
            <a:r>
              <a:rPr lang="ru-RU" sz="1600" dirty="0"/>
              <a:t> конвекция </a:t>
            </a:r>
            <a:r>
              <a:rPr lang="ru-RU" sz="1600" dirty="0" err="1"/>
              <a:t>кезіндегі</a:t>
            </a:r>
            <a:r>
              <a:rPr lang="ru-RU" sz="1600" dirty="0"/>
              <a:t> суда… ..… ..… 100 - 1000;</a:t>
            </a:r>
          </a:p>
          <a:p>
            <a:r>
              <a:rPr lang="ru-RU" sz="1600" dirty="0" err="1"/>
              <a:t>құбырлар</a:t>
            </a:r>
            <a:r>
              <a:rPr lang="ru-RU" sz="1600" dirty="0"/>
              <a:t> мен </a:t>
            </a:r>
            <a:r>
              <a:rPr lang="ru-RU" sz="1600" dirty="0" err="1"/>
              <a:t>каналдарда</a:t>
            </a:r>
            <a:r>
              <a:rPr lang="ru-RU" sz="1600" dirty="0"/>
              <a:t> </a:t>
            </a:r>
            <a:r>
              <a:rPr lang="ru-RU" sz="1600" dirty="0" err="1"/>
              <a:t>немесе</a:t>
            </a:r>
            <a:r>
              <a:rPr lang="ru-RU" sz="1600" dirty="0"/>
              <a:t> </a:t>
            </a:r>
            <a:r>
              <a:rPr lang="ru-RU" sz="1600" dirty="0" err="1"/>
              <a:t>құбырлар</a:t>
            </a:r>
            <a:r>
              <a:rPr lang="ru-RU" sz="1600" dirty="0"/>
              <a:t> </a:t>
            </a:r>
            <a:r>
              <a:rPr lang="ru-RU" sz="1600" dirty="0" err="1"/>
              <a:t>арасында</a:t>
            </a:r>
            <a:r>
              <a:rPr lang="ru-RU" sz="1600" dirty="0"/>
              <a:t> </a:t>
            </a:r>
            <a:r>
              <a:rPr lang="ru-RU" sz="1600" dirty="0" err="1"/>
              <a:t>қозғалу</a:t>
            </a:r>
            <a:r>
              <a:rPr lang="ru-RU" sz="1600" dirty="0"/>
              <a:t> </a:t>
            </a:r>
            <a:r>
              <a:rPr lang="ru-RU" sz="1600" dirty="0" err="1"/>
              <a:t>кезіндегі</a:t>
            </a:r>
            <a:r>
              <a:rPr lang="ru-RU" sz="1600" dirty="0"/>
              <a:t> </a:t>
            </a:r>
            <a:r>
              <a:rPr lang="ru-RU" sz="1600" dirty="0" err="1"/>
              <a:t>газдарда</a:t>
            </a:r>
            <a:r>
              <a:rPr lang="ru-RU" sz="1600" dirty="0"/>
              <a:t> ……… .................... 10 - 300;</a:t>
            </a:r>
          </a:p>
          <a:p>
            <a:r>
              <a:rPr lang="ru-RU" sz="1600" dirty="0" err="1"/>
              <a:t>құбырларда</a:t>
            </a:r>
            <a:r>
              <a:rPr lang="ru-RU" sz="1600" dirty="0"/>
              <a:t> </a:t>
            </a:r>
            <a:r>
              <a:rPr lang="ru-RU" sz="1600" dirty="0" err="1"/>
              <a:t>жылжу</a:t>
            </a:r>
            <a:r>
              <a:rPr lang="ru-RU" sz="1600" dirty="0"/>
              <a:t> </a:t>
            </a:r>
            <a:r>
              <a:rPr lang="ru-RU" sz="1600" dirty="0" err="1"/>
              <a:t>кезіндегі</a:t>
            </a:r>
            <a:r>
              <a:rPr lang="ru-RU" sz="1600" dirty="0"/>
              <a:t> суда..................... 500 - 10000;</a:t>
            </a:r>
          </a:p>
          <a:p>
            <a:r>
              <a:rPr lang="ru-RU" sz="1600" dirty="0" err="1"/>
              <a:t>қайнаған</a:t>
            </a:r>
            <a:r>
              <a:rPr lang="ru-RU" sz="1600" dirty="0"/>
              <a:t> суда (</a:t>
            </a:r>
            <a:r>
              <a:rPr lang="ru-RU" sz="1600" dirty="0" err="1"/>
              <a:t>көпіршікті</a:t>
            </a:r>
            <a:r>
              <a:rPr lang="ru-RU" sz="1600" dirty="0"/>
              <a:t>) ... ..................... 2000 - 40,000.</a:t>
            </a:r>
          </a:p>
          <a:p>
            <a:r>
              <a:rPr lang="ru-RU" sz="1600" dirty="0"/>
              <a:t>Конвекция </a:t>
            </a:r>
            <a:r>
              <a:rPr lang="ru-RU" sz="1600" dirty="0" err="1"/>
              <a:t>арқылы</a:t>
            </a:r>
            <a:r>
              <a:rPr lang="ru-RU" sz="1600" dirty="0"/>
              <a:t> </a:t>
            </a:r>
            <a:r>
              <a:rPr lang="ru-RU" sz="1600" dirty="0" err="1"/>
              <a:t>жылу</a:t>
            </a:r>
            <a:r>
              <a:rPr lang="ru-RU" sz="1600" dirty="0"/>
              <a:t> беру 600-700 ° C-</a:t>
            </a:r>
            <a:r>
              <a:rPr lang="ru-RU" sz="1600" dirty="0" err="1"/>
              <a:t>тан</a:t>
            </a:r>
            <a:r>
              <a:rPr lang="ru-RU" sz="1600" dirty="0"/>
              <a:t> </a:t>
            </a:r>
            <a:r>
              <a:rPr lang="ru-RU" sz="1600" dirty="0" err="1"/>
              <a:t>төмен</a:t>
            </a:r>
            <a:r>
              <a:rPr lang="ru-RU" sz="1600" dirty="0"/>
              <a:t> газ </a:t>
            </a:r>
            <a:r>
              <a:rPr lang="ru-RU" sz="1600" dirty="0" err="1"/>
              <a:t>температурасында</a:t>
            </a:r>
            <a:r>
              <a:rPr lang="ru-RU" sz="1600" dirty="0"/>
              <a:t> </a:t>
            </a:r>
            <a:r>
              <a:rPr lang="ru-RU" sz="1600" dirty="0" err="1"/>
              <a:t>және</a:t>
            </a:r>
            <a:r>
              <a:rPr lang="ru-RU" sz="1600" dirty="0"/>
              <a:t> 6-7 м/с </a:t>
            </a:r>
            <a:r>
              <a:rPr lang="ru-RU" sz="1600" dirty="0" err="1"/>
              <a:t>жоғары</a:t>
            </a:r>
            <a:r>
              <a:rPr lang="ru-RU" sz="1600" dirty="0"/>
              <a:t> газ </a:t>
            </a:r>
            <a:r>
              <a:rPr lang="ru-RU" sz="1600" dirty="0" err="1"/>
              <a:t>жылдамдығында</a:t>
            </a:r>
            <a:r>
              <a:rPr lang="ru-RU" sz="1600" dirty="0"/>
              <a:t> </a:t>
            </a:r>
            <a:r>
              <a:rPr lang="ru-RU" sz="1600" dirty="0" err="1"/>
              <a:t>жұмыс</a:t>
            </a:r>
            <a:r>
              <a:rPr lang="ru-RU" sz="1600" dirty="0"/>
              <a:t> </a:t>
            </a:r>
            <a:r>
              <a:rPr lang="ru-RU" sz="1600" dirty="0" err="1"/>
              <a:t>істейтін</a:t>
            </a:r>
            <a:r>
              <a:rPr lang="ru-RU" sz="1600" dirty="0"/>
              <a:t> </a:t>
            </a:r>
            <a:r>
              <a:rPr lang="ru-RU" sz="1600" dirty="0" err="1"/>
              <a:t>төмен</a:t>
            </a:r>
            <a:r>
              <a:rPr lang="ru-RU" sz="1600" dirty="0"/>
              <a:t> </a:t>
            </a:r>
            <a:r>
              <a:rPr lang="ru-RU" sz="1600" dirty="0" err="1"/>
              <a:t>температуралы</a:t>
            </a:r>
            <a:r>
              <a:rPr lang="ru-RU" sz="1600" dirty="0"/>
              <a:t> </a:t>
            </a:r>
            <a:r>
              <a:rPr lang="ru-RU" sz="1600" dirty="0" err="1"/>
              <a:t>пештерде</a:t>
            </a:r>
            <a:r>
              <a:rPr lang="ru-RU" sz="1600" dirty="0"/>
              <a:t> </a:t>
            </a:r>
            <a:r>
              <a:rPr lang="ru-RU" sz="1600" i="1" dirty="0"/>
              <a:t>,</a:t>
            </a:r>
            <a:r>
              <a:rPr lang="ru-RU" sz="1600" dirty="0"/>
              <a:t> </a:t>
            </a:r>
            <a:r>
              <a:rPr lang="ru-RU" sz="1600" dirty="0" err="1"/>
              <a:t>сондай-ақ</a:t>
            </a:r>
            <a:r>
              <a:rPr lang="ru-RU" sz="1600" dirty="0"/>
              <a:t> </a:t>
            </a:r>
            <a:r>
              <a:rPr lang="ru-RU" sz="1600" dirty="0" err="1"/>
              <a:t>ауа</a:t>
            </a:r>
            <a:r>
              <a:rPr lang="ru-RU" sz="1600" dirty="0"/>
              <a:t> </a:t>
            </a:r>
            <a:r>
              <a:rPr lang="ru-RU" sz="1600" dirty="0" err="1"/>
              <a:t>қыздырғыштарда</a:t>
            </a:r>
            <a:r>
              <a:rPr lang="ru-RU" sz="1600" dirty="0"/>
              <a:t> </a:t>
            </a:r>
            <a:r>
              <a:rPr lang="ru-RU" sz="1600" dirty="0" err="1"/>
              <a:t>өте</a:t>
            </a:r>
            <a:r>
              <a:rPr lang="ru-RU" sz="1600" dirty="0"/>
              <a:t> </a:t>
            </a:r>
            <a:r>
              <a:rPr lang="ru-RU" sz="1600" dirty="0" err="1"/>
              <a:t>қажет</a:t>
            </a:r>
            <a:r>
              <a:rPr lang="ru-RU" sz="1600" dirty="0"/>
              <a:t>.</a:t>
            </a:r>
          </a:p>
          <a:p>
            <a:r>
              <a:rPr lang="ru-RU" sz="1600" dirty="0" err="1"/>
              <a:t>Басқа</a:t>
            </a:r>
            <a:r>
              <a:rPr lang="ru-RU" sz="1600" dirty="0"/>
              <a:t> </a:t>
            </a:r>
            <a:r>
              <a:rPr lang="ru-RU" sz="1600" dirty="0" err="1"/>
              <a:t>пештерде</a:t>
            </a:r>
            <a:r>
              <a:rPr lang="ru-RU" sz="1600" dirty="0"/>
              <a:t> конвекция </a:t>
            </a:r>
            <a:r>
              <a:rPr lang="ru-RU" sz="1600" dirty="0" err="1"/>
              <a:t>көбінесе</a:t>
            </a:r>
            <a:r>
              <a:rPr lang="ru-RU" sz="1600" dirty="0"/>
              <a:t> </a:t>
            </a:r>
            <a:r>
              <a:rPr lang="ru-RU" sz="1600" dirty="0" err="1"/>
              <a:t>екінші</a:t>
            </a:r>
            <a:r>
              <a:rPr lang="ru-RU" sz="1600" dirty="0"/>
              <a:t> </a:t>
            </a:r>
            <a:r>
              <a:rPr lang="ru-RU" sz="1600" dirty="0" err="1"/>
              <a:t>дәрежелі</a:t>
            </a:r>
            <a:r>
              <a:rPr lang="ru-RU" sz="1600" dirty="0"/>
              <a:t> </a:t>
            </a:r>
            <a:r>
              <a:rPr lang="ru-RU" sz="1600" dirty="0" err="1"/>
              <a:t>маңызға</a:t>
            </a:r>
            <a:r>
              <a:rPr lang="ru-RU" sz="1600" dirty="0"/>
              <a:t> </a:t>
            </a:r>
            <a:r>
              <a:rPr lang="ru-RU" sz="1600" dirty="0" err="1"/>
              <a:t>ие</a:t>
            </a:r>
            <a:r>
              <a:rPr lang="ru-RU" sz="1600" dirty="0"/>
              <a:t>. Металлургиялық </a:t>
            </a:r>
            <a:r>
              <a:rPr lang="ru-RU" sz="1600" dirty="0" err="1"/>
              <a:t>пештер</a:t>
            </a:r>
            <a:r>
              <a:rPr lang="ru-RU" sz="1600" dirty="0"/>
              <a:t> </a:t>
            </a:r>
            <a:r>
              <a:rPr lang="ru-RU" sz="1600" dirty="0" err="1"/>
              <a:t>үшін</a:t>
            </a:r>
            <a:r>
              <a:rPr lang="ru-RU" sz="1600" dirty="0"/>
              <a:t> αк </a:t>
            </a:r>
            <a:r>
              <a:rPr lang="ru-RU" sz="1600" dirty="0" err="1"/>
              <a:t>мәндері</a:t>
            </a:r>
            <a:r>
              <a:rPr lang="ru-RU" sz="1600" dirty="0"/>
              <a:t> </a:t>
            </a:r>
            <a:r>
              <a:rPr lang="ru-RU" sz="1600" dirty="0" err="1"/>
              <a:t>әдетте</a:t>
            </a:r>
            <a:r>
              <a:rPr lang="ru-RU" sz="1600" dirty="0"/>
              <a:t> 15-100 </a:t>
            </a:r>
            <a:r>
              <a:rPr lang="ru-RU" sz="1600" dirty="0" err="1"/>
              <a:t>аралығында</a:t>
            </a:r>
            <a:r>
              <a:rPr lang="ru-RU" sz="1600" dirty="0"/>
              <a:t> </a:t>
            </a:r>
            <a:r>
              <a:rPr lang="ru-RU" sz="1600" dirty="0" err="1"/>
              <a:t>болады</a:t>
            </a:r>
            <a:r>
              <a:rPr lang="ru-RU" sz="1600" dirty="0"/>
              <a:t>.</a:t>
            </a:r>
          </a:p>
          <a:p>
            <a:pPr algn="just" eaLnBrk="1" hangingPunct="1"/>
            <a:endParaRPr lang="ru-RU" altLang="x-none" sz="1600" dirty="0"/>
          </a:p>
          <a:p>
            <a:pPr algn="just" eaLnBrk="1" hangingPunct="1"/>
            <a:endParaRPr lang="ru-RU" altLang="x-none" sz="1600" dirty="0"/>
          </a:p>
        </p:txBody>
      </p:sp>
      <p:pic>
        <p:nvPicPr>
          <p:cNvPr id="45080" name="Picture 20">
            <a:extLst>
              <a:ext uri="{FF2B5EF4-FFF2-40B4-BE49-F238E27FC236}">
                <a16:creationId xmlns:a16="http://schemas.microsoft.com/office/drawing/2014/main" id="{898E9C46-4FBB-264E-B199-B624FC352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3" y="1341438"/>
            <a:ext cx="2787318" cy="2303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81" name="TextBox 4">
            <a:extLst>
              <a:ext uri="{FF2B5EF4-FFF2-40B4-BE49-F238E27FC236}">
                <a16:creationId xmlns:a16="http://schemas.microsoft.com/office/drawing/2014/main" id="{8F4B8DB3-B364-1B48-B91F-E1F9047AA254}"/>
              </a:ext>
            </a:extLst>
          </p:cNvPr>
          <p:cNvSpPr txBox="1">
            <a:spLocks noChangeArrowheads="1"/>
          </p:cNvSpPr>
          <p:nvPr/>
        </p:nvSpPr>
        <p:spPr bwMode="auto">
          <a:xfrm>
            <a:off x="323850" y="4005064"/>
            <a:ext cx="237594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ru-RU" altLang="x-none" sz="1600" dirty="0">
                <a:latin typeface="Times New Roman" panose="02020603050405020304" pitchFamily="18" charset="0"/>
                <a:cs typeface="Times New Roman" panose="02020603050405020304" pitchFamily="18" charset="0"/>
              </a:rPr>
              <a:t>Л</a:t>
            </a:r>
            <a:r>
              <a:rPr lang="ru-RU" sz="1600" dirty="0"/>
              <a:t> - </a:t>
            </a:r>
            <a:r>
              <a:rPr lang="ru-RU" sz="1600" dirty="0" err="1"/>
              <a:t>сәулелену</a:t>
            </a:r>
            <a:r>
              <a:rPr lang="ru-RU" sz="1600" dirty="0"/>
              <a:t>;</a:t>
            </a:r>
          </a:p>
          <a:p>
            <a:pPr algn="ctr"/>
            <a:r>
              <a:rPr lang="ru-RU" sz="1600" i="1" dirty="0"/>
              <a:t>K -</a:t>
            </a:r>
            <a:r>
              <a:rPr lang="ru-RU" sz="1600" dirty="0"/>
              <a:t> конвекция;</a:t>
            </a:r>
          </a:p>
          <a:p>
            <a:pPr algn="ctr"/>
            <a:r>
              <a:rPr lang="ru-RU" sz="1600" i="1" dirty="0"/>
              <a:t>T -</a:t>
            </a:r>
            <a:r>
              <a:rPr lang="ru-RU" sz="1600" dirty="0"/>
              <a:t> </a:t>
            </a:r>
            <a:r>
              <a:rPr lang="ru-RU" sz="1600" dirty="0" err="1"/>
              <a:t>жылу</a:t>
            </a:r>
            <a:r>
              <a:rPr lang="ru-RU" sz="1600" dirty="0"/>
              <a:t> </a:t>
            </a:r>
            <a:r>
              <a:rPr lang="ru-RU" sz="1600" dirty="0" err="1"/>
              <a:t>өткізгіштік</a:t>
            </a:r>
            <a:endParaRPr lang="ru-RU" sz="1600" dirty="0"/>
          </a:p>
          <a:p>
            <a:pPr algn="ctr"/>
            <a:r>
              <a:rPr lang="ru-RU" sz="1600" b="1" u="sng" dirty="0"/>
              <a:t>2 </a:t>
            </a:r>
            <a:r>
              <a:rPr lang="ru-RU" sz="1600" b="1" u="sng" dirty="0" err="1"/>
              <a:t>сурет</a:t>
            </a:r>
            <a:r>
              <a:rPr lang="ru-RU" sz="1600" b="1" u="sng" dirty="0"/>
              <a:t> - </a:t>
            </a:r>
            <a:r>
              <a:rPr lang="ru-RU" sz="1600" b="1" u="sng" dirty="0" err="1"/>
              <a:t>Шарпыма</a:t>
            </a:r>
            <a:r>
              <a:rPr lang="ru-RU" sz="1600" b="1" u="sng" dirty="0"/>
              <a:t> </a:t>
            </a:r>
            <a:r>
              <a:rPr lang="ru-RU" sz="1600" b="1" u="sng" dirty="0" err="1"/>
              <a:t>пештегі</a:t>
            </a:r>
            <a:r>
              <a:rPr lang="ru-RU" sz="1600" b="1" u="sng" dirty="0"/>
              <a:t> </a:t>
            </a:r>
            <a:r>
              <a:rPr lang="ru-RU" sz="1600" b="1" u="sng" dirty="0" err="1"/>
              <a:t>жылу</a:t>
            </a:r>
            <a:r>
              <a:rPr lang="ru-RU" sz="1600" b="1" u="sng" dirty="0"/>
              <a:t> беру </a:t>
            </a:r>
            <a:r>
              <a:rPr lang="ru-RU" sz="1600" b="1" u="sng" dirty="0" err="1"/>
              <a:t>сұлбасы</a:t>
            </a:r>
            <a:endParaRPr lang="ru-RU" sz="1600" b="1" u="sng" dirty="0"/>
          </a:p>
          <a:p>
            <a:pPr algn="ctr" eaLnBrk="1" hangingPunct="1"/>
            <a:endParaRPr lang="ru-RU" altLang="x-none" sz="1600" dirty="0">
              <a:latin typeface="Times New Roman" panose="02020603050405020304" pitchFamily="18" charset="0"/>
              <a:cs typeface="Times New Roman" panose="02020603050405020304" pitchFamily="18" charset="0"/>
            </a:endParaRPr>
          </a:p>
        </p:txBody>
      </p:sp>
      <p:sp>
        <p:nvSpPr>
          <p:cNvPr id="26" name="Rectangle 2">
            <a:extLst>
              <a:ext uri="{FF2B5EF4-FFF2-40B4-BE49-F238E27FC236}">
                <a16:creationId xmlns:a16="http://schemas.microsoft.com/office/drawing/2014/main" id="{01F809D2-2D59-AA47-8AF6-137DD12DA8C2}"/>
              </a:ext>
            </a:extLst>
          </p:cNvPr>
          <p:cNvSpPr>
            <a:spLocks noChangeArrowheads="1"/>
          </p:cNvSpPr>
          <p:nvPr/>
        </p:nvSpPr>
        <p:spPr bwMode="auto">
          <a:xfrm>
            <a:off x="382588" y="306031"/>
            <a:ext cx="8424862" cy="7588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5. </a:t>
            </a:r>
            <a:r>
              <a:rPr lang="kk-KZ" sz="2400" b="1" dirty="0">
                <a:solidFill>
                  <a:schemeClr val="accent1">
                    <a:lumMod val="50000"/>
                  </a:schemeClr>
                </a:solidFill>
              </a:rPr>
              <a:t>Кесте 3 - Металдардың жылу өткізгіштігі туралы анықтамалық мәліметтер (эксперименттер жағдайында)</a:t>
            </a:r>
            <a:endParaRPr lang="ru-RU" sz="2400" b="1" dirty="0">
              <a:solidFill>
                <a:schemeClr val="accent1">
                  <a:lumMod val="50000"/>
                </a:schemeClr>
              </a:solidFill>
              <a:latin typeface="Arial" charset="0"/>
            </a:endParaRPr>
          </a:p>
        </p:txBody>
      </p:sp>
    </p:spTree>
    <p:extLst>
      <p:ext uri="{BB962C8B-B14F-4D97-AF65-F5344CB8AC3E}">
        <p14:creationId xmlns:p14="http://schemas.microsoft.com/office/powerpoint/2010/main" val="25847660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Номер слайда 3">
            <a:extLst>
              <a:ext uri="{FF2B5EF4-FFF2-40B4-BE49-F238E27FC236}">
                <a16:creationId xmlns:a16="http://schemas.microsoft.com/office/drawing/2014/main" id="{C59D85E2-CC8D-3941-BA54-5F5D3ED26E1D}"/>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C427142-BE65-4D41-BCAF-64E20C418C90}" type="slidenum">
              <a:rPr lang="ru-RU" altLang="x-none" sz="1400"/>
              <a:pPr algn="r" eaLnBrk="1" hangingPunct="1"/>
              <a:t>22</a:t>
            </a:fld>
            <a:endParaRPr lang="ru-RU" altLang="x-none" sz="1400"/>
          </a:p>
        </p:txBody>
      </p:sp>
      <p:sp>
        <p:nvSpPr>
          <p:cNvPr id="32771" name="Rectangle 2">
            <a:extLst>
              <a:ext uri="{FF2B5EF4-FFF2-40B4-BE49-F238E27FC236}">
                <a16:creationId xmlns:a16="http://schemas.microsoft.com/office/drawing/2014/main" id="{6F753F0B-9B3D-B147-B450-ED73710A2BD5}"/>
              </a:ext>
            </a:extLst>
          </p:cNvPr>
          <p:cNvSpPr>
            <a:spLocks noChangeArrowheads="1"/>
          </p:cNvSpPr>
          <p:nvPr/>
        </p:nvSpPr>
        <p:spPr bwMode="auto">
          <a:xfrm>
            <a:off x="382588" y="306031"/>
            <a:ext cx="8424862" cy="7588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5. </a:t>
            </a:r>
            <a:r>
              <a:rPr lang="ru-RU" sz="2400" b="1" dirty="0" err="1"/>
              <a:t>Металлургиядағы</a:t>
            </a:r>
            <a:r>
              <a:rPr lang="ru-RU" sz="2400" b="1" dirty="0"/>
              <a:t> </a:t>
            </a:r>
            <a:r>
              <a:rPr lang="ru-RU" sz="2400" b="1" dirty="0" err="1"/>
              <a:t>жылу</a:t>
            </a:r>
            <a:r>
              <a:rPr lang="ru-RU" sz="2400" b="1" dirty="0"/>
              <a:t> </a:t>
            </a:r>
            <a:r>
              <a:rPr lang="ru-RU" sz="2400" b="1" dirty="0" err="1"/>
              <a:t>өткізгіштік</a:t>
            </a:r>
            <a:r>
              <a:rPr lang="ru-RU" sz="2400" b="1" dirty="0"/>
              <a:t> </a:t>
            </a:r>
            <a:r>
              <a:rPr lang="ru-RU" sz="2400" b="1" dirty="0" err="1"/>
              <a:t>және</a:t>
            </a:r>
            <a:r>
              <a:rPr lang="ru-RU" sz="2400" b="1" dirty="0"/>
              <a:t> </a:t>
            </a:r>
            <a:r>
              <a:rPr lang="ru-RU" sz="2400" b="1" dirty="0" err="1"/>
              <a:t>конвективті</a:t>
            </a:r>
            <a:r>
              <a:rPr lang="ru-RU" sz="2400" b="1" dirty="0"/>
              <a:t> </a:t>
            </a:r>
            <a:r>
              <a:rPr lang="ru-RU" sz="2400" b="1" dirty="0" err="1"/>
              <a:t>жылуалмасу</a:t>
            </a:r>
            <a:r>
              <a:rPr lang="ru-RU" sz="2400" b="1" dirty="0"/>
              <a:t> </a:t>
            </a:r>
            <a:r>
              <a:rPr lang="ru-RU" sz="2400" b="1" dirty="0" err="1"/>
              <a:t>мәні</a:t>
            </a:r>
            <a:endParaRPr lang="ru-RU" sz="2400" b="1" dirty="0">
              <a:solidFill>
                <a:schemeClr val="accent1">
                  <a:lumMod val="50000"/>
                </a:schemeClr>
              </a:solidFill>
              <a:latin typeface="Arial" charset="0"/>
            </a:endParaRPr>
          </a:p>
        </p:txBody>
      </p:sp>
      <p:sp>
        <p:nvSpPr>
          <p:cNvPr id="46084" name="Rectangle 13">
            <a:extLst>
              <a:ext uri="{FF2B5EF4-FFF2-40B4-BE49-F238E27FC236}">
                <a16:creationId xmlns:a16="http://schemas.microsoft.com/office/drawing/2014/main" id="{3B5B6682-798C-7D42-B469-1BD4C00B9A4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85" name="Rectangle 15">
            <a:extLst>
              <a:ext uri="{FF2B5EF4-FFF2-40B4-BE49-F238E27FC236}">
                <a16:creationId xmlns:a16="http://schemas.microsoft.com/office/drawing/2014/main" id="{045A07F4-3019-AA4D-A41A-45819FC13A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86" name="Rectangle 19">
            <a:extLst>
              <a:ext uri="{FF2B5EF4-FFF2-40B4-BE49-F238E27FC236}">
                <a16:creationId xmlns:a16="http://schemas.microsoft.com/office/drawing/2014/main" id="{709DE0ED-A107-3142-993E-FF805238262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87" name="Rectangle 21">
            <a:extLst>
              <a:ext uri="{FF2B5EF4-FFF2-40B4-BE49-F238E27FC236}">
                <a16:creationId xmlns:a16="http://schemas.microsoft.com/office/drawing/2014/main" id="{2CCB8658-4FC3-7B4B-99B5-2B493BA2B27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88" name="Rectangle 23">
            <a:extLst>
              <a:ext uri="{FF2B5EF4-FFF2-40B4-BE49-F238E27FC236}">
                <a16:creationId xmlns:a16="http://schemas.microsoft.com/office/drawing/2014/main" id="{26EB30AA-4862-2E4A-8A61-3A0527E9316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89" name="Rectangle 14">
            <a:extLst>
              <a:ext uri="{FF2B5EF4-FFF2-40B4-BE49-F238E27FC236}">
                <a16:creationId xmlns:a16="http://schemas.microsoft.com/office/drawing/2014/main" id="{706C4FC3-CD5C-074A-BC26-E5D0D07DED3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0" name="Rectangle 16">
            <a:extLst>
              <a:ext uri="{FF2B5EF4-FFF2-40B4-BE49-F238E27FC236}">
                <a16:creationId xmlns:a16="http://schemas.microsoft.com/office/drawing/2014/main" id="{C985CA5A-524A-9349-9727-D53C304B14A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1" name="Rectangle 18">
            <a:extLst>
              <a:ext uri="{FF2B5EF4-FFF2-40B4-BE49-F238E27FC236}">
                <a16:creationId xmlns:a16="http://schemas.microsoft.com/office/drawing/2014/main" id="{6B5EE95E-54DE-384F-BE6E-E2B7195742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2" name="Rectangle 20">
            <a:extLst>
              <a:ext uri="{FF2B5EF4-FFF2-40B4-BE49-F238E27FC236}">
                <a16:creationId xmlns:a16="http://schemas.microsoft.com/office/drawing/2014/main" id="{81D9A58E-BB4E-0643-9CF4-8771ED4C209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3" name="Rectangle 22">
            <a:extLst>
              <a:ext uri="{FF2B5EF4-FFF2-40B4-BE49-F238E27FC236}">
                <a16:creationId xmlns:a16="http://schemas.microsoft.com/office/drawing/2014/main" id="{76EB2DBC-16D3-A641-A4EB-EBE60E0249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4" name="Rectangle 24">
            <a:extLst>
              <a:ext uri="{FF2B5EF4-FFF2-40B4-BE49-F238E27FC236}">
                <a16:creationId xmlns:a16="http://schemas.microsoft.com/office/drawing/2014/main" id="{6C11E0BF-B82E-C041-9BA0-0A8A450958E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5" name="Rectangle 26">
            <a:extLst>
              <a:ext uri="{FF2B5EF4-FFF2-40B4-BE49-F238E27FC236}">
                <a16:creationId xmlns:a16="http://schemas.microsoft.com/office/drawing/2014/main" id="{48456C22-2788-1541-A0C1-C20D42A18B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6" name="Rectangle 20">
            <a:extLst>
              <a:ext uri="{FF2B5EF4-FFF2-40B4-BE49-F238E27FC236}">
                <a16:creationId xmlns:a16="http://schemas.microsoft.com/office/drawing/2014/main" id="{420355D1-BCE9-814C-A4AD-DFFF2285F51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7" name="Rectangle 22">
            <a:extLst>
              <a:ext uri="{FF2B5EF4-FFF2-40B4-BE49-F238E27FC236}">
                <a16:creationId xmlns:a16="http://schemas.microsoft.com/office/drawing/2014/main" id="{D063838D-19BD-6E42-B4A2-111FDF64833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8" name="Rectangle 24">
            <a:extLst>
              <a:ext uri="{FF2B5EF4-FFF2-40B4-BE49-F238E27FC236}">
                <a16:creationId xmlns:a16="http://schemas.microsoft.com/office/drawing/2014/main" id="{30612C20-4C8E-9E4B-B32B-EF72369DC8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099" name="Rectangle 2">
            <a:extLst>
              <a:ext uri="{FF2B5EF4-FFF2-40B4-BE49-F238E27FC236}">
                <a16:creationId xmlns:a16="http://schemas.microsoft.com/office/drawing/2014/main" id="{5DB825CF-077E-244A-A7AD-B2A5F581502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100" name="Rectangle 4">
            <a:extLst>
              <a:ext uri="{FF2B5EF4-FFF2-40B4-BE49-F238E27FC236}">
                <a16:creationId xmlns:a16="http://schemas.microsoft.com/office/drawing/2014/main" id="{CB478B57-8269-6940-828D-61704947FD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101" name="Rectangle 6">
            <a:extLst>
              <a:ext uri="{FF2B5EF4-FFF2-40B4-BE49-F238E27FC236}">
                <a16:creationId xmlns:a16="http://schemas.microsoft.com/office/drawing/2014/main" id="{E7FB1AAA-4A24-8F4A-8409-8A0BD1F1B7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6103" name="TextBox 1">
            <a:extLst>
              <a:ext uri="{FF2B5EF4-FFF2-40B4-BE49-F238E27FC236}">
                <a16:creationId xmlns:a16="http://schemas.microsoft.com/office/drawing/2014/main" id="{4E0B954E-9083-CE40-8B6C-D02049A5879E}"/>
              </a:ext>
            </a:extLst>
          </p:cNvPr>
          <p:cNvSpPr txBox="1">
            <a:spLocks noChangeArrowheads="1"/>
          </p:cNvSpPr>
          <p:nvPr/>
        </p:nvSpPr>
        <p:spPr bwMode="auto">
          <a:xfrm>
            <a:off x="3884612" y="1340768"/>
            <a:ext cx="492283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445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ru-RU" dirty="0" err="1"/>
              <a:t>Жылу</a:t>
            </a:r>
            <a:r>
              <a:rPr lang="ru-RU" dirty="0"/>
              <a:t> </a:t>
            </a:r>
            <a:r>
              <a:rPr lang="ru-RU" dirty="0" err="1"/>
              <a:t>техникасы</a:t>
            </a:r>
            <a:r>
              <a:rPr lang="ru-RU" dirty="0"/>
              <a:t> </a:t>
            </a:r>
            <a:r>
              <a:rPr lang="ru-RU" dirty="0" err="1"/>
              <a:t>бойынша</a:t>
            </a:r>
            <a:r>
              <a:rPr lang="ru-RU" dirty="0"/>
              <a:t> </a:t>
            </a:r>
            <a:r>
              <a:rPr lang="ru-RU" dirty="0" err="1"/>
              <a:t>электр</a:t>
            </a:r>
            <a:r>
              <a:rPr lang="ru-RU" dirty="0"/>
              <a:t> </a:t>
            </a:r>
            <a:r>
              <a:rPr lang="ru-RU" dirty="0" err="1"/>
              <a:t>доғалық</a:t>
            </a:r>
            <a:r>
              <a:rPr lang="ru-RU" dirty="0"/>
              <a:t> </a:t>
            </a:r>
            <a:r>
              <a:rPr lang="ru-RU" dirty="0" err="1"/>
              <a:t>пештері</a:t>
            </a:r>
            <a:r>
              <a:rPr lang="ru-RU" dirty="0"/>
              <a:t> </a:t>
            </a:r>
            <a:r>
              <a:rPr lang="ru-RU" dirty="0" err="1"/>
              <a:t>сыртқы</a:t>
            </a:r>
            <a:r>
              <a:rPr lang="ru-RU" dirty="0"/>
              <a:t> </a:t>
            </a:r>
            <a:r>
              <a:rPr lang="ru-RU" dirty="0" err="1"/>
              <a:t>жылыту</a:t>
            </a:r>
            <a:r>
              <a:rPr lang="ru-RU" dirty="0"/>
              <a:t> </a:t>
            </a:r>
            <a:r>
              <a:rPr lang="ru-RU" dirty="0" err="1"/>
              <a:t>көзі</a:t>
            </a:r>
            <a:r>
              <a:rPr lang="ru-RU" dirty="0"/>
              <a:t> бар </a:t>
            </a:r>
            <a:r>
              <a:rPr lang="ru-RU" dirty="0" err="1"/>
              <a:t>пештер</a:t>
            </a:r>
            <a:r>
              <a:rPr lang="ru-RU" dirty="0"/>
              <a:t> </a:t>
            </a:r>
            <a:r>
              <a:rPr lang="ru-RU" dirty="0" err="1"/>
              <a:t>қатарына</a:t>
            </a:r>
            <a:r>
              <a:rPr lang="ru-RU" dirty="0"/>
              <a:t>, </a:t>
            </a:r>
            <a:r>
              <a:rPr lang="ru-RU" dirty="0" err="1"/>
              <a:t>яғни</a:t>
            </a:r>
            <a:r>
              <a:rPr lang="ru-RU" dirty="0"/>
              <a:t> </a:t>
            </a:r>
            <a:r>
              <a:rPr lang="ru-RU" dirty="0" err="1"/>
              <a:t>жылу</a:t>
            </a:r>
            <a:r>
              <a:rPr lang="ru-RU" dirty="0"/>
              <a:t> </a:t>
            </a:r>
            <a:r>
              <a:rPr lang="ru-RU" dirty="0" err="1"/>
              <a:t>металға</a:t>
            </a:r>
            <a:r>
              <a:rPr lang="ru-RU" dirty="0"/>
              <a:t> </a:t>
            </a:r>
            <a:r>
              <a:rPr lang="ru-RU" dirty="0" err="1"/>
              <a:t>сыртынан</a:t>
            </a:r>
            <a:r>
              <a:rPr lang="ru-RU" dirty="0"/>
              <a:t> </a:t>
            </a:r>
            <a:r>
              <a:rPr lang="ru-RU" dirty="0" err="1"/>
              <a:t>берілетін</a:t>
            </a:r>
            <a:r>
              <a:rPr lang="ru-RU" dirty="0"/>
              <a:t> </a:t>
            </a:r>
            <a:r>
              <a:rPr lang="ru-RU" dirty="0" err="1"/>
              <a:t>және</a:t>
            </a:r>
            <a:r>
              <a:rPr lang="ru-RU" dirty="0"/>
              <a:t> </a:t>
            </a:r>
            <a:r>
              <a:rPr lang="ru-RU" dirty="0" err="1"/>
              <a:t>оның</a:t>
            </a:r>
            <a:r>
              <a:rPr lang="ru-RU" dirty="0"/>
              <a:t> </a:t>
            </a:r>
            <a:r>
              <a:rPr lang="ru-RU" dirty="0" err="1"/>
              <a:t>ішіне</a:t>
            </a:r>
            <a:r>
              <a:rPr lang="ru-RU" dirty="0"/>
              <a:t> </a:t>
            </a:r>
            <a:r>
              <a:rPr lang="ru-RU" dirty="0" err="1"/>
              <a:t>жылу</a:t>
            </a:r>
            <a:r>
              <a:rPr lang="ru-RU" dirty="0"/>
              <a:t> </a:t>
            </a:r>
            <a:r>
              <a:rPr lang="ru-RU" dirty="0" err="1"/>
              <a:t>өткізгіштік</a:t>
            </a:r>
            <a:r>
              <a:rPr lang="ru-RU" dirty="0"/>
              <a:t>, </a:t>
            </a:r>
            <a:r>
              <a:rPr lang="ru-RU" dirty="0" err="1"/>
              <a:t>сәулелену</a:t>
            </a:r>
            <a:r>
              <a:rPr lang="ru-RU" dirty="0"/>
              <a:t> </a:t>
            </a:r>
            <a:r>
              <a:rPr lang="ru-RU" dirty="0" err="1"/>
              <a:t>және</a:t>
            </a:r>
            <a:r>
              <a:rPr lang="ru-RU" dirty="0"/>
              <a:t> конвекция </a:t>
            </a:r>
            <a:r>
              <a:rPr lang="ru-RU" dirty="0" err="1"/>
              <a:t>арқылы</a:t>
            </a:r>
            <a:r>
              <a:rPr lang="ru-RU" dirty="0"/>
              <a:t> </a:t>
            </a:r>
            <a:r>
              <a:rPr lang="ru-RU" dirty="0" err="1"/>
              <a:t>таралатын</a:t>
            </a:r>
            <a:r>
              <a:rPr lang="ru-RU" dirty="0"/>
              <a:t> </a:t>
            </a:r>
            <a:r>
              <a:rPr lang="ru-RU" dirty="0" err="1"/>
              <a:t>пештерге</a:t>
            </a:r>
            <a:r>
              <a:rPr lang="ru-RU" dirty="0"/>
              <a:t> </a:t>
            </a:r>
            <a:r>
              <a:rPr lang="ru-RU" dirty="0" err="1"/>
              <a:t>жатқызылады</a:t>
            </a:r>
            <a:r>
              <a:rPr lang="ru-RU" dirty="0"/>
              <a:t>.</a:t>
            </a:r>
          </a:p>
          <a:p>
            <a:pPr algn="just" eaLnBrk="1" hangingPunct="1"/>
            <a:r>
              <a:rPr lang="ru-RU" dirty="0" err="1"/>
              <a:t>Металды</a:t>
            </a:r>
            <a:r>
              <a:rPr lang="ru-RU" dirty="0"/>
              <a:t> </a:t>
            </a:r>
            <a:r>
              <a:rPr lang="ru-RU" dirty="0" err="1"/>
              <a:t>қыздыру</a:t>
            </a:r>
            <a:r>
              <a:rPr lang="ru-RU" dirty="0"/>
              <a:t> </a:t>
            </a:r>
            <a:r>
              <a:rPr lang="ru-RU" dirty="0" err="1"/>
              <a:t>жылдамдығы</a:t>
            </a:r>
            <a:r>
              <a:rPr lang="ru-RU" dirty="0"/>
              <a:t> </a:t>
            </a:r>
            <a:r>
              <a:rPr lang="ru-RU" dirty="0" err="1"/>
              <a:t>сыртқы</a:t>
            </a:r>
            <a:r>
              <a:rPr lang="ru-RU" dirty="0"/>
              <a:t> </a:t>
            </a:r>
            <a:r>
              <a:rPr lang="ru-RU" dirty="0" err="1"/>
              <a:t>және</a:t>
            </a:r>
            <a:r>
              <a:rPr lang="ru-RU" dirty="0"/>
              <a:t> </a:t>
            </a:r>
            <a:r>
              <a:rPr lang="ru-RU" dirty="0" err="1"/>
              <a:t>ішкі</a:t>
            </a:r>
            <a:r>
              <a:rPr lang="ru-RU" dirty="0"/>
              <a:t> </a:t>
            </a:r>
            <a:r>
              <a:rPr lang="ru-RU" dirty="0" err="1"/>
              <a:t>жылу</a:t>
            </a:r>
            <a:r>
              <a:rPr lang="ru-RU" dirty="0"/>
              <a:t> беру </a:t>
            </a:r>
            <a:r>
              <a:rPr lang="ru-RU" dirty="0" err="1"/>
              <a:t>шарттарымен</a:t>
            </a:r>
            <a:r>
              <a:rPr lang="ru-RU" dirty="0"/>
              <a:t> </a:t>
            </a:r>
            <a:r>
              <a:rPr lang="ru-RU" dirty="0" err="1"/>
              <a:t>анықталады</a:t>
            </a:r>
            <a:r>
              <a:rPr lang="ru-RU" dirty="0"/>
              <a:t> </a:t>
            </a:r>
            <a:r>
              <a:rPr lang="ru-RU" dirty="0" err="1"/>
              <a:t>және</a:t>
            </a:r>
            <a:r>
              <a:rPr lang="ru-RU" dirty="0"/>
              <a:t> </a:t>
            </a:r>
            <a:r>
              <a:rPr lang="ru-RU" dirty="0" err="1"/>
              <a:t>олардың</a:t>
            </a:r>
            <a:r>
              <a:rPr lang="ru-RU" dirty="0"/>
              <a:t> </a:t>
            </a:r>
            <a:r>
              <a:rPr lang="ru-RU" dirty="0" err="1"/>
              <a:t>біреуімен</a:t>
            </a:r>
            <a:r>
              <a:rPr lang="ru-RU" dirty="0"/>
              <a:t> </a:t>
            </a:r>
            <a:r>
              <a:rPr lang="ru-RU" dirty="0" err="1"/>
              <a:t>немесе</a:t>
            </a:r>
            <a:r>
              <a:rPr lang="ru-RU" dirty="0"/>
              <a:t> </a:t>
            </a:r>
            <a:r>
              <a:rPr lang="ru-RU" dirty="0" err="1"/>
              <a:t>басқасымен</a:t>
            </a:r>
            <a:r>
              <a:rPr lang="ru-RU" dirty="0"/>
              <a:t> </a:t>
            </a:r>
            <a:r>
              <a:rPr lang="ru-RU" dirty="0" err="1"/>
              <a:t>шектелуі</a:t>
            </a:r>
            <a:r>
              <a:rPr lang="ru-RU" dirty="0"/>
              <a:t> </a:t>
            </a:r>
            <a:r>
              <a:rPr lang="ru-RU" dirty="0" err="1"/>
              <a:t>мүмкін</a:t>
            </a:r>
            <a:r>
              <a:rPr lang="ru-RU" dirty="0"/>
              <a:t>.</a:t>
            </a:r>
            <a:r>
              <a:rPr lang="ru-RU" altLang="x-none" dirty="0">
                <a:latin typeface="Times New Roman" panose="02020603050405020304" pitchFamily="18" charset="0"/>
                <a:cs typeface="Times New Roman" panose="02020603050405020304" pitchFamily="18" charset="0"/>
              </a:rPr>
              <a:t> </a:t>
            </a:r>
          </a:p>
          <a:p>
            <a:endParaRPr lang="ru-RU" dirty="0"/>
          </a:p>
          <a:p>
            <a:pPr algn="just" eaLnBrk="1" hangingPunct="1"/>
            <a:endParaRPr lang="ru-RU" altLang="x-none" dirty="0">
              <a:latin typeface="Times New Roman" panose="02020603050405020304" pitchFamily="18" charset="0"/>
              <a:cs typeface="Times New Roman" panose="02020603050405020304" pitchFamily="18" charset="0"/>
            </a:endParaRPr>
          </a:p>
        </p:txBody>
      </p:sp>
      <p:pic>
        <p:nvPicPr>
          <p:cNvPr id="46104" name="Picture 2" descr="&amp;Tcy;&amp;iecy;&amp;pcy;&amp;lcy;&amp;ocy;&amp;ocy;&amp;bcy;&amp;mcy;&amp;iecy;&amp;ncy; &amp;vcy; &amp;dcy;&amp;ucy;&amp;gcy;&amp;ocy;&amp;vcy;&amp;ycy;&amp;khcy; &amp;ecy;&amp;lcy;&amp;iecy;&amp;kcy;&amp;tcy;&amp;rcy;&amp;ocy;&amp;pcy;&amp;iecy;&amp;chcy;&amp;acy;&amp;khcy;">
            <a:extLst>
              <a:ext uri="{FF2B5EF4-FFF2-40B4-BE49-F238E27FC236}">
                <a16:creationId xmlns:a16="http://schemas.microsoft.com/office/drawing/2014/main" id="{DB07190D-E317-F149-B36E-03062EE4E7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025" y="1246188"/>
            <a:ext cx="3095625"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05" name="TextBox 2">
            <a:extLst>
              <a:ext uri="{FF2B5EF4-FFF2-40B4-BE49-F238E27FC236}">
                <a16:creationId xmlns:a16="http://schemas.microsoft.com/office/drawing/2014/main" id="{AC89717E-CD4D-EE40-B52A-414F9A554EBE}"/>
              </a:ext>
            </a:extLst>
          </p:cNvPr>
          <p:cNvSpPr txBox="1">
            <a:spLocks noChangeArrowheads="1"/>
          </p:cNvSpPr>
          <p:nvPr/>
        </p:nvSpPr>
        <p:spPr bwMode="auto">
          <a:xfrm>
            <a:off x="382588" y="3500438"/>
            <a:ext cx="34686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1600" dirty="0"/>
              <a:t>3 </a:t>
            </a:r>
            <a:r>
              <a:rPr lang="ru-RU" sz="1600" dirty="0" err="1"/>
              <a:t>сурет</a:t>
            </a:r>
            <a:r>
              <a:rPr lang="ru-RU" sz="1600" dirty="0"/>
              <a:t> –</a:t>
            </a:r>
            <a:r>
              <a:rPr lang="ru-RU" sz="1600" dirty="0" err="1"/>
              <a:t>доғаны</a:t>
            </a:r>
            <a:r>
              <a:rPr lang="ru-RU" sz="1600" dirty="0"/>
              <a:t> </a:t>
            </a:r>
            <a:r>
              <a:rPr lang="ru-RU" sz="1600" dirty="0" err="1"/>
              <a:t>күшті</a:t>
            </a:r>
            <a:r>
              <a:rPr lang="ru-RU" sz="1600" dirty="0"/>
              <a:t> (а) </a:t>
            </a:r>
            <a:r>
              <a:rPr lang="ru-RU" sz="1600" dirty="0" err="1"/>
              <a:t>және</a:t>
            </a:r>
            <a:r>
              <a:rPr lang="ru-RU" sz="1600" dirty="0"/>
              <a:t> </a:t>
            </a:r>
            <a:r>
              <a:rPr lang="ru-RU" sz="1600" dirty="0" err="1"/>
              <a:t>әлсіз</a:t>
            </a:r>
            <a:r>
              <a:rPr lang="ru-RU" sz="1600" dirty="0"/>
              <a:t> (б) </a:t>
            </a:r>
            <a:r>
              <a:rPr lang="ru-RU" sz="1600" dirty="0" err="1"/>
              <a:t>қорғайтын</a:t>
            </a:r>
            <a:r>
              <a:rPr lang="ru-RU" sz="1600" dirty="0"/>
              <a:t> </a:t>
            </a:r>
            <a:r>
              <a:rPr lang="ru-RU" sz="1600" dirty="0" err="1"/>
              <a:t>электр</a:t>
            </a:r>
            <a:r>
              <a:rPr lang="ru-RU" sz="1600" dirty="0"/>
              <a:t> </a:t>
            </a:r>
            <a:r>
              <a:rPr lang="ru-RU" sz="1600" dirty="0" err="1"/>
              <a:t>доға</a:t>
            </a:r>
            <a:r>
              <a:rPr lang="ru-RU" sz="1600" dirty="0"/>
              <a:t> </a:t>
            </a:r>
            <a:r>
              <a:rPr lang="ru-RU" sz="1600" dirty="0" err="1"/>
              <a:t>пештерінде</a:t>
            </a:r>
            <a:r>
              <a:rPr lang="ru-RU" sz="1600" dirty="0"/>
              <a:t> </a:t>
            </a:r>
            <a:r>
              <a:rPr lang="ru-RU" sz="1600" dirty="0" err="1"/>
              <a:t>жылу</a:t>
            </a:r>
            <a:r>
              <a:rPr lang="ru-RU" sz="1600" dirty="0"/>
              <a:t> беру </a:t>
            </a:r>
            <a:r>
              <a:rPr lang="ru-RU" sz="1600" dirty="0" err="1"/>
              <a:t>сұлбасы</a:t>
            </a:r>
            <a:endParaRPr lang="ru-RU" altLang="x-none" sz="16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4ACAF7B5-B74C-344E-A78E-013C30F8B9C3}"/>
              </a:ext>
            </a:extLst>
          </p:cNvPr>
          <p:cNvSpPr txBox="1"/>
          <p:nvPr/>
        </p:nvSpPr>
        <p:spPr>
          <a:xfrm>
            <a:off x="544172" y="4692256"/>
            <a:ext cx="8267700" cy="1754326"/>
          </a:xfrm>
          <a:prstGeom prst="rect">
            <a:avLst/>
          </a:prstGeom>
          <a:noFill/>
        </p:spPr>
        <p:txBody>
          <a:bodyPr wrap="square" rtlCol="0">
            <a:spAutoFit/>
          </a:bodyPr>
          <a:lstStyle/>
          <a:p>
            <a:pPr algn="just"/>
            <a:r>
              <a:rPr lang="ru-RU" dirty="0" err="1"/>
              <a:t>Сыртқы</a:t>
            </a:r>
            <a:r>
              <a:rPr lang="ru-RU" dirty="0"/>
              <a:t> </a:t>
            </a:r>
            <a:r>
              <a:rPr lang="ru-RU" dirty="0" err="1"/>
              <a:t>жылу</a:t>
            </a:r>
            <a:r>
              <a:rPr lang="ru-RU" dirty="0"/>
              <a:t> </a:t>
            </a:r>
            <a:r>
              <a:rPr lang="ru-RU" dirty="0" err="1"/>
              <a:t>алмасу</a:t>
            </a:r>
            <a:r>
              <a:rPr lang="ru-RU" dirty="0"/>
              <a:t>  </a:t>
            </a:r>
            <a:r>
              <a:rPr lang="ru-RU" dirty="0" err="1"/>
              <a:t>шарттары</a:t>
            </a:r>
            <a:r>
              <a:rPr lang="ru-RU" dirty="0"/>
              <a:t> </a:t>
            </a:r>
            <a:r>
              <a:rPr lang="ru-RU" dirty="0" err="1"/>
              <a:t>металдың</a:t>
            </a:r>
            <a:r>
              <a:rPr lang="ru-RU" dirty="0"/>
              <a:t> </a:t>
            </a:r>
            <a:r>
              <a:rPr lang="ru-RU" dirty="0" err="1"/>
              <a:t>жылу</a:t>
            </a:r>
            <a:r>
              <a:rPr lang="ru-RU" dirty="0"/>
              <a:t> </a:t>
            </a:r>
            <a:r>
              <a:rPr lang="ru-RU" dirty="0" err="1"/>
              <a:t>сіңіретін</a:t>
            </a:r>
            <a:r>
              <a:rPr lang="ru-RU" dirty="0"/>
              <a:t> </a:t>
            </a:r>
            <a:r>
              <a:rPr lang="ru-RU" dirty="0" err="1"/>
              <a:t>бетіне</a:t>
            </a:r>
            <a:r>
              <a:rPr lang="ru-RU" dirty="0"/>
              <a:t> </a:t>
            </a:r>
            <a:r>
              <a:rPr lang="ru-RU" dirty="0" err="1"/>
              <a:t>енетін</a:t>
            </a:r>
            <a:r>
              <a:rPr lang="ru-RU" dirty="0"/>
              <a:t> </a:t>
            </a:r>
            <a:r>
              <a:rPr lang="ru-RU" dirty="0" err="1"/>
              <a:t>жылу</a:t>
            </a:r>
            <a:r>
              <a:rPr lang="ru-RU" dirty="0"/>
              <a:t> </a:t>
            </a:r>
            <a:r>
              <a:rPr lang="ru-RU" dirty="0" err="1"/>
              <a:t>мөлшерін</a:t>
            </a:r>
            <a:r>
              <a:rPr lang="ru-RU" dirty="0"/>
              <a:t>, ал </a:t>
            </a:r>
            <a:r>
              <a:rPr lang="ru-RU" dirty="0" err="1"/>
              <a:t>ішкі</a:t>
            </a:r>
            <a:r>
              <a:rPr lang="ru-RU" dirty="0"/>
              <a:t> </a:t>
            </a:r>
            <a:r>
              <a:rPr lang="ru-RU" dirty="0" err="1"/>
              <a:t>жылу</a:t>
            </a:r>
            <a:r>
              <a:rPr lang="ru-RU" dirty="0"/>
              <a:t> беру </a:t>
            </a:r>
            <a:r>
              <a:rPr lang="ru-RU" dirty="0" err="1"/>
              <a:t>шарттары</a:t>
            </a:r>
            <a:r>
              <a:rPr lang="ru-RU" dirty="0"/>
              <a:t> </a:t>
            </a:r>
            <a:r>
              <a:rPr lang="ru-RU" dirty="0" err="1"/>
              <a:t>металдың</a:t>
            </a:r>
            <a:r>
              <a:rPr lang="ru-RU" dirty="0"/>
              <a:t> </a:t>
            </a:r>
            <a:r>
              <a:rPr lang="ru-RU" dirty="0" err="1"/>
              <a:t>температурасын</a:t>
            </a:r>
            <a:r>
              <a:rPr lang="ru-RU" dirty="0"/>
              <a:t> </a:t>
            </a:r>
            <a:r>
              <a:rPr lang="ru-RU" dirty="0" err="1"/>
              <a:t>теңестіру</a:t>
            </a:r>
            <a:r>
              <a:rPr lang="ru-RU" dirty="0"/>
              <a:t> </a:t>
            </a:r>
            <a:r>
              <a:rPr lang="ru-RU" dirty="0" err="1"/>
              <a:t>жылдамдығын</a:t>
            </a:r>
            <a:r>
              <a:rPr lang="ru-RU" dirty="0"/>
              <a:t> </a:t>
            </a:r>
            <a:r>
              <a:rPr lang="ru-RU" dirty="0" err="1"/>
              <a:t>анықтайды</a:t>
            </a:r>
            <a:r>
              <a:rPr lang="ru-RU" dirty="0"/>
              <a:t>. </a:t>
            </a:r>
            <a:r>
              <a:rPr lang="ru-RU" dirty="0" err="1"/>
              <a:t>Сонымен</a:t>
            </a:r>
            <a:r>
              <a:rPr lang="ru-RU" dirty="0"/>
              <a:t> </a:t>
            </a:r>
            <a:r>
              <a:rPr lang="ru-RU" dirty="0" err="1"/>
              <a:t>бірге</a:t>
            </a:r>
            <a:r>
              <a:rPr lang="ru-RU" dirty="0"/>
              <a:t> </a:t>
            </a:r>
            <a:r>
              <a:rPr lang="ru-RU" dirty="0" err="1"/>
              <a:t>жылу</a:t>
            </a:r>
            <a:r>
              <a:rPr lang="ru-RU" dirty="0"/>
              <a:t> </a:t>
            </a:r>
            <a:r>
              <a:rPr lang="ru-RU" dirty="0" err="1"/>
              <a:t>алмасу</a:t>
            </a:r>
            <a:r>
              <a:rPr lang="ru-RU" dirty="0"/>
              <a:t> </a:t>
            </a:r>
            <a:r>
              <a:rPr lang="ru-RU" dirty="0" err="1"/>
              <a:t>процестерінде</a:t>
            </a:r>
            <a:r>
              <a:rPr lang="ru-RU" dirty="0"/>
              <a:t> - </a:t>
            </a:r>
            <a:r>
              <a:rPr lang="ru-RU" dirty="0" err="1"/>
              <a:t>доғасы</a:t>
            </a:r>
            <a:r>
              <a:rPr lang="ru-RU" dirty="0"/>
              <a:t> мен </a:t>
            </a:r>
            <a:r>
              <a:rPr lang="ru-RU" dirty="0" err="1"/>
              <a:t>металдан</a:t>
            </a:r>
            <a:r>
              <a:rPr lang="ru-RU" dirty="0"/>
              <a:t> </a:t>
            </a:r>
            <a:r>
              <a:rPr lang="ru-RU" dirty="0" err="1"/>
              <a:t>басқа</a:t>
            </a:r>
            <a:r>
              <a:rPr lang="ru-RU" dirty="0"/>
              <a:t> </a:t>
            </a:r>
            <a:r>
              <a:rPr lang="ru-RU" dirty="0" err="1"/>
              <a:t>жылуды</a:t>
            </a:r>
            <a:r>
              <a:rPr lang="ru-RU" dirty="0"/>
              <a:t> </a:t>
            </a:r>
            <a:r>
              <a:rPr lang="ru-RU" dirty="0" err="1"/>
              <a:t>қабылдау</a:t>
            </a:r>
            <a:r>
              <a:rPr lang="ru-RU" dirty="0"/>
              <a:t> </a:t>
            </a:r>
            <a:r>
              <a:rPr lang="ru-RU" dirty="0" err="1"/>
              <a:t>және</a:t>
            </a:r>
            <a:r>
              <a:rPr lang="ru-RU" dirty="0"/>
              <a:t> </a:t>
            </a:r>
            <a:r>
              <a:rPr lang="ru-RU" dirty="0" err="1"/>
              <a:t>шығару</a:t>
            </a:r>
            <a:r>
              <a:rPr lang="ru-RU" dirty="0"/>
              <a:t>, </a:t>
            </a:r>
            <a:r>
              <a:rPr lang="ru-RU" dirty="0" err="1"/>
              <a:t>отқа</a:t>
            </a:r>
            <a:r>
              <a:rPr lang="ru-RU" dirty="0"/>
              <a:t> </a:t>
            </a:r>
            <a:r>
              <a:rPr lang="ru-RU" dirty="0" err="1"/>
              <a:t>төзімді</a:t>
            </a:r>
            <a:r>
              <a:rPr lang="ru-RU" dirty="0"/>
              <a:t> </a:t>
            </a:r>
            <a:r>
              <a:rPr lang="ru-RU" dirty="0" err="1"/>
              <a:t>қабат</a:t>
            </a:r>
            <a:r>
              <a:rPr lang="ru-RU" dirty="0"/>
              <a:t> </a:t>
            </a:r>
            <a:r>
              <a:rPr lang="ru-RU" dirty="0" err="1"/>
              <a:t>қатысады</a:t>
            </a:r>
            <a:r>
              <a:rPr lang="ru-RU" dirty="0"/>
              <a:t>.</a:t>
            </a:r>
          </a:p>
          <a:p>
            <a:pPr algn="just"/>
            <a:endParaRPr lang="x-none" dirty="0"/>
          </a:p>
        </p:txBody>
      </p:sp>
    </p:spTree>
    <p:extLst>
      <p:ext uri="{BB962C8B-B14F-4D97-AF65-F5344CB8AC3E}">
        <p14:creationId xmlns:p14="http://schemas.microsoft.com/office/powerpoint/2010/main" val="103186401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Номер слайда 3">
            <a:extLst>
              <a:ext uri="{FF2B5EF4-FFF2-40B4-BE49-F238E27FC236}">
                <a16:creationId xmlns:a16="http://schemas.microsoft.com/office/drawing/2014/main" id="{1A926DB3-D123-2A45-8B34-F35099E37B07}"/>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BE342F7-0DDD-7F4B-BE78-1F2A97DE74B6}" type="slidenum">
              <a:rPr lang="ru-RU" altLang="x-none" sz="1400"/>
              <a:pPr algn="r" eaLnBrk="1" hangingPunct="1"/>
              <a:t>23</a:t>
            </a:fld>
            <a:endParaRPr lang="ru-RU" altLang="x-none" sz="1400"/>
          </a:p>
        </p:txBody>
      </p:sp>
      <p:sp>
        <p:nvSpPr>
          <p:cNvPr id="47108" name="Rectangle 13">
            <a:extLst>
              <a:ext uri="{FF2B5EF4-FFF2-40B4-BE49-F238E27FC236}">
                <a16:creationId xmlns:a16="http://schemas.microsoft.com/office/drawing/2014/main" id="{CFC31CB9-B93B-8B47-80A0-2C64F364C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09" name="Rectangle 15">
            <a:extLst>
              <a:ext uri="{FF2B5EF4-FFF2-40B4-BE49-F238E27FC236}">
                <a16:creationId xmlns:a16="http://schemas.microsoft.com/office/drawing/2014/main" id="{CE62D373-507C-5340-8BD0-6000EAC0D5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0" name="Rectangle 19">
            <a:extLst>
              <a:ext uri="{FF2B5EF4-FFF2-40B4-BE49-F238E27FC236}">
                <a16:creationId xmlns:a16="http://schemas.microsoft.com/office/drawing/2014/main" id="{487ADA14-48CC-BB4A-BBB7-81D667F75E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1" name="Rectangle 21">
            <a:extLst>
              <a:ext uri="{FF2B5EF4-FFF2-40B4-BE49-F238E27FC236}">
                <a16:creationId xmlns:a16="http://schemas.microsoft.com/office/drawing/2014/main" id="{CA918A24-9D53-814E-A913-993B09F446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2" name="Rectangle 23">
            <a:extLst>
              <a:ext uri="{FF2B5EF4-FFF2-40B4-BE49-F238E27FC236}">
                <a16:creationId xmlns:a16="http://schemas.microsoft.com/office/drawing/2014/main" id="{CFFAFE5F-F8AF-4242-A6B7-484D3C31EF5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3" name="Rectangle 14">
            <a:extLst>
              <a:ext uri="{FF2B5EF4-FFF2-40B4-BE49-F238E27FC236}">
                <a16:creationId xmlns:a16="http://schemas.microsoft.com/office/drawing/2014/main" id="{23D79654-F758-2443-AFCD-D895FB5240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4" name="Rectangle 16">
            <a:extLst>
              <a:ext uri="{FF2B5EF4-FFF2-40B4-BE49-F238E27FC236}">
                <a16:creationId xmlns:a16="http://schemas.microsoft.com/office/drawing/2014/main" id="{F48DD91B-1C98-244E-8219-353FB3EDB5D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5" name="Rectangle 18">
            <a:extLst>
              <a:ext uri="{FF2B5EF4-FFF2-40B4-BE49-F238E27FC236}">
                <a16:creationId xmlns:a16="http://schemas.microsoft.com/office/drawing/2014/main" id="{226E884B-BBBC-1E42-A93C-F0311F2149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6" name="Rectangle 20">
            <a:extLst>
              <a:ext uri="{FF2B5EF4-FFF2-40B4-BE49-F238E27FC236}">
                <a16:creationId xmlns:a16="http://schemas.microsoft.com/office/drawing/2014/main" id="{B87F2172-C6A4-EE48-B042-C368379808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7" name="Rectangle 22">
            <a:extLst>
              <a:ext uri="{FF2B5EF4-FFF2-40B4-BE49-F238E27FC236}">
                <a16:creationId xmlns:a16="http://schemas.microsoft.com/office/drawing/2014/main" id="{8669F643-32F6-8B4D-A4C4-6158B9BB39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8" name="Rectangle 24">
            <a:extLst>
              <a:ext uri="{FF2B5EF4-FFF2-40B4-BE49-F238E27FC236}">
                <a16:creationId xmlns:a16="http://schemas.microsoft.com/office/drawing/2014/main" id="{D531BAF9-C112-E243-9B7C-CBE588C683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9" name="Rectangle 26">
            <a:extLst>
              <a:ext uri="{FF2B5EF4-FFF2-40B4-BE49-F238E27FC236}">
                <a16:creationId xmlns:a16="http://schemas.microsoft.com/office/drawing/2014/main" id="{09A96749-F6A1-A84B-8B53-287FA416F84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0" name="Rectangle 20">
            <a:extLst>
              <a:ext uri="{FF2B5EF4-FFF2-40B4-BE49-F238E27FC236}">
                <a16:creationId xmlns:a16="http://schemas.microsoft.com/office/drawing/2014/main" id="{EC8F0B5C-B23B-234D-BAF4-9A6C05BED6D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1" name="Rectangle 22">
            <a:extLst>
              <a:ext uri="{FF2B5EF4-FFF2-40B4-BE49-F238E27FC236}">
                <a16:creationId xmlns:a16="http://schemas.microsoft.com/office/drawing/2014/main" id="{A2F8D462-AB04-B44B-9E10-2DC93022667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2" name="Rectangle 24">
            <a:extLst>
              <a:ext uri="{FF2B5EF4-FFF2-40B4-BE49-F238E27FC236}">
                <a16:creationId xmlns:a16="http://schemas.microsoft.com/office/drawing/2014/main" id="{7D164A3A-4B64-F74A-AD87-BDD64D2B078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3" name="Rectangle 2">
            <a:extLst>
              <a:ext uri="{FF2B5EF4-FFF2-40B4-BE49-F238E27FC236}">
                <a16:creationId xmlns:a16="http://schemas.microsoft.com/office/drawing/2014/main" id="{DCF3C4C3-6FA7-EC4E-8E70-093A990F87C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4" name="Rectangle 4">
            <a:extLst>
              <a:ext uri="{FF2B5EF4-FFF2-40B4-BE49-F238E27FC236}">
                <a16:creationId xmlns:a16="http://schemas.microsoft.com/office/drawing/2014/main" id="{B059DD35-3163-4F4B-9037-19FA0EDE69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5" name="Rectangle 6">
            <a:extLst>
              <a:ext uri="{FF2B5EF4-FFF2-40B4-BE49-F238E27FC236}">
                <a16:creationId xmlns:a16="http://schemas.microsoft.com/office/drawing/2014/main" id="{E036AE1B-DDA6-9F4B-AFBC-0DF39D4010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pic>
        <p:nvPicPr>
          <p:cNvPr id="47127" name="Picture 2" descr="http://www.energostroygrupp.ru/uploaded/sk/metal6.jpg">
            <a:extLst>
              <a:ext uri="{FF2B5EF4-FFF2-40B4-BE49-F238E27FC236}">
                <a16:creationId xmlns:a16="http://schemas.microsoft.com/office/drawing/2014/main" id="{8A97A91D-9045-9B40-9DE1-C9DD8E5295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050" y="1512443"/>
            <a:ext cx="4973383" cy="288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8" name="TextBox 5">
            <a:extLst>
              <a:ext uri="{FF2B5EF4-FFF2-40B4-BE49-F238E27FC236}">
                <a16:creationId xmlns:a16="http://schemas.microsoft.com/office/drawing/2014/main" id="{BFE3D7E2-7F0E-EF48-A32D-ED0731888E76}"/>
              </a:ext>
            </a:extLst>
          </p:cNvPr>
          <p:cNvSpPr txBox="1">
            <a:spLocks noChangeArrowheads="1"/>
          </p:cNvSpPr>
          <p:nvPr/>
        </p:nvSpPr>
        <p:spPr bwMode="auto">
          <a:xfrm>
            <a:off x="5364088" y="1711102"/>
            <a:ext cx="35988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x-none" sz="1400" dirty="0">
                <a:latin typeface="+mn-lt"/>
                <a:cs typeface="Times New Roman" panose="02020603050405020304" pitchFamily="18" charset="0"/>
              </a:rPr>
              <a:t>Рисунок 4 - Теплообменники </a:t>
            </a:r>
            <a:r>
              <a:rPr lang="ru-RU" altLang="x-none" sz="1400" dirty="0" err="1">
                <a:latin typeface="+mn-lt"/>
                <a:cs typeface="Times New Roman" panose="02020603050405020304" pitchFamily="18" charset="0"/>
              </a:rPr>
              <a:t>Alfa</a:t>
            </a:r>
            <a:r>
              <a:rPr lang="ru-RU" altLang="x-none" sz="1400" dirty="0">
                <a:latin typeface="+mn-lt"/>
                <a:cs typeface="Times New Roman" panose="02020603050405020304" pitchFamily="18" charset="0"/>
              </a:rPr>
              <a:t> </a:t>
            </a:r>
            <a:r>
              <a:rPr lang="ru-RU" altLang="x-none" sz="1400" dirty="0" err="1">
                <a:latin typeface="+mn-lt"/>
                <a:cs typeface="Times New Roman" panose="02020603050405020304" pitchFamily="18" charset="0"/>
              </a:rPr>
              <a:t>Laval</a:t>
            </a:r>
            <a:r>
              <a:rPr lang="ru-RU" altLang="x-none" sz="1400" dirty="0">
                <a:latin typeface="+mn-lt"/>
                <a:cs typeface="Times New Roman" panose="02020603050405020304" pitchFamily="18" charset="0"/>
              </a:rPr>
              <a:t> в охлаждении доменной печи АТК.</a:t>
            </a:r>
          </a:p>
        </p:txBody>
      </p:sp>
      <p:pic>
        <p:nvPicPr>
          <p:cNvPr id="47131" name="Picture 10" descr="http://twidler.ru/Content/Images/promyshlennost-proizvodstvo/62/294985/1.jpeg">
            <a:extLst>
              <a:ext uri="{FF2B5EF4-FFF2-40B4-BE49-F238E27FC236}">
                <a16:creationId xmlns:a16="http://schemas.microsoft.com/office/drawing/2014/main" id="{399B80D0-E93D-E24D-84DA-75BE7C7F79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4417174"/>
            <a:ext cx="6624736" cy="189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32" name="TextBox 6">
            <a:extLst>
              <a:ext uri="{FF2B5EF4-FFF2-40B4-BE49-F238E27FC236}">
                <a16:creationId xmlns:a16="http://schemas.microsoft.com/office/drawing/2014/main" id="{7E3D972E-57FB-5243-96F3-ED72EA770C16}"/>
              </a:ext>
            </a:extLst>
          </p:cNvPr>
          <p:cNvSpPr txBox="1">
            <a:spLocks noChangeArrowheads="1"/>
          </p:cNvSpPr>
          <p:nvPr/>
        </p:nvSpPr>
        <p:spPr bwMode="auto">
          <a:xfrm>
            <a:off x="5291251" y="3945424"/>
            <a:ext cx="36718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x-none" sz="1400" dirty="0"/>
              <a:t>Рисунок 5 - Схема вращающейся печи</a:t>
            </a:r>
          </a:p>
        </p:txBody>
      </p:sp>
      <p:sp>
        <p:nvSpPr>
          <p:cNvPr id="29" name="Rectangle 2">
            <a:extLst>
              <a:ext uri="{FF2B5EF4-FFF2-40B4-BE49-F238E27FC236}">
                <a16:creationId xmlns:a16="http://schemas.microsoft.com/office/drawing/2014/main" id="{CB73CAD8-405C-CB4B-8286-6058197DE54C}"/>
              </a:ext>
            </a:extLst>
          </p:cNvPr>
          <p:cNvSpPr>
            <a:spLocks noChangeArrowheads="1"/>
          </p:cNvSpPr>
          <p:nvPr/>
        </p:nvSpPr>
        <p:spPr bwMode="auto">
          <a:xfrm>
            <a:off x="382588" y="306031"/>
            <a:ext cx="8424862" cy="7588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5. </a:t>
            </a:r>
            <a:r>
              <a:rPr lang="ru-RU" sz="2400" b="1" dirty="0" err="1"/>
              <a:t>Металлургиядағы</a:t>
            </a:r>
            <a:r>
              <a:rPr lang="ru-RU" sz="2400" b="1" dirty="0"/>
              <a:t> </a:t>
            </a:r>
            <a:r>
              <a:rPr lang="ru-RU" sz="2400" b="1" dirty="0" err="1"/>
              <a:t>жылу</a:t>
            </a:r>
            <a:r>
              <a:rPr lang="ru-RU" sz="2400" b="1" dirty="0"/>
              <a:t> </a:t>
            </a:r>
            <a:r>
              <a:rPr lang="ru-RU" sz="2400" b="1" dirty="0" err="1"/>
              <a:t>өткізгіштік</a:t>
            </a:r>
            <a:r>
              <a:rPr lang="ru-RU" sz="2400" b="1" dirty="0"/>
              <a:t> </a:t>
            </a:r>
            <a:r>
              <a:rPr lang="ru-RU" sz="2400" b="1" dirty="0" err="1"/>
              <a:t>және</a:t>
            </a:r>
            <a:r>
              <a:rPr lang="ru-RU" sz="2400" b="1" dirty="0"/>
              <a:t> </a:t>
            </a:r>
            <a:r>
              <a:rPr lang="ru-RU" sz="2400" b="1" dirty="0" err="1"/>
              <a:t>конвективті</a:t>
            </a:r>
            <a:r>
              <a:rPr lang="ru-RU" sz="2400" b="1" dirty="0"/>
              <a:t> </a:t>
            </a:r>
            <a:r>
              <a:rPr lang="ru-RU" sz="2400" b="1" dirty="0" err="1"/>
              <a:t>жылуалмасу</a:t>
            </a:r>
            <a:r>
              <a:rPr lang="ru-RU" sz="2400" b="1" dirty="0"/>
              <a:t> </a:t>
            </a:r>
            <a:r>
              <a:rPr lang="ru-RU" sz="2400" b="1" dirty="0" err="1"/>
              <a:t>мәні</a:t>
            </a:r>
            <a:endParaRPr lang="ru-RU" sz="2400" b="1" dirty="0">
              <a:solidFill>
                <a:schemeClr val="accent1">
                  <a:lumMod val="50000"/>
                </a:schemeClr>
              </a:solidFill>
              <a:latin typeface="Arial" charset="0"/>
            </a:endParaRPr>
          </a:p>
        </p:txBody>
      </p:sp>
    </p:spTree>
    <p:extLst>
      <p:ext uri="{BB962C8B-B14F-4D97-AF65-F5344CB8AC3E}">
        <p14:creationId xmlns:p14="http://schemas.microsoft.com/office/powerpoint/2010/main" val="227219119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Номер слайда 3">
            <a:extLst>
              <a:ext uri="{FF2B5EF4-FFF2-40B4-BE49-F238E27FC236}">
                <a16:creationId xmlns:a16="http://schemas.microsoft.com/office/drawing/2014/main" id="{1A926DB3-D123-2A45-8B34-F35099E37B07}"/>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BE342F7-0DDD-7F4B-BE78-1F2A97DE74B6}" type="slidenum">
              <a:rPr lang="ru-RU" altLang="x-none" sz="1400"/>
              <a:pPr algn="r" eaLnBrk="1" hangingPunct="1"/>
              <a:t>24</a:t>
            </a:fld>
            <a:endParaRPr lang="ru-RU" altLang="x-none" sz="1400"/>
          </a:p>
        </p:txBody>
      </p:sp>
      <p:sp>
        <p:nvSpPr>
          <p:cNvPr id="47108" name="Rectangle 13">
            <a:extLst>
              <a:ext uri="{FF2B5EF4-FFF2-40B4-BE49-F238E27FC236}">
                <a16:creationId xmlns:a16="http://schemas.microsoft.com/office/drawing/2014/main" id="{CFC31CB9-B93B-8B47-80A0-2C64F364C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09" name="Rectangle 15">
            <a:extLst>
              <a:ext uri="{FF2B5EF4-FFF2-40B4-BE49-F238E27FC236}">
                <a16:creationId xmlns:a16="http://schemas.microsoft.com/office/drawing/2014/main" id="{CE62D373-507C-5340-8BD0-6000EAC0D5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0" name="Rectangle 19">
            <a:extLst>
              <a:ext uri="{FF2B5EF4-FFF2-40B4-BE49-F238E27FC236}">
                <a16:creationId xmlns:a16="http://schemas.microsoft.com/office/drawing/2014/main" id="{487ADA14-48CC-BB4A-BBB7-81D667F75E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1" name="Rectangle 21">
            <a:extLst>
              <a:ext uri="{FF2B5EF4-FFF2-40B4-BE49-F238E27FC236}">
                <a16:creationId xmlns:a16="http://schemas.microsoft.com/office/drawing/2014/main" id="{CA918A24-9D53-814E-A913-993B09F446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2" name="Rectangle 23">
            <a:extLst>
              <a:ext uri="{FF2B5EF4-FFF2-40B4-BE49-F238E27FC236}">
                <a16:creationId xmlns:a16="http://schemas.microsoft.com/office/drawing/2014/main" id="{CFFAFE5F-F8AF-4242-A6B7-484D3C31EF5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3" name="Rectangle 14">
            <a:extLst>
              <a:ext uri="{FF2B5EF4-FFF2-40B4-BE49-F238E27FC236}">
                <a16:creationId xmlns:a16="http://schemas.microsoft.com/office/drawing/2014/main" id="{23D79654-F758-2443-AFCD-D895FB5240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4" name="Rectangle 16">
            <a:extLst>
              <a:ext uri="{FF2B5EF4-FFF2-40B4-BE49-F238E27FC236}">
                <a16:creationId xmlns:a16="http://schemas.microsoft.com/office/drawing/2014/main" id="{F48DD91B-1C98-244E-8219-353FB3EDB5D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5" name="Rectangle 18">
            <a:extLst>
              <a:ext uri="{FF2B5EF4-FFF2-40B4-BE49-F238E27FC236}">
                <a16:creationId xmlns:a16="http://schemas.microsoft.com/office/drawing/2014/main" id="{226E884B-BBBC-1E42-A93C-F0311F2149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6" name="Rectangle 20">
            <a:extLst>
              <a:ext uri="{FF2B5EF4-FFF2-40B4-BE49-F238E27FC236}">
                <a16:creationId xmlns:a16="http://schemas.microsoft.com/office/drawing/2014/main" id="{B87F2172-C6A4-EE48-B042-C368379808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7" name="Rectangle 22">
            <a:extLst>
              <a:ext uri="{FF2B5EF4-FFF2-40B4-BE49-F238E27FC236}">
                <a16:creationId xmlns:a16="http://schemas.microsoft.com/office/drawing/2014/main" id="{8669F643-32F6-8B4D-A4C4-6158B9BB39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8" name="Rectangle 24">
            <a:extLst>
              <a:ext uri="{FF2B5EF4-FFF2-40B4-BE49-F238E27FC236}">
                <a16:creationId xmlns:a16="http://schemas.microsoft.com/office/drawing/2014/main" id="{D531BAF9-C112-E243-9B7C-CBE588C683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19" name="Rectangle 26">
            <a:extLst>
              <a:ext uri="{FF2B5EF4-FFF2-40B4-BE49-F238E27FC236}">
                <a16:creationId xmlns:a16="http://schemas.microsoft.com/office/drawing/2014/main" id="{09A96749-F6A1-A84B-8B53-287FA416F84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0" name="Rectangle 20">
            <a:extLst>
              <a:ext uri="{FF2B5EF4-FFF2-40B4-BE49-F238E27FC236}">
                <a16:creationId xmlns:a16="http://schemas.microsoft.com/office/drawing/2014/main" id="{EC8F0B5C-B23B-234D-BAF4-9A6C05BED6D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1" name="Rectangle 22">
            <a:extLst>
              <a:ext uri="{FF2B5EF4-FFF2-40B4-BE49-F238E27FC236}">
                <a16:creationId xmlns:a16="http://schemas.microsoft.com/office/drawing/2014/main" id="{A2F8D462-AB04-B44B-9E10-2DC93022667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2" name="Rectangle 24">
            <a:extLst>
              <a:ext uri="{FF2B5EF4-FFF2-40B4-BE49-F238E27FC236}">
                <a16:creationId xmlns:a16="http://schemas.microsoft.com/office/drawing/2014/main" id="{7D164A3A-4B64-F74A-AD87-BDD64D2B078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3" name="Rectangle 2">
            <a:extLst>
              <a:ext uri="{FF2B5EF4-FFF2-40B4-BE49-F238E27FC236}">
                <a16:creationId xmlns:a16="http://schemas.microsoft.com/office/drawing/2014/main" id="{DCF3C4C3-6FA7-EC4E-8E70-093A990F87C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4" name="Rectangle 4">
            <a:extLst>
              <a:ext uri="{FF2B5EF4-FFF2-40B4-BE49-F238E27FC236}">
                <a16:creationId xmlns:a16="http://schemas.microsoft.com/office/drawing/2014/main" id="{B059DD35-3163-4F4B-9037-19FA0EDE69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7125" name="Rectangle 6">
            <a:extLst>
              <a:ext uri="{FF2B5EF4-FFF2-40B4-BE49-F238E27FC236}">
                <a16:creationId xmlns:a16="http://schemas.microsoft.com/office/drawing/2014/main" id="{E036AE1B-DDA6-9F4B-AFBC-0DF39D4010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9" name="Rectangle 2">
            <a:extLst>
              <a:ext uri="{FF2B5EF4-FFF2-40B4-BE49-F238E27FC236}">
                <a16:creationId xmlns:a16="http://schemas.microsoft.com/office/drawing/2014/main" id="{CB73CAD8-405C-CB4B-8286-6058197DE54C}"/>
              </a:ext>
            </a:extLst>
          </p:cNvPr>
          <p:cNvSpPr>
            <a:spLocks noChangeArrowheads="1"/>
          </p:cNvSpPr>
          <p:nvPr/>
        </p:nvSpPr>
        <p:spPr bwMode="auto">
          <a:xfrm>
            <a:off x="382588" y="306031"/>
            <a:ext cx="8424862" cy="7588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5. </a:t>
            </a:r>
            <a:r>
              <a:rPr lang="ru-RU" sz="2400" b="1" dirty="0" err="1"/>
              <a:t>Металлургиядағы</a:t>
            </a:r>
            <a:r>
              <a:rPr lang="ru-RU" sz="2400" b="1" dirty="0"/>
              <a:t> </a:t>
            </a:r>
            <a:r>
              <a:rPr lang="ru-RU" sz="2400" b="1" dirty="0" err="1"/>
              <a:t>жылу</a:t>
            </a:r>
            <a:r>
              <a:rPr lang="ru-RU" sz="2400" b="1" dirty="0"/>
              <a:t> </a:t>
            </a:r>
            <a:r>
              <a:rPr lang="ru-RU" sz="2400" b="1" dirty="0" err="1"/>
              <a:t>өткізгіштік</a:t>
            </a:r>
            <a:r>
              <a:rPr lang="ru-RU" sz="2400" b="1" dirty="0"/>
              <a:t> </a:t>
            </a:r>
            <a:r>
              <a:rPr lang="ru-RU" sz="2400" b="1" dirty="0" err="1"/>
              <a:t>және</a:t>
            </a:r>
            <a:r>
              <a:rPr lang="ru-RU" sz="2400" b="1" dirty="0"/>
              <a:t> </a:t>
            </a:r>
            <a:r>
              <a:rPr lang="ru-RU" sz="2400" b="1" dirty="0" err="1"/>
              <a:t>конвективті</a:t>
            </a:r>
            <a:r>
              <a:rPr lang="ru-RU" sz="2400" b="1" dirty="0"/>
              <a:t> </a:t>
            </a:r>
            <a:r>
              <a:rPr lang="ru-RU" sz="2400" b="1" dirty="0" err="1"/>
              <a:t>жылуалмасу</a:t>
            </a:r>
            <a:r>
              <a:rPr lang="ru-RU" sz="2400" b="1" dirty="0"/>
              <a:t> </a:t>
            </a:r>
            <a:r>
              <a:rPr lang="ru-RU" sz="2400" b="1" dirty="0" err="1"/>
              <a:t>мәні</a:t>
            </a:r>
            <a:endParaRPr lang="ru-RU" sz="2400" b="1" dirty="0">
              <a:solidFill>
                <a:schemeClr val="accent1">
                  <a:lumMod val="50000"/>
                </a:schemeClr>
              </a:solidFill>
              <a:latin typeface="Arial" charset="0"/>
            </a:endParaRPr>
          </a:p>
        </p:txBody>
      </p:sp>
      <p:sp>
        <p:nvSpPr>
          <p:cNvPr id="2" name="TextBox 1">
            <a:extLst>
              <a:ext uri="{FF2B5EF4-FFF2-40B4-BE49-F238E27FC236}">
                <a16:creationId xmlns:a16="http://schemas.microsoft.com/office/drawing/2014/main" id="{BDF0B40D-333E-D441-9C1C-342D348B4B60}"/>
              </a:ext>
            </a:extLst>
          </p:cNvPr>
          <p:cNvSpPr txBox="1"/>
          <p:nvPr/>
        </p:nvSpPr>
        <p:spPr>
          <a:xfrm>
            <a:off x="5782717" y="4919841"/>
            <a:ext cx="3744416" cy="738664"/>
          </a:xfrm>
          <a:prstGeom prst="rect">
            <a:avLst/>
          </a:prstGeom>
          <a:noFill/>
        </p:spPr>
        <p:txBody>
          <a:bodyPr wrap="square" rtlCol="0">
            <a:spAutoFit/>
          </a:bodyPr>
          <a:lstStyle/>
          <a:p>
            <a:r>
              <a:rPr lang="x-none" sz="1400" dirty="0"/>
              <a:t>Рисунок 7 – Схема работы конвертера: </a:t>
            </a:r>
          </a:p>
          <a:p>
            <a:r>
              <a:rPr lang="x-none" sz="1400" dirty="0"/>
              <a:t>1 – физико-химическое превращения</a:t>
            </a:r>
          </a:p>
          <a:p>
            <a:r>
              <a:rPr lang="x-none" sz="1400" dirty="0"/>
              <a:t>2 – движение материалов и продуктов</a:t>
            </a:r>
          </a:p>
        </p:txBody>
      </p:sp>
      <p:pic>
        <p:nvPicPr>
          <p:cNvPr id="30" name="Picture 4" descr="http://metal-archive.ru/uploads/posts/2015-06/1433255051_2.jpeg">
            <a:extLst>
              <a:ext uri="{FF2B5EF4-FFF2-40B4-BE49-F238E27FC236}">
                <a16:creationId xmlns:a16="http://schemas.microsoft.com/office/drawing/2014/main" id="{BF3323D9-433F-7346-ADA4-9E991AF935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056"/>
          <a:stretch/>
        </p:blipFill>
        <p:spPr bwMode="auto">
          <a:xfrm>
            <a:off x="-19230" y="-862014"/>
            <a:ext cx="4896544" cy="578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A6E6357E-5048-8249-B982-ED1192F1FB0B}"/>
              </a:ext>
            </a:extLst>
          </p:cNvPr>
          <p:cNvSpPr txBox="1"/>
          <p:nvPr/>
        </p:nvSpPr>
        <p:spPr>
          <a:xfrm>
            <a:off x="296863" y="5124309"/>
            <a:ext cx="5643289" cy="1815882"/>
          </a:xfrm>
          <a:prstGeom prst="rect">
            <a:avLst/>
          </a:prstGeom>
          <a:noFill/>
        </p:spPr>
        <p:txBody>
          <a:bodyPr wrap="square" rtlCol="0">
            <a:spAutoFit/>
          </a:bodyPr>
          <a:lstStyle/>
          <a:p>
            <a:r>
              <a:rPr lang="x-none" sz="1400" dirty="0"/>
              <a:t>Рисунок 6 – Схема работы шахтной печи: </a:t>
            </a:r>
          </a:p>
          <a:p>
            <a:r>
              <a:rPr lang="x-none" sz="1400" dirty="0"/>
              <a:t>1 – нагрев и сушка;  2 – диссоциация сложных соединений;</a:t>
            </a:r>
          </a:p>
          <a:p>
            <a:r>
              <a:rPr lang="x-none" sz="1400" dirty="0"/>
              <a:t>3 – окисление или восстановление в твердом состоянии;</a:t>
            </a:r>
          </a:p>
          <a:p>
            <a:r>
              <a:rPr lang="x-none" sz="1400" dirty="0"/>
              <a:t>4 – начало шлако- и штейнообразования; 5 – плавление;</a:t>
            </a:r>
          </a:p>
          <a:p>
            <a:r>
              <a:rPr lang="x-none" sz="1400" dirty="0"/>
              <a:t>6 – окисление или восстановление в расплавленном состоянии;</a:t>
            </a:r>
          </a:p>
          <a:p>
            <a:r>
              <a:rPr lang="x-none" sz="1400" dirty="0"/>
              <a:t>7 – окончание шлако- и штейнообразования;</a:t>
            </a:r>
          </a:p>
          <a:p>
            <a:r>
              <a:rPr lang="x-none" sz="1400" dirty="0"/>
              <a:t>8 – разделение штейна и шлака</a:t>
            </a:r>
          </a:p>
          <a:p>
            <a:endParaRPr lang="x-none" sz="1400" dirty="0"/>
          </a:p>
        </p:txBody>
      </p:sp>
      <p:pic>
        <p:nvPicPr>
          <p:cNvPr id="47130" name="Picture 8" descr="http://metal-archive.ru/uploads/posts/2015-06/1433258466_25.jpeg">
            <a:extLst>
              <a:ext uri="{FF2B5EF4-FFF2-40B4-BE49-F238E27FC236}">
                <a16:creationId xmlns:a16="http://schemas.microsoft.com/office/drawing/2014/main" id="{7D070CE6-B86C-2F42-9418-2DA1338C2F4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414" r="15262" b="13010"/>
          <a:stretch/>
        </p:blipFill>
        <p:spPr bwMode="auto">
          <a:xfrm>
            <a:off x="4499992" y="306030"/>
            <a:ext cx="4644234" cy="4275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986572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Номер слайда 3">
            <a:extLst>
              <a:ext uri="{FF2B5EF4-FFF2-40B4-BE49-F238E27FC236}">
                <a16:creationId xmlns:a16="http://schemas.microsoft.com/office/drawing/2014/main" id="{234E1498-B78D-A44F-B02E-598D902B1538}"/>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31D3F38-3B97-134C-9CDF-C88834EFF689}" type="slidenum">
              <a:rPr lang="ru-RU" altLang="x-none" sz="1400"/>
              <a:pPr algn="r" eaLnBrk="1" hangingPunct="1"/>
              <a:t>25</a:t>
            </a:fld>
            <a:endParaRPr lang="ru-RU" altLang="x-none" sz="1400"/>
          </a:p>
        </p:txBody>
      </p:sp>
      <p:sp>
        <p:nvSpPr>
          <p:cNvPr id="48132" name="Rectangle 13">
            <a:extLst>
              <a:ext uri="{FF2B5EF4-FFF2-40B4-BE49-F238E27FC236}">
                <a16:creationId xmlns:a16="http://schemas.microsoft.com/office/drawing/2014/main" id="{68FD1627-B0F0-6D43-B20F-485DBCD6385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3" name="Rectangle 15">
            <a:extLst>
              <a:ext uri="{FF2B5EF4-FFF2-40B4-BE49-F238E27FC236}">
                <a16:creationId xmlns:a16="http://schemas.microsoft.com/office/drawing/2014/main" id="{317CEE11-86CB-F441-991D-74272E80D29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4" name="Rectangle 19">
            <a:extLst>
              <a:ext uri="{FF2B5EF4-FFF2-40B4-BE49-F238E27FC236}">
                <a16:creationId xmlns:a16="http://schemas.microsoft.com/office/drawing/2014/main" id="{1FA54513-E091-984D-8753-5E5BEA9613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5" name="Rectangle 21">
            <a:extLst>
              <a:ext uri="{FF2B5EF4-FFF2-40B4-BE49-F238E27FC236}">
                <a16:creationId xmlns:a16="http://schemas.microsoft.com/office/drawing/2014/main" id="{237A9B5F-A1E2-B442-9572-C46DC5413CF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6" name="Rectangle 23">
            <a:extLst>
              <a:ext uri="{FF2B5EF4-FFF2-40B4-BE49-F238E27FC236}">
                <a16:creationId xmlns:a16="http://schemas.microsoft.com/office/drawing/2014/main" id="{478C0A3F-6F5B-D34C-AEC9-9F18ED626A8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7" name="Rectangle 14">
            <a:extLst>
              <a:ext uri="{FF2B5EF4-FFF2-40B4-BE49-F238E27FC236}">
                <a16:creationId xmlns:a16="http://schemas.microsoft.com/office/drawing/2014/main" id="{E3D09A26-FF40-AF47-846F-002891576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8" name="Rectangle 16">
            <a:extLst>
              <a:ext uri="{FF2B5EF4-FFF2-40B4-BE49-F238E27FC236}">
                <a16:creationId xmlns:a16="http://schemas.microsoft.com/office/drawing/2014/main" id="{3096C3B2-B675-CE4E-95BA-DC13ABB014E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39" name="Rectangle 18">
            <a:extLst>
              <a:ext uri="{FF2B5EF4-FFF2-40B4-BE49-F238E27FC236}">
                <a16:creationId xmlns:a16="http://schemas.microsoft.com/office/drawing/2014/main" id="{A6395120-12E9-EA40-9E7D-5BFC46C55E2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0" name="Rectangle 20">
            <a:extLst>
              <a:ext uri="{FF2B5EF4-FFF2-40B4-BE49-F238E27FC236}">
                <a16:creationId xmlns:a16="http://schemas.microsoft.com/office/drawing/2014/main" id="{A443B199-D841-2B44-AE44-416B496042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1" name="Rectangle 22">
            <a:extLst>
              <a:ext uri="{FF2B5EF4-FFF2-40B4-BE49-F238E27FC236}">
                <a16:creationId xmlns:a16="http://schemas.microsoft.com/office/drawing/2014/main" id="{CFF5A508-1B98-9E43-97EC-25649BC768B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2" name="Rectangle 24">
            <a:extLst>
              <a:ext uri="{FF2B5EF4-FFF2-40B4-BE49-F238E27FC236}">
                <a16:creationId xmlns:a16="http://schemas.microsoft.com/office/drawing/2014/main" id="{39855EB1-0FEB-5F47-8D86-64EA94AA470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3" name="Rectangle 26">
            <a:extLst>
              <a:ext uri="{FF2B5EF4-FFF2-40B4-BE49-F238E27FC236}">
                <a16:creationId xmlns:a16="http://schemas.microsoft.com/office/drawing/2014/main" id="{BD121160-57B5-BC42-9447-075A114DD1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4" name="Rectangle 20">
            <a:extLst>
              <a:ext uri="{FF2B5EF4-FFF2-40B4-BE49-F238E27FC236}">
                <a16:creationId xmlns:a16="http://schemas.microsoft.com/office/drawing/2014/main" id="{80FD0CFE-B407-084E-AB13-7615E5580D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5" name="Rectangle 22">
            <a:extLst>
              <a:ext uri="{FF2B5EF4-FFF2-40B4-BE49-F238E27FC236}">
                <a16:creationId xmlns:a16="http://schemas.microsoft.com/office/drawing/2014/main" id="{A9AC81DA-1C01-3448-91DC-D7F44BEEE63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6" name="Rectangle 24">
            <a:extLst>
              <a:ext uri="{FF2B5EF4-FFF2-40B4-BE49-F238E27FC236}">
                <a16:creationId xmlns:a16="http://schemas.microsoft.com/office/drawing/2014/main" id="{33D4D4C7-A5AF-2641-A4CE-E2EE65F7B23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7" name="Rectangle 2">
            <a:extLst>
              <a:ext uri="{FF2B5EF4-FFF2-40B4-BE49-F238E27FC236}">
                <a16:creationId xmlns:a16="http://schemas.microsoft.com/office/drawing/2014/main" id="{A041E7A8-9848-2A4B-AD46-D1458F30F8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8" name="Rectangle 4">
            <a:extLst>
              <a:ext uri="{FF2B5EF4-FFF2-40B4-BE49-F238E27FC236}">
                <a16:creationId xmlns:a16="http://schemas.microsoft.com/office/drawing/2014/main" id="{5E61EE5C-19DB-704E-87E1-3E577A0E2C4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8149" name="Rectangle 6">
            <a:extLst>
              <a:ext uri="{FF2B5EF4-FFF2-40B4-BE49-F238E27FC236}">
                <a16:creationId xmlns:a16="http://schemas.microsoft.com/office/drawing/2014/main" id="{CBBA8CC6-1586-F746-B006-AEB92E66AB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4" name="Rectangle 2">
            <a:extLst>
              <a:ext uri="{FF2B5EF4-FFF2-40B4-BE49-F238E27FC236}">
                <a16:creationId xmlns:a16="http://schemas.microsoft.com/office/drawing/2014/main" id="{883BA03B-B769-8D46-B47E-4F793FA7F91B}"/>
              </a:ext>
            </a:extLst>
          </p:cNvPr>
          <p:cNvSpPr>
            <a:spLocks noChangeArrowheads="1"/>
          </p:cNvSpPr>
          <p:nvPr/>
        </p:nvSpPr>
        <p:spPr bwMode="auto">
          <a:xfrm>
            <a:off x="359569" y="184150"/>
            <a:ext cx="8424862" cy="7588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5. </a:t>
            </a:r>
            <a:r>
              <a:rPr lang="ru-RU" sz="2400" b="1" dirty="0" err="1"/>
              <a:t>Металлургиядағы</a:t>
            </a:r>
            <a:r>
              <a:rPr lang="ru-RU" sz="2400" b="1" dirty="0"/>
              <a:t> </a:t>
            </a:r>
            <a:r>
              <a:rPr lang="ru-RU" sz="2400" b="1" dirty="0" err="1"/>
              <a:t>жылуөткізгіштік</a:t>
            </a:r>
            <a:r>
              <a:rPr lang="ru-RU" sz="2400" b="1" dirty="0"/>
              <a:t> </a:t>
            </a:r>
            <a:r>
              <a:rPr lang="ru-RU" sz="2400" b="1" dirty="0" err="1"/>
              <a:t>және</a:t>
            </a:r>
            <a:r>
              <a:rPr lang="ru-RU" sz="2400" b="1" dirty="0"/>
              <a:t> </a:t>
            </a:r>
            <a:r>
              <a:rPr lang="ru-RU" sz="2400" b="1" dirty="0" err="1"/>
              <a:t>конвективті</a:t>
            </a:r>
            <a:r>
              <a:rPr lang="ru-RU" sz="2400" b="1" dirty="0"/>
              <a:t> </a:t>
            </a:r>
            <a:r>
              <a:rPr lang="ru-RU" sz="2400" b="1" dirty="0" err="1"/>
              <a:t>жылуалмасу</a:t>
            </a:r>
            <a:r>
              <a:rPr lang="ru-RU" sz="2400" b="1" dirty="0"/>
              <a:t> </a:t>
            </a:r>
            <a:r>
              <a:rPr lang="ru-RU" sz="2400" b="1" dirty="0" err="1"/>
              <a:t>мәні</a:t>
            </a:r>
            <a:endParaRPr lang="ru-RU" sz="2400" b="1" dirty="0">
              <a:solidFill>
                <a:schemeClr val="accent1">
                  <a:lumMod val="50000"/>
                </a:schemeClr>
              </a:solidFill>
              <a:latin typeface="Arial" charset="0"/>
            </a:endParaRPr>
          </a:p>
        </p:txBody>
      </p:sp>
      <p:sp>
        <p:nvSpPr>
          <p:cNvPr id="3" name="TextBox 2">
            <a:extLst>
              <a:ext uri="{FF2B5EF4-FFF2-40B4-BE49-F238E27FC236}">
                <a16:creationId xmlns:a16="http://schemas.microsoft.com/office/drawing/2014/main" id="{A4279192-29C2-A347-AC3C-AE132CB002B2}"/>
              </a:ext>
            </a:extLst>
          </p:cNvPr>
          <p:cNvSpPr txBox="1"/>
          <p:nvPr/>
        </p:nvSpPr>
        <p:spPr>
          <a:xfrm>
            <a:off x="179512" y="5108431"/>
            <a:ext cx="8542213" cy="1384995"/>
          </a:xfrm>
          <a:prstGeom prst="rect">
            <a:avLst/>
          </a:prstGeom>
          <a:noFill/>
        </p:spPr>
        <p:txBody>
          <a:bodyPr wrap="square" rtlCol="0">
            <a:spAutoFit/>
          </a:bodyPr>
          <a:lstStyle/>
          <a:p>
            <a:r>
              <a:rPr lang="x-none" sz="1400" dirty="0"/>
              <a:t>Рисунок 8 – Печь для обжига пирита в «кипящем слое»:</a:t>
            </a:r>
          </a:p>
          <a:p>
            <a:r>
              <a:rPr lang="x-none" sz="1400" dirty="0"/>
              <a:t>1 – крупные куски пирита дробят, </a:t>
            </a:r>
            <a:r>
              <a:rPr lang="ru-RU" sz="1400" dirty="0"/>
              <a:t>м</a:t>
            </a:r>
            <a:r>
              <a:rPr lang="x-none" sz="1400" dirty="0"/>
              <a:t>елкие – спекают;</a:t>
            </a:r>
          </a:p>
          <a:p>
            <a:r>
              <a:rPr lang="x-none" sz="1400" dirty="0"/>
              <a:t>2 – обогащают воздух кислородом;</a:t>
            </a:r>
          </a:p>
          <a:p>
            <a:r>
              <a:rPr lang="x-none" sz="1400" dirty="0"/>
              <a:t>3 – внутри печи превалирует конвективный теплообмен с участием процессов теплопроводности и излечения (температура в печи выше 800 </a:t>
            </a:r>
            <a:r>
              <a:rPr lang="x-none" sz="1400" baseline="30000" dirty="0"/>
              <a:t>о</a:t>
            </a:r>
            <a:r>
              <a:rPr lang="x-none" sz="1400" dirty="0"/>
              <a:t>С);</a:t>
            </a:r>
          </a:p>
          <a:p>
            <a:r>
              <a:rPr lang="x-none" sz="1400" dirty="0"/>
              <a:t>4 – теплообмен с внешней средой возможен за счет теплопроводности через стенки печи</a:t>
            </a:r>
          </a:p>
        </p:txBody>
      </p:sp>
      <p:pic>
        <p:nvPicPr>
          <p:cNvPr id="4" name="Рисунок 3">
            <a:extLst>
              <a:ext uri="{FF2B5EF4-FFF2-40B4-BE49-F238E27FC236}">
                <a16:creationId xmlns:a16="http://schemas.microsoft.com/office/drawing/2014/main" id="{79681896-FBBD-3D49-8775-774A7B1B566F}"/>
              </a:ext>
            </a:extLst>
          </p:cNvPr>
          <p:cNvPicPr>
            <a:picLocks noChangeAspect="1"/>
          </p:cNvPicPr>
          <p:nvPr/>
        </p:nvPicPr>
        <p:blipFill>
          <a:blip r:embed="rId2"/>
          <a:stretch>
            <a:fillRect/>
          </a:stretch>
        </p:blipFill>
        <p:spPr>
          <a:xfrm>
            <a:off x="1030189" y="1057071"/>
            <a:ext cx="6624736" cy="4038927"/>
          </a:xfrm>
          <a:prstGeom prst="rect">
            <a:avLst/>
          </a:prstGeom>
        </p:spPr>
      </p:pic>
    </p:spTree>
    <p:extLst>
      <p:ext uri="{BB962C8B-B14F-4D97-AF65-F5344CB8AC3E}">
        <p14:creationId xmlns:p14="http://schemas.microsoft.com/office/powerpoint/2010/main" val="211604919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Номер слайда 3">
            <a:extLst>
              <a:ext uri="{FF2B5EF4-FFF2-40B4-BE49-F238E27FC236}">
                <a16:creationId xmlns:a16="http://schemas.microsoft.com/office/drawing/2014/main" id="{366DDE95-4E59-BF42-BD5A-41547AE8C0F4}"/>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8BA4A7-F41D-B143-9F57-6E52883F2B9B}" type="slidenum">
              <a:rPr lang="ru-RU" altLang="x-none"/>
              <a:pPr eaLnBrk="1" hangingPunct="1"/>
              <a:t>26</a:t>
            </a:fld>
            <a:endParaRPr lang="ru-RU" altLang="x-none"/>
          </a:p>
        </p:txBody>
      </p:sp>
      <p:sp>
        <p:nvSpPr>
          <p:cNvPr id="4099" name="Rectangle 7">
            <a:extLst>
              <a:ext uri="{FF2B5EF4-FFF2-40B4-BE49-F238E27FC236}">
                <a16:creationId xmlns:a16="http://schemas.microsoft.com/office/drawing/2014/main" id="{D7279D0C-0F3D-1646-9321-1AC29FDE82E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0" name="Rectangle 9">
            <a:extLst>
              <a:ext uri="{FF2B5EF4-FFF2-40B4-BE49-F238E27FC236}">
                <a16:creationId xmlns:a16="http://schemas.microsoft.com/office/drawing/2014/main" id="{3317F909-8235-0347-8036-86373E80F0A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1" name="Rectangle 11">
            <a:extLst>
              <a:ext uri="{FF2B5EF4-FFF2-40B4-BE49-F238E27FC236}">
                <a16:creationId xmlns:a16="http://schemas.microsoft.com/office/drawing/2014/main" id="{3A5137FA-DD20-EE4F-84C8-4F3B6C9312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2" name="Rectangle 13">
            <a:extLst>
              <a:ext uri="{FF2B5EF4-FFF2-40B4-BE49-F238E27FC236}">
                <a16:creationId xmlns:a16="http://schemas.microsoft.com/office/drawing/2014/main" id="{1F558E20-F1F9-A844-9A3B-272598D22FE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3" name="Rectangle 15">
            <a:extLst>
              <a:ext uri="{FF2B5EF4-FFF2-40B4-BE49-F238E27FC236}">
                <a16:creationId xmlns:a16="http://schemas.microsoft.com/office/drawing/2014/main" id="{0313070B-0340-1340-A0CE-94A1D61F34F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4" name="Rectangle 2">
            <a:extLst>
              <a:ext uri="{FF2B5EF4-FFF2-40B4-BE49-F238E27FC236}">
                <a16:creationId xmlns:a16="http://schemas.microsoft.com/office/drawing/2014/main" id="{32F80856-F3CF-BD44-862F-244B6203B11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5" name="Rectangle 4">
            <a:extLst>
              <a:ext uri="{FF2B5EF4-FFF2-40B4-BE49-F238E27FC236}">
                <a16:creationId xmlns:a16="http://schemas.microsoft.com/office/drawing/2014/main" id="{33145F3B-0C82-9F48-BCA8-955ABD779C1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6" name="Rectangle 6">
            <a:extLst>
              <a:ext uri="{FF2B5EF4-FFF2-40B4-BE49-F238E27FC236}">
                <a16:creationId xmlns:a16="http://schemas.microsoft.com/office/drawing/2014/main" id="{023A082F-C2CD-D742-86CB-67CB7E0A53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7" name="Rectangle 8">
            <a:extLst>
              <a:ext uri="{FF2B5EF4-FFF2-40B4-BE49-F238E27FC236}">
                <a16:creationId xmlns:a16="http://schemas.microsoft.com/office/drawing/2014/main" id="{49D80242-7230-2A43-A0AC-32BE843FDA2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8" name="Rectangle 10">
            <a:extLst>
              <a:ext uri="{FF2B5EF4-FFF2-40B4-BE49-F238E27FC236}">
                <a16:creationId xmlns:a16="http://schemas.microsoft.com/office/drawing/2014/main" id="{4EA92170-A855-B741-BFB6-989BB2BBA3C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09" name="Rectangle 2">
            <a:extLst>
              <a:ext uri="{FF2B5EF4-FFF2-40B4-BE49-F238E27FC236}">
                <a16:creationId xmlns:a16="http://schemas.microsoft.com/office/drawing/2014/main" id="{2D7A4D64-78EB-8240-8746-EA0949C57B9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10" name="Rectangle 7">
            <a:extLst>
              <a:ext uri="{FF2B5EF4-FFF2-40B4-BE49-F238E27FC236}">
                <a16:creationId xmlns:a16="http://schemas.microsoft.com/office/drawing/2014/main" id="{423D942A-7B83-A948-8B8E-14427B914A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11" name="Rectangle 2">
            <a:extLst>
              <a:ext uri="{FF2B5EF4-FFF2-40B4-BE49-F238E27FC236}">
                <a16:creationId xmlns:a16="http://schemas.microsoft.com/office/drawing/2014/main" id="{3E9E9931-FA5A-224D-B797-11D30CF2931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12" name="Rectangle 2">
            <a:extLst>
              <a:ext uri="{FF2B5EF4-FFF2-40B4-BE49-F238E27FC236}">
                <a16:creationId xmlns:a16="http://schemas.microsoft.com/office/drawing/2014/main" id="{F3F9A208-EA28-D447-B830-49135836F56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4114" name="TextBox 2">
            <a:extLst>
              <a:ext uri="{FF2B5EF4-FFF2-40B4-BE49-F238E27FC236}">
                <a16:creationId xmlns:a16="http://schemas.microsoft.com/office/drawing/2014/main" id="{8138EBBF-7CA2-9D4E-9007-0D8E3C64BD11}"/>
              </a:ext>
            </a:extLst>
          </p:cNvPr>
          <p:cNvSpPr txBox="1">
            <a:spLocks noChangeArrowheads="1"/>
          </p:cNvSpPr>
          <p:nvPr/>
        </p:nvSpPr>
        <p:spPr bwMode="auto">
          <a:xfrm>
            <a:off x="442911" y="980728"/>
            <a:ext cx="849312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445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endParaRPr lang="ru-RU" altLang="x-none" sz="2000" dirty="0">
              <a:latin typeface="Times New Roman" panose="02020603050405020304" pitchFamily="18" charset="0"/>
              <a:cs typeface="Times New Roman" panose="02020603050405020304" pitchFamily="18" charset="0"/>
            </a:endParaRPr>
          </a:p>
          <a:p>
            <a:pPr algn="just"/>
            <a:r>
              <a:rPr lang="ru-RU" sz="2000" dirty="0" err="1">
                <a:solidFill>
                  <a:srgbClr val="C00000"/>
                </a:solidFill>
                <a:latin typeface="Times New Roman" panose="02020603050405020304" pitchFamily="18" charset="0"/>
                <a:cs typeface="Times New Roman" panose="02020603050405020304" pitchFamily="18" charset="0"/>
              </a:rPr>
              <a:t>Термиялық</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сәулелену</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сәуле</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шығару</a:t>
            </a:r>
            <a:r>
              <a:rPr lang="ru-RU" sz="2000" dirty="0">
                <a:solidFill>
                  <a:srgbClr val="C00000"/>
                </a:solidFill>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электромагниттік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толқындар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сәулеленетін</a:t>
            </a:r>
            <a:r>
              <a:rPr lang="ru-RU" sz="2000" dirty="0">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дененің</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ішкі</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энергиясының</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кеңістікте</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таралу</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процесі</a:t>
            </a:r>
            <a:r>
              <a:rPr lang="ru-RU" sz="2000" dirty="0">
                <a:latin typeface="Times New Roman" panose="02020603050405020304" pitchFamily="18" charset="0"/>
                <a:cs typeface="Times New Roman" panose="02020603050405020304" pitchFamily="18" charset="0"/>
              </a:rPr>
              <a:t>.</a:t>
            </a:r>
          </a:p>
          <a:p>
            <a:pPr algn="just"/>
            <a:r>
              <a:rPr lang="ru-RU" sz="2000" dirty="0" err="1">
                <a:solidFill>
                  <a:srgbClr val="C00000"/>
                </a:solidFill>
                <a:latin typeface="Times New Roman" panose="02020603050405020304" pitchFamily="18" charset="0"/>
                <a:cs typeface="Times New Roman" panose="02020603050405020304" pitchFamily="18" charset="0"/>
              </a:rPr>
              <a:t>Сәуле</a:t>
            </a:r>
            <a:r>
              <a:rPr lang="ru-RU" sz="2000" dirty="0">
                <a:solidFill>
                  <a:srgbClr val="C00000"/>
                </a:solidFill>
                <a:latin typeface="Times New Roman" panose="02020603050405020304" pitchFamily="18" charset="0"/>
                <a:cs typeface="Times New Roman" panose="02020603050405020304" pitchFamily="18" charset="0"/>
              </a:rPr>
              <a:t> </a:t>
            </a:r>
            <a:r>
              <a:rPr lang="ru-RU" sz="2000" dirty="0" err="1">
                <a:solidFill>
                  <a:srgbClr val="C00000"/>
                </a:solidFill>
                <a:latin typeface="Times New Roman" panose="02020603050405020304" pitchFamily="18" charset="0"/>
                <a:cs typeface="Times New Roman" panose="02020603050405020304" pitchFamily="18" charset="0"/>
              </a:rPr>
              <a:t>шығару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денелерге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тән</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энергияның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сәулелену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қарқындылығы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температурасымен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күрделі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атомішілік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толқулардың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нәтижесінде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үздіксіз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жүреді</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1500 ° C </a:t>
            </a:r>
            <a:r>
              <a:rPr lang="ru-RU" sz="2000" dirty="0" err="1">
                <a:latin typeface="Times New Roman" panose="02020603050405020304" pitchFamily="18" charset="0"/>
                <a:cs typeface="Times New Roman" panose="02020603050405020304" pitchFamily="18" charset="0"/>
              </a:rPr>
              <a:t>дейінгі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температурада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энергияның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инфрақызыл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ішінара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сәулеленуіне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сәйкес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Мұндай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сәулелерді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денелер</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жұта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жұтылған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сәулелік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энергиясы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қайтадан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айналады</a:t>
            </a:r>
            <a:r>
              <a:rPr lang="ru-RU" sz="2000" dirty="0">
                <a:latin typeface="Times New Roman" panose="02020603050405020304" pitchFamily="18" charset="0"/>
                <a:cs typeface="Times New Roman" panose="02020603050405020304" pitchFamily="18" charset="0"/>
              </a:rPr>
              <a:t>.</a:t>
            </a:r>
          </a:p>
          <a:p>
            <a:pPr algn="just"/>
            <a:r>
              <a:rPr lang="ru-RU" sz="2000" b="1" dirty="0" err="1">
                <a:solidFill>
                  <a:srgbClr val="FF0000"/>
                </a:solidFill>
                <a:latin typeface="Times New Roman" panose="02020603050405020304" pitchFamily="18" charset="0"/>
                <a:cs typeface="Times New Roman" panose="02020603050405020304" pitchFamily="18" charset="0"/>
              </a:rPr>
              <a:t>Сәулелі</a:t>
            </a:r>
            <a:r>
              <a:rPr lang="ru-RU" sz="2000" b="1" dirty="0">
                <a:solidFill>
                  <a:srgbClr val="FF0000"/>
                </a:solidFill>
                <a:latin typeface="Times New Roman" panose="02020603050405020304" pitchFamily="18" charset="0"/>
                <a:cs typeface="Times New Roman" panose="02020603050405020304" pitchFamily="18" charset="0"/>
              </a:rPr>
              <a:t> энергия </a:t>
            </a:r>
            <a:r>
              <a:rPr lang="ru-RU" sz="2000" b="1" dirty="0" err="1">
                <a:solidFill>
                  <a:srgbClr val="FF0000"/>
                </a:solidFill>
                <a:latin typeface="Times New Roman" panose="02020603050405020304" pitchFamily="18" charset="0"/>
                <a:cs typeface="Times New Roman" panose="02020603050405020304" pitchFamily="18" charset="0"/>
              </a:rPr>
              <a:t>денеден</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шығатын</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және</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әр</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түрлі</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ұзындықтағы</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электромагниттік</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тербеліс</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энергиясы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вакуумда</a:t>
            </a:r>
            <a:r>
              <a:rPr lang="ru-RU" sz="2000" dirty="0">
                <a:latin typeface="Times New Roman" panose="02020603050405020304" pitchFamily="18" charset="0"/>
                <a:cs typeface="Times New Roman" panose="02020603050405020304" pitchFamily="18" charset="0"/>
              </a:rPr>
              <a:t> </a:t>
            </a:r>
            <a:r>
              <a:rPr lang="ru-RU" sz="2000" b="1" dirty="0">
                <a:solidFill>
                  <a:srgbClr val="FF0000"/>
                </a:solidFill>
                <a:latin typeface="Times New Roman" panose="02020603050405020304" pitchFamily="18" charset="0"/>
                <a:cs typeface="Times New Roman" panose="02020603050405020304" pitchFamily="18" charset="0"/>
              </a:rPr>
              <a:t>C = 3 ∙ 108 м/с </a:t>
            </a:r>
            <a:r>
              <a:rPr lang="ru-RU" sz="2000" b="1" dirty="0" err="1">
                <a:solidFill>
                  <a:srgbClr val="FF0000"/>
                </a:solidFill>
                <a:latin typeface="Times New Roman" panose="02020603050405020304" pitchFamily="18" charset="0"/>
                <a:cs typeface="Times New Roman" panose="02020603050405020304" pitchFamily="18" charset="0"/>
              </a:rPr>
              <a:t>жарық</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жылдамдығымен</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және</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ол</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толқын</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ұзындығымен</a:t>
            </a:r>
            <a:r>
              <a:rPr lang="ru-RU" sz="2000" b="1" dirty="0">
                <a:solidFill>
                  <a:srgbClr val="FF0000"/>
                </a:solidFill>
                <a:latin typeface="Times New Roman" panose="02020603050405020304" pitchFamily="18" charset="0"/>
                <a:cs typeface="Times New Roman" panose="02020603050405020304" pitchFamily="18" charset="0"/>
              </a:rPr>
              <a:t> </a:t>
            </a:r>
            <a:r>
              <a:rPr lang="ru-RU" altLang="x-none" sz="2000" b="1" i="1" dirty="0">
                <a:solidFill>
                  <a:srgbClr val="FF0000"/>
                </a:solidFill>
                <a:latin typeface="Times New Roman" panose="02020603050405020304" pitchFamily="18" charset="0"/>
                <a:cs typeface="Times New Roman" panose="02020603050405020304" pitchFamily="18" charset="0"/>
              </a:rPr>
              <a:t>λ</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немесе</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тербеліс</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жиілігімен</a:t>
            </a:r>
            <a:r>
              <a:rPr lang="ru-RU" sz="2000" b="1" dirty="0">
                <a:solidFill>
                  <a:srgbClr val="FF0000"/>
                </a:solidFill>
                <a:latin typeface="Times New Roman" panose="02020603050405020304" pitchFamily="18" charset="0"/>
                <a:cs typeface="Times New Roman" panose="02020603050405020304" pitchFamily="18" charset="0"/>
              </a:rPr>
              <a:t> </a:t>
            </a:r>
            <a:r>
              <a:rPr lang="ru-RU" altLang="x-none" sz="2000" b="1" i="1" dirty="0">
                <a:solidFill>
                  <a:srgbClr val="FF0000"/>
                </a:solidFill>
                <a:latin typeface="Times New Roman" panose="02020603050405020304" pitchFamily="18" charset="0"/>
                <a:cs typeface="Times New Roman" panose="02020603050405020304" pitchFamily="18" charset="0"/>
              </a:rPr>
              <a:t>ν</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сипатталады</a:t>
            </a:r>
            <a:r>
              <a:rPr lang="ru-RU" sz="2000" b="1" dirty="0">
                <a:solidFill>
                  <a:srgbClr val="FF0000"/>
                </a:solidFill>
                <a:latin typeface="Times New Roman" panose="02020603050405020304" pitchFamily="18" charset="0"/>
                <a:cs typeface="Times New Roman" panose="02020603050405020304" pitchFamily="18" charset="0"/>
              </a:rPr>
              <a:t> .</a:t>
            </a:r>
          </a:p>
          <a:p>
            <a:pPr algn="just" eaLnBrk="1" hangingPunct="1"/>
            <a:r>
              <a:rPr lang="ru-RU" altLang="x-none" sz="2000" dirty="0">
                <a:latin typeface="Times New Roman" panose="02020603050405020304" pitchFamily="18" charset="0"/>
                <a:cs typeface="Times New Roman" panose="02020603050405020304" pitchFamily="18" charset="0"/>
              </a:rPr>
              <a:t> </a:t>
            </a:r>
          </a:p>
          <a:p>
            <a:pPr algn="just" eaLnBrk="1" hangingPunct="1"/>
            <a:endParaRPr lang="en-US" altLang="x-none" sz="2000" dirty="0">
              <a:latin typeface="Times New Roman" panose="02020603050405020304" pitchFamily="18" charset="0"/>
              <a:cs typeface="Times New Roman" panose="02020603050405020304" pitchFamily="18" charset="0"/>
            </a:endParaRPr>
          </a:p>
        </p:txBody>
      </p:sp>
      <p:sp>
        <p:nvSpPr>
          <p:cNvPr id="21" name="Rectangle 2">
            <a:extLst>
              <a:ext uri="{FF2B5EF4-FFF2-40B4-BE49-F238E27FC236}">
                <a16:creationId xmlns:a16="http://schemas.microsoft.com/office/drawing/2014/main" id="{86B60CDE-FA56-8448-AFCD-BC583C833EDC}"/>
              </a:ext>
            </a:extLst>
          </p:cNvPr>
          <p:cNvSpPr>
            <a:spLocks noChangeArrowheads="1"/>
          </p:cNvSpPr>
          <p:nvPr/>
        </p:nvSpPr>
        <p:spPr bwMode="auto">
          <a:xfrm>
            <a:off x="442911" y="70645"/>
            <a:ext cx="8258175" cy="766068"/>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a:defRPr/>
            </a:pPr>
            <a:r>
              <a:rPr lang="ru-RU" sz="2400" b="1" dirty="0">
                <a:solidFill>
                  <a:schemeClr val="accent1">
                    <a:lumMod val="50000"/>
                  </a:schemeClr>
                </a:solidFill>
                <a:latin typeface="Arial" charset="0"/>
              </a:rPr>
              <a:t>6. </a:t>
            </a:r>
            <a:r>
              <a:rPr lang="ru-RU" sz="2400" b="1" dirty="0" err="1">
                <a:solidFill>
                  <a:schemeClr val="accent1">
                    <a:lumMod val="50000"/>
                  </a:schemeClr>
                </a:solidFill>
                <a:latin typeface="Arial" charset="0"/>
              </a:rPr>
              <a:t>Сәулеленумен</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жылудың</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берілуі</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туралы</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жалпы</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ақпарат</a:t>
            </a:r>
            <a:endParaRPr lang="ru-RU" sz="2400" b="1" dirty="0">
              <a:solidFill>
                <a:schemeClr val="accent1">
                  <a:lumMod val="50000"/>
                </a:schemeClr>
              </a:solidFill>
              <a:latin typeface="Arial" charset="0"/>
            </a:endParaRPr>
          </a:p>
        </p:txBody>
      </p:sp>
    </p:spTree>
    <p:extLst>
      <p:ext uri="{BB962C8B-B14F-4D97-AF65-F5344CB8AC3E}">
        <p14:creationId xmlns:p14="http://schemas.microsoft.com/office/powerpoint/2010/main" val="37868837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Номер слайда 3">
            <a:extLst>
              <a:ext uri="{FF2B5EF4-FFF2-40B4-BE49-F238E27FC236}">
                <a16:creationId xmlns:a16="http://schemas.microsoft.com/office/drawing/2014/main" id="{F686D2F4-C3C9-8D4E-9850-99A9D1BD18EB}"/>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3BF492-A5E1-664E-8AE3-C14D6A38F621}" type="slidenum">
              <a:rPr lang="ru-RU" altLang="x-none"/>
              <a:pPr eaLnBrk="1" hangingPunct="1"/>
              <a:t>27</a:t>
            </a:fld>
            <a:endParaRPr lang="ru-RU" altLang="x-none"/>
          </a:p>
        </p:txBody>
      </p:sp>
      <p:sp>
        <p:nvSpPr>
          <p:cNvPr id="8195" name="Rectangle 2">
            <a:extLst>
              <a:ext uri="{FF2B5EF4-FFF2-40B4-BE49-F238E27FC236}">
                <a16:creationId xmlns:a16="http://schemas.microsoft.com/office/drawing/2014/main" id="{8B60F6C8-F103-D345-8DCF-D104185651F1}"/>
              </a:ext>
            </a:extLst>
          </p:cNvPr>
          <p:cNvSpPr>
            <a:spLocks noChangeArrowheads="1"/>
          </p:cNvSpPr>
          <p:nvPr/>
        </p:nvSpPr>
        <p:spPr bwMode="auto">
          <a:xfrm>
            <a:off x="359569" y="238125"/>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a:t>
            </a:r>
            <a:r>
              <a:rPr lang="ru-RU" sz="2800" dirty="0" err="1">
                <a:latin typeface="Times New Roman" pitchFamily="18" charset="0"/>
                <a:cs typeface="Times New Roman" pitchFamily="18" charset="0"/>
              </a:rPr>
              <a:t>Жылулық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сәулеленудің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негізгі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заңдары</a:t>
            </a:r>
            <a:r>
              <a:rPr lang="ru-RU" sz="2800" dirty="0">
                <a:latin typeface="Times New Roman" pitchFamily="18" charset="0"/>
                <a:cs typeface="Times New Roman" pitchFamily="18" charset="0"/>
              </a:rPr>
              <a:t>.</a:t>
            </a:r>
            <a:endParaRPr lang="ru-RU" sz="2800" b="1" dirty="0">
              <a:solidFill>
                <a:schemeClr val="accent1">
                  <a:lumMod val="50000"/>
                </a:schemeClr>
              </a:solidFill>
              <a:latin typeface="Arial" charset="0"/>
            </a:endParaRPr>
          </a:p>
          <a:p>
            <a:pPr algn="just">
              <a:defRPr/>
            </a:pPr>
            <a:endParaRPr lang="ru-RU" sz="2800" b="1" dirty="0">
              <a:solidFill>
                <a:schemeClr val="accent1">
                  <a:lumMod val="50000"/>
                </a:schemeClr>
              </a:solidFill>
              <a:latin typeface="Arial" charset="0"/>
            </a:endParaRPr>
          </a:p>
        </p:txBody>
      </p:sp>
      <p:sp>
        <p:nvSpPr>
          <p:cNvPr id="10245" name="Rectangle 13">
            <a:extLst>
              <a:ext uri="{FF2B5EF4-FFF2-40B4-BE49-F238E27FC236}">
                <a16:creationId xmlns:a16="http://schemas.microsoft.com/office/drawing/2014/main" id="{A2F89FD5-CBF7-AE4D-9312-4595214D402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6" name="Rectangle 15">
            <a:extLst>
              <a:ext uri="{FF2B5EF4-FFF2-40B4-BE49-F238E27FC236}">
                <a16:creationId xmlns:a16="http://schemas.microsoft.com/office/drawing/2014/main" id="{D4655909-EF94-4C4B-8979-7007F7DE15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7" name="Rectangle 19">
            <a:extLst>
              <a:ext uri="{FF2B5EF4-FFF2-40B4-BE49-F238E27FC236}">
                <a16:creationId xmlns:a16="http://schemas.microsoft.com/office/drawing/2014/main" id="{8C0F10AD-3C43-B243-B24B-063F2FBF8FF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8" name="Rectangle 21">
            <a:extLst>
              <a:ext uri="{FF2B5EF4-FFF2-40B4-BE49-F238E27FC236}">
                <a16:creationId xmlns:a16="http://schemas.microsoft.com/office/drawing/2014/main" id="{F104F4A1-5039-E54F-BFC4-A1916A6DCD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9" name="Rectangle 23">
            <a:extLst>
              <a:ext uri="{FF2B5EF4-FFF2-40B4-BE49-F238E27FC236}">
                <a16:creationId xmlns:a16="http://schemas.microsoft.com/office/drawing/2014/main" id="{A720BAC4-370D-D942-994F-397FDD703C7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0" name="Rectangle 14">
            <a:extLst>
              <a:ext uri="{FF2B5EF4-FFF2-40B4-BE49-F238E27FC236}">
                <a16:creationId xmlns:a16="http://schemas.microsoft.com/office/drawing/2014/main" id="{F3E4F144-7271-EE4C-AE19-87B3619CC6E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1" name="Rectangle 16">
            <a:extLst>
              <a:ext uri="{FF2B5EF4-FFF2-40B4-BE49-F238E27FC236}">
                <a16:creationId xmlns:a16="http://schemas.microsoft.com/office/drawing/2014/main" id="{71C2941B-B84E-7D47-BF40-E150504B742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2" name="Rectangle 18">
            <a:extLst>
              <a:ext uri="{FF2B5EF4-FFF2-40B4-BE49-F238E27FC236}">
                <a16:creationId xmlns:a16="http://schemas.microsoft.com/office/drawing/2014/main" id="{58CC915D-1383-5744-997D-158A9F393CD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3" name="Rectangle 20">
            <a:extLst>
              <a:ext uri="{FF2B5EF4-FFF2-40B4-BE49-F238E27FC236}">
                <a16:creationId xmlns:a16="http://schemas.microsoft.com/office/drawing/2014/main" id="{A75E10A4-5308-AC4E-83EB-DD8AB648D80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4" name="Rectangle 22">
            <a:extLst>
              <a:ext uri="{FF2B5EF4-FFF2-40B4-BE49-F238E27FC236}">
                <a16:creationId xmlns:a16="http://schemas.microsoft.com/office/drawing/2014/main" id="{B752C1B2-85F9-D946-ACE1-C20EACA7608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5" name="Rectangle 24">
            <a:extLst>
              <a:ext uri="{FF2B5EF4-FFF2-40B4-BE49-F238E27FC236}">
                <a16:creationId xmlns:a16="http://schemas.microsoft.com/office/drawing/2014/main" id="{6CD64C89-3795-B34C-B42A-F24C4447217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6" name="Rectangle 26">
            <a:extLst>
              <a:ext uri="{FF2B5EF4-FFF2-40B4-BE49-F238E27FC236}">
                <a16:creationId xmlns:a16="http://schemas.microsoft.com/office/drawing/2014/main" id="{E609C955-46CA-BA44-AED5-84727FFC32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7" name="Rectangle 20">
            <a:extLst>
              <a:ext uri="{FF2B5EF4-FFF2-40B4-BE49-F238E27FC236}">
                <a16:creationId xmlns:a16="http://schemas.microsoft.com/office/drawing/2014/main" id="{B5FD31E8-FB65-6A46-8318-E3536A53BD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8" name="Rectangle 22">
            <a:extLst>
              <a:ext uri="{FF2B5EF4-FFF2-40B4-BE49-F238E27FC236}">
                <a16:creationId xmlns:a16="http://schemas.microsoft.com/office/drawing/2014/main" id="{0CB46FA4-918C-A34F-988E-4E0920BCBFA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9" name="Rectangle 24">
            <a:extLst>
              <a:ext uri="{FF2B5EF4-FFF2-40B4-BE49-F238E27FC236}">
                <a16:creationId xmlns:a16="http://schemas.microsoft.com/office/drawing/2014/main" id="{F9514DEE-51CC-2943-BAB7-B0ECB2383B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0" name="Rectangle 2">
            <a:extLst>
              <a:ext uri="{FF2B5EF4-FFF2-40B4-BE49-F238E27FC236}">
                <a16:creationId xmlns:a16="http://schemas.microsoft.com/office/drawing/2014/main" id="{B6FB9BA9-E189-9D47-93ED-9477E5A6DAC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1" name="Rectangle 4">
            <a:extLst>
              <a:ext uri="{FF2B5EF4-FFF2-40B4-BE49-F238E27FC236}">
                <a16:creationId xmlns:a16="http://schemas.microsoft.com/office/drawing/2014/main" id="{C965A2A0-F4AB-F14B-BF73-DCC7A5A979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2" name="Rectangle 6">
            <a:extLst>
              <a:ext uri="{FF2B5EF4-FFF2-40B4-BE49-F238E27FC236}">
                <a16:creationId xmlns:a16="http://schemas.microsoft.com/office/drawing/2014/main" id="{F33E1C34-EAEB-BA4B-90D7-7EAC0037ABC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3" name="Rectangle 24">
            <a:extLst>
              <a:ext uri="{FF2B5EF4-FFF2-40B4-BE49-F238E27FC236}">
                <a16:creationId xmlns:a16="http://schemas.microsoft.com/office/drawing/2014/main" id="{CE7B0223-9BDB-1242-BC3C-2E7D2D69425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4" name="Rectangle 26">
            <a:extLst>
              <a:ext uri="{FF2B5EF4-FFF2-40B4-BE49-F238E27FC236}">
                <a16:creationId xmlns:a16="http://schemas.microsoft.com/office/drawing/2014/main" id="{B25D7D54-F313-034A-AB65-9FBB411285F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5" name="TextBox 6">
            <a:extLst>
              <a:ext uri="{FF2B5EF4-FFF2-40B4-BE49-F238E27FC236}">
                <a16:creationId xmlns:a16="http://schemas.microsoft.com/office/drawing/2014/main" id="{D343C682-666F-3C42-A46F-929F92B4F013}"/>
              </a:ext>
            </a:extLst>
          </p:cNvPr>
          <p:cNvSpPr txBox="1">
            <a:spLocks noChangeArrowheads="1"/>
          </p:cNvSpPr>
          <p:nvPr/>
        </p:nvSpPr>
        <p:spPr bwMode="auto">
          <a:xfrm>
            <a:off x="272207" y="653316"/>
            <a:ext cx="8599586" cy="5551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288290" algn="just">
              <a:spcAft>
                <a:spcPts val="0"/>
              </a:spcAft>
            </a:pPr>
            <a:r>
              <a:rPr lang="kk-KZ" sz="1600" i="1" dirty="0">
                <a:solidFill>
                  <a:srgbClr val="FF0000"/>
                </a:solidFill>
                <a:latin typeface="Times New Roman" panose="02020603050405020304" pitchFamily="18" charset="0"/>
                <a:ea typeface="Times New Roman" panose="02020603050405020304" pitchFamily="18" charset="0"/>
              </a:rPr>
              <a:t>Сәулелі ағындар түрлері. </a:t>
            </a:r>
            <a:r>
              <a:rPr lang="kk-KZ" sz="1600" dirty="0">
                <a:latin typeface="Times New Roman" panose="02020603050405020304" pitchFamily="18" charset="0"/>
                <a:ea typeface="Times New Roman" panose="02020603050405020304" pitchFamily="18" charset="0"/>
              </a:rPr>
              <a:t>Еркінше жазық бет арқылы бір уақыт бірлігінде өтетін сәулелер жиынтығы </a:t>
            </a:r>
            <a:r>
              <a:rPr lang="kk-KZ" sz="1600" i="1" dirty="0">
                <a:latin typeface="Times New Roman" panose="02020603050405020304" pitchFamily="18" charset="0"/>
                <a:ea typeface="Times New Roman" panose="02020603050405020304" pitchFamily="18" charset="0"/>
              </a:rPr>
              <a:t>сәулелену ағыны</a:t>
            </a:r>
            <a:r>
              <a:rPr lang="kk-KZ" sz="1600" dirty="0">
                <a:latin typeface="Times New Roman" panose="02020603050405020304" pitchFamily="18" charset="0"/>
                <a:ea typeface="Times New Roman" panose="02020603050405020304" pitchFamily="18" charset="0"/>
              </a:rPr>
              <a:t> Q, </a:t>
            </a:r>
            <a:r>
              <a:rPr lang="kk-KZ" sz="1600" dirty="0" err="1">
                <a:latin typeface="Times New Roman" panose="02020603050405020304" pitchFamily="18" charset="0"/>
                <a:ea typeface="Times New Roman" panose="02020603050405020304" pitchFamily="18" charset="0"/>
              </a:rPr>
              <a:t>Вт</a:t>
            </a:r>
            <a:r>
              <a:rPr lang="kk-KZ" sz="1600" dirty="0">
                <a:latin typeface="Times New Roman" panose="02020603050405020304" pitchFamily="18" charset="0"/>
                <a:ea typeface="Times New Roman" panose="02020603050405020304" pitchFamily="18" charset="0"/>
              </a:rPr>
              <a:t>, ал жартылай сфералық кеңістіктің барлық бағыты бойынша бет бірлігінен шығатын сәулелі ағын </a:t>
            </a:r>
            <a:r>
              <a:rPr lang="kk-KZ" sz="1600" i="1" dirty="0">
                <a:solidFill>
                  <a:srgbClr val="FF0000"/>
                </a:solidFill>
                <a:latin typeface="Times New Roman" panose="02020603050405020304" pitchFamily="18" charset="0"/>
                <a:ea typeface="Times New Roman" panose="02020603050405020304" pitchFamily="18" charset="0"/>
              </a:rPr>
              <a:t>сәулелену ағынының тығыздығы</a:t>
            </a:r>
            <a:r>
              <a:rPr lang="kk-KZ" sz="1600" dirty="0">
                <a:solidFill>
                  <a:srgbClr val="FF0000"/>
                </a:solidFill>
                <a:latin typeface="Times New Roman" panose="02020603050405020304" pitchFamily="18" charset="0"/>
                <a:ea typeface="Times New Roman" panose="02020603050405020304" pitchFamily="18" charset="0"/>
              </a:rPr>
              <a:t> Е, Вт/м</a:t>
            </a:r>
            <a:r>
              <a:rPr lang="kk-KZ" sz="1600" baseline="30000" dirty="0">
                <a:solidFill>
                  <a:srgbClr val="FF0000"/>
                </a:solidFill>
                <a:latin typeface="Times New Roman" panose="02020603050405020304" pitchFamily="18" charset="0"/>
                <a:ea typeface="Times New Roman" panose="02020603050405020304" pitchFamily="18" charset="0"/>
              </a:rPr>
              <a:t>2</a:t>
            </a:r>
            <a:r>
              <a:rPr lang="kk-KZ" sz="1600" dirty="0">
                <a:solidFill>
                  <a:srgbClr val="FF0000"/>
                </a:solidFill>
                <a:latin typeface="Times New Roman" panose="02020603050405020304" pitchFamily="18" charset="0"/>
                <a:ea typeface="Times New Roman" panose="02020603050405020304" pitchFamily="18" charset="0"/>
              </a:rPr>
              <a:t> деп аталады. </a:t>
            </a:r>
            <a:endParaRPr lang="ru-RU" sz="1600" dirty="0">
              <a:solidFill>
                <a:srgbClr val="FF0000"/>
              </a:solidFill>
              <a:latin typeface="Times New Roman" panose="02020603050405020304" pitchFamily="18" charset="0"/>
              <a:ea typeface="Times New Roman" panose="02020603050405020304" pitchFamily="18" charset="0"/>
            </a:endParaRPr>
          </a:p>
          <a:p>
            <a:pPr indent="288290" algn="ctr">
              <a:spcAft>
                <a:spcPts val="0"/>
              </a:spcAft>
            </a:pPr>
            <a:r>
              <a:rPr lang="kk-KZ" sz="1600" dirty="0">
                <a:solidFill>
                  <a:srgbClr val="FF0000"/>
                </a:solidFill>
                <a:latin typeface="Times New Roman" panose="02020603050405020304" pitchFamily="18" charset="0"/>
                <a:ea typeface="Times New Roman" panose="02020603050405020304" pitchFamily="18" charset="0"/>
              </a:rPr>
              <a:t>                                                     </a:t>
            </a:r>
          </a:p>
          <a:p>
            <a:pPr indent="288290" algn="ctr">
              <a:spcAft>
                <a:spcPts val="0"/>
              </a:spcAft>
            </a:pPr>
            <a:r>
              <a:rPr lang="kk-KZ" sz="1600" dirty="0">
                <a:solidFill>
                  <a:srgbClr val="FF0000"/>
                </a:solidFill>
                <a:latin typeface="Times New Roman" panose="02020603050405020304" pitchFamily="18" charset="0"/>
                <a:ea typeface="Times New Roman" panose="02020603050405020304" pitchFamily="18" charset="0"/>
              </a:rPr>
              <a:t> E = </a:t>
            </a:r>
            <a:r>
              <a:rPr lang="kk-KZ" sz="1600" dirty="0" err="1">
                <a:solidFill>
                  <a:srgbClr val="FF0000"/>
                </a:solidFill>
                <a:latin typeface="Times New Roman" panose="02020603050405020304" pitchFamily="18" charset="0"/>
                <a:ea typeface="Times New Roman" panose="02020603050405020304" pitchFamily="18" charset="0"/>
              </a:rPr>
              <a:t>dQ/dF</a:t>
            </a:r>
            <a:r>
              <a:rPr lang="kk-KZ" sz="1600" dirty="0">
                <a:solidFill>
                  <a:srgbClr val="FF0000"/>
                </a:solidFill>
                <a:latin typeface="Times New Roman" panose="02020603050405020304" pitchFamily="18" charset="0"/>
                <a:ea typeface="Times New Roman" panose="02020603050405020304" pitchFamily="18" charset="0"/>
              </a:rPr>
              <a:t>.                                                                         </a:t>
            </a:r>
            <a:r>
              <a:rPr lang="kk-KZ" sz="1600" dirty="0">
                <a:solidFill>
                  <a:srgbClr val="000000"/>
                </a:solidFill>
                <a:latin typeface="Times New Roman" panose="02020603050405020304" pitchFamily="18" charset="0"/>
                <a:ea typeface="Times New Roman" panose="02020603050405020304" pitchFamily="18" charset="0"/>
              </a:rPr>
              <a:t>(7.1)</a:t>
            </a:r>
            <a:endParaRPr lang="ru-RU" sz="1600" dirty="0">
              <a:latin typeface="Times New Roman" panose="02020603050405020304" pitchFamily="18" charset="0"/>
              <a:ea typeface="Times New Roman" panose="02020603050405020304" pitchFamily="18" charset="0"/>
            </a:endParaRPr>
          </a:p>
          <a:p>
            <a:pPr indent="288290" algn="just">
              <a:spcAft>
                <a:spcPts val="0"/>
              </a:spcAft>
            </a:pPr>
            <a:endParaRPr lang="kk-KZ" sz="1600" dirty="0">
              <a:latin typeface="Times New Roman" panose="02020603050405020304" pitchFamily="18" charset="0"/>
              <a:ea typeface="Times New Roman" panose="02020603050405020304" pitchFamily="18" charset="0"/>
            </a:endParaRPr>
          </a:p>
          <a:p>
            <a:pPr indent="288290" algn="just">
              <a:spcAft>
                <a:spcPts val="0"/>
              </a:spcAft>
            </a:pPr>
            <a:r>
              <a:rPr lang="kk-KZ" sz="1600" dirty="0">
                <a:latin typeface="Times New Roman" panose="02020603050405020304" pitchFamily="18" charset="0"/>
                <a:ea typeface="Times New Roman" panose="02020603050405020304" pitchFamily="18" charset="0"/>
              </a:rPr>
              <a:t>Сәулелену ағыны мен сәулелену ағыны тығыздығында әртүрлі ұзындықтағы толқын сәулесі бар, сондықтан сәулеленудің бұл сипаттамалары </a:t>
            </a:r>
            <a:r>
              <a:rPr lang="kk-KZ" sz="1600" i="1" u="sng" dirty="0">
                <a:solidFill>
                  <a:srgbClr val="FF0000"/>
                </a:solidFill>
                <a:latin typeface="Times New Roman" panose="02020603050405020304" pitchFamily="18" charset="0"/>
                <a:ea typeface="Times New Roman" panose="02020603050405020304" pitchFamily="18" charset="0"/>
              </a:rPr>
              <a:t>интегралдық</a:t>
            </a:r>
            <a:r>
              <a:rPr lang="kk-KZ" sz="1600" dirty="0">
                <a:latin typeface="Times New Roman" panose="02020603050405020304" pitchFamily="18" charset="0"/>
                <a:ea typeface="Times New Roman" panose="02020603050405020304" pitchFamily="18" charset="0"/>
              </a:rPr>
              <a:t> деп, ал толқын ұзындығының өзгеруі өте тар  интервалға сәйкес келетін, </a:t>
            </a:r>
            <a:r>
              <a:rPr lang="ru-RU" sz="1600" i="1" dirty="0">
                <a:solidFill>
                  <a:srgbClr val="000000"/>
                </a:solidFill>
                <a:latin typeface="Times New Roman" panose="02020603050405020304" pitchFamily="18" charset="0"/>
                <a:ea typeface="Times New Roman" panose="02020603050405020304" pitchFamily="18" charset="0"/>
              </a:rPr>
              <a:t>λ</a:t>
            </a:r>
            <a:r>
              <a:rPr lang="kk-KZ" sz="1600" i="1" dirty="0" err="1">
                <a:solidFill>
                  <a:srgbClr val="000000"/>
                </a:solidFill>
                <a:latin typeface="Times New Roman" panose="02020603050405020304" pitchFamily="18" charset="0"/>
                <a:ea typeface="Times New Roman" panose="02020603050405020304" pitchFamily="18" charset="0"/>
              </a:rPr>
              <a:t>-</a:t>
            </a:r>
            <a:r>
              <a:rPr lang="kk-KZ" sz="1600" dirty="0" err="1">
                <a:solidFill>
                  <a:srgbClr val="000000"/>
                </a:solidFill>
                <a:latin typeface="Times New Roman" panose="02020603050405020304" pitchFamily="18" charset="0"/>
                <a:ea typeface="Times New Roman" panose="02020603050405020304" pitchFamily="18" charset="0"/>
              </a:rPr>
              <a:t>дан</a:t>
            </a:r>
            <a:r>
              <a:rPr lang="kk-KZ" sz="1600" dirty="0">
                <a:solidFill>
                  <a:srgbClr val="000000"/>
                </a:solidFill>
                <a:latin typeface="Times New Roman" panose="02020603050405020304" pitchFamily="18" charset="0"/>
                <a:ea typeface="Times New Roman" panose="02020603050405020304" pitchFamily="18" charset="0"/>
              </a:rPr>
              <a:t> </a:t>
            </a:r>
            <a:r>
              <a:rPr lang="ru-RU" sz="1600" i="1" dirty="0">
                <a:solidFill>
                  <a:srgbClr val="000000"/>
                </a:solidFill>
                <a:latin typeface="Times New Roman" panose="02020603050405020304" pitchFamily="18" charset="0"/>
                <a:ea typeface="Times New Roman" panose="02020603050405020304" pitchFamily="18" charset="0"/>
              </a:rPr>
              <a:t>λ</a:t>
            </a:r>
            <a:r>
              <a:rPr lang="kk-KZ" sz="1600" i="1" dirty="0">
                <a:solidFill>
                  <a:srgbClr val="000000"/>
                </a:solidFill>
                <a:latin typeface="Times New Roman" panose="02020603050405020304" pitchFamily="18" charset="0"/>
                <a:ea typeface="Times New Roman" panose="02020603050405020304" pitchFamily="18" charset="0"/>
              </a:rPr>
              <a:t> + d</a:t>
            </a:r>
            <a:r>
              <a:rPr lang="en-US" sz="1600" i="1" dirty="0">
                <a:solidFill>
                  <a:srgbClr val="000000"/>
                </a:solidFill>
                <a:latin typeface="Times New Roman" panose="02020603050405020304" pitchFamily="18" charset="0"/>
                <a:ea typeface="Times New Roman" panose="02020603050405020304" pitchFamily="18" charset="0"/>
              </a:rPr>
              <a:t>λ</a:t>
            </a:r>
            <a:r>
              <a:rPr lang="kk-KZ" sz="1600" dirty="0">
                <a:latin typeface="Times New Roman" panose="02020603050405020304" pitchFamily="18" charset="0"/>
                <a:ea typeface="Times New Roman" panose="02020603050405020304" pitchFamily="18" charset="0"/>
              </a:rPr>
              <a:t> дейін, сәулеленуді </a:t>
            </a:r>
            <a:r>
              <a:rPr lang="kk-KZ" sz="1600" i="1" dirty="0">
                <a:solidFill>
                  <a:srgbClr val="FF0000"/>
                </a:solidFill>
                <a:latin typeface="Times New Roman" panose="02020603050405020304" pitchFamily="18" charset="0"/>
                <a:ea typeface="Times New Roman" panose="02020603050405020304" pitchFamily="18" charset="0"/>
              </a:rPr>
              <a:t>монохроматикалық </a:t>
            </a:r>
            <a:r>
              <a:rPr lang="kk-KZ" sz="1600" dirty="0">
                <a:latin typeface="Times New Roman" panose="02020603050405020304" pitchFamily="18" charset="0"/>
                <a:ea typeface="Times New Roman" panose="02020603050405020304" pitchFamily="18" charset="0"/>
              </a:rPr>
              <a:t>(араласпаған, біркелкі) деп атайды. </a:t>
            </a:r>
            <a:endParaRPr lang="ru-RU" sz="1600" dirty="0">
              <a:latin typeface="Times New Roman" panose="02020603050405020304" pitchFamily="18" charset="0"/>
              <a:ea typeface="Times New Roman" panose="02020603050405020304" pitchFamily="18" charset="0"/>
            </a:endParaRPr>
          </a:p>
          <a:p>
            <a:pPr indent="288290" algn="just">
              <a:spcAft>
                <a:spcPts val="0"/>
              </a:spcAft>
            </a:pPr>
            <a:r>
              <a:rPr lang="kk-KZ" sz="1600" dirty="0">
                <a:latin typeface="Times New Roman" panose="02020603050405020304" pitchFamily="18" charset="0"/>
                <a:ea typeface="Times New Roman" panose="02020603050405020304" pitchFamily="18" charset="0"/>
              </a:rPr>
              <a:t>Қоршаған ортадан сәуле ағыны </a:t>
            </a:r>
            <a:r>
              <a:rPr lang="kk-KZ" sz="1600" dirty="0" err="1">
                <a:solidFill>
                  <a:srgbClr val="FF0000"/>
                </a:solidFill>
                <a:latin typeface="Times New Roman" panose="02020603050405020304" pitchFamily="18" charset="0"/>
                <a:ea typeface="Times New Roman" panose="02020603050405020304" pitchFamily="18" charset="0"/>
              </a:rPr>
              <a:t>Q</a:t>
            </a:r>
            <a:r>
              <a:rPr lang="kk-KZ" sz="1600" baseline="-25000" dirty="0" err="1">
                <a:solidFill>
                  <a:srgbClr val="FF0000"/>
                </a:solidFill>
                <a:latin typeface="Times New Roman" panose="02020603050405020304" pitchFamily="18" charset="0"/>
                <a:ea typeface="Times New Roman" panose="02020603050405020304" pitchFamily="18" charset="0"/>
              </a:rPr>
              <a:t>о</a:t>
            </a:r>
            <a:r>
              <a:rPr lang="kk-KZ" sz="1600" dirty="0">
                <a:solidFill>
                  <a:srgbClr val="FF0000"/>
                </a:solidFill>
                <a:latin typeface="Times New Roman" panose="02020603050405020304" pitchFamily="18" charset="0"/>
                <a:ea typeface="Times New Roman" panose="02020603050405020304" pitchFamily="18" charset="0"/>
              </a:rPr>
              <a:t> </a:t>
            </a:r>
            <a:r>
              <a:rPr lang="kk-KZ" sz="1600" dirty="0">
                <a:latin typeface="Times New Roman" panose="02020603050405020304" pitchFamily="18" charset="0"/>
                <a:ea typeface="Times New Roman" panose="02020603050405020304" pitchFamily="18" charset="0"/>
              </a:rPr>
              <a:t>денеге түскенде, жалпы жағдайда оның бір бөлігі денеден шағылысады </a:t>
            </a:r>
            <a:r>
              <a:rPr lang="kk-KZ" sz="1600" dirty="0">
                <a:solidFill>
                  <a:srgbClr val="FF0000"/>
                </a:solidFill>
                <a:latin typeface="Times New Roman" panose="02020603050405020304" pitchFamily="18" charset="0"/>
                <a:ea typeface="Times New Roman" panose="02020603050405020304" pitchFamily="18" charset="0"/>
              </a:rPr>
              <a:t>Q</a:t>
            </a:r>
            <a:r>
              <a:rPr lang="kk-KZ" sz="1600" baseline="-25000" dirty="0">
                <a:solidFill>
                  <a:srgbClr val="FF0000"/>
                </a:solidFill>
                <a:latin typeface="Times New Roman" panose="02020603050405020304" pitchFamily="18" charset="0"/>
                <a:ea typeface="Times New Roman" panose="02020603050405020304" pitchFamily="18" charset="0"/>
              </a:rPr>
              <a:t>R</a:t>
            </a:r>
            <a:r>
              <a:rPr lang="kk-KZ" sz="1600" dirty="0">
                <a:latin typeface="Times New Roman" panose="02020603050405020304" pitchFamily="18" charset="0"/>
                <a:ea typeface="Times New Roman" panose="02020603050405020304" pitchFamily="18" charset="0"/>
              </a:rPr>
              <a:t>, бір бөлігі денемен жұтылады </a:t>
            </a:r>
            <a:r>
              <a:rPr lang="kk-KZ" sz="1600" dirty="0">
                <a:solidFill>
                  <a:srgbClr val="FF0000"/>
                </a:solidFill>
                <a:latin typeface="Times New Roman" panose="02020603050405020304" pitchFamily="18" charset="0"/>
                <a:ea typeface="Times New Roman" panose="02020603050405020304" pitchFamily="18" charset="0"/>
              </a:rPr>
              <a:t>Q</a:t>
            </a:r>
            <a:r>
              <a:rPr lang="kk-KZ" sz="1600" baseline="-25000" dirty="0">
                <a:solidFill>
                  <a:srgbClr val="FF0000"/>
                </a:solidFill>
                <a:latin typeface="Times New Roman" panose="02020603050405020304" pitchFamily="18" charset="0"/>
                <a:ea typeface="Times New Roman" panose="02020603050405020304" pitchFamily="18" charset="0"/>
              </a:rPr>
              <a:t>А</a:t>
            </a:r>
            <a:r>
              <a:rPr lang="kk-KZ" sz="1600" dirty="0">
                <a:latin typeface="Times New Roman" panose="02020603050405020304" pitchFamily="18" charset="0"/>
                <a:ea typeface="Times New Roman" panose="02020603050405020304" pitchFamily="18" charset="0"/>
              </a:rPr>
              <a:t>, енді бір бөлігі </a:t>
            </a:r>
            <a:r>
              <a:rPr lang="kk-KZ" sz="1600" dirty="0">
                <a:solidFill>
                  <a:srgbClr val="FF0000"/>
                </a:solidFill>
                <a:latin typeface="Times New Roman" panose="02020603050405020304" pitchFamily="18" charset="0"/>
                <a:ea typeface="Times New Roman" panose="02020603050405020304" pitchFamily="18" charset="0"/>
              </a:rPr>
              <a:t>дене арқылы өтіп кетеді Q</a:t>
            </a:r>
            <a:r>
              <a:rPr lang="kk-KZ" sz="1600" baseline="-25000" dirty="0">
                <a:solidFill>
                  <a:srgbClr val="FF0000"/>
                </a:solidFill>
                <a:latin typeface="Times New Roman" panose="02020603050405020304" pitchFamily="18" charset="0"/>
                <a:ea typeface="Times New Roman" panose="02020603050405020304" pitchFamily="18" charset="0"/>
              </a:rPr>
              <a:t>D </a:t>
            </a:r>
            <a:r>
              <a:rPr lang="kk-KZ" sz="1600" dirty="0">
                <a:solidFill>
                  <a:srgbClr val="FF0000"/>
                </a:solidFill>
                <a:latin typeface="Times New Roman" panose="02020603050405020304" pitchFamily="18" charset="0"/>
                <a:ea typeface="Times New Roman" panose="02020603050405020304" pitchFamily="18" charset="0"/>
              </a:rPr>
              <a:t>(  сурет)</a:t>
            </a:r>
            <a:r>
              <a:rPr lang="kk-KZ" sz="1600" dirty="0">
                <a:latin typeface="Times New Roman" panose="02020603050405020304" pitchFamily="18" charset="0"/>
                <a:ea typeface="Times New Roman" panose="02020603050405020304" pitchFamily="18" charset="0"/>
              </a:rPr>
              <a:t>, яғни энергияның сақталу заңы бойынша:  </a:t>
            </a:r>
            <a:endParaRPr lang="ru-RU" sz="1600" dirty="0">
              <a:latin typeface="Times New Roman" panose="02020603050405020304" pitchFamily="18" charset="0"/>
              <a:ea typeface="Times New Roman" panose="02020603050405020304" pitchFamily="18" charset="0"/>
            </a:endParaRPr>
          </a:p>
          <a:p>
            <a:pPr indent="288290" algn="r">
              <a:spcAft>
                <a:spcPts val="0"/>
              </a:spcAft>
            </a:pP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a</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r</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d</a:t>
            </a:r>
            <a:r>
              <a:rPr lang="en-US" sz="1600" cap="small" baseline="-25000" dirty="0">
                <a:solidFill>
                  <a:srgbClr val="FF0000"/>
                </a:solidFill>
                <a:latin typeface="Times New Roman" panose="02020603050405020304" pitchFamily="18" charset="0"/>
                <a:ea typeface="Times New Roman" panose="02020603050405020304" pitchFamily="18" charset="0"/>
              </a:rPr>
              <a:t> </a:t>
            </a:r>
            <a:r>
              <a:rPr lang="ru-RU" sz="1600" cap="small" dirty="0">
                <a:solidFill>
                  <a:srgbClr val="FF0000"/>
                </a:solidFill>
                <a:latin typeface="Times New Roman" panose="02020603050405020304" pitchFamily="18" charset="0"/>
                <a:ea typeface="Times New Roman" panose="02020603050405020304" pitchFamily="18" charset="0"/>
              </a:rPr>
              <a:t>= </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o</a:t>
            </a:r>
            <a:r>
              <a:rPr lang="ru-RU" sz="1600" cap="small" dirty="0">
                <a:solidFill>
                  <a:srgbClr val="FF0000"/>
                </a:solidFill>
                <a:latin typeface="Times New Roman" panose="02020603050405020304" pitchFamily="18" charset="0"/>
                <a:ea typeface="Times New Roman" panose="02020603050405020304" pitchFamily="18" charset="0"/>
              </a:rPr>
              <a:t>.                                                                                </a:t>
            </a:r>
            <a:r>
              <a:rPr lang="ru-RU" sz="1600" cap="small" dirty="0">
                <a:solidFill>
                  <a:srgbClr val="000000"/>
                </a:solidFill>
                <a:latin typeface="Times New Roman" panose="02020603050405020304" pitchFamily="18" charset="0"/>
                <a:ea typeface="Times New Roman" panose="02020603050405020304" pitchFamily="18" charset="0"/>
              </a:rPr>
              <a:t>(</a:t>
            </a:r>
            <a:r>
              <a:rPr lang="kk-KZ" sz="1600" cap="small" dirty="0">
                <a:solidFill>
                  <a:srgbClr val="000000"/>
                </a:solidFill>
                <a:latin typeface="Times New Roman" panose="02020603050405020304" pitchFamily="18" charset="0"/>
                <a:ea typeface="Times New Roman" panose="02020603050405020304" pitchFamily="18" charset="0"/>
              </a:rPr>
              <a:t>7.2</a:t>
            </a:r>
            <a:r>
              <a:rPr lang="ru-RU" sz="1600" cap="small" dirty="0">
                <a:solidFill>
                  <a:srgbClr val="000000"/>
                </a:solidFill>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indent="288290" algn="just">
              <a:spcAft>
                <a:spcPts val="0"/>
              </a:spcAft>
            </a:pPr>
            <a:endParaRPr lang="kk-KZ" sz="1600" dirty="0">
              <a:solidFill>
                <a:srgbClr val="000000"/>
              </a:solidFill>
              <a:latin typeface="Times New Roman" panose="02020603050405020304" pitchFamily="18" charset="0"/>
              <a:ea typeface="Times New Roman" panose="02020603050405020304" pitchFamily="18" charset="0"/>
            </a:endParaRPr>
          </a:p>
          <a:p>
            <a:pPr indent="288290" algn="just">
              <a:spcAft>
                <a:spcPts val="0"/>
              </a:spcAft>
            </a:pPr>
            <a:r>
              <a:rPr lang="kk-KZ" sz="1600" dirty="0">
                <a:solidFill>
                  <a:srgbClr val="000000"/>
                </a:solidFill>
                <a:latin typeface="Times New Roman" panose="02020603050405020304" pitchFamily="18" charset="0"/>
                <a:ea typeface="Times New Roman" panose="02020603050405020304" pitchFamily="18" charset="0"/>
              </a:rPr>
              <a:t>Осы теңдіктің екі бөлігінде </a:t>
            </a:r>
            <a:r>
              <a:rPr lang="en-US" sz="1600" dirty="0">
                <a:solidFill>
                  <a:srgbClr val="000000"/>
                </a:solidFill>
                <a:latin typeface="Times New Roman" panose="02020603050405020304" pitchFamily="18" charset="0"/>
                <a:ea typeface="Times New Roman" panose="02020603050405020304" pitchFamily="18" charset="0"/>
              </a:rPr>
              <a:t>Q</a:t>
            </a:r>
            <a:r>
              <a:rPr lang="ru-RU" sz="1600" baseline="-25000" dirty="0">
                <a:solidFill>
                  <a:srgbClr val="000000"/>
                </a:solidFill>
                <a:latin typeface="Times New Roman" panose="02020603050405020304" pitchFamily="18" charset="0"/>
                <a:ea typeface="Times New Roman" panose="02020603050405020304" pitchFamily="18" charset="0"/>
              </a:rPr>
              <a:t>0 </a:t>
            </a:r>
            <a:r>
              <a:rPr lang="kk-KZ" sz="1600" dirty="0">
                <a:solidFill>
                  <a:srgbClr val="000000"/>
                </a:solidFill>
                <a:latin typeface="Times New Roman" panose="02020603050405020304" pitchFamily="18" charset="0"/>
                <a:ea typeface="Times New Roman" panose="02020603050405020304" pitchFamily="18" charset="0"/>
              </a:rPr>
              <a:t>бөле отырып</a:t>
            </a:r>
            <a:r>
              <a:rPr lang="ru-RU" sz="1600" dirty="0">
                <a:solidFill>
                  <a:srgbClr val="000000"/>
                </a:solidFill>
                <a:latin typeface="Times New Roman" panose="02020603050405020304" pitchFamily="18" charset="0"/>
                <a:ea typeface="Times New Roman" panose="02020603050405020304" pitchFamily="18" charset="0"/>
              </a:rPr>
              <a:t>, </a:t>
            </a:r>
            <a:r>
              <a:rPr lang="kk-KZ" sz="1600" dirty="0">
                <a:solidFill>
                  <a:srgbClr val="000000"/>
                </a:solidFill>
                <a:latin typeface="Times New Roman" panose="02020603050405020304" pitchFamily="18" charset="0"/>
                <a:ea typeface="Times New Roman" panose="02020603050405020304" pitchFamily="18" charset="0"/>
              </a:rPr>
              <a:t>аламыз</a:t>
            </a:r>
            <a:r>
              <a:rPr lang="ru-RU" sz="1600" dirty="0">
                <a:solidFill>
                  <a:srgbClr val="000000"/>
                </a:solidFill>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indent="288290" algn="r">
              <a:spcAft>
                <a:spcPts val="0"/>
              </a:spcAft>
            </a:pPr>
            <a:r>
              <a:rPr lang="en-US" sz="1600" cap="small" dirty="0">
                <a:solidFill>
                  <a:srgbClr val="FF0000"/>
                </a:solidFill>
                <a:latin typeface="Times New Roman" panose="02020603050405020304" pitchFamily="18" charset="0"/>
                <a:ea typeface="Times New Roman" panose="02020603050405020304" pitchFamily="18" charset="0"/>
              </a:rPr>
              <a:t>q</a:t>
            </a:r>
            <a:r>
              <a:rPr lang="ru-RU" sz="1600" cap="small" baseline="-25000" dirty="0">
                <a:solidFill>
                  <a:srgbClr val="FF0000"/>
                </a:solidFill>
                <a:latin typeface="Times New Roman" panose="02020603050405020304" pitchFamily="18" charset="0"/>
                <a:ea typeface="Times New Roman" panose="02020603050405020304" pitchFamily="18" charset="0"/>
              </a:rPr>
              <a:t>А</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o</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R</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o</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d</a:t>
            </a:r>
            <a:r>
              <a:rPr lang="ru-RU" sz="1600" cap="small" dirty="0">
                <a:solidFill>
                  <a:srgbClr val="FF0000"/>
                </a:solidFill>
                <a:latin typeface="Times New Roman" panose="02020603050405020304" pitchFamily="18" charset="0"/>
                <a:ea typeface="Times New Roman" panose="02020603050405020304" pitchFamily="18" charset="0"/>
              </a:rPr>
              <a:t>/</a:t>
            </a:r>
            <a:r>
              <a:rPr lang="en-US" sz="1600" cap="small" dirty="0" err="1">
                <a:solidFill>
                  <a:srgbClr val="FF0000"/>
                </a:solidFill>
                <a:latin typeface="Times New Roman" panose="02020603050405020304" pitchFamily="18" charset="0"/>
                <a:ea typeface="Times New Roman" panose="02020603050405020304" pitchFamily="18" charset="0"/>
              </a:rPr>
              <a:t>q</a:t>
            </a:r>
            <a:r>
              <a:rPr lang="en-US" sz="1600" cap="small" baseline="-25000" dirty="0" err="1">
                <a:solidFill>
                  <a:srgbClr val="FF0000"/>
                </a:solidFill>
                <a:latin typeface="Times New Roman" panose="02020603050405020304" pitchFamily="18" charset="0"/>
                <a:ea typeface="Times New Roman" panose="02020603050405020304" pitchFamily="18" charset="0"/>
              </a:rPr>
              <a:t>o</a:t>
            </a:r>
            <a:r>
              <a:rPr lang="ru-RU" sz="1600" cap="small" dirty="0">
                <a:solidFill>
                  <a:srgbClr val="FF0000"/>
                </a:solidFill>
                <a:latin typeface="Times New Roman" panose="02020603050405020304" pitchFamily="18" charset="0"/>
                <a:ea typeface="Times New Roman" panose="02020603050405020304" pitchFamily="18" charset="0"/>
              </a:rPr>
              <a:t> = 1    </a:t>
            </a:r>
            <a:r>
              <a:rPr lang="kk-KZ" sz="1600" dirty="0">
                <a:solidFill>
                  <a:srgbClr val="FF0000"/>
                </a:solidFill>
                <a:latin typeface="Times New Roman" panose="02020603050405020304" pitchFamily="18" charset="0"/>
                <a:ea typeface="Times New Roman" panose="02020603050405020304" pitchFamily="18" charset="0"/>
              </a:rPr>
              <a:t>немесе</a:t>
            </a:r>
            <a:r>
              <a:rPr lang="ru-RU" sz="1600" dirty="0">
                <a:solidFill>
                  <a:srgbClr val="FF0000"/>
                </a:solidFill>
                <a:latin typeface="Times New Roman" panose="02020603050405020304" pitchFamily="18" charset="0"/>
                <a:ea typeface="Times New Roman" panose="02020603050405020304" pitchFamily="18" charset="0"/>
              </a:rPr>
              <a:t>   </a:t>
            </a:r>
            <a:r>
              <a:rPr lang="en-US" sz="1600" dirty="0">
                <a:solidFill>
                  <a:srgbClr val="FF0000"/>
                </a:solidFill>
                <a:latin typeface="Times New Roman" panose="02020603050405020304" pitchFamily="18" charset="0"/>
                <a:ea typeface="Times New Roman" panose="02020603050405020304" pitchFamily="18" charset="0"/>
              </a:rPr>
              <a:t>A</a:t>
            </a:r>
            <a:r>
              <a:rPr lang="ru-RU" sz="1600" dirty="0">
                <a:solidFill>
                  <a:srgbClr val="FF0000"/>
                </a:solidFill>
                <a:latin typeface="Times New Roman" panose="02020603050405020304" pitchFamily="18" charset="0"/>
                <a:ea typeface="Times New Roman" panose="02020603050405020304" pitchFamily="18" charset="0"/>
              </a:rPr>
              <a:t> + </a:t>
            </a:r>
            <a:r>
              <a:rPr lang="en-US" sz="1600" dirty="0">
                <a:solidFill>
                  <a:srgbClr val="FF0000"/>
                </a:solidFill>
                <a:latin typeface="Times New Roman" panose="02020603050405020304" pitchFamily="18" charset="0"/>
                <a:ea typeface="Times New Roman" panose="02020603050405020304" pitchFamily="18" charset="0"/>
              </a:rPr>
              <a:t>R</a:t>
            </a:r>
            <a:r>
              <a:rPr lang="ru-RU" sz="1600" dirty="0">
                <a:solidFill>
                  <a:srgbClr val="FF0000"/>
                </a:solidFill>
                <a:latin typeface="Times New Roman" panose="02020603050405020304" pitchFamily="18" charset="0"/>
                <a:ea typeface="Times New Roman" panose="02020603050405020304" pitchFamily="18" charset="0"/>
              </a:rPr>
              <a:t> + </a:t>
            </a:r>
            <a:r>
              <a:rPr lang="en-US" sz="1600" dirty="0">
                <a:solidFill>
                  <a:srgbClr val="FF0000"/>
                </a:solidFill>
                <a:latin typeface="Times New Roman" panose="02020603050405020304" pitchFamily="18" charset="0"/>
                <a:ea typeface="Times New Roman" panose="02020603050405020304" pitchFamily="18" charset="0"/>
              </a:rPr>
              <a:t>D</a:t>
            </a:r>
            <a:r>
              <a:rPr lang="ru-RU" sz="1600" dirty="0">
                <a:solidFill>
                  <a:srgbClr val="FF0000"/>
                </a:solidFill>
                <a:latin typeface="Times New Roman" panose="02020603050405020304" pitchFamily="18" charset="0"/>
                <a:ea typeface="Times New Roman" panose="02020603050405020304" pitchFamily="18" charset="0"/>
              </a:rPr>
              <a:t> = 0.                                        </a:t>
            </a:r>
            <a:r>
              <a:rPr lang="ru-RU" sz="1600" cap="small" dirty="0">
                <a:solidFill>
                  <a:srgbClr val="FF0000"/>
                </a:solidFill>
                <a:latin typeface="Times New Roman" panose="02020603050405020304" pitchFamily="18" charset="0"/>
                <a:ea typeface="Times New Roman" panose="02020603050405020304" pitchFamily="18" charset="0"/>
              </a:rPr>
              <a:t> </a:t>
            </a:r>
            <a:r>
              <a:rPr lang="ru-RU" sz="1600" cap="small" dirty="0">
                <a:solidFill>
                  <a:srgbClr val="000000"/>
                </a:solidFill>
                <a:latin typeface="Times New Roman" panose="02020603050405020304" pitchFamily="18" charset="0"/>
                <a:ea typeface="Times New Roman" panose="02020603050405020304" pitchFamily="18" charset="0"/>
              </a:rPr>
              <a:t>(</a:t>
            </a:r>
            <a:r>
              <a:rPr lang="kk-KZ" sz="1600" cap="small" dirty="0">
                <a:solidFill>
                  <a:srgbClr val="000000"/>
                </a:solidFill>
                <a:latin typeface="Times New Roman" panose="02020603050405020304" pitchFamily="18" charset="0"/>
                <a:ea typeface="Times New Roman" panose="02020603050405020304" pitchFamily="18" charset="0"/>
              </a:rPr>
              <a:t>7.3</a:t>
            </a:r>
            <a:r>
              <a:rPr lang="ru-RU" sz="1600" cap="small" dirty="0">
                <a:solidFill>
                  <a:srgbClr val="000000"/>
                </a:solidFill>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indent="288290" algn="just">
              <a:spcAft>
                <a:spcPts val="0"/>
              </a:spcAft>
            </a:pPr>
            <a:endParaRPr lang="kk-KZ" sz="1600" dirty="0">
              <a:solidFill>
                <a:srgbClr val="000000"/>
              </a:solidFill>
              <a:latin typeface="Times New Roman" panose="02020603050405020304" pitchFamily="18" charset="0"/>
              <a:ea typeface="Times New Roman" panose="02020603050405020304" pitchFamily="18" charset="0"/>
            </a:endParaRPr>
          </a:p>
          <a:p>
            <a:pPr indent="288290" algn="just">
              <a:spcAft>
                <a:spcPts val="0"/>
              </a:spcAft>
            </a:pPr>
            <a:r>
              <a:rPr lang="kk-KZ" sz="1600" dirty="0">
                <a:solidFill>
                  <a:srgbClr val="000000"/>
                </a:solidFill>
                <a:latin typeface="Times New Roman" panose="02020603050405020304" pitchFamily="18" charset="0"/>
                <a:ea typeface="Times New Roman" panose="02020603050405020304" pitchFamily="18" charset="0"/>
              </a:rPr>
              <a:t>Қатынастың бірінші мүшесі </a:t>
            </a:r>
            <a:r>
              <a:rPr lang="ru-RU" sz="1600" dirty="0">
                <a:solidFill>
                  <a:srgbClr val="000000"/>
                </a:solidFill>
                <a:latin typeface="Times New Roman" panose="02020603050405020304" pitchFamily="18" charset="0"/>
                <a:ea typeface="Times New Roman" panose="02020603050405020304" pitchFamily="18" charset="0"/>
              </a:rPr>
              <a:t>(</a:t>
            </a:r>
            <a:r>
              <a:rPr lang="kk-KZ" sz="1600" dirty="0">
                <a:solidFill>
                  <a:srgbClr val="000000"/>
                </a:solidFill>
                <a:latin typeface="Times New Roman" panose="02020603050405020304" pitchFamily="18" charset="0"/>
                <a:ea typeface="Times New Roman" panose="02020603050405020304" pitchFamily="18" charset="0"/>
              </a:rPr>
              <a:t>69</a:t>
            </a:r>
            <a:r>
              <a:rPr lang="ru-RU" sz="1600" dirty="0">
                <a:solidFill>
                  <a:srgbClr val="000000"/>
                </a:solidFill>
                <a:latin typeface="Times New Roman" panose="02020603050405020304" pitchFamily="18" charset="0"/>
                <a:ea typeface="Times New Roman" panose="02020603050405020304" pitchFamily="18" charset="0"/>
              </a:rPr>
              <a:t>) </a:t>
            </a:r>
            <a:r>
              <a:rPr lang="kk-KZ" sz="1600" dirty="0">
                <a:solidFill>
                  <a:srgbClr val="000000"/>
                </a:solidFill>
                <a:latin typeface="Times New Roman" panose="02020603050405020304" pitchFamily="18" charset="0"/>
                <a:ea typeface="Times New Roman" panose="02020603050405020304" pitchFamily="18" charset="0"/>
              </a:rPr>
              <a:t>дененің </a:t>
            </a:r>
            <a:r>
              <a:rPr lang="kk-KZ" sz="1600" i="1" dirty="0">
                <a:solidFill>
                  <a:srgbClr val="000000"/>
                </a:solidFill>
                <a:latin typeface="Times New Roman" panose="02020603050405020304" pitchFamily="18" charset="0"/>
                <a:ea typeface="Times New Roman" panose="02020603050405020304" pitchFamily="18" charset="0"/>
              </a:rPr>
              <a:t>сіңіру қабілеттілігін</a:t>
            </a:r>
            <a:r>
              <a:rPr lang="kk-KZ" sz="1600" dirty="0">
                <a:solidFill>
                  <a:srgbClr val="000000"/>
                </a:solidFill>
                <a:latin typeface="Times New Roman" panose="02020603050405020304" pitchFamily="18" charset="0"/>
                <a:ea typeface="Times New Roman" panose="02020603050405020304" pitchFamily="18" charset="0"/>
              </a:rPr>
              <a:t> </a:t>
            </a:r>
            <a:r>
              <a:rPr lang="ru-RU" sz="1600" i="1" dirty="0">
                <a:solidFill>
                  <a:srgbClr val="000000"/>
                </a:solidFill>
                <a:latin typeface="Times New Roman" panose="02020603050405020304" pitchFamily="18" charset="0"/>
                <a:ea typeface="Times New Roman" panose="02020603050405020304" pitchFamily="18" charset="0"/>
              </a:rPr>
              <a:t>А, </a:t>
            </a:r>
            <a:r>
              <a:rPr lang="kk-KZ" sz="1600" dirty="0">
                <a:solidFill>
                  <a:srgbClr val="000000"/>
                </a:solidFill>
                <a:latin typeface="Times New Roman" panose="02020603050405020304" pitchFamily="18" charset="0"/>
                <a:ea typeface="Times New Roman" panose="02020603050405020304" pitchFamily="18" charset="0"/>
              </a:rPr>
              <a:t>екіншісі</a:t>
            </a:r>
            <a:r>
              <a:rPr lang="ru-RU" sz="1600" dirty="0">
                <a:solidFill>
                  <a:srgbClr val="000000"/>
                </a:solidFill>
                <a:latin typeface="Times New Roman" panose="02020603050405020304" pitchFamily="18" charset="0"/>
                <a:ea typeface="Times New Roman" panose="02020603050405020304" pitchFamily="18" charset="0"/>
              </a:rPr>
              <a:t> – </a:t>
            </a:r>
            <a:r>
              <a:rPr lang="kk-KZ" sz="1600" b="1" i="1" dirty="0">
                <a:solidFill>
                  <a:srgbClr val="FF0000"/>
                </a:solidFill>
                <a:latin typeface="Times New Roman" panose="02020603050405020304" pitchFamily="18" charset="0"/>
                <a:ea typeface="Times New Roman" panose="02020603050405020304" pitchFamily="18" charset="0"/>
              </a:rPr>
              <a:t>шағылыстыру қабілетін </a:t>
            </a:r>
            <a:r>
              <a:rPr lang="en-US" sz="1600" b="1" i="1" dirty="0">
                <a:solidFill>
                  <a:srgbClr val="FF0000"/>
                </a:solidFill>
                <a:latin typeface="Times New Roman" panose="02020603050405020304" pitchFamily="18" charset="0"/>
                <a:ea typeface="Times New Roman" panose="02020603050405020304" pitchFamily="18" charset="0"/>
              </a:rPr>
              <a:t>R</a:t>
            </a:r>
            <a:r>
              <a:rPr lang="en-US" sz="1600" i="1" dirty="0">
                <a:solidFill>
                  <a:srgbClr val="000000"/>
                </a:solidFill>
                <a:latin typeface="Times New Roman" panose="02020603050405020304" pitchFamily="18" charset="0"/>
                <a:ea typeface="Times New Roman" panose="02020603050405020304" pitchFamily="18" charset="0"/>
              </a:rPr>
              <a:t> </a:t>
            </a:r>
            <a:r>
              <a:rPr lang="kk-KZ" sz="1600" dirty="0">
                <a:solidFill>
                  <a:srgbClr val="000000"/>
                </a:solidFill>
                <a:latin typeface="Times New Roman" panose="02020603050405020304" pitchFamily="18" charset="0"/>
                <a:ea typeface="Times New Roman" panose="02020603050405020304" pitchFamily="18" charset="0"/>
              </a:rPr>
              <a:t>және үшіншісі</a:t>
            </a:r>
            <a:r>
              <a:rPr lang="ru-RU" sz="1600" dirty="0">
                <a:solidFill>
                  <a:srgbClr val="000000"/>
                </a:solidFill>
                <a:latin typeface="Times New Roman" panose="02020603050405020304" pitchFamily="18" charset="0"/>
                <a:ea typeface="Times New Roman" panose="02020603050405020304" pitchFamily="18" charset="0"/>
              </a:rPr>
              <a:t> – </a:t>
            </a:r>
            <a:r>
              <a:rPr lang="kk-KZ" sz="1600" b="1" i="1" dirty="0">
                <a:solidFill>
                  <a:srgbClr val="FF0000"/>
                </a:solidFill>
                <a:latin typeface="Times New Roman" panose="02020603050405020304" pitchFamily="18" charset="0"/>
                <a:ea typeface="Times New Roman" panose="02020603050405020304" pitchFamily="18" charset="0"/>
              </a:rPr>
              <a:t>өткізу қабілеттілігін </a:t>
            </a:r>
            <a:r>
              <a:rPr lang="kk-KZ" sz="1600" b="1" dirty="0">
                <a:solidFill>
                  <a:srgbClr val="FF0000"/>
                </a:solidFill>
                <a:latin typeface="Times New Roman" panose="02020603050405020304" pitchFamily="18" charset="0"/>
                <a:ea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rPr>
              <a:t>D</a:t>
            </a:r>
            <a:r>
              <a:rPr lang="kk-KZ" sz="1600" b="1" dirty="0">
                <a:solidFill>
                  <a:srgbClr val="FF0000"/>
                </a:solidFill>
                <a:latin typeface="Times New Roman" panose="02020603050405020304" pitchFamily="18" charset="0"/>
                <a:ea typeface="Times New Roman" panose="02020603050405020304" pitchFamily="18" charset="0"/>
              </a:rPr>
              <a:t> </a:t>
            </a:r>
            <a:r>
              <a:rPr lang="kk-KZ" sz="1600" dirty="0">
                <a:solidFill>
                  <a:srgbClr val="000000"/>
                </a:solidFill>
                <a:latin typeface="Times New Roman" panose="02020603050405020304" pitchFamily="18" charset="0"/>
                <a:ea typeface="Times New Roman" panose="02020603050405020304" pitchFamily="18" charset="0"/>
              </a:rPr>
              <a:t>сипаттайды</a:t>
            </a:r>
            <a:r>
              <a:rPr lang="ru-RU" sz="1600" dirty="0">
                <a:solidFill>
                  <a:srgbClr val="000000"/>
                </a:solidFill>
                <a:latin typeface="Times New Roman" panose="02020603050405020304" pitchFamily="18" charset="0"/>
                <a:ea typeface="Times New Roman" panose="02020603050405020304" pitchFamily="18" charset="0"/>
              </a:rPr>
              <a:t>. </a:t>
            </a:r>
          </a:p>
          <a:p>
            <a:pPr indent="288290" algn="just">
              <a:spcAft>
                <a:spcPts val="0"/>
              </a:spcAft>
            </a:pPr>
            <a:r>
              <a:rPr lang="kk-KZ" sz="1600" dirty="0">
                <a:solidFill>
                  <a:srgbClr val="000000"/>
                </a:solidFill>
                <a:latin typeface="Times New Roman" panose="02020603050405020304" pitchFamily="18" charset="0"/>
                <a:ea typeface="Times New Roman" panose="02020603050405020304" pitchFamily="18" charset="0"/>
              </a:rPr>
              <a:t>Бұл шамалардың барлығы </a:t>
            </a:r>
            <a:r>
              <a:rPr lang="kk-KZ" sz="1600" b="1" dirty="0">
                <a:solidFill>
                  <a:srgbClr val="FF0000"/>
                </a:solidFill>
                <a:latin typeface="Times New Roman" panose="02020603050405020304" pitchFamily="18" charset="0"/>
                <a:ea typeface="Times New Roman" panose="02020603050405020304" pitchFamily="18" charset="0"/>
              </a:rPr>
              <a:t>нөлдік мөлшерлі және 0-мен 1 дейінгі </a:t>
            </a:r>
            <a:r>
              <a:rPr lang="kk-KZ" sz="1600" dirty="0">
                <a:solidFill>
                  <a:srgbClr val="000000"/>
                </a:solidFill>
                <a:latin typeface="Times New Roman" panose="02020603050405020304" pitchFamily="18" charset="0"/>
                <a:ea typeface="Times New Roman" panose="02020603050405020304" pitchFamily="18" charset="0"/>
              </a:rPr>
              <a:t>шекте ғана өзгереді. </a:t>
            </a:r>
            <a:endParaRPr lang="ru-RU" sz="1600" dirty="0">
              <a:latin typeface="Times New Roman" panose="02020603050405020304" pitchFamily="18" charset="0"/>
              <a:ea typeface="Times New Roman" panose="02020603050405020304" pitchFamily="18" charset="0"/>
            </a:endParaRPr>
          </a:p>
          <a:p>
            <a:pPr algn="r" eaLnBrk="1" hangingPunct="1"/>
            <a:r>
              <a:rPr lang="ru-RU" altLang="x-none" sz="1600" dirty="0">
                <a:latin typeface="Times New Roman" panose="02020603050405020304" pitchFamily="18" charset="0"/>
                <a:cs typeface="Times New Roman" panose="02020603050405020304" pitchFamily="18" charset="0"/>
              </a:rPr>
              <a:t>                                            (31)</a:t>
            </a:r>
          </a:p>
        </p:txBody>
      </p:sp>
      <p:sp>
        <p:nvSpPr>
          <p:cNvPr id="10266" name="Rectangle 2">
            <a:extLst>
              <a:ext uri="{FF2B5EF4-FFF2-40B4-BE49-F238E27FC236}">
                <a16:creationId xmlns:a16="http://schemas.microsoft.com/office/drawing/2014/main" id="{16C1D6BB-01A2-6A4A-85A6-0319453FCA6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8" name="Rectangle 4">
            <a:extLst>
              <a:ext uri="{FF2B5EF4-FFF2-40B4-BE49-F238E27FC236}">
                <a16:creationId xmlns:a16="http://schemas.microsoft.com/office/drawing/2014/main" id="{36624591-2444-C84B-97C2-7EDD1BCF4E1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0" name="Rectangle 6">
            <a:extLst>
              <a:ext uri="{FF2B5EF4-FFF2-40B4-BE49-F238E27FC236}">
                <a16:creationId xmlns:a16="http://schemas.microsoft.com/office/drawing/2014/main" id="{9CF143F0-89FA-1A46-9ED7-F0CCB0370AD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2" name="Rectangle 33">
            <a:extLst>
              <a:ext uri="{FF2B5EF4-FFF2-40B4-BE49-F238E27FC236}">
                <a16:creationId xmlns:a16="http://schemas.microsoft.com/office/drawing/2014/main" id="{791AA9D6-810B-6249-BDAB-CC7EC49E18D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3" name="Rectangle 35">
            <a:extLst>
              <a:ext uri="{FF2B5EF4-FFF2-40B4-BE49-F238E27FC236}">
                <a16:creationId xmlns:a16="http://schemas.microsoft.com/office/drawing/2014/main" id="{5FCD1EBC-DAF8-DB45-887E-A22D3C24422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pic>
        <p:nvPicPr>
          <p:cNvPr id="3" name="Рисунок 2"/>
          <p:cNvPicPr>
            <a:picLocks noChangeAspect="1"/>
          </p:cNvPicPr>
          <p:nvPr/>
        </p:nvPicPr>
        <p:blipFill>
          <a:blip r:embed="rId2"/>
          <a:stretch>
            <a:fillRect/>
          </a:stretch>
        </p:blipFill>
        <p:spPr>
          <a:xfrm>
            <a:off x="457200" y="6031558"/>
            <a:ext cx="7416824" cy="903583"/>
          </a:xfrm>
          <a:prstGeom prst="rect">
            <a:avLst/>
          </a:prstGeom>
        </p:spPr>
      </p:pic>
    </p:spTree>
    <p:extLst>
      <p:ext uri="{BB962C8B-B14F-4D97-AF65-F5344CB8AC3E}">
        <p14:creationId xmlns:p14="http://schemas.microsoft.com/office/powerpoint/2010/main" val="200452182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CA3051E9-452E-6C4B-988F-60BB98520F24}" type="slidenum">
              <a:rPr lang="ru-RU" altLang="x-none" smtClean="0"/>
              <a:pPr>
                <a:defRPr/>
              </a:pPr>
              <a:t>28</a:t>
            </a:fld>
            <a:endParaRPr lang="ru-RU" altLang="x-none"/>
          </a:p>
        </p:txBody>
      </p:sp>
      <p:pic>
        <p:nvPicPr>
          <p:cNvPr id="4" name="Рисунок 3"/>
          <p:cNvPicPr>
            <a:picLocks noChangeAspect="1"/>
          </p:cNvPicPr>
          <p:nvPr/>
        </p:nvPicPr>
        <p:blipFill>
          <a:blip r:embed="rId2"/>
          <a:stretch>
            <a:fillRect/>
          </a:stretch>
        </p:blipFill>
        <p:spPr>
          <a:xfrm>
            <a:off x="683568" y="404664"/>
            <a:ext cx="8092650" cy="4752528"/>
          </a:xfrm>
          <a:prstGeom prst="rect">
            <a:avLst/>
          </a:prstGeom>
        </p:spPr>
      </p:pic>
    </p:spTree>
    <p:extLst>
      <p:ext uri="{BB962C8B-B14F-4D97-AF65-F5344CB8AC3E}">
        <p14:creationId xmlns:p14="http://schemas.microsoft.com/office/powerpoint/2010/main" val="2666924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Номер слайда 3">
            <a:extLst>
              <a:ext uri="{FF2B5EF4-FFF2-40B4-BE49-F238E27FC236}">
                <a16:creationId xmlns:a16="http://schemas.microsoft.com/office/drawing/2014/main" id="{6E7B1B93-82A4-1A45-BB5D-1105EB1F5729}"/>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40EC7C-1FF8-9B49-AF11-2A6F284A457C}" type="slidenum">
              <a:rPr lang="ru-RU" altLang="x-none"/>
              <a:pPr eaLnBrk="1" hangingPunct="1"/>
              <a:t>29</a:t>
            </a:fld>
            <a:endParaRPr lang="ru-RU" altLang="x-none"/>
          </a:p>
        </p:txBody>
      </p:sp>
      <p:sp>
        <p:nvSpPr>
          <p:cNvPr id="6147" name="Rectangle 2">
            <a:extLst>
              <a:ext uri="{FF2B5EF4-FFF2-40B4-BE49-F238E27FC236}">
                <a16:creationId xmlns:a16="http://schemas.microsoft.com/office/drawing/2014/main" id="{2B16D39E-E21B-F047-9BBC-F576F2118FFA}"/>
              </a:ext>
            </a:extLst>
          </p:cNvPr>
          <p:cNvSpPr>
            <a:spLocks noChangeArrowheads="1"/>
          </p:cNvSpPr>
          <p:nvPr/>
        </p:nvSpPr>
        <p:spPr bwMode="auto">
          <a:xfrm>
            <a:off x="442912" y="132319"/>
            <a:ext cx="8258175" cy="84137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latin typeface="Arial" charset="0"/>
              </a:rPr>
              <a:t>6. </a:t>
            </a:r>
            <a:r>
              <a:rPr lang="ru-RU" sz="2400" dirty="0" err="1">
                <a:latin typeface="Times New Roman" pitchFamily="18" charset="0"/>
                <a:cs typeface="Times New Roman" pitchFamily="18" charset="0"/>
              </a:rPr>
              <a:t>Жылулық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сәулеленудің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негізгі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заңдары</a:t>
            </a:r>
            <a:r>
              <a:rPr lang="ru-RU" sz="2400" dirty="0">
                <a:latin typeface="Times New Roman" pitchFamily="18" charset="0"/>
                <a:cs typeface="Times New Roman" pitchFamily="18" charset="0"/>
              </a:rPr>
              <a:t>.</a:t>
            </a:r>
            <a:endParaRPr lang="ru-RU" sz="2400" b="1" dirty="0">
              <a:solidFill>
                <a:schemeClr val="accent1">
                  <a:lumMod val="50000"/>
                </a:schemeClr>
              </a:solidFill>
              <a:latin typeface="Arial" charset="0"/>
            </a:endParaRPr>
          </a:p>
        </p:txBody>
      </p:sp>
      <p:sp>
        <p:nvSpPr>
          <p:cNvPr id="5125" name="Rectangle 10">
            <a:extLst>
              <a:ext uri="{FF2B5EF4-FFF2-40B4-BE49-F238E27FC236}">
                <a16:creationId xmlns:a16="http://schemas.microsoft.com/office/drawing/2014/main" id="{7347388E-5C95-BD4C-8FDC-755074AC20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26" name="Rectangle 12">
            <a:extLst>
              <a:ext uri="{FF2B5EF4-FFF2-40B4-BE49-F238E27FC236}">
                <a16:creationId xmlns:a16="http://schemas.microsoft.com/office/drawing/2014/main" id="{4308B8FF-086C-744C-AEE3-3FB77420DE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27" name="Rectangle 14">
            <a:extLst>
              <a:ext uri="{FF2B5EF4-FFF2-40B4-BE49-F238E27FC236}">
                <a16:creationId xmlns:a16="http://schemas.microsoft.com/office/drawing/2014/main" id="{DA1AE322-9EEB-E64E-AF6B-E4F0118271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28" name="Rectangle 16">
            <a:extLst>
              <a:ext uri="{FF2B5EF4-FFF2-40B4-BE49-F238E27FC236}">
                <a16:creationId xmlns:a16="http://schemas.microsoft.com/office/drawing/2014/main" id="{B2A8D9A4-027D-1C4A-9CEC-7AEACD4C9CB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29" name="Rectangle 18">
            <a:extLst>
              <a:ext uri="{FF2B5EF4-FFF2-40B4-BE49-F238E27FC236}">
                <a16:creationId xmlns:a16="http://schemas.microsoft.com/office/drawing/2014/main" id="{CE1F3F6F-F490-E841-B148-B67DD6A7D9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0" name="Rectangle 21">
            <a:extLst>
              <a:ext uri="{FF2B5EF4-FFF2-40B4-BE49-F238E27FC236}">
                <a16:creationId xmlns:a16="http://schemas.microsoft.com/office/drawing/2014/main" id="{CD9824C7-4AD2-D64F-A0FE-80004B6E33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1" name="Rectangle 22">
            <a:extLst>
              <a:ext uri="{FF2B5EF4-FFF2-40B4-BE49-F238E27FC236}">
                <a16:creationId xmlns:a16="http://schemas.microsoft.com/office/drawing/2014/main" id="{B2C34CB8-F977-F040-907B-E31694BE3599}"/>
              </a:ext>
            </a:extLst>
          </p:cNvPr>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2" name="Rectangle 24">
            <a:extLst>
              <a:ext uri="{FF2B5EF4-FFF2-40B4-BE49-F238E27FC236}">
                <a16:creationId xmlns:a16="http://schemas.microsoft.com/office/drawing/2014/main" id="{96A23F3F-C39C-B042-BDF3-8D04F4FB2B0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3" name="Rectangle 26">
            <a:extLst>
              <a:ext uri="{FF2B5EF4-FFF2-40B4-BE49-F238E27FC236}">
                <a16:creationId xmlns:a16="http://schemas.microsoft.com/office/drawing/2014/main" id="{160F5A33-F5E3-BC40-BE49-6DFC6BEA01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4" name="Rectangle 28">
            <a:extLst>
              <a:ext uri="{FF2B5EF4-FFF2-40B4-BE49-F238E27FC236}">
                <a16:creationId xmlns:a16="http://schemas.microsoft.com/office/drawing/2014/main" id="{5B329296-152F-2042-9588-970A056AEF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5" name="Rectangle 30">
            <a:extLst>
              <a:ext uri="{FF2B5EF4-FFF2-40B4-BE49-F238E27FC236}">
                <a16:creationId xmlns:a16="http://schemas.microsoft.com/office/drawing/2014/main" id="{8322FFAF-9FEA-EF46-99AF-36102DC2409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6" name="Rectangle 32">
            <a:extLst>
              <a:ext uri="{FF2B5EF4-FFF2-40B4-BE49-F238E27FC236}">
                <a16:creationId xmlns:a16="http://schemas.microsoft.com/office/drawing/2014/main" id="{9314687C-7B85-4246-B20E-16A9285E8D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7" name="Rectangle 34">
            <a:extLst>
              <a:ext uri="{FF2B5EF4-FFF2-40B4-BE49-F238E27FC236}">
                <a16:creationId xmlns:a16="http://schemas.microsoft.com/office/drawing/2014/main" id="{107D7C69-9C5A-164C-8F0C-147AFA96AA6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8" name="Rectangle 24">
            <a:extLst>
              <a:ext uri="{FF2B5EF4-FFF2-40B4-BE49-F238E27FC236}">
                <a16:creationId xmlns:a16="http://schemas.microsoft.com/office/drawing/2014/main" id="{00693328-3C63-AC4E-87FB-7679443CF73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39" name="Rectangle 26">
            <a:extLst>
              <a:ext uri="{FF2B5EF4-FFF2-40B4-BE49-F238E27FC236}">
                <a16:creationId xmlns:a16="http://schemas.microsoft.com/office/drawing/2014/main" id="{213440C7-E749-AE41-87FC-8F483729FA3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0" name="Rectangle 30">
            <a:extLst>
              <a:ext uri="{FF2B5EF4-FFF2-40B4-BE49-F238E27FC236}">
                <a16:creationId xmlns:a16="http://schemas.microsoft.com/office/drawing/2014/main" id="{E055816C-DB85-2E4B-BE02-9D4976B37B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1" name="Rectangle 23">
            <a:extLst>
              <a:ext uri="{FF2B5EF4-FFF2-40B4-BE49-F238E27FC236}">
                <a16:creationId xmlns:a16="http://schemas.microsoft.com/office/drawing/2014/main" id="{5FCA3348-0D70-594B-BFA2-E852E19331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2" name="Rectangle 25">
            <a:extLst>
              <a:ext uri="{FF2B5EF4-FFF2-40B4-BE49-F238E27FC236}">
                <a16:creationId xmlns:a16="http://schemas.microsoft.com/office/drawing/2014/main" id="{F6582C7D-468E-D84F-B75E-5ADAD23BB54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3" name="Rectangle 28">
            <a:extLst>
              <a:ext uri="{FF2B5EF4-FFF2-40B4-BE49-F238E27FC236}">
                <a16:creationId xmlns:a16="http://schemas.microsoft.com/office/drawing/2014/main" id="{331AA827-4D8D-9042-AEA9-AE881EC536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4" name="Rectangle 30">
            <a:extLst>
              <a:ext uri="{FF2B5EF4-FFF2-40B4-BE49-F238E27FC236}">
                <a16:creationId xmlns:a16="http://schemas.microsoft.com/office/drawing/2014/main" id="{29C66745-1784-A046-9EED-BA797004199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5" name="Rectangle 32">
            <a:extLst>
              <a:ext uri="{FF2B5EF4-FFF2-40B4-BE49-F238E27FC236}">
                <a16:creationId xmlns:a16="http://schemas.microsoft.com/office/drawing/2014/main" id="{F3C55068-5BF0-2A41-96D4-71839FE7089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6" name="Rectangle 34">
            <a:extLst>
              <a:ext uri="{FF2B5EF4-FFF2-40B4-BE49-F238E27FC236}">
                <a16:creationId xmlns:a16="http://schemas.microsoft.com/office/drawing/2014/main" id="{72E53D00-1FAB-4545-880F-006AF9AE16E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7" name="Rectangle 36">
            <a:extLst>
              <a:ext uri="{FF2B5EF4-FFF2-40B4-BE49-F238E27FC236}">
                <a16:creationId xmlns:a16="http://schemas.microsoft.com/office/drawing/2014/main" id="{0E3A8BCE-57B0-F044-9EC5-E2B2ED3EC6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48" name="Rectangle 43">
            <a:extLst>
              <a:ext uri="{FF2B5EF4-FFF2-40B4-BE49-F238E27FC236}">
                <a16:creationId xmlns:a16="http://schemas.microsoft.com/office/drawing/2014/main" id="{10BC1825-0202-614D-939E-05BE6717E5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5150" name="TextBox 2">
            <a:extLst>
              <a:ext uri="{FF2B5EF4-FFF2-40B4-BE49-F238E27FC236}">
                <a16:creationId xmlns:a16="http://schemas.microsoft.com/office/drawing/2014/main" id="{CECD7A47-7F78-A940-A803-7C55FE16D1D8}"/>
              </a:ext>
            </a:extLst>
          </p:cNvPr>
          <p:cNvSpPr txBox="1">
            <a:spLocks noChangeArrowheads="1"/>
          </p:cNvSpPr>
          <p:nvPr/>
        </p:nvSpPr>
        <p:spPr bwMode="auto">
          <a:xfrm>
            <a:off x="374942" y="4509120"/>
            <a:ext cx="18732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x-none" sz="1400" dirty="0">
                <a:latin typeface="Times New Roman" panose="02020603050405020304" pitchFamily="18" charset="0"/>
                <a:cs typeface="Times New Roman" panose="02020603050405020304" pitchFamily="18" charset="0"/>
              </a:rPr>
              <a:t>Рисунок 9 -  Схема  распределения падающей   лучистой   энергии</a:t>
            </a:r>
          </a:p>
          <a:p>
            <a:pPr algn="ctr" eaLnBrk="1" hangingPunct="1"/>
            <a:endParaRPr lang="ru-RU" altLang="x-none" sz="1400" dirty="0"/>
          </a:p>
        </p:txBody>
      </p:sp>
      <p:sp>
        <p:nvSpPr>
          <p:cNvPr id="3" name="TextBox 2">
            <a:extLst>
              <a:ext uri="{FF2B5EF4-FFF2-40B4-BE49-F238E27FC236}">
                <a16:creationId xmlns:a16="http://schemas.microsoft.com/office/drawing/2014/main" id="{31D90307-DFC4-BC4D-8DA8-C5646EFA5E34}"/>
              </a:ext>
            </a:extLst>
          </p:cNvPr>
          <p:cNvSpPr txBox="1"/>
          <p:nvPr/>
        </p:nvSpPr>
        <p:spPr>
          <a:xfrm>
            <a:off x="2987824" y="868591"/>
            <a:ext cx="6048672" cy="5852884"/>
          </a:xfrm>
          <a:prstGeom prst="rect">
            <a:avLst/>
          </a:prstGeom>
          <a:noFill/>
        </p:spPr>
        <p:txBody>
          <a:bodyPr wrap="square">
            <a:spAutoFit/>
          </a:bodyPr>
          <a:lstStyle/>
          <a:p>
            <a:pPr algn="just">
              <a:lnSpc>
                <a:spcPct val="107000"/>
              </a:lnSpc>
              <a:spcAft>
                <a:spcPts val="800"/>
              </a:spcAft>
            </a:pP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ағыны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ағынының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тығыздығында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түрлі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толқын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ұзындықтағы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сәулелер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бар,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сондықтан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сәулеленетін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сәуле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энергиясының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сипаттамалары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интегралды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деп</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аталады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Жылғы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толқын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ұзындығы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тар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ауқымына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сәйкес</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келетін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радиациялық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үшін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λ +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dλ</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деп</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аталады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монохроматическим.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Бөлігі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болсын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QA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болуы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жұтып</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дене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энергиясын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құлайтын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Q0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жалпы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сомасынан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бөлігі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бойынша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QR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болып</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көрініс</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бөлігі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Qd</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денесі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арқылы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өтеді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Cурет</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9).,,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Сондықтан</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err="1">
                <a:latin typeface="Times New Roman" pitchFamily="18" charset="0"/>
                <a:cs typeface="Times New Roman" pitchFamily="18" charset="0"/>
              </a:rPr>
              <a:t>Q</a:t>
            </a:r>
            <a:r>
              <a:rPr lang="en-US" sz="2000" cap="small" baseline="-25000" dirty="0" err="1">
                <a:latin typeface="Times New Roman" pitchFamily="18" charset="0"/>
                <a:cs typeface="Times New Roman" pitchFamily="18" charset="0"/>
              </a:rPr>
              <a:t>a</a:t>
            </a:r>
            <a:r>
              <a:rPr lang="ru-RU" sz="2000" cap="small" baseline="-25000" dirty="0">
                <a:latin typeface="Times New Roman" pitchFamily="18" charset="0"/>
                <a:cs typeface="Times New Roman" pitchFamily="18" charset="0"/>
              </a:rPr>
              <a:t> </a:t>
            </a:r>
            <a:r>
              <a:rPr lang="ru-RU" sz="2000" cap="small" dirty="0">
                <a:latin typeface="Times New Roman" pitchFamily="18" charset="0"/>
                <a:cs typeface="Times New Roman" pitchFamily="18" charset="0"/>
              </a:rPr>
              <a:t>+ </a:t>
            </a:r>
            <a:r>
              <a:rPr lang="en-US" sz="2000" dirty="0" err="1">
                <a:latin typeface="Times New Roman" pitchFamily="18" charset="0"/>
                <a:cs typeface="Times New Roman" pitchFamily="18" charset="0"/>
              </a:rPr>
              <a:t>Q</a:t>
            </a:r>
            <a:r>
              <a:rPr lang="en-US" sz="2000" cap="small" baseline="-25000" dirty="0" err="1">
                <a:latin typeface="Times New Roman" pitchFamily="18" charset="0"/>
                <a:cs typeface="Times New Roman" pitchFamily="18" charset="0"/>
              </a:rPr>
              <a:t>r</a:t>
            </a:r>
            <a:r>
              <a:rPr lang="ru-RU" sz="2000" cap="small" baseline="-25000" dirty="0">
                <a:latin typeface="Times New Roman" pitchFamily="18" charset="0"/>
                <a:cs typeface="Times New Roman" pitchFamily="18" charset="0"/>
              </a:rPr>
              <a:t> </a:t>
            </a:r>
            <a:r>
              <a:rPr lang="ru-RU" sz="2000" cap="small" dirty="0">
                <a:latin typeface="Times New Roman" pitchFamily="18" charset="0"/>
                <a:cs typeface="Times New Roman" pitchFamily="18" charset="0"/>
              </a:rPr>
              <a:t>+ </a:t>
            </a:r>
            <a:r>
              <a:rPr lang="en-US" sz="2000" dirty="0" err="1">
                <a:latin typeface="Times New Roman" pitchFamily="18" charset="0"/>
                <a:cs typeface="Times New Roman" pitchFamily="18" charset="0"/>
              </a:rPr>
              <a:t>Q</a:t>
            </a:r>
            <a:r>
              <a:rPr lang="en-US" sz="2000" cap="small" baseline="-25000" dirty="0" err="1">
                <a:latin typeface="Times New Roman" pitchFamily="18" charset="0"/>
                <a:cs typeface="Times New Roman" pitchFamily="18" charset="0"/>
              </a:rPr>
              <a:t>d</a:t>
            </a:r>
            <a:r>
              <a:rPr lang="en-US" sz="2000" cap="small" baseline="-25000" dirty="0">
                <a:latin typeface="Times New Roman" pitchFamily="18" charset="0"/>
                <a:cs typeface="Times New Roman" pitchFamily="18" charset="0"/>
              </a:rPr>
              <a:t> </a:t>
            </a:r>
            <a:r>
              <a:rPr lang="ru-RU" sz="2000" cap="small" dirty="0">
                <a:latin typeface="Times New Roman" pitchFamily="18" charset="0"/>
                <a:cs typeface="Times New Roman" pitchFamily="18" charset="0"/>
              </a:rPr>
              <a:t>=  </a:t>
            </a:r>
            <a:r>
              <a:rPr lang="en-US" sz="2000" dirty="0" err="1">
                <a:latin typeface="Times New Roman" pitchFamily="18" charset="0"/>
                <a:cs typeface="Times New Roman" pitchFamily="18" charset="0"/>
              </a:rPr>
              <a:t>Q</a:t>
            </a:r>
            <a:r>
              <a:rPr lang="en-US" sz="2000" cap="small" baseline="-25000" dirty="0" err="1">
                <a:latin typeface="Times New Roman" pitchFamily="18" charset="0"/>
                <a:cs typeface="Times New Roman" pitchFamily="18" charset="0"/>
              </a:rPr>
              <a:t>o</a:t>
            </a:r>
            <a:r>
              <a:rPr lang="ru-RU" sz="2000" cap="small" dirty="0">
                <a:latin typeface="Times New Roman" pitchFamily="18" charset="0"/>
                <a:cs typeface="Times New Roman" pitchFamily="18" charset="0"/>
              </a:rPr>
              <a:t>.</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Осы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теңдіктің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жағын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Q0-қа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бөле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отырып</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біз</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мынаны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аламыз</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PT" sz="2000" dirty="0">
                <a:latin typeface="Times New Roman" pitchFamily="18" charset="0"/>
                <a:cs typeface="Times New Roman" pitchFamily="18" charset="0"/>
              </a:rPr>
              <a:t>Q</a:t>
            </a:r>
            <a:r>
              <a:rPr lang="ru-RU" sz="2000" cap="small" baseline="-25000" dirty="0">
                <a:latin typeface="Times New Roman" pitchFamily="18" charset="0"/>
                <a:cs typeface="Times New Roman" pitchFamily="18" charset="0"/>
              </a:rPr>
              <a:t>А</a:t>
            </a:r>
            <a:r>
              <a:rPr lang="pt-PT" sz="2000" cap="small" dirty="0">
                <a:latin typeface="Times New Roman" pitchFamily="18" charset="0"/>
                <a:cs typeface="Times New Roman" pitchFamily="18" charset="0"/>
              </a:rPr>
              <a:t>/</a:t>
            </a:r>
            <a:r>
              <a:rPr lang="pt-PT" sz="2000" dirty="0">
                <a:latin typeface="Times New Roman" pitchFamily="18" charset="0"/>
                <a:cs typeface="Times New Roman" pitchFamily="18" charset="0"/>
              </a:rPr>
              <a:t>Q</a:t>
            </a:r>
            <a:r>
              <a:rPr lang="pt-PT" sz="2000" cap="small" baseline="-25000" dirty="0">
                <a:latin typeface="Times New Roman" pitchFamily="18" charset="0"/>
                <a:cs typeface="Times New Roman" pitchFamily="18" charset="0"/>
              </a:rPr>
              <a:t>o</a:t>
            </a:r>
            <a:r>
              <a:rPr lang="ru-RU" sz="2000" cap="small" baseline="-25000" dirty="0">
                <a:latin typeface="Times New Roman" pitchFamily="18" charset="0"/>
                <a:cs typeface="Times New Roman" pitchFamily="18" charset="0"/>
              </a:rPr>
              <a:t> </a:t>
            </a:r>
            <a:r>
              <a:rPr lang="pt-PT" sz="2000" cap="small" dirty="0">
                <a:latin typeface="Times New Roman" pitchFamily="18" charset="0"/>
                <a:cs typeface="Times New Roman" pitchFamily="18" charset="0"/>
              </a:rPr>
              <a:t>+</a:t>
            </a:r>
            <a:r>
              <a:rPr lang="ru-RU" sz="2000" cap="small" dirty="0">
                <a:latin typeface="Times New Roman" pitchFamily="18" charset="0"/>
                <a:cs typeface="Times New Roman" pitchFamily="18" charset="0"/>
              </a:rPr>
              <a:t> </a:t>
            </a:r>
            <a:r>
              <a:rPr lang="pt-PT" sz="2000" dirty="0">
                <a:latin typeface="Times New Roman" pitchFamily="18" charset="0"/>
                <a:cs typeface="Times New Roman" pitchFamily="18" charset="0"/>
              </a:rPr>
              <a:t>Q</a:t>
            </a:r>
            <a:r>
              <a:rPr lang="pt-PT" sz="2000" cap="small" baseline="-25000" dirty="0">
                <a:latin typeface="Times New Roman" pitchFamily="18" charset="0"/>
                <a:cs typeface="Times New Roman" pitchFamily="18" charset="0"/>
              </a:rPr>
              <a:t>R</a:t>
            </a:r>
            <a:r>
              <a:rPr lang="pt-PT" sz="2000" cap="small" dirty="0">
                <a:latin typeface="Times New Roman" pitchFamily="18" charset="0"/>
                <a:cs typeface="Times New Roman" pitchFamily="18" charset="0"/>
              </a:rPr>
              <a:t>/</a:t>
            </a:r>
            <a:r>
              <a:rPr lang="pt-PT" sz="2000" dirty="0">
                <a:latin typeface="Times New Roman" pitchFamily="18" charset="0"/>
                <a:cs typeface="Times New Roman" pitchFamily="18" charset="0"/>
              </a:rPr>
              <a:t>Q</a:t>
            </a:r>
            <a:r>
              <a:rPr lang="pt-PT" sz="2000" cap="small" baseline="-25000" dirty="0">
                <a:latin typeface="Times New Roman" pitchFamily="18" charset="0"/>
                <a:cs typeface="Times New Roman" pitchFamily="18" charset="0"/>
              </a:rPr>
              <a:t>o</a:t>
            </a:r>
            <a:r>
              <a:rPr lang="ru-RU" sz="2000" cap="small" baseline="-25000" dirty="0">
                <a:latin typeface="Times New Roman" pitchFamily="18" charset="0"/>
                <a:cs typeface="Times New Roman" pitchFamily="18" charset="0"/>
              </a:rPr>
              <a:t> </a:t>
            </a:r>
            <a:r>
              <a:rPr lang="pt-PT" sz="2000" cap="small" dirty="0">
                <a:latin typeface="Times New Roman" pitchFamily="18" charset="0"/>
                <a:cs typeface="Times New Roman" pitchFamily="18" charset="0"/>
              </a:rPr>
              <a:t>+</a:t>
            </a:r>
            <a:r>
              <a:rPr lang="ru-RU" sz="2000" cap="small" dirty="0">
                <a:latin typeface="Times New Roman" pitchFamily="18" charset="0"/>
                <a:cs typeface="Times New Roman" pitchFamily="18" charset="0"/>
              </a:rPr>
              <a:t> </a:t>
            </a:r>
            <a:r>
              <a:rPr lang="pt-PT" sz="2000" dirty="0">
                <a:latin typeface="Times New Roman" pitchFamily="18" charset="0"/>
                <a:cs typeface="Times New Roman" pitchFamily="18" charset="0"/>
              </a:rPr>
              <a:t>Q</a:t>
            </a:r>
            <a:r>
              <a:rPr lang="pt-PT" sz="2000" cap="small" baseline="-25000" dirty="0">
                <a:latin typeface="Times New Roman" pitchFamily="18" charset="0"/>
                <a:cs typeface="Times New Roman" pitchFamily="18" charset="0"/>
              </a:rPr>
              <a:t>d</a:t>
            </a:r>
            <a:r>
              <a:rPr lang="pt-PT" sz="2000" cap="small" dirty="0">
                <a:latin typeface="Times New Roman" pitchFamily="18" charset="0"/>
                <a:cs typeface="Times New Roman" pitchFamily="18" charset="0"/>
              </a:rPr>
              <a:t>/</a:t>
            </a:r>
            <a:r>
              <a:rPr lang="pt-PT" sz="2000" dirty="0">
                <a:latin typeface="Times New Roman" pitchFamily="18" charset="0"/>
                <a:cs typeface="Times New Roman" pitchFamily="18" charset="0"/>
              </a:rPr>
              <a:t>Q</a:t>
            </a:r>
            <a:r>
              <a:rPr lang="pt-PT" sz="2000" cap="small" baseline="-25000" dirty="0">
                <a:latin typeface="Times New Roman" pitchFamily="18" charset="0"/>
                <a:cs typeface="Times New Roman" pitchFamily="18" charset="0"/>
              </a:rPr>
              <a:t>o</a:t>
            </a:r>
            <a:r>
              <a:rPr lang="pt-PT" sz="2000" cap="small" dirty="0">
                <a:latin typeface="Times New Roman" pitchFamily="18" charset="0"/>
                <a:cs typeface="Times New Roman" pitchFamily="18" charset="0"/>
              </a:rPr>
              <a:t> = 1    </a:t>
            </a:r>
            <a:r>
              <a:rPr lang="ru-RU" sz="2000" dirty="0">
                <a:latin typeface="Times New Roman" pitchFamily="18" charset="0"/>
                <a:cs typeface="Times New Roman" pitchFamily="18" charset="0"/>
              </a:rPr>
              <a:t>или</a:t>
            </a:r>
            <a:r>
              <a:rPr lang="pt-PT" sz="2000" dirty="0">
                <a:latin typeface="Times New Roman" pitchFamily="18" charset="0"/>
                <a:cs typeface="Times New Roman" pitchFamily="18" charset="0"/>
              </a:rPr>
              <a:t>   A + R + D = </a:t>
            </a:r>
            <a:r>
              <a:rPr lang="ru-RU" sz="2000" dirty="0">
                <a:latin typeface="Times New Roman" pitchFamily="18" charset="0"/>
                <a:cs typeface="Times New Roman" pitchFamily="18" charset="0"/>
              </a:rPr>
              <a:t>1</a:t>
            </a:r>
            <a:r>
              <a:rPr lang="pt-PT" sz="2000" dirty="0">
                <a:latin typeface="Times New Roman" pitchFamily="18" charset="0"/>
                <a:cs typeface="Times New Roman" pitchFamily="18" charset="0"/>
              </a:rPr>
              <a:t>.</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r">
              <a:defRPr/>
            </a:pPr>
            <a:endParaRPr lang="ru-RU" sz="2000" dirty="0">
              <a:latin typeface="Times New Roman" pitchFamily="18" charset="0"/>
              <a:cs typeface="Times New Roman" pitchFamily="18" charset="0"/>
            </a:endParaRPr>
          </a:p>
        </p:txBody>
      </p:sp>
      <p:pic>
        <p:nvPicPr>
          <p:cNvPr id="5151" name="Picture 29">
            <a:extLst>
              <a:ext uri="{FF2B5EF4-FFF2-40B4-BE49-F238E27FC236}">
                <a16:creationId xmlns:a16="http://schemas.microsoft.com/office/drawing/2014/main" id="{1E10008A-E77B-444F-B028-454776EC4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0025"/>
            <a:ext cx="8166968" cy="628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40679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3">
            <a:extLst>
              <a:ext uri="{FF2B5EF4-FFF2-40B4-BE49-F238E27FC236}">
                <a16:creationId xmlns:a16="http://schemas.microsoft.com/office/drawing/2014/main" id="{6F9F05A4-C1C9-2F4F-A3CD-95E7F598BDF8}"/>
              </a:ext>
            </a:extLst>
          </p:cNvPr>
          <p:cNvSpPr>
            <a:spLocks noGrp="1"/>
          </p:cNvSpPr>
          <p:nvPr>
            <p:ph type="sldNum" sz="quarter" idx="12"/>
          </p:nvPr>
        </p:nvSpPr>
        <p:spPr>
          <a:xfrm>
            <a:off x="6588125" y="6381750"/>
            <a:ext cx="2133600" cy="476250"/>
          </a:xfrm>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62E4AF-4D90-C64F-B96A-DB2B9869D5BA}" type="slidenum">
              <a:rPr lang="ru-RU" altLang="x-none"/>
              <a:pPr eaLnBrk="1" hangingPunct="1"/>
              <a:t>3</a:t>
            </a:fld>
            <a:endParaRPr lang="ru-RU" altLang="x-none"/>
          </a:p>
        </p:txBody>
      </p:sp>
      <p:sp>
        <p:nvSpPr>
          <p:cNvPr id="2" name="Rectangle 2">
            <a:extLst>
              <a:ext uri="{FF2B5EF4-FFF2-40B4-BE49-F238E27FC236}">
                <a16:creationId xmlns:a16="http://schemas.microsoft.com/office/drawing/2014/main" id="{5C8999E8-0E8F-A14B-8A8B-20F4D06EC1C2}"/>
              </a:ext>
            </a:extLst>
          </p:cNvPr>
          <p:cNvSpPr>
            <a:spLocks noChangeArrowheads="1"/>
          </p:cNvSpPr>
          <p:nvPr/>
        </p:nvSpPr>
        <p:spPr bwMode="auto">
          <a:xfrm>
            <a:off x="440186" y="35877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r>
              <a:rPr lang="ru-RU" sz="2400" b="1" dirty="0">
                <a:solidFill>
                  <a:schemeClr val="accent1">
                    <a:lumMod val="50000"/>
                  </a:schemeClr>
                </a:solidFill>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dirty="0"/>
          </a:p>
        </p:txBody>
      </p:sp>
      <p:sp>
        <p:nvSpPr>
          <p:cNvPr id="7173" name="Rectangle 13">
            <a:extLst>
              <a:ext uri="{FF2B5EF4-FFF2-40B4-BE49-F238E27FC236}">
                <a16:creationId xmlns:a16="http://schemas.microsoft.com/office/drawing/2014/main" id="{699EEB60-6B86-2C43-9554-02CCB487CBE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4" name="Rectangle 15">
            <a:extLst>
              <a:ext uri="{FF2B5EF4-FFF2-40B4-BE49-F238E27FC236}">
                <a16:creationId xmlns:a16="http://schemas.microsoft.com/office/drawing/2014/main" id="{F4AB4A40-2DD7-0D4C-B21B-5C97AD677B6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5" name="Rectangle 17">
            <a:extLst>
              <a:ext uri="{FF2B5EF4-FFF2-40B4-BE49-F238E27FC236}">
                <a16:creationId xmlns:a16="http://schemas.microsoft.com/office/drawing/2014/main" id="{35F0515D-5775-7548-9677-69CD58C7751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6" name="Rectangle 19">
            <a:extLst>
              <a:ext uri="{FF2B5EF4-FFF2-40B4-BE49-F238E27FC236}">
                <a16:creationId xmlns:a16="http://schemas.microsoft.com/office/drawing/2014/main" id="{5FBA4CDC-9A09-B744-BB4A-57BD990312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7" name="Rectangle 21">
            <a:extLst>
              <a:ext uri="{FF2B5EF4-FFF2-40B4-BE49-F238E27FC236}">
                <a16:creationId xmlns:a16="http://schemas.microsoft.com/office/drawing/2014/main" id="{A190F0F0-A117-804F-8A85-8D90440674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8" name="Rectangle 23">
            <a:extLst>
              <a:ext uri="{FF2B5EF4-FFF2-40B4-BE49-F238E27FC236}">
                <a16:creationId xmlns:a16="http://schemas.microsoft.com/office/drawing/2014/main" id="{4ACA9F82-2C66-734B-89EB-ABF550A417D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79" name="Rectangle 25">
            <a:extLst>
              <a:ext uri="{FF2B5EF4-FFF2-40B4-BE49-F238E27FC236}">
                <a16:creationId xmlns:a16="http://schemas.microsoft.com/office/drawing/2014/main" id="{51B0CA40-FC87-3740-B216-2C8DA9884E1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0" name="Rectangle 27">
            <a:extLst>
              <a:ext uri="{FF2B5EF4-FFF2-40B4-BE49-F238E27FC236}">
                <a16:creationId xmlns:a16="http://schemas.microsoft.com/office/drawing/2014/main" id="{35A5844C-4C8A-8245-9ED0-AB2AB5810C8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1" name="Rectangle 29">
            <a:extLst>
              <a:ext uri="{FF2B5EF4-FFF2-40B4-BE49-F238E27FC236}">
                <a16:creationId xmlns:a16="http://schemas.microsoft.com/office/drawing/2014/main" id="{BCEFC57E-3A84-9749-8DC6-C8418F937B9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2" name="Rectangle 31">
            <a:extLst>
              <a:ext uri="{FF2B5EF4-FFF2-40B4-BE49-F238E27FC236}">
                <a16:creationId xmlns:a16="http://schemas.microsoft.com/office/drawing/2014/main" id="{53A1230E-EC68-E546-9663-4590624E6F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3" name="Rectangle 33">
            <a:extLst>
              <a:ext uri="{FF2B5EF4-FFF2-40B4-BE49-F238E27FC236}">
                <a16:creationId xmlns:a16="http://schemas.microsoft.com/office/drawing/2014/main" id="{37B14F9B-1005-F74E-BAC8-9CAEA7FA3C3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4" name="TextBox 2">
            <a:extLst>
              <a:ext uri="{FF2B5EF4-FFF2-40B4-BE49-F238E27FC236}">
                <a16:creationId xmlns:a16="http://schemas.microsoft.com/office/drawing/2014/main" id="{735B1B70-9F49-0B47-8B79-734E76C0AA58}"/>
              </a:ext>
            </a:extLst>
          </p:cNvPr>
          <p:cNvSpPr txBox="1">
            <a:spLocks noChangeArrowheads="1"/>
          </p:cNvSpPr>
          <p:nvPr/>
        </p:nvSpPr>
        <p:spPr bwMode="auto">
          <a:xfrm>
            <a:off x="3707904" y="1268760"/>
            <a:ext cx="5166885" cy="5078313"/>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altLang="x-none" dirty="0">
                <a:latin typeface="Times New Roman" panose="02020603050405020304" pitchFamily="18" charset="0"/>
                <a:cs typeface="Times New Roman" panose="02020603050405020304" pitchFamily="18" charset="0"/>
              </a:rPr>
              <a:t> </a:t>
            </a:r>
            <a:r>
              <a:rPr lang="ru-RU" dirty="0" err="1"/>
              <a:t>Жылуөткізгіштік</a:t>
            </a:r>
            <a:r>
              <a:rPr lang="ru-RU" dirty="0"/>
              <a:t> </a:t>
            </a:r>
            <a:r>
              <a:rPr lang="ru-RU" dirty="0" err="1"/>
              <a:t>коэффициенті</a:t>
            </a:r>
            <a:r>
              <a:rPr lang="ru-RU" dirty="0">
                <a:solidFill>
                  <a:srgbClr val="C00000"/>
                </a:solidFill>
              </a:rPr>
              <a:t> </a:t>
            </a:r>
          </a:p>
          <a:p>
            <a:r>
              <a:rPr lang="ru-RU" dirty="0" err="1">
                <a:solidFill>
                  <a:srgbClr val="C00000"/>
                </a:solidFill>
              </a:rPr>
              <a:t>қарастырылатын</a:t>
            </a:r>
            <a:r>
              <a:rPr lang="ru-RU" dirty="0">
                <a:solidFill>
                  <a:srgbClr val="C00000"/>
                </a:solidFill>
              </a:rPr>
              <a:t> </a:t>
            </a:r>
            <a:r>
              <a:rPr lang="ru-RU" dirty="0" err="1">
                <a:solidFill>
                  <a:srgbClr val="C00000"/>
                </a:solidFill>
              </a:rPr>
              <a:t>дененің</a:t>
            </a:r>
            <a:r>
              <a:rPr lang="ru-RU" dirty="0">
                <a:solidFill>
                  <a:srgbClr val="C00000"/>
                </a:solidFill>
              </a:rPr>
              <a:t> </a:t>
            </a:r>
            <a:r>
              <a:rPr lang="ru-RU" u="sng" dirty="0" err="1">
                <a:solidFill>
                  <a:srgbClr val="C00000"/>
                </a:solidFill>
              </a:rPr>
              <a:t>жылуды</a:t>
            </a:r>
            <a:r>
              <a:rPr lang="ru-RU" u="sng" dirty="0">
                <a:solidFill>
                  <a:srgbClr val="C00000"/>
                </a:solidFill>
              </a:rPr>
              <a:t> </a:t>
            </a:r>
            <a:r>
              <a:rPr lang="ru-RU" u="sng" dirty="0" err="1">
                <a:solidFill>
                  <a:srgbClr val="C00000"/>
                </a:solidFill>
              </a:rPr>
              <a:t>өткізу</a:t>
            </a:r>
            <a:r>
              <a:rPr lang="ru-RU" dirty="0">
                <a:solidFill>
                  <a:srgbClr val="C00000"/>
                </a:solidFill>
              </a:rPr>
              <a:t> </a:t>
            </a:r>
            <a:r>
              <a:rPr lang="ru-RU" dirty="0" err="1">
                <a:solidFill>
                  <a:srgbClr val="C00000"/>
                </a:solidFill>
              </a:rPr>
              <a:t>қабілеттілігін</a:t>
            </a:r>
            <a:r>
              <a:rPr lang="ru-RU" dirty="0">
                <a:solidFill>
                  <a:srgbClr val="C00000"/>
                </a:solidFill>
              </a:rPr>
              <a:t> </a:t>
            </a:r>
            <a:r>
              <a:rPr lang="ru-RU" dirty="0" err="1">
                <a:solidFill>
                  <a:srgbClr val="C00000"/>
                </a:solidFill>
              </a:rPr>
              <a:t>сипаттайды</a:t>
            </a:r>
            <a:r>
              <a:rPr lang="ru-RU" dirty="0">
                <a:solidFill>
                  <a:srgbClr val="C00000"/>
                </a:solidFill>
              </a:rPr>
              <a:t>. </a:t>
            </a:r>
          </a:p>
          <a:p>
            <a:pPr algn="just"/>
            <a:r>
              <a:rPr lang="ru-RU" dirty="0"/>
              <a:t>«-» </a:t>
            </a:r>
            <a:r>
              <a:rPr lang="ru-RU" dirty="0" err="1"/>
              <a:t>белгісі</a:t>
            </a:r>
            <a:r>
              <a:rPr lang="ru-RU" dirty="0"/>
              <a:t> </a:t>
            </a:r>
            <a:r>
              <a:rPr lang="ru-RU" dirty="0" err="1"/>
              <a:t>жылу</a:t>
            </a:r>
            <a:r>
              <a:rPr lang="ru-RU" dirty="0"/>
              <a:t> </a:t>
            </a:r>
            <a:r>
              <a:rPr lang="ru-RU" dirty="0" err="1"/>
              <a:t>ағынының</a:t>
            </a:r>
            <a:r>
              <a:rPr lang="ru-RU" dirty="0"/>
              <a:t> векторы мен температура </a:t>
            </a:r>
            <a:r>
              <a:rPr lang="ru-RU" dirty="0" err="1"/>
              <a:t>градиентінің</a:t>
            </a:r>
            <a:r>
              <a:rPr lang="ru-RU" dirty="0"/>
              <a:t> </a:t>
            </a:r>
            <a:r>
              <a:rPr lang="ru-RU" dirty="0" err="1"/>
              <a:t>векторының</a:t>
            </a:r>
            <a:r>
              <a:rPr lang="ru-RU" dirty="0"/>
              <a:t> </a:t>
            </a:r>
            <a:r>
              <a:rPr lang="ru-RU" dirty="0" err="1"/>
              <a:t>қарама-қарсы</a:t>
            </a:r>
            <a:r>
              <a:rPr lang="ru-RU" dirty="0"/>
              <a:t> </a:t>
            </a:r>
            <a:r>
              <a:rPr lang="ru-RU" dirty="0" err="1"/>
              <a:t>бағытын</a:t>
            </a:r>
            <a:r>
              <a:rPr lang="ru-RU" dirty="0"/>
              <a:t> </a:t>
            </a:r>
            <a:r>
              <a:rPr lang="ru-RU" dirty="0" err="1"/>
              <a:t>көрсетеді</a:t>
            </a:r>
            <a:r>
              <a:rPr lang="ru-RU" dirty="0"/>
              <a:t> (2-суретті </a:t>
            </a:r>
            <a:r>
              <a:rPr lang="ru-RU" dirty="0" err="1"/>
              <a:t>қараңыз</a:t>
            </a:r>
            <a:r>
              <a:rPr lang="ru-RU" dirty="0"/>
              <a:t>). </a:t>
            </a:r>
          </a:p>
          <a:p>
            <a:r>
              <a:rPr lang="ru-RU" b="1" i="1" u="sng" dirty="0" err="1">
                <a:solidFill>
                  <a:srgbClr val="0070C0"/>
                </a:solidFill>
              </a:rPr>
              <a:t>Жылу</a:t>
            </a:r>
            <a:r>
              <a:rPr lang="ru-RU" b="1" i="1" u="sng" dirty="0">
                <a:solidFill>
                  <a:srgbClr val="0070C0"/>
                </a:solidFill>
              </a:rPr>
              <a:t> </a:t>
            </a:r>
            <a:r>
              <a:rPr lang="ru-RU" b="1" i="1" u="sng" dirty="0" err="1">
                <a:solidFill>
                  <a:srgbClr val="0070C0"/>
                </a:solidFill>
              </a:rPr>
              <a:t>ағынының</a:t>
            </a:r>
            <a:r>
              <a:rPr lang="ru-RU" b="1" i="1" u="sng" dirty="0">
                <a:solidFill>
                  <a:srgbClr val="0070C0"/>
                </a:solidFill>
              </a:rPr>
              <a:t> </a:t>
            </a:r>
            <a:r>
              <a:rPr lang="ru-RU" b="1" i="1" u="sng" dirty="0" err="1">
                <a:solidFill>
                  <a:srgbClr val="0070C0"/>
                </a:solidFill>
              </a:rPr>
              <a:t>тығыздық</a:t>
            </a:r>
            <a:r>
              <a:rPr lang="ru-RU" b="1" i="1" u="sng" dirty="0">
                <a:solidFill>
                  <a:srgbClr val="0070C0"/>
                </a:solidFill>
              </a:rPr>
              <a:t> q векторы </a:t>
            </a:r>
            <a:r>
              <a:rPr lang="ru-RU" dirty="0" err="1"/>
              <a:t>әрқашан</a:t>
            </a:r>
            <a:r>
              <a:rPr lang="ru-RU" dirty="0"/>
              <a:t> </a:t>
            </a:r>
            <a:r>
              <a:rPr lang="ru-RU" dirty="0" err="1"/>
              <a:t>температураның</a:t>
            </a:r>
            <a:r>
              <a:rPr lang="ru-RU" dirty="0"/>
              <a:t> </a:t>
            </a:r>
            <a:r>
              <a:rPr lang="ru-RU" dirty="0" err="1"/>
              <a:t>ең</a:t>
            </a:r>
            <a:r>
              <a:rPr lang="ru-RU" dirty="0"/>
              <a:t> </a:t>
            </a:r>
            <a:r>
              <a:rPr lang="ru-RU" dirty="0" err="1"/>
              <a:t>көбірек</a:t>
            </a:r>
            <a:r>
              <a:rPr lang="ru-RU" dirty="0"/>
              <a:t> </a:t>
            </a:r>
            <a:r>
              <a:rPr lang="ru-RU" dirty="0" err="1"/>
              <a:t>төмендеуіне</a:t>
            </a:r>
            <a:r>
              <a:rPr lang="ru-RU" dirty="0"/>
              <a:t> </a:t>
            </a:r>
            <a:r>
              <a:rPr lang="ru-RU" dirty="0" err="1"/>
              <a:t>бағытталған</a:t>
            </a:r>
            <a:r>
              <a:rPr lang="ru-RU" dirty="0"/>
              <a:t>.</a:t>
            </a:r>
          </a:p>
          <a:p>
            <a:r>
              <a:rPr lang="ru-RU" i="1" dirty="0" err="1">
                <a:solidFill>
                  <a:srgbClr val="0070C0"/>
                </a:solidFill>
              </a:rPr>
              <a:t>Жылу</a:t>
            </a:r>
            <a:r>
              <a:rPr lang="ru-RU" i="1" dirty="0">
                <a:solidFill>
                  <a:srgbClr val="0070C0"/>
                </a:solidFill>
              </a:rPr>
              <a:t> </a:t>
            </a:r>
            <a:r>
              <a:rPr lang="ru-RU" i="1" dirty="0" err="1">
                <a:solidFill>
                  <a:srgbClr val="0070C0"/>
                </a:solidFill>
              </a:rPr>
              <a:t>ағынының</a:t>
            </a:r>
            <a:r>
              <a:rPr lang="ru-RU" i="1" dirty="0">
                <a:solidFill>
                  <a:srgbClr val="0070C0"/>
                </a:solidFill>
              </a:rPr>
              <a:t> </a:t>
            </a:r>
            <a:r>
              <a:rPr lang="ru-RU" i="1" dirty="0" err="1">
                <a:solidFill>
                  <a:srgbClr val="0070C0"/>
                </a:solidFill>
              </a:rPr>
              <a:t>тығыздық</a:t>
            </a:r>
            <a:r>
              <a:rPr lang="ru-RU" i="1" dirty="0">
                <a:solidFill>
                  <a:srgbClr val="0070C0"/>
                </a:solidFill>
              </a:rPr>
              <a:t> </a:t>
            </a:r>
            <a:r>
              <a:rPr lang="ru-RU" i="1" dirty="0" err="1">
                <a:solidFill>
                  <a:srgbClr val="0070C0"/>
                </a:solidFill>
              </a:rPr>
              <a:t>векторының</a:t>
            </a:r>
            <a:r>
              <a:rPr lang="ru-RU" i="1" dirty="0">
                <a:solidFill>
                  <a:srgbClr val="0070C0"/>
                </a:solidFill>
              </a:rPr>
              <a:t> </a:t>
            </a:r>
            <a:r>
              <a:rPr lang="ru-RU" i="1" dirty="0" err="1">
                <a:solidFill>
                  <a:srgbClr val="C00000"/>
                </a:solidFill>
              </a:rPr>
              <a:t>скалярлық</a:t>
            </a:r>
            <a:r>
              <a:rPr lang="ru-RU" i="1" dirty="0">
                <a:solidFill>
                  <a:srgbClr val="C00000"/>
                </a:solidFill>
              </a:rPr>
              <a:t> </a:t>
            </a:r>
            <a:r>
              <a:rPr lang="ru-RU" i="1" dirty="0" err="1">
                <a:solidFill>
                  <a:srgbClr val="C00000"/>
                </a:solidFill>
              </a:rPr>
              <a:t>мәні</a:t>
            </a:r>
            <a:r>
              <a:rPr lang="ru-RU" i="1" dirty="0"/>
              <a:t>:</a:t>
            </a:r>
          </a:p>
          <a:p>
            <a:r>
              <a:rPr lang="ru-RU" dirty="0"/>
              <a:t>                                                           (1)</a:t>
            </a:r>
          </a:p>
          <a:p>
            <a:endParaRPr lang="ru-RU" dirty="0"/>
          </a:p>
          <a:p>
            <a:r>
              <a:rPr lang="en-US" altLang="x-none" dirty="0">
                <a:latin typeface="Times New Roman" panose="02020603050405020304" pitchFamily="18" charset="0"/>
                <a:cs typeface="Times New Roman" panose="02020603050405020304" pitchFamily="18" charset="0"/>
              </a:rPr>
              <a:t>(</a:t>
            </a:r>
            <a:r>
              <a:rPr lang="ru-RU" altLang="x-none" dirty="0">
                <a:latin typeface="Times New Roman" panose="02020603050405020304" pitchFamily="18" charset="0"/>
                <a:cs typeface="Times New Roman" panose="02020603050405020304" pitchFamily="18" charset="0"/>
              </a:rPr>
              <a:t>1</a:t>
            </a:r>
            <a:r>
              <a:rPr lang="en-US" altLang="x-none" dirty="0">
                <a:latin typeface="Times New Roman" panose="02020603050405020304" pitchFamily="18" charset="0"/>
                <a:cs typeface="Times New Roman" panose="02020603050405020304" pitchFamily="18" charset="0"/>
              </a:rPr>
              <a:t>)</a:t>
            </a:r>
            <a:r>
              <a:rPr lang="kk-KZ" altLang="x-none" dirty="0">
                <a:latin typeface="Times New Roman" panose="02020603050405020304" pitchFamily="18" charset="0"/>
                <a:cs typeface="Times New Roman" panose="02020603050405020304" pitchFamily="18" charset="0"/>
              </a:rPr>
              <a:t> </a:t>
            </a:r>
            <a:r>
              <a:rPr lang="ru-RU" dirty="0" err="1"/>
              <a:t>формуладан</a:t>
            </a:r>
            <a:r>
              <a:rPr lang="ru-RU" dirty="0"/>
              <a:t> </a:t>
            </a:r>
            <a:r>
              <a:rPr lang="ru-RU" dirty="0" err="1"/>
              <a:t>жылу</a:t>
            </a:r>
            <a:r>
              <a:rPr lang="ru-RU" dirty="0"/>
              <a:t> </a:t>
            </a:r>
            <a:r>
              <a:rPr lang="ru-RU" dirty="0" err="1"/>
              <a:t>өткізгіштік</a:t>
            </a:r>
            <a:r>
              <a:rPr lang="ru-RU" dirty="0"/>
              <a:t> </a:t>
            </a:r>
            <a:r>
              <a:rPr lang="ru-RU" dirty="0" err="1"/>
              <a:t>коэффициенті</a:t>
            </a:r>
            <a:r>
              <a:rPr lang="ru-RU" dirty="0"/>
              <a:t> </a:t>
            </a:r>
            <a:r>
              <a:rPr lang="el-GR" dirty="0">
                <a:latin typeface="Times New Roman" panose="02020603050405020304" pitchFamily="18" charset="0"/>
                <a:cs typeface="Times New Roman" panose="02020603050405020304" pitchFamily="18" charset="0"/>
              </a:rPr>
              <a:t>λ</a:t>
            </a:r>
            <a:r>
              <a:rPr lang="ru-RU" dirty="0"/>
              <a:t> К/м температура </a:t>
            </a:r>
            <a:r>
              <a:rPr lang="ru-RU" dirty="0" err="1"/>
              <a:t>градиентіндегі</a:t>
            </a:r>
            <a:r>
              <a:rPr lang="ru-RU" dirty="0"/>
              <a:t> </a:t>
            </a:r>
            <a:r>
              <a:rPr lang="ru-RU" dirty="0" err="1"/>
              <a:t>жылу</a:t>
            </a:r>
            <a:r>
              <a:rPr lang="ru-RU" dirty="0"/>
              <a:t> </a:t>
            </a:r>
            <a:r>
              <a:rPr lang="ru-RU" dirty="0" err="1"/>
              <a:t>ағынының</a:t>
            </a:r>
            <a:r>
              <a:rPr lang="ru-RU" dirty="0"/>
              <a:t> </a:t>
            </a:r>
            <a:r>
              <a:rPr lang="ru-RU" dirty="0" err="1"/>
              <a:t>тығыздығын</a:t>
            </a:r>
            <a:r>
              <a:rPr lang="ru-RU" dirty="0"/>
              <a:t> </a:t>
            </a:r>
            <a:r>
              <a:rPr lang="ru-RU" dirty="0" err="1"/>
              <a:t>анықтайтындығын</a:t>
            </a:r>
            <a:r>
              <a:rPr lang="ru-RU" dirty="0"/>
              <a:t> </a:t>
            </a:r>
            <a:r>
              <a:rPr lang="ru-RU" dirty="0" err="1"/>
              <a:t>көреміз</a:t>
            </a:r>
            <a:r>
              <a:rPr lang="ru-RU" dirty="0"/>
              <a:t>.</a:t>
            </a:r>
          </a:p>
        </p:txBody>
      </p:sp>
      <p:sp>
        <p:nvSpPr>
          <p:cNvPr id="7185" name="Rectangle 17">
            <a:extLst>
              <a:ext uri="{FF2B5EF4-FFF2-40B4-BE49-F238E27FC236}">
                <a16:creationId xmlns:a16="http://schemas.microsoft.com/office/drawing/2014/main" id="{854226C0-5C24-5146-BA1B-643DD13CCE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7186" name="Rectangle 19">
            <a:extLst>
              <a:ext uri="{FF2B5EF4-FFF2-40B4-BE49-F238E27FC236}">
                <a16:creationId xmlns:a16="http://schemas.microsoft.com/office/drawing/2014/main" id="{65163E95-6B87-3744-AD7D-D2D9BC3966A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7187" name="Объект 6">
            <a:extLst>
              <a:ext uri="{FF2B5EF4-FFF2-40B4-BE49-F238E27FC236}">
                <a16:creationId xmlns:a16="http://schemas.microsoft.com/office/drawing/2014/main" id="{1D5B244B-9B0C-774B-89FD-59EFAACA7D74}"/>
              </a:ext>
            </a:extLst>
          </p:cNvPr>
          <p:cNvGraphicFramePr>
            <a:graphicFrameLocks noChangeAspect="1"/>
          </p:cNvGraphicFramePr>
          <p:nvPr>
            <p:extLst>
              <p:ext uri="{D42A27DB-BD31-4B8C-83A1-F6EECF244321}">
                <p14:modId xmlns:p14="http://schemas.microsoft.com/office/powerpoint/2010/main" val="2519054966"/>
              </p:ext>
            </p:extLst>
          </p:nvPr>
        </p:nvGraphicFramePr>
        <p:xfrm>
          <a:off x="5940152" y="4437112"/>
          <a:ext cx="1092359" cy="647699"/>
        </p:xfrm>
        <a:graphic>
          <a:graphicData uri="http://schemas.openxmlformats.org/presentationml/2006/ole">
            <mc:AlternateContent xmlns:mc="http://schemas.openxmlformats.org/markup-compatibility/2006">
              <mc:Choice xmlns:v="urn:schemas-microsoft-com:vml" Requires="v">
                <p:oleObj name="Формула" r:id="rId2" imgW="17843500" imgH="10528300" progId="Equation.3">
                  <p:embed/>
                </p:oleObj>
              </mc:Choice>
              <mc:Fallback>
                <p:oleObj name="Формула" r:id="rId2" imgW="17843500" imgH="10528300" progId="Equation.3">
                  <p:embed/>
                  <p:pic>
                    <p:nvPicPr>
                      <p:cNvPr id="7187" name="Объект 6">
                        <a:extLst>
                          <a:ext uri="{FF2B5EF4-FFF2-40B4-BE49-F238E27FC236}">
                            <a16:creationId xmlns:a16="http://schemas.microsoft.com/office/drawing/2014/main" id="{1D5B244B-9B0C-774B-89FD-59EFAACA7D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4437112"/>
                        <a:ext cx="1092359" cy="647699"/>
                      </a:xfrm>
                      <a:prstGeom prst="rect">
                        <a:avLst/>
                      </a:prstGeom>
                      <a:noFill/>
                      <a:ln>
                        <a:noFill/>
                      </a:ln>
                    </p:spPr>
                  </p:pic>
                </p:oleObj>
              </mc:Fallback>
            </mc:AlternateContent>
          </a:graphicData>
        </a:graphic>
      </p:graphicFrame>
      <p:pic>
        <p:nvPicPr>
          <p:cNvPr id="7188" name="Picture 21">
            <a:extLst>
              <a:ext uri="{FF2B5EF4-FFF2-40B4-BE49-F238E27FC236}">
                <a16:creationId xmlns:a16="http://schemas.microsoft.com/office/drawing/2014/main" id="{57E4F7C7-3D8E-C94D-A910-8C762850DA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499" y="1662930"/>
            <a:ext cx="3320103" cy="230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89" name="TextBox 2">
            <a:extLst>
              <a:ext uri="{FF2B5EF4-FFF2-40B4-BE49-F238E27FC236}">
                <a16:creationId xmlns:a16="http://schemas.microsoft.com/office/drawing/2014/main" id="{3CFB0A41-6922-744F-AD5A-52E97E8A1673}"/>
              </a:ext>
            </a:extLst>
          </p:cNvPr>
          <p:cNvSpPr txBox="1">
            <a:spLocks noChangeArrowheads="1"/>
          </p:cNvSpPr>
          <p:nvPr/>
        </p:nvSpPr>
        <p:spPr bwMode="auto">
          <a:xfrm>
            <a:off x="179512" y="4869160"/>
            <a:ext cx="318452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sz="1600" dirty="0"/>
              <a:t>1-сурет - </a:t>
            </a:r>
            <a:r>
              <a:rPr lang="ru-RU" sz="1600" dirty="0" err="1"/>
              <a:t>Изотермиялық</a:t>
            </a:r>
            <a:r>
              <a:rPr lang="ru-RU" sz="1600" dirty="0"/>
              <a:t> </a:t>
            </a:r>
            <a:r>
              <a:rPr lang="ru-RU" sz="1600" dirty="0" err="1"/>
              <a:t>емес</a:t>
            </a:r>
            <a:r>
              <a:rPr lang="ru-RU" sz="1600" dirty="0"/>
              <a:t> </a:t>
            </a:r>
            <a:r>
              <a:rPr lang="ru-RU" sz="1600" dirty="0" err="1"/>
              <a:t>дененің</a:t>
            </a:r>
            <a:r>
              <a:rPr lang="ru-RU" sz="1600" dirty="0"/>
              <a:t> </a:t>
            </a:r>
            <a:r>
              <a:rPr lang="ru-RU" sz="1600" dirty="0" err="1"/>
              <a:t>ішіндегі</a:t>
            </a:r>
            <a:r>
              <a:rPr lang="ru-RU" sz="1600" dirty="0"/>
              <a:t> </a:t>
            </a:r>
            <a:r>
              <a:rPr lang="ru-RU" sz="1600" dirty="0" err="1"/>
              <a:t>жылу</a:t>
            </a:r>
            <a:r>
              <a:rPr lang="ru-RU" sz="1600" dirty="0"/>
              <a:t> </a:t>
            </a:r>
            <a:r>
              <a:rPr lang="ru-RU" sz="1600" dirty="0" err="1"/>
              <a:t>ағынының</a:t>
            </a:r>
            <a:r>
              <a:rPr lang="ru-RU" sz="1600" dirty="0"/>
              <a:t> </a:t>
            </a:r>
            <a:r>
              <a:rPr lang="ru-RU" sz="1600" dirty="0" err="1"/>
              <a:t>изотермалары</a:t>
            </a:r>
            <a:r>
              <a:rPr lang="ru-RU" sz="1600" dirty="0"/>
              <a:t> мен </a:t>
            </a:r>
            <a:r>
              <a:rPr lang="ru-RU" sz="1600" dirty="0" err="1"/>
              <a:t>оларға</a:t>
            </a:r>
            <a:r>
              <a:rPr lang="ru-RU" sz="1600" dirty="0"/>
              <a:t> перпендикуляр </a:t>
            </a:r>
            <a:r>
              <a:rPr lang="ru-RU" sz="1600" dirty="0" err="1"/>
              <a:t>сызықтар</a:t>
            </a:r>
            <a:endParaRPr lang="ru-RU" sz="1600" dirty="0"/>
          </a:p>
        </p:txBody>
      </p:sp>
    </p:spTree>
    <p:extLst>
      <p:ext uri="{BB962C8B-B14F-4D97-AF65-F5344CB8AC3E}">
        <p14:creationId xmlns:p14="http://schemas.microsoft.com/office/powerpoint/2010/main" val="180001634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Номер слайда 3">
            <a:extLst>
              <a:ext uri="{FF2B5EF4-FFF2-40B4-BE49-F238E27FC236}">
                <a16:creationId xmlns:a16="http://schemas.microsoft.com/office/drawing/2014/main" id="{BBED22F5-42F3-E449-9F48-B5C421BADDB0}"/>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9B3176-AC70-AC41-A501-F5D67960A1B4}" type="slidenum">
              <a:rPr lang="ru-RU" altLang="x-none"/>
              <a:pPr eaLnBrk="1" hangingPunct="1"/>
              <a:t>30</a:t>
            </a:fld>
            <a:endParaRPr lang="ru-RU" altLang="x-none"/>
          </a:p>
        </p:txBody>
      </p:sp>
      <p:sp>
        <p:nvSpPr>
          <p:cNvPr id="8195" name="Rectangle 2">
            <a:extLst>
              <a:ext uri="{FF2B5EF4-FFF2-40B4-BE49-F238E27FC236}">
                <a16:creationId xmlns:a16="http://schemas.microsoft.com/office/drawing/2014/main" id="{4C9B70DD-FBE2-044D-8DB3-D2D4E654BBC4}"/>
              </a:ext>
            </a:extLst>
          </p:cNvPr>
          <p:cNvSpPr>
            <a:spLocks noChangeArrowheads="1"/>
          </p:cNvSpPr>
          <p:nvPr/>
        </p:nvSpPr>
        <p:spPr bwMode="auto">
          <a:xfrm>
            <a:off x="359569" y="130059"/>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a:t>
            </a:r>
            <a:r>
              <a:rPr lang="ru-RU" sz="2800" dirty="0" err="1">
                <a:latin typeface="Times New Roman" pitchFamily="18" charset="0"/>
                <a:cs typeface="Times New Roman" pitchFamily="18" charset="0"/>
              </a:rPr>
              <a:t>Жылулық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сәулеленудің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негізгі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заңдары</a:t>
            </a:r>
            <a:r>
              <a:rPr lang="ru-RU" sz="2800" dirty="0">
                <a:latin typeface="Times New Roman" pitchFamily="18" charset="0"/>
                <a:cs typeface="Times New Roman" pitchFamily="18" charset="0"/>
              </a:rPr>
              <a:t>.</a:t>
            </a:r>
            <a:endParaRPr lang="ru-RU" sz="2800" b="1" dirty="0">
              <a:solidFill>
                <a:schemeClr val="accent1">
                  <a:lumMod val="50000"/>
                </a:schemeClr>
              </a:solidFill>
              <a:latin typeface="Arial" charset="0"/>
            </a:endParaRPr>
          </a:p>
        </p:txBody>
      </p:sp>
      <p:sp>
        <p:nvSpPr>
          <p:cNvPr id="9221" name="Rectangle 13">
            <a:extLst>
              <a:ext uri="{FF2B5EF4-FFF2-40B4-BE49-F238E27FC236}">
                <a16:creationId xmlns:a16="http://schemas.microsoft.com/office/drawing/2014/main" id="{3F8E5161-A337-2045-B74C-5BDE43FD75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2" name="Rectangle 15">
            <a:extLst>
              <a:ext uri="{FF2B5EF4-FFF2-40B4-BE49-F238E27FC236}">
                <a16:creationId xmlns:a16="http://schemas.microsoft.com/office/drawing/2014/main" id="{217C924D-1EED-1C4F-8E20-42595AA8C03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3" name="Rectangle 19">
            <a:extLst>
              <a:ext uri="{FF2B5EF4-FFF2-40B4-BE49-F238E27FC236}">
                <a16:creationId xmlns:a16="http://schemas.microsoft.com/office/drawing/2014/main" id="{54DE4FAA-D8B5-DF45-9E0D-43AC1764A6E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4" name="Rectangle 21">
            <a:extLst>
              <a:ext uri="{FF2B5EF4-FFF2-40B4-BE49-F238E27FC236}">
                <a16:creationId xmlns:a16="http://schemas.microsoft.com/office/drawing/2014/main" id="{B3A9F8EB-DADD-1A40-B9CB-9CC81BFF698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5" name="Rectangle 23">
            <a:extLst>
              <a:ext uri="{FF2B5EF4-FFF2-40B4-BE49-F238E27FC236}">
                <a16:creationId xmlns:a16="http://schemas.microsoft.com/office/drawing/2014/main" id="{271DC1B3-9CC0-5348-A79E-8FAA23CC41A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6" name="Rectangle 14">
            <a:extLst>
              <a:ext uri="{FF2B5EF4-FFF2-40B4-BE49-F238E27FC236}">
                <a16:creationId xmlns:a16="http://schemas.microsoft.com/office/drawing/2014/main" id="{2F7D9997-2B3E-BE48-B70B-A4C79BA5478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7" name="Rectangle 16">
            <a:extLst>
              <a:ext uri="{FF2B5EF4-FFF2-40B4-BE49-F238E27FC236}">
                <a16:creationId xmlns:a16="http://schemas.microsoft.com/office/drawing/2014/main" id="{B5500364-AF62-FB41-9286-DAE2047EC45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8" name="Rectangle 18">
            <a:extLst>
              <a:ext uri="{FF2B5EF4-FFF2-40B4-BE49-F238E27FC236}">
                <a16:creationId xmlns:a16="http://schemas.microsoft.com/office/drawing/2014/main" id="{B1C6BEDE-9633-6943-A65B-11F46BA383E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9" name="Rectangle 20">
            <a:extLst>
              <a:ext uri="{FF2B5EF4-FFF2-40B4-BE49-F238E27FC236}">
                <a16:creationId xmlns:a16="http://schemas.microsoft.com/office/drawing/2014/main" id="{05BA6B17-2252-284F-BB9A-9C24D3D62DC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0" name="Rectangle 22">
            <a:extLst>
              <a:ext uri="{FF2B5EF4-FFF2-40B4-BE49-F238E27FC236}">
                <a16:creationId xmlns:a16="http://schemas.microsoft.com/office/drawing/2014/main" id="{693DE18C-1F72-5342-ABC4-3205DA845B3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1" name="Rectangle 24">
            <a:extLst>
              <a:ext uri="{FF2B5EF4-FFF2-40B4-BE49-F238E27FC236}">
                <a16:creationId xmlns:a16="http://schemas.microsoft.com/office/drawing/2014/main" id="{907989BE-E9E1-D94E-A3D6-EAE928B0FB9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2" name="Rectangle 26">
            <a:extLst>
              <a:ext uri="{FF2B5EF4-FFF2-40B4-BE49-F238E27FC236}">
                <a16:creationId xmlns:a16="http://schemas.microsoft.com/office/drawing/2014/main" id="{BDD6AF57-B294-1F4F-BC02-10643DDCFE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3" name="Rectangle 20">
            <a:extLst>
              <a:ext uri="{FF2B5EF4-FFF2-40B4-BE49-F238E27FC236}">
                <a16:creationId xmlns:a16="http://schemas.microsoft.com/office/drawing/2014/main" id="{9D244D77-84B6-504C-843E-2C6580CF611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4" name="Rectangle 22">
            <a:extLst>
              <a:ext uri="{FF2B5EF4-FFF2-40B4-BE49-F238E27FC236}">
                <a16:creationId xmlns:a16="http://schemas.microsoft.com/office/drawing/2014/main" id="{E86256B6-366A-7045-95B6-BCF0D1A3B17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5" name="Rectangle 24">
            <a:extLst>
              <a:ext uri="{FF2B5EF4-FFF2-40B4-BE49-F238E27FC236}">
                <a16:creationId xmlns:a16="http://schemas.microsoft.com/office/drawing/2014/main" id="{6E4733CB-F7F3-8748-AE17-DB99948B8FC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6" name="Rectangle 2">
            <a:extLst>
              <a:ext uri="{FF2B5EF4-FFF2-40B4-BE49-F238E27FC236}">
                <a16:creationId xmlns:a16="http://schemas.microsoft.com/office/drawing/2014/main" id="{6F53433F-487C-7446-9640-A6D5B3CEF49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7" name="Rectangle 4">
            <a:extLst>
              <a:ext uri="{FF2B5EF4-FFF2-40B4-BE49-F238E27FC236}">
                <a16:creationId xmlns:a16="http://schemas.microsoft.com/office/drawing/2014/main" id="{8684C03D-87B8-094F-8BD4-7504716C2E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8" name="Rectangle 6">
            <a:extLst>
              <a:ext uri="{FF2B5EF4-FFF2-40B4-BE49-F238E27FC236}">
                <a16:creationId xmlns:a16="http://schemas.microsoft.com/office/drawing/2014/main" id="{E5583DA7-F57D-114A-BA5F-E85B5A870B2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9" name="Rectangle 24">
            <a:extLst>
              <a:ext uri="{FF2B5EF4-FFF2-40B4-BE49-F238E27FC236}">
                <a16:creationId xmlns:a16="http://schemas.microsoft.com/office/drawing/2014/main" id="{256997BA-7E36-3442-920F-AA5A48D9F5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40" name="Rectangle 26">
            <a:extLst>
              <a:ext uri="{FF2B5EF4-FFF2-40B4-BE49-F238E27FC236}">
                <a16:creationId xmlns:a16="http://schemas.microsoft.com/office/drawing/2014/main" id="{B452E83D-72C4-5142-973B-914A7F7F222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 name="TextBox 2">
            <a:extLst>
              <a:ext uri="{FF2B5EF4-FFF2-40B4-BE49-F238E27FC236}">
                <a16:creationId xmlns:a16="http://schemas.microsoft.com/office/drawing/2014/main" id="{22930A8B-690A-5348-BFAA-0F7DE38C134F}"/>
              </a:ext>
            </a:extLst>
          </p:cNvPr>
          <p:cNvSpPr txBox="1"/>
          <p:nvPr/>
        </p:nvSpPr>
        <p:spPr>
          <a:xfrm>
            <a:off x="359569" y="693430"/>
            <a:ext cx="8532911" cy="52629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indent="355600" algn="just">
              <a:defRPr/>
            </a:pPr>
            <a:r>
              <a:rPr lang="ru-RU" sz="1400" b="1" i="1" dirty="0">
                <a:solidFill>
                  <a:srgbClr val="C00000"/>
                </a:solidFill>
                <a:latin typeface="Times New Roman" pitchFamily="18" charset="0"/>
                <a:cs typeface="Times New Roman" pitchFamily="18" charset="0"/>
              </a:rPr>
              <a:t>Планк </a:t>
            </a:r>
            <a:r>
              <a:rPr lang="ru-RU" sz="1400" b="1" i="1" dirty="0" err="1">
                <a:solidFill>
                  <a:srgbClr val="C00000"/>
                </a:solidFill>
                <a:latin typeface="Times New Roman" pitchFamily="18" charset="0"/>
                <a:cs typeface="Times New Roman" pitchFamily="18" charset="0"/>
              </a:rPr>
              <a:t>Заңы</a:t>
            </a:r>
            <a:r>
              <a:rPr lang="ru-RU" sz="1400" b="1" i="1" dirty="0">
                <a:solidFill>
                  <a:srgbClr val="C00000"/>
                </a:solidFill>
                <a:latin typeface="Times New Roman" pitchFamily="18" charset="0"/>
                <a:cs typeface="Times New Roman" pitchFamily="18" charset="0"/>
              </a:rPr>
              <a:t>. </a:t>
            </a:r>
            <a:r>
              <a:rPr lang="ru-RU" sz="1400" dirty="0">
                <a:latin typeface="Times New Roman" pitchFamily="18" charset="0"/>
                <a:cs typeface="Times New Roman" pitchFamily="18" charset="0"/>
              </a:rPr>
              <a:t>Планк </a:t>
            </a:r>
            <a:r>
              <a:rPr lang="ru-RU" sz="1400" dirty="0" err="1">
                <a:latin typeface="Times New Roman" pitchFamily="18" charset="0"/>
                <a:cs typeface="Times New Roman" pitchFamily="18" charset="0"/>
              </a:rPr>
              <a:t>заңы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Өздік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en-GB" sz="1400" dirty="0">
                <a:latin typeface="Times New Roman" pitchFamily="18" charset="0"/>
                <a:cs typeface="Times New Roman" pitchFamily="18" charset="0"/>
              </a:rPr>
              <a:t>E1 — </a:t>
            </a:r>
            <a:r>
              <a:rPr lang="ru-RU" sz="1400" dirty="0" err="1">
                <a:latin typeface="Times New Roman" pitchFamily="18" charset="0"/>
                <a:cs typeface="Times New Roman" pitchFamily="18" charset="0"/>
              </a:rPr>
              <a:t>барлық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ұзындықтар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уақыт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бірлігінде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беттігі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бірлігінен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сәулеленетін</a:t>
            </a:r>
            <a:r>
              <a:rPr lang="ru-RU" sz="1400" dirty="0">
                <a:latin typeface="Times New Roman" pitchFamily="18" charset="0"/>
                <a:cs typeface="Times New Roman" pitchFamily="18" charset="0"/>
              </a:rPr>
              <a:t> энергия </a:t>
            </a:r>
            <a:r>
              <a:rPr lang="ru-RU" sz="1400" dirty="0" err="1">
                <a:latin typeface="Times New Roman" pitchFamily="18" charset="0"/>
                <a:cs typeface="Times New Roman" pitchFamily="18" charset="0"/>
              </a:rPr>
              <a:t>мөлшері</a:t>
            </a:r>
            <a:r>
              <a:rPr lang="ru-RU" sz="1400" dirty="0">
                <a:latin typeface="Times New Roman" pitchFamily="18" charset="0"/>
                <a:cs typeface="Times New Roman" pitchFamily="18" charset="0"/>
              </a:rPr>
              <a:t>. Е</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шамасы</a:t>
            </a:r>
            <a:r>
              <a:rPr lang="ru-RU" sz="1400" dirty="0">
                <a:latin typeface="Times New Roman" pitchFamily="18" charset="0"/>
                <a:cs typeface="Times New Roman" pitchFamily="18" charset="0"/>
              </a:rPr>
              <a:t> </a:t>
            </a:r>
            <a:r>
              <a:rPr lang="el-GR" sz="1400" dirty="0">
                <a:latin typeface="Times New Roman" pitchFamily="18" charset="0"/>
                <a:cs typeface="Times New Roman" pitchFamily="18" charset="0"/>
              </a:rPr>
              <a:t>λ-</a:t>
            </a:r>
            <a:r>
              <a:rPr lang="ru-RU" sz="1400" dirty="0">
                <a:latin typeface="Times New Roman" pitchFamily="18" charset="0"/>
                <a:cs typeface="Times New Roman" pitchFamily="18" charset="0"/>
              </a:rPr>
              <a:t>дан </a:t>
            </a:r>
            <a:r>
              <a:rPr lang="el-GR" sz="1400" dirty="0">
                <a:latin typeface="Times New Roman" pitchFamily="18" charset="0"/>
                <a:cs typeface="Times New Roman" pitchFamily="18" charset="0"/>
              </a:rPr>
              <a:t>λ + </a:t>
            </a:r>
            <a:r>
              <a:rPr lang="en-GB" sz="1400" dirty="0">
                <a:latin typeface="Times New Roman" pitchFamily="18" charset="0"/>
                <a:cs typeface="Times New Roman" pitchFamily="18" charset="0"/>
              </a:rPr>
              <a:t>d</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дейінгі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ұзындықтары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интервалында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ағыны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тығыздығының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қарастырылатын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интервалына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қатынасын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көрсетеді</a:t>
            </a:r>
            <a:r>
              <a:rPr lang="ru-RU" sz="1400" dirty="0">
                <a:latin typeface="Times New Roman" pitchFamily="18" charset="0"/>
                <a:cs typeface="Times New Roman" pitchFamily="18" charset="0"/>
              </a:rPr>
              <a:t>:      </a:t>
            </a:r>
          </a:p>
          <a:p>
            <a:pPr indent="355600" algn="just">
              <a:defRPr/>
            </a:pPr>
            <a:r>
              <a:rPr lang="ru-RU" sz="1400" dirty="0">
                <a:latin typeface="Times New Roman" pitchFamily="18" charset="0"/>
                <a:cs typeface="Times New Roman" pitchFamily="18" charset="0"/>
              </a:rPr>
              <a:t>                                               </a:t>
            </a:r>
            <a:r>
              <a:rPr lang="en-GB" sz="1400" dirty="0">
                <a:latin typeface="Times New Roman" pitchFamily="18" charset="0"/>
                <a:cs typeface="Times New Roman" pitchFamily="18" charset="0"/>
              </a:rPr>
              <a:t>E</a:t>
            </a:r>
            <a:r>
              <a:rPr lang="el-GR" sz="1400" dirty="0">
                <a:latin typeface="Times New Roman" pitchFamily="18" charset="0"/>
                <a:cs typeface="Times New Roman" pitchFamily="18" charset="0"/>
              </a:rPr>
              <a:t>λ = </a:t>
            </a:r>
            <a:r>
              <a:rPr lang="en-GB" sz="1400" dirty="0" err="1">
                <a:latin typeface="Times New Roman" pitchFamily="18" charset="0"/>
                <a:cs typeface="Times New Roman" pitchFamily="18" charset="0"/>
              </a:rPr>
              <a:t>dE</a:t>
            </a:r>
            <a:r>
              <a:rPr lang="en-GB" sz="1400" dirty="0">
                <a:latin typeface="Times New Roman" pitchFamily="18" charset="0"/>
                <a:cs typeface="Times New Roman" pitchFamily="18" charset="0"/>
              </a:rPr>
              <a:t>/d</a:t>
            </a:r>
            <a:r>
              <a:rPr lang="el-GR" sz="1400" dirty="0">
                <a:latin typeface="Times New Roman" pitchFamily="18" charset="0"/>
                <a:cs typeface="Times New Roman" pitchFamily="18" charset="0"/>
              </a:rPr>
              <a:t>λ                                                        (70)</a:t>
            </a:r>
          </a:p>
          <a:p>
            <a:pPr indent="355600" algn="just">
              <a:defRPr/>
            </a:pP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ru-RU" sz="1400" dirty="0" err="1">
                <a:solidFill>
                  <a:srgbClr val="FF0000"/>
                </a:solidFill>
                <a:latin typeface="Times New Roman" pitchFamily="18" charset="0"/>
                <a:cs typeface="Times New Roman" pitchFamily="18" charset="0"/>
              </a:rPr>
              <a:t>сәулелену</a:t>
            </a:r>
            <a:r>
              <a:rPr lang="ru-RU" sz="1400" dirty="0">
                <a:solidFill>
                  <a:srgbClr val="FF0000"/>
                </a:solidFill>
                <a:latin typeface="Times New Roman" pitchFamily="18" charset="0"/>
                <a:cs typeface="Times New Roman" pitchFamily="18" charset="0"/>
              </a:rPr>
              <a:t> </a:t>
            </a:r>
            <a:r>
              <a:rPr lang="ru-RU" sz="1400" dirty="0" err="1">
                <a:solidFill>
                  <a:srgbClr val="FF0000"/>
                </a:solidFill>
                <a:latin typeface="Times New Roman" pitchFamily="18" charset="0"/>
                <a:cs typeface="Times New Roman" pitchFamily="18" charset="0"/>
              </a:rPr>
              <a:t>ағынының</a:t>
            </a:r>
            <a:r>
              <a:rPr lang="ru-RU" sz="1400" dirty="0">
                <a:solidFill>
                  <a:srgbClr val="FF0000"/>
                </a:solidFill>
                <a:latin typeface="Times New Roman" pitchFamily="18" charset="0"/>
                <a:cs typeface="Times New Roman" pitchFamily="18" charset="0"/>
              </a:rPr>
              <a:t> </a:t>
            </a:r>
            <a:r>
              <a:rPr lang="ru-RU" sz="1400" dirty="0" err="1">
                <a:solidFill>
                  <a:srgbClr val="FF0000"/>
                </a:solidFill>
                <a:latin typeface="Times New Roman" pitchFamily="18" charset="0"/>
                <a:cs typeface="Times New Roman" pitchFamily="18" charset="0"/>
              </a:rPr>
              <a:t>спектрлік</a:t>
            </a:r>
            <a:r>
              <a:rPr lang="ru-RU" sz="1400" dirty="0">
                <a:solidFill>
                  <a:srgbClr val="FF0000"/>
                </a:solidFill>
                <a:latin typeface="Times New Roman" pitchFamily="18" charset="0"/>
                <a:cs typeface="Times New Roman" pitchFamily="18" charset="0"/>
              </a:rPr>
              <a:t> </a:t>
            </a:r>
            <a:r>
              <a:rPr lang="ru-RU" sz="1400" dirty="0" err="1">
                <a:solidFill>
                  <a:srgbClr val="FF0000"/>
                </a:solidFill>
                <a:latin typeface="Times New Roman" pitchFamily="18" charset="0"/>
                <a:cs typeface="Times New Roman" pitchFamily="18" charset="0"/>
              </a:rPr>
              <a:t>тығыздығы</a:t>
            </a:r>
            <a:r>
              <a:rPr lang="ru-RU" sz="1400" dirty="0">
                <a:solidFill>
                  <a:srgbClr val="FF0000"/>
                </a:solidFill>
                <a:latin typeface="Times New Roman" pitchFamily="18" charset="0"/>
                <a:cs typeface="Times New Roman" pitchFamily="18" charset="0"/>
              </a:rPr>
              <a:t> </a:t>
            </a:r>
            <a:r>
              <a:rPr lang="ru-RU" sz="1400" dirty="0" err="1">
                <a:latin typeface="Times New Roman" pitchFamily="18" charset="0"/>
                <a:cs typeface="Times New Roman" pitchFamily="18" charset="0"/>
              </a:rPr>
              <a:t>деп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аталады</a:t>
            </a:r>
            <a:r>
              <a:rPr lang="ru-RU" sz="1400" dirty="0">
                <a:latin typeface="Times New Roman" pitchFamily="18" charset="0"/>
                <a:cs typeface="Times New Roman" pitchFamily="18" charset="0"/>
              </a:rPr>
              <a:t>.</a:t>
            </a:r>
          </a:p>
          <a:p>
            <a:pPr indent="355600" algn="just">
              <a:defRPr/>
            </a:pPr>
            <a:r>
              <a:rPr lang="ru-RU" sz="1400" dirty="0" err="1">
                <a:latin typeface="Times New Roman" pitchFamily="18" charset="0"/>
                <a:cs typeface="Times New Roman" pitchFamily="18" charset="0"/>
              </a:rPr>
              <a:t>Абсолютті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дененің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өздік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қарқындылығының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температураға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тәуелділігін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теориялық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тұрғыда</a:t>
            </a:r>
            <a:r>
              <a:rPr lang="ru-RU" sz="1400" dirty="0">
                <a:latin typeface="Times New Roman" pitchFamily="18" charset="0"/>
                <a:cs typeface="Times New Roman" pitchFamily="18" charset="0"/>
              </a:rPr>
              <a:t> М. Планк </a:t>
            </a:r>
            <a:r>
              <a:rPr lang="ru-RU" sz="1400" dirty="0" err="1">
                <a:latin typeface="Times New Roman" pitchFamily="18" charset="0"/>
                <a:cs typeface="Times New Roman" pitchFamily="18" charset="0"/>
              </a:rPr>
              <a:t>дәлелдеді</a:t>
            </a:r>
            <a:r>
              <a:rPr lang="ru-RU" sz="1400" dirty="0">
                <a:latin typeface="Times New Roman" pitchFamily="18" charset="0"/>
                <a:cs typeface="Times New Roman" pitchFamily="18" charset="0"/>
              </a:rPr>
              <a:t>:</a:t>
            </a:r>
          </a:p>
          <a:p>
            <a:pPr indent="355600" algn="just">
              <a:defRPr/>
            </a:pPr>
            <a:r>
              <a:rPr lang="ru-RU" sz="1400" dirty="0">
                <a:latin typeface="Times New Roman" pitchFamily="18" charset="0"/>
                <a:cs typeface="Times New Roman" pitchFamily="18" charset="0"/>
              </a:rPr>
              <a:t>                                                          ,                                                          (71)</a:t>
            </a:r>
          </a:p>
          <a:p>
            <a:pPr indent="355600" algn="just">
              <a:defRPr/>
            </a:pPr>
            <a:endParaRPr lang="ru-RU" sz="1400" dirty="0">
              <a:latin typeface="Times New Roman" pitchFamily="18" charset="0"/>
              <a:cs typeface="Times New Roman" pitchFamily="18" charset="0"/>
            </a:endParaRPr>
          </a:p>
          <a:p>
            <a:pPr indent="355600" algn="just">
              <a:defRPr/>
            </a:pPr>
            <a:endParaRPr lang="ru-RU" sz="1400" dirty="0">
              <a:latin typeface="Times New Roman" pitchFamily="18" charset="0"/>
              <a:cs typeface="Times New Roman" pitchFamily="18" charset="0"/>
            </a:endParaRPr>
          </a:p>
          <a:p>
            <a:pPr indent="355600" algn="just">
              <a:defRPr/>
            </a:pPr>
            <a:endParaRPr lang="ru-RU" sz="1400" dirty="0">
              <a:latin typeface="Times New Roman" pitchFamily="18" charset="0"/>
              <a:cs typeface="Times New Roman" pitchFamily="18" charset="0"/>
            </a:endParaRPr>
          </a:p>
          <a:p>
            <a:pPr indent="355600" algn="just">
              <a:defRPr/>
            </a:pPr>
            <a:r>
              <a:rPr lang="ru-RU" sz="1400" dirty="0" err="1">
                <a:latin typeface="Times New Roman" pitchFamily="18" charset="0"/>
                <a:cs typeface="Times New Roman" pitchFamily="18" charset="0"/>
              </a:rPr>
              <a:t>мұндағы</a:t>
            </a:r>
            <a:r>
              <a:rPr lang="ru-RU" sz="1400" dirty="0">
                <a:latin typeface="Times New Roman" pitchFamily="18" charset="0"/>
                <a:cs typeface="Times New Roman" pitchFamily="18" charset="0"/>
              </a:rPr>
              <a:t> </a:t>
            </a:r>
            <a:r>
              <a:rPr lang="el-GR" sz="1400" dirty="0">
                <a:latin typeface="Times New Roman" pitchFamily="18" charset="0"/>
                <a:cs typeface="Times New Roman" pitchFamily="18" charset="0"/>
              </a:rPr>
              <a:t>λ –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a:t>
            </a:r>
            <a:r>
              <a:rPr lang="ru-RU" sz="1400" dirty="0">
                <a:latin typeface="Times New Roman" pitchFamily="18" charset="0"/>
                <a:cs typeface="Times New Roman" pitchFamily="18" charset="0"/>
              </a:rPr>
              <a:t>, м; Т — </a:t>
            </a:r>
            <a:r>
              <a:rPr lang="ru-RU" sz="1400" dirty="0" err="1">
                <a:latin typeface="Times New Roman" pitchFamily="18" charset="0"/>
                <a:cs typeface="Times New Roman" pitchFamily="18" charset="0"/>
              </a:rPr>
              <a:t>дененің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аб¬солют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температурасы</a:t>
            </a:r>
            <a:r>
              <a:rPr lang="ru-RU" sz="1400" dirty="0">
                <a:latin typeface="Times New Roman" pitchFamily="18" charset="0"/>
                <a:cs typeface="Times New Roman" pitchFamily="18" charset="0"/>
              </a:rPr>
              <a:t>, К; </a:t>
            </a:r>
            <a:r>
              <a:rPr lang="en-GB" sz="1400" dirty="0">
                <a:latin typeface="Times New Roman" pitchFamily="18" charset="0"/>
                <a:cs typeface="Times New Roman" pitchFamily="18" charset="0"/>
              </a:rPr>
              <a:t>C1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en-GB" sz="1400" dirty="0">
                <a:latin typeface="Times New Roman" pitchFamily="18" charset="0"/>
                <a:cs typeface="Times New Roman" pitchFamily="18" charset="0"/>
              </a:rPr>
              <a:t>C2 —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тұрақтылары</a:t>
            </a:r>
            <a:r>
              <a:rPr lang="ru-RU" sz="1400" dirty="0">
                <a:latin typeface="Times New Roman" pitchFamily="18" charset="0"/>
                <a:cs typeface="Times New Roman" pitchFamily="18" charset="0"/>
              </a:rPr>
              <a:t>, 3,74-10-16 Вт∙м2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1,44∙10-2 </a:t>
            </a:r>
            <a:r>
              <a:rPr lang="ru-RU" sz="1400" dirty="0" err="1">
                <a:latin typeface="Times New Roman" pitchFamily="18" charset="0"/>
                <a:cs typeface="Times New Roman" pitchFamily="18" charset="0"/>
              </a:rPr>
              <a:t>м∙К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сәйкестікті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тең</a:t>
            </a:r>
            <a:r>
              <a:rPr lang="ru-RU" sz="1400" dirty="0">
                <a:latin typeface="Times New Roman" pitchFamily="18" charset="0"/>
                <a:cs typeface="Times New Roman" pitchFamily="18" charset="0"/>
              </a:rPr>
              <a:t>. </a:t>
            </a:r>
          </a:p>
          <a:p>
            <a:pPr indent="355600" algn="just">
              <a:defRPr/>
            </a:pPr>
            <a:r>
              <a:rPr lang="ru-RU" sz="1400" dirty="0" err="1">
                <a:latin typeface="Times New Roman" pitchFamily="18" charset="0"/>
                <a:cs typeface="Times New Roman" pitchFamily="18" charset="0"/>
              </a:rPr>
              <a:t>Нақты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денелер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ағыны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тығыздығының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температурасының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өзгеруі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олардың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спектрін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тәжірибелік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зерттеу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негізінде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анықталады</a:t>
            </a:r>
            <a:r>
              <a:rPr lang="ru-RU" sz="1400" dirty="0">
                <a:latin typeface="Times New Roman" pitchFamily="18" charset="0"/>
                <a:cs typeface="Times New Roman" pitchFamily="18" charset="0"/>
              </a:rPr>
              <a:t>. </a:t>
            </a:r>
          </a:p>
          <a:p>
            <a:pPr indent="355600" algn="just">
              <a:defRPr/>
            </a:pPr>
            <a:r>
              <a:rPr lang="ru-RU" sz="1400" dirty="0" err="1">
                <a:latin typeface="Times New Roman" pitchFamily="18" charset="0"/>
                <a:cs typeface="Times New Roman" pitchFamily="18" charset="0"/>
              </a:rPr>
              <a:t>Егер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спектрі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үздіксіз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болса</a:t>
            </a:r>
            <a:r>
              <a:rPr lang="ru-RU" sz="1400" dirty="0">
                <a:latin typeface="Times New Roman" pitchFamily="18" charset="0"/>
                <a:cs typeface="Times New Roman" pitchFamily="18" charset="0"/>
              </a:rPr>
              <a:t>, ал Е</a:t>
            </a:r>
            <a:r>
              <a:rPr lang="el-GR" sz="1400" dirty="0">
                <a:latin typeface="Times New Roman" pitchFamily="18" charset="0"/>
                <a:cs typeface="Times New Roman" pitchFamily="18" charset="0"/>
              </a:rPr>
              <a:t>λ = </a:t>
            </a:r>
            <a:r>
              <a:rPr lang="en-GB" sz="1400" dirty="0">
                <a:latin typeface="Times New Roman" pitchFamily="18" charset="0"/>
                <a:cs typeface="Times New Roman" pitchFamily="18" charset="0"/>
              </a:rPr>
              <a:t>ƒ(</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қисығы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температурадағы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абсолютті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сәйкес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қисыққа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ұқсас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яғни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барлық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Е</a:t>
            </a:r>
            <a:r>
              <a:rPr lang="el-GR" sz="1400" dirty="0">
                <a:latin typeface="Times New Roman" pitchFamily="18" charset="0"/>
                <a:cs typeface="Times New Roman" pitchFamily="18" charset="0"/>
              </a:rPr>
              <a:t>λ/</a:t>
            </a:r>
            <a:r>
              <a:rPr lang="ru-RU" sz="1400" dirty="0">
                <a:latin typeface="Times New Roman" pitchFamily="18" charset="0"/>
                <a:cs typeface="Times New Roman" pitchFamily="18" charset="0"/>
              </a:rPr>
              <a:t>Е</a:t>
            </a:r>
            <a:r>
              <a:rPr lang="en-GB" sz="1400" dirty="0">
                <a:latin typeface="Times New Roman" pitchFamily="18" charset="0"/>
                <a:cs typeface="Times New Roman" pitchFamily="18" charset="0"/>
              </a:rPr>
              <a:t>o</a:t>
            </a:r>
            <a:r>
              <a:rPr lang="el-GR" sz="1400" dirty="0">
                <a:latin typeface="Times New Roman" pitchFamily="18" charset="0"/>
                <a:cs typeface="Times New Roman" pitchFamily="18" charset="0"/>
              </a:rPr>
              <a:t>λ =  </a:t>
            </a:r>
            <a:r>
              <a:rPr lang="en-GB" sz="1400" dirty="0" err="1">
                <a:latin typeface="Times New Roman" pitchFamily="18" charset="0"/>
                <a:cs typeface="Times New Roman" pitchFamily="18" charset="0"/>
              </a:rPr>
              <a:t>const</a:t>
            </a:r>
            <a:r>
              <a:rPr lang="en-GB"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мұндай</a:t>
            </a:r>
            <a:r>
              <a:rPr lang="ru-RU" sz="1400" dirty="0">
                <a:latin typeface="Times New Roman" pitchFamily="18" charset="0"/>
                <a:cs typeface="Times New Roman" pitchFamily="18" charset="0"/>
              </a:rPr>
              <a:t> </a:t>
            </a:r>
            <a:r>
              <a:rPr lang="ru-RU" sz="1400" b="1" dirty="0" err="1">
                <a:solidFill>
                  <a:srgbClr val="FF0000"/>
                </a:solidFill>
                <a:latin typeface="Times New Roman" pitchFamily="18" charset="0"/>
                <a:cs typeface="Times New Roman" pitchFamily="18" charset="0"/>
              </a:rPr>
              <a:t>сәулелену</a:t>
            </a:r>
            <a:r>
              <a:rPr lang="ru-RU" sz="1400" b="1" dirty="0">
                <a:solidFill>
                  <a:srgbClr val="FF0000"/>
                </a:solidFill>
                <a:latin typeface="Times New Roman" pitchFamily="18" charset="0"/>
                <a:cs typeface="Times New Roman" pitchFamily="18" charset="0"/>
              </a:rPr>
              <a:t> </a:t>
            </a:r>
            <a:r>
              <a:rPr lang="ru-RU" sz="1400" b="1" dirty="0" err="1">
                <a:solidFill>
                  <a:srgbClr val="FF0000"/>
                </a:solidFill>
                <a:latin typeface="Times New Roman" pitchFamily="18" charset="0"/>
                <a:cs typeface="Times New Roman" pitchFamily="18" charset="0"/>
              </a:rPr>
              <a:t>сұр</a:t>
            </a:r>
            <a:r>
              <a:rPr lang="ru-RU" sz="1400" b="1" dirty="0">
                <a:solidFill>
                  <a:srgbClr val="FF0000"/>
                </a:solidFill>
                <a:latin typeface="Times New Roman" pitchFamily="18" charset="0"/>
                <a:cs typeface="Times New Roman" pitchFamily="18" charset="0"/>
              </a:rPr>
              <a:t> </a:t>
            </a:r>
            <a:r>
              <a:rPr lang="ru-RU" sz="1400" dirty="0" err="1">
                <a:latin typeface="Times New Roman" pitchFamily="18" charset="0"/>
                <a:cs typeface="Times New Roman" pitchFamily="18" charset="0"/>
              </a:rPr>
              <a:t>деп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аталады</a:t>
            </a:r>
            <a:r>
              <a:rPr lang="ru-RU" sz="1400" dirty="0">
                <a:latin typeface="Times New Roman" pitchFamily="18" charset="0"/>
                <a:cs typeface="Times New Roman" pitchFamily="18" charset="0"/>
              </a:rPr>
              <a:t>. </a:t>
            </a:r>
          </a:p>
          <a:p>
            <a:pPr indent="355600" algn="just">
              <a:defRPr/>
            </a:pPr>
            <a:r>
              <a:rPr lang="ru-RU" sz="1400" dirty="0">
                <a:latin typeface="Times New Roman" pitchFamily="18" charset="0"/>
                <a:cs typeface="Times New Roman" pitchFamily="18" charset="0"/>
              </a:rPr>
              <a:t>Планк </a:t>
            </a:r>
            <a:r>
              <a:rPr lang="ru-RU" sz="1400" dirty="0" err="1">
                <a:latin typeface="Times New Roman" pitchFamily="18" charset="0"/>
                <a:cs typeface="Times New Roman" pitchFamily="18" charset="0"/>
              </a:rPr>
              <a:t>теңдеуінде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толқын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ұзындығын</a:t>
            </a:r>
            <a:r>
              <a:rPr lang="ru-RU" sz="1400" dirty="0">
                <a:latin typeface="Times New Roman" pitchFamily="18" charset="0"/>
                <a:cs typeface="Times New Roman" pitchFamily="18" charset="0"/>
              </a:rPr>
              <a:t> </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емес</a:t>
            </a:r>
            <a:r>
              <a:rPr lang="ru-RU" sz="1400" dirty="0">
                <a:latin typeface="Times New Roman" pitchFamily="18" charset="0"/>
                <a:cs typeface="Times New Roman" pitchFamily="18" charset="0"/>
              </a:rPr>
              <a:t>, ал </a:t>
            </a:r>
            <a:r>
              <a:rPr lang="ru-RU" sz="1400" dirty="0" err="1">
                <a:latin typeface="Times New Roman" pitchFamily="18" charset="0"/>
                <a:cs typeface="Times New Roman" pitchFamily="18" charset="0"/>
              </a:rPr>
              <a:t>соған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сәйкес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жиілікті</a:t>
            </a:r>
            <a:r>
              <a:rPr lang="ru-RU" sz="1400" dirty="0">
                <a:latin typeface="Times New Roman" pitchFamily="18" charset="0"/>
                <a:cs typeface="Times New Roman" pitchFamily="18" charset="0"/>
              </a:rPr>
              <a:t> </a:t>
            </a:r>
            <a:r>
              <a:rPr lang="el-GR" sz="1400" dirty="0">
                <a:latin typeface="Times New Roman" pitchFamily="18" charset="0"/>
                <a:cs typeface="Times New Roman" pitchFamily="18" charset="0"/>
              </a:rPr>
              <a:t>ν = </a:t>
            </a:r>
            <a:r>
              <a:rPr lang="ru-RU" sz="1400" dirty="0">
                <a:latin typeface="Times New Roman" pitchFamily="18" charset="0"/>
                <a:cs typeface="Times New Roman" pitchFamily="18" charset="0"/>
              </a:rPr>
              <a:t>с/</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қолданған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ыңғайлы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ағынының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спектрлік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тығыздығы</a:t>
            </a:r>
            <a:r>
              <a:rPr lang="ru-RU" sz="1400" dirty="0">
                <a:latin typeface="Times New Roman" pitchFamily="18" charset="0"/>
                <a:cs typeface="Times New Roman" pitchFamily="18" charset="0"/>
              </a:rPr>
              <a:t> Е</a:t>
            </a:r>
            <a:r>
              <a:rPr lang="el-GR" sz="1400" dirty="0">
                <a:latin typeface="Times New Roman" pitchFamily="18" charset="0"/>
                <a:cs typeface="Times New Roman" pitchFamily="18" charset="0"/>
              </a:rPr>
              <a:t>ν = </a:t>
            </a:r>
            <a:r>
              <a:rPr lang="en-GB" sz="1400" dirty="0" err="1">
                <a:latin typeface="Times New Roman" pitchFamily="18" charset="0"/>
                <a:cs typeface="Times New Roman" pitchFamily="18" charset="0"/>
              </a:rPr>
              <a:t>dE</a:t>
            </a:r>
            <a:r>
              <a:rPr lang="en-GB" sz="1400" dirty="0">
                <a:latin typeface="Times New Roman" pitchFamily="18" charset="0"/>
                <a:cs typeface="Times New Roman" pitchFamily="18" charset="0"/>
              </a:rPr>
              <a:t>/d</a:t>
            </a:r>
            <a:r>
              <a:rPr lang="el-GR" sz="1400" dirty="0">
                <a:latin typeface="Times New Roman" pitchFamily="18" charset="0"/>
                <a:cs typeface="Times New Roman" pitchFamily="18" charset="0"/>
              </a:rPr>
              <a:t>ν, </a:t>
            </a:r>
            <a:r>
              <a:rPr lang="ru-RU" sz="1400" dirty="0">
                <a:latin typeface="Times New Roman" pitchFamily="18" charset="0"/>
                <a:cs typeface="Times New Roman" pitchFamily="18" charset="0"/>
              </a:rPr>
              <a:t>ал Планк </a:t>
            </a:r>
            <a:r>
              <a:rPr lang="ru-RU" sz="1400" dirty="0" err="1">
                <a:latin typeface="Times New Roman" pitchFamily="18" charset="0"/>
                <a:cs typeface="Times New Roman" pitchFamily="18" charset="0"/>
              </a:rPr>
              <a:t>заңы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келесідей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түрге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енеді</a:t>
            </a:r>
            <a:r>
              <a:rPr lang="ru-RU" sz="1400" dirty="0">
                <a:latin typeface="Times New Roman" pitchFamily="18" charset="0"/>
                <a:cs typeface="Times New Roman" pitchFamily="18" charset="0"/>
              </a:rPr>
              <a:t>:</a:t>
            </a:r>
          </a:p>
          <a:p>
            <a:pPr indent="355600" algn="just">
              <a:defRPr/>
            </a:pPr>
            <a:r>
              <a:rPr lang="ru-RU" sz="1400" dirty="0">
                <a:latin typeface="Times New Roman" pitchFamily="18" charset="0"/>
                <a:cs typeface="Times New Roman" pitchFamily="18" charset="0"/>
              </a:rPr>
              <a:t>                                               ,                                                                    (72)</a:t>
            </a:r>
          </a:p>
          <a:p>
            <a:pPr indent="355600" algn="just">
              <a:defRPr/>
            </a:pPr>
            <a:r>
              <a:rPr lang="ru-RU" sz="1400" dirty="0" err="1">
                <a:latin typeface="Times New Roman" pitchFamily="18" charset="0"/>
                <a:cs typeface="Times New Roman" pitchFamily="18" charset="0"/>
              </a:rPr>
              <a:t>мұндағы</a:t>
            </a:r>
            <a:r>
              <a:rPr lang="ru-RU" sz="1400" dirty="0">
                <a:latin typeface="Times New Roman" pitchFamily="18" charset="0"/>
                <a:cs typeface="Times New Roman" pitchFamily="18" charset="0"/>
              </a:rPr>
              <a:t> с-</a:t>
            </a:r>
            <a:r>
              <a:rPr lang="ru-RU" sz="1400" dirty="0" err="1">
                <a:latin typeface="Times New Roman" pitchFamily="18" charset="0"/>
                <a:cs typeface="Times New Roman" pitchFamily="18" charset="0"/>
              </a:rPr>
              <a:t>жарық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жылдамдығы</a:t>
            </a:r>
            <a:r>
              <a:rPr lang="ru-RU" sz="1400" dirty="0">
                <a:latin typeface="Times New Roman" pitchFamily="18" charset="0"/>
                <a:cs typeface="Times New Roman" pitchFamily="18" charset="0"/>
              </a:rPr>
              <a:t>, м/с;  </a:t>
            </a:r>
            <a:r>
              <a:rPr lang="el-GR" sz="1400" dirty="0">
                <a:latin typeface="Times New Roman" pitchFamily="18" charset="0"/>
                <a:cs typeface="Times New Roman" pitchFamily="18" charset="0"/>
              </a:rPr>
              <a:t>ν – </a:t>
            </a:r>
            <a:r>
              <a:rPr lang="ru-RU" sz="1400" dirty="0">
                <a:latin typeface="Times New Roman" pitchFamily="18" charset="0"/>
                <a:cs typeface="Times New Roman" pitchFamily="18" charset="0"/>
              </a:rPr>
              <a:t>с/</a:t>
            </a:r>
            <a:r>
              <a:rPr lang="el-GR" sz="1400" dirty="0">
                <a:latin typeface="Times New Roman" pitchFamily="18" charset="0"/>
                <a:cs typeface="Times New Roman" pitchFamily="18" charset="0"/>
              </a:rPr>
              <a:t>λ </a:t>
            </a:r>
            <a:r>
              <a:rPr lang="ru-RU" sz="1400" dirty="0" err="1">
                <a:latin typeface="Times New Roman" pitchFamily="18" charset="0"/>
                <a:cs typeface="Times New Roman" pitchFamily="18" charset="0"/>
              </a:rPr>
              <a:t>тең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сәулелену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жиілігі</a:t>
            </a:r>
            <a:r>
              <a:rPr lang="ru-RU" sz="1400" dirty="0">
                <a:latin typeface="Times New Roman" pitchFamily="18" charset="0"/>
                <a:cs typeface="Times New Roman" pitchFamily="18" charset="0"/>
              </a:rPr>
              <a:t>;  </a:t>
            </a:r>
            <a:r>
              <a:rPr lang="en-GB" sz="1400" dirty="0">
                <a:latin typeface="Times New Roman" pitchFamily="18" charset="0"/>
                <a:cs typeface="Times New Roman" pitchFamily="18" charset="0"/>
              </a:rPr>
              <a:t>h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en-GB" sz="1400" dirty="0">
                <a:latin typeface="Times New Roman" pitchFamily="18" charset="0"/>
                <a:cs typeface="Times New Roman" pitchFamily="18" charset="0"/>
              </a:rPr>
              <a:t>k – </a:t>
            </a:r>
            <a:r>
              <a:rPr lang="ru-RU" sz="1400" dirty="0">
                <a:latin typeface="Times New Roman" pitchFamily="18" charset="0"/>
                <a:cs typeface="Times New Roman" pitchFamily="18" charset="0"/>
              </a:rPr>
              <a:t>Планк пен Больцман </a:t>
            </a:r>
            <a:r>
              <a:rPr lang="ru-RU" sz="1400" dirty="0" err="1">
                <a:latin typeface="Times New Roman" pitchFamily="18" charset="0"/>
                <a:cs typeface="Times New Roman" pitchFamily="18" charset="0"/>
              </a:rPr>
              <a:t>тұрақтылары</a:t>
            </a:r>
            <a:r>
              <a:rPr lang="ru-RU" sz="1400" dirty="0">
                <a:latin typeface="Times New Roman" pitchFamily="18" charset="0"/>
                <a:cs typeface="Times New Roman" pitchFamily="18" charset="0"/>
              </a:rPr>
              <a:t>, 6,62·10-34Дж·с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1,38·10-23Дж/К </a:t>
            </a:r>
            <a:r>
              <a:rPr lang="ru-RU" sz="1400" dirty="0" err="1">
                <a:latin typeface="Times New Roman" pitchFamily="18" charset="0"/>
                <a:cs typeface="Times New Roman" pitchFamily="18" charset="0"/>
              </a:rPr>
              <a:t>тең</a:t>
            </a:r>
            <a:r>
              <a:rPr lang="ru-RU" sz="1400" dirty="0">
                <a:latin typeface="Times New Roman" pitchFamily="18" charset="0"/>
                <a:cs typeface="Times New Roman" pitchFamily="18" charset="0"/>
              </a:rPr>
              <a:t>.</a:t>
            </a:r>
          </a:p>
        </p:txBody>
      </p:sp>
      <p:sp>
        <p:nvSpPr>
          <p:cNvPr id="9242" name="Rectangle 29">
            <a:extLst>
              <a:ext uri="{FF2B5EF4-FFF2-40B4-BE49-F238E27FC236}">
                <a16:creationId xmlns:a16="http://schemas.microsoft.com/office/drawing/2014/main" id="{E3859A3E-D0D8-D240-BE73-7CDF5365B21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graphicFrame>
        <p:nvGraphicFramePr>
          <p:cNvPr id="9243" name="Объект 4">
            <a:extLst>
              <a:ext uri="{FF2B5EF4-FFF2-40B4-BE49-F238E27FC236}">
                <a16:creationId xmlns:a16="http://schemas.microsoft.com/office/drawing/2014/main" id="{DEB2C61F-F3CD-B04C-8C56-12E8231AB4C6}"/>
              </a:ext>
            </a:extLst>
          </p:cNvPr>
          <p:cNvGraphicFramePr>
            <a:graphicFrameLocks noChangeAspect="1"/>
          </p:cNvGraphicFramePr>
          <p:nvPr>
            <p:extLst>
              <p:ext uri="{D42A27DB-BD31-4B8C-83A1-F6EECF244321}">
                <p14:modId xmlns:p14="http://schemas.microsoft.com/office/powerpoint/2010/main" val="1119911460"/>
              </p:ext>
            </p:extLst>
          </p:nvPr>
        </p:nvGraphicFramePr>
        <p:xfrm>
          <a:off x="2640951" y="2420888"/>
          <a:ext cx="1954186" cy="864096"/>
        </p:xfrm>
        <a:graphic>
          <a:graphicData uri="http://schemas.openxmlformats.org/presentationml/2006/ole">
            <mc:AlternateContent xmlns:mc="http://schemas.openxmlformats.org/markup-compatibility/2006">
              <mc:Choice xmlns:v="urn:schemas-microsoft-com:vml" Requires="v">
                <p:oleObj name="Формула" r:id="rId2" imgW="26327100" imgH="11696700" progId="Equation.3">
                  <p:embed/>
                </p:oleObj>
              </mc:Choice>
              <mc:Fallback>
                <p:oleObj name="Формула" r:id="rId2" imgW="26327100" imgH="11696700" progId="Equation.3">
                  <p:embed/>
                  <p:pic>
                    <p:nvPicPr>
                      <p:cNvPr id="9243" name="Объект 4">
                        <a:extLst>
                          <a:ext uri="{FF2B5EF4-FFF2-40B4-BE49-F238E27FC236}">
                            <a16:creationId xmlns:a16="http://schemas.microsoft.com/office/drawing/2014/main" id="{DEB2C61F-F3CD-B04C-8C56-12E8231AB4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0951" y="2420888"/>
                        <a:ext cx="1954186" cy="864096"/>
                      </a:xfrm>
                      <a:prstGeom prst="rect">
                        <a:avLst/>
                      </a:prstGeom>
                      <a:noFill/>
                      <a:ln>
                        <a:noFill/>
                      </a:ln>
                    </p:spPr>
                  </p:pic>
                </p:oleObj>
              </mc:Fallback>
            </mc:AlternateContent>
          </a:graphicData>
        </a:graphic>
      </p:graphicFrame>
      <p:sp>
        <p:nvSpPr>
          <p:cNvPr id="9244" name="Rectangle 31">
            <a:extLst>
              <a:ext uri="{FF2B5EF4-FFF2-40B4-BE49-F238E27FC236}">
                <a16:creationId xmlns:a16="http://schemas.microsoft.com/office/drawing/2014/main" id="{06A89A0E-1D6B-1E42-8398-A7D248C737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Tree>
    <p:extLst>
      <p:ext uri="{BB962C8B-B14F-4D97-AF65-F5344CB8AC3E}">
        <p14:creationId xmlns:p14="http://schemas.microsoft.com/office/powerpoint/2010/main" val="61937903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Номер слайда 3">
            <a:extLst>
              <a:ext uri="{FF2B5EF4-FFF2-40B4-BE49-F238E27FC236}">
                <a16:creationId xmlns:a16="http://schemas.microsoft.com/office/drawing/2014/main" id="{F686D2F4-C3C9-8D4E-9850-99A9D1BD18EB}"/>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3BF492-A5E1-664E-8AE3-C14D6A38F621}" type="slidenum">
              <a:rPr lang="ru-RU" altLang="x-none"/>
              <a:pPr eaLnBrk="1" hangingPunct="1"/>
              <a:t>31</a:t>
            </a:fld>
            <a:endParaRPr lang="ru-RU" altLang="x-none" dirty="0"/>
          </a:p>
        </p:txBody>
      </p:sp>
      <p:sp>
        <p:nvSpPr>
          <p:cNvPr id="8195" name="Rectangle 2">
            <a:extLst>
              <a:ext uri="{FF2B5EF4-FFF2-40B4-BE49-F238E27FC236}">
                <a16:creationId xmlns:a16="http://schemas.microsoft.com/office/drawing/2014/main" id="{8B60F6C8-F103-D345-8DCF-D104185651F1}"/>
              </a:ext>
            </a:extLst>
          </p:cNvPr>
          <p:cNvSpPr>
            <a:spLocks noChangeArrowheads="1"/>
          </p:cNvSpPr>
          <p:nvPr/>
        </p:nvSpPr>
        <p:spPr bwMode="auto">
          <a:xfrm>
            <a:off x="359569" y="238125"/>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a:t>
            </a:r>
            <a:r>
              <a:rPr lang="ru-RU" sz="2800" dirty="0" err="1">
                <a:latin typeface="Times New Roman" pitchFamily="18" charset="0"/>
                <a:cs typeface="Times New Roman" pitchFamily="18" charset="0"/>
              </a:rPr>
              <a:t>Жылулық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сәулеленудің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негізгі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заңдары</a:t>
            </a:r>
            <a:r>
              <a:rPr lang="ru-RU" sz="2800" dirty="0">
                <a:latin typeface="Times New Roman" pitchFamily="18" charset="0"/>
                <a:cs typeface="Times New Roman" pitchFamily="18" charset="0"/>
              </a:rPr>
              <a:t>.</a:t>
            </a:r>
            <a:endParaRPr lang="ru-RU" sz="2800" b="1" dirty="0">
              <a:solidFill>
                <a:schemeClr val="accent1">
                  <a:lumMod val="50000"/>
                </a:schemeClr>
              </a:solidFill>
              <a:latin typeface="Arial" charset="0"/>
            </a:endParaRPr>
          </a:p>
          <a:p>
            <a:pPr algn="just">
              <a:defRPr/>
            </a:pPr>
            <a:endParaRPr lang="ru-RU" sz="2800" b="1" dirty="0">
              <a:solidFill>
                <a:schemeClr val="accent1">
                  <a:lumMod val="50000"/>
                </a:schemeClr>
              </a:solidFill>
              <a:latin typeface="Arial" charset="0"/>
            </a:endParaRPr>
          </a:p>
        </p:txBody>
      </p:sp>
      <p:sp>
        <p:nvSpPr>
          <p:cNvPr id="10245" name="Rectangle 13">
            <a:extLst>
              <a:ext uri="{FF2B5EF4-FFF2-40B4-BE49-F238E27FC236}">
                <a16:creationId xmlns:a16="http://schemas.microsoft.com/office/drawing/2014/main" id="{A2F89FD5-CBF7-AE4D-9312-4595214D402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6" name="Rectangle 15">
            <a:extLst>
              <a:ext uri="{FF2B5EF4-FFF2-40B4-BE49-F238E27FC236}">
                <a16:creationId xmlns:a16="http://schemas.microsoft.com/office/drawing/2014/main" id="{D4655909-EF94-4C4B-8979-7007F7DE15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7" name="Rectangle 19">
            <a:extLst>
              <a:ext uri="{FF2B5EF4-FFF2-40B4-BE49-F238E27FC236}">
                <a16:creationId xmlns:a16="http://schemas.microsoft.com/office/drawing/2014/main" id="{8C0F10AD-3C43-B243-B24B-063F2FBF8FF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8" name="Rectangle 21">
            <a:extLst>
              <a:ext uri="{FF2B5EF4-FFF2-40B4-BE49-F238E27FC236}">
                <a16:creationId xmlns:a16="http://schemas.microsoft.com/office/drawing/2014/main" id="{F104F4A1-5039-E54F-BFC4-A1916A6DCD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9" name="Rectangle 23">
            <a:extLst>
              <a:ext uri="{FF2B5EF4-FFF2-40B4-BE49-F238E27FC236}">
                <a16:creationId xmlns:a16="http://schemas.microsoft.com/office/drawing/2014/main" id="{A720BAC4-370D-D942-994F-397FDD703C7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0" name="Rectangle 14">
            <a:extLst>
              <a:ext uri="{FF2B5EF4-FFF2-40B4-BE49-F238E27FC236}">
                <a16:creationId xmlns:a16="http://schemas.microsoft.com/office/drawing/2014/main" id="{F3E4F144-7271-EE4C-AE19-87B3619CC6E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1" name="Rectangle 16">
            <a:extLst>
              <a:ext uri="{FF2B5EF4-FFF2-40B4-BE49-F238E27FC236}">
                <a16:creationId xmlns:a16="http://schemas.microsoft.com/office/drawing/2014/main" id="{71C2941B-B84E-7D47-BF40-E150504B742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2" name="Rectangle 18">
            <a:extLst>
              <a:ext uri="{FF2B5EF4-FFF2-40B4-BE49-F238E27FC236}">
                <a16:creationId xmlns:a16="http://schemas.microsoft.com/office/drawing/2014/main" id="{58CC915D-1383-5744-997D-158A9F393CD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3" name="Rectangle 20">
            <a:extLst>
              <a:ext uri="{FF2B5EF4-FFF2-40B4-BE49-F238E27FC236}">
                <a16:creationId xmlns:a16="http://schemas.microsoft.com/office/drawing/2014/main" id="{A75E10A4-5308-AC4E-83EB-DD8AB648D80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4" name="Rectangle 22">
            <a:extLst>
              <a:ext uri="{FF2B5EF4-FFF2-40B4-BE49-F238E27FC236}">
                <a16:creationId xmlns:a16="http://schemas.microsoft.com/office/drawing/2014/main" id="{B752C1B2-85F9-D946-ACE1-C20EACA7608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5" name="Rectangle 24">
            <a:extLst>
              <a:ext uri="{FF2B5EF4-FFF2-40B4-BE49-F238E27FC236}">
                <a16:creationId xmlns:a16="http://schemas.microsoft.com/office/drawing/2014/main" id="{6CD64C89-3795-B34C-B42A-F24C4447217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6" name="Rectangle 26">
            <a:extLst>
              <a:ext uri="{FF2B5EF4-FFF2-40B4-BE49-F238E27FC236}">
                <a16:creationId xmlns:a16="http://schemas.microsoft.com/office/drawing/2014/main" id="{E609C955-46CA-BA44-AED5-84727FFC32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7" name="Rectangle 20">
            <a:extLst>
              <a:ext uri="{FF2B5EF4-FFF2-40B4-BE49-F238E27FC236}">
                <a16:creationId xmlns:a16="http://schemas.microsoft.com/office/drawing/2014/main" id="{B5FD31E8-FB65-6A46-8318-E3536A53BD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8" name="Rectangle 22">
            <a:extLst>
              <a:ext uri="{FF2B5EF4-FFF2-40B4-BE49-F238E27FC236}">
                <a16:creationId xmlns:a16="http://schemas.microsoft.com/office/drawing/2014/main" id="{0CB46FA4-918C-A34F-988E-4E0920BCBFA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9" name="Rectangle 24">
            <a:extLst>
              <a:ext uri="{FF2B5EF4-FFF2-40B4-BE49-F238E27FC236}">
                <a16:creationId xmlns:a16="http://schemas.microsoft.com/office/drawing/2014/main" id="{F9514DEE-51CC-2943-BAB7-B0ECB2383B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0" name="Rectangle 2">
            <a:extLst>
              <a:ext uri="{FF2B5EF4-FFF2-40B4-BE49-F238E27FC236}">
                <a16:creationId xmlns:a16="http://schemas.microsoft.com/office/drawing/2014/main" id="{B6FB9BA9-E189-9D47-93ED-9477E5A6DAC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1" name="Rectangle 4">
            <a:extLst>
              <a:ext uri="{FF2B5EF4-FFF2-40B4-BE49-F238E27FC236}">
                <a16:creationId xmlns:a16="http://schemas.microsoft.com/office/drawing/2014/main" id="{C965A2A0-F4AB-F14B-BF73-DCC7A5A979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2" name="Rectangle 6">
            <a:extLst>
              <a:ext uri="{FF2B5EF4-FFF2-40B4-BE49-F238E27FC236}">
                <a16:creationId xmlns:a16="http://schemas.microsoft.com/office/drawing/2014/main" id="{F33E1C34-EAEB-BA4B-90D7-7EAC0037ABC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3" name="Rectangle 24">
            <a:extLst>
              <a:ext uri="{FF2B5EF4-FFF2-40B4-BE49-F238E27FC236}">
                <a16:creationId xmlns:a16="http://schemas.microsoft.com/office/drawing/2014/main" id="{CE7B0223-9BDB-1242-BC3C-2E7D2D69425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4" name="Rectangle 26">
            <a:extLst>
              <a:ext uri="{FF2B5EF4-FFF2-40B4-BE49-F238E27FC236}">
                <a16:creationId xmlns:a16="http://schemas.microsoft.com/office/drawing/2014/main" id="{B25D7D54-F313-034A-AB65-9FBB411285F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5" name="TextBox 6">
            <a:extLst>
              <a:ext uri="{FF2B5EF4-FFF2-40B4-BE49-F238E27FC236}">
                <a16:creationId xmlns:a16="http://schemas.microsoft.com/office/drawing/2014/main" id="{D343C682-666F-3C42-A46F-929F92B4F013}"/>
              </a:ext>
            </a:extLst>
          </p:cNvPr>
          <p:cNvSpPr txBox="1">
            <a:spLocks noChangeArrowheads="1"/>
          </p:cNvSpPr>
          <p:nvPr/>
        </p:nvSpPr>
        <p:spPr bwMode="auto">
          <a:xfrm>
            <a:off x="314598" y="781050"/>
            <a:ext cx="85582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x-none" b="1" i="1" dirty="0">
                <a:solidFill>
                  <a:srgbClr val="C00000"/>
                </a:solidFill>
                <a:latin typeface="Times New Roman" panose="02020603050405020304" pitchFamily="18" charset="0"/>
                <a:cs typeface="Times New Roman" panose="02020603050405020304" pitchFamily="18" charset="0"/>
              </a:rPr>
              <a:t>Стефан-Больцман.</a:t>
            </a:r>
            <a:r>
              <a:rPr lang="ru-RU" altLang="x-none" b="1" dirty="0">
                <a:solidFill>
                  <a:srgbClr val="C00000"/>
                </a:solidFill>
                <a:latin typeface="Times New Roman" panose="02020603050405020304" pitchFamily="18" charset="0"/>
                <a:cs typeface="Times New Roman" panose="02020603050405020304" pitchFamily="18" charset="0"/>
              </a:rPr>
              <a:t> </a:t>
            </a:r>
            <a:r>
              <a:rPr lang="ru-RU" altLang="x-none" b="1" i="1" dirty="0">
                <a:solidFill>
                  <a:srgbClr val="C00000"/>
                </a:solidFill>
                <a:latin typeface="Times New Roman" panose="02020603050405020304" pitchFamily="18" charset="0"/>
                <a:cs typeface="Times New Roman" panose="02020603050405020304" pitchFamily="18" charset="0"/>
              </a:rPr>
              <a:t>3аңы</a:t>
            </a:r>
            <a:endParaRPr lang="ru-RU" altLang="x-none" dirty="0">
              <a:latin typeface="Times New Roman" panose="02020603050405020304" pitchFamily="18" charset="0"/>
              <a:cs typeface="Times New Roman" panose="02020603050405020304" pitchFamily="18" charset="0"/>
            </a:endParaRPr>
          </a:p>
        </p:txBody>
      </p:sp>
      <p:sp>
        <p:nvSpPr>
          <p:cNvPr id="10266" name="Rectangle 2">
            <a:extLst>
              <a:ext uri="{FF2B5EF4-FFF2-40B4-BE49-F238E27FC236}">
                <a16:creationId xmlns:a16="http://schemas.microsoft.com/office/drawing/2014/main" id="{16C1D6BB-01A2-6A4A-85A6-0319453FCA6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68" name="Rectangle 4">
            <a:extLst>
              <a:ext uri="{FF2B5EF4-FFF2-40B4-BE49-F238E27FC236}">
                <a16:creationId xmlns:a16="http://schemas.microsoft.com/office/drawing/2014/main" id="{36624591-2444-C84B-97C2-7EDD1BCF4E1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0" name="Rectangle 6">
            <a:extLst>
              <a:ext uri="{FF2B5EF4-FFF2-40B4-BE49-F238E27FC236}">
                <a16:creationId xmlns:a16="http://schemas.microsoft.com/office/drawing/2014/main" id="{9CF143F0-89FA-1A46-9ED7-F0CCB0370AD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2" name="Rectangle 33">
            <a:extLst>
              <a:ext uri="{FF2B5EF4-FFF2-40B4-BE49-F238E27FC236}">
                <a16:creationId xmlns:a16="http://schemas.microsoft.com/office/drawing/2014/main" id="{791AA9D6-810B-6249-BDAB-CC7EC49E18D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73" name="Rectangle 35">
            <a:extLst>
              <a:ext uri="{FF2B5EF4-FFF2-40B4-BE49-F238E27FC236}">
                <a16:creationId xmlns:a16="http://schemas.microsoft.com/office/drawing/2014/main" id="{5FCD1EBC-DAF8-DB45-887E-A22D3C24422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 name="Прямоугольник 10"/>
          <p:cNvSpPr/>
          <p:nvPr/>
        </p:nvSpPr>
        <p:spPr>
          <a:xfrm>
            <a:off x="277144" y="1323975"/>
            <a:ext cx="8856984" cy="5016758"/>
          </a:xfrm>
          <a:prstGeom prst="rect">
            <a:avLst/>
          </a:prstGeom>
        </p:spPr>
        <p:txBody>
          <a:bodyPr wrap="square">
            <a:spAutoFit/>
          </a:bodyPr>
          <a:lstStyle/>
          <a:p>
            <a:r>
              <a:rPr lang="ru-RU" sz="2000" dirty="0">
                <a:latin typeface="Times New Roman" panose="02020603050405020304" pitchFamily="18" charset="0"/>
                <a:cs typeface="Times New Roman" panose="02020603050405020304" pitchFamily="18" charset="0"/>
              </a:rPr>
              <a:t>Стефан-Больцман </a:t>
            </a:r>
            <a:r>
              <a:rPr lang="ru-RU" sz="2000" dirty="0" err="1">
                <a:latin typeface="Times New Roman" panose="02020603050405020304" pitchFamily="18" charset="0"/>
                <a:cs typeface="Times New Roman" panose="02020603050405020304" pitchFamily="18" charset="0"/>
              </a:rPr>
              <a:t>заңы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төрттік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дәрежесінің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заңы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тәжірибелік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жолмен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Стефанмен</a:t>
            </a:r>
            <a:r>
              <a:rPr lang="ru-RU" sz="2000" dirty="0">
                <a:latin typeface="Times New Roman" panose="02020603050405020304" pitchFamily="18" charset="0"/>
                <a:cs typeface="Times New Roman" panose="02020603050405020304" pitchFamily="18" charset="0"/>
              </a:rPr>
              <a:t> (1879 ж.)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теориялық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тұрғыдан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Больцманмен</a:t>
            </a:r>
            <a:r>
              <a:rPr lang="ru-RU" sz="2000" dirty="0">
                <a:latin typeface="Times New Roman" panose="02020603050405020304" pitchFamily="18" charset="0"/>
                <a:cs typeface="Times New Roman" panose="02020603050405020304" pitchFamily="18" charset="0"/>
              </a:rPr>
              <a:t> (1881 ж.) </a:t>
            </a:r>
            <a:r>
              <a:rPr lang="ru-RU" sz="2000" dirty="0" err="1">
                <a:latin typeface="Times New Roman" panose="02020603050405020304" pitchFamily="18" charset="0"/>
                <a:cs typeface="Times New Roman" panose="02020603050405020304" pitchFamily="18" charset="0"/>
              </a:rPr>
              <a:t>негізделді</a:t>
            </a:r>
            <a:r>
              <a:rPr lang="ru-RU" sz="2000" dirty="0">
                <a:latin typeface="Times New Roman" panose="02020603050405020304" pitchFamily="18" charset="0"/>
                <a:cs typeface="Times New Roman" panose="02020603050405020304" pitchFamily="18" charset="0"/>
              </a:rPr>
              <a:t>. </a:t>
            </a:r>
          </a:p>
          <a:p>
            <a:r>
              <a:rPr lang="ru-RU" sz="2000" b="1" dirty="0" err="1">
                <a:latin typeface="Times New Roman" panose="02020603050405020304" pitchFamily="18" charset="0"/>
                <a:cs typeface="Times New Roman" panose="02020603050405020304" pitchFamily="18" charset="0"/>
              </a:rPr>
              <a:t>Ол</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интегралдық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сәулелену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ағыны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тығыздығының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температураға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тәуелділігін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орнатады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Абсолютті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a:t>
            </a:r>
          </a:p>
          <a:p>
            <a:pPr algn="ctr"/>
            <a:endParaRPr lang="ru-RU" sz="2000" dirty="0">
              <a:latin typeface="Times New Roman" panose="02020603050405020304" pitchFamily="18" charset="0"/>
              <a:cs typeface="Times New Roman" panose="02020603050405020304" pitchFamily="18" charset="0"/>
            </a:endParaRPr>
          </a:p>
          <a:p>
            <a:pPr algn="ctr"/>
            <a:r>
              <a:rPr lang="ru-RU" sz="2000" b="1" dirty="0">
                <a:solidFill>
                  <a:srgbClr val="FF0000"/>
                </a:solidFill>
                <a:latin typeface="Times New Roman" panose="02020603050405020304" pitchFamily="18" charset="0"/>
                <a:cs typeface="Times New Roman" panose="02020603050405020304" pitchFamily="18" charset="0"/>
              </a:rPr>
              <a:t>Е</a:t>
            </a:r>
            <a:r>
              <a:rPr lang="ru-RU" sz="2000" b="1" baseline="-25000" dirty="0">
                <a:solidFill>
                  <a:srgbClr val="FF0000"/>
                </a:solidFill>
                <a:latin typeface="Times New Roman" panose="02020603050405020304" pitchFamily="18" charset="0"/>
                <a:cs typeface="Times New Roman" panose="02020603050405020304" pitchFamily="18" charset="0"/>
              </a:rPr>
              <a:t>0</a:t>
            </a:r>
            <a:r>
              <a:rPr lang="ru-RU" sz="2000" b="1" dirty="0">
                <a:solidFill>
                  <a:srgbClr val="FF0000"/>
                </a:solidFill>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 </a:t>
            </a:r>
            <a:r>
              <a:rPr lang="el-GR" sz="2000" b="1" dirty="0">
                <a:latin typeface="Times New Roman" panose="02020603050405020304" pitchFamily="18" charset="0"/>
                <a:cs typeface="Times New Roman" panose="02020603050405020304" pitchFamily="18" charset="0"/>
              </a:rPr>
              <a:t>σ</a:t>
            </a:r>
            <a:r>
              <a:rPr lang="el-GR" sz="2000" b="1" baseline="-25000" dirty="0">
                <a:latin typeface="Times New Roman" panose="02020603050405020304" pitchFamily="18" charset="0"/>
                <a:cs typeface="Times New Roman" panose="02020603050405020304" pitchFamily="18" charset="0"/>
              </a:rPr>
              <a:t>0</a:t>
            </a:r>
            <a:r>
              <a:rPr lang="ru-RU" sz="2000" b="1" dirty="0">
                <a:latin typeface="Times New Roman" panose="02020603050405020304" pitchFamily="18" charset="0"/>
                <a:cs typeface="Times New Roman" panose="02020603050405020304" pitchFamily="18" charset="0"/>
              </a:rPr>
              <a:t>Т</a:t>
            </a:r>
            <a:r>
              <a:rPr lang="ru-RU" sz="2000" b="1" baseline="30000" dirty="0">
                <a:latin typeface="Times New Roman" panose="02020603050405020304" pitchFamily="18" charset="0"/>
                <a:cs typeface="Times New Roman" panose="02020603050405020304" pitchFamily="18" charset="0"/>
              </a:rPr>
              <a:t>4</a:t>
            </a:r>
            <a:r>
              <a:rPr lang="ru-RU" sz="2000" b="1" dirty="0">
                <a:latin typeface="Times New Roman" panose="02020603050405020304" pitchFamily="18" charset="0"/>
                <a:cs typeface="Times New Roman" panose="02020603050405020304" pitchFamily="18" charset="0"/>
              </a:rPr>
              <a:t>,                                                                           (73)</a:t>
            </a:r>
          </a:p>
          <a:p>
            <a:endParaRPr lang="ru-RU" sz="2000" dirty="0">
              <a:latin typeface="Times New Roman" panose="02020603050405020304" pitchFamily="18" charset="0"/>
              <a:cs typeface="Times New Roman" panose="02020603050405020304" pitchFamily="18" charset="0"/>
            </a:endParaRPr>
          </a:p>
          <a:p>
            <a:r>
              <a:rPr lang="ru-RU" sz="2000" dirty="0" err="1">
                <a:latin typeface="Times New Roman" panose="02020603050405020304" pitchFamily="18" charset="0"/>
                <a:cs typeface="Times New Roman" panose="02020603050405020304" pitchFamily="18" charset="0"/>
              </a:rPr>
              <a:t>мұндағы</a:t>
            </a:r>
            <a:r>
              <a:rPr lang="ru-RU"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σ</a:t>
            </a:r>
            <a:r>
              <a:rPr lang="ru-RU" sz="2000" dirty="0">
                <a:latin typeface="Times New Roman" panose="02020603050405020304" pitchFamily="18" charset="0"/>
                <a:cs typeface="Times New Roman" panose="02020603050405020304" pitchFamily="18" charset="0"/>
              </a:rPr>
              <a:t>о = 5,67·10</a:t>
            </a:r>
            <a:r>
              <a:rPr lang="ru-RU" sz="2000" b="1" baseline="30000" dirty="0">
                <a:latin typeface="Times New Roman" panose="02020603050405020304" pitchFamily="18" charset="0"/>
                <a:cs typeface="Times New Roman" panose="02020603050405020304" pitchFamily="18" charset="0"/>
              </a:rPr>
              <a:t>-8</a:t>
            </a:r>
            <a:r>
              <a:rPr lang="ru-RU" sz="2000" dirty="0">
                <a:latin typeface="Times New Roman" panose="02020603050405020304" pitchFamily="18" charset="0"/>
                <a:cs typeface="Times New Roman" panose="02020603050405020304" pitchFamily="18" charset="0"/>
              </a:rPr>
              <a:t> Вт/(м2·К4) – Стефан – Больцман </a:t>
            </a:r>
            <a:r>
              <a:rPr lang="ru-RU" sz="2000" dirty="0" err="1">
                <a:latin typeface="Times New Roman" panose="02020603050405020304" pitchFamily="18" charset="0"/>
                <a:cs typeface="Times New Roman" panose="02020603050405020304" pitchFamily="18" charset="0"/>
              </a:rPr>
              <a:t>тұрақтысы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Теңдеу</a:t>
            </a:r>
            <a:r>
              <a:rPr lang="ru-RU" sz="2000" dirty="0">
                <a:latin typeface="Times New Roman" panose="02020603050405020304" pitchFamily="18" charset="0"/>
                <a:cs typeface="Times New Roman" panose="02020603050405020304" pitchFamily="18" charset="0"/>
              </a:rPr>
              <a:t> (67) Стефан-Больцман </a:t>
            </a:r>
            <a:r>
              <a:rPr lang="ru-RU" sz="2000" dirty="0" err="1">
                <a:latin typeface="Times New Roman" panose="02020603050405020304" pitchFamily="18" charset="0"/>
                <a:cs typeface="Times New Roman" panose="02020603050405020304" pitchFamily="18" charset="0"/>
              </a:rPr>
              <a:t>заңы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аталады</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 </a:t>
            </a:r>
          </a:p>
          <a:p>
            <a:endParaRPr lang="ru-RU" sz="2000" dirty="0">
              <a:latin typeface="Times New Roman" panose="02020603050405020304" pitchFamily="18" charset="0"/>
              <a:cs typeface="Times New Roman" panose="02020603050405020304" pitchFamily="18" charset="0"/>
            </a:endParaRPr>
          </a:p>
          <a:p>
            <a:r>
              <a:rPr lang="ru-RU" sz="2000" dirty="0" err="1">
                <a:latin typeface="Times New Roman" panose="02020603050405020304" pitchFamily="18" charset="0"/>
                <a:cs typeface="Times New Roman" panose="02020603050405020304" pitchFamily="18" charset="0"/>
              </a:rPr>
              <a:t>Қаралану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дәрежесі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толқынның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ұзындығын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қамтитын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дененің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интегралдық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сәлеленуін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сипаттайды</a:t>
            </a:r>
            <a:r>
              <a:rPr lang="ru-RU" sz="2000" dirty="0">
                <a:latin typeface="Times New Roman" panose="02020603050405020304" pitchFamily="18" charset="0"/>
                <a:cs typeface="Times New Roman" panose="02020603050405020304" pitchFamily="18" charset="0"/>
              </a:rPr>
              <a:t>. </a:t>
            </a:r>
          </a:p>
          <a:p>
            <a:r>
              <a:rPr lang="ru-RU" sz="2000" dirty="0" err="1">
                <a:latin typeface="Times New Roman" panose="02020603050405020304" pitchFamily="18" charset="0"/>
                <a:cs typeface="Times New Roman" panose="02020603050405020304" pitchFamily="18" charset="0"/>
              </a:rPr>
              <a:t>Дененің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егжей-тегжейлі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сипаттамасы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қараланудың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спектрлік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дәрежесі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табылады</a:t>
            </a:r>
            <a:endParaRPr lang="ru-RU" sz="2000" dirty="0">
              <a:latin typeface="Times New Roman" panose="02020603050405020304" pitchFamily="18" charset="0"/>
              <a:cs typeface="Times New Roman" panose="02020603050405020304" pitchFamily="18" charset="0"/>
            </a:endParaRPr>
          </a:p>
          <a:p>
            <a:pPr algn="ctr"/>
            <a:r>
              <a:rPr lang="el-GR" sz="2000" dirty="0">
                <a:latin typeface="Times New Roman" panose="02020603050405020304" pitchFamily="18" charset="0"/>
                <a:cs typeface="Times New Roman" panose="02020603050405020304" pitchFamily="18" charset="0"/>
              </a:rPr>
              <a:t>ελ = </a:t>
            </a:r>
            <a:r>
              <a:rPr lang="ru-RU" sz="2000" dirty="0">
                <a:latin typeface="Times New Roman" panose="02020603050405020304" pitchFamily="18" charset="0"/>
                <a:cs typeface="Times New Roman" panose="02020603050405020304" pitchFamily="18" charset="0"/>
              </a:rPr>
              <a:t>Е</a:t>
            </a:r>
            <a:r>
              <a:rPr lang="el-GR" sz="2000" dirty="0">
                <a:latin typeface="Times New Roman" panose="02020603050405020304" pitchFamily="18" charset="0"/>
                <a:cs typeface="Times New Roman" panose="02020603050405020304" pitchFamily="18" charset="0"/>
              </a:rPr>
              <a:t>λ/</a:t>
            </a:r>
            <a:r>
              <a:rPr lang="ru-RU" sz="2000" dirty="0">
                <a:latin typeface="Times New Roman" panose="02020603050405020304" pitchFamily="18" charset="0"/>
                <a:cs typeface="Times New Roman" panose="02020603050405020304" pitchFamily="18" charset="0"/>
              </a:rPr>
              <a:t>Е 0</a:t>
            </a:r>
            <a:r>
              <a:rPr lang="el-GR" sz="2000" dirty="0">
                <a:latin typeface="Times New Roman" panose="02020603050405020304" pitchFamily="18" charset="0"/>
                <a:cs typeface="Times New Roman" panose="02020603050405020304" pitchFamily="18" charset="0"/>
              </a:rPr>
              <a:t>λ.                                                                                     </a:t>
            </a:r>
          </a:p>
        </p:txBody>
      </p:sp>
    </p:spTree>
    <p:extLst>
      <p:ext uri="{BB962C8B-B14F-4D97-AF65-F5344CB8AC3E}">
        <p14:creationId xmlns:p14="http://schemas.microsoft.com/office/powerpoint/2010/main" val="352763637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Номер слайда 3">
            <a:extLst>
              <a:ext uri="{FF2B5EF4-FFF2-40B4-BE49-F238E27FC236}">
                <a16:creationId xmlns:a16="http://schemas.microsoft.com/office/drawing/2014/main" id="{479E4F5A-F9D5-524B-AE39-6031166BA702}"/>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4C849D-DB07-5246-A87A-E5793B2A7D22}" type="slidenum">
              <a:rPr lang="ru-RU" altLang="x-none"/>
              <a:pPr eaLnBrk="1" hangingPunct="1"/>
              <a:t>32</a:t>
            </a:fld>
            <a:endParaRPr lang="ru-RU" altLang="x-none"/>
          </a:p>
        </p:txBody>
      </p:sp>
      <p:sp>
        <p:nvSpPr>
          <p:cNvPr id="8195" name="Rectangle 2">
            <a:extLst>
              <a:ext uri="{FF2B5EF4-FFF2-40B4-BE49-F238E27FC236}">
                <a16:creationId xmlns:a16="http://schemas.microsoft.com/office/drawing/2014/main" id="{ED36ACDD-D8B9-9641-84F1-105557D0A795}"/>
              </a:ext>
            </a:extLst>
          </p:cNvPr>
          <p:cNvSpPr>
            <a:spLocks noChangeArrowheads="1"/>
          </p:cNvSpPr>
          <p:nvPr/>
        </p:nvSpPr>
        <p:spPr bwMode="auto">
          <a:xfrm>
            <a:off x="359569" y="288552"/>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a:t>
            </a:r>
            <a:r>
              <a:rPr lang="ru-RU" sz="2800" dirty="0" err="1">
                <a:latin typeface="Times New Roman" pitchFamily="18" charset="0"/>
                <a:cs typeface="Times New Roman" pitchFamily="18" charset="0"/>
              </a:rPr>
              <a:t>Жылулық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сәулеленудің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негізгі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заңдары</a:t>
            </a:r>
            <a:r>
              <a:rPr lang="ru-RU" sz="2800" dirty="0">
                <a:latin typeface="Times New Roman" pitchFamily="18" charset="0"/>
                <a:cs typeface="Times New Roman" pitchFamily="18" charset="0"/>
              </a:rPr>
              <a:t>.</a:t>
            </a:r>
            <a:endParaRPr lang="ru-RU" sz="2800" b="1" dirty="0">
              <a:solidFill>
                <a:schemeClr val="accent1">
                  <a:lumMod val="50000"/>
                </a:schemeClr>
              </a:solidFill>
              <a:latin typeface="Arial" charset="0"/>
            </a:endParaRPr>
          </a:p>
          <a:p>
            <a:pPr algn="just">
              <a:defRPr/>
            </a:pPr>
            <a:endParaRPr lang="ru-RU" sz="2800" b="1" dirty="0">
              <a:solidFill>
                <a:schemeClr val="accent1">
                  <a:lumMod val="50000"/>
                </a:schemeClr>
              </a:solidFill>
              <a:latin typeface="Arial" charset="0"/>
            </a:endParaRPr>
          </a:p>
        </p:txBody>
      </p:sp>
      <p:sp>
        <p:nvSpPr>
          <p:cNvPr id="11269" name="Rectangle 13">
            <a:extLst>
              <a:ext uri="{FF2B5EF4-FFF2-40B4-BE49-F238E27FC236}">
                <a16:creationId xmlns:a16="http://schemas.microsoft.com/office/drawing/2014/main" id="{703A95A2-2E2E-654A-ACD8-C4386A19712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0" name="Rectangle 15">
            <a:extLst>
              <a:ext uri="{FF2B5EF4-FFF2-40B4-BE49-F238E27FC236}">
                <a16:creationId xmlns:a16="http://schemas.microsoft.com/office/drawing/2014/main" id="{5CF05BC6-7091-5D49-A39A-247CA88A2EB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1" name="Rectangle 19">
            <a:extLst>
              <a:ext uri="{FF2B5EF4-FFF2-40B4-BE49-F238E27FC236}">
                <a16:creationId xmlns:a16="http://schemas.microsoft.com/office/drawing/2014/main" id="{112BED44-93F9-8D43-85AE-EEA33F775C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2" name="Rectangle 21">
            <a:extLst>
              <a:ext uri="{FF2B5EF4-FFF2-40B4-BE49-F238E27FC236}">
                <a16:creationId xmlns:a16="http://schemas.microsoft.com/office/drawing/2014/main" id="{CAC4A33C-300E-F348-93D7-347171186B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3" name="Rectangle 23">
            <a:extLst>
              <a:ext uri="{FF2B5EF4-FFF2-40B4-BE49-F238E27FC236}">
                <a16:creationId xmlns:a16="http://schemas.microsoft.com/office/drawing/2014/main" id="{24F2F111-78E4-704A-B661-7844B90A002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4" name="Rectangle 14">
            <a:extLst>
              <a:ext uri="{FF2B5EF4-FFF2-40B4-BE49-F238E27FC236}">
                <a16:creationId xmlns:a16="http://schemas.microsoft.com/office/drawing/2014/main" id="{18ADA0B2-C4BF-4D48-907B-7E61EE49CF9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5" name="Rectangle 16">
            <a:extLst>
              <a:ext uri="{FF2B5EF4-FFF2-40B4-BE49-F238E27FC236}">
                <a16:creationId xmlns:a16="http://schemas.microsoft.com/office/drawing/2014/main" id="{2931F4CF-0A6F-1D43-8C10-86B3221F5B9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6" name="Rectangle 18">
            <a:extLst>
              <a:ext uri="{FF2B5EF4-FFF2-40B4-BE49-F238E27FC236}">
                <a16:creationId xmlns:a16="http://schemas.microsoft.com/office/drawing/2014/main" id="{5EC66DA0-C3C5-5649-8844-5F8590BF34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7" name="Rectangle 20">
            <a:extLst>
              <a:ext uri="{FF2B5EF4-FFF2-40B4-BE49-F238E27FC236}">
                <a16:creationId xmlns:a16="http://schemas.microsoft.com/office/drawing/2014/main" id="{A3C61E5C-7B24-214E-B07D-7096FFB59E9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8" name="Rectangle 22">
            <a:extLst>
              <a:ext uri="{FF2B5EF4-FFF2-40B4-BE49-F238E27FC236}">
                <a16:creationId xmlns:a16="http://schemas.microsoft.com/office/drawing/2014/main" id="{1312AB66-186C-074E-A374-BCB0A3396E1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9" name="Rectangle 24">
            <a:extLst>
              <a:ext uri="{FF2B5EF4-FFF2-40B4-BE49-F238E27FC236}">
                <a16:creationId xmlns:a16="http://schemas.microsoft.com/office/drawing/2014/main" id="{760CC7F1-27D0-F743-8623-0AA377A39EC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0" name="Rectangle 26">
            <a:extLst>
              <a:ext uri="{FF2B5EF4-FFF2-40B4-BE49-F238E27FC236}">
                <a16:creationId xmlns:a16="http://schemas.microsoft.com/office/drawing/2014/main" id="{9F363F8B-41F6-1B4A-975D-A7E420CB3D2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1" name="Rectangle 20">
            <a:extLst>
              <a:ext uri="{FF2B5EF4-FFF2-40B4-BE49-F238E27FC236}">
                <a16:creationId xmlns:a16="http://schemas.microsoft.com/office/drawing/2014/main" id="{6A9935A7-7C70-4040-BDE2-24A74E31528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2" name="Rectangle 22">
            <a:extLst>
              <a:ext uri="{FF2B5EF4-FFF2-40B4-BE49-F238E27FC236}">
                <a16:creationId xmlns:a16="http://schemas.microsoft.com/office/drawing/2014/main" id="{03E201A7-200C-3143-BB34-91D11B91718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3" name="Rectangle 24">
            <a:extLst>
              <a:ext uri="{FF2B5EF4-FFF2-40B4-BE49-F238E27FC236}">
                <a16:creationId xmlns:a16="http://schemas.microsoft.com/office/drawing/2014/main" id="{1AEBA178-B462-1648-B444-51176BECDF3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4" name="Rectangle 2">
            <a:extLst>
              <a:ext uri="{FF2B5EF4-FFF2-40B4-BE49-F238E27FC236}">
                <a16:creationId xmlns:a16="http://schemas.microsoft.com/office/drawing/2014/main" id="{12FF3078-838B-D142-9137-29EBD00AAFA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5" name="Rectangle 4">
            <a:extLst>
              <a:ext uri="{FF2B5EF4-FFF2-40B4-BE49-F238E27FC236}">
                <a16:creationId xmlns:a16="http://schemas.microsoft.com/office/drawing/2014/main" id="{B2F8A953-9B51-AF4D-BEE9-B677A700BD2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6" name="Rectangle 6">
            <a:extLst>
              <a:ext uri="{FF2B5EF4-FFF2-40B4-BE49-F238E27FC236}">
                <a16:creationId xmlns:a16="http://schemas.microsoft.com/office/drawing/2014/main" id="{BDC82D48-9040-9444-900A-69A6461C9F5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7" name="Rectangle 24">
            <a:extLst>
              <a:ext uri="{FF2B5EF4-FFF2-40B4-BE49-F238E27FC236}">
                <a16:creationId xmlns:a16="http://schemas.microsoft.com/office/drawing/2014/main" id="{48B16A64-3AC9-3541-BC8F-3405E02A2C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8" name="Rectangle 26">
            <a:extLst>
              <a:ext uri="{FF2B5EF4-FFF2-40B4-BE49-F238E27FC236}">
                <a16:creationId xmlns:a16="http://schemas.microsoft.com/office/drawing/2014/main" id="{A902D623-2FEA-7C4D-BE0D-E6A0D11255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9" name="Rectangle 2">
            <a:extLst>
              <a:ext uri="{FF2B5EF4-FFF2-40B4-BE49-F238E27FC236}">
                <a16:creationId xmlns:a16="http://schemas.microsoft.com/office/drawing/2014/main" id="{6DB15F47-BB7D-434E-A77B-897E4F0481F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90" name="Rectangle 4">
            <a:extLst>
              <a:ext uri="{FF2B5EF4-FFF2-40B4-BE49-F238E27FC236}">
                <a16:creationId xmlns:a16="http://schemas.microsoft.com/office/drawing/2014/main" id="{33C004E8-1B96-4048-A8ED-ED56ED369FE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91" name="Rectangle 6">
            <a:extLst>
              <a:ext uri="{FF2B5EF4-FFF2-40B4-BE49-F238E27FC236}">
                <a16:creationId xmlns:a16="http://schemas.microsoft.com/office/drawing/2014/main" id="{79D5B907-CA36-9A4E-AF87-D142DDEE861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92" name="TextBox 1">
            <a:extLst>
              <a:ext uri="{FF2B5EF4-FFF2-40B4-BE49-F238E27FC236}">
                <a16:creationId xmlns:a16="http://schemas.microsoft.com/office/drawing/2014/main" id="{9102AF69-8066-9344-87B8-0C2BEA0621E5}"/>
              </a:ext>
            </a:extLst>
          </p:cNvPr>
          <p:cNvSpPr txBox="1">
            <a:spLocks noChangeArrowheads="1"/>
          </p:cNvSpPr>
          <p:nvPr/>
        </p:nvSpPr>
        <p:spPr bwMode="auto">
          <a:xfrm>
            <a:off x="246062" y="831477"/>
            <a:ext cx="844073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2000" i="1" dirty="0">
                <a:solidFill>
                  <a:srgbClr val="C00000"/>
                </a:solidFill>
                <a:latin typeface="Times New Roman" panose="02020603050405020304" pitchFamily="18" charset="0"/>
                <a:cs typeface="Times New Roman" panose="02020603050405020304" pitchFamily="18" charset="0"/>
              </a:rPr>
              <a:t>Кирхгоф</a:t>
            </a:r>
            <a:r>
              <a:rPr lang="kk-KZ" sz="2000" i="1" dirty="0">
                <a:solidFill>
                  <a:srgbClr val="C00000"/>
                </a:solidFill>
                <a:latin typeface="Times New Roman" panose="02020603050405020304" pitchFamily="18" charset="0"/>
                <a:cs typeface="Times New Roman" panose="02020603050405020304" pitchFamily="18" charset="0"/>
              </a:rPr>
              <a:t> заңы</a:t>
            </a:r>
            <a:r>
              <a:rPr lang="ru-RU" sz="2000" i="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p>
          <a:p>
            <a:r>
              <a:rPr lang="kk-KZ" sz="2000" b="1" dirty="0" err="1">
                <a:solidFill>
                  <a:srgbClr val="FF0000"/>
                </a:solidFill>
                <a:latin typeface="Times New Roman" panose="02020603050405020304" pitchFamily="18" charset="0"/>
                <a:cs typeface="Times New Roman" panose="02020603050405020304" pitchFamily="18" charset="0"/>
              </a:rPr>
              <a:t>Кирхгоф</a:t>
            </a:r>
            <a:r>
              <a:rPr lang="kk-KZ" sz="2000" b="1" dirty="0">
                <a:solidFill>
                  <a:srgbClr val="FF0000"/>
                </a:solidFill>
                <a:latin typeface="Times New Roman" panose="02020603050405020304" pitchFamily="18" charset="0"/>
                <a:cs typeface="Times New Roman" panose="02020603050405020304" pitchFamily="18" charset="0"/>
              </a:rPr>
              <a:t> заңы дененің өздік сәулелену және сәуле сіңіргіштік қабілеттілігі арасындағы байланысты анықтайды</a:t>
            </a:r>
            <a:r>
              <a:rPr lang="kk-KZ" sz="2000" dirty="0">
                <a:solidFill>
                  <a:srgbClr val="FF0000"/>
                </a:solidFill>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Интегралдық сәулелену кезінде </a:t>
            </a:r>
            <a:r>
              <a:rPr lang="kk-KZ" sz="2000" dirty="0" err="1">
                <a:latin typeface="Times New Roman" panose="02020603050405020304" pitchFamily="18" charset="0"/>
                <a:cs typeface="Times New Roman" panose="02020603050405020304" pitchFamily="18" charset="0"/>
              </a:rPr>
              <a:t>Кирхгоф</a:t>
            </a:r>
            <a:r>
              <a:rPr lang="kk-KZ" sz="2000" dirty="0">
                <a:latin typeface="Times New Roman" panose="02020603050405020304" pitchFamily="18" charset="0"/>
                <a:cs typeface="Times New Roman" panose="02020603050405020304" pitchFamily="18" charset="0"/>
              </a:rPr>
              <a:t> заңы кез-келген денеге қолданбалы және келесі түрде жазылады:</a:t>
            </a:r>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Е</a:t>
            </a:r>
            <a:r>
              <a:rPr lang="ru-RU" sz="2000" baseline="-25000" dirty="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/А</a:t>
            </a:r>
            <a:r>
              <a:rPr lang="ru-RU" sz="2000" baseline="-25000" dirty="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 Е</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А</a:t>
            </a:r>
            <a:r>
              <a:rPr lang="ru-RU" sz="2000" baseline="-25000" dirty="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E</a:t>
            </a:r>
            <a:r>
              <a:rPr lang="ru-RU" sz="2000" baseline="-25000" dirty="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A</a:t>
            </a:r>
            <a:r>
              <a:rPr lang="ru-RU" sz="2000" baseline="-25000" dirty="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 . . = Е</a:t>
            </a:r>
            <a:r>
              <a:rPr lang="ru-RU" sz="2000" baseline="-25000" dirty="0">
                <a:latin typeface="Times New Roman" panose="02020603050405020304" pitchFamily="18" charset="0"/>
                <a:cs typeface="Times New Roman" panose="02020603050405020304" pitchFamily="18" charset="0"/>
              </a:rPr>
              <a:t>0 </a:t>
            </a:r>
            <a:r>
              <a:rPr lang="ru-RU" sz="2000" dirty="0">
                <a:latin typeface="Times New Roman" panose="02020603050405020304" pitchFamily="18" charset="0"/>
                <a:cs typeface="Times New Roman" panose="02020603050405020304" pitchFamily="18" charset="0"/>
              </a:rPr>
              <a:t>/А</a:t>
            </a:r>
            <a:r>
              <a:rPr lang="ru-RU" sz="2000" baseline="-25000" dirty="0">
                <a:latin typeface="Times New Roman" panose="02020603050405020304" pitchFamily="18" charset="0"/>
                <a:cs typeface="Times New Roman" panose="02020603050405020304" pitchFamily="18" charset="0"/>
              </a:rPr>
              <a:t>0</a:t>
            </a:r>
            <a:r>
              <a:rPr lang="ru-RU" sz="2000" dirty="0">
                <a:latin typeface="Times New Roman" panose="02020603050405020304" pitchFamily="18" charset="0"/>
                <a:cs typeface="Times New Roman" panose="02020603050405020304" pitchFamily="18" charset="0"/>
              </a:rPr>
              <a:t> = Е</a:t>
            </a:r>
            <a:r>
              <a:rPr lang="ru-RU" sz="2000" baseline="-25000" dirty="0">
                <a:latin typeface="Times New Roman" panose="02020603050405020304" pitchFamily="18" charset="0"/>
                <a:cs typeface="Times New Roman" panose="02020603050405020304" pitchFamily="18" charset="0"/>
              </a:rPr>
              <a:t>0</a:t>
            </a:r>
            <a:r>
              <a:rPr lang="ru-RU" sz="2000" dirty="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f</a:t>
            </a:r>
            <a:r>
              <a:rPr lang="ru-RU" sz="2000" dirty="0">
                <a:latin typeface="Times New Roman" panose="02020603050405020304" pitchFamily="18" charset="0"/>
                <a:cs typeface="Times New Roman" panose="02020603050405020304" pitchFamily="18" charset="0"/>
              </a:rPr>
              <a:t>(Т).                                        </a:t>
            </a:r>
            <a:r>
              <a:rPr lang="kk-K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Осы пішіндегі </a:t>
            </a:r>
            <a:r>
              <a:rPr lang="ru-RU" sz="2000" dirty="0">
                <a:latin typeface="Times New Roman" panose="02020603050405020304" pitchFamily="18" charset="0"/>
                <a:cs typeface="Times New Roman" panose="02020603050405020304" pitchFamily="18" charset="0"/>
              </a:rPr>
              <a:t>Кирхгоф</a:t>
            </a:r>
            <a:r>
              <a:rPr lang="kk-KZ" sz="2000" dirty="0">
                <a:latin typeface="Times New Roman" panose="02020603050405020304" pitchFamily="18" charset="0"/>
                <a:cs typeface="Times New Roman" panose="02020603050405020304" pitchFamily="18" charset="0"/>
              </a:rPr>
              <a:t> з</a:t>
            </a:r>
            <a:r>
              <a:rPr lang="ru-RU" sz="2000" dirty="0">
                <a:latin typeface="Times New Roman" panose="02020603050405020304" pitchFamily="18" charset="0"/>
                <a:cs typeface="Times New Roman" panose="02020603050405020304" pitchFamily="18" charset="0"/>
              </a:rPr>
              <a:t>а</a:t>
            </a:r>
            <a:r>
              <a:rPr lang="kk-KZ" sz="2000" dirty="0" err="1">
                <a:latin typeface="Times New Roman" panose="02020603050405020304" pitchFamily="18" charset="0"/>
                <a:cs typeface="Times New Roman" panose="02020603050405020304" pitchFamily="18" charset="0"/>
              </a:rPr>
              <a:t>ңы</a:t>
            </a:r>
            <a:r>
              <a:rPr lang="kk-KZ" sz="2000" dirty="0">
                <a:latin typeface="Times New Roman" panose="02020603050405020304" pitchFamily="18" charset="0"/>
                <a:cs typeface="Times New Roman" panose="02020603050405020304" pitchFamily="18" charset="0"/>
              </a:rPr>
              <a:t> келесідей тұжырымдалады</a:t>
            </a:r>
            <a:r>
              <a:rPr lang="ru-RU" sz="2000" dirty="0">
                <a:latin typeface="Times New Roman" panose="02020603050405020304" pitchFamily="18" charset="0"/>
                <a:cs typeface="Times New Roman" panose="02020603050405020304" pitchFamily="18" charset="0"/>
              </a:rPr>
              <a:t>: </a:t>
            </a:r>
            <a:r>
              <a:rPr lang="ru-RU" sz="2000" b="1" dirty="0" err="1">
                <a:solidFill>
                  <a:srgbClr val="FF0000"/>
                </a:solidFill>
                <a:latin typeface="Times New Roman" panose="02020603050405020304" pitchFamily="18" charset="0"/>
                <a:cs typeface="Times New Roman" panose="02020603050405020304" pitchFamily="18" charset="0"/>
              </a:rPr>
              <a:t>термо­динами</a:t>
            </a:r>
            <a:r>
              <a:rPr lang="kk-KZ" sz="2000" b="1" dirty="0" err="1">
                <a:solidFill>
                  <a:srgbClr val="FF0000"/>
                </a:solidFill>
                <a:latin typeface="Times New Roman" panose="02020603050405020304" pitchFamily="18" charset="0"/>
                <a:cs typeface="Times New Roman" panose="02020603050405020304" pitchFamily="18" charset="0"/>
              </a:rPr>
              <a:t>калық</a:t>
            </a:r>
            <a:r>
              <a:rPr lang="kk-KZ" sz="2000" b="1" dirty="0">
                <a:solidFill>
                  <a:srgbClr val="FF0000"/>
                </a:solidFill>
                <a:latin typeface="Times New Roman" panose="02020603050405020304" pitchFamily="18" charset="0"/>
                <a:cs typeface="Times New Roman" panose="02020603050405020304" pitchFamily="18" charset="0"/>
              </a:rPr>
              <a:t> тепе-теңдік кезінде барлық денелер үшін өздік </a:t>
            </a:r>
            <a:r>
              <a:rPr lang="kk-KZ" sz="2000" b="1" dirty="0" err="1">
                <a:solidFill>
                  <a:srgbClr val="FF0000"/>
                </a:solidFill>
                <a:latin typeface="Times New Roman" panose="02020603050405020304" pitchFamily="18" charset="0"/>
                <a:cs typeface="Times New Roman" panose="02020603050405020304" pitchFamily="18" charset="0"/>
              </a:rPr>
              <a:t>сәлеленудің</a:t>
            </a:r>
            <a:r>
              <a:rPr lang="kk-KZ" sz="2000" b="1" dirty="0">
                <a:solidFill>
                  <a:srgbClr val="FF0000"/>
                </a:solidFill>
                <a:latin typeface="Times New Roman" panose="02020603050405020304" pitchFamily="18" charset="0"/>
                <a:cs typeface="Times New Roman" panose="02020603050405020304" pitchFamily="18" charset="0"/>
              </a:rPr>
              <a:t> сіңіру қабілеттілігіне қатынасы бірдей және осы температурадағы абсолютті қара дененің жеке сәулеленуіне тең</a:t>
            </a:r>
            <a:r>
              <a:rPr lang="ru-RU" sz="2000" b="1" dirty="0">
                <a:solidFill>
                  <a:srgbClr val="FF0000"/>
                </a:solidFill>
                <a:latin typeface="Times New Roman" panose="02020603050405020304" pitchFamily="18" charset="0"/>
                <a:cs typeface="Times New Roman" panose="02020603050405020304" pitchFamily="18" charset="0"/>
              </a:rPr>
              <a:t>.</a:t>
            </a:r>
          </a:p>
          <a:p>
            <a:pPr algn="just"/>
            <a:r>
              <a:rPr lang="kk-KZ" sz="2000" b="1" dirty="0">
                <a:solidFill>
                  <a:srgbClr val="FF0000"/>
                </a:solidFill>
                <a:latin typeface="Times New Roman" panose="02020603050405020304" pitchFamily="18" charset="0"/>
                <a:cs typeface="Times New Roman" panose="02020603050405020304" pitchFamily="18" charset="0"/>
              </a:rPr>
              <a:t>Алдыңғы қатынастың </a:t>
            </a:r>
            <a:r>
              <a:rPr lang="ru-RU" sz="2000" b="1" dirty="0">
                <a:solidFill>
                  <a:srgbClr val="FF0000"/>
                </a:solidFill>
                <a:latin typeface="Times New Roman" panose="02020603050405020304" pitchFamily="18" charset="0"/>
                <a:cs typeface="Times New Roman" panose="02020603050405020304" pitchFamily="18" charset="0"/>
              </a:rPr>
              <a:t>(</a:t>
            </a:r>
            <a:r>
              <a:rPr lang="kk-KZ" sz="2000" b="1" dirty="0">
                <a:solidFill>
                  <a:srgbClr val="FF0000"/>
                </a:solidFill>
                <a:latin typeface="Times New Roman" panose="02020603050405020304" pitchFamily="18" charset="0"/>
                <a:cs typeface="Times New Roman" panose="02020603050405020304" pitchFamily="18" charset="0"/>
              </a:rPr>
              <a:t>7</a:t>
            </a:r>
            <a:r>
              <a:rPr lang="ru-RU" sz="2000" b="1" dirty="0">
                <a:solidFill>
                  <a:srgbClr val="FF0000"/>
                </a:solidFill>
                <a:latin typeface="Times New Roman" panose="02020603050405020304" pitchFamily="18" charset="0"/>
                <a:cs typeface="Times New Roman" panose="02020603050405020304" pitchFamily="18" charset="0"/>
              </a:rPr>
              <a:t>9) </a:t>
            </a:r>
            <a:r>
              <a:rPr lang="kk-KZ" sz="2000" b="1" dirty="0">
                <a:solidFill>
                  <a:srgbClr val="FF0000"/>
                </a:solidFill>
                <a:latin typeface="Times New Roman" panose="02020603050405020304" pitchFamily="18" charset="0"/>
                <a:cs typeface="Times New Roman" panose="02020603050405020304" pitchFamily="18" charset="0"/>
              </a:rPr>
              <a:t>басқада нысандары болуы мүмкіндікті</a:t>
            </a:r>
            <a:r>
              <a:rPr lang="ru-RU" sz="2000" b="1" dirty="0">
                <a:solidFill>
                  <a:srgbClr val="FF0000"/>
                </a:solidFill>
                <a:latin typeface="Times New Roman" panose="02020603050405020304" pitchFamily="18" charset="0"/>
                <a:cs typeface="Times New Roman" panose="02020603050405020304" pitchFamily="18" charset="0"/>
              </a:rPr>
              <a:t>:     </a:t>
            </a:r>
          </a:p>
          <a:p>
            <a:pPr algn="just"/>
            <a:r>
              <a:rPr lang="kk-KZ" sz="2000" b="1" dirty="0">
                <a:solidFill>
                  <a:srgbClr val="FF0000"/>
                </a:solidFill>
                <a:latin typeface="Times New Roman" panose="02020603050405020304" pitchFamily="18" charset="0"/>
                <a:cs typeface="Times New Roman" panose="02020603050405020304" pitchFamily="18" charset="0"/>
              </a:rPr>
              <a:t>                        </a:t>
            </a:r>
            <a:r>
              <a:rPr lang="ru-RU" sz="2000" b="1" dirty="0">
                <a:solidFill>
                  <a:srgbClr val="FF0000"/>
                </a:solidFill>
                <a:latin typeface="Times New Roman" panose="02020603050405020304" pitchFamily="18" charset="0"/>
                <a:cs typeface="Times New Roman" panose="02020603050405020304" pitchFamily="18" charset="0"/>
              </a:rPr>
              <a:t>А</a:t>
            </a:r>
            <a:r>
              <a:rPr lang="ru-RU" sz="2000" b="1" baseline="-25000" dirty="0">
                <a:solidFill>
                  <a:srgbClr val="FF0000"/>
                </a:solidFill>
                <a:latin typeface="Times New Roman" panose="02020603050405020304" pitchFamily="18" charset="0"/>
                <a:cs typeface="Times New Roman" panose="02020603050405020304" pitchFamily="18" charset="0"/>
              </a:rPr>
              <a:t>1</a:t>
            </a:r>
            <a:r>
              <a:rPr lang="ru-RU" sz="2000" b="1" dirty="0">
                <a:solidFill>
                  <a:srgbClr val="FF0000"/>
                </a:solidFill>
                <a:latin typeface="Times New Roman" panose="02020603050405020304" pitchFamily="18" charset="0"/>
                <a:cs typeface="Times New Roman" panose="02020603050405020304" pitchFamily="18" charset="0"/>
              </a:rPr>
              <a:t> = ε</a:t>
            </a:r>
            <a:r>
              <a:rPr lang="ru-RU" sz="2000" b="1" baseline="-25000" dirty="0">
                <a:solidFill>
                  <a:srgbClr val="FF0000"/>
                </a:solidFill>
                <a:latin typeface="Times New Roman" panose="02020603050405020304" pitchFamily="18" charset="0"/>
                <a:cs typeface="Times New Roman" panose="02020603050405020304" pitchFamily="18" charset="0"/>
              </a:rPr>
              <a:t>1</a:t>
            </a:r>
            <a:r>
              <a:rPr lang="ru-RU" sz="2000" b="1" dirty="0">
                <a:solidFill>
                  <a:srgbClr val="FF0000"/>
                </a:solidFill>
                <a:latin typeface="Times New Roman" panose="02020603050405020304" pitchFamily="18" charset="0"/>
                <a:cs typeface="Times New Roman" panose="02020603050405020304" pitchFamily="18" charset="0"/>
              </a:rPr>
              <a:t>, А</a:t>
            </a:r>
            <a:r>
              <a:rPr lang="ru-RU" sz="2000" b="1" baseline="-25000" dirty="0">
                <a:solidFill>
                  <a:srgbClr val="FF0000"/>
                </a:solidFill>
                <a:latin typeface="Times New Roman" panose="02020603050405020304" pitchFamily="18" charset="0"/>
                <a:cs typeface="Times New Roman" panose="02020603050405020304" pitchFamily="18" charset="0"/>
              </a:rPr>
              <a:t>2</a:t>
            </a:r>
            <a:r>
              <a:rPr lang="ru-RU" sz="2000" b="1" dirty="0">
                <a:solidFill>
                  <a:srgbClr val="FF0000"/>
                </a:solidFill>
                <a:latin typeface="Times New Roman" panose="02020603050405020304" pitchFamily="18" charset="0"/>
                <a:cs typeface="Times New Roman" panose="02020603050405020304" pitchFamily="18" charset="0"/>
              </a:rPr>
              <a:t> = ε</a:t>
            </a:r>
            <a:r>
              <a:rPr lang="ru-RU" sz="2000" b="1" baseline="-25000" dirty="0">
                <a:solidFill>
                  <a:srgbClr val="FF0000"/>
                </a:solidFill>
                <a:latin typeface="Times New Roman" panose="02020603050405020304" pitchFamily="18" charset="0"/>
                <a:cs typeface="Times New Roman" panose="02020603050405020304" pitchFamily="18" charset="0"/>
              </a:rPr>
              <a:t>2</a:t>
            </a:r>
            <a:r>
              <a:rPr lang="ru-RU" sz="2000" b="1" dirty="0">
                <a:solidFill>
                  <a:srgbClr val="FF0000"/>
                </a:solidFill>
                <a:latin typeface="Times New Roman" panose="02020603050405020304" pitchFamily="18" charset="0"/>
                <a:cs typeface="Times New Roman" panose="02020603050405020304" pitchFamily="18" charset="0"/>
              </a:rPr>
              <a:t>,  А</a:t>
            </a:r>
            <a:r>
              <a:rPr lang="ru-RU" sz="2000" b="1" baseline="-25000" dirty="0">
                <a:solidFill>
                  <a:srgbClr val="FF0000"/>
                </a:solidFill>
                <a:latin typeface="Times New Roman" panose="02020603050405020304" pitchFamily="18" charset="0"/>
                <a:cs typeface="Times New Roman" panose="02020603050405020304" pitchFamily="18" charset="0"/>
              </a:rPr>
              <a:t>3</a:t>
            </a:r>
            <a:r>
              <a:rPr lang="ru-RU" sz="2000" b="1" dirty="0">
                <a:solidFill>
                  <a:srgbClr val="FF0000"/>
                </a:solidFill>
                <a:latin typeface="Times New Roman" panose="02020603050405020304" pitchFamily="18" charset="0"/>
                <a:cs typeface="Times New Roman" panose="02020603050405020304" pitchFamily="18" charset="0"/>
              </a:rPr>
              <a:t> = ε</a:t>
            </a:r>
            <a:r>
              <a:rPr lang="ru-RU" sz="2000" b="1" baseline="-25000" dirty="0">
                <a:solidFill>
                  <a:srgbClr val="FF0000"/>
                </a:solidFill>
                <a:latin typeface="Times New Roman" panose="02020603050405020304" pitchFamily="18" charset="0"/>
                <a:cs typeface="Times New Roman" panose="02020603050405020304" pitchFamily="18" charset="0"/>
              </a:rPr>
              <a:t>3</a:t>
            </a:r>
            <a:r>
              <a:rPr lang="ru-RU" sz="2000" b="1" dirty="0">
                <a:solidFill>
                  <a:srgbClr val="FF0000"/>
                </a:solidFill>
                <a:latin typeface="Times New Roman" panose="02020603050405020304" pitchFamily="18" charset="0"/>
                <a:cs typeface="Times New Roman" panose="02020603050405020304" pitchFamily="18" charset="0"/>
              </a:rPr>
              <a:t>,   </a:t>
            </a:r>
            <a:r>
              <a:rPr lang="kk-KZ" sz="2000" b="1" dirty="0">
                <a:solidFill>
                  <a:srgbClr val="FF0000"/>
                </a:solidFill>
                <a:latin typeface="Times New Roman" panose="02020603050405020304" pitchFamily="18" charset="0"/>
                <a:cs typeface="Times New Roman" panose="02020603050405020304" pitchFamily="18" charset="0"/>
              </a:rPr>
              <a:t>және</a:t>
            </a:r>
            <a:r>
              <a:rPr lang="ru-RU" sz="2000" b="1" dirty="0">
                <a:solidFill>
                  <a:srgbClr val="FF0000"/>
                </a:solidFill>
                <a:latin typeface="Times New Roman" panose="02020603050405020304" pitchFamily="18" charset="0"/>
                <a:cs typeface="Times New Roman" panose="02020603050405020304" pitchFamily="18" charset="0"/>
              </a:rPr>
              <a:t> т. </a:t>
            </a:r>
            <a:r>
              <a:rPr lang="kk-KZ" sz="2000" b="1" dirty="0">
                <a:solidFill>
                  <a:srgbClr val="FF0000"/>
                </a:solidFill>
                <a:latin typeface="Times New Roman" panose="02020603050405020304" pitchFamily="18" charset="0"/>
                <a:cs typeface="Times New Roman" panose="02020603050405020304" pitchFamily="18" charset="0"/>
              </a:rPr>
              <a:t>б</a:t>
            </a:r>
            <a:r>
              <a:rPr lang="ru-RU" sz="2000" b="1" dirty="0">
                <a:solidFill>
                  <a:srgbClr val="FF0000"/>
                </a:solidFill>
                <a:latin typeface="Times New Roman" panose="02020603050405020304" pitchFamily="18" charset="0"/>
                <a:cs typeface="Times New Roman" panose="02020603050405020304" pitchFamily="18" charset="0"/>
              </a:rPr>
              <a:t>.   </a:t>
            </a:r>
            <a:r>
              <a:rPr lang="kk-KZ" sz="2000" b="1" dirty="0">
                <a:solidFill>
                  <a:srgbClr val="FF0000"/>
                </a:solidFill>
                <a:latin typeface="Times New Roman" panose="02020603050405020304" pitchFamily="18" charset="0"/>
                <a:cs typeface="Times New Roman" panose="02020603050405020304" pitchFamily="18" charset="0"/>
              </a:rPr>
              <a:t>                                                 </a:t>
            </a:r>
            <a:r>
              <a:rPr lang="ru-RU" sz="2000" b="1" dirty="0">
                <a:solidFill>
                  <a:srgbClr val="FF0000"/>
                </a:solidFill>
                <a:latin typeface="Times New Roman" panose="02020603050405020304" pitchFamily="18" charset="0"/>
                <a:cs typeface="Times New Roman" panose="02020603050405020304" pitchFamily="18" charset="0"/>
              </a:rPr>
              <a:t>    </a:t>
            </a:r>
            <a:r>
              <a:rPr lang="kk-KZ" sz="2000" b="1" dirty="0">
                <a:solidFill>
                  <a:srgbClr val="FF0000"/>
                </a:solidFill>
                <a:latin typeface="Times New Roman" panose="02020603050405020304" pitchFamily="18" charset="0"/>
                <a:cs typeface="Times New Roman" panose="02020603050405020304" pitchFamily="18" charset="0"/>
              </a:rPr>
              <a:t> </a:t>
            </a:r>
            <a:endParaRPr lang="ru-RU" sz="2000" b="1" dirty="0">
              <a:solidFill>
                <a:srgbClr val="FF0000"/>
              </a:solidFill>
              <a:latin typeface="Times New Roman" panose="02020603050405020304" pitchFamily="18" charset="0"/>
              <a:cs typeface="Times New Roman" panose="02020603050405020304" pitchFamily="18" charset="0"/>
            </a:endParaRPr>
          </a:p>
          <a:p>
            <a:pPr algn="just"/>
            <a:endParaRPr lang="kk-KZ" sz="2000" dirty="0">
              <a:latin typeface="Times New Roman" panose="02020603050405020304" pitchFamily="18" charset="0"/>
              <a:cs typeface="Times New Roman" panose="02020603050405020304" pitchFamily="18" charset="0"/>
            </a:endParaRPr>
          </a:p>
          <a:p>
            <a:endParaRPr lang="ru-RU" altLang="x-none"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690132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226E82DA-F52E-4A3A-8B14-C7F16F7BD90E}"/>
              </a:ext>
            </a:extLst>
          </p:cNvPr>
          <p:cNvSpPr>
            <a:spLocks noGrp="1"/>
          </p:cNvSpPr>
          <p:nvPr>
            <p:ph type="sldNum" sz="quarter" idx="12"/>
          </p:nvPr>
        </p:nvSpPr>
        <p:spPr/>
        <p:txBody>
          <a:bodyPr/>
          <a:lstStyle/>
          <a:p>
            <a:pPr>
              <a:defRPr/>
            </a:pPr>
            <a:fld id="{CA3051E9-452E-6C4B-988F-60BB98520F24}" type="slidenum">
              <a:rPr lang="ru-RU" altLang="x-none" smtClean="0"/>
              <a:pPr>
                <a:defRPr/>
              </a:pPr>
              <a:t>33</a:t>
            </a:fld>
            <a:endParaRPr lang="ru-RU" altLang="x-none"/>
          </a:p>
        </p:txBody>
      </p:sp>
      <p:sp>
        <p:nvSpPr>
          <p:cNvPr id="4" name="TextBox 3">
            <a:extLst>
              <a:ext uri="{FF2B5EF4-FFF2-40B4-BE49-F238E27FC236}">
                <a16:creationId xmlns:a16="http://schemas.microsoft.com/office/drawing/2014/main" id="{33443E96-1EC1-45F6-9C5F-20B84B0E831E}"/>
              </a:ext>
            </a:extLst>
          </p:cNvPr>
          <p:cNvSpPr txBox="1"/>
          <p:nvPr/>
        </p:nvSpPr>
        <p:spPr>
          <a:xfrm>
            <a:off x="287524" y="260648"/>
            <a:ext cx="8568952" cy="5940088"/>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Бұл пішіндегі </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Кирхгоф</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з</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а</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ңы </a:t>
            </a:r>
            <a:r>
              <a:rPr kumimoji="0" lang="ru-RU" sz="20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термо­динами</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калық тепе-теңдік кезінде дененің сіңіру қабілеттілігі мен қаралану дәрежесінің сандық мәнде тең екендігін көрсетеді. Нақты денелер үшін сіңіру қабілеттілік барлық уақытта бірден кем болатындықтан, осы денелердің өздік сәулеленуі, сол температурадағы абсолютті қара дененің өздік сәулеленуінен барлық уақытта кем болады. Демек, кез-келген температурада абсолютті қара дененің сәулеленуі максимал болады.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Кирхгоф заңынан, </a:t>
            </a:r>
            <a:r>
              <a:rPr kumimoji="0" lang="kk-KZ"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денелердің сіңіру қабілеттілігі жоғары болған сайын, олардың өздік сәулеленуі де жоғары болатынын байқаймыз.</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kk-KZ"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Егер дененің сіңіру қабілеттілігі </a:t>
            </a:r>
            <a:r>
              <a:rPr kumimoji="0" lang="kk-KZ" sz="20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А </a:t>
            </a:r>
            <a:r>
              <a:rPr kumimoji="0" lang="kk-KZ"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төмен болса, онда оның өздік сәулеленуіде</a:t>
            </a:r>
            <a:r>
              <a:rPr kumimoji="0" lang="kk-KZ" sz="20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Е</a:t>
            </a:r>
            <a:r>
              <a:rPr kumimoji="0" lang="kk-KZ"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төмен</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kk-KZ"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Сондықтан, сәулелі энергияны жақсы шағылыстыратын денелер өздері өте аз сәулеленеді. </a:t>
            </a:r>
            <a:endParaRPr kumimoji="0" lang="ru-RU"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М</a:t>
            </a:r>
            <a:r>
              <a:rPr kumimoji="0" lang="ru-RU" sz="20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онохромати</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калық сәулелену үшін </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Кирхгоф</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заңы келесі түрде болады</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Е</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/А</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Е</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2λ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/А</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2λ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E</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3λ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3λ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 . = Е</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0λ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А</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0λ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Е</a:t>
            </a:r>
            <a:r>
              <a:rPr kumimoji="0" lang="ru-RU" sz="200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0λ</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f</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(λ, Т).                                               </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Бұл кезде ол келесідей тұжырымдалады</a:t>
            </a:r>
            <a:r>
              <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kk-KZ"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белгілі бір толқын ұзындығының өздік сәулеленуінің сол толқын ұзындығындағы сіңіру қабілеттілігіне қатынасы барлық денелер үшін бірдей және тек қана толқын ұзындығы мен температураның функциясы болып табылады. </a:t>
            </a:r>
            <a:endParaRPr kumimoji="0" lang="ru-RU"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8058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Номер слайда 3">
            <a:extLst>
              <a:ext uri="{FF2B5EF4-FFF2-40B4-BE49-F238E27FC236}">
                <a16:creationId xmlns:a16="http://schemas.microsoft.com/office/drawing/2014/main" id="{F3D697C2-74D4-754B-A263-662613DB84B7}"/>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AD7F2D-EBC2-9D44-A7F4-45962BF9E25B}" type="slidenum">
              <a:rPr lang="ru-RU" altLang="x-none"/>
              <a:pPr eaLnBrk="1" hangingPunct="1"/>
              <a:t>34</a:t>
            </a:fld>
            <a:endParaRPr lang="ru-RU" altLang="x-none"/>
          </a:p>
        </p:txBody>
      </p:sp>
      <p:sp>
        <p:nvSpPr>
          <p:cNvPr id="8195" name="Rectangle 2">
            <a:extLst>
              <a:ext uri="{FF2B5EF4-FFF2-40B4-BE49-F238E27FC236}">
                <a16:creationId xmlns:a16="http://schemas.microsoft.com/office/drawing/2014/main" id="{08E6D841-0C30-7249-BAF8-11C2DD04C695}"/>
              </a:ext>
            </a:extLst>
          </p:cNvPr>
          <p:cNvSpPr>
            <a:spLocks noChangeArrowheads="1"/>
          </p:cNvSpPr>
          <p:nvPr/>
        </p:nvSpPr>
        <p:spPr bwMode="auto">
          <a:xfrm>
            <a:off x="403301" y="271883"/>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Основные законы теплового излучения</a:t>
            </a:r>
          </a:p>
        </p:txBody>
      </p:sp>
      <p:sp>
        <p:nvSpPr>
          <p:cNvPr id="12293" name="Rectangle 13">
            <a:extLst>
              <a:ext uri="{FF2B5EF4-FFF2-40B4-BE49-F238E27FC236}">
                <a16:creationId xmlns:a16="http://schemas.microsoft.com/office/drawing/2014/main" id="{6AE0B50F-B43D-3D45-9CA6-F82B042AD08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4" name="Rectangle 15">
            <a:extLst>
              <a:ext uri="{FF2B5EF4-FFF2-40B4-BE49-F238E27FC236}">
                <a16:creationId xmlns:a16="http://schemas.microsoft.com/office/drawing/2014/main" id="{0F4A7BF8-5020-5947-9235-343E0D732D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5" name="Rectangle 19">
            <a:extLst>
              <a:ext uri="{FF2B5EF4-FFF2-40B4-BE49-F238E27FC236}">
                <a16:creationId xmlns:a16="http://schemas.microsoft.com/office/drawing/2014/main" id="{1D062471-4729-2948-9CD1-8C19D6AE5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6" name="Rectangle 21">
            <a:extLst>
              <a:ext uri="{FF2B5EF4-FFF2-40B4-BE49-F238E27FC236}">
                <a16:creationId xmlns:a16="http://schemas.microsoft.com/office/drawing/2014/main" id="{0EAADCE1-3087-7345-ADEE-FABDAEAAA5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7" name="Rectangle 23">
            <a:extLst>
              <a:ext uri="{FF2B5EF4-FFF2-40B4-BE49-F238E27FC236}">
                <a16:creationId xmlns:a16="http://schemas.microsoft.com/office/drawing/2014/main" id="{0AF545D6-92D0-BB45-9D85-06DD4838957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8" name="Rectangle 14">
            <a:extLst>
              <a:ext uri="{FF2B5EF4-FFF2-40B4-BE49-F238E27FC236}">
                <a16:creationId xmlns:a16="http://schemas.microsoft.com/office/drawing/2014/main" id="{F0C02E66-C711-8946-A883-79FA26D72C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9" name="Rectangle 16">
            <a:extLst>
              <a:ext uri="{FF2B5EF4-FFF2-40B4-BE49-F238E27FC236}">
                <a16:creationId xmlns:a16="http://schemas.microsoft.com/office/drawing/2014/main" id="{39011498-3B86-9F42-81AC-CB1884A2E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0" name="Rectangle 18">
            <a:extLst>
              <a:ext uri="{FF2B5EF4-FFF2-40B4-BE49-F238E27FC236}">
                <a16:creationId xmlns:a16="http://schemas.microsoft.com/office/drawing/2014/main" id="{6F8B32FC-F0EC-6E49-869F-EB4C5EC04F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1" name="Rectangle 20">
            <a:extLst>
              <a:ext uri="{FF2B5EF4-FFF2-40B4-BE49-F238E27FC236}">
                <a16:creationId xmlns:a16="http://schemas.microsoft.com/office/drawing/2014/main" id="{4C4B03E3-1103-074F-A909-68A688CB2A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2" name="Rectangle 22">
            <a:extLst>
              <a:ext uri="{FF2B5EF4-FFF2-40B4-BE49-F238E27FC236}">
                <a16:creationId xmlns:a16="http://schemas.microsoft.com/office/drawing/2014/main" id="{B2F871F2-5207-AF40-8223-8AF0F667C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3" name="Rectangle 24">
            <a:extLst>
              <a:ext uri="{FF2B5EF4-FFF2-40B4-BE49-F238E27FC236}">
                <a16:creationId xmlns:a16="http://schemas.microsoft.com/office/drawing/2014/main" id="{66B8AF98-A78C-D342-AB40-A2628BA7021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4" name="Rectangle 26">
            <a:extLst>
              <a:ext uri="{FF2B5EF4-FFF2-40B4-BE49-F238E27FC236}">
                <a16:creationId xmlns:a16="http://schemas.microsoft.com/office/drawing/2014/main" id="{7982E8F1-3943-2D4D-BA3C-759EC8945A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5" name="Rectangle 20">
            <a:extLst>
              <a:ext uri="{FF2B5EF4-FFF2-40B4-BE49-F238E27FC236}">
                <a16:creationId xmlns:a16="http://schemas.microsoft.com/office/drawing/2014/main" id="{8DDA390A-706B-0241-A012-D9B0CBFBDB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6" name="Rectangle 22">
            <a:extLst>
              <a:ext uri="{FF2B5EF4-FFF2-40B4-BE49-F238E27FC236}">
                <a16:creationId xmlns:a16="http://schemas.microsoft.com/office/drawing/2014/main" id="{F3DE849F-B17E-BA48-BFFD-40C7AE8A37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7" name="Rectangle 24">
            <a:extLst>
              <a:ext uri="{FF2B5EF4-FFF2-40B4-BE49-F238E27FC236}">
                <a16:creationId xmlns:a16="http://schemas.microsoft.com/office/drawing/2014/main" id="{27450276-3AF0-4C4A-B4E6-DA42D29FE87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8" name="Rectangle 2">
            <a:extLst>
              <a:ext uri="{FF2B5EF4-FFF2-40B4-BE49-F238E27FC236}">
                <a16:creationId xmlns:a16="http://schemas.microsoft.com/office/drawing/2014/main" id="{67D4EAF9-86DB-9649-97ED-65C0F5FB8E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9" name="Rectangle 4">
            <a:extLst>
              <a:ext uri="{FF2B5EF4-FFF2-40B4-BE49-F238E27FC236}">
                <a16:creationId xmlns:a16="http://schemas.microsoft.com/office/drawing/2014/main" id="{9ACD6FED-18E0-B949-B287-9267C4F23E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0" name="Rectangle 6">
            <a:extLst>
              <a:ext uri="{FF2B5EF4-FFF2-40B4-BE49-F238E27FC236}">
                <a16:creationId xmlns:a16="http://schemas.microsoft.com/office/drawing/2014/main" id="{77AD2B93-983D-3A46-84B3-587404994B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1" name="Rectangle 24">
            <a:extLst>
              <a:ext uri="{FF2B5EF4-FFF2-40B4-BE49-F238E27FC236}">
                <a16:creationId xmlns:a16="http://schemas.microsoft.com/office/drawing/2014/main" id="{189452A6-60F1-E94E-8B73-6F1A6A5E35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2" name="Rectangle 26">
            <a:extLst>
              <a:ext uri="{FF2B5EF4-FFF2-40B4-BE49-F238E27FC236}">
                <a16:creationId xmlns:a16="http://schemas.microsoft.com/office/drawing/2014/main" id="{D82811D0-50A3-344B-ACB7-2E111103E3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3" name="Rectangle 2">
            <a:extLst>
              <a:ext uri="{FF2B5EF4-FFF2-40B4-BE49-F238E27FC236}">
                <a16:creationId xmlns:a16="http://schemas.microsoft.com/office/drawing/2014/main" id="{9E215716-7E0C-4346-9922-4FE4A6A02D4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4" name="Rectangle 4">
            <a:extLst>
              <a:ext uri="{FF2B5EF4-FFF2-40B4-BE49-F238E27FC236}">
                <a16:creationId xmlns:a16="http://schemas.microsoft.com/office/drawing/2014/main" id="{B200752D-88F0-E543-9894-6A79A4D939B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5" name="Rectangle 6">
            <a:extLst>
              <a:ext uri="{FF2B5EF4-FFF2-40B4-BE49-F238E27FC236}">
                <a16:creationId xmlns:a16="http://schemas.microsoft.com/office/drawing/2014/main" id="{26C017AB-4144-E248-B2DD-20852D6D0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44" name="TextBox 1">
            <a:extLst>
              <a:ext uri="{FF2B5EF4-FFF2-40B4-BE49-F238E27FC236}">
                <a16:creationId xmlns:a16="http://schemas.microsoft.com/office/drawing/2014/main" id="{027B1DF6-2397-0442-88FD-1072EE959627}"/>
              </a:ext>
            </a:extLst>
          </p:cNvPr>
          <p:cNvSpPr txBox="1">
            <a:spLocks noChangeArrowheads="1"/>
          </p:cNvSpPr>
          <p:nvPr/>
        </p:nvSpPr>
        <p:spPr bwMode="auto">
          <a:xfrm>
            <a:off x="324971" y="968375"/>
            <a:ext cx="844073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indent="355600" algn="just" eaLnBrk="1" hangingPunct="1">
              <a:defRPr/>
            </a:pPr>
            <a:r>
              <a:rPr lang="ru-RU" b="1" i="1" dirty="0">
                <a:solidFill>
                  <a:srgbClr val="C00000"/>
                </a:solidFill>
                <a:latin typeface="Times New Roman" pitchFamily="18" charset="0"/>
                <a:cs typeface="Times New Roman" pitchFamily="18" charset="0"/>
              </a:rPr>
              <a:t>Закон Ламберта.</a:t>
            </a:r>
            <a:r>
              <a:rPr lang="ru-RU" b="1" dirty="0">
                <a:solidFill>
                  <a:srgbClr val="C00000"/>
                </a:solidFill>
                <a:latin typeface="Times New Roman" pitchFamily="18" charset="0"/>
                <a:cs typeface="Times New Roman" pitchFamily="18" charset="0"/>
              </a:rPr>
              <a:t> </a:t>
            </a:r>
            <a:r>
              <a:rPr lang="ru-RU" dirty="0">
                <a:latin typeface="Times New Roman" pitchFamily="18" charset="0"/>
                <a:cs typeface="Times New Roman" pitchFamily="18" charset="0"/>
              </a:rPr>
              <a:t>Законом Стефана-Больцмана опре­деляется количество энергии, излучаемое телом по всем направле­ниям. Каждое направление определяется углом φ, который оно образует с нормалью к поверхности. Изменение излучения по от­дельным направлениям определяется законом Ламберта (1760 г.). Согласно этому закону количество энергии, излучаемое элементом поверх­ности </a:t>
            </a:r>
            <a:r>
              <a:rPr lang="en-US" i="1" dirty="0" err="1">
                <a:latin typeface="Times New Roman" pitchFamily="18" charset="0"/>
                <a:cs typeface="Times New Roman" pitchFamily="18" charset="0"/>
              </a:rPr>
              <a:t>dS</a:t>
            </a:r>
            <a:r>
              <a:rPr lang="ru-RU" i="1" baseline="-25000" dirty="0">
                <a:latin typeface="Times New Roman" pitchFamily="18" charset="0"/>
                <a:cs typeface="Times New Roman" pitchFamily="18" charset="0"/>
              </a:rPr>
              <a:t>1</a:t>
            </a:r>
            <a:r>
              <a:rPr lang="ru-RU" i="1" dirty="0">
                <a:latin typeface="Times New Roman" pitchFamily="18" charset="0"/>
                <a:cs typeface="Times New Roman" pitchFamily="18" charset="0"/>
              </a:rPr>
              <a:t> </a:t>
            </a:r>
            <a:r>
              <a:rPr lang="ru-RU" dirty="0">
                <a:latin typeface="Times New Roman" pitchFamily="18" charset="0"/>
                <a:cs typeface="Times New Roman" pitchFamily="18" charset="0"/>
              </a:rPr>
              <a:t>в направлении элемента </a:t>
            </a:r>
            <a:r>
              <a:rPr lang="en-US" i="1" dirty="0" err="1">
                <a:latin typeface="Times New Roman" pitchFamily="18" charset="0"/>
                <a:cs typeface="Times New Roman" pitchFamily="18" charset="0"/>
              </a:rPr>
              <a:t>dS</a:t>
            </a:r>
            <a:r>
              <a:rPr lang="ru-RU" i="1" baseline="-25000" dirty="0">
                <a:latin typeface="Times New Roman" pitchFamily="18" charset="0"/>
                <a:cs typeface="Times New Roman" pitchFamily="18" charset="0"/>
              </a:rPr>
              <a:t>2</a:t>
            </a:r>
            <a:r>
              <a:rPr lang="ru-RU" dirty="0">
                <a:latin typeface="Times New Roman" pitchFamily="18" charset="0"/>
                <a:cs typeface="Times New Roman" pitchFamily="18" charset="0"/>
              </a:rPr>
              <a:t>, пропорционально количеству энергии, излучаемой по нормали </a:t>
            </a:r>
            <a:r>
              <a:rPr lang="en-US" i="1" dirty="0" err="1">
                <a:latin typeface="Times New Roman" pitchFamily="18" charset="0"/>
                <a:cs typeface="Times New Roman" pitchFamily="18" charset="0"/>
              </a:rPr>
              <a:t>Q</a:t>
            </a:r>
            <a:r>
              <a:rPr lang="en-US" i="1" baseline="-25000" dirty="0" err="1">
                <a:latin typeface="Times New Roman" pitchFamily="18" charset="0"/>
                <a:cs typeface="Times New Roman" pitchFamily="18" charset="0"/>
              </a:rPr>
              <a:t>n</a:t>
            </a:r>
            <a:r>
              <a:rPr lang="en-US" i="1" dirty="0" err="1">
                <a:latin typeface="Times New Roman" pitchFamily="18" charset="0"/>
                <a:cs typeface="Times New Roman" pitchFamily="18" charset="0"/>
              </a:rPr>
              <a:t>dS</a:t>
            </a:r>
            <a:r>
              <a:rPr lang="ru-RU" i="1" baseline="-25000" dirty="0">
                <a:latin typeface="Times New Roman" pitchFamily="18" charset="0"/>
                <a:cs typeface="Times New Roman" pitchFamily="18" charset="0"/>
              </a:rPr>
              <a:t>1</a:t>
            </a:r>
            <a:r>
              <a:rPr lang="ru-RU" i="1" dirty="0">
                <a:latin typeface="Times New Roman" pitchFamily="18" charset="0"/>
                <a:cs typeface="Times New Roman" pitchFamily="18" charset="0"/>
              </a:rPr>
              <a:t> </a:t>
            </a:r>
            <a:r>
              <a:rPr lang="ru-RU" dirty="0">
                <a:latin typeface="Times New Roman" pitchFamily="18" charset="0"/>
                <a:cs typeface="Times New Roman" pitchFamily="18" charset="0"/>
              </a:rPr>
              <a:t>умноженному на величину элементарного телесного угла </a:t>
            </a:r>
            <a:r>
              <a:rPr lang="en-US" dirty="0">
                <a:latin typeface="Times New Roman" pitchFamily="18" charset="0"/>
                <a:cs typeface="Times New Roman" pitchFamily="18" charset="0"/>
              </a:rPr>
              <a:t>d</a:t>
            </a:r>
            <a:r>
              <a:rPr lang="el-GR" dirty="0">
                <a:latin typeface="Times New Roman" pitchFamily="18" charset="0"/>
                <a:cs typeface="Times New Roman" pitchFamily="18" charset="0"/>
              </a:rPr>
              <a:t>ω</a:t>
            </a:r>
            <a:r>
              <a:rPr lang="ru-RU" dirty="0">
                <a:latin typeface="Times New Roman" pitchFamily="18" charset="0"/>
                <a:cs typeface="Times New Roman" pitchFamily="18" charset="0"/>
              </a:rPr>
              <a:t> и </a:t>
            </a:r>
            <a:r>
              <a:rPr lang="en-US" dirty="0" err="1">
                <a:latin typeface="Times New Roman" pitchFamily="18" charset="0"/>
                <a:cs typeface="Times New Roman" pitchFamily="18" charset="0"/>
              </a:rPr>
              <a:t>cos</a:t>
            </a:r>
            <a:r>
              <a:rPr lang="ru-RU" dirty="0">
                <a:latin typeface="Times New Roman" pitchFamily="18" charset="0"/>
                <a:cs typeface="Times New Roman" pitchFamily="18" charset="0"/>
              </a:rPr>
              <a:t> φ, т. е.               </a:t>
            </a:r>
          </a:p>
          <a:p>
            <a:pPr algn="just" eaLnBrk="1" hangingPunct="1">
              <a:defRPr/>
            </a:pPr>
            <a:r>
              <a:rPr lang="ru-RU" dirty="0">
                <a:latin typeface="Times New Roman" pitchFamily="18" charset="0"/>
                <a:cs typeface="Times New Roman" pitchFamily="18" charset="0"/>
              </a:rPr>
              <a:t> </a:t>
            </a:r>
          </a:p>
          <a:p>
            <a:pPr algn="r" eaLnBrk="1" hangingPunct="1">
              <a:defRPr/>
            </a:pP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(35)</a:t>
            </a:r>
          </a:p>
          <a:p>
            <a:pPr algn="just" eaLnBrk="1" hangingPunct="1">
              <a:defRPr/>
            </a:pPr>
            <a:endParaRPr lang="ru-RU" dirty="0">
              <a:latin typeface="Times New Roman" pitchFamily="18" charset="0"/>
              <a:cs typeface="Times New Roman" pitchFamily="18" charset="0"/>
            </a:endParaRPr>
          </a:p>
          <a:p>
            <a:pPr algn="just" eaLnBrk="1" hangingPunct="1">
              <a:defRPr/>
            </a:pPr>
            <a:endParaRPr lang="ru-RU" dirty="0">
              <a:latin typeface="Times New Roman" pitchFamily="18" charset="0"/>
              <a:cs typeface="Times New Roman" pitchFamily="18" charset="0"/>
            </a:endParaRPr>
          </a:p>
        </p:txBody>
      </p:sp>
      <p:pic>
        <p:nvPicPr>
          <p:cNvPr id="12317" name="Picture 2" descr="&amp;Icy;&amp;lcy;&amp;lcy;&amp;yucy;&amp;scy;&amp;tcy;&amp;rcy;&amp;acy;&amp;tscy;&amp;icy;&amp;yacy; &amp;zcy;&amp;acy;&amp;kcy;&amp;ocy;&amp;ncy;&amp;acy; &amp;Lcy;&amp;acy;&amp;mcy;&amp;bcy;&amp;iecy;&amp;rcy;&amp;tcy;&amp;acy;.svg">
            <a:extLst>
              <a:ext uri="{FF2B5EF4-FFF2-40B4-BE49-F238E27FC236}">
                <a16:creationId xmlns:a16="http://schemas.microsoft.com/office/drawing/2014/main" id="{C0F8C9A8-4F60-5141-AF12-C0BF0754BA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56608"/>
            <a:ext cx="2586146"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9" name="Picture 6" descr="d^2Q_n=dQ_n\cdot d\omega\cdot\cos\varphi.">
            <a:extLst>
              <a:ext uri="{FF2B5EF4-FFF2-40B4-BE49-F238E27FC236}">
                <a16:creationId xmlns:a16="http://schemas.microsoft.com/office/drawing/2014/main" id="{0A89C6EC-8FC3-E948-A86E-03966E567C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501008"/>
            <a:ext cx="2945432" cy="320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20" name="TextBox 3">
            <a:extLst>
              <a:ext uri="{FF2B5EF4-FFF2-40B4-BE49-F238E27FC236}">
                <a16:creationId xmlns:a16="http://schemas.microsoft.com/office/drawing/2014/main" id="{F76F5B5D-3148-C34D-98EF-0DAA94FC5735}"/>
              </a:ext>
            </a:extLst>
          </p:cNvPr>
          <p:cNvSpPr txBox="1">
            <a:spLocks noChangeArrowheads="1"/>
          </p:cNvSpPr>
          <p:nvPr/>
        </p:nvSpPr>
        <p:spPr bwMode="auto">
          <a:xfrm>
            <a:off x="395288" y="6092825"/>
            <a:ext cx="2447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x-none" sz="1200" dirty="0">
                <a:latin typeface="Times New Roman" panose="02020603050405020304" pitchFamily="18" charset="0"/>
                <a:cs typeface="Times New Roman" panose="02020603050405020304" pitchFamily="18" charset="0"/>
              </a:rPr>
              <a:t>Рисунок 11 -  Схема, поясняющая закон Ламберта</a:t>
            </a:r>
          </a:p>
        </p:txBody>
      </p:sp>
      <p:sp>
        <p:nvSpPr>
          <p:cNvPr id="3" name="TextBox 2">
            <a:extLst>
              <a:ext uri="{FF2B5EF4-FFF2-40B4-BE49-F238E27FC236}">
                <a16:creationId xmlns:a16="http://schemas.microsoft.com/office/drawing/2014/main" id="{CA56CC2D-6DDD-1C48-B9AD-9BC083F81B11}"/>
              </a:ext>
            </a:extLst>
          </p:cNvPr>
          <p:cNvSpPr txBox="1"/>
          <p:nvPr/>
        </p:nvSpPr>
        <p:spPr>
          <a:xfrm>
            <a:off x="3203848" y="4384695"/>
            <a:ext cx="5482952" cy="1754326"/>
          </a:xfrm>
          <a:prstGeom prst="rect">
            <a:avLst/>
          </a:prstGeom>
          <a:noFill/>
        </p:spPr>
        <p:txBody>
          <a:bodyPr wrap="square" rtlCol="0">
            <a:spAutoFit/>
          </a:bodyPr>
          <a:lstStyle/>
          <a:p>
            <a:pPr algn="just"/>
            <a:r>
              <a:rPr lang="ru-RU" dirty="0">
                <a:latin typeface="Times New Roman" pitchFamily="18" charset="0"/>
                <a:cs typeface="Times New Roman" pitchFamily="18" charset="0"/>
              </a:rPr>
              <a:t>Следовательно, наибольшее количество энергии поверхностью излучается в направлении нор­ма­ли при </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φ</a:t>
            </a:r>
            <a:r>
              <a:rPr lang="ru-RU" dirty="0">
                <a:latin typeface="Times New Roman" pitchFamily="18" charset="0"/>
                <a:cs typeface="Times New Roman" pitchFamily="18" charset="0"/>
              </a:rPr>
              <a:t> = 0; с увеличением </a:t>
            </a:r>
            <a:r>
              <a:rPr lang="ru-RU" dirty="0" err="1">
                <a:latin typeface="Times New Roman" pitchFamily="18" charset="0"/>
                <a:cs typeface="Times New Roman" pitchFamily="18" charset="0"/>
              </a:rPr>
              <a:t>φ</a:t>
            </a:r>
            <a:r>
              <a:rPr lang="ru-RU" dirty="0">
                <a:latin typeface="Times New Roman" pitchFamily="18" charset="0"/>
                <a:cs typeface="Times New Roman" pitchFamily="18" charset="0"/>
              </a:rPr>
              <a:t> количество излучаемой энергии уменьшается, и при </a:t>
            </a:r>
            <a:r>
              <a:rPr lang="ru-RU" dirty="0" err="1">
                <a:latin typeface="Times New Roman" pitchFamily="18" charset="0"/>
                <a:cs typeface="Times New Roman" pitchFamily="18" charset="0"/>
              </a:rPr>
              <a:t>φ</a:t>
            </a:r>
            <a:r>
              <a:rPr lang="ru-RU" dirty="0">
                <a:latin typeface="Times New Roman" pitchFamily="18" charset="0"/>
                <a:cs typeface="Times New Roman" pitchFamily="18" charset="0"/>
              </a:rPr>
              <a:t> = 90° оно становится равным нулю (рисунок 11). </a:t>
            </a:r>
          </a:p>
          <a:p>
            <a:pPr algn="just"/>
            <a:endParaRPr lang="x-none" dirty="0"/>
          </a:p>
        </p:txBody>
      </p:sp>
    </p:spTree>
    <p:extLst>
      <p:ext uri="{BB962C8B-B14F-4D97-AF65-F5344CB8AC3E}">
        <p14:creationId xmlns:p14="http://schemas.microsoft.com/office/powerpoint/2010/main" val="159465114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Номер слайда 3">
            <a:extLst>
              <a:ext uri="{FF2B5EF4-FFF2-40B4-BE49-F238E27FC236}">
                <a16:creationId xmlns:a16="http://schemas.microsoft.com/office/drawing/2014/main" id="{F3D697C2-74D4-754B-A263-662613DB84B7}"/>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AD7F2D-EBC2-9D44-A7F4-45962BF9E25B}" type="slidenum">
              <a:rPr lang="ru-RU" altLang="x-none"/>
              <a:pPr eaLnBrk="1" hangingPunct="1"/>
              <a:t>35</a:t>
            </a:fld>
            <a:endParaRPr lang="ru-RU" altLang="x-none"/>
          </a:p>
        </p:txBody>
      </p:sp>
      <p:sp>
        <p:nvSpPr>
          <p:cNvPr id="8195" name="Rectangle 2">
            <a:extLst>
              <a:ext uri="{FF2B5EF4-FFF2-40B4-BE49-F238E27FC236}">
                <a16:creationId xmlns:a16="http://schemas.microsoft.com/office/drawing/2014/main" id="{08E6D841-0C30-7249-BAF8-11C2DD04C695}"/>
              </a:ext>
            </a:extLst>
          </p:cNvPr>
          <p:cNvSpPr>
            <a:spLocks noChangeArrowheads="1"/>
          </p:cNvSpPr>
          <p:nvPr/>
        </p:nvSpPr>
        <p:spPr bwMode="auto">
          <a:xfrm>
            <a:off x="403301" y="271883"/>
            <a:ext cx="8424862" cy="542925"/>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800" b="1" dirty="0">
                <a:solidFill>
                  <a:schemeClr val="accent1">
                    <a:lumMod val="50000"/>
                  </a:schemeClr>
                </a:solidFill>
                <a:latin typeface="Arial" charset="0"/>
              </a:rPr>
              <a:t>7. Основные законы теплового излучения</a:t>
            </a:r>
          </a:p>
        </p:txBody>
      </p:sp>
      <p:sp>
        <p:nvSpPr>
          <p:cNvPr id="12293" name="Rectangle 13">
            <a:extLst>
              <a:ext uri="{FF2B5EF4-FFF2-40B4-BE49-F238E27FC236}">
                <a16:creationId xmlns:a16="http://schemas.microsoft.com/office/drawing/2014/main" id="{6AE0B50F-B43D-3D45-9CA6-F82B042AD08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4" name="Rectangle 15">
            <a:extLst>
              <a:ext uri="{FF2B5EF4-FFF2-40B4-BE49-F238E27FC236}">
                <a16:creationId xmlns:a16="http://schemas.microsoft.com/office/drawing/2014/main" id="{0F4A7BF8-5020-5947-9235-343E0D732D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5" name="Rectangle 19">
            <a:extLst>
              <a:ext uri="{FF2B5EF4-FFF2-40B4-BE49-F238E27FC236}">
                <a16:creationId xmlns:a16="http://schemas.microsoft.com/office/drawing/2014/main" id="{1D062471-4729-2948-9CD1-8C19D6AE5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6" name="Rectangle 21">
            <a:extLst>
              <a:ext uri="{FF2B5EF4-FFF2-40B4-BE49-F238E27FC236}">
                <a16:creationId xmlns:a16="http://schemas.microsoft.com/office/drawing/2014/main" id="{0EAADCE1-3087-7345-ADEE-FABDAEAAA5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7" name="Rectangle 23">
            <a:extLst>
              <a:ext uri="{FF2B5EF4-FFF2-40B4-BE49-F238E27FC236}">
                <a16:creationId xmlns:a16="http://schemas.microsoft.com/office/drawing/2014/main" id="{0AF545D6-92D0-BB45-9D85-06DD4838957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8" name="Rectangle 14">
            <a:extLst>
              <a:ext uri="{FF2B5EF4-FFF2-40B4-BE49-F238E27FC236}">
                <a16:creationId xmlns:a16="http://schemas.microsoft.com/office/drawing/2014/main" id="{F0C02E66-C711-8946-A883-79FA26D72C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9" name="Rectangle 16">
            <a:extLst>
              <a:ext uri="{FF2B5EF4-FFF2-40B4-BE49-F238E27FC236}">
                <a16:creationId xmlns:a16="http://schemas.microsoft.com/office/drawing/2014/main" id="{39011498-3B86-9F42-81AC-CB1884A2E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0" name="Rectangle 18">
            <a:extLst>
              <a:ext uri="{FF2B5EF4-FFF2-40B4-BE49-F238E27FC236}">
                <a16:creationId xmlns:a16="http://schemas.microsoft.com/office/drawing/2014/main" id="{6F8B32FC-F0EC-6E49-869F-EB4C5EC04F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1" name="Rectangle 20">
            <a:extLst>
              <a:ext uri="{FF2B5EF4-FFF2-40B4-BE49-F238E27FC236}">
                <a16:creationId xmlns:a16="http://schemas.microsoft.com/office/drawing/2014/main" id="{4C4B03E3-1103-074F-A909-68A688CB2A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2" name="Rectangle 22">
            <a:extLst>
              <a:ext uri="{FF2B5EF4-FFF2-40B4-BE49-F238E27FC236}">
                <a16:creationId xmlns:a16="http://schemas.microsoft.com/office/drawing/2014/main" id="{B2F871F2-5207-AF40-8223-8AF0F667C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3" name="Rectangle 24">
            <a:extLst>
              <a:ext uri="{FF2B5EF4-FFF2-40B4-BE49-F238E27FC236}">
                <a16:creationId xmlns:a16="http://schemas.microsoft.com/office/drawing/2014/main" id="{66B8AF98-A78C-D342-AB40-A2628BA7021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4" name="Rectangle 26">
            <a:extLst>
              <a:ext uri="{FF2B5EF4-FFF2-40B4-BE49-F238E27FC236}">
                <a16:creationId xmlns:a16="http://schemas.microsoft.com/office/drawing/2014/main" id="{7982E8F1-3943-2D4D-BA3C-759EC8945A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5" name="Rectangle 20">
            <a:extLst>
              <a:ext uri="{FF2B5EF4-FFF2-40B4-BE49-F238E27FC236}">
                <a16:creationId xmlns:a16="http://schemas.microsoft.com/office/drawing/2014/main" id="{8DDA390A-706B-0241-A012-D9B0CBFBDB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6" name="Rectangle 22">
            <a:extLst>
              <a:ext uri="{FF2B5EF4-FFF2-40B4-BE49-F238E27FC236}">
                <a16:creationId xmlns:a16="http://schemas.microsoft.com/office/drawing/2014/main" id="{F3DE849F-B17E-BA48-BFFD-40C7AE8A37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7" name="Rectangle 24">
            <a:extLst>
              <a:ext uri="{FF2B5EF4-FFF2-40B4-BE49-F238E27FC236}">
                <a16:creationId xmlns:a16="http://schemas.microsoft.com/office/drawing/2014/main" id="{27450276-3AF0-4C4A-B4E6-DA42D29FE87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8" name="Rectangle 2">
            <a:extLst>
              <a:ext uri="{FF2B5EF4-FFF2-40B4-BE49-F238E27FC236}">
                <a16:creationId xmlns:a16="http://schemas.microsoft.com/office/drawing/2014/main" id="{67D4EAF9-86DB-9649-97ED-65C0F5FB8E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9" name="Rectangle 4">
            <a:extLst>
              <a:ext uri="{FF2B5EF4-FFF2-40B4-BE49-F238E27FC236}">
                <a16:creationId xmlns:a16="http://schemas.microsoft.com/office/drawing/2014/main" id="{9ACD6FED-18E0-B949-B287-9267C4F23E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0" name="Rectangle 6">
            <a:extLst>
              <a:ext uri="{FF2B5EF4-FFF2-40B4-BE49-F238E27FC236}">
                <a16:creationId xmlns:a16="http://schemas.microsoft.com/office/drawing/2014/main" id="{77AD2B93-983D-3A46-84B3-587404994B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1" name="Rectangle 24">
            <a:extLst>
              <a:ext uri="{FF2B5EF4-FFF2-40B4-BE49-F238E27FC236}">
                <a16:creationId xmlns:a16="http://schemas.microsoft.com/office/drawing/2014/main" id="{189452A6-60F1-E94E-8B73-6F1A6A5E35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2" name="Rectangle 26">
            <a:extLst>
              <a:ext uri="{FF2B5EF4-FFF2-40B4-BE49-F238E27FC236}">
                <a16:creationId xmlns:a16="http://schemas.microsoft.com/office/drawing/2014/main" id="{D82811D0-50A3-344B-ACB7-2E111103E3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3" name="Rectangle 2">
            <a:extLst>
              <a:ext uri="{FF2B5EF4-FFF2-40B4-BE49-F238E27FC236}">
                <a16:creationId xmlns:a16="http://schemas.microsoft.com/office/drawing/2014/main" id="{9E215716-7E0C-4346-9922-4FE4A6A02D4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4" name="Rectangle 4">
            <a:extLst>
              <a:ext uri="{FF2B5EF4-FFF2-40B4-BE49-F238E27FC236}">
                <a16:creationId xmlns:a16="http://schemas.microsoft.com/office/drawing/2014/main" id="{B200752D-88F0-E543-9894-6A79A4D939B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15" name="Rectangle 6">
            <a:extLst>
              <a:ext uri="{FF2B5EF4-FFF2-40B4-BE49-F238E27FC236}">
                <a16:creationId xmlns:a16="http://schemas.microsoft.com/office/drawing/2014/main" id="{26C017AB-4144-E248-B2DD-20852D6D0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2" name="TextBox 1">
            <a:extLst>
              <a:ext uri="{FF2B5EF4-FFF2-40B4-BE49-F238E27FC236}">
                <a16:creationId xmlns:a16="http://schemas.microsoft.com/office/drawing/2014/main" id="{3A29C051-F1A0-DF4A-B8B7-73DAF303A64F}"/>
              </a:ext>
            </a:extLst>
          </p:cNvPr>
          <p:cNvSpPr txBox="1"/>
          <p:nvPr/>
        </p:nvSpPr>
        <p:spPr>
          <a:xfrm>
            <a:off x="396333" y="1182687"/>
            <a:ext cx="8290467" cy="3785652"/>
          </a:xfrm>
          <a:prstGeom prst="rect">
            <a:avLst/>
          </a:prstGeom>
          <a:noFill/>
        </p:spPr>
        <p:txBody>
          <a:bodyPr wrap="square">
            <a:spAutoFit/>
          </a:bodyPr>
          <a:lstStyle/>
          <a:p>
            <a:pPr indent="355600" algn="just">
              <a:defRPr/>
            </a:pPr>
            <a:r>
              <a:rPr lang="ru-RU" sz="2000" dirty="0">
                <a:latin typeface="Times New Roman" pitchFamily="18" charset="0"/>
                <a:cs typeface="Times New Roman" pitchFamily="18" charset="0"/>
              </a:rPr>
              <a:t>Реальные тела рассеивают свет со значительными отступлениями от закона Ламберта (даже в видимой области спектра). </a:t>
            </a:r>
          </a:p>
          <a:p>
            <a:pPr indent="355600" algn="just">
              <a:defRPr/>
            </a:pPr>
            <a:endParaRPr lang="ru-RU" sz="2000" dirty="0">
              <a:latin typeface="Times New Roman" pitchFamily="18" charset="0"/>
              <a:cs typeface="Times New Roman" pitchFamily="18" charset="0"/>
            </a:endParaRPr>
          </a:p>
          <a:p>
            <a:pPr indent="355600" algn="just">
              <a:defRPr/>
            </a:pPr>
            <a:r>
              <a:rPr lang="ru-RU" sz="2000" dirty="0">
                <a:latin typeface="Times New Roman" pitchFamily="18" charset="0"/>
                <a:cs typeface="Times New Roman" pitchFamily="18" charset="0"/>
              </a:rPr>
              <a:t>Наиболее близки к закону Ламберта матовые шероховатые поверхности гипса, окиси магния, сернокислого бария и др.; из мутных сред </a:t>
            </a:r>
            <a:r>
              <a:rPr lang="en-US" sz="2000" dirty="0">
                <a:latin typeface="Times New Roman" pitchFamily="18" charset="0"/>
                <a:cs typeface="Times New Roman" pitchFamily="18" charset="0"/>
              </a:rPr>
              <a:t>- </a:t>
            </a:r>
            <a:r>
              <a:rPr lang="ru-RU" sz="2000" dirty="0">
                <a:latin typeface="Times New Roman" pitchFamily="18" charset="0"/>
                <a:cs typeface="Times New Roman" pitchFamily="18" charset="0"/>
              </a:rPr>
              <a:t>некоторые типы облаков и молочных стекол; среди самосветящихся излучателей — абсолютно чёрное тело, порошкообразные люминофоры.</a:t>
            </a:r>
          </a:p>
          <a:p>
            <a:pPr indent="355600" algn="just">
              <a:defRPr/>
            </a:pPr>
            <a:endParaRPr lang="ru-RU" sz="2000" dirty="0">
              <a:latin typeface="Times New Roman" pitchFamily="18" charset="0"/>
              <a:cs typeface="Times New Roman" pitchFamily="18" charset="0"/>
            </a:endParaRPr>
          </a:p>
          <a:p>
            <a:pPr indent="355600" algn="just">
              <a:defRPr/>
            </a:pPr>
            <a:r>
              <a:rPr lang="ru-RU" sz="2000" dirty="0">
                <a:latin typeface="Times New Roman" pitchFamily="18" charset="0"/>
                <a:cs typeface="Times New Roman" pitchFamily="18" charset="0"/>
              </a:rPr>
              <a:t>Сильное отклонение от закона Ламберта наблюдается для полированных поверхностей, так как для них лучеиспускание при угле будет большим, чем в направлении, нормальном к поверхности.</a:t>
            </a:r>
          </a:p>
          <a:p>
            <a:pPr algn="just">
              <a:defRPr/>
            </a:pP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18765585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Номер слайда 3">
            <a:extLst>
              <a:ext uri="{FF2B5EF4-FFF2-40B4-BE49-F238E27FC236}">
                <a16:creationId xmlns:a16="http://schemas.microsoft.com/office/drawing/2014/main" id="{16901503-D8FB-6148-BAA3-704976298A7E}"/>
              </a:ext>
            </a:extLst>
          </p:cNvPr>
          <p:cNvSpPr>
            <a:spLocks noGrp="1"/>
          </p:cNvSpPr>
          <p:nvPr>
            <p:ph type="sldNum" sz="quarter" idx="12"/>
          </p:nvPr>
        </p:nvSpPr>
        <p:spPr>
          <a:xfrm>
            <a:off x="6630988" y="6242050"/>
            <a:ext cx="2133600" cy="476250"/>
          </a:xfrm>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A89903-17DF-9A49-804B-C33B2CDBB071}" type="slidenum">
              <a:rPr lang="ru-RU" altLang="x-none"/>
              <a:pPr eaLnBrk="1" hangingPunct="1"/>
              <a:t>36</a:t>
            </a:fld>
            <a:endParaRPr lang="ru-RU" altLang="x-none"/>
          </a:p>
        </p:txBody>
      </p:sp>
      <p:sp>
        <p:nvSpPr>
          <p:cNvPr id="8195" name="Rectangle 2">
            <a:extLst>
              <a:ext uri="{FF2B5EF4-FFF2-40B4-BE49-F238E27FC236}">
                <a16:creationId xmlns:a16="http://schemas.microsoft.com/office/drawing/2014/main" id="{B76DA0C4-7321-3F47-A901-0D1C59A6EF40}"/>
              </a:ext>
            </a:extLst>
          </p:cNvPr>
          <p:cNvSpPr>
            <a:spLocks noChangeArrowheads="1"/>
          </p:cNvSpPr>
          <p:nvPr/>
        </p:nvSpPr>
        <p:spPr bwMode="auto">
          <a:xfrm>
            <a:off x="287337" y="184943"/>
            <a:ext cx="8569325" cy="649288"/>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defRPr/>
            </a:pPr>
            <a:r>
              <a:rPr lang="ru-RU" sz="2400" b="1" dirty="0">
                <a:solidFill>
                  <a:schemeClr val="accent1">
                    <a:lumMod val="50000"/>
                  </a:schemeClr>
                </a:solidFill>
                <a:latin typeface="Arial" charset="0"/>
              </a:rPr>
              <a:t>8. </a:t>
            </a:r>
            <a:r>
              <a:rPr lang="ru-RU" sz="2400" b="1" dirty="0" err="1">
                <a:solidFill>
                  <a:schemeClr val="accent1">
                    <a:lumMod val="50000"/>
                  </a:schemeClr>
                </a:solidFill>
                <a:latin typeface="Arial" charset="0"/>
              </a:rPr>
              <a:t>Өнеркәсіптегі</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жылулық</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сәулеленудің</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маңызы</a:t>
            </a:r>
            <a:endParaRPr lang="ru-RU" sz="2400" b="1" dirty="0">
              <a:solidFill>
                <a:schemeClr val="accent1">
                  <a:lumMod val="50000"/>
                </a:schemeClr>
              </a:solidFill>
              <a:latin typeface="Arial" charset="0"/>
            </a:endParaRPr>
          </a:p>
        </p:txBody>
      </p:sp>
      <p:sp>
        <p:nvSpPr>
          <p:cNvPr id="39941" name="Rectangle 13">
            <a:extLst>
              <a:ext uri="{FF2B5EF4-FFF2-40B4-BE49-F238E27FC236}">
                <a16:creationId xmlns:a16="http://schemas.microsoft.com/office/drawing/2014/main" id="{2227DA49-2A82-E04A-961E-86B17EFA35B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2" name="Rectangle 15">
            <a:extLst>
              <a:ext uri="{FF2B5EF4-FFF2-40B4-BE49-F238E27FC236}">
                <a16:creationId xmlns:a16="http://schemas.microsoft.com/office/drawing/2014/main" id="{B92E9069-504B-6C42-832C-312D5EDEC41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3" name="Rectangle 19">
            <a:extLst>
              <a:ext uri="{FF2B5EF4-FFF2-40B4-BE49-F238E27FC236}">
                <a16:creationId xmlns:a16="http://schemas.microsoft.com/office/drawing/2014/main" id="{67169D6E-BE4F-6048-BF27-7614C6241D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4" name="Rectangle 21">
            <a:extLst>
              <a:ext uri="{FF2B5EF4-FFF2-40B4-BE49-F238E27FC236}">
                <a16:creationId xmlns:a16="http://schemas.microsoft.com/office/drawing/2014/main" id="{3466495E-01E4-9A48-B4FD-9D3F96C0F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5" name="Rectangle 23">
            <a:extLst>
              <a:ext uri="{FF2B5EF4-FFF2-40B4-BE49-F238E27FC236}">
                <a16:creationId xmlns:a16="http://schemas.microsoft.com/office/drawing/2014/main" id="{640C7F85-408A-A047-9692-AAAFCA0F030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6" name="Rectangle 14">
            <a:extLst>
              <a:ext uri="{FF2B5EF4-FFF2-40B4-BE49-F238E27FC236}">
                <a16:creationId xmlns:a16="http://schemas.microsoft.com/office/drawing/2014/main" id="{0524E538-CFF8-5044-A79C-80243D9C66C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7" name="Rectangle 16">
            <a:extLst>
              <a:ext uri="{FF2B5EF4-FFF2-40B4-BE49-F238E27FC236}">
                <a16:creationId xmlns:a16="http://schemas.microsoft.com/office/drawing/2014/main" id="{37F38F0C-032B-9244-A82F-76AB6B9CDA5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8" name="Rectangle 18">
            <a:extLst>
              <a:ext uri="{FF2B5EF4-FFF2-40B4-BE49-F238E27FC236}">
                <a16:creationId xmlns:a16="http://schemas.microsoft.com/office/drawing/2014/main" id="{A4A06F2C-F4E0-9D46-A45F-EF7EEEF897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9" name="Rectangle 20">
            <a:extLst>
              <a:ext uri="{FF2B5EF4-FFF2-40B4-BE49-F238E27FC236}">
                <a16:creationId xmlns:a16="http://schemas.microsoft.com/office/drawing/2014/main" id="{024863CD-D663-9B4D-832E-5900619F4E9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0" name="Rectangle 22">
            <a:extLst>
              <a:ext uri="{FF2B5EF4-FFF2-40B4-BE49-F238E27FC236}">
                <a16:creationId xmlns:a16="http://schemas.microsoft.com/office/drawing/2014/main" id="{677D557A-72E2-3941-BA23-4F19A9C72A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1" name="Rectangle 24">
            <a:extLst>
              <a:ext uri="{FF2B5EF4-FFF2-40B4-BE49-F238E27FC236}">
                <a16:creationId xmlns:a16="http://schemas.microsoft.com/office/drawing/2014/main" id="{AF870388-BD6F-D343-A3CD-4619DAA22B2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2" name="Rectangle 26">
            <a:extLst>
              <a:ext uri="{FF2B5EF4-FFF2-40B4-BE49-F238E27FC236}">
                <a16:creationId xmlns:a16="http://schemas.microsoft.com/office/drawing/2014/main" id="{B1E32CD4-C5D0-1641-ADD2-F5DC76AEC0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3" name="Rectangle 6">
            <a:extLst>
              <a:ext uri="{FF2B5EF4-FFF2-40B4-BE49-F238E27FC236}">
                <a16:creationId xmlns:a16="http://schemas.microsoft.com/office/drawing/2014/main" id="{0145CCA2-9F30-1E48-BE74-2BE02EBAD03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4" name="Rectangle 6">
            <a:extLst>
              <a:ext uri="{FF2B5EF4-FFF2-40B4-BE49-F238E27FC236}">
                <a16:creationId xmlns:a16="http://schemas.microsoft.com/office/drawing/2014/main" id="{01F1A8A8-B3AF-BD46-BAC9-F6B8E33C28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5" name="Rectangle 24">
            <a:extLst>
              <a:ext uri="{FF2B5EF4-FFF2-40B4-BE49-F238E27FC236}">
                <a16:creationId xmlns:a16="http://schemas.microsoft.com/office/drawing/2014/main" id="{C4F105ED-7A0E-4A42-A5B7-E65A6A175D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6" name="TextBox 1">
            <a:extLst>
              <a:ext uri="{FF2B5EF4-FFF2-40B4-BE49-F238E27FC236}">
                <a16:creationId xmlns:a16="http://schemas.microsoft.com/office/drawing/2014/main" id="{F37B8702-49A0-854E-B542-AC95164C2B6A}"/>
              </a:ext>
            </a:extLst>
          </p:cNvPr>
          <p:cNvSpPr txBox="1">
            <a:spLocks noChangeArrowheads="1"/>
          </p:cNvSpPr>
          <p:nvPr/>
        </p:nvSpPr>
        <p:spPr bwMode="auto">
          <a:xfrm>
            <a:off x="303623" y="971947"/>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445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x-none" sz="2000" b="1" dirty="0">
                <a:latin typeface="Times New Roman" panose="02020603050405020304" pitchFamily="18" charset="0"/>
                <a:cs typeface="Times New Roman" panose="02020603050405020304" pitchFamily="18" charset="0"/>
              </a:rPr>
              <a:t>Металлургиялық </a:t>
            </a:r>
            <a:r>
              <a:rPr lang="ru-RU" altLang="x-none" sz="2000" b="1" dirty="0" err="1">
                <a:latin typeface="Times New Roman" panose="02020603050405020304" pitchFamily="18" charset="0"/>
                <a:cs typeface="Times New Roman" panose="02020603050405020304" pitchFamily="18" charset="0"/>
              </a:rPr>
              <a:t>пештерде</a:t>
            </a:r>
            <a:r>
              <a:rPr lang="ru-RU" altLang="x-none" sz="2000" b="1"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отынның</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жануынан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және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өңделген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материалдардың</a:t>
            </a:r>
            <a:r>
              <a:rPr lang="ru-RU" altLang="x-none" sz="2000" dirty="0">
                <a:latin typeface="Times New Roman" panose="02020603050405020304" pitchFamily="18" charset="0"/>
                <a:cs typeface="Times New Roman" panose="02020603050405020304" pitchFamily="18" charset="0"/>
              </a:rPr>
              <a:t> физика-</a:t>
            </a:r>
            <a:r>
              <a:rPr lang="ru-RU" altLang="x-none" sz="2000" dirty="0" err="1">
                <a:latin typeface="Times New Roman" panose="02020603050405020304" pitchFamily="18" charset="0"/>
                <a:cs typeface="Times New Roman" panose="02020603050405020304" pitchFamily="18" charset="0"/>
              </a:rPr>
              <a:t>химиялық</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өзгеруінен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пайда</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болатын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газдардың</a:t>
            </a:r>
            <a:r>
              <a:rPr lang="ru-RU" altLang="x-none" sz="2000" dirty="0">
                <a:latin typeface="Times New Roman" panose="02020603050405020304" pitchFamily="18" charset="0"/>
                <a:cs typeface="Times New Roman" panose="02020603050405020304" pitchFamily="18" charset="0"/>
              </a:rPr>
              <a:t> </a:t>
            </a:r>
            <a:r>
              <a:rPr lang="ru-RU" altLang="x-none" sz="2000" b="1" u="sng" dirty="0" err="1">
                <a:latin typeface="Times New Roman" panose="02020603050405020304" pitchFamily="18" charset="0"/>
                <a:cs typeface="Times New Roman" panose="02020603050405020304" pitchFamily="18" charset="0"/>
              </a:rPr>
              <a:t>жылулық</a:t>
            </a:r>
            <a:r>
              <a:rPr lang="ru-RU" altLang="x-none" sz="2000" b="1" u="sng" dirty="0">
                <a:latin typeface="Times New Roman" panose="02020603050405020304" pitchFamily="18" charset="0"/>
                <a:cs typeface="Times New Roman" panose="02020603050405020304" pitchFamily="18" charset="0"/>
              </a:rPr>
              <a:t> </a:t>
            </a:r>
            <a:r>
              <a:rPr lang="ru-RU" altLang="x-none" sz="2000" b="1" u="sng" dirty="0" err="1">
                <a:latin typeface="Times New Roman" panose="02020603050405020304" pitchFamily="18" charset="0"/>
                <a:cs typeface="Times New Roman" panose="02020603050405020304" pitchFamily="18" charset="0"/>
              </a:rPr>
              <a:t>сәулелену</a:t>
            </a:r>
            <a:r>
              <a:rPr lang="ru-RU" altLang="x-none" sz="2000" b="1" u="sng"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шешуші</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маңызға</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ие</a:t>
            </a:r>
            <a:r>
              <a:rPr lang="ru-RU" altLang="x-none" sz="2000" dirty="0">
                <a:latin typeface="Times New Roman" panose="02020603050405020304" pitchFamily="18" charset="0"/>
                <a:cs typeface="Times New Roman" panose="02020603050405020304" pitchFamily="18" charset="0"/>
              </a:rPr>
              <a:t>.</a:t>
            </a:r>
          </a:p>
          <a:p>
            <a:pPr algn="just" eaLnBrk="1" hangingPunct="1"/>
            <a:endParaRPr lang="ru-RU" altLang="x-none" sz="2000" dirty="0">
              <a:latin typeface="Times New Roman" panose="02020603050405020304" pitchFamily="18" charset="0"/>
              <a:cs typeface="Times New Roman" panose="02020603050405020304" pitchFamily="18" charset="0"/>
            </a:endParaRPr>
          </a:p>
          <a:p>
            <a:pPr algn="just" eaLnBrk="1" hangingPunct="1"/>
            <a:r>
              <a:rPr lang="ru-RU" altLang="x-none" sz="2000" dirty="0" err="1">
                <a:latin typeface="Times New Roman" panose="02020603050405020304" pitchFamily="18" charset="0"/>
                <a:cs typeface="Times New Roman" panose="02020603050405020304" pitchFamily="18" charset="0"/>
              </a:rPr>
              <a:t>Ең</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жоғары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сәуле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шығару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және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сіңіру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қабілеті</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көп</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атомды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газдарда</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байқалады</a:t>
            </a:r>
            <a:r>
              <a:rPr lang="ru-RU" altLang="x-none" sz="2000" dirty="0">
                <a:latin typeface="Times New Roman" panose="02020603050405020304" pitchFamily="18" charset="0"/>
                <a:cs typeface="Times New Roman" panose="02020603050405020304" pitchFamily="18" charset="0"/>
              </a:rPr>
              <a:t>: </a:t>
            </a:r>
            <a:r>
              <a:rPr lang="ru-RU" altLang="x-none" sz="2000" b="1" u="sng" dirty="0" err="1">
                <a:latin typeface="Times New Roman" panose="02020603050405020304" pitchFamily="18" charset="0"/>
                <a:cs typeface="Times New Roman" panose="02020603050405020304" pitchFamily="18" charset="0"/>
              </a:rPr>
              <a:t>көмірқышқыл</a:t>
            </a:r>
            <a:r>
              <a:rPr lang="ru-RU" altLang="x-none" sz="2000" b="1" u="sng" dirty="0">
                <a:latin typeface="Times New Roman" panose="02020603050405020304" pitchFamily="18" charset="0"/>
                <a:cs typeface="Times New Roman" panose="02020603050405020304" pitchFamily="18" charset="0"/>
              </a:rPr>
              <a:t> газы СО</a:t>
            </a:r>
            <a:r>
              <a:rPr lang="ru-RU" altLang="x-none" sz="2000" b="1" u="sng" baseline="-25000" dirty="0">
                <a:latin typeface="Times New Roman" panose="02020603050405020304" pitchFamily="18" charset="0"/>
                <a:cs typeface="Times New Roman" panose="02020603050405020304" pitchFamily="18" charset="0"/>
              </a:rPr>
              <a:t>2</a:t>
            </a:r>
            <a:r>
              <a:rPr lang="ru-RU" altLang="x-none" sz="2000" b="1" u="sng" dirty="0">
                <a:latin typeface="Times New Roman" panose="02020603050405020304" pitchFamily="18" charset="0"/>
                <a:cs typeface="Times New Roman" panose="02020603050405020304" pitchFamily="18" charset="0"/>
              </a:rPr>
              <a:t>, су </a:t>
            </a:r>
            <a:r>
              <a:rPr lang="ru-RU" altLang="x-none" sz="2000" b="1" u="sng" dirty="0" err="1">
                <a:latin typeface="Times New Roman" panose="02020603050405020304" pitchFamily="18" charset="0"/>
                <a:cs typeface="Times New Roman" panose="02020603050405020304" pitchFamily="18" charset="0"/>
              </a:rPr>
              <a:t>буы</a:t>
            </a:r>
            <a:r>
              <a:rPr lang="ru-RU" altLang="x-none" sz="2000" b="1" u="sng" dirty="0">
                <a:latin typeface="Times New Roman" panose="02020603050405020304" pitchFamily="18" charset="0"/>
                <a:cs typeface="Times New Roman" panose="02020603050405020304" pitchFamily="18" charset="0"/>
              </a:rPr>
              <a:t> Н</a:t>
            </a:r>
            <a:r>
              <a:rPr lang="ru-RU" altLang="x-none" sz="2000" b="1" u="sng" baseline="-25000" dirty="0">
                <a:latin typeface="Times New Roman" panose="02020603050405020304" pitchFamily="18" charset="0"/>
                <a:cs typeface="Times New Roman" panose="02020603050405020304" pitchFamily="18" charset="0"/>
              </a:rPr>
              <a:t>2</a:t>
            </a:r>
            <a:r>
              <a:rPr lang="ru-RU" altLang="x-none" sz="2000" b="1" u="sng" dirty="0">
                <a:latin typeface="Times New Roman" panose="02020603050405020304" pitchFamily="18" charset="0"/>
                <a:cs typeface="Times New Roman" panose="02020603050405020304" pitchFamily="18" charset="0"/>
              </a:rPr>
              <a:t>О, </a:t>
            </a:r>
            <a:r>
              <a:rPr lang="ru-RU" altLang="x-none" sz="2000" b="1" u="sng" dirty="0" err="1">
                <a:latin typeface="Times New Roman" panose="02020603050405020304" pitchFamily="18" charset="0"/>
                <a:cs typeface="Times New Roman" panose="02020603050405020304" pitchFamily="18" charset="0"/>
              </a:rPr>
              <a:t>күкірт</a:t>
            </a:r>
            <a:r>
              <a:rPr lang="ru-RU" altLang="x-none" sz="2000" b="1" u="sng" dirty="0">
                <a:latin typeface="Times New Roman" panose="02020603050405020304" pitchFamily="18" charset="0"/>
                <a:cs typeface="Times New Roman" panose="02020603050405020304" pitchFamily="18" charset="0"/>
              </a:rPr>
              <a:t> </a:t>
            </a:r>
            <a:r>
              <a:rPr lang="ru-RU" altLang="x-none" sz="2000" b="1" u="sng" dirty="0" err="1">
                <a:latin typeface="Times New Roman" panose="02020603050405020304" pitchFamily="18" charset="0"/>
                <a:cs typeface="Times New Roman" panose="02020603050405020304" pitchFamily="18" charset="0"/>
              </a:rPr>
              <a:t>диоксиді</a:t>
            </a:r>
            <a:r>
              <a:rPr lang="ru-RU" altLang="x-none" sz="2000" b="1" u="sng" dirty="0">
                <a:latin typeface="Times New Roman" panose="02020603050405020304" pitchFamily="18" charset="0"/>
                <a:cs typeface="Times New Roman" panose="02020603050405020304" pitchFamily="18" charset="0"/>
              </a:rPr>
              <a:t> </a:t>
            </a:r>
            <a:r>
              <a:rPr lang="en-GB" altLang="x-none" sz="2000" b="1" u="sng" dirty="0">
                <a:latin typeface="Times New Roman" panose="02020603050405020304" pitchFamily="18" charset="0"/>
                <a:cs typeface="Times New Roman" panose="02020603050405020304" pitchFamily="18" charset="0"/>
              </a:rPr>
              <a:t>SO</a:t>
            </a:r>
            <a:r>
              <a:rPr lang="en-GB" altLang="x-none" sz="2000" b="1" u="sng" baseline="-25000" dirty="0">
                <a:latin typeface="Times New Roman" panose="02020603050405020304" pitchFamily="18" charset="0"/>
                <a:cs typeface="Times New Roman" panose="02020603050405020304" pitchFamily="18" charset="0"/>
              </a:rPr>
              <a:t>2</a:t>
            </a:r>
            <a:r>
              <a:rPr lang="en-GB" altLang="x-none" sz="2000" b="1" u="sng" dirty="0">
                <a:latin typeface="Times New Roman" panose="02020603050405020304" pitchFamily="18" charset="0"/>
                <a:cs typeface="Times New Roman" panose="02020603050405020304" pitchFamily="18" charset="0"/>
              </a:rPr>
              <a:t>.</a:t>
            </a:r>
          </a:p>
          <a:p>
            <a:pPr algn="just" eaLnBrk="1" hangingPunct="1"/>
            <a:endParaRPr lang="en-GB" altLang="x-none" sz="2000" dirty="0">
              <a:latin typeface="Times New Roman" panose="02020603050405020304" pitchFamily="18" charset="0"/>
              <a:cs typeface="Times New Roman" panose="02020603050405020304" pitchFamily="18" charset="0"/>
            </a:endParaRPr>
          </a:p>
          <a:p>
            <a:pPr algn="just" eaLnBrk="1" hangingPunct="1"/>
            <a:r>
              <a:rPr lang="ru-RU" altLang="x-none" sz="2000" dirty="0">
                <a:latin typeface="Times New Roman" panose="02020603050405020304" pitchFamily="18" charset="0"/>
                <a:cs typeface="Times New Roman" panose="02020603050405020304" pitchFamily="18" charset="0"/>
              </a:rPr>
              <a:t>Осы </a:t>
            </a:r>
            <a:r>
              <a:rPr lang="ru-RU" altLang="x-none" sz="2000" dirty="0" err="1">
                <a:latin typeface="Times New Roman" panose="02020603050405020304" pitchFamily="18" charset="0"/>
                <a:cs typeface="Times New Roman" panose="02020603050405020304" pitchFamily="18" charset="0"/>
              </a:rPr>
              <a:t>газдардан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айырмашылығы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диатомды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газдар</a:t>
            </a:r>
            <a:r>
              <a:rPr lang="ru-RU" altLang="x-none" sz="2000" dirty="0">
                <a:latin typeface="Times New Roman" panose="02020603050405020304" pitchFamily="18" charset="0"/>
                <a:cs typeface="Times New Roman" panose="02020603050405020304" pitchFamily="18" charset="0"/>
              </a:rPr>
              <a:t> (</a:t>
            </a:r>
            <a:r>
              <a:rPr lang="ru-RU" altLang="x-none" sz="2000" b="1" dirty="0">
                <a:solidFill>
                  <a:srgbClr val="FF0000"/>
                </a:solidFill>
                <a:latin typeface="Times New Roman" panose="02020603050405020304" pitchFamily="18" charset="0"/>
                <a:cs typeface="Times New Roman" panose="02020603050405020304" pitchFamily="18" charset="0"/>
              </a:rPr>
              <a:t>азот </a:t>
            </a:r>
            <a:r>
              <a:rPr lang="en-GB" altLang="x-none" sz="2000" b="1" dirty="0">
                <a:solidFill>
                  <a:srgbClr val="FF0000"/>
                </a:solidFill>
                <a:latin typeface="Times New Roman" panose="02020603050405020304" pitchFamily="18" charset="0"/>
                <a:cs typeface="Times New Roman" panose="02020603050405020304" pitchFamily="18" charset="0"/>
              </a:rPr>
              <a:t>N</a:t>
            </a:r>
            <a:r>
              <a:rPr lang="en-GB" altLang="x-none" sz="2000" b="1" u="sng" baseline="-25000" dirty="0">
                <a:latin typeface="Times New Roman" panose="02020603050405020304" pitchFamily="18" charset="0"/>
                <a:cs typeface="Times New Roman" panose="02020603050405020304" pitchFamily="18" charset="0"/>
              </a:rPr>
              <a:t>2</a:t>
            </a:r>
            <a:r>
              <a:rPr lang="en-GB"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оттегі</a:t>
            </a:r>
            <a:r>
              <a:rPr lang="ru-RU" altLang="x-none" sz="2000" b="1" dirty="0">
                <a:solidFill>
                  <a:srgbClr val="FF0000"/>
                </a:solidFill>
                <a:latin typeface="Times New Roman" panose="02020603050405020304" pitchFamily="18" charset="0"/>
                <a:cs typeface="Times New Roman" panose="02020603050405020304" pitchFamily="18" charset="0"/>
              </a:rPr>
              <a:t> </a:t>
            </a:r>
            <a:r>
              <a:rPr lang="en-GB" altLang="x-none" sz="2000" b="1" dirty="0">
                <a:solidFill>
                  <a:srgbClr val="FF0000"/>
                </a:solidFill>
                <a:latin typeface="Times New Roman" panose="02020603050405020304" pitchFamily="18" charset="0"/>
                <a:cs typeface="Times New Roman" panose="02020603050405020304" pitchFamily="18" charset="0"/>
              </a:rPr>
              <a:t>O</a:t>
            </a:r>
            <a:r>
              <a:rPr lang="en-GB" altLang="x-none" sz="2000" u="sng" baseline="-25000" dirty="0">
                <a:latin typeface="Times New Roman" panose="02020603050405020304" pitchFamily="18" charset="0"/>
                <a:cs typeface="Times New Roman" panose="02020603050405020304" pitchFamily="18" charset="0"/>
              </a:rPr>
              <a:t>2</a:t>
            </a:r>
            <a:r>
              <a:rPr lang="en-GB"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және</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сутегі</a:t>
            </a:r>
            <a:r>
              <a:rPr lang="ru-RU" altLang="x-none" sz="2000" b="1" dirty="0">
                <a:solidFill>
                  <a:srgbClr val="FF0000"/>
                </a:solidFill>
                <a:latin typeface="Times New Roman" panose="02020603050405020304" pitchFamily="18" charset="0"/>
                <a:cs typeface="Times New Roman" panose="02020603050405020304" pitchFamily="18" charset="0"/>
              </a:rPr>
              <a:t> </a:t>
            </a:r>
            <a:r>
              <a:rPr lang="en-GB" altLang="x-none" sz="2000" b="1" dirty="0">
                <a:solidFill>
                  <a:srgbClr val="FF0000"/>
                </a:solidFill>
                <a:latin typeface="Times New Roman" panose="02020603050405020304" pitchFamily="18" charset="0"/>
                <a:cs typeface="Times New Roman" panose="02020603050405020304" pitchFamily="18" charset="0"/>
              </a:rPr>
              <a:t>H</a:t>
            </a:r>
            <a:r>
              <a:rPr lang="en-GB" altLang="x-none" sz="2000" b="1" u="sng" baseline="-25000" dirty="0">
                <a:latin typeface="Times New Roman" panose="02020603050405020304" pitchFamily="18" charset="0"/>
                <a:cs typeface="Times New Roman" panose="02020603050405020304" pitchFamily="18" charset="0"/>
              </a:rPr>
              <a:t>2</a:t>
            </a:r>
            <a:r>
              <a:rPr lang="en-GB" altLang="x-none" sz="2000" b="1" dirty="0">
                <a:solidFill>
                  <a:srgbClr val="FF0000"/>
                </a:solidFill>
                <a:latin typeface="Times New Roman" panose="02020603050405020304" pitchFamily="18" charset="0"/>
                <a:cs typeface="Times New Roman" panose="02020603050405020304" pitchFamily="18" charset="0"/>
              </a:rPr>
              <a:t>)</a:t>
            </a:r>
            <a:r>
              <a:rPr lang="en-GB"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сәулелену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энергиясын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шығару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және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сіңіру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қабілетіне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ие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емес</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және</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оларды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іс</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жүзінде</a:t>
            </a:r>
            <a:r>
              <a:rPr lang="ru-RU" altLang="x-none" sz="2000" dirty="0">
                <a:latin typeface="Times New Roman" panose="02020603050405020304" pitchFamily="18" charset="0"/>
                <a:cs typeface="Times New Roman" panose="02020603050405020304" pitchFamily="18" charset="0"/>
              </a:rPr>
              <a:t> </a:t>
            </a:r>
            <a:r>
              <a:rPr lang="ru-RU" altLang="x-none" sz="2000" b="1" i="1" dirty="0" err="1">
                <a:solidFill>
                  <a:srgbClr val="FF0000"/>
                </a:solidFill>
                <a:latin typeface="Times New Roman" panose="02020603050405020304" pitchFamily="18" charset="0"/>
                <a:cs typeface="Times New Roman" panose="02020603050405020304" pitchFamily="18" charset="0"/>
              </a:rPr>
              <a:t>жылулы</a:t>
            </a:r>
            <a:r>
              <a:rPr lang="ru-RU" altLang="x-none" sz="2000" b="1" i="1" dirty="0">
                <a:solidFill>
                  <a:srgbClr val="FF0000"/>
                </a:solidFill>
                <a:latin typeface="Times New Roman" panose="02020603050405020304" pitchFamily="18" charset="0"/>
                <a:cs typeface="Times New Roman" panose="02020603050405020304" pitchFamily="18" charset="0"/>
              </a:rPr>
              <a:t> </a:t>
            </a:r>
            <a:r>
              <a:rPr lang="ru-RU" altLang="x-none" sz="2000" b="1" i="1" dirty="0" err="1">
                <a:solidFill>
                  <a:srgbClr val="FF0000"/>
                </a:solidFill>
                <a:latin typeface="Times New Roman" panose="02020603050405020304" pitchFamily="18" charset="0"/>
                <a:cs typeface="Times New Roman" panose="02020603050405020304" pitchFamily="18" charset="0"/>
              </a:rPr>
              <a:t>мөлдір</a:t>
            </a:r>
            <a:r>
              <a:rPr lang="ru-RU" altLang="x-none" sz="2000" b="1" i="1" dirty="0">
                <a:solidFill>
                  <a:srgbClr val="FF0000"/>
                </a:solidFill>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деп</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санауға</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болады</a:t>
            </a:r>
            <a:r>
              <a:rPr lang="ru-RU" altLang="x-none" sz="2000" dirty="0">
                <a:latin typeface="Times New Roman" panose="02020603050405020304" pitchFamily="18" charset="0"/>
                <a:cs typeface="Times New Roman" panose="02020603050405020304" pitchFamily="18" charset="0"/>
              </a:rPr>
              <a:t>.</a:t>
            </a:r>
          </a:p>
          <a:p>
            <a:pPr algn="just" eaLnBrk="1" hangingPunct="1"/>
            <a:endParaRPr lang="ru-RU" altLang="x-none" sz="2000" dirty="0">
              <a:latin typeface="Times New Roman" panose="02020603050405020304" pitchFamily="18" charset="0"/>
              <a:cs typeface="Times New Roman" panose="02020603050405020304" pitchFamily="18" charset="0"/>
            </a:endParaRPr>
          </a:p>
          <a:p>
            <a:pPr algn="just" eaLnBrk="1" hangingPunct="1"/>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Тұтас</a:t>
            </a:r>
            <a:r>
              <a:rPr lang="ru-RU" altLang="x-none" sz="2000" dirty="0">
                <a:latin typeface="Times New Roman" panose="02020603050405020304" pitchFamily="18" charset="0"/>
                <a:cs typeface="Times New Roman" panose="02020603050405020304" pitchFamily="18" charset="0"/>
              </a:rPr>
              <a:t> спектр </a:t>
            </a:r>
            <a:r>
              <a:rPr lang="ru-RU" altLang="x-none" sz="2000" dirty="0" err="1">
                <a:latin typeface="Times New Roman" panose="02020603050405020304" pitchFamily="18" charset="0"/>
                <a:cs typeface="Times New Roman" panose="02020603050405020304" pitchFamily="18" charset="0"/>
              </a:rPr>
              <a:t>шығаратын</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қатты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заттардан</a:t>
            </a:r>
            <a:r>
              <a:rPr lang="ru-RU" altLang="x-none" sz="2000" dirty="0">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газдардың</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айырмашылығы</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газдар</a:t>
            </a:r>
            <a:r>
              <a:rPr lang="ru-RU" altLang="x-none" sz="2000" dirty="0">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сәулеленетін</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энергияны</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толқын</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ұзындығының</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белгілі</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бір</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аралықтарында</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ғана</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шығарады</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және</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b="1" dirty="0" err="1">
                <a:solidFill>
                  <a:srgbClr val="FF0000"/>
                </a:solidFill>
                <a:latin typeface="Times New Roman" panose="02020603050405020304" pitchFamily="18" charset="0"/>
                <a:cs typeface="Times New Roman" panose="02020603050405020304" pitchFamily="18" charset="0"/>
              </a:rPr>
              <a:t>сіңіреді</a:t>
            </a:r>
            <a:r>
              <a:rPr lang="ru-RU" altLang="x-none" sz="2000" b="1" dirty="0">
                <a:solidFill>
                  <a:srgbClr val="FF0000"/>
                </a:solidFill>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яғни</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олардың</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сәулелену</a:t>
            </a:r>
            <a:r>
              <a:rPr lang="ru-RU" altLang="x-none" sz="2000" dirty="0">
                <a:latin typeface="Times New Roman" panose="02020603050405020304" pitchFamily="18" charset="0"/>
                <a:cs typeface="Times New Roman" panose="02020603050405020304" pitchFamily="18" charset="0"/>
              </a:rPr>
              <a:t> </a:t>
            </a:r>
            <a:r>
              <a:rPr lang="ru-RU" altLang="x-none" sz="2000" dirty="0" err="1">
                <a:latin typeface="Times New Roman" panose="02020603050405020304" pitchFamily="18" charset="0"/>
                <a:cs typeface="Times New Roman" panose="02020603050405020304" pitchFamily="18" charset="0"/>
              </a:rPr>
              <a:t>спектрлері</a:t>
            </a:r>
            <a:r>
              <a:rPr lang="ru-RU" altLang="x-none" sz="2000" dirty="0">
                <a:latin typeface="Times New Roman" panose="02020603050405020304" pitchFamily="18" charset="0"/>
                <a:cs typeface="Times New Roman" panose="02020603050405020304" pitchFamily="18" charset="0"/>
              </a:rPr>
              <a:t> бар. </a:t>
            </a:r>
          </a:p>
        </p:txBody>
      </p:sp>
    </p:spTree>
    <p:extLst>
      <p:ext uri="{BB962C8B-B14F-4D97-AF65-F5344CB8AC3E}">
        <p14:creationId xmlns:p14="http://schemas.microsoft.com/office/powerpoint/2010/main" val="87342325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Номер слайда 3">
            <a:extLst>
              <a:ext uri="{FF2B5EF4-FFF2-40B4-BE49-F238E27FC236}">
                <a16:creationId xmlns:a16="http://schemas.microsoft.com/office/drawing/2014/main" id="{16901503-D8FB-6148-BAA3-704976298A7E}"/>
              </a:ext>
            </a:extLst>
          </p:cNvPr>
          <p:cNvSpPr>
            <a:spLocks noGrp="1"/>
          </p:cNvSpPr>
          <p:nvPr>
            <p:ph type="sldNum" sz="quarter" idx="12"/>
          </p:nvPr>
        </p:nvSpPr>
        <p:spPr>
          <a:xfrm>
            <a:off x="6630988" y="6242050"/>
            <a:ext cx="2133600" cy="476250"/>
          </a:xfrm>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A89903-17DF-9A49-804B-C33B2CDBB071}" type="slidenum">
              <a:rPr lang="ru-RU" altLang="x-none"/>
              <a:pPr eaLnBrk="1" hangingPunct="1"/>
              <a:t>37</a:t>
            </a:fld>
            <a:endParaRPr lang="ru-RU" altLang="x-none"/>
          </a:p>
        </p:txBody>
      </p:sp>
      <p:sp>
        <p:nvSpPr>
          <p:cNvPr id="8195" name="Rectangle 2">
            <a:extLst>
              <a:ext uri="{FF2B5EF4-FFF2-40B4-BE49-F238E27FC236}">
                <a16:creationId xmlns:a16="http://schemas.microsoft.com/office/drawing/2014/main" id="{B76DA0C4-7321-3F47-A901-0D1C59A6EF40}"/>
              </a:ext>
            </a:extLst>
          </p:cNvPr>
          <p:cNvSpPr>
            <a:spLocks noChangeArrowheads="1"/>
          </p:cNvSpPr>
          <p:nvPr/>
        </p:nvSpPr>
        <p:spPr bwMode="auto">
          <a:xfrm>
            <a:off x="287337" y="184943"/>
            <a:ext cx="8569325" cy="649288"/>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defRPr/>
            </a:pPr>
            <a:r>
              <a:rPr lang="ru-RU" sz="2400" b="1" dirty="0">
                <a:solidFill>
                  <a:schemeClr val="accent1">
                    <a:lumMod val="50000"/>
                  </a:schemeClr>
                </a:solidFill>
                <a:latin typeface="Arial" charset="0"/>
              </a:rPr>
              <a:t>8. </a:t>
            </a:r>
            <a:r>
              <a:rPr lang="ru-RU" sz="2400" b="1" dirty="0" err="1">
                <a:solidFill>
                  <a:schemeClr val="accent1">
                    <a:lumMod val="50000"/>
                  </a:schemeClr>
                </a:solidFill>
                <a:latin typeface="Arial" charset="0"/>
              </a:rPr>
              <a:t>Өнеркәсіптегі</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жылулық</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сәулеленудің</a:t>
            </a:r>
            <a:r>
              <a:rPr lang="ru-RU" sz="2400" b="1" dirty="0">
                <a:solidFill>
                  <a:schemeClr val="accent1">
                    <a:lumMod val="50000"/>
                  </a:schemeClr>
                </a:solidFill>
                <a:latin typeface="Arial" charset="0"/>
              </a:rPr>
              <a:t> </a:t>
            </a:r>
            <a:r>
              <a:rPr lang="ru-RU" sz="2400" b="1" dirty="0" err="1">
                <a:solidFill>
                  <a:schemeClr val="accent1">
                    <a:lumMod val="50000"/>
                  </a:schemeClr>
                </a:solidFill>
                <a:latin typeface="Arial" charset="0"/>
              </a:rPr>
              <a:t>маңызы</a:t>
            </a:r>
            <a:endParaRPr lang="ru-RU" sz="2400" b="1" dirty="0">
              <a:solidFill>
                <a:schemeClr val="accent1">
                  <a:lumMod val="50000"/>
                </a:schemeClr>
              </a:solidFill>
              <a:latin typeface="Arial" charset="0"/>
            </a:endParaRPr>
          </a:p>
        </p:txBody>
      </p:sp>
      <p:sp>
        <p:nvSpPr>
          <p:cNvPr id="39941" name="Rectangle 13">
            <a:extLst>
              <a:ext uri="{FF2B5EF4-FFF2-40B4-BE49-F238E27FC236}">
                <a16:creationId xmlns:a16="http://schemas.microsoft.com/office/drawing/2014/main" id="{2227DA49-2A82-E04A-961E-86B17EFA35B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2" name="Rectangle 15">
            <a:extLst>
              <a:ext uri="{FF2B5EF4-FFF2-40B4-BE49-F238E27FC236}">
                <a16:creationId xmlns:a16="http://schemas.microsoft.com/office/drawing/2014/main" id="{B92E9069-504B-6C42-832C-312D5EDEC41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3" name="Rectangle 19">
            <a:extLst>
              <a:ext uri="{FF2B5EF4-FFF2-40B4-BE49-F238E27FC236}">
                <a16:creationId xmlns:a16="http://schemas.microsoft.com/office/drawing/2014/main" id="{67169D6E-BE4F-6048-BF27-7614C6241D5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4" name="Rectangle 21">
            <a:extLst>
              <a:ext uri="{FF2B5EF4-FFF2-40B4-BE49-F238E27FC236}">
                <a16:creationId xmlns:a16="http://schemas.microsoft.com/office/drawing/2014/main" id="{3466495E-01E4-9A48-B4FD-9D3F96C0FE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5" name="Rectangle 23">
            <a:extLst>
              <a:ext uri="{FF2B5EF4-FFF2-40B4-BE49-F238E27FC236}">
                <a16:creationId xmlns:a16="http://schemas.microsoft.com/office/drawing/2014/main" id="{640C7F85-408A-A047-9692-AAAFCA0F030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6" name="Rectangle 14">
            <a:extLst>
              <a:ext uri="{FF2B5EF4-FFF2-40B4-BE49-F238E27FC236}">
                <a16:creationId xmlns:a16="http://schemas.microsoft.com/office/drawing/2014/main" id="{0524E538-CFF8-5044-A79C-80243D9C66C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7" name="Rectangle 16">
            <a:extLst>
              <a:ext uri="{FF2B5EF4-FFF2-40B4-BE49-F238E27FC236}">
                <a16:creationId xmlns:a16="http://schemas.microsoft.com/office/drawing/2014/main" id="{37F38F0C-032B-9244-A82F-76AB6B9CDA5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8" name="Rectangle 18">
            <a:extLst>
              <a:ext uri="{FF2B5EF4-FFF2-40B4-BE49-F238E27FC236}">
                <a16:creationId xmlns:a16="http://schemas.microsoft.com/office/drawing/2014/main" id="{A4A06F2C-F4E0-9D46-A45F-EF7EEEF897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49" name="Rectangle 20">
            <a:extLst>
              <a:ext uri="{FF2B5EF4-FFF2-40B4-BE49-F238E27FC236}">
                <a16:creationId xmlns:a16="http://schemas.microsoft.com/office/drawing/2014/main" id="{024863CD-D663-9B4D-832E-5900619F4E9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0" name="Rectangle 22">
            <a:extLst>
              <a:ext uri="{FF2B5EF4-FFF2-40B4-BE49-F238E27FC236}">
                <a16:creationId xmlns:a16="http://schemas.microsoft.com/office/drawing/2014/main" id="{677D557A-72E2-3941-BA23-4F19A9C72A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1" name="Rectangle 24">
            <a:extLst>
              <a:ext uri="{FF2B5EF4-FFF2-40B4-BE49-F238E27FC236}">
                <a16:creationId xmlns:a16="http://schemas.microsoft.com/office/drawing/2014/main" id="{AF870388-BD6F-D343-A3CD-4619DAA22B2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2" name="Rectangle 26">
            <a:extLst>
              <a:ext uri="{FF2B5EF4-FFF2-40B4-BE49-F238E27FC236}">
                <a16:creationId xmlns:a16="http://schemas.microsoft.com/office/drawing/2014/main" id="{B1E32CD4-C5D0-1641-ADD2-F5DC76AEC0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3" name="Rectangle 6">
            <a:extLst>
              <a:ext uri="{FF2B5EF4-FFF2-40B4-BE49-F238E27FC236}">
                <a16:creationId xmlns:a16="http://schemas.microsoft.com/office/drawing/2014/main" id="{0145CCA2-9F30-1E48-BE74-2BE02EBAD03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4" name="Rectangle 6">
            <a:extLst>
              <a:ext uri="{FF2B5EF4-FFF2-40B4-BE49-F238E27FC236}">
                <a16:creationId xmlns:a16="http://schemas.microsoft.com/office/drawing/2014/main" id="{01F1A8A8-B3AF-BD46-BAC9-F6B8E33C28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5" name="Rectangle 24">
            <a:extLst>
              <a:ext uri="{FF2B5EF4-FFF2-40B4-BE49-F238E27FC236}">
                <a16:creationId xmlns:a16="http://schemas.microsoft.com/office/drawing/2014/main" id="{C4F105ED-7A0E-4A42-A5B7-E65A6A175D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39958" name="TextBox 3">
            <a:extLst>
              <a:ext uri="{FF2B5EF4-FFF2-40B4-BE49-F238E27FC236}">
                <a16:creationId xmlns:a16="http://schemas.microsoft.com/office/drawing/2014/main" id="{77093177-7408-5A4E-9626-F20F9A7CB85E}"/>
              </a:ext>
            </a:extLst>
          </p:cNvPr>
          <p:cNvSpPr txBox="1">
            <a:spLocks noChangeArrowheads="1"/>
          </p:cNvSpPr>
          <p:nvPr/>
        </p:nvSpPr>
        <p:spPr bwMode="auto">
          <a:xfrm>
            <a:off x="385402" y="908720"/>
            <a:ext cx="838517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55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x-none" sz="2000" dirty="0" err="1"/>
              <a:t>Қатты</a:t>
            </a:r>
            <a:r>
              <a:rPr lang="ru-RU" altLang="x-none" sz="2000" dirty="0"/>
              <a:t> </a:t>
            </a:r>
            <a:r>
              <a:rPr lang="ru-RU" altLang="x-none" sz="2000" dirty="0" err="1"/>
              <a:t>мөлдір</a:t>
            </a:r>
            <a:r>
              <a:rPr lang="ru-RU" altLang="x-none" sz="2000" dirty="0"/>
              <a:t> </a:t>
            </a:r>
            <a:r>
              <a:rPr lang="ru-RU" altLang="x-none" sz="2000" dirty="0" err="1"/>
              <a:t>емес</a:t>
            </a:r>
            <a:r>
              <a:rPr lang="ru-RU" altLang="x-none" sz="2000" dirty="0"/>
              <a:t> </a:t>
            </a:r>
            <a:r>
              <a:rPr lang="ru-RU" altLang="x-none" sz="2000" dirty="0" err="1"/>
              <a:t>денелер</a:t>
            </a:r>
            <a:r>
              <a:rPr lang="ru-RU" altLang="x-none" sz="2000" dirty="0"/>
              <a:t> </a:t>
            </a:r>
            <a:r>
              <a:rPr lang="ru-RU" altLang="x-none" sz="2000" dirty="0" err="1"/>
              <a:t>беткі</a:t>
            </a:r>
            <a:r>
              <a:rPr lang="ru-RU" altLang="x-none" sz="2000" dirty="0"/>
              <a:t> </a:t>
            </a:r>
            <a:r>
              <a:rPr lang="ru-RU" altLang="x-none" sz="2000" dirty="0" err="1"/>
              <a:t>қабатынан</a:t>
            </a:r>
            <a:r>
              <a:rPr lang="ru-RU" altLang="x-none" sz="2000" dirty="0"/>
              <a:t>, ал  </a:t>
            </a:r>
            <a:r>
              <a:rPr lang="ru-RU" altLang="x-none" sz="2000" dirty="0" err="1"/>
              <a:t>газдар</a:t>
            </a:r>
            <a:r>
              <a:rPr lang="ru-RU" altLang="x-none" sz="2000" dirty="0"/>
              <a:t>  </a:t>
            </a:r>
            <a:r>
              <a:rPr lang="ru-RU" altLang="x-none" sz="2000" dirty="0" err="1"/>
              <a:t>қабаттың</a:t>
            </a:r>
            <a:r>
              <a:rPr lang="ru-RU" altLang="x-none" sz="2000" dirty="0"/>
              <a:t> </a:t>
            </a:r>
            <a:r>
              <a:rPr lang="ru-RU" altLang="x-none" sz="2000" dirty="0" err="1"/>
              <a:t>бүкіл</a:t>
            </a:r>
            <a:r>
              <a:rPr lang="ru-RU" altLang="x-none" sz="2000" dirty="0"/>
              <a:t> </a:t>
            </a:r>
            <a:r>
              <a:rPr lang="ru-RU" altLang="x-none" sz="2000" dirty="0" err="1"/>
              <a:t>қалыңдығынан</a:t>
            </a:r>
            <a:r>
              <a:rPr lang="ru-RU" altLang="x-none" sz="2000" dirty="0"/>
              <a:t> </a:t>
            </a:r>
            <a:r>
              <a:rPr lang="ru-RU" altLang="x-none" sz="2000" b="1" dirty="0" err="1">
                <a:solidFill>
                  <a:srgbClr val="FF0000"/>
                </a:solidFill>
              </a:rPr>
              <a:t>жылу</a:t>
            </a:r>
            <a:r>
              <a:rPr lang="ru-RU" altLang="x-none" sz="2000" b="1" dirty="0">
                <a:solidFill>
                  <a:srgbClr val="FF0000"/>
                </a:solidFill>
              </a:rPr>
              <a:t> </a:t>
            </a:r>
            <a:r>
              <a:rPr lang="ru-RU" altLang="x-none" sz="2000" b="1" dirty="0" err="1">
                <a:solidFill>
                  <a:srgbClr val="FF0000"/>
                </a:solidFill>
              </a:rPr>
              <a:t>сәулелерін</a:t>
            </a:r>
            <a:r>
              <a:rPr lang="ru-RU" altLang="x-none" sz="2000" b="1" dirty="0">
                <a:solidFill>
                  <a:srgbClr val="FF0000"/>
                </a:solidFill>
              </a:rPr>
              <a:t> </a:t>
            </a:r>
            <a:r>
              <a:rPr lang="ru-RU" altLang="x-none" sz="2000" b="1" dirty="0" err="1">
                <a:solidFill>
                  <a:srgbClr val="FF0000"/>
                </a:solidFill>
              </a:rPr>
              <a:t>шығарады</a:t>
            </a:r>
            <a:r>
              <a:rPr lang="ru-RU" altLang="x-none" sz="2000" b="1" dirty="0">
                <a:solidFill>
                  <a:srgbClr val="FF0000"/>
                </a:solidFill>
              </a:rPr>
              <a:t> </a:t>
            </a:r>
            <a:r>
              <a:rPr lang="ru-RU" altLang="x-none" sz="2000" b="1" dirty="0" err="1">
                <a:solidFill>
                  <a:srgbClr val="FF0000"/>
                </a:solidFill>
              </a:rPr>
              <a:t>және</a:t>
            </a:r>
            <a:r>
              <a:rPr lang="ru-RU" altLang="x-none" sz="2000" b="1" dirty="0">
                <a:solidFill>
                  <a:srgbClr val="FF0000"/>
                </a:solidFill>
              </a:rPr>
              <a:t> </a:t>
            </a:r>
            <a:r>
              <a:rPr lang="ru-RU" altLang="x-none" sz="2000" b="1" dirty="0" err="1">
                <a:solidFill>
                  <a:srgbClr val="FF0000"/>
                </a:solidFill>
              </a:rPr>
              <a:t>жұтады</a:t>
            </a:r>
            <a:r>
              <a:rPr lang="ru-RU" altLang="x-none" sz="2000" b="1" dirty="0">
                <a:solidFill>
                  <a:srgbClr val="FF0000"/>
                </a:solidFill>
              </a:rPr>
              <a:t>.</a:t>
            </a:r>
          </a:p>
          <a:p>
            <a:pPr algn="just" eaLnBrk="1" hangingPunct="1"/>
            <a:endParaRPr lang="ru-RU" altLang="x-none" sz="2000" dirty="0"/>
          </a:p>
          <a:p>
            <a:pPr algn="just" eaLnBrk="1" hangingPunct="1"/>
            <a:r>
              <a:rPr lang="ru-RU" altLang="x-none" sz="2000" dirty="0"/>
              <a:t>Металлургиялық </a:t>
            </a:r>
            <a:r>
              <a:rPr lang="ru-RU" altLang="x-none" sz="2000" dirty="0" err="1"/>
              <a:t>пештерден</a:t>
            </a:r>
            <a:r>
              <a:rPr lang="ru-RU" altLang="x-none" sz="2000" dirty="0"/>
              <a:t> </a:t>
            </a:r>
            <a:r>
              <a:rPr lang="ru-RU" altLang="x-none" sz="2000" dirty="0" err="1"/>
              <a:t>жылу</a:t>
            </a:r>
            <a:r>
              <a:rPr lang="ru-RU" altLang="x-none" sz="2000" dirty="0"/>
              <a:t> </a:t>
            </a:r>
            <a:r>
              <a:rPr lang="ru-RU" altLang="x-none" sz="2000" dirty="0" err="1"/>
              <a:t>шығаратын</a:t>
            </a:r>
            <a:r>
              <a:rPr lang="ru-RU" altLang="x-none" sz="2000" dirty="0"/>
              <a:t> </a:t>
            </a:r>
            <a:r>
              <a:rPr lang="ru-RU" altLang="x-none" sz="2000" dirty="0" err="1"/>
              <a:t>газдарда</a:t>
            </a:r>
            <a:r>
              <a:rPr lang="ru-RU" altLang="x-none" sz="2000" dirty="0"/>
              <a:t> газ </a:t>
            </a:r>
            <a:r>
              <a:rPr lang="ru-RU" altLang="x-none" sz="2000" dirty="0" err="1"/>
              <a:t>тәрізді</a:t>
            </a:r>
            <a:r>
              <a:rPr lang="ru-RU" altLang="x-none" sz="2000" dirty="0"/>
              <a:t> </a:t>
            </a:r>
            <a:r>
              <a:rPr lang="ru-RU" altLang="x-none" sz="2000" dirty="0" err="1"/>
              <a:t>компоненттерден</a:t>
            </a:r>
            <a:r>
              <a:rPr lang="ru-RU" altLang="x-none" sz="2000" dirty="0"/>
              <a:t> </a:t>
            </a:r>
            <a:r>
              <a:rPr lang="ru-RU" altLang="x-none" sz="2000" dirty="0" err="1"/>
              <a:t>басқа</a:t>
            </a:r>
            <a:r>
              <a:rPr lang="ru-RU" altLang="x-none" sz="2000" dirty="0"/>
              <a:t> </a:t>
            </a:r>
            <a:r>
              <a:rPr lang="ru-RU" altLang="x-none" sz="2000" b="1" u="sng" dirty="0" err="1"/>
              <a:t>шаң</a:t>
            </a:r>
            <a:r>
              <a:rPr lang="ru-RU" altLang="x-none" sz="2000" b="1" u="sng" dirty="0"/>
              <a:t>, </a:t>
            </a:r>
            <a:r>
              <a:rPr lang="ru-RU" altLang="x-none" sz="2000" b="1" u="sng" dirty="0" err="1"/>
              <a:t>күл</a:t>
            </a:r>
            <a:r>
              <a:rPr lang="ru-RU" altLang="x-none" sz="2000" b="1" u="sng" dirty="0"/>
              <a:t>, </a:t>
            </a:r>
            <a:r>
              <a:rPr lang="ru-RU" altLang="x-none" sz="2000" b="1" u="sng" dirty="0" err="1"/>
              <a:t>көміртегі</a:t>
            </a:r>
            <a:r>
              <a:rPr lang="ru-RU" altLang="x-none" sz="2000" b="1" u="sng" dirty="0"/>
              <a:t> </a:t>
            </a:r>
            <a:r>
              <a:rPr lang="ru-RU" altLang="x-none" sz="2000" b="1" u="sng" dirty="0" err="1"/>
              <a:t>және</a:t>
            </a:r>
            <a:r>
              <a:rPr lang="ru-RU" altLang="x-none" sz="2000" b="1" u="sng" dirty="0"/>
              <a:t> </a:t>
            </a:r>
            <a:r>
              <a:rPr lang="ru-RU" altLang="x-none" sz="2000" b="1" u="sng" dirty="0" err="1"/>
              <a:t>т.б</a:t>
            </a:r>
            <a:r>
              <a:rPr lang="ru-RU" altLang="x-none" sz="2000" b="1" u="sng" dirty="0"/>
              <a:t>. </a:t>
            </a:r>
            <a:r>
              <a:rPr lang="ru-RU" altLang="x-none" sz="2000" dirty="0" err="1"/>
              <a:t>болады</a:t>
            </a:r>
            <a:r>
              <a:rPr lang="ru-RU" altLang="x-none" sz="2000" dirty="0"/>
              <a:t>.</a:t>
            </a:r>
          </a:p>
          <a:p>
            <a:pPr algn="just" eaLnBrk="1" hangingPunct="1"/>
            <a:endParaRPr lang="ru-RU" altLang="x-none" sz="2000" dirty="0"/>
          </a:p>
          <a:p>
            <a:pPr algn="just" eaLnBrk="1" hangingPunct="1"/>
            <a:r>
              <a:rPr lang="ru-RU" altLang="x-none" sz="2000" dirty="0" err="1"/>
              <a:t>Құрамында</a:t>
            </a:r>
            <a:r>
              <a:rPr lang="ru-RU" altLang="x-none" sz="2000" dirty="0"/>
              <a:t> </a:t>
            </a:r>
            <a:r>
              <a:rPr lang="ru-RU" altLang="x-none" sz="2000" dirty="0" err="1"/>
              <a:t>қатты</a:t>
            </a:r>
            <a:r>
              <a:rPr lang="ru-RU" altLang="x-none" sz="2000" dirty="0"/>
              <a:t> </a:t>
            </a:r>
            <a:r>
              <a:rPr lang="ru-RU" altLang="x-none" sz="2000" dirty="0" err="1"/>
              <a:t>ілмелі</a:t>
            </a:r>
            <a:r>
              <a:rPr lang="ru-RU" altLang="x-none" sz="2000" dirty="0"/>
              <a:t> </a:t>
            </a:r>
            <a:r>
              <a:rPr lang="ru-RU" altLang="x-none" sz="2000" dirty="0" err="1"/>
              <a:t>бөлшектері</a:t>
            </a:r>
            <a:r>
              <a:rPr lang="ru-RU" altLang="x-none" sz="2000" dirty="0"/>
              <a:t> </a:t>
            </a:r>
            <a:r>
              <a:rPr lang="ru-RU" altLang="x-none" sz="2000" dirty="0" err="1"/>
              <a:t>жоқ</a:t>
            </a:r>
            <a:r>
              <a:rPr lang="ru-RU" altLang="x-none" sz="2000" dirty="0"/>
              <a:t> </a:t>
            </a:r>
            <a:r>
              <a:rPr lang="ru-RU" altLang="x-none" sz="2000" dirty="0" err="1"/>
              <a:t>газдар</a:t>
            </a:r>
            <a:r>
              <a:rPr lang="ru-RU" altLang="x-none" sz="2000" dirty="0"/>
              <a:t> </a:t>
            </a:r>
            <a:r>
              <a:rPr lang="ru-RU" altLang="x-none" sz="2000" dirty="0" err="1"/>
              <a:t>шартты</a:t>
            </a:r>
            <a:r>
              <a:rPr lang="ru-RU" altLang="x-none" sz="2000" dirty="0"/>
              <a:t> </a:t>
            </a:r>
            <a:r>
              <a:rPr lang="ru-RU" altLang="x-none" sz="2000" dirty="0" err="1"/>
              <a:t>түрде</a:t>
            </a:r>
            <a:r>
              <a:rPr lang="ru-RU" altLang="x-none" sz="2000" dirty="0"/>
              <a:t> </a:t>
            </a:r>
            <a:r>
              <a:rPr lang="ru-RU" altLang="x-none" sz="2000" b="1" i="1" u="sng" dirty="0" err="1">
                <a:solidFill>
                  <a:srgbClr val="C00000"/>
                </a:solidFill>
              </a:rPr>
              <a:t>жарқырамайтын</a:t>
            </a:r>
            <a:r>
              <a:rPr lang="ru-RU" altLang="x-none" sz="2000" b="1" i="1" u="sng" dirty="0">
                <a:solidFill>
                  <a:srgbClr val="C00000"/>
                </a:solidFill>
              </a:rPr>
              <a:t> </a:t>
            </a:r>
            <a:r>
              <a:rPr lang="ru-RU" altLang="x-none" sz="2000" b="1" i="1" u="sng" dirty="0" err="1">
                <a:solidFill>
                  <a:srgbClr val="C00000"/>
                </a:solidFill>
              </a:rPr>
              <a:t>газдар</a:t>
            </a:r>
            <a:r>
              <a:rPr lang="ru-RU" altLang="x-none" sz="2000" b="1" i="1" u="sng" dirty="0">
                <a:solidFill>
                  <a:srgbClr val="C00000"/>
                </a:solidFill>
              </a:rPr>
              <a:t> </a:t>
            </a:r>
            <a:r>
              <a:rPr lang="ru-RU" altLang="x-none" sz="2000" dirty="0" err="1"/>
              <a:t>деп</a:t>
            </a:r>
            <a:r>
              <a:rPr lang="ru-RU" altLang="x-none" sz="2000" dirty="0"/>
              <a:t>, ал </a:t>
            </a:r>
            <a:r>
              <a:rPr lang="ru-RU" altLang="x-none" sz="2000" b="1" u="sng" dirty="0" err="1"/>
              <a:t>қатты</a:t>
            </a:r>
            <a:r>
              <a:rPr lang="ru-RU" altLang="x-none" sz="2000" b="1" u="sng" dirty="0"/>
              <a:t> </a:t>
            </a:r>
            <a:r>
              <a:rPr lang="ru-RU" altLang="x-none" sz="2000" b="1" u="sng" dirty="0" err="1"/>
              <a:t>бөлшектері</a:t>
            </a:r>
            <a:r>
              <a:rPr lang="ru-RU" altLang="x-none" sz="2000" b="1" u="sng" dirty="0"/>
              <a:t> </a:t>
            </a:r>
            <a:r>
              <a:rPr lang="ru-RU" altLang="x-none" sz="2000" b="1" u="sng" dirty="0" err="1"/>
              <a:t>барлар</a:t>
            </a:r>
            <a:r>
              <a:rPr lang="ru-RU" altLang="x-none" sz="2000" b="1" u="sng" dirty="0"/>
              <a:t> </a:t>
            </a:r>
            <a:r>
              <a:rPr lang="ru-RU" altLang="x-none" sz="2000" dirty="0"/>
              <a:t>- </a:t>
            </a:r>
            <a:r>
              <a:rPr lang="ru-RU" altLang="x-none" sz="2000" b="1" i="1" u="sng" dirty="0" err="1">
                <a:solidFill>
                  <a:srgbClr val="C00000"/>
                </a:solidFill>
              </a:rPr>
              <a:t>жарқырайтын</a:t>
            </a:r>
            <a:r>
              <a:rPr lang="ru-RU" altLang="x-none" sz="2000" b="1" i="1" u="sng" dirty="0">
                <a:solidFill>
                  <a:srgbClr val="C00000"/>
                </a:solidFill>
              </a:rPr>
              <a:t> </a:t>
            </a:r>
            <a:r>
              <a:rPr lang="ru-RU" altLang="x-none" sz="2000" b="1" i="1" u="sng" dirty="0" err="1">
                <a:solidFill>
                  <a:srgbClr val="C00000"/>
                </a:solidFill>
              </a:rPr>
              <a:t>газдар</a:t>
            </a:r>
            <a:r>
              <a:rPr lang="ru-RU" altLang="x-none" sz="2000" b="1" i="1" u="sng" dirty="0">
                <a:solidFill>
                  <a:srgbClr val="C00000"/>
                </a:solidFill>
              </a:rPr>
              <a:t> </a:t>
            </a:r>
            <a:r>
              <a:rPr lang="ru-RU" altLang="x-none" sz="2000" dirty="0" err="1"/>
              <a:t>деп</a:t>
            </a:r>
            <a:r>
              <a:rPr lang="ru-RU" altLang="x-none" sz="2000" dirty="0"/>
              <a:t> </a:t>
            </a:r>
            <a:r>
              <a:rPr lang="ru-RU" altLang="x-none" sz="2000" dirty="0" err="1"/>
              <a:t>аталады</a:t>
            </a:r>
            <a:r>
              <a:rPr lang="ru-RU" altLang="x-none" sz="2000" dirty="0"/>
              <a:t>.</a:t>
            </a:r>
          </a:p>
          <a:p>
            <a:pPr algn="just" eaLnBrk="1" hangingPunct="1"/>
            <a:endParaRPr lang="ru-RU" altLang="x-none" sz="2000" dirty="0"/>
          </a:p>
          <a:p>
            <a:pPr algn="just" eaLnBrk="1" hangingPunct="1"/>
            <a:r>
              <a:rPr lang="ru-RU" altLang="x-none" sz="2000" b="1" u="sng" dirty="0" err="1"/>
              <a:t>Жарқырамайтын</a:t>
            </a:r>
            <a:r>
              <a:rPr lang="ru-RU" altLang="x-none" sz="2000" b="1" u="sng" dirty="0"/>
              <a:t> </a:t>
            </a:r>
            <a:r>
              <a:rPr lang="ru-RU" altLang="x-none" sz="2000" b="1" u="sng" dirty="0" err="1"/>
              <a:t>газдардың</a:t>
            </a:r>
            <a:r>
              <a:rPr lang="ru-RU" altLang="x-none" sz="2000" b="1" u="sng" dirty="0"/>
              <a:t> </a:t>
            </a:r>
            <a:r>
              <a:rPr lang="ru-RU" altLang="x-none" sz="2000" dirty="0" err="1"/>
              <a:t>сәулелену</a:t>
            </a:r>
            <a:r>
              <a:rPr lang="ru-RU" altLang="x-none" sz="2000" dirty="0"/>
              <a:t> </a:t>
            </a:r>
            <a:r>
              <a:rPr lang="ru-RU" altLang="x-none" sz="2000" dirty="0" err="1"/>
              <a:t>қарқындылығы</a:t>
            </a:r>
            <a:r>
              <a:rPr lang="ru-RU" altLang="x-none" sz="2000" dirty="0"/>
              <a:t> </a:t>
            </a:r>
            <a:r>
              <a:rPr lang="ru-RU" altLang="x-none" sz="2000" dirty="0" err="1"/>
              <a:t>жағынан</a:t>
            </a:r>
            <a:r>
              <a:rPr lang="ru-RU" altLang="x-none" sz="2000" dirty="0"/>
              <a:t> </a:t>
            </a:r>
            <a:r>
              <a:rPr lang="ru-RU" altLang="x-none" sz="2000" dirty="0" err="1"/>
              <a:t>жарқырайтын</a:t>
            </a:r>
            <a:r>
              <a:rPr lang="ru-RU" altLang="x-none" sz="2000" dirty="0"/>
              <a:t> </a:t>
            </a:r>
            <a:r>
              <a:rPr lang="ru-RU" altLang="x-none" sz="2000" dirty="0" err="1"/>
              <a:t>газдарының</a:t>
            </a:r>
            <a:r>
              <a:rPr lang="ru-RU" altLang="x-none" sz="2000" dirty="0"/>
              <a:t> </a:t>
            </a:r>
            <a:r>
              <a:rPr lang="ru-RU" altLang="x-none" sz="2000" dirty="0" err="1"/>
              <a:t>сәулеленуінен</a:t>
            </a:r>
            <a:r>
              <a:rPr lang="ru-RU" altLang="x-none" sz="2000" dirty="0"/>
              <a:t> (</a:t>
            </a:r>
            <a:r>
              <a:rPr lang="ru-RU" altLang="x-none" sz="2000" dirty="0" err="1"/>
              <a:t>қатты</a:t>
            </a:r>
            <a:r>
              <a:rPr lang="ru-RU" altLang="x-none" sz="2000" dirty="0"/>
              <a:t> </a:t>
            </a:r>
            <a:r>
              <a:rPr lang="ru-RU" altLang="x-none" sz="2000" dirty="0" err="1"/>
              <a:t>денелерге</a:t>
            </a:r>
            <a:r>
              <a:rPr lang="ru-RU" altLang="x-none" sz="2000" dirty="0"/>
              <a:t> </a:t>
            </a:r>
            <a:r>
              <a:rPr lang="ru-RU" altLang="x-none" sz="2000" dirty="0" err="1"/>
              <a:t>жақын</a:t>
            </a:r>
            <a:r>
              <a:rPr lang="ru-RU" altLang="x-none" sz="2000" dirty="0"/>
              <a:t>)  </a:t>
            </a:r>
            <a:r>
              <a:rPr lang="ru-RU" altLang="x-none" sz="2000" dirty="0" err="1"/>
              <a:t>едәуір</a:t>
            </a:r>
            <a:r>
              <a:rPr lang="ru-RU" altLang="x-none" sz="2000" dirty="0"/>
              <a:t> </a:t>
            </a:r>
            <a:r>
              <a:rPr lang="ru-RU" altLang="x-none" sz="2000" dirty="0" err="1"/>
              <a:t>төмен</a:t>
            </a:r>
            <a:r>
              <a:rPr lang="ru-RU" altLang="x-none" sz="2000" dirty="0"/>
              <a:t> </a:t>
            </a:r>
            <a:r>
              <a:rPr lang="ru-RU" altLang="x-none" sz="2000" dirty="0" err="1"/>
              <a:t>болады</a:t>
            </a:r>
            <a:r>
              <a:rPr lang="ru-RU" altLang="x-none" sz="2000" dirty="0"/>
              <a:t>.</a:t>
            </a:r>
          </a:p>
          <a:p>
            <a:pPr algn="just" eaLnBrk="1" hangingPunct="1"/>
            <a:endParaRPr lang="ru-RU" altLang="x-none" sz="2000" dirty="0"/>
          </a:p>
          <a:p>
            <a:pPr algn="just" eaLnBrk="1" hangingPunct="1"/>
            <a:r>
              <a:rPr lang="ru-RU" altLang="x-none" sz="2000" dirty="0" err="1"/>
              <a:t>Жарқырамайтын</a:t>
            </a:r>
            <a:r>
              <a:rPr lang="ru-RU" altLang="x-none" sz="2000" dirty="0"/>
              <a:t> </a:t>
            </a:r>
            <a:r>
              <a:rPr lang="ru-RU" altLang="x-none" sz="2000" dirty="0" err="1"/>
              <a:t>газдардың</a:t>
            </a:r>
            <a:r>
              <a:rPr lang="ru-RU" altLang="x-none" sz="2000" dirty="0"/>
              <a:t> </a:t>
            </a:r>
            <a:r>
              <a:rPr lang="el-GR" altLang="x-none" sz="2000" dirty="0"/>
              <a:t>ε </a:t>
            </a:r>
            <a:r>
              <a:rPr lang="ru-RU" altLang="x-none" sz="2000" dirty="0" err="1"/>
              <a:t>сәулелену</a:t>
            </a:r>
            <a:r>
              <a:rPr lang="ru-RU" altLang="x-none" sz="2000" dirty="0"/>
              <a:t> </a:t>
            </a:r>
            <a:r>
              <a:rPr lang="ru-RU" altLang="x-none" sz="2000" dirty="0" err="1"/>
              <a:t>коэффициенті</a:t>
            </a:r>
            <a:r>
              <a:rPr lang="ru-RU" altLang="x-none" sz="2000" dirty="0"/>
              <a:t> 0,1-0,4 </a:t>
            </a:r>
            <a:r>
              <a:rPr lang="ru-RU" altLang="x-none" sz="2000" dirty="0" err="1"/>
              <a:t>аралығында</a:t>
            </a:r>
            <a:r>
              <a:rPr lang="ru-RU" altLang="x-none" sz="2000" dirty="0"/>
              <a:t>, ал </a:t>
            </a:r>
            <a:r>
              <a:rPr lang="ru-RU" altLang="x-none" sz="2000" dirty="0" err="1"/>
              <a:t>жарқырайтын</a:t>
            </a:r>
            <a:r>
              <a:rPr lang="ru-RU" altLang="x-none" sz="2000" dirty="0"/>
              <a:t> </a:t>
            </a:r>
            <a:r>
              <a:rPr lang="ru-RU" altLang="x-none" sz="2000" dirty="0" err="1"/>
              <a:t>газдардыңкі</a:t>
            </a:r>
            <a:r>
              <a:rPr lang="ru-RU" altLang="x-none" sz="2000" dirty="0"/>
              <a:t> 0,4-0,8 </a:t>
            </a:r>
            <a:r>
              <a:rPr lang="ru-RU" altLang="x-none" sz="2000" dirty="0" err="1"/>
              <a:t>құрайды</a:t>
            </a:r>
            <a:r>
              <a:rPr lang="ru-RU" altLang="x-none" sz="2000" dirty="0"/>
              <a:t>.</a:t>
            </a:r>
          </a:p>
        </p:txBody>
      </p:sp>
    </p:spTree>
    <p:extLst>
      <p:ext uri="{BB962C8B-B14F-4D97-AF65-F5344CB8AC3E}">
        <p14:creationId xmlns:p14="http://schemas.microsoft.com/office/powerpoint/2010/main" val="252115542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Номер слайда 1">
            <a:extLst>
              <a:ext uri="{FF2B5EF4-FFF2-40B4-BE49-F238E27FC236}">
                <a16:creationId xmlns:a16="http://schemas.microsoft.com/office/drawing/2014/main" id="{72B38BA4-74B5-F445-891C-14E028C964F7}"/>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3EB2BA-0B3F-2E49-8794-B8E4A560C3FF}" type="slidenum">
              <a:rPr lang="ru-RU" altLang="x-none"/>
              <a:pPr/>
              <a:t>38</a:t>
            </a:fld>
            <a:endParaRPr lang="ru-RU" altLang="x-none"/>
          </a:p>
        </p:txBody>
      </p:sp>
      <p:sp>
        <p:nvSpPr>
          <p:cNvPr id="3" name="TextBox 2">
            <a:extLst>
              <a:ext uri="{FF2B5EF4-FFF2-40B4-BE49-F238E27FC236}">
                <a16:creationId xmlns:a16="http://schemas.microsoft.com/office/drawing/2014/main" id="{F0171D28-B7B0-6740-9D1A-5C006E8816A3}"/>
              </a:ext>
            </a:extLst>
          </p:cNvPr>
          <p:cNvSpPr txBox="1"/>
          <p:nvPr/>
        </p:nvSpPr>
        <p:spPr>
          <a:xfrm>
            <a:off x="251618" y="476672"/>
            <a:ext cx="8640763" cy="5262979"/>
          </a:xfrm>
          <a:prstGeom prst="rect">
            <a:avLst/>
          </a:prstGeom>
          <a:noFill/>
        </p:spPr>
        <p:txBody>
          <a:bodyPr>
            <a:spAutoFit/>
          </a:bodyPr>
          <a:lstStyle/>
          <a:p>
            <a:pPr algn="ctr" eaLnBrk="1" hangingPunct="1">
              <a:defRPr/>
            </a:pPr>
            <a:r>
              <a:rPr lang="ru-RU" sz="2400" b="1" i="1" dirty="0">
                <a:latin typeface="Times New Roman" panose="02020603050405020304" pitchFamily="18" charset="0"/>
                <a:cs typeface="Times New Roman" panose="02020603050405020304" pitchFamily="18" charset="0"/>
              </a:rPr>
              <a:t> </a:t>
            </a:r>
            <a:r>
              <a:rPr lang="ru-RU" sz="2400" b="1" i="1" dirty="0" err="1">
                <a:solidFill>
                  <a:srgbClr val="C00000"/>
                </a:solidFill>
                <a:latin typeface="Times New Roman" panose="02020603050405020304" pitchFamily="18" charset="0"/>
                <a:cs typeface="Times New Roman" panose="02020603050405020304" pitchFamily="18" charset="0"/>
              </a:rPr>
              <a:t>Бақылау</a:t>
            </a:r>
            <a:r>
              <a:rPr lang="ru-RU" sz="2400" b="1" i="1" dirty="0">
                <a:solidFill>
                  <a:srgbClr val="C00000"/>
                </a:solidFill>
                <a:latin typeface="Times New Roman" panose="02020603050405020304" pitchFamily="18" charset="0"/>
                <a:cs typeface="Times New Roman" panose="02020603050405020304" pitchFamily="18" charset="0"/>
              </a:rPr>
              <a:t> </a:t>
            </a:r>
            <a:r>
              <a:rPr lang="ru-RU" sz="2400" b="1" i="1" dirty="0" err="1">
                <a:solidFill>
                  <a:srgbClr val="C00000"/>
                </a:solidFill>
                <a:latin typeface="Times New Roman" panose="02020603050405020304" pitchFamily="18" charset="0"/>
                <a:cs typeface="Times New Roman" panose="02020603050405020304" pitchFamily="18" charset="0"/>
              </a:rPr>
              <a:t>сұрақтары</a:t>
            </a:r>
            <a:r>
              <a:rPr lang="ru-RU" sz="2400" b="1" i="1" dirty="0">
                <a:solidFill>
                  <a:srgbClr val="C00000"/>
                </a:solidFill>
                <a:latin typeface="Times New Roman" panose="02020603050405020304" pitchFamily="18" charset="0"/>
                <a:cs typeface="Times New Roman" panose="02020603050405020304" pitchFamily="18" charset="0"/>
              </a:rPr>
              <a:t>:</a:t>
            </a:r>
          </a:p>
          <a:p>
            <a:pPr algn="just" eaLnBrk="1" hangingPunct="1">
              <a:defRPr/>
            </a:pPr>
            <a:endParaRPr lang="x-none" sz="2400" i="1" dirty="0">
              <a:solidFill>
                <a:srgbClr val="C00000"/>
              </a:solidFill>
              <a:latin typeface="Times New Roman" panose="02020603050405020304" pitchFamily="18" charset="0"/>
              <a:cs typeface="Times New Roman" panose="02020603050405020304" pitchFamily="18" charset="0"/>
            </a:endParaRP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Фурье </a:t>
            </a:r>
            <a:r>
              <a:rPr lang="ru-RU" altLang="x-none" sz="2400" i="1" dirty="0" err="1">
                <a:latin typeface="Times New Roman" panose="02020603050405020304" pitchFamily="18" charset="0"/>
                <a:cs typeface="Times New Roman" panose="02020603050405020304" pitchFamily="18" charset="0"/>
              </a:rPr>
              <a:t>заңының</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тұжырымдалуы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және</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мәні</a:t>
            </a:r>
            <a:r>
              <a:rPr lang="ru-RU" altLang="x-none" sz="2400" i="1" dirty="0">
                <a:latin typeface="Times New Roman" panose="02020603050405020304" pitchFamily="18" charset="0"/>
                <a:cs typeface="Times New Roman" panose="02020603050405020304" pitchFamily="18" charset="0"/>
              </a:rPr>
              <a:t>.</a:t>
            </a: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коэффициенті</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туралы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түсінік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Оның</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мәні</a:t>
            </a:r>
            <a:r>
              <a:rPr lang="ru-RU" altLang="x-none" sz="2400" i="1" dirty="0">
                <a:latin typeface="Times New Roman" panose="02020603050405020304" pitchFamily="18" charset="0"/>
                <a:cs typeface="Times New Roman" panose="02020603050405020304" pitchFamily="18" charset="0"/>
              </a:rPr>
              <a:t> неге </a:t>
            </a:r>
            <a:r>
              <a:rPr lang="ru-RU" altLang="x-none" sz="2400" i="1" dirty="0" err="1">
                <a:latin typeface="Times New Roman" panose="02020603050405020304" pitchFamily="18" charset="0"/>
                <a:cs typeface="Times New Roman" panose="02020603050405020304" pitchFamily="18" charset="0"/>
              </a:rPr>
              <a:t>байланысты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Мысалдар</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келтіріңіз</a:t>
            </a:r>
            <a:r>
              <a:rPr lang="ru-RU" altLang="x-none" sz="2400" i="1" dirty="0">
                <a:latin typeface="Times New Roman" panose="02020603050405020304" pitchFamily="18" charset="0"/>
                <a:cs typeface="Times New Roman" panose="02020603050405020304" pitchFamily="18" charset="0"/>
              </a:rPr>
              <a:t>.</a:t>
            </a: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Газдардағы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туралы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айтыңыз</a:t>
            </a:r>
            <a:endParaRPr lang="ru-RU" altLang="x-none" sz="2400" i="1" dirty="0">
              <a:latin typeface="Times New Roman" panose="02020603050405020304" pitchFamily="18" charset="0"/>
              <a:cs typeface="Times New Roman" panose="02020603050405020304" pitchFamily="18" charset="0"/>
            </a:endParaRP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Қатты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денелердегі</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туралы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айтыңыз</a:t>
            </a:r>
            <a:endParaRPr lang="ru-RU" altLang="x-none" sz="2400" i="1" dirty="0">
              <a:latin typeface="Times New Roman" panose="02020603050405020304" pitchFamily="18" charset="0"/>
              <a:cs typeface="Times New Roman" panose="02020603050405020304" pitchFamily="18" charset="0"/>
            </a:endParaRP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Сұйықтардағы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туралы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айтыңыз</a:t>
            </a:r>
            <a:endParaRPr lang="ru-RU" altLang="x-none" sz="2400" i="1" dirty="0">
              <a:latin typeface="Times New Roman" panose="02020603050405020304" pitchFamily="18" charset="0"/>
              <a:cs typeface="Times New Roman" panose="02020603050405020304" pitchFamily="18" charset="0"/>
            </a:endParaRP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Вакуумдағы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туралы</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айтыңыз</a:t>
            </a:r>
            <a:endParaRPr lang="ru-RU" altLang="x-none" sz="2400" i="1" dirty="0">
              <a:latin typeface="Times New Roman" panose="02020603050405020304" pitchFamily="18" charset="0"/>
              <a:cs typeface="Times New Roman" panose="02020603050405020304" pitchFamily="18" charset="0"/>
            </a:endParaRP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Жылуөткізгіштік</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мәніне</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әсер</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ететін</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негізгі</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факторлар</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қандай</a:t>
            </a:r>
            <a:r>
              <a:rPr lang="ru-RU" altLang="x-none" sz="2400" i="1" dirty="0">
                <a:latin typeface="Times New Roman" panose="02020603050405020304" pitchFamily="18" charset="0"/>
                <a:cs typeface="Times New Roman" panose="02020603050405020304" pitchFamily="18" charset="0"/>
              </a:rPr>
              <a:t>?</a:t>
            </a: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Конвективті</a:t>
            </a:r>
            <a:r>
              <a:rPr lang="ru-RU" altLang="x-none" sz="2400" i="1" dirty="0">
                <a:latin typeface="Times New Roman" panose="02020603050405020304" pitchFamily="18" charset="0"/>
                <a:cs typeface="Times New Roman" panose="02020603050405020304" pitchFamily="18" charset="0"/>
              </a:rPr>
              <a:t> трансфер </a:t>
            </a:r>
            <a:r>
              <a:rPr lang="ru-RU" altLang="x-none" sz="2400" i="1" dirty="0" err="1">
                <a:latin typeface="Times New Roman" panose="02020603050405020304" pitchFamily="18" charset="0"/>
                <a:cs typeface="Times New Roman" panose="02020603050405020304" pitchFamily="18" charset="0"/>
              </a:rPr>
              <a:t>дегеніміз</a:t>
            </a:r>
            <a:r>
              <a:rPr lang="ru-RU" altLang="x-none" sz="2400" i="1" dirty="0">
                <a:latin typeface="Times New Roman" panose="02020603050405020304" pitchFamily="18" charset="0"/>
                <a:cs typeface="Times New Roman" panose="02020603050405020304" pitchFamily="18" charset="0"/>
              </a:rPr>
              <a:t> не?</a:t>
            </a: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Конвективті</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жылу</a:t>
            </a:r>
            <a:r>
              <a:rPr lang="ru-RU" altLang="x-none" sz="2400" i="1" dirty="0">
                <a:latin typeface="Times New Roman" panose="02020603050405020304" pitchFamily="18" charset="0"/>
                <a:cs typeface="Times New Roman" panose="02020603050405020304" pitchFamily="18" charset="0"/>
              </a:rPr>
              <a:t> беру </a:t>
            </a:r>
            <a:r>
              <a:rPr lang="ru-RU" altLang="x-none" sz="2400" i="1" dirty="0" err="1">
                <a:latin typeface="Times New Roman" panose="02020603050405020304" pitchFamily="18" charset="0"/>
                <a:cs typeface="Times New Roman" panose="02020603050405020304" pitchFamily="18" charset="0"/>
              </a:rPr>
              <a:t>дегеніміз</a:t>
            </a:r>
            <a:r>
              <a:rPr lang="ru-RU" altLang="x-none" sz="2400" i="1" dirty="0">
                <a:latin typeface="Times New Roman" panose="02020603050405020304" pitchFamily="18" charset="0"/>
                <a:cs typeface="Times New Roman" panose="02020603050405020304" pitchFamily="18" charset="0"/>
              </a:rPr>
              <a:t> не?</a:t>
            </a:r>
          </a:p>
          <a:p>
            <a:pPr eaLnBrk="1" hangingPunct="1">
              <a:buFontTx/>
              <a:buAutoNum type="arabicPeriod"/>
            </a:pPr>
            <a:r>
              <a:rPr lang="ru-RU" altLang="x-none" sz="2400" i="1" dirty="0">
                <a:latin typeface="Times New Roman" panose="02020603050405020304" pitchFamily="18" charset="0"/>
                <a:cs typeface="Times New Roman" panose="02020603050405020304" pitchFamily="18" charset="0"/>
              </a:rPr>
              <a:t>  Ньютон-</a:t>
            </a:r>
            <a:r>
              <a:rPr lang="ru-RU" altLang="x-none" sz="2400" i="1" dirty="0" err="1">
                <a:latin typeface="Times New Roman" panose="02020603050405020304" pitchFamily="18" charset="0"/>
                <a:cs typeface="Times New Roman" panose="02020603050405020304" pitchFamily="18" charset="0"/>
              </a:rPr>
              <a:t>Рихман</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заңының</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мәні</a:t>
            </a:r>
            <a:r>
              <a:rPr lang="ru-RU" altLang="x-none" sz="2400" i="1" dirty="0">
                <a:latin typeface="Times New Roman" panose="02020603050405020304" pitchFamily="18" charset="0"/>
                <a:cs typeface="Times New Roman" panose="02020603050405020304" pitchFamily="18" charset="0"/>
              </a:rPr>
              <a:t> </a:t>
            </a:r>
            <a:r>
              <a:rPr lang="ru-RU" altLang="x-none" sz="2400" i="1" dirty="0" err="1">
                <a:latin typeface="Times New Roman" panose="02020603050405020304" pitchFamily="18" charset="0"/>
                <a:cs typeface="Times New Roman" panose="02020603050405020304" pitchFamily="18" charset="0"/>
              </a:rPr>
              <a:t>неде</a:t>
            </a:r>
            <a:r>
              <a:rPr lang="ru-RU" altLang="x-none" sz="2400" i="1"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3">
            <a:extLst>
              <a:ext uri="{FF2B5EF4-FFF2-40B4-BE49-F238E27FC236}">
                <a16:creationId xmlns:a16="http://schemas.microsoft.com/office/drawing/2014/main" id="{27777381-C6BA-F94B-8E25-C0465AB153F4}"/>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A32B5E4-F3F4-954C-A276-72CEF88A65E4}" type="slidenum">
              <a:rPr lang="ru-RU" altLang="x-none" sz="1400"/>
              <a:pPr algn="r" eaLnBrk="1" hangingPunct="1"/>
              <a:t>4</a:t>
            </a:fld>
            <a:endParaRPr lang="ru-RU" altLang="x-none" sz="1400"/>
          </a:p>
        </p:txBody>
      </p:sp>
      <p:sp>
        <p:nvSpPr>
          <p:cNvPr id="8196" name="Rectangle 13">
            <a:extLst>
              <a:ext uri="{FF2B5EF4-FFF2-40B4-BE49-F238E27FC236}">
                <a16:creationId xmlns:a16="http://schemas.microsoft.com/office/drawing/2014/main" id="{C523E5C7-0DE5-0B46-B671-AA48C27374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197" name="Rectangle 15">
            <a:extLst>
              <a:ext uri="{FF2B5EF4-FFF2-40B4-BE49-F238E27FC236}">
                <a16:creationId xmlns:a16="http://schemas.microsoft.com/office/drawing/2014/main" id="{BEC017C5-63CC-CA4F-AEE0-3A533DB925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198" name="Rectangle 17">
            <a:extLst>
              <a:ext uri="{FF2B5EF4-FFF2-40B4-BE49-F238E27FC236}">
                <a16:creationId xmlns:a16="http://schemas.microsoft.com/office/drawing/2014/main" id="{83A72A64-9999-EC4E-A1F9-F1DAE6A9F5B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199" name="Rectangle 19">
            <a:extLst>
              <a:ext uri="{FF2B5EF4-FFF2-40B4-BE49-F238E27FC236}">
                <a16:creationId xmlns:a16="http://schemas.microsoft.com/office/drawing/2014/main" id="{13754396-A50C-CF4F-B6CE-1EB022BBECB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0" name="Rectangle 21">
            <a:extLst>
              <a:ext uri="{FF2B5EF4-FFF2-40B4-BE49-F238E27FC236}">
                <a16:creationId xmlns:a16="http://schemas.microsoft.com/office/drawing/2014/main" id="{E88E8CE8-69F8-C442-813A-0ACA97D335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1" name="Rectangle 23">
            <a:extLst>
              <a:ext uri="{FF2B5EF4-FFF2-40B4-BE49-F238E27FC236}">
                <a16:creationId xmlns:a16="http://schemas.microsoft.com/office/drawing/2014/main" id="{EE4464F7-090F-0B4A-948E-A08484D2985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2" name="Rectangle 25">
            <a:extLst>
              <a:ext uri="{FF2B5EF4-FFF2-40B4-BE49-F238E27FC236}">
                <a16:creationId xmlns:a16="http://schemas.microsoft.com/office/drawing/2014/main" id="{FCB49D35-BA37-9249-9C94-5F9A3D4978B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3" name="Rectangle 27">
            <a:extLst>
              <a:ext uri="{FF2B5EF4-FFF2-40B4-BE49-F238E27FC236}">
                <a16:creationId xmlns:a16="http://schemas.microsoft.com/office/drawing/2014/main" id="{28852390-A2AA-2A46-992D-4E10FBBCB7F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4" name="Rectangle 29">
            <a:extLst>
              <a:ext uri="{FF2B5EF4-FFF2-40B4-BE49-F238E27FC236}">
                <a16:creationId xmlns:a16="http://schemas.microsoft.com/office/drawing/2014/main" id="{34AC3345-55E0-4941-A43E-2DA756619F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5" name="Rectangle 31">
            <a:extLst>
              <a:ext uri="{FF2B5EF4-FFF2-40B4-BE49-F238E27FC236}">
                <a16:creationId xmlns:a16="http://schemas.microsoft.com/office/drawing/2014/main" id="{5FC0D351-7D39-AD4B-95C4-AE248EF83D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6" name="Rectangle 33">
            <a:extLst>
              <a:ext uri="{FF2B5EF4-FFF2-40B4-BE49-F238E27FC236}">
                <a16:creationId xmlns:a16="http://schemas.microsoft.com/office/drawing/2014/main" id="{56194F5A-B72C-9444-A628-9D3497F2497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7" name="Rectangle 17">
            <a:extLst>
              <a:ext uri="{FF2B5EF4-FFF2-40B4-BE49-F238E27FC236}">
                <a16:creationId xmlns:a16="http://schemas.microsoft.com/office/drawing/2014/main" id="{164F8572-2DDE-E64C-96AD-66CD830C8D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8" name="Rectangle 19">
            <a:extLst>
              <a:ext uri="{FF2B5EF4-FFF2-40B4-BE49-F238E27FC236}">
                <a16:creationId xmlns:a16="http://schemas.microsoft.com/office/drawing/2014/main" id="{AD4BFDD8-07F2-B643-880C-3AD48031D79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8209" name="TextBox 3">
            <a:extLst>
              <a:ext uri="{FF2B5EF4-FFF2-40B4-BE49-F238E27FC236}">
                <a16:creationId xmlns:a16="http://schemas.microsoft.com/office/drawing/2014/main" id="{23EB96F9-BA39-D140-91A1-F4D5ED39A615}"/>
              </a:ext>
            </a:extLst>
          </p:cNvPr>
          <p:cNvSpPr txBox="1">
            <a:spLocks noChangeArrowheads="1"/>
          </p:cNvSpPr>
          <p:nvPr/>
        </p:nvSpPr>
        <p:spPr bwMode="auto">
          <a:xfrm>
            <a:off x="318356" y="736190"/>
            <a:ext cx="8507288" cy="6001643"/>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ru-RU" sz="1600" dirty="0" err="1">
                <a:latin typeface="+mn-lt"/>
              </a:rPr>
              <a:t>Инженерлік</a:t>
            </a:r>
            <a:r>
              <a:rPr lang="ru-RU" sz="1600" dirty="0">
                <a:latin typeface="+mn-lt"/>
              </a:rPr>
              <a:t> </a:t>
            </a:r>
            <a:r>
              <a:rPr lang="ru-RU" sz="1600" dirty="0" err="1">
                <a:latin typeface="+mn-lt"/>
              </a:rPr>
              <a:t>есептеулерде</a:t>
            </a:r>
            <a:r>
              <a:rPr lang="ru-RU" sz="1600" dirty="0">
                <a:latin typeface="+mn-lt"/>
              </a:rPr>
              <a:t> </a:t>
            </a:r>
            <a:r>
              <a:rPr lang="ru-RU" sz="1600" i="1" dirty="0">
                <a:solidFill>
                  <a:srgbClr val="C00000"/>
                </a:solidFill>
                <a:latin typeface="+mn-lt"/>
              </a:rPr>
              <a:t>Q </a:t>
            </a:r>
            <a:r>
              <a:rPr lang="ru-RU" sz="1600" i="1" dirty="0" err="1">
                <a:solidFill>
                  <a:srgbClr val="C00000"/>
                </a:solidFill>
                <a:latin typeface="+mn-lt"/>
              </a:rPr>
              <a:t>жылу</a:t>
            </a:r>
            <a:r>
              <a:rPr lang="ru-RU" sz="1600" i="1" dirty="0">
                <a:solidFill>
                  <a:srgbClr val="C00000"/>
                </a:solidFill>
                <a:latin typeface="+mn-lt"/>
              </a:rPr>
              <a:t> </a:t>
            </a:r>
            <a:r>
              <a:rPr lang="ru-RU" sz="1600" i="1" dirty="0" err="1">
                <a:solidFill>
                  <a:srgbClr val="C00000"/>
                </a:solidFill>
                <a:latin typeface="+mn-lt"/>
              </a:rPr>
              <a:t>ағынының</a:t>
            </a:r>
            <a:r>
              <a:rPr lang="ru-RU" sz="1600" i="1" dirty="0">
                <a:solidFill>
                  <a:srgbClr val="C00000"/>
                </a:solidFill>
                <a:latin typeface="+mn-lt"/>
              </a:rPr>
              <a:t> </a:t>
            </a:r>
            <a:r>
              <a:rPr lang="ru-RU" sz="1600" i="1" dirty="0" err="1">
                <a:solidFill>
                  <a:srgbClr val="C00000"/>
                </a:solidFill>
                <a:latin typeface="+mn-lt"/>
              </a:rPr>
              <a:t>изотермиялық</a:t>
            </a:r>
            <a:r>
              <a:rPr lang="ru-RU" sz="1600" i="1" dirty="0">
                <a:solidFill>
                  <a:srgbClr val="C00000"/>
                </a:solidFill>
                <a:latin typeface="+mn-lt"/>
              </a:rPr>
              <a:t> </a:t>
            </a:r>
            <a:r>
              <a:rPr lang="ru-RU" sz="1600" i="1" dirty="0" err="1">
                <a:solidFill>
                  <a:srgbClr val="C00000"/>
                </a:solidFill>
                <a:latin typeface="+mn-lt"/>
              </a:rPr>
              <a:t>және</a:t>
            </a:r>
            <a:r>
              <a:rPr lang="ru-RU" sz="1600" i="1" dirty="0">
                <a:solidFill>
                  <a:srgbClr val="C00000"/>
                </a:solidFill>
                <a:latin typeface="+mn-lt"/>
              </a:rPr>
              <a:t> </a:t>
            </a:r>
            <a:r>
              <a:rPr lang="ru-RU" sz="1600" i="1" dirty="0" err="1">
                <a:solidFill>
                  <a:srgbClr val="C00000"/>
                </a:solidFill>
                <a:latin typeface="+mn-lt"/>
              </a:rPr>
              <a:t>изотермиялық</a:t>
            </a:r>
            <a:r>
              <a:rPr lang="ru-RU" sz="1600" i="1" dirty="0">
                <a:solidFill>
                  <a:srgbClr val="C00000"/>
                </a:solidFill>
                <a:latin typeface="+mn-lt"/>
              </a:rPr>
              <a:t> </a:t>
            </a:r>
            <a:r>
              <a:rPr lang="ru-RU" sz="1600" i="1" dirty="0" err="1">
                <a:solidFill>
                  <a:srgbClr val="C00000"/>
                </a:solidFill>
                <a:latin typeface="+mn-lt"/>
              </a:rPr>
              <a:t>емес</a:t>
            </a:r>
            <a:r>
              <a:rPr lang="ru-RU" sz="1600" i="1" dirty="0">
                <a:solidFill>
                  <a:srgbClr val="C00000"/>
                </a:solidFill>
                <a:latin typeface="+mn-lt"/>
              </a:rPr>
              <a:t> </a:t>
            </a:r>
            <a:r>
              <a:rPr lang="ru-RU" sz="1600" i="1" dirty="0" err="1">
                <a:solidFill>
                  <a:srgbClr val="C00000"/>
                </a:solidFill>
                <a:latin typeface="+mn-lt"/>
              </a:rPr>
              <a:t>беттіктері</a:t>
            </a:r>
            <a:r>
              <a:rPr lang="ru-RU" sz="1600" i="1" dirty="0">
                <a:solidFill>
                  <a:srgbClr val="C00000"/>
                </a:solidFill>
                <a:latin typeface="+mn-lt"/>
              </a:rPr>
              <a:t> </a:t>
            </a:r>
            <a:r>
              <a:rPr lang="ru-RU" sz="1600" i="1" dirty="0" err="1">
                <a:solidFill>
                  <a:srgbClr val="C00000"/>
                </a:solidFill>
                <a:latin typeface="+mn-lt"/>
              </a:rPr>
              <a:t>арқылы</a:t>
            </a:r>
            <a:r>
              <a:rPr lang="ru-RU" sz="1600" dirty="0">
                <a:latin typeface="+mn-lt"/>
              </a:rPr>
              <a:t> </a:t>
            </a:r>
            <a:r>
              <a:rPr lang="ru-RU" sz="1600" dirty="0" err="1">
                <a:latin typeface="+mn-lt"/>
              </a:rPr>
              <a:t>есептеу</a:t>
            </a:r>
            <a:r>
              <a:rPr lang="ru-RU" sz="1600" dirty="0">
                <a:latin typeface="+mn-lt"/>
              </a:rPr>
              <a:t> де </a:t>
            </a:r>
            <a:r>
              <a:rPr lang="ru-RU" sz="1600" dirty="0" err="1">
                <a:latin typeface="+mn-lt"/>
              </a:rPr>
              <a:t>қызығушылық</a:t>
            </a:r>
            <a:r>
              <a:rPr lang="ru-RU" sz="1600" dirty="0">
                <a:latin typeface="+mn-lt"/>
              </a:rPr>
              <a:t> </a:t>
            </a:r>
            <a:r>
              <a:rPr lang="ru-RU" sz="1600" dirty="0" err="1">
                <a:latin typeface="+mn-lt"/>
              </a:rPr>
              <a:t>тудырады</a:t>
            </a:r>
            <a:r>
              <a:rPr lang="ru-RU" sz="1600" dirty="0">
                <a:latin typeface="+mn-lt"/>
              </a:rPr>
              <a:t>.</a:t>
            </a:r>
          </a:p>
          <a:p>
            <a:pPr>
              <a:lnSpc>
                <a:spcPct val="150000"/>
              </a:lnSpc>
            </a:pPr>
            <a:r>
              <a:rPr lang="ru-RU" sz="1600" i="1" dirty="0">
                <a:solidFill>
                  <a:srgbClr val="C00000"/>
                </a:solidFill>
                <a:latin typeface="+mn-lt"/>
              </a:rPr>
              <a:t>F </a:t>
            </a:r>
            <a:r>
              <a:rPr lang="ru-RU" sz="1600" i="1" dirty="0" err="1">
                <a:solidFill>
                  <a:srgbClr val="C00000"/>
                </a:solidFill>
                <a:latin typeface="+mn-lt"/>
              </a:rPr>
              <a:t>беттік</a:t>
            </a:r>
            <a:r>
              <a:rPr lang="ru-RU" sz="1600" i="1" dirty="0">
                <a:solidFill>
                  <a:srgbClr val="C00000"/>
                </a:solidFill>
                <a:latin typeface="+mn-lt"/>
              </a:rPr>
              <a:t> </a:t>
            </a:r>
            <a:r>
              <a:rPr lang="ru-RU" sz="1600" dirty="0" err="1">
                <a:latin typeface="+mn-lt"/>
              </a:rPr>
              <a:t>үшін</a:t>
            </a:r>
            <a:r>
              <a:rPr lang="ru-RU" sz="1600" dirty="0">
                <a:latin typeface="+mn-lt"/>
              </a:rPr>
              <a:t> </a:t>
            </a:r>
            <a:r>
              <a:rPr lang="ru-RU" sz="1600" dirty="0">
                <a:solidFill>
                  <a:srgbClr val="FF0000"/>
                </a:solidFill>
                <a:latin typeface="+mn-lt"/>
              </a:rPr>
              <a:t>q</a:t>
            </a:r>
            <a:r>
              <a:rPr lang="ru-RU" sz="1600" dirty="0">
                <a:latin typeface="+mn-lt"/>
              </a:rPr>
              <a:t> </a:t>
            </a:r>
            <a:r>
              <a:rPr lang="ru-RU" sz="1600" dirty="0" err="1">
                <a:latin typeface="+mn-lt"/>
              </a:rPr>
              <a:t>тұрақты</a:t>
            </a:r>
            <a:r>
              <a:rPr lang="ru-RU" sz="1600" dirty="0">
                <a:latin typeface="+mn-lt"/>
              </a:rPr>
              <a:t> </a:t>
            </a:r>
            <a:r>
              <a:rPr lang="ru-RU" sz="1600" dirty="0" err="1">
                <a:latin typeface="+mn-lt"/>
              </a:rPr>
              <a:t>болғанда</a:t>
            </a:r>
            <a:r>
              <a:rPr lang="ru-RU" sz="1600" dirty="0">
                <a:latin typeface="+mn-lt"/>
              </a:rPr>
              <a:t>, </a:t>
            </a:r>
            <a:r>
              <a:rPr lang="ru-RU" sz="1600" dirty="0" err="1">
                <a:latin typeface="+mn-lt"/>
              </a:rPr>
              <a:t>жылу</a:t>
            </a:r>
            <a:r>
              <a:rPr lang="ru-RU" sz="1600" dirty="0">
                <a:latin typeface="+mn-lt"/>
              </a:rPr>
              <a:t> а</a:t>
            </a:r>
            <a:r>
              <a:rPr lang="kk-KZ" sz="1600" dirty="0">
                <a:latin typeface="+mn-lt"/>
              </a:rPr>
              <a:t>ғ</a:t>
            </a:r>
            <a:r>
              <a:rPr lang="ru-RU" sz="1600" dirty="0" err="1">
                <a:latin typeface="+mn-lt"/>
              </a:rPr>
              <a:t>ынын</a:t>
            </a:r>
            <a:r>
              <a:rPr lang="ru-RU" sz="1600" dirty="0">
                <a:latin typeface="+mn-lt"/>
              </a:rPr>
              <a:t> </a:t>
            </a:r>
            <a:r>
              <a:rPr lang="ru-RU" sz="1600" dirty="0" err="1">
                <a:latin typeface="+mn-lt"/>
              </a:rPr>
              <a:t>келесідей</a:t>
            </a:r>
            <a:r>
              <a:rPr lang="ru-RU" sz="1600" dirty="0">
                <a:latin typeface="+mn-lt"/>
              </a:rPr>
              <a:t> </a:t>
            </a:r>
            <a:r>
              <a:rPr lang="ru-RU" sz="1600" dirty="0" err="1">
                <a:latin typeface="+mn-lt"/>
              </a:rPr>
              <a:t>есептеуге</a:t>
            </a:r>
            <a:r>
              <a:rPr lang="ru-RU" sz="1600" dirty="0">
                <a:latin typeface="+mn-lt"/>
              </a:rPr>
              <a:t> </a:t>
            </a:r>
            <a:r>
              <a:rPr lang="ru-RU" sz="1600" dirty="0" err="1">
                <a:latin typeface="+mn-lt"/>
              </a:rPr>
              <a:t>болады</a:t>
            </a:r>
            <a:r>
              <a:rPr lang="ru-RU" sz="1600" dirty="0">
                <a:latin typeface="+mn-lt"/>
              </a:rPr>
              <a:t>:</a:t>
            </a:r>
          </a:p>
          <a:p>
            <a:pPr algn="ctr">
              <a:lnSpc>
                <a:spcPct val="150000"/>
              </a:lnSpc>
            </a:pPr>
            <a:r>
              <a:rPr lang="ru-RU" sz="1600" b="1" dirty="0">
                <a:solidFill>
                  <a:srgbClr val="C00000"/>
                </a:solidFill>
                <a:latin typeface="+mn-lt"/>
              </a:rPr>
              <a:t>Q = </a:t>
            </a:r>
            <a:r>
              <a:rPr lang="ru-RU" sz="1600" b="1" dirty="0" err="1">
                <a:solidFill>
                  <a:srgbClr val="C00000"/>
                </a:solidFill>
                <a:latin typeface="+mn-lt"/>
              </a:rPr>
              <a:t>q⋅F</a:t>
            </a:r>
            <a:r>
              <a:rPr lang="ru-RU" sz="1600" b="1" dirty="0">
                <a:solidFill>
                  <a:srgbClr val="C00000"/>
                </a:solidFill>
                <a:latin typeface="+mn-lt"/>
              </a:rPr>
              <a:t>, [W]. (2)</a:t>
            </a:r>
          </a:p>
          <a:p>
            <a:pPr algn="just">
              <a:lnSpc>
                <a:spcPct val="150000"/>
              </a:lnSpc>
            </a:pPr>
            <a:r>
              <a:rPr lang="ru-RU" sz="1600" i="1" dirty="0" err="1">
                <a:solidFill>
                  <a:srgbClr val="C00000"/>
                </a:solidFill>
                <a:latin typeface="+mn-lt"/>
              </a:rPr>
              <a:t>Жылу</a:t>
            </a:r>
            <a:r>
              <a:rPr lang="ru-RU" sz="1600" i="1" dirty="0">
                <a:solidFill>
                  <a:srgbClr val="C00000"/>
                </a:solidFill>
                <a:latin typeface="+mn-lt"/>
              </a:rPr>
              <a:t> </a:t>
            </a:r>
            <a:r>
              <a:rPr lang="ru-RU" sz="1600" i="1" dirty="0" err="1">
                <a:solidFill>
                  <a:srgbClr val="C00000"/>
                </a:solidFill>
                <a:latin typeface="+mn-lt"/>
              </a:rPr>
              <a:t>өткізгіштік</a:t>
            </a:r>
            <a:r>
              <a:rPr lang="ru-RU" sz="1600" i="1" dirty="0">
                <a:solidFill>
                  <a:srgbClr val="C00000"/>
                </a:solidFill>
                <a:latin typeface="+mn-lt"/>
              </a:rPr>
              <a:t> </a:t>
            </a:r>
            <a:r>
              <a:rPr lang="ru-RU" sz="1600" i="1" dirty="0" err="1">
                <a:solidFill>
                  <a:srgbClr val="C00000"/>
                </a:solidFill>
                <a:latin typeface="+mn-lt"/>
              </a:rPr>
              <a:t>коэффициенті</a:t>
            </a:r>
            <a:r>
              <a:rPr lang="ru-RU" sz="1600" i="1" dirty="0">
                <a:solidFill>
                  <a:srgbClr val="C00000"/>
                </a:solidFill>
                <a:latin typeface="+mn-lt"/>
              </a:rPr>
              <a:t> </a:t>
            </a:r>
            <a:r>
              <a:rPr lang="el-GR" sz="1600" dirty="0">
                <a:latin typeface="Times New Roman" panose="02020603050405020304" pitchFamily="18" charset="0"/>
                <a:cs typeface="Times New Roman" panose="02020603050405020304" pitchFamily="18" charset="0"/>
              </a:rPr>
              <a:t>λ</a:t>
            </a:r>
            <a:r>
              <a:rPr lang="ru-RU" sz="1600" dirty="0"/>
              <a:t> К/м </a:t>
            </a:r>
            <a:r>
              <a:rPr lang="ru-RU" sz="1600" i="1" dirty="0" err="1">
                <a:solidFill>
                  <a:srgbClr val="C00000"/>
                </a:solidFill>
                <a:latin typeface="+mn-lt"/>
              </a:rPr>
              <a:t>физикалық</a:t>
            </a:r>
            <a:r>
              <a:rPr lang="ru-RU" sz="1600" i="1" dirty="0">
                <a:solidFill>
                  <a:srgbClr val="C00000"/>
                </a:solidFill>
                <a:latin typeface="+mn-lt"/>
              </a:rPr>
              <a:t> параметр </a:t>
            </a:r>
            <a:r>
              <a:rPr lang="ru-RU" sz="1600" dirty="0" err="1">
                <a:latin typeface="+mn-lt"/>
              </a:rPr>
              <a:t>болып</a:t>
            </a:r>
            <a:r>
              <a:rPr lang="ru-RU" sz="1600" dirty="0">
                <a:latin typeface="+mn-lt"/>
              </a:rPr>
              <a:t> </a:t>
            </a:r>
            <a:r>
              <a:rPr lang="ru-RU" sz="1600" dirty="0" err="1">
                <a:latin typeface="+mn-lt"/>
              </a:rPr>
              <a:t>табылады</a:t>
            </a:r>
            <a:r>
              <a:rPr lang="ru-RU" sz="1600" dirty="0">
                <a:latin typeface="+mn-lt"/>
              </a:rPr>
              <a:t> </a:t>
            </a:r>
            <a:r>
              <a:rPr lang="ru-RU" sz="1600" dirty="0" err="1">
                <a:latin typeface="+mn-lt"/>
              </a:rPr>
              <a:t>және</a:t>
            </a:r>
            <a:r>
              <a:rPr lang="ru-RU" sz="1600" dirty="0">
                <a:latin typeface="+mn-lt"/>
              </a:rPr>
              <a:t> </a:t>
            </a:r>
            <a:r>
              <a:rPr lang="ru-RU" sz="1600" dirty="0" err="1">
                <a:latin typeface="+mn-lt"/>
              </a:rPr>
              <a:t>заттың</a:t>
            </a:r>
            <a:r>
              <a:rPr lang="ru-RU" sz="1600" dirty="0">
                <a:latin typeface="+mn-lt"/>
              </a:rPr>
              <a:t> </a:t>
            </a:r>
            <a:r>
              <a:rPr lang="ru-RU" sz="1600" dirty="0" err="1">
                <a:solidFill>
                  <a:srgbClr val="C00000"/>
                </a:solidFill>
                <a:latin typeface="+mn-lt"/>
              </a:rPr>
              <a:t>химиялық</a:t>
            </a:r>
            <a:r>
              <a:rPr lang="ru-RU" sz="1600" dirty="0">
                <a:solidFill>
                  <a:srgbClr val="C00000"/>
                </a:solidFill>
                <a:latin typeface="+mn-lt"/>
              </a:rPr>
              <a:t> </a:t>
            </a:r>
            <a:r>
              <a:rPr lang="ru-RU" sz="1600" dirty="0" err="1">
                <a:solidFill>
                  <a:srgbClr val="C00000"/>
                </a:solidFill>
                <a:latin typeface="+mn-lt"/>
              </a:rPr>
              <a:t>табиғатына</a:t>
            </a:r>
            <a:r>
              <a:rPr lang="ru-RU" sz="1600" dirty="0">
                <a:solidFill>
                  <a:srgbClr val="C00000"/>
                </a:solidFill>
                <a:latin typeface="+mn-lt"/>
              </a:rPr>
              <a:t> </a:t>
            </a:r>
            <a:r>
              <a:rPr lang="ru-RU" sz="1600" dirty="0" err="1">
                <a:latin typeface="+mn-lt"/>
              </a:rPr>
              <a:t>және</a:t>
            </a:r>
            <a:r>
              <a:rPr lang="ru-RU" sz="1600" dirty="0">
                <a:latin typeface="+mn-lt"/>
              </a:rPr>
              <a:t> </a:t>
            </a:r>
            <a:r>
              <a:rPr lang="ru-RU" sz="1600" dirty="0" err="1">
                <a:latin typeface="+mn-lt"/>
              </a:rPr>
              <a:t>оның</a:t>
            </a:r>
            <a:r>
              <a:rPr lang="ru-RU" sz="1600" dirty="0">
                <a:latin typeface="+mn-lt"/>
              </a:rPr>
              <a:t> </a:t>
            </a:r>
            <a:r>
              <a:rPr lang="ru-RU" sz="1600" i="1" u="sng" dirty="0" err="1">
                <a:solidFill>
                  <a:srgbClr val="C00000"/>
                </a:solidFill>
                <a:latin typeface="+mn-lt"/>
              </a:rPr>
              <a:t>физикалық</a:t>
            </a:r>
            <a:r>
              <a:rPr lang="ru-RU" sz="1600" i="1" u="sng" dirty="0">
                <a:solidFill>
                  <a:srgbClr val="C00000"/>
                </a:solidFill>
                <a:latin typeface="+mn-lt"/>
              </a:rPr>
              <a:t> </a:t>
            </a:r>
            <a:r>
              <a:rPr lang="ru-RU" sz="1600" i="1" u="sng" dirty="0" err="1">
                <a:solidFill>
                  <a:srgbClr val="C00000"/>
                </a:solidFill>
                <a:latin typeface="+mn-lt"/>
              </a:rPr>
              <a:t>күйіне</a:t>
            </a:r>
            <a:r>
              <a:rPr lang="ru-RU" sz="1600" i="1" u="sng" dirty="0">
                <a:solidFill>
                  <a:srgbClr val="C00000"/>
                </a:solidFill>
                <a:latin typeface="+mn-lt"/>
              </a:rPr>
              <a:t> </a:t>
            </a:r>
            <a:r>
              <a:rPr lang="ru-RU" sz="1600" dirty="0">
                <a:latin typeface="+mn-lt"/>
              </a:rPr>
              <a:t>(</a:t>
            </a:r>
            <a:r>
              <a:rPr lang="ru-RU" sz="1600" dirty="0" err="1">
                <a:latin typeface="+mn-lt"/>
              </a:rPr>
              <a:t>тығыздық</a:t>
            </a:r>
            <a:r>
              <a:rPr lang="ru-RU" sz="1600" dirty="0">
                <a:latin typeface="+mn-lt"/>
              </a:rPr>
              <a:t>, </a:t>
            </a:r>
            <a:r>
              <a:rPr lang="ru-RU" sz="1600" dirty="0" err="1">
                <a:latin typeface="+mn-lt"/>
              </a:rPr>
              <a:t>ылғалдылық</a:t>
            </a:r>
            <a:r>
              <a:rPr lang="ru-RU" sz="1600" dirty="0">
                <a:latin typeface="+mn-lt"/>
              </a:rPr>
              <a:t>, </a:t>
            </a:r>
            <a:r>
              <a:rPr lang="ru-RU" sz="1600" dirty="0" err="1">
                <a:latin typeface="+mn-lt"/>
              </a:rPr>
              <a:t>қысым</a:t>
            </a:r>
            <a:r>
              <a:rPr lang="ru-RU" sz="1600" dirty="0">
                <a:latin typeface="+mn-lt"/>
              </a:rPr>
              <a:t>, температура) </a:t>
            </a:r>
            <a:r>
              <a:rPr lang="ru-RU" sz="1600" dirty="0" err="1">
                <a:latin typeface="+mn-lt"/>
              </a:rPr>
              <a:t>байланысты</a:t>
            </a:r>
            <a:r>
              <a:rPr lang="ru-RU" sz="1600" dirty="0">
                <a:latin typeface="+mn-lt"/>
              </a:rPr>
              <a:t>.</a:t>
            </a:r>
          </a:p>
          <a:p>
            <a:pPr algn="just">
              <a:lnSpc>
                <a:spcPct val="150000"/>
              </a:lnSpc>
            </a:pPr>
            <a:endParaRPr lang="ru-RU" sz="1600" dirty="0">
              <a:latin typeface="+mn-lt"/>
            </a:endParaRPr>
          </a:p>
          <a:p>
            <a:r>
              <a:rPr lang="ru-RU" sz="1600" u="sng" dirty="0" err="1">
                <a:solidFill>
                  <a:srgbClr val="C00000"/>
                </a:solidFill>
                <a:latin typeface="+mn-lt"/>
              </a:rPr>
              <a:t>Металдардың</a:t>
            </a:r>
            <a:r>
              <a:rPr lang="ru-RU" sz="1600" u="sng" dirty="0">
                <a:solidFill>
                  <a:srgbClr val="C00000"/>
                </a:solidFill>
                <a:latin typeface="+mn-lt"/>
              </a:rPr>
              <a:t> </a:t>
            </a:r>
            <a:r>
              <a:rPr lang="ru-RU" sz="1600" u="sng" dirty="0" err="1">
                <a:solidFill>
                  <a:srgbClr val="C00000"/>
                </a:solidFill>
                <a:latin typeface="+mn-lt"/>
              </a:rPr>
              <a:t>жылу</a:t>
            </a:r>
            <a:r>
              <a:rPr lang="ru-RU" sz="1600" u="sng" dirty="0">
                <a:solidFill>
                  <a:srgbClr val="C00000"/>
                </a:solidFill>
                <a:latin typeface="+mn-lt"/>
              </a:rPr>
              <a:t> </a:t>
            </a:r>
            <a:r>
              <a:rPr lang="ru-RU" sz="1600" u="sng" dirty="0" err="1">
                <a:solidFill>
                  <a:srgbClr val="C00000"/>
                </a:solidFill>
                <a:latin typeface="+mn-lt"/>
              </a:rPr>
              <a:t>өткізгіштігі</a:t>
            </a:r>
            <a:r>
              <a:rPr lang="ru-RU" sz="1600" u="sng" dirty="0">
                <a:solidFill>
                  <a:srgbClr val="C00000"/>
                </a:solidFill>
                <a:latin typeface="+mn-lt"/>
              </a:rPr>
              <a:t> </a:t>
            </a:r>
            <a:r>
              <a:rPr lang="ru-RU" sz="1600" u="sng" dirty="0" err="1">
                <a:solidFill>
                  <a:srgbClr val="C00000"/>
                </a:solidFill>
                <a:latin typeface="+mn-lt"/>
              </a:rPr>
              <a:t>ең</a:t>
            </a:r>
            <a:r>
              <a:rPr lang="ru-RU" sz="1600" u="sng" dirty="0">
                <a:solidFill>
                  <a:srgbClr val="C00000"/>
                </a:solidFill>
                <a:latin typeface="+mn-lt"/>
              </a:rPr>
              <a:t> </a:t>
            </a:r>
            <a:r>
              <a:rPr lang="ru-RU" sz="1600" u="sng" dirty="0" err="1">
                <a:solidFill>
                  <a:srgbClr val="C00000"/>
                </a:solidFill>
                <a:latin typeface="+mn-lt"/>
              </a:rPr>
              <a:t>жоғары</a:t>
            </a:r>
            <a:r>
              <a:rPr lang="ru-RU" sz="1600" dirty="0">
                <a:latin typeface="+mn-lt"/>
              </a:rPr>
              <a:t>, ал </a:t>
            </a:r>
            <a:r>
              <a:rPr lang="ru-RU" sz="1600" dirty="0" err="1">
                <a:latin typeface="+mn-lt"/>
              </a:rPr>
              <a:t>газдардыңкі</a:t>
            </a:r>
            <a:r>
              <a:rPr lang="ru-RU" sz="1600" dirty="0">
                <a:latin typeface="+mn-lt"/>
              </a:rPr>
              <a:t> </a:t>
            </a:r>
            <a:r>
              <a:rPr lang="ru-RU" sz="1600" dirty="0" err="1">
                <a:latin typeface="+mn-lt"/>
              </a:rPr>
              <a:t>ең</a:t>
            </a:r>
            <a:r>
              <a:rPr lang="ru-RU" sz="1600" dirty="0">
                <a:latin typeface="+mn-lt"/>
              </a:rPr>
              <a:t> </a:t>
            </a:r>
            <a:r>
              <a:rPr lang="ru-RU" sz="1600" dirty="0" err="1">
                <a:latin typeface="+mn-lt"/>
              </a:rPr>
              <a:t>төмен</a:t>
            </a:r>
            <a:r>
              <a:rPr lang="ru-RU" sz="1600" dirty="0">
                <a:latin typeface="+mn-lt"/>
              </a:rPr>
              <a:t>:</a:t>
            </a:r>
          </a:p>
          <a:p>
            <a:r>
              <a:rPr lang="ru-RU" sz="1600" b="1" i="1" dirty="0">
                <a:latin typeface="+mn-lt"/>
              </a:rPr>
              <a:t>1) </a:t>
            </a:r>
            <a:r>
              <a:rPr lang="ru-RU" sz="1600" b="1" i="1" dirty="0" err="1">
                <a:latin typeface="+mn-lt"/>
              </a:rPr>
              <a:t>металдар</a:t>
            </a:r>
            <a:r>
              <a:rPr lang="ru-RU" sz="1600" b="1" i="1" dirty="0">
                <a:latin typeface="+mn-lt"/>
              </a:rPr>
              <a:t> мен </a:t>
            </a:r>
            <a:r>
              <a:rPr lang="ru-RU" sz="1600" b="1" i="1" dirty="0" err="1">
                <a:latin typeface="+mn-lt"/>
              </a:rPr>
              <a:t>қорытпалардың</a:t>
            </a:r>
            <a:r>
              <a:rPr lang="ru-RU" sz="1600" b="1" i="1" dirty="0">
                <a:latin typeface="+mn-lt"/>
              </a:rPr>
              <a:t> </a:t>
            </a:r>
            <a:r>
              <a:rPr lang="ru-RU" sz="1600" b="1" i="1" dirty="0" err="1">
                <a:latin typeface="+mn-lt"/>
              </a:rPr>
              <a:t>жылу</a:t>
            </a:r>
            <a:r>
              <a:rPr lang="ru-RU" sz="1600" b="1" i="1" dirty="0">
                <a:latin typeface="+mn-lt"/>
              </a:rPr>
              <a:t> </a:t>
            </a:r>
            <a:r>
              <a:rPr lang="ru-RU" sz="1600" b="1" i="1" dirty="0" err="1">
                <a:latin typeface="+mn-lt"/>
              </a:rPr>
              <a:t>өткізгіштік</a:t>
            </a:r>
            <a:r>
              <a:rPr lang="ru-RU" sz="1600" b="1" i="1" dirty="0">
                <a:latin typeface="+mn-lt"/>
              </a:rPr>
              <a:t> </a:t>
            </a:r>
            <a:r>
              <a:rPr lang="ru-RU" sz="1600" b="1" i="1" dirty="0" err="1">
                <a:latin typeface="+mn-lt"/>
              </a:rPr>
              <a:t>коэффициенттері</a:t>
            </a:r>
            <a:r>
              <a:rPr lang="ru-RU" sz="1600" b="1" i="1" dirty="0">
                <a:latin typeface="+mn-lt"/>
              </a:rPr>
              <a:t>:</a:t>
            </a:r>
            <a:endParaRPr lang="ru-RU" sz="1600" dirty="0">
              <a:latin typeface="+mn-lt"/>
            </a:endParaRPr>
          </a:p>
          <a:p>
            <a:pPr marL="285750" lvl="0" indent="-285750">
              <a:buFont typeface="Arial" panose="020B0604020202020204" pitchFamily="34" charset="0"/>
              <a:buChar char="•"/>
            </a:pPr>
            <a:r>
              <a:rPr lang="ru-RU" sz="1600" dirty="0">
                <a:solidFill>
                  <a:srgbClr val="C00000"/>
                </a:solidFill>
                <a:latin typeface="+mn-lt"/>
              </a:rPr>
              <a:t>7-ден 490 Вт/(</a:t>
            </a:r>
            <a:r>
              <a:rPr lang="ru-RU" sz="1600" dirty="0" err="1">
                <a:solidFill>
                  <a:srgbClr val="C00000"/>
                </a:solidFill>
                <a:latin typeface="+mn-lt"/>
              </a:rPr>
              <a:t>м∙К</a:t>
            </a:r>
            <a:r>
              <a:rPr lang="ru-RU" sz="1600" dirty="0">
                <a:solidFill>
                  <a:srgbClr val="C00000"/>
                </a:solidFill>
                <a:latin typeface="+mn-lt"/>
              </a:rPr>
              <a:t>)-</a:t>
            </a:r>
            <a:r>
              <a:rPr lang="ru-RU" sz="1600" dirty="0" err="1">
                <a:latin typeface="+mn-lt"/>
              </a:rPr>
              <a:t>ге</a:t>
            </a:r>
            <a:r>
              <a:rPr lang="ru-RU" sz="1600" dirty="0">
                <a:latin typeface="+mn-lt"/>
              </a:rPr>
              <a:t> </a:t>
            </a:r>
            <a:r>
              <a:rPr lang="ru-RU" sz="1600" dirty="0" err="1">
                <a:latin typeface="+mn-lt"/>
              </a:rPr>
              <a:t>дейінгі</a:t>
            </a:r>
            <a:r>
              <a:rPr lang="ru-RU" sz="1600" dirty="0">
                <a:latin typeface="+mn-lt"/>
              </a:rPr>
              <a:t> </a:t>
            </a:r>
            <a:r>
              <a:rPr lang="ru-RU" sz="1600" dirty="0" err="1">
                <a:latin typeface="+mn-lt"/>
              </a:rPr>
              <a:t>мәндерге</a:t>
            </a:r>
            <a:r>
              <a:rPr lang="ru-RU" sz="1600" dirty="0">
                <a:latin typeface="+mn-lt"/>
              </a:rPr>
              <a:t> </a:t>
            </a:r>
            <a:r>
              <a:rPr lang="ru-RU" sz="1600" dirty="0" err="1">
                <a:latin typeface="+mn-lt"/>
              </a:rPr>
              <a:t>ие</a:t>
            </a:r>
            <a:r>
              <a:rPr lang="ru-RU" sz="1600" dirty="0">
                <a:latin typeface="+mn-lt"/>
              </a:rPr>
              <a:t>;</a:t>
            </a:r>
          </a:p>
          <a:p>
            <a:pPr marL="285750" lvl="0" indent="-285750">
              <a:buFont typeface="Arial" panose="020B0604020202020204" pitchFamily="34" charset="0"/>
              <a:buChar char="•"/>
            </a:pPr>
            <a:r>
              <a:rPr lang="ru-RU" sz="1600" dirty="0" err="1">
                <a:latin typeface="+mn-lt"/>
              </a:rPr>
              <a:t>температураның</a:t>
            </a:r>
            <a:r>
              <a:rPr lang="ru-RU" sz="1600" dirty="0">
                <a:latin typeface="+mn-lt"/>
              </a:rPr>
              <a:t> </a:t>
            </a:r>
            <a:r>
              <a:rPr lang="ru-RU" sz="1600" dirty="0" err="1">
                <a:latin typeface="+mn-lt"/>
              </a:rPr>
              <a:t>жоғарылауымен</a:t>
            </a:r>
            <a:r>
              <a:rPr lang="ru-RU" sz="1600" dirty="0">
                <a:latin typeface="+mn-lt"/>
              </a:rPr>
              <a:t> </a:t>
            </a:r>
            <a:r>
              <a:rPr lang="ru-RU" sz="1600" dirty="0" err="1">
                <a:latin typeface="+mn-lt"/>
              </a:rPr>
              <a:t>металдардың</a:t>
            </a:r>
            <a:r>
              <a:rPr lang="ru-RU" sz="1600" dirty="0">
                <a:latin typeface="+mn-lt"/>
              </a:rPr>
              <a:t> </a:t>
            </a:r>
            <a:r>
              <a:rPr lang="ru-RU" sz="1600" dirty="0" err="1">
                <a:latin typeface="+mn-lt"/>
              </a:rPr>
              <a:t>көпшілігінің</a:t>
            </a:r>
            <a:r>
              <a:rPr lang="ru-RU" sz="1600" dirty="0">
                <a:latin typeface="+mn-lt"/>
              </a:rPr>
              <a:t> </a:t>
            </a:r>
            <a:r>
              <a:rPr lang="ru-RU" sz="1600" dirty="0" err="1">
                <a:latin typeface="+mn-lt"/>
              </a:rPr>
              <a:t>жылу</a:t>
            </a:r>
            <a:r>
              <a:rPr lang="ru-RU" sz="1600" dirty="0">
                <a:latin typeface="+mn-lt"/>
              </a:rPr>
              <a:t> </a:t>
            </a:r>
            <a:r>
              <a:rPr lang="ru-RU" sz="1600" dirty="0" err="1">
                <a:latin typeface="+mn-lt"/>
              </a:rPr>
              <a:t>өткізгіштігі</a:t>
            </a:r>
            <a:r>
              <a:rPr lang="ru-RU" sz="1600" dirty="0">
                <a:latin typeface="+mn-lt"/>
              </a:rPr>
              <a:t> </a:t>
            </a:r>
            <a:r>
              <a:rPr lang="ru-RU" sz="1600" dirty="0" err="1">
                <a:latin typeface="+mn-lt"/>
              </a:rPr>
              <a:t>жоғарылайды</a:t>
            </a:r>
            <a:r>
              <a:rPr lang="ru-RU" sz="1600" dirty="0">
                <a:latin typeface="+mn-lt"/>
              </a:rPr>
              <a:t>, </a:t>
            </a:r>
            <a:r>
              <a:rPr lang="ru-RU" sz="1600" i="1" dirty="0" err="1">
                <a:latin typeface="+mn-lt"/>
              </a:rPr>
              <a:t>кейбір</a:t>
            </a:r>
            <a:r>
              <a:rPr lang="ru-RU" sz="1600" i="1" dirty="0">
                <a:latin typeface="+mn-lt"/>
              </a:rPr>
              <a:t>  </a:t>
            </a:r>
            <a:r>
              <a:rPr lang="ru-RU" sz="1600" i="1" dirty="0" err="1">
                <a:latin typeface="+mn-lt"/>
              </a:rPr>
              <a:t>металдардыңкі</a:t>
            </a:r>
            <a:r>
              <a:rPr lang="ru-RU" sz="1600" i="1" dirty="0">
                <a:latin typeface="+mn-lt"/>
              </a:rPr>
              <a:t> </a:t>
            </a:r>
            <a:r>
              <a:rPr lang="ru-RU" sz="1600" i="1" dirty="0" err="1">
                <a:latin typeface="+mn-lt"/>
              </a:rPr>
              <a:t>төмендейді</a:t>
            </a:r>
            <a:r>
              <a:rPr lang="ru-RU" sz="1600" i="1" dirty="0">
                <a:latin typeface="+mn-lt"/>
              </a:rPr>
              <a:t> (</a:t>
            </a:r>
            <a:r>
              <a:rPr lang="ru-RU" sz="1600" i="1" dirty="0" err="1">
                <a:latin typeface="+mn-lt"/>
              </a:rPr>
              <a:t>металдық</a:t>
            </a:r>
            <a:r>
              <a:rPr lang="ru-RU" sz="1600" i="1" dirty="0">
                <a:latin typeface="+mn-lt"/>
              </a:rPr>
              <a:t> </a:t>
            </a:r>
            <a:r>
              <a:rPr lang="ru-RU" sz="1600" i="1" dirty="0" err="1">
                <a:latin typeface="+mn-lt"/>
              </a:rPr>
              <a:t>байланыс</a:t>
            </a:r>
            <a:r>
              <a:rPr lang="ru-RU" sz="1600" i="1" dirty="0">
                <a:latin typeface="+mn-lt"/>
              </a:rPr>
              <a:t> </a:t>
            </a:r>
            <a:r>
              <a:rPr lang="ru-RU" sz="1600" i="1" dirty="0" err="1">
                <a:latin typeface="+mn-lt"/>
              </a:rPr>
              <a:t>нашарлайтындықтан</a:t>
            </a:r>
            <a:r>
              <a:rPr lang="ru-RU" sz="1600" i="1" dirty="0">
                <a:latin typeface="+mn-lt"/>
              </a:rPr>
              <a:t>)</a:t>
            </a:r>
            <a:r>
              <a:rPr lang="ru-RU" sz="1600" dirty="0">
                <a:latin typeface="+mn-lt"/>
              </a:rPr>
              <a:t>;</a:t>
            </a:r>
          </a:p>
          <a:p>
            <a:pPr marL="285750" lvl="0" indent="-285750">
              <a:buFont typeface="Arial" panose="020B0604020202020204" pitchFamily="34" charset="0"/>
              <a:buChar char="•"/>
            </a:pPr>
            <a:r>
              <a:rPr lang="ru-RU" sz="1600" dirty="0" err="1">
                <a:latin typeface="+mn-lt"/>
              </a:rPr>
              <a:t>материалдар</a:t>
            </a:r>
            <a:r>
              <a:rPr lang="ru-RU" sz="1600" dirty="0">
                <a:latin typeface="+mn-lt"/>
              </a:rPr>
              <a:t> </a:t>
            </a:r>
            <a:r>
              <a:rPr lang="ru-RU" sz="1600" dirty="0" err="1">
                <a:latin typeface="+mn-lt"/>
              </a:rPr>
              <a:t>қоспасының</a:t>
            </a:r>
            <a:r>
              <a:rPr lang="ru-RU" sz="1600" dirty="0">
                <a:latin typeface="+mn-lt"/>
              </a:rPr>
              <a:t> </a:t>
            </a:r>
            <a:r>
              <a:rPr lang="ru-RU" sz="1600" dirty="0" err="1">
                <a:latin typeface="+mn-lt"/>
              </a:rPr>
              <a:t>жылу</a:t>
            </a:r>
            <a:r>
              <a:rPr lang="ru-RU" sz="1600" dirty="0">
                <a:latin typeface="+mn-lt"/>
              </a:rPr>
              <a:t> </a:t>
            </a:r>
            <a:r>
              <a:rPr lang="ru-RU" sz="1600" dirty="0" err="1">
                <a:latin typeface="+mn-lt"/>
              </a:rPr>
              <a:t>өткізгіштік</a:t>
            </a:r>
            <a:r>
              <a:rPr lang="ru-RU" sz="1600" dirty="0">
                <a:latin typeface="+mn-lt"/>
              </a:rPr>
              <a:t> </a:t>
            </a:r>
            <a:r>
              <a:rPr lang="ru-RU" sz="1600" dirty="0" err="1">
                <a:latin typeface="+mn-lt"/>
              </a:rPr>
              <a:t>коэффициенті</a:t>
            </a:r>
            <a:r>
              <a:rPr lang="ru-RU" sz="1600" dirty="0">
                <a:latin typeface="+mn-lt"/>
              </a:rPr>
              <a:t> </a:t>
            </a:r>
            <a:r>
              <a:rPr lang="ru-RU" sz="1600" dirty="0" err="1">
                <a:latin typeface="+mn-lt"/>
              </a:rPr>
              <a:t>әдетте</a:t>
            </a:r>
            <a:r>
              <a:rPr lang="ru-RU" sz="1600" dirty="0">
                <a:latin typeface="+mn-lt"/>
              </a:rPr>
              <a:t> </a:t>
            </a:r>
            <a:r>
              <a:rPr lang="ru-RU" sz="1600" dirty="0" err="1">
                <a:latin typeface="+mn-lt"/>
              </a:rPr>
              <a:t>қоспаның</a:t>
            </a:r>
            <a:r>
              <a:rPr lang="ru-RU" sz="1600" dirty="0">
                <a:latin typeface="+mn-lt"/>
              </a:rPr>
              <a:t> </a:t>
            </a:r>
            <a:r>
              <a:rPr lang="ru-RU" sz="1600" dirty="0" err="1">
                <a:latin typeface="+mn-lt"/>
              </a:rPr>
              <a:t>құрамына</a:t>
            </a:r>
            <a:r>
              <a:rPr lang="ru-RU" sz="1600" dirty="0">
                <a:latin typeface="+mn-lt"/>
              </a:rPr>
              <a:t> </a:t>
            </a:r>
            <a:r>
              <a:rPr lang="ru-RU" sz="1600" dirty="0" err="1">
                <a:latin typeface="+mn-lt"/>
              </a:rPr>
              <a:t>кіретін</a:t>
            </a:r>
            <a:r>
              <a:rPr lang="ru-RU" sz="1600" dirty="0">
                <a:latin typeface="+mn-lt"/>
              </a:rPr>
              <a:t> </a:t>
            </a:r>
            <a:r>
              <a:rPr lang="ru-RU" sz="1600" dirty="0" err="1">
                <a:solidFill>
                  <a:srgbClr val="C00000"/>
                </a:solidFill>
                <a:latin typeface="+mn-lt"/>
              </a:rPr>
              <a:t>компоненттер</a:t>
            </a:r>
            <a:r>
              <a:rPr lang="ru-RU" sz="1600" dirty="0">
                <a:solidFill>
                  <a:srgbClr val="C00000"/>
                </a:solidFill>
                <a:latin typeface="+mn-lt"/>
              </a:rPr>
              <a:t> </a:t>
            </a:r>
            <a:r>
              <a:rPr lang="ru-RU" sz="1600" dirty="0" err="1">
                <a:solidFill>
                  <a:srgbClr val="C00000"/>
                </a:solidFill>
                <a:latin typeface="+mn-lt"/>
              </a:rPr>
              <a:t>мөлшеріне</a:t>
            </a:r>
            <a:r>
              <a:rPr lang="ru-RU" sz="1600" dirty="0">
                <a:solidFill>
                  <a:srgbClr val="C00000"/>
                </a:solidFill>
                <a:latin typeface="+mn-lt"/>
              </a:rPr>
              <a:t> </a:t>
            </a:r>
            <a:r>
              <a:rPr lang="ru-RU" sz="1600" dirty="0" err="1">
                <a:solidFill>
                  <a:srgbClr val="C00000"/>
                </a:solidFill>
                <a:latin typeface="+mn-lt"/>
              </a:rPr>
              <a:t>пропорционалды</a:t>
            </a:r>
            <a:r>
              <a:rPr lang="ru-RU" sz="1600" dirty="0">
                <a:solidFill>
                  <a:srgbClr val="C00000"/>
                </a:solidFill>
                <a:latin typeface="+mn-lt"/>
              </a:rPr>
              <a:t> </a:t>
            </a:r>
            <a:r>
              <a:rPr lang="ru-RU" sz="1600" dirty="0" err="1">
                <a:solidFill>
                  <a:srgbClr val="C00000"/>
                </a:solidFill>
                <a:latin typeface="+mn-lt"/>
              </a:rPr>
              <a:t>түрде</a:t>
            </a:r>
            <a:r>
              <a:rPr lang="ru-RU" sz="1600" dirty="0">
                <a:solidFill>
                  <a:srgbClr val="C00000"/>
                </a:solidFill>
                <a:latin typeface="+mn-lt"/>
              </a:rPr>
              <a:t> </a:t>
            </a:r>
            <a:r>
              <a:rPr lang="ru-RU" sz="1600" dirty="0" err="1">
                <a:solidFill>
                  <a:srgbClr val="C00000"/>
                </a:solidFill>
                <a:latin typeface="+mn-lt"/>
              </a:rPr>
              <a:t>өзгермейді</a:t>
            </a:r>
            <a:r>
              <a:rPr lang="ru-RU" sz="1600" dirty="0">
                <a:solidFill>
                  <a:srgbClr val="C00000"/>
                </a:solidFill>
                <a:latin typeface="+mn-lt"/>
              </a:rPr>
              <a:t>;</a:t>
            </a:r>
          </a:p>
          <a:p>
            <a:pPr marL="285750" indent="-285750">
              <a:buFont typeface="Arial" panose="020B0604020202020204" pitchFamily="34" charset="0"/>
              <a:buChar char="•"/>
            </a:pPr>
            <a:r>
              <a:rPr lang="ru-RU" sz="1600" i="1" dirty="0" err="1">
                <a:solidFill>
                  <a:schemeClr val="accent6">
                    <a:lumMod val="60000"/>
                    <a:lumOff val="40000"/>
                  </a:schemeClr>
                </a:solidFill>
                <a:latin typeface="+mn-lt"/>
              </a:rPr>
              <a:t>жылу</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өткізгіштік</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коэффициенті</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металдың</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жылу</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және</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механикалық</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өңдеу</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түріне</a:t>
            </a:r>
            <a:r>
              <a:rPr lang="ru-RU" sz="1600" i="1" dirty="0">
                <a:solidFill>
                  <a:schemeClr val="accent6">
                    <a:lumMod val="60000"/>
                    <a:lumOff val="40000"/>
                  </a:schemeClr>
                </a:solidFill>
                <a:latin typeface="+mn-lt"/>
              </a:rPr>
              <a:t> </a:t>
            </a:r>
            <a:r>
              <a:rPr lang="ru-RU" sz="1600" i="1" dirty="0" err="1">
                <a:solidFill>
                  <a:schemeClr val="accent6">
                    <a:lumMod val="60000"/>
                    <a:lumOff val="40000"/>
                  </a:schemeClr>
                </a:solidFill>
                <a:latin typeface="+mn-lt"/>
              </a:rPr>
              <a:t>байланысты</a:t>
            </a:r>
            <a:r>
              <a:rPr lang="ru-RU" sz="1600" i="1" dirty="0">
                <a:solidFill>
                  <a:schemeClr val="accent6">
                    <a:lumMod val="60000"/>
                    <a:lumOff val="40000"/>
                  </a:schemeClr>
                </a:solidFill>
                <a:latin typeface="+mn-lt"/>
              </a:rPr>
              <a:t>;</a:t>
            </a:r>
          </a:p>
          <a:p>
            <a:pPr marL="285750" indent="-285750">
              <a:buFont typeface="Arial" panose="020B0604020202020204" pitchFamily="34" charset="0"/>
              <a:buChar char="•"/>
            </a:pPr>
            <a:r>
              <a:rPr lang="ru-RU" sz="1600" dirty="0" err="1">
                <a:latin typeface="+mn-lt"/>
              </a:rPr>
              <a:t>металдар</a:t>
            </a:r>
            <a:r>
              <a:rPr lang="ru-RU" sz="1600" dirty="0">
                <a:latin typeface="+mn-lt"/>
              </a:rPr>
              <a:t> мен </a:t>
            </a:r>
            <a:r>
              <a:rPr lang="ru-RU" sz="1600" dirty="0" err="1">
                <a:latin typeface="+mn-lt"/>
              </a:rPr>
              <a:t>олардың</a:t>
            </a:r>
            <a:r>
              <a:rPr lang="ru-RU" sz="1600" dirty="0">
                <a:latin typeface="+mn-lt"/>
              </a:rPr>
              <a:t> </a:t>
            </a:r>
            <a:r>
              <a:rPr lang="ru-RU" sz="1600" dirty="0" err="1">
                <a:latin typeface="+mn-lt"/>
              </a:rPr>
              <a:t>қорытпаларының</a:t>
            </a:r>
            <a:r>
              <a:rPr lang="ru-RU" sz="1600" dirty="0">
                <a:latin typeface="+mn-lt"/>
              </a:rPr>
              <a:t> </a:t>
            </a:r>
            <a:r>
              <a:rPr lang="ru-RU" sz="1600" dirty="0" err="1">
                <a:latin typeface="+mn-lt"/>
              </a:rPr>
              <a:t>жылу</a:t>
            </a:r>
            <a:r>
              <a:rPr lang="ru-RU" sz="1600" dirty="0">
                <a:latin typeface="+mn-lt"/>
              </a:rPr>
              <a:t> </a:t>
            </a:r>
            <a:r>
              <a:rPr lang="ru-RU" sz="1600" dirty="0" err="1">
                <a:latin typeface="+mn-lt"/>
              </a:rPr>
              <a:t>өткізгіштік</a:t>
            </a:r>
            <a:r>
              <a:rPr lang="ru-RU" sz="1600" dirty="0">
                <a:latin typeface="+mn-lt"/>
              </a:rPr>
              <a:t> </a:t>
            </a:r>
            <a:r>
              <a:rPr lang="ru-RU" sz="1600" dirty="0" err="1">
                <a:latin typeface="+mn-lt"/>
              </a:rPr>
              <a:t>коэффициенттерін</a:t>
            </a:r>
            <a:r>
              <a:rPr lang="ru-RU" sz="1600" dirty="0">
                <a:latin typeface="+mn-lt"/>
              </a:rPr>
              <a:t> </a:t>
            </a:r>
            <a:r>
              <a:rPr lang="ru-RU" sz="1600" dirty="0" err="1">
                <a:latin typeface="+mn-lt"/>
              </a:rPr>
              <a:t>бағалаудың</a:t>
            </a:r>
            <a:r>
              <a:rPr lang="ru-RU" sz="1600" dirty="0">
                <a:latin typeface="+mn-lt"/>
              </a:rPr>
              <a:t> </a:t>
            </a:r>
            <a:r>
              <a:rPr lang="ru-RU" sz="1600" i="1" dirty="0" err="1">
                <a:solidFill>
                  <a:srgbClr val="FF0000"/>
                </a:solidFill>
                <a:latin typeface="+mn-lt"/>
              </a:rPr>
              <a:t>сенімді</a:t>
            </a:r>
            <a:r>
              <a:rPr lang="ru-RU" sz="1600" i="1" dirty="0">
                <a:solidFill>
                  <a:srgbClr val="FF0000"/>
                </a:solidFill>
                <a:latin typeface="+mn-lt"/>
              </a:rPr>
              <a:t> </a:t>
            </a:r>
            <a:r>
              <a:rPr lang="ru-RU" sz="1600" i="1" dirty="0" err="1">
                <a:solidFill>
                  <a:srgbClr val="FF0000"/>
                </a:solidFill>
                <a:latin typeface="+mn-lt"/>
              </a:rPr>
              <a:t>әдісі</a:t>
            </a:r>
            <a:r>
              <a:rPr lang="ru-RU" sz="1600" i="1" dirty="0">
                <a:solidFill>
                  <a:srgbClr val="FF0000"/>
                </a:solidFill>
                <a:latin typeface="+mn-lt"/>
              </a:rPr>
              <a:t> - </a:t>
            </a:r>
            <a:r>
              <a:rPr lang="ru-RU" sz="1600" i="1" dirty="0" err="1">
                <a:solidFill>
                  <a:srgbClr val="FF0000"/>
                </a:solidFill>
                <a:latin typeface="+mn-lt"/>
              </a:rPr>
              <a:t>тікелей</a:t>
            </a:r>
            <a:r>
              <a:rPr lang="ru-RU" sz="1600" i="1" dirty="0">
                <a:solidFill>
                  <a:srgbClr val="FF0000"/>
                </a:solidFill>
                <a:latin typeface="+mn-lt"/>
              </a:rPr>
              <a:t> эксперимент </a:t>
            </a:r>
            <a:r>
              <a:rPr lang="ru-RU" sz="1600" i="1" dirty="0" err="1">
                <a:solidFill>
                  <a:srgbClr val="FF0000"/>
                </a:solidFill>
                <a:latin typeface="+mn-lt"/>
              </a:rPr>
              <a:t>б.т</a:t>
            </a:r>
            <a:r>
              <a:rPr lang="ru-RU" sz="1600" i="1" dirty="0">
                <a:solidFill>
                  <a:srgbClr val="FF0000"/>
                </a:solidFill>
                <a:latin typeface="+mn-lt"/>
              </a:rPr>
              <a:t>;</a:t>
            </a:r>
            <a:endParaRPr lang="ru-RU" altLang="x-none" sz="1600" dirty="0">
              <a:latin typeface="+mn-lt"/>
            </a:endParaRPr>
          </a:p>
        </p:txBody>
      </p:sp>
      <p:sp>
        <p:nvSpPr>
          <p:cNvPr id="19" name="Rectangle 2">
            <a:extLst>
              <a:ext uri="{FF2B5EF4-FFF2-40B4-BE49-F238E27FC236}">
                <a16:creationId xmlns:a16="http://schemas.microsoft.com/office/drawing/2014/main" id="{2FD16252-571D-9546-BB4E-8B3D9660710F}"/>
              </a:ext>
            </a:extLst>
          </p:cNvPr>
          <p:cNvSpPr>
            <a:spLocks noChangeArrowheads="1"/>
          </p:cNvSpPr>
          <p:nvPr/>
        </p:nvSpPr>
        <p:spPr bwMode="auto">
          <a:xfrm>
            <a:off x="318356" y="260648"/>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dirty="0"/>
          </a:p>
          <a:p>
            <a:pPr algn="just">
              <a:defRPr/>
            </a:pPr>
            <a:endParaRPr lang="ru-RU" sz="2400" b="1" dirty="0">
              <a:solidFill>
                <a:schemeClr val="accent1">
                  <a:lumMod val="50000"/>
                </a:schemeClr>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9792503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Номер слайда 3">
            <a:extLst>
              <a:ext uri="{FF2B5EF4-FFF2-40B4-BE49-F238E27FC236}">
                <a16:creationId xmlns:a16="http://schemas.microsoft.com/office/drawing/2014/main" id="{CE12F8A3-D1F0-9B44-B04A-3961B831E4B7}"/>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F40283-D28C-EB47-B43F-F2E3B9C6D5E1}" type="slidenum">
              <a:rPr lang="ru-RU" altLang="x-none"/>
              <a:pPr eaLnBrk="1" hangingPunct="1"/>
              <a:t>5</a:t>
            </a:fld>
            <a:endParaRPr lang="ru-RU" altLang="x-none"/>
          </a:p>
        </p:txBody>
      </p:sp>
      <p:sp>
        <p:nvSpPr>
          <p:cNvPr id="9219" name="Rectangle 13">
            <a:extLst>
              <a:ext uri="{FF2B5EF4-FFF2-40B4-BE49-F238E27FC236}">
                <a16:creationId xmlns:a16="http://schemas.microsoft.com/office/drawing/2014/main" id="{A31F93D5-EEA8-B549-861B-9E64FAA59DC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0" name="Rectangle 15">
            <a:extLst>
              <a:ext uri="{FF2B5EF4-FFF2-40B4-BE49-F238E27FC236}">
                <a16:creationId xmlns:a16="http://schemas.microsoft.com/office/drawing/2014/main" id="{CF7A6C76-7C75-5142-BA14-FC417407FCC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1" name="Rectangle 17">
            <a:extLst>
              <a:ext uri="{FF2B5EF4-FFF2-40B4-BE49-F238E27FC236}">
                <a16:creationId xmlns:a16="http://schemas.microsoft.com/office/drawing/2014/main" id="{7A84ED5D-F808-1247-994E-083F02CCB1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2" name="Rectangle 19">
            <a:extLst>
              <a:ext uri="{FF2B5EF4-FFF2-40B4-BE49-F238E27FC236}">
                <a16:creationId xmlns:a16="http://schemas.microsoft.com/office/drawing/2014/main" id="{C72748AF-B097-BD45-8DEB-4B5BA2CC63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3" name="Rectangle 21">
            <a:extLst>
              <a:ext uri="{FF2B5EF4-FFF2-40B4-BE49-F238E27FC236}">
                <a16:creationId xmlns:a16="http://schemas.microsoft.com/office/drawing/2014/main" id="{2417AF5D-4E43-4843-A2D5-213B0B5F59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4" name="Rectangle 23">
            <a:extLst>
              <a:ext uri="{FF2B5EF4-FFF2-40B4-BE49-F238E27FC236}">
                <a16:creationId xmlns:a16="http://schemas.microsoft.com/office/drawing/2014/main" id="{AF5F231E-F6C5-2844-B662-2D5B3EAC7C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5" name="Rectangle 25">
            <a:extLst>
              <a:ext uri="{FF2B5EF4-FFF2-40B4-BE49-F238E27FC236}">
                <a16:creationId xmlns:a16="http://schemas.microsoft.com/office/drawing/2014/main" id="{E0F6C0A5-AA14-9F47-A153-927DA24C1AC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6" name="Rectangle 27">
            <a:extLst>
              <a:ext uri="{FF2B5EF4-FFF2-40B4-BE49-F238E27FC236}">
                <a16:creationId xmlns:a16="http://schemas.microsoft.com/office/drawing/2014/main" id="{94714861-6698-8F47-A700-CCF1BDE4449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7" name="Rectangle 29">
            <a:extLst>
              <a:ext uri="{FF2B5EF4-FFF2-40B4-BE49-F238E27FC236}">
                <a16:creationId xmlns:a16="http://schemas.microsoft.com/office/drawing/2014/main" id="{5AE621BF-716B-784D-AE06-4B72727DCDA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8" name="Rectangle 31">
            <a:extLst>
              <a:ext uri="{FF2B5EF4-FFF2-40B4-BE49-F238E27FC236}">
                <a16:creationId xmlns:a16="http://schemas.microsoft.com/office/drawing/2014/main" id="{588DFC22-C7AB-C845-8CF8-F667436878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29" name="Rectangle 33">
            <a:extLst>
              <a:ext uri="{FF2B5EF4-FFF2-40B4-BE49-F238E27FC236}">
                <a16:creationId xmlns:a16="http://schemas.microsoft.com/office/drawing/2014/main" id="{5D37FB5D-0DFA-F647-8CDC-B85512EE4CD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0" name="Rectangle 17">
            <a:extLst>
              <a:ext uri="{FF2B5EF4-FFF2-40B4-BE49-F238E27FC236}">
                <a16:creationId xmlns:a16="http://schemas.microsoft.com/office/drawing/2014/main" id="{33ED5803-8D3B-D74A-9D38-7A715853DC6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1" name="Rectangle 19">
            <a:extLst>
              <a:ext uri="{FF2B5EF4-FFF2-40B4-BE49-F238E27FC236}">
                <a16:creationId xmlns:a16="http://schemas.microsoft.com/office/drawing/2014/main" id="{B56982C0-3EFB-3D47-ACBD-B271BFB96E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9232" name="TextBox 2">
            <a:extLst>
              <a:ext uri="{FF2B5EF4-FFF2-40B4-BE49-F238E27FC236}">
                <a16:creationId xmlns:a16="http://schemas.microsoft.com/office/drawing/2014/main" id="{6C1AECEA-F46E-FD48-9635-6035E5B84DDE}"/>
              </a:ext>
            </a:extLst>
          </p:cNvPr>
          <p:cNvSpPr txBox="1">
            <a:spLocks noChangeArrowheads="1"/>
          </p:cNvSpPr>
          <p:nvPr/>
        </p:nvSpPr>
        <p:spPr bwMode="auto">
          <a:xfrm>
            <a:off x="375892" y="1028343"/>
            <a:ext cx="858859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sz="2000" b="1" i="1" dirty="0">
                <a:latin typeface="Times New Roman" panose="02020603050405020304" pitchFamily="18" charset="0"/>
                <a:cs typeface="Times New Roman" panose="02020603050405020304" pitchFamily="18" charset="0"/>
              </a:rPr>
              <a:t>2) металл </a:t>
            </a:r>
            <a:r>
              <a:rPr lang="ru-RU" sz="2000" b="1" i="1" dirty="0" err="1">
                <a:latin typeface="Times New Roman" panose="02020603050405020304" pitchFamily="18" charset="0"/>
                <a:cs typeface="Times New Roman" panose="02020603050405020304" pitchFamily="18" charset="0"/>
              </a:rPr>
              <a:t>емес</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материалдар</a:t>
            </a:r>
            <a:r>
              <a:rPr lang="ru-RU" sz="2000" b="1"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жөк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мәндері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едәуір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төмен</a:t>
            </a:r>
            <a:r>
              <a:rPr lang="ru-RU" sz="2000" i="1" dirty="0">
                <a:latin typeface="Times New Roman" panose="02020603050405020304" pitchFamily="18" charset="0"/>
                <a:cs typeface="Times New Roman" panose="02020603050405020304" pitchFamily="18" charset="0"/>
              </a:rPr>
              <a:t> λ</a:t>
            </a:r>
            <a:r>
              <a:rPr lang="ru-RU" sz="2000" dirty="0">
                <a:latin typeface="Times New Roman" panose="02020603050405020304" pitchFamily="18" charset="0"/>
                <a:cs typeface="Times New Roman" panose="02020603050405020304" pitchFamily="18" charset="0"/>
              </a:rPr>
              <a:t> = 0,023 - 2,9 Вт/м × К;</a:t>
            </a:r>
          </a:p>
          <a:p>
            <a:pPr marL="285750" lvl="0" indent="-285750" algn="just">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ішіндегі</a:t>
            </a:r>
            <a:r>
              <a:rPr lang="ru-RU" sz="2000" dirty="0">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жылуоқшаулағыш</a:t>
            </a:r>
            <a:r>
              <a:rPr lang="ru-RU" sz="2000" i="1" dirty="0">
                <a:solidFill>
                  <a:srgbClr val="FF0000"/>
                </a:solidFill>
                <a:latin typeface="Times New Roman" panose="02020603050405020304" pitchFamily="18" charset="0"/>
                <a:cs typeface="Times New Roman" panose="02020603050405020304" pitchFamily="18" charset="0"/>
              </a:rPr>
              <a:t>, керамика </a:t>
            </a:r>
            <a:r>
              <a:rPr lang="ru-RU" sz="2000" i="1" dirty="0" err="1">
                <a:solidFill>
                  <a:srgbClr val="FF0000"/>
                </a:solidFill>
                <a:latin typeface="Times New Roman" panose="02020603050405020304" pitchFamily="18" charset="0"/>
                <a:cs typeface="Times New Roman" panose="02020603050405020304" pitchFamily="18" charset="0"/>
              </a:rPr>
              <a:t>және</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құрылыс</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материалдары</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қызығушылық</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танытады</a:t>
            </a:r>
            <a:r>
              <a:rPr lang="ru-RU" sz="2000" dirty="0">
                <a:latin typeface="Times New Roman" panose="02020603050405020304" pitchFamily="18" charset="0"/>
                <a:cs typeface="Times New Roman" panose="02020603050405020304" pitchFamily="18" charset="0"/>
              </a:rPr>
              <a:t>. </a:t>
            </a:r>
          </a:p>
          <a:p>
            <a:pPr lvl="0" algn="just"/>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көпшілігінің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кеуекті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құрылымы</a:t>
            </a:r>
            <a:r>
              <a:rPr lang="ru-RU" sz="2000" dirty="0">
                <a:latin typeface="Times New Roman" panose="02020603050405020304" pitchFamily="18" charset="0"/>
                <a:cs typeface="Times New Roman" panose="02020603050405020304" pitchFamily="18" charset="0"/>
              </a:rPr>
              <a:t> бар, </a:t>
            </a:r>
            <a:r>
              <a:rPr lang="ru-RU" sz="2000" dirty="0" err="1">
                <a:latin typeface="Times New Roman" panose="02020603050405020304" pitchFamily="18" charset="0"/>
                <a:cs typeface="Times New Roman" panose="02020603050405020304" pitchFamily="18" charset="0"/>
              </a:rPr>
              <a:t>сондықтан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өткізгіштік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коэффициенті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заттың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құрылымдық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бөлшектерінің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жанасуымен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өткізу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қабілетін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ғана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кеуектердегі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радиациялық-конвективті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беруді</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ескереді</a:t>
            </a:r>
            <a:r>
              <a:rPr lang="ru-RU" sz="2000" dirty="0">
                <a:latin typeface="Times New Roman" panose="02020603050405020304" pitchFamily="18" charset="0"/>
                <a:cs typeface="Times New Roman" panose="02020603050405020304" pitchFamily="18" charset="0"/>
              </a:rPr>
              <a:t>;</a:t>
            </a:r>
          </a:p>
          <a:p>
            <a:pPr marL="285750" lvl="0" indent="-28575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T = 50 ... 100 </a:t>
            </a:r>
            <a:r>
              <a:rPr lang="ru-RU" altLang="x-none" sz="2000" baseline="30000" dirty="0" err="1">
                <a:latin typeface="Times New Roman" panose="02020603050405020304" pitchFamily="18" charset="0"/>
                <a:cs typeface="Times New Roman" panose="02020603050405020304" pitchFamily="18" charset="0"/>
              </a:rPr>
              <a:t>о</a:t>
            </a:r>
            <a:r>
              <a:rPr lang="ru-RU" altLang="x-none" sz="2000" dirty="0" err="1">
                <a:latin typeface="Times New Roman" panose="02020603050405020304" pitchFamily="18" charset="0"/>
                <a:cs typeface="Times New Roman" panose="02020603050405020304" pitchFamily="18" charset="0"/>
              </a:rPr>
              <a:t>C</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кезінде</a:t>
            </a:r>
            <a:r>
              <a:rPr lang="ru-RU" sz="2000" dirty="0">
                <a:latin typeface="Times New Roman" panose="02020603050405020304" pitchFamily="18" charset="0"/>
                <a:cs typeface="Times New Roman" panose="02020603050405020304" pitchFamily="18" charset="0"/>
              </a:rPr>
              <a:t> </a:t>
            </a:r>
            <a:r>
              <a:rPr lang="ru-RU" sz="2000" i="1" dirty="0">
                <a:latin typeface="Times New Roman" panose="02020603050405020304" pitchFamily="18" charset="0"/>
                <a:cs typeface="Times New Roman" panose="02020603050405020304" pitchFamily="18" charset="0"/>
              </a:rPr>
              <a:t>λ</a:t>
            </a:r>
            <a:r>
              <a:rPr lang="ru-RU" sz="2000" dirty="0">
                <a:latin typeface="Times New Roman" panose="02020603050405020304" pitchFamily="18" charset="0"/>
                <a:cs typeface="Times New Roman" panose="02020603050405020304" pitchFamily="18" charset="0"/>
              </a:rPr>
              <a:t> </a:t>
            </a:r>
            <a:r>
              <a:rPr lang="ru-RU" sz="2000" u="sng" dirty="0">
                <a:latin typeface="Times New Roman" panose="02020603050405020304" pitchFamily="18" charset="0"/>
                <a:cs typeface="Times New Roman" panose="02020603050405020304" pitchFamily="18" charset="0"/>
              </a:rPr>
              <a:t> &lt;0,25 Вт/</a:t>
            </a:r>
            <a:r>
              <a:rPr lang="ru-RU" sz="2000" u="sng" dirty="0" err="1">
                <a:latin typeface="Times New Roman" panose="02020603050405020304" pitchFamily="18" charset="0"/>
                <a:cs typeface="Times New Roman" panose="02020603050405020304" pitchFamily="18" charset="0"/>
              </a:rPr>
              <a:t>м×К</a:t>
            </a:r>
            <a:r>
              <a:rPr lang="ru-RU" sz="2000" dirty="0">
                <a:latin typeface="Times New Roman" panose="02020603050405020304" pitchFamily="18" charset="0"/>
                <a:cs typeface="Times New Roman" panose="02020603050405020304" pitchFamily="18" charset="0"/>
              </a:rPr>
              <a:t> бар </a:t>
            </a:r>
            <a:r>
              <a:rPr lang="ru-RU" sz="2000" dirty="0" err="1">
                <a:latin typeface="Times New Roman" panose="02020603050405020304" pitchFamily="18" charset="0"/>
                <a:cs typeface="Times New Roman" panose="02020603050405020304" pitchFamily="18" charset="0"/>
              </a:rPr>
              <a:t>материалдар</a:t>
            </a:r>
            <a:r>
              <a:rPr lang="ru-RU" sz="2000" dirty="0">
                <a:latin typeface="Times New Roman" panose="02020603050405020304" pitchFamily="18" charset="0"/>
                <a:cs typeface="Times New Roman" panose="02020603050405020304" pitchFamily="18" charset="0"/>
              </a:rPr>
              <a:t> </a:t>
            </a:r>
            <a:r>
              <a:rPr lang="ru-RU" sz="2000" i="1" u="sng" dirty="0" err="1">
                <a:solidFill>
                  <a:srgbClr val="FF0000"/>
                </a:solidFill>
                <a:latin typeface="Times New Roman" panose="02020603050405020304" pitchFamily="18" charset="0"/>
                <a:cs typeface="Times New Roman" panose="02020603050405020304" pitchFamily="18" charset="0"/>
              </a:rPr>
              <a:t>жылу</a:t>
            </a:r>
            <a:r>
              <a:rPr lang="ru-RU" sz="2000" i="1" u="sng" dirty="0">
                <a:solidFill>
                  <a:srgbClr val="FF0000"/>
                </a:solidFill>
                <a:latin typeface="Times New Roman" panose="02020603050405020304" pitchFamily="18" charset="0"/>
                <a:cs typeface="Times New Roman" panose="02020603050405020304" pitchFamily="18" charset="0"/>
              </a:rPr>
              <a:t> </a:t>
            </a:r>
            <a:r>
              <a:rPr lang="ru-RU" sz="2000" i="1" u="sng" dirty="0" err="1">
                <a:solidFill>
                  <a:srgbClr val="FF0000"/>
                </a:solidFill>
                <a:latin typeface="Times New Roman" panose="02020603050405020304" pitchFamily="18" charset="0"/>
                <a:cs typeface="Times New Roman" panose="02020603050405020304" pitchFamily="18" charset="0"/>
              </a:rPr>
              <a:t>изоляторлары</a:t>
            </a:r>
            <a:r>
              <a:rPr lang="ru-RU" sz="2000" i="1" u="sng" dirty="0">
                <a:solidFill>
                  <a:srgbClr val="FF0000"/>
                </a:solidFill>
                <a:latin typeface="Times New Roman" panose="02020603050405020304" pitchFamily="18" charset="0"/>
                <a:cs typeface="Times New Roman" panose="02020603050405020304" pitchFamily="18" charset="0"/>
              </a:rPr>
              <a:t> </a:t>
            </a:r>
            <a:r>
              <a:rPr lang="ru-RU" sz="2000" i="1" u="sng" dirty="0" err="1">
                <a:solidFill>
                  <a:srgbClr val="FF0000"/>
                </a:solidFill>
                <a:latin typeface="Times New Roman" panose="02020603050405020304" pitchFamily="18" charset="0"/>
                <a:cs typeface="Times New Roman" panose="02020603050405020304" pitchFamily="18" charset="0"/>
              </a:rPr>
              <a:t>деп</a:t>
            </a:r>
            <a:r>
              <a:rPr lang="ru-RU" sz="2000" i="1" u="sng" dirty="0">
                <a:solidFill>
                  <a:srgbClr val="FF0000"/>
                </a:solidFill>
                <a:latin typeface="Times New Roman" panose="02020603050405020304" pitchFamily="18" charset="0"/>
                <a:cs typeface="Times New Roman" panose="02020603050405020304" pitchFamily="18" charset="0"/>
              </a:rPr>
              <a:t> </a:t>
            </a:r>
            <a:r>
              <a:rPr lang="ru-RU" sz="2000" i="1" u="sng" dirty="0" err="1">
                <a:solidFill>
                  <a:srgbClr val="FF0000"/>
                </a:solidFill>
                <a:latin typeface="Times New Roman" panose="02020603050405020304" pitchFamily="18" charset="0"/>
                <a:cs typeface="Times New Roman" panose="02020603050405020304" pitchFamily="18" charset="0"/>
              </a:rPr>
              <a:t>аталады</a:t>
            </a:r>
            <a:r>
              <a:rPr lang="ru-RU" sz="2000" i="1" u="sng" dirty="0">
                <a:solidFill>
                  <a:srgbClr val="FF0000"/>
                </a:solidFill>
                <a:latin typeface="Times New Roman" panose="02020603050405020304" pitchFamily="18" charset="0"/>
                <a:cs typeface="Times New Roman" panose="02020603050405020304" pitchFamily="18" charset="0"/>
              </a:rPr>
              <a:t>;</a:t>
            </a:r>
          </a:p>
          <a:p>
            <a:pPr marL="285750" lvl="0" indent="-28575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кейбір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оқшаулағыш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табиғи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күйінде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қолданылады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алынады</a:t>
            </a:r>
            <a:r>
              <a:rPr lang="ru-RU" sz="2000" dirty="0">
                <a:latin typeface="Times New Roman" panose="02020603050405020304" pitchFamily="18" charset="0"/>
                <a:cs typeface="Times New Roman" panose="02020603050405020304" pitchFamily="18" charset="0"/>
              </a:rPr>
              <a:t>;</a:t>
            </a:r>
          </a:p>
          <a:p>
            <a:pPr marL="285750" lvl="0" indent="-285750" algn="just">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кейбір</a:t>
            </a:r>
            <a:r>
              <a:rPr lang="ru-RU" sz="2000" dirty="0">
                <a:latin typeface="Times New Roman" panose="02020603050405020304" pitchFamily="18" charset="0"/>
                <a:cs typeface="Times New Roman" panose="02020603050405020304" pitchFamily="18" charset="0"/>
              </a:rPr>
              <a:t> металл </a:t>
            </a:r>
            <a:r>
              <a:rPr lang="ru-RU" sz="2000" dirty="0" err="1">
                <a:latin typeface="Times New Roman" panose="02020603050405020304" pitchFamily="18" charset="0"/>
                <a:cs typeface="Times New Roman" panose="02020603050405020304" pitchFamily="18" charset="0"/>
              </a:rPr>
              <a:t>емес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a:t>
            </a:r>
            <a:r>
              <a:rPr lang="ru-RU" sz="2000" dirty="0">
                <a:latin typeface="Times New Roman" panose="02020603050405020304" pitchFamily="18" charset="0"/>
                <a:cs typeface="Times New Roman" panose="02020603050405020304" pitchFamily="18" charset="0"/>
              </a:rPr>
              <a:t> </a:t>
            </a:r>
            <a:r>
              <a:rPr lang="ru-RU" sz="2000" b="1" i="1" dirty="0" err="1">
                <a:solidFill>
                  <a:srgbClr val="FF0000"/>
                </a:solidFill>
                <a:latin typeface="Times New Roman" panose="02020603050405020304" pitchFamily="18" charset="0"/>
                <a:cs typeface="Times New Roman" panose="02020603050405020304" pitchFamily="18" charset="0"/>
              </a:rPr>
              <a:t>анизотропты</a:t>
            </a:r>
            <a:r>
              <a:rPr lang="ru-RU" sz="2000" b="1" dirty="0">
                <a:solidFill>
                  <a:srgbClr val="FF0000"/>
                </a:solidFill>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табылады</a:t>
            </a:r>
            <a:r>
              <a:rPr lang="ru-RU" sz="2000" i="1" dirty="0">
                <a:latin typeface="Times New Roman" panose="02020603050405020304" pitchFamily="18" charset="0"/>
                <a:cs typeface="Times New Roman" panose="02020603050405020304" pitchFamily="18" charset="0"/>
              </a:rPr>
              <a:t>. </a:t>
            </a:r>
          </a:p>
          <a:p>
            <a:pPr lvl="0" algn="just"/>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Осылайша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емен</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жылуды</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талшықтар</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бойынша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көлденең</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бағытқа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қарағанда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шамамен</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екі</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есе</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төмен</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өткізеді</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p>
          <a:p>
            <a:pPr lvl="0" algn="just"/>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Пирографиттің</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қабаттар</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бойымен</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жылу</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өткізгіштік</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коэффициенті</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перпендикуляр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бағытқа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қарағанда</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жүз</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есе</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ru-RU" sz="2000" i="1" dirty="0" err="1">
                <a:solidFill>
                  <a:schemeClr val="accent6">
                    <a:lumMod val="60000"/>
                    <a:lumOff val="40000"/>
                  </a:schemeClr>
                </a:solidFill>
                <a:latin typeface="Times New Roman" panose="02020603050405020304" pitchFamily="18" charset="0"/>
                <a:cs typeface="Times New Roman" panose="02020603050405020304" pitchFamily="18" charset="0"/>
              </a:rPr>
              <a:t>артық</a:t>
            </a:r>
            <a:r>
              <a:rPr lang="ru-RU" sz="2000" i="1" dirty="0">
                <a:solidFill>
                  <a:schemeClr val="accent6">
                    <a:lumMod val="60000"/>
                    <a:lumOff val="40000"/>
                  </a:schemeClr>
                </a:solidFill>
                <a:latin typeface="Times New Roman" panose="02020603050405020304" pitchFamily="18" charset="0"/>
                <a:cs typeface="Times New Roman" panose="02020603050405020304" pitchFamily="18" charset="0"/>
              </a:rPr>
              <a:t>;</a:t>
            </a:r>
            <a:endParaRPr lang="ru-RU" altLang="x-none" sz="2000" i="1" dirty="0">
              <a:solidFill>
                <a:schemeClr val="accent6">
                  <a:lumMod val="60000"/>
                  <a:lumOff val="40000"/>
                </a:schemeClr>
              </a:solidFill>
              <a:latin typeface="Times New Roman" panose="02020603050405020304" pitchFamily="18" charset="0"/>
              <a:cs typeface="Times New Roman" panose="02020603050405020304" pitchFamily="18" charset="0"/>
            </a:endParaRPr>
          </a:p>
        </p:txBody>
      </p:sp>
      <p:sp>
        <p:nvSpPr>
          <p:cNvPr id="19" name="Rectangle 2">
            <a:extLst>
              <a:ext uri="{FF2B5EF4-FFF2-40B4-BE49-F238E27FC236}">
                <a16:creationId xmlns:a16="http://schemas.microsoft.com/office/drawing/2014/main" id="{85E48CA6-56A4-5E42-BFF6-77E5CF6B7A56}"/>
              </a:ext>
            </a:extLst>
          </p:cNvPr>
          <p:cNvSpPr>
            <a:spLocks noChangeArrowheads="1"/>
          </p:cNvSpPr>
          <p:nvPr/>
        </p:nvSpPr>
        <p:spPr bwMode="auto">
          <a:xfrm>
            <a:off x="440186" y="35877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6">
                    <a:lumMod val="60000"/>
                    <a:lumOff val="40000"/>
                  </a:schemeClr>
                </a:solidFill>
                <a:latin typeface="Arial" charset="0"/>
              </a:rPr>
              <a:t>1. </a:t>
            </a:r>
            <a:r>
              <a:rPr lang="ru-RU" sz="2400" b="1" dirty="0" err="1">
                <a:solidFill>
                  <a:schemeClr val="accent6">
                    <a:lumMod val="60000"/>
                    <a:lumOff val="40000"/>
                  </a:schemeClr>
                </a:solidFill>
              </a:rPr>
              <a:t>Жылуөткізгіштік</a:t>
            </a:r>
            <a:r>
              <a:rPr lang="ru-RU" sz="2400" b="1" dirty="0">
                <a:solidFill>
                  <a:schemeClr val="accent6">
                    <a:lumMod val="60000"/>
                    <a:lumOff val="40000"/>
                  </a:schemeClr>
                </a:solidFill>
              </a:rPr>
              <a:t> </a:t>
            </a:r>
            <a:r>
              <a:rPr lang="ru-RU" sz="2400" b="1" dirty="0" err="1">
                <a:solidFill>
                  <a:schemeClr val="accent6">
                    <a:lumMod val="60000"/>
                    <a:lumOff val="40000"/>
                  </a:schemeClr>
                </a:solidFill>
              </a:rPr>
              <a:t>коэффициенті</a:t>
            </a:r>
            <a:r>
              <a:rPr lang="ru-RU" sz="2400" b="1" dirty="0">
                <a:solidFill>
                  <a:schemeClr val="accent6">
                    <a:lumMod val="60000"/>
                    <a:lumOff val="40000"/>
                  </a:schemeClr>
                </a:solidFill>
              </a:rPr>
              <a:t> </a:t>
            </a:r>
            <a:r>
              <a:rPr lang="ru-RU" sz="2400" b="1" dirty="0" err="1">
                <a:solidFill>
                  <a:schemeClr val="accent6">
                    <a:lumMod val="60000"/>
                    <a:lumOff val="40000"/>
                  </a:schemeClr>
                </a:solidFill>
              </a:rPr>
              <a:t>және</a:t>
            </a:r>
            <a:r>
              <a:rPr lang="ru-RU" sz="2400" b="1" dirty="0">
                <a:solidFill>
                  <a:schemeClr val="accent6">
                    <a:lumMod val="60000"/>
                    <a:lumOff val="40000"/>
                  </a:schemeClr>
                </a:solidFill>
              </a:rPr>
              <a:t> </a:t>
            </a:r>
            <a:r>
              <a:rPr lang="ru-RU" sz="2400" b="1" dirty="0" err="1">
                <a:solidFill>
                  <a:schemeClr val="accent6">
                    <a:lumMod val="60000"/>
                    <a:lumOff val="40000"/>
                  </a:schemeClr>
                </a:solidFill>
              </a:rPr>
              <a:t>оған</a:t>
            </a:r>
            <a:r>
              <a:rPr lang="ru-RU" sz="2400" b="1" dirty="0">
                <a:solidFill>
                  <a:schemeClr val="accent6">
                    <a:lumMod val="60000"/>
                    <a:lumOff val="40000"/>
                  </a:schemeClr>
                </a:solidFill>
              </a:rPr>
              <a:t> </a:t>
            </a:r>
            <a:r>
              <a:rPr lang="ru-RU" sz="2400" b="1" dirty="0" err="1">
                <a:solidFill>
                  <a:schemeClr val="accent6">
                    <a:lumMod val="60000"/>
                    <a:lumOff val="40000"/>
                  </a:schemeClr>
                </a:solidFill>
              </a:rPr>
              <a:t>әсер</a:t>
            </a:r>
            <a:r>
              <a:rPr lang="ru-RU" sz="2400" b="1" dirty="0">
                <a:solidFill>
                  <a:schemeClr val="accent6">
                    <a:lumMod val="60000"/>
                    <a:lumOff val="40000"/>
                  </a:schemeClr>
                </a:solidFill>
              </a:rPr>
              <a:t> </a:t>
            </a:r>
            <a:r>
              <a:rPr lang="ru-RU" sz="2400" b="1" dirty="0" err="1">
                <a:solidFill>
                  <a:schemeClr val="accent6">
                    <a:lumMod val="60000"/>
                    <a:lumOff val="40000"/>
                  </a:schemeClr>
                </a:solidFill>
              </a:rPr>
              <a:t>ететін</a:t>
            </a:r>
            <a:r>
              <a:rPr lang="ru-RU" sz="2400" b="1" dirty="0">
                <a:solidFill>
                  <a:schemeClr val="accent6">
                    <a:lumMod val="60000"/>
                    <a:lumOff val="40000"/>
                  </a:schemeClr>
                </a:solidFill>
              </a:rPr>
              <a:t> </a:t>
            </a:r>
            <a:r>
              <a:rPr lang="ru-RU" sz="2400" b="1" dirty="0" err="1">
                <a:solidFill>
                  <a:schemeClr val="accent6">
                    <a:lumMod val="60000"/>
                    <a:lumOff val="40000"/>
                  </a:schemeClr>
                </a:solidFill>
              </a:rPr>
              <a:t>факторлар</a:t>
            </a:r>
            <a:endParaRPr lang="ru-RU" sz="2400" dirty="0">
              <a:solidFill>
                <a:schemeClr val="accent6">
                  <a:lumMod val="60000"/>
                  <a:lumOff val="40000"/>
                </a:schemeClr>
              </a:solidFill>
            </a:endParaRPr>
          </a:p>
          <a:p>
            <a:pPr algn="just">
              <a:defRPr/>
            </a:pPr>
            <a:endParaRPr lang="ru-RU" sz="2400" b="1" dirty="0">
              <a:solidFill>
                <a:schemeClr val="accent6">
                  <a:lumMod val="60000"/>
                  <a:lumOff val="40000"/>
                </a:schemeClr>
              </a:solidFill>
              <a:latin typeface="Arial" charset="0"/>
            </a:endParaRPr>
          </a:p>
        </p:txBody>
      </p:sp>
    </p:spTree>
    <p:extLst>
      <p:ext uri="{BB962C8B-B14F-4D97-AF65-F5344CB8AC3E}">
        <p14:creationId xmlns:p14="http://schemas.microsoft.com/office/powerpoint/2010/main" val="26794916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Номер слайда 3">
            <a:extLst>
              <a:ext uri="{FF2B5EF4-FFF2-40B4-BE49-F238E27FC236}">
                <a16:creationId xmlns:a16="http://schemas.microsoft.com/office/drawing/2014/main" id="{BB3E933E-8383-964C-BB38-CB3E52569515}"/>
              </a:ext>
            </a:extLst>
          </p:cNvPr>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8CB5C5-8ADA-9343-A585-C7BFEB82D3AC}" type="slidenum">
              <a:rPr lang="ru-RU" altLang="x-none"/>
              <a:pPr eaLnBrk="1" hangingPunct="1"/>
              <a:t>6</a:t>
            </a:fld>
            <a:endParaRPr lang="ru-RU" altLang="x-none"/>
          </a:p>
        </p:txBody>
      </p:sp>
      <p:sp>
        <p:nvSpPr>
          <p:cNvPr id="10243" name="Rectangle 13">
            <a:extLst>
              <a:ext uri="{FF2B5EF4-FFF2-40B4-BE49-F238E27FC236}">
                <a16:creationId xmlns:a16="http://schemas.microsoft.com/office/drawing/2014/main" id="{40A3CBFA-FE28-F84A-BB70-7086875E8C6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4" name="Rectangle 15">
            <a:extLst>
              <a:ext uri="{FF2B5EF4-FFF2-40B4-BE49-F238E27FC236}">
                <a16:creationId xmlns:a16="http://schemas.microsoft.com/office/drawing/2014/main" id="{DEE034DE-3141-A24A-A319-F34F77DE5F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5" name="Rectangle 17">
            <a:extLst>
              <a:ext uri="{FF2B5EF4-FFF2-40B4-BE49-F238E27FC236}">
                <a16:creationId xmlns:a16="http://schemas.microsoft.com/office/drawing/2014/main" id="{5F243EA4-F883-7E46-AD1F-4785A8B6F87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6" name="Rectangle 19">
            <a:extLst>
              <a:ext uri="{FF2B5EF4-FFF2-40B4-BE49-F238E27FC236}">
                <a16:creationId xmlns:a16="http://schemas.microsoft.com/office/drawing/2014/main" id="{6C63AA78-7910-4443-9DF6-FE66D06703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7" name="Rectangle 21">
            <a:extLst>
              <a:ext uri="{FF2B5EF4-FFF2-40B4-BE49-F238E27FC236}">
                <a16:creationId xmlns:a16="http://schemas.microsoft.com/office/drawing/2014/main" id="{98A5115A-7092-EC43-A3B0-EA0CA76742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8" name="Rectangle 23">
            <a:extLst>
              <a:ext uri="{FF2B5EF4-FFF2-40B4-BE49-F238E27FC236}">
                <a16:creationId xmlns:a16="http://schemas.microsoft.com/office/drawing/2014/main" id="{5EF52FA4-9156-6044-88E2-4789F68695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49" name="Rectangle 25">
            <a:extLst>
              <a:ext uri="{FF2B5EF4-FFF2-40B4-BE49-F238E27FC236}">
                <a16:creationId xmlns:a16="http://schemas.microsoft.com/office/drawing/2014/main" id="{26BDD4FD-2071-2A49-A9A5-CF6BFC382A4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0" name="Rectangle 27">
            <a:extLst>
              <a:ext uri="{FF2B5EF4-FFF2-40B4-BE49-F238E27FC236}">
                <a16:creationId xmlns:a16="http://schemas.microsoft.com/office/drawing/2014/main" id="{435996A8-4E5B-BE4D-B95D-F2FF480F86B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1" name="Rectangle 29">
            <a:extLst>
              <a:ext uri="{FF2B5EF4-FFF2-40B4-BE49-F238E27FC236}">
                <a16:creationId xmlns:a16="http://schemas.microsoft.com/office/drawing/2014/main" id="{3843066B-9184-B64B-B3A8-1EBB852581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2" name="Rectangle 31">
            <a:extLst>
              <a:ext uri="{FF2B5EF4-FFF2-40B4-BE49-F238E27FC236}">
                <a16:creationId xmlns:a16="http://schemas.microsoft.com/office/drawing/2014/main" id="{3D72DB1A-4307-7E47-A0FB-37D462CA36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3" name="Rectangle 33">
            <a:extLst>
              <a:ext uri="{FF2B5EF4-FFF2-40B4-BE49-F238E27FC236}">
                <a16:creationId xmlns:a16="http://schemas.microsoft.com/office/drawing/2014/main" id="{86F44F1D-158F-8348-B273-612A3C584BB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4" name="Rectangle 17">
            <a:extLst>
              <a:ext uri="{FF2B5EF4-FFF2-40B4-BE49-F238E27FC236}">
                <a16:creationId xmlns:a16="http://schemas.microsoft.com/office/drawing/2014/main" id="{F7C30CC7-6600-4840-B56E-7C8470A846E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5" name="Rectangle 19">
            <a:extLst>
              <a:ext uri="{FF2B5EF4-FFF2-40B4-BE49-F238E27FC236}">
                <a16:creationId xmlns:a16="http://schemas.microsoft.com/office/drawing/2014/main" id="{F4F77E44-4FB5-E745-B03F-BE880A3A9A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0256" name="TextBox 7">
            <a:extLst>
              <a:ext uri="{FF2B5EF4-FFF2-40B4-BE49-F238E27FC236}">
                <a16:creationId xmlns:a16="http://schemas.microsoft.com/office/drawing/2014/main" id="{F7C828D0-1132-CE49-8B17-58233A8808BD}"/>
              </a:ext>
            </a:extLst>
          </p:cNvPr>
          <p:cNvSpPr txBox="1">
            <a:spLocks noChangeArrowheads="1"/>
          </p:cNvSpPr>
          <p:nvPr/>
        </p:nvSpPr>
        <p:spPr bwMode="auto">
          <a:xfrm>
            <a:off x="323850" y="1125538"/>
            <a:ext cx="8569325"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1600" b="1" i="1" dirty="0"/>
              <a:t>3) </a:t>
            </a:r>
            <a:r>
              <a:rPr lang="ru-RU" sz="1600" b="1" i="1" dirty="0" err="1">
                <a:solidFill>
                  <a:srgbClr val="C00000"/>
                </a:solidFill>
              </a:rPr>
              <a:t>сұйықтықтар</a:t>
            </a:r>
            <a:r>
              <a:rPr lang="ru-RU" sz="1600" b="1" i="1" dirty="0">
                <a:solidFill>
                  <a:srgbClr val="C00000"/>
                </a:solidFill>
              </a:rPr>
              <a:t> (</a:t>
            </a:r>
            <a:r>
              <a:rPr lang="ru-RU" sz="1600" b="1" i="1" dirty="0" err="1">
                <a:solidFill>
                  <a:srgbClr val="C00000"/>
                </a:solidFill>
              </a:rPr>
              <a:t>балқытылған</a:t>
            </a:r>
            <a:r>
              <a:rPr lang="ru-RU" sz="1600" b="1" i="1" dirty="0">
                <a:solidFill>
                  <a:srgbClr val="C00000"/>
                </a:solidFill>
              </a:rPr>
              <a:t> </a:t>
            </a:r>
            <a:r>
              <a:rPr lang="ru-RU" sz="1600" b="1" i="1" dirty="0" err="1">
                <a:solidFill>
                  <a:srgbClr val="C00000"/>
                </a:solidFill>
              </a:rPr>
              <a:t>металдардан</a:t>
            </a:r>
            <a:r>
              <a:rPr lang="ru-RU" sz="1600" b="1" i="1" dirty="0">
                <a:solidFill>
                  <a:srgbClr val="C00000"/>
                </a:solidFill>
              </a:rPr>
              <a:t> </a:t>
            </a:r>
            <a:r>
              <a:rPr lang="ru-RU" sz="1600" b="1" i="1" dirty="0" err="1">
                <a:solidFill>
                  <a:srgbClr val="C00000"/>
                </a:solidFill>
              </a:rPr>
              <a:t>басқа</a:t>
            </a:r>
            <a:r>
              <a:rPr lang="ru-RU" sz="1600" b="1" i="1" dirty="0">
                <a:solidFill>
                  <a:srgbClr val="C00000"/>
                </a:solidFill>
              </a:rPr>
              <a:t>)</a:t>
            </a:r>
            <a:endParaRPr lang="ru-RU" sz="1600" dirty="0">
              <a:solidFill>
                <a:srgbClr val="C00000"/>
              </a:solidFill>
            </a:endParaRPr>
          </a:p>
          <a:p>
            <a:r>
              <a:rPr lang="ru-RU" sz="1600" b="1" i="1" dirty="0">
                <a:solidFill>
                  <a:srgbClr val="C00000"/>
                </a:solidFill>
              </a:rPr>
              <a:t>-</a:t>
            </a:r>
            <a:r>
              <a:rPr lang="ru-RU" sz="1600" dirty="0">
                <a:solidFill>
                  <a:srgbClr val="C00000"/>
                </a:solidFill>
              </a:rPr>
              <a:t> </a:t>
            </a:r>
            <a:r>
              <a:rPr lang="ru-RU" sz="1600" i="1" dirty="0" err="1">
                <a:solidFill>
                  <a:srgbClr val="C00000"/>
                </a:solidFill>
              </a:rPr>
              <a:t>жөк</a:t>
            </a:r>
            <a:r>
              <a:rPr lang="ru-RU" sz="1600" dirty="0">
                <a:solidFill>
                  <a:srgbClr val="C00000"/>
                </a:solidFill>
              </a:rPr>
              <a:t> </a:t>
            </a:r>
            <a:r>
              <a:rPr lang="ru-RU" sz="1600" dirty="0" err="1">
                <a:solidFill>
                  <a:srgbClr val="C00000"/>
                </a:solidFill>
              </a:rPr>
              <a:t>оншалықты</a:t>
            </a:r>
            <a:r>
              <a:rPr lang="ru-RU" sz="1600" dirty="0">
                <a:solidFill>
                  <a:srgbClr val="C00000"/>
                </a:solidFill>
              </a:rPr>
              <a:t> </a:t>
            </a:r>
            <a:r>
              <a:rPr lang="ru-RU" sz="1600" dirty="0" err="1">
                <a:solidFill>
                  <a:srgbClr val="C00000"/>
                </a:solidFill>
              </a:rPr>
              <a:t>жоғары</a:t>
            </a:r>
            <a:r>
              <a:rPr lang="ru-RU" sz="1600" dirty="0">
                <a:solidFill>
                  <a:srgbClr val="C00000"/>
                </a:solidFill>
              </a:rPr>
              <a:t> </a:t>
            </a:r>
            <a:r>
              <a:rPr lang="ru-RU" sz="1600" dirty="0" err="1">
                <a:solidFill>
                  <a:srgbClr val="C00000"/>
                </a:solidFill>
              </a:rPr>
              <a:t>емес</a:t>
            </a:r>
            <a:r>
              <a:rPr lang="ru-RU" sz="1600" i="1" dirty="0">
                <a:solidFill>
                  <a:srgbClr val="C00000"/>
                </a:solidFill>
              </a:rPr>
              <a:t> λ</a:t>
            </a:r>
            <a:r>
              <a:rPr lang="ru-RU" sz="1600" dirty="0">
                <a:solidFill>
                  <a:srgbClr val="C00000"/>
                </a:solidFill>
              </a:rPr>
              <a:t> = 0,093 ... 0,7 Вт / м × К.</a:t>
            </a:r>
          </a:p>
          <a:p>
            <a:r>
              <a:rPr lang="ru-RU" sz="1600" dirty="0"/>
              <a:t>- </a:t>
            </a:r>
            <a:r>
              <a:rPr lang="ru-RU" sz="1600" dirty="0" err="1">
                <a:solidFill>
                  <a:srgbClr val="C00000"/>
                </a:solidFill>
              </a:rPr>
              <a:t>сұйықтықтардың</a:t>
            </a:r>
            <a:r>
              <a:rPr lang="ru-RU" sz="1600" dirty="0">
                <a:solidFill>
                  <a:srgbClr val="C00000"/>
                </a:solidFill>
              </a:rPr>
              <a:t> </a:t>
            </a:r>
            <a:r>
              <a:rPr lang="ru-RU" sz="1600" dirty="0" err="1">
                <a:solidFill>
                  <a:srgbClr val="C00000"/>
                </a:solidFill>
              </a:rPr>
              <a:t>көпшілігінде</a:t>
            </a:r>
            <a:r>
              <a:rPr lang="ru-RU" sz="1600" dirty="0">
                <a:solidFill>
                  <a:srgbClr val="C00000"/>
                </a:solidFill>
              </a:rPr>
              <a:t> </a:t>
            </a:r>
            <a:r>
              <a:rPr lang="ru-RU" sz="1600" dirty="0"/>
              <a:t>(су мен </a:t>
            </a:r>
            <a:r>
              <a:rPr lang="ru-RU" sz="1600" dirty="0" err="1"/>
              <a:t>глицериннен</a:t>
            </a:r>
            <a:r>
              <a:rPr lang="ru-RU" sz="1600" dirty="0"/>
              <a:t> </a:t>
            </a:r>
            <a:r>
              <a:rPr lang="ru-RU" sz="1600" dirty="0" err="1"/>
              <a:t>басқа</a:t>
            </a:r>
            <a:r>
              <a:rPr lang="ru-RU" sz="1600" dirty="0"/>
              <a:t>) </a:t>
            </a:r>
            <a:r>
              <a:rPr lang="ru-RU" sz="1600" i="1" u="sng" dirty="0"/>
              <a:t>температура </a:t>
            </a:r>
            <a:r>
              <a:rPr lang="ru-RU" sz="1600" i="1" u="sng" dirty="0" err="1"/>
              <a:t>жоғарылаған</a:t>
            </a:r>
            <a:r>
              <a:rPr lang="ru-RU" sz="1600" i="1" u="sng" dirty="0"/>
              <a:t> </a:t>
            </a:r>
            <a:r>
              <a:rPr lang="ru-RU" sz="1600" i="1" u="sng" dirty="0" err="1"/>
              <a:t>сайын</a:t>
            </a:r>
            <a:r>
              <a:rPr lang="ru-RU" sz="1600" i="1" u="sng" dirty="0"/>
              <a:t> </a:t>
            </a:r>
            <a:r>
              <a:rPr lang="ru-RU" sz="1600" i="1" u="sng" dirty="0" err="1">
                <a:solidFill>
                  <a:srgbClr val="C00000"/>
                </a:solidFill>
              </a:rPr>
              <a:t>жылу</a:t>
            </a:r>
            <a:r>
              <a:rPr lang="ru-RU" sz="1600" i="1" u="sng" dirty="0">
                <a:solidFill>
                  <a:srgbClr val="C00000"/>
                </a:solidFill>
              </a:rPr>
              <a:t> </a:t>
            </a:r>
            <a:r>
              <a:rPr lang="ru-RU" sz="1600" i="1" u="sng" dirty="0" err="1">
                <a:solidFill>
                  <a:srgbClr val="C00000"/>
                </a:solidFill>
              </a:rPr>
              <a:t>өткізгіштік</a:t>
            </a:r>
            <a:r>
              <a:rPr lang="ru-RU" sz="1600" i="1" u="sng" dirty="0">
                <a:solidFill>
                  <a:srgbClr val="C00000"/>
                </a:solidFill>
              </a:rPr>
              <a:t> </a:t>
            </a:r>
            <a:r>
              <a:rPr lang="ru-RU" sz="1600" i="1" u="sng" dirty="0" err="1">
                <a:solidFill>
                  <a:srgbClr val="C00000"/>
                </a:solidFill>
              </a:rPr>
              <a:t>коэффициенті</a:t>
            </a:r>
            <a:r>
              <a:rPr lang="ru-RU" sz="1600" i="1" u="sng" dirty="0">
                <a:solidFill>
                  <a:srgbClr val="C00000"/>
                </a:solidFill>
              </a:rPr>
              <a:t> </a:t>
            </a:r>
            <a:r>
              <a:rPr lang="ru-RU" sz="1600" i="1" u="sng" dirty="0" err="1">
                <a:solidFill>
                  <a:srgbClr val="C00000"/>
                </a:solidFill>
              </a:rPr>
              <a:t>төмендейді</a:t>
            </a:r>
            <a:r>
              <a:rPr lang="ru-RU" sz="1600" i="1" u="sng" dirty="0"/>
              <a:t>;</a:t>
            </a:r>
          </a:p>
          <a:p>
            <a:r>
              <a:rPr lang="ru-RU" sz="1600" dirty="0"/>
              <a:t>4) </a:t>
            </a:r>
            <a:r>
              <a:rPr lang="ru-RU" sz="1600" b="1" i="1" dirty="0" err="1">
                <a:solidFill>
                  <a:srgbClr val="C00000"/>
                </a:solidFill>
              </a:rPr>
              <a:t>газдар</a:t>
            </a:r>
            <a:r>
              <a:rPr lang="ru-RU" sz="1600" b="1" i="1" dirty="0">
                <a:solidFill>
                  <a:srgbClr val="C00000"/>
                </a:solidFill>
              </a:rPr>
              <a:t> мен </a:t>
            </a:r>
            <a:r>
              <a:rPr lang="ru-RU" sz="1600" b="1" i="1" dirty="0" err="1">
                <a:solidFill>
                  <a:srgbClr val="C00000"/>
                </a:solidFill>
              </a:rPr>
              <a:t>булар</a:t>
            </a:r>
            <a:r>
              <a:rPr lang="ru-RU" sz="1600" b="1" i="1" dirty="0">
                <a:solidFill>
                  <a:srgbClr val="C00000"/>
                </a:solidFill>
              </a:rPr>
              <a:t>:</a:t>
            </a:r>
            <a:endParaRPr lang="ru-RU" sz="1600" dirty="0">
              <a:solidFill>
                <a:srgbClr val="C00000"/>
              </a:solidFill>
            </a:endParaRPr>
          </a:p>
          <a:p>
            <a:pPr lvl="0"/>
            <a:r>
              <a:rPr lang="ru-RU" sz="1600" i="1" dirty="0" err="1"/>
              <a:t>жылу</a:t>
            </a:r>
            <a:r>
              <a:rPr lang="ru-RU" sz="1600" i="1" dirty="0"/>
              <a:t> </a:t>
            </a:r>
            <a:r>
              <a:rPr lang="ru-RU" sz="1600" i="1" dirty="0" err="1"/>
              <a:t>өткізгіштігі</a:t>
            </a:r>
            <a:r>
              <a:rPr lang="ru-RU" sz="1600" i="1" dirty="0"/>
              <a:t> </a:t>
            </a:r>
            <a:r>
              <a:rPr lang="ru-RU" sz="1600" i="1" dirty="0" err="1"/>
              <a:t>нашар</a:t>
            </a:r>
            <a:r>
              <a:rPr lang="ru-RU" sz="1600" i="1" dirty="0"/>
              <a:t> </a:t>
            </a:r>
            <a:r>
              <a:rPr lang="ru-RU" sz="1600" dirty="0" err="1"/>
              <a:t>және</a:t>
            </a:r>
            <a:r>
              <a:rPr lang="ru-RU" sz="1600" dirty="0"/>
              <a:t> </a:t>
            </a:r>
            <a:r>
              <a:rPr lang="ru-RU" sz="1600" i="1" dirty="0" err="1"/>
              <a:t>жылу</a:t>
            </a:r>
            <a:r>
              <a:rPr lang="ru-RU" sz="1600" i="1" dirty="0"/>
              <a:t> </a:t>
            </a:r>
            <a:r>
              <a:rPr lang="ru-RU" sz="1600" i="1" dirty="0" err="1"/>
              <a:t>өткізгіштік</a:t>
            </a:r>
            <a:r>
              <a:rPr lang="ru-RU" sz="1600" i="1" dirty="0"/>
              <a:t> </a:t>
            </a:r>
            <a:r>
              <a:rPr lang="ru-RU" sz="1600" i="1" dirty="0" err="1"/>
              <a:t>коэффициенті</a:t>
            </a:r>
            <a:r>
              <a:rPr lang="ru-RU" sz="1600" dirty="0"/>
              <a:t> </a:t>
            </a:r>
            <a:r>
              <a:rPr lang="ru-RU" sz="1600" i="1" dirty="0"/>
              <a:t>λ</a:t>
            </a:r>
            <a:r>
              <a:rPr lang="ru-RU" sz="1600" dirty="0"/>
              <a:t> = 0,006 ... 0,58 Вт/</a:t>
            </a:r>
            <a:r>
              <a:rPr lang="ru-RU" sz="1600" dirty="0" err="1"/>
              <a:t>м×К</a:t>
            </a:r>
            <a:r>
              <a:rPr lang="ru-RU" sz="1600" dirty="0"/>
              <a:t> </a:t>
            </a:r>
            <a:r>
              <a:rPr lang="ru-RU" sz="1600" dirty="0" err="1"/>
              <a:t>болады</a:t>
            </a:r>
            <a:r>
              <a:rPr lang="ru-RU" sz="1600" dirty="0"/>
              <a:t>.</a:t>
            </a:r>
          </a:p>
          <a:p>
            <a:pPr lvl="0"/>
            <a:r>
              <a:rPr lang="ru-RU" sz="1600" u="sng" dirty="0" err="1"/>
              <a:t>Температураның</a:t>
            </a:r>
            <a:r>
              <a:rPr lang="ru-RU" sz="1600" u="sng" dirty="0"/>
              <a:t> </a:t>
            </a:r>
            <a:r>
              <a:rPr lang="ru-RU" sz="1600" u="sng" dirty="0" err="1"/>
              <a:t>жоғарылауымен</a:t>
            </a:r>
            <a:r>
              <a:rPr lang="ru-RU" sz="1600" u="sng" dirty="0"/>
              <a:t> </a:t>
            </a:r>
            <a:r>
              <a:rPr lang="ru-RU" sz="1600" u="sng" dirty="0" err="1"/>
              <a:t>газдардың</a:t>
            </a:r>
            <a:r>
              <a:rPr lang="ru-RU" sz="1600" u="sng" dirty="0"/>
              <a:t> </a:t>
            </a:r>
            <a:r>
              <a:rPr lang="ru-RU" sz="1600" u="sng" dirty="0" err="1"/>
              <a:t>жылу</a:t>
            </a:r>
            <a:r>
              <a:rPr lang="ru-RU" sz="1600" u="sng" dirty="0"/>
              <a:t> </a:t>
            </a:r>
            <a:r>
              <a:rPr lang="ru-RU" sz="1600" u="sng" dirty="0" err="1"/>
              <a:t>өткізгіштік</a:t>
            </a:r>
            <a:r>
              <a:rPr lang="ru-RU" sz="1600" u="sng" dirty="0"/>
              <a:t> </a:t>
            </a:r>
            <a:r>
              <a:rPr lang="ru-RU" sz="1600" u="sng" dirty="0" err="1"/>
              <a:t>коэффициенттері</a:t>
            </a:r>
            <a:r>
              <a:rPr lang="ru-RU" sz="1600" u="sng" dirty="0"/>
              <a:t> </a:t>
            </a:r>
            <a:r>
              <a:rPr lang="ru-RU" sz="1600" u="sng" dirty="0" err="1"/>
              <a:t>жоғарылайды</a:t>
            </a:r>
            <a:r>
              <a:rPr lang="ru-RU" sz="1600" u="sng" dirty="0"/>
              <a:t>;</a:t>
            </a:r>
          </a:p>
          <a:p>
            <a:r>
              <a:rPr lang="ru-RU" sz="1600" dirty="0" err="1"/>
              <a:t>Практикалық</a:t>
            </a:r>
            <a:r>
              <a:rPr lang="ru-RU" sz="1600" dirty="0"/>
              <a:t> </a:t>
            </a:r>
            <a:r>
              <a:rPr lang="ru-RU" sz="1600" dirty="0" err="1"/>
              <a:t>есептеулерде</a:t>
            </a:r>
            <a:r>
              <a:rPr lang="ru-RU" sz="1600" dirty="0"/>
              <a:t> </a:t>
            </a:r>
            <a:r>
              <a:rPr lang="ru-RU" sz="1600" dirty="0" err="1"/>
              <a:t>жылуөткізгіштік</a:t>
            </a:r>
            <a:r>
              <a:rPr lang="ru-RU" sz="1600" dirty="0"/>
              <a:t> </a:t>
            </a:r>
            <a:r>
              <a:rPr lang="ru-RU" sz="1600" dirty="0" err="1"/>
              <a:t>коэффициенті</a:t>
            </a:r>
            <a:r>
              <a:rPr lang="ru-RU" sz="1600" dirty="0"/>
              <a:t> </a:t>
            </a:r>
            <a:r>
              <a:rPr lang="ru-RU" sz="1600" dirty="0" err="1"/>
              <a:t>бүкіл</a:t>
            </a:r>
            <a:r>
              <a:rPr lang="ru-RU" sz="1600" dirty="0"/>
              <a:t> </a:t>
            </a:r>
            <a:r>
              <a:rPr lang="ru-RU" sz="1600" dirty="0" err="1"/>
              <a:t>денеге</a:t>
            </a:r>
            <a:r>
              <a:rPr lang="ru-RU" sz="1600" dirty="0"/>
              <a:t> </a:t>
            </a:r>
            <a:r>
              <a:rPr lang="ru-RU" sz="1600" dirty="0" err="1"/>
              <a:t>бірдей</a:t>
            </a:r>
            <a:r>
              <a:rPr lang="ru-RU" sz="1600" dirty="0"/>
              <a:t> </a:t>
            </a:r>
            <a:r>
              <a:rPr lang="ru-RU" sz="1600" dirty="0" err="1"/>
              <a:t>деп</a:t>
            </a:r>
            <a:r>
              <a:rPr lang="ru-RU" sz="1600" dirty="0"/>
              <a:t> </a:t>
            </a:r>
            <a:r>
              <a:rPr lang="ru-RU" sz="1600" dirty="0" err="1"/>
              <a:t>саналады</a:t>
            </a:r>
            <a:r>
              <a:rPr lang="ru-RU" sz="1600" dirty="0"/>
              <a:t> </a:t>
            </a:r>
            <a:r>
              <a:rPr lang="ru-RU" sz="1600" dirty="0" err="1"/>
              <a:t>және</a:t>
            </a:r>
            <a:r>
              <a:rPr lang="ru-RU" sz="1600" dirty="0"/>
              <a:t> </a:t>
            </a:r>
            <a:r>
              <a:rPr lang="ru-RU" sz="1600" dirty="0" err="1"/>
              <a:t>дене</a:t>
            </a:r>
            <a:r>
              <a:rPr lang="ru-RU" sz="1600" dirty="0"/>
              <a:t> </a:t>
            </a:r>
            <a:r>
              <a:rPr lang="ru-RU" sz="1600" dirty="0" err="1"/>
              <a:t>температурасының</a:t>
            </a:r>
            <a:r>
              <a:rPr lang="ru-RU" sz="1600" dirty="0"/>
              <a:t> </a:t>
            </a:r>
            <a:r>
              <a:rPr lang="ru-RU" sz="1600" dirty="0" err="1"/>
              <a:t>шекті</a:t>
            </a:r>
            <a:r>
              <a:rPr lang="ru-RU" sz="1600" dirty="0"/>
              <a:t> </a:t>
            </a:r>
            <a:r>
              <a:rPr lang="ru-RU" sz="1600" dirty="0" err="1"/>
              <a:t>мәндерінің</a:t>
            </a:r>
            <a:r>
              <a:rPr lang="ru-RU" sz="1600" dirty="0"/>
              <a:t> </a:t>
            </a:r>
            <a:r>
              <a:rPr lang="ru-RU" sz="1600" dirty="0" err="1"/>
              <a:t>арифметикалық</a:t>
            </a:r>
            <a:r>
              <a:rPr lang="ru-RU" sz="1600" dirty="0"/>
              <a:t> </a:t>
            </a:r>
            <a:r>
              <a:rPr lang="ru-RU" sz="1600" dirty="0" err="1"/>
              <a:t>орташасымен</a:t>
            </a:r>
            <a:r>
              <a:rPr lang="ru-RU" sz="1600" dirty="0"/>
              <a:t> </a:t>
            </a:r>
            <a:r>
              <a:rPr lang="ru-RU" sz="1600" dirty="0" err="1"/>
              <a:t>анықталады</a:t>
            </a:r>
            <a:r>
              <a:rPr lang="ru-RU" sz="1600" dirty="0"/>
              <a:t>. </a:t>
            </a:r>
          </a:p>
          <a:p>
            <a:endParaRPr lang="ru-RU" sz="1600" dirty="0"/>
          </a:p>
          <a:p>
            <a:r>
              <a:rPr lang="ru-RU" sz="1600" dirty="0" err="1"/>
              <a:t>Жылу</a:t>
            </a:r>
            <a:r>
              <a:rPr lang="ru-RU" sz="1600" dirty="0"/>
              <a:t> </a:t>
            </a:r>
            <a:r>
              <a:rPr lang="ru-RU" sz="1600" dirty="0" err="1"/>
              <a:t>өткізгіштік</a:t>
            </a:r>
            <a:r>
              <a:rPr lang="ru-RU" sz="1600" dirty="0"/>
              <a:t> </a:t>
            </a:r>
            <a:r>
              <a:rPr lang="ru-RU" sz="1600" dirty="0" err="1"/>
              <a:t>коэффициентін</a:t>
            </a:r>
            <a:r>
              <a:rPr lang="ru-RU" sz="1600" dirty="0"/>
              <a:t> </a:t>
            </a:r>
            <a:r>
              <a:rPr lang="ru-RU" sz="1600" dirty="0" err="1"/>
              <a:t>таңдағанда</a:t>
            </a:r>
            <a:r>
              <a:rPr lang="ru-RU" sz="1600" dirty="0"/>
              <a:t> </a:t>
            </a:r>
            <a:r>
              <a:rPr lang="ru-RU" sz="1600" i="1" dirty="0" err="1">
                <a:solidFill>
                  <a:schemeClr val="accent4">
                    <a:lumMod val="95000"/>
                    <a:lumOff val="5000"/>
                  </a:schemeClr>
                </a:solidFill>
              </a:rPr>
              <a:t>анықтамалық</a:t>
            </a:r>
            <a:r>
              <a:rPr lang="ru-RU" sz="1600" i="1" dirty="0">
                <a:solidFill>
                  <a:schemeClr val="accent4">
                    <a:lumMod val="95000"/>
                    <a:lumOff val="5000"/>
                  </a:schemeClr>
                </a:solidFill>
              </a:rPr>
              <a:t> </a:t>
            </a:r>
            <a:r>
              <a:rPr lang="ru-RU" sz="1600" i="1" dirty="0" err="1">
                <a:solidFill>
                  <a:schemeClr val="accent4">
                    <a:lumMod val="95000"/>
                    <a:lumOff val="5000"/>
                  </a:schemeClr>
                </a:solidFill>
              </a:rPr>
              <a:t>әдебиетті</a:t>
            </a:r>
            <a:r>
              <a:rPr lang="ru-RU" sz="1600" i="1" dirty="0">
                <a:solidFill>
                  <a:schemeClr val="accent4">
                    <a:lumMod val="95000"/>
                    <a:lumOff val="5000"/>
                  </a:schemeClr>
                </a:solidFill>
              </a:rPr>
              <a:t> </a:t>
            </a:r>
            <a:r>
              <a:rPr lang="ru-RU" sz="1600" dirty="0" err="1"/>
              <a:t>қолдану</a:t>
            </a:r>
            <a:r>
              <a:rPr lang="ru-RU" sz="1600" dirty="0"/>
              <a:t> </a:t>
            </a:r>
            <a:r>
              <a:rPr lang="ru-RU" sz="1600" dirty="0" err="1"/>
              <a:t>керек</a:t>
            </a:r>
            <a:r>
              <a:rPr lang="ru-RU" sz="1600" dirty="0"/>
              <a:t>.</a:t>
            </a:r>
          </a:p>
          <a:p>
            <a:endParaRPr lang="ru-RU" sz="1600" dirty="0"/>
          </a:p>
          <a:p>
            <a:r>
              <a:rPr lang="ru-RU" sz="1600" b="1" dirty="0" err="1">
                <a:solidFill>
                  <a:srgbClr val="C00000"/>
                </a:solidFill>
              </a:rPr>
              <a:t>Жылуөткізгіштік</a:t>
            </a:r>
            <a:r>
              <a:rPr lang="ru-RU" sz="1600" b="1" dirty="0">
                <a:solidFill>
                  <a:srgbClr val="C00000"/>
                </a:solidFill>
              </a:rPr>
              <a:t> пен </a:t>
            </a:r>
            <a:r>
              <a:rPr lang="ru-RU" sz="1600" b="1" dirty="0" err="1">
                <a:solidFill>
                  <a:srgbClr val="C00000"/>
                </a:solidFill>
              </a:rPr>
              <a:t>электрөткізгіштік</a:t>
            </a:r>
            <a:r>
              <a:rPr lang="ru-RU" sz="1600" b="1" dirty="0">
                <a:solidFill>
                  <a:srgbClr val="C00000"/>
                </a:solidFill>
              </a:rPr>
              <a:t> </a:t>
            </a:r>
            <a:r>
              <a:rPr lang="ru-RU" sz="1600" b="1" dirty="0" err="1">
                <a:solidFill>
                  <a:srgbClr val="C00000"/>
                </a:solidFill>
              </a:rPr>
              <a:t>арасындағы</a:t>
            </a:r>
            <a:r>
              <a:rPr lang="ru-RU" sz="1600" b="1" dirty="0">
                <a:solidFill>
                  <a:srgbClr val="C00000"/>
                </a:solidFill>
              </a:rPr>
              <a:t> </a:t>
            </a:r>
            <a:r>
              <a:rPr lang="ru-RU" sz="1600" b="1" dirty="0" err="1">
                <a:solidFill>
                  <a:srgbClr val="C00000"/>
                </a:solidFill>
              </a:rPr>
              <a:t>байланыс</a:t>
            </a:r>
            <a:endParaRPr lang="ru-RU" sz="1600" dirty="0">
              <a:solidFill>
                <a:srgbClr val="C00000"/>
              </a:solidFill>
            </a:endParaRPr>
          </a:p>
          <a:p>
            <a:r>
              <a:rPr lang="ru-RU" sz="1600" dirty="0" err="1"/>
              <a:t>Жылуөткізгіштік</a:t>
            </a:r>
            <a:r>
              <a:rPr lang="ru-RU" sz="1600" dirty="0"/>
              <a:t> </a:t>
            </a:r>
            <a:r>
              <a:rPr lang="ru-RU" sz="1600" dirty="0" err="1"/>
              <a:t>коэффициенті</a:t>
            </a:r>
            <a:r>
              <a:rPr lang="ru-RU" sz="1600" dirty="0"/>
              <a:t> мен </a:t>
            </a:r>
            <a:r>
              <a:rPr lang="ru-RU" sz="1600" dirty="0" err="1"/>
              <a:t>металдардағы</a:t>
            </a:r>
            <a:r>
              <a:rPr lang="ru-RU" sz="1600" dirty="0"/>
              <a:t> </a:t>
            </a:r>
            <a:r>
              <a:rPr lang="ru-RU" sz="1600" dirty="0" err="1"/>
              <a:t>электр</a:t>
            </a:r>
            <a:r>
              <a:rPr lang="ru-RU" sz="1600" dirty="0"/>
              <a:t> </a:t>
            </a:r>
            <a:r>
              <a:rPr lang="ru-RU" sz="1600" dirty="0" err="1"/>
              <a:t>өткізгіштік</a:t>
            </a:r>
            <a:r>
              <a:rPr lang="ru-RU" sz="1600" dirty="0"/>
              <a:t> </a:t>
            </a:r>
            <a:r>
              <a:rPr lang="ru-RU" sz="1600" dirty="0" err="1"/>
              <a:t>арасындағы</a:t>
            </a:r>
            <a:r>
              <a:rPr lang="ru-RU" sz="1600" dirty="0"/>
              <a:t> </a:t>
            </a:r>
            <a:r>
              <a:rPr lang="ru-RU" sz="1600" dirty="0" err="1"/>
              <a:t>байланыс</a:t>
            </a:r>
            <a:r>
              <a:rPr lang="ru-RU" sz="1600" dirty="0"/>
              <a:t> </a:t>
            </a:r>
            <a:r>
              <a:rPr lang="ru-RU" sz="1600" u="sng" dirty="0" err="1">
                <a:solidFill>
                  <a:schemeClr val="accent4">
                    <a:lumMod val="95000"/>
                    <a:lumOff val="5000"/>
                  </a:schemeClr>
                </a:solidFill>
              </a:rPr>
              <a:t>Видеманн</a:t>
            </a:r>
            <a:r>
              <a:rPr lang="ru-RU" sz="1600" u="sng" dirty="0">
                <a:solidFill>
                  <a:schemeClr val="accent4">
                    <a:lumMod val="95000"/>
                    <a:lumOff val="5000"/>
                  </a:schemeClr>
                </a:solidFill>
              </a:rPr>
              <a:t>-Франц </a:t>
            </a:r>
            <a:r>
              <a:rPr lang="ru-RU" sz="1600" u="sng" dirty="0" err="1">
                <a:solidFill>
                  <a:schemeClr val="accent4">
                    <a:lumMod val="95000"/>
                    <a:lumOff val="5000"/>
                  </a:schemeClr>
                </a:solidFill>
              </a:rPr>
              <a:t>заңымен</a:t>
            </a:r>
            <a:r>
              <a:rPr lang="ru-RU" sz="1600" u="sng" dirty="0">
                <a:solidFill>
                  <a:schemeClr val="accent4">
                    <a:lumMod val="95000"/>
                    <a:lumOff val="5000"/>
                  </a:schemeClr>
                </a:solidFill>
              </a:rPr>
              <a:t> </a:t>
            </a:r>
            <a:r>
              <a:rPr lang="ru-RU" sz="1600" u="sng" dirty="0" err="1">
                <a:solidFill>
                  <a:schemeClr val="accent4">
                    <a:lumMod val="95000"/>
                    <a:lumOff val="5000"/>
                  </a:schemeClr>
                </a:solidFill>
              </a:rPr>
              <a:t>белгіленеді</a:t>
            </a:r>
            <a:r>
              <a:rPr lang="ru-RU" sz="1600" dirty="0"/>
              <a:t>:</a:t>
            </a:r>
          </a:p>
          <a:p>
            <a:endParaRPr lang="ru-RU" sz="1600" dirty="0"/>
          </a:p>
          <a:p>
            <a:pPr algn="ctr"/>
            <a:r>
              <a:rPr lang="ru-RU" altLang="x-none" sz="1600" dirty="0">
                <a:latin typeface="Times New Roman" panose="02020603050405020304" pitchFamily="18" charset="0"/>
              </a:rPr>
              <a:t> </a:t>
            </a:r>
            <a:r>
              <a:rPr lang="el-GR" altLang="x-none" sz="1600" dirty="0">
                <a:latin typeface="Times New Roman" panose="02020603050405020304" pitchFamily="18" charset="0"/>
                <a:cs typeface="Arial" panose="020B0604020202020204" pitchFamily="34" charset="0"/>
              </a:rPr>
              <a:t>λ</a:t>
            </a:r>
            <a:r>
              <a:rPr lang="ru-RU" altLang="x-none" sz="1600" dirty="0">
                <a:latin typeface="Times New Roman" panose="02020603050405020304" pitchFamily="18" charset="0"/>
                <a:cs typeface="Arial" panose="020B0604020202020204" pitchFamily="34" charset="0"/>
              </a:rPr>
              <a:t>/</a:t>
            </a:r>
            <a:r>
              <a:rPr lang="el-GR" altLang="x-none" sz="1600" dirty="0">
                <a:latin typeface="Times New Roman" panose="02020603050405020304" pitchFamily="18" charset="0"/>
                <a:cs typeface="Arial" panose="020B0604020202020204" pitchFamily="34" charset="0"/>
              </a:rPr>
              <a:t>σ</a:t>
            </a:r>
            <a:r>
              <a:rPr lang="ru-RU" altLang="x-none" sz="1600" dirty="0">
                <a:latin typeface="Times New Roman" panose="02020603050405020304" pitchFamily="18" charset="0"/>
                <a:cs typeface="Arial" panose="020B0604020202020204" pitchFamily="34" charset="0"/>
              </a:rPr>
              <a:t> = (</a:t>
            </a:r>
            <a:r>
              <a:rPr lang="el-GR" altLang="x-none" sz="1600" dirty="0">
                <a:latin typeface="Times New Roman" panose="02020603050405020304" pitchFamily="18" charset="0"/>
                <a:cs typeface="Arial" panose="020B0604020202020204" pitchFamily="34" charset="0"/>
              </a:rPr>
              <a:t>π</a:t>
            </a:r>
            <a:r>
              <a:rPr lang="ru-RU" altLang="x-none" sz="1600" baseline="30000" dirty="0">
                <a:latin typeface="Times New Roman" panose="02020603050405020304" pitchFamily="18" charset="0"/>
                <a:cs typeface="Arial" panose="020B0604020202020204" pitchFamily="34" charset="0"/>
              </a:rPr>
              <a:t>2</a:t>
            </a:r>
            <a:r>
              <a:rPr lang="ru-RU" altLang="x-none" sz="1600" dirty="0">
                <a:latin typeface="Times New Roman" panose="02020603050405020304" pitchFamily="18" charset="0"/>
                <a:cs typeface="Arial" panose="020B0604020202020204" pitchFamily="34" charset="0"/>
              </a:rPr>
              <a:t>/3)•(к/е)</a:t>
            </a:r>
            <a:r>
              <a:rPr lang="ru-RU" altLang="x-none" sz="1600" baseline="30000" dirty="0">
                <a:latin typeface="Times New Roman" panose="02020603050405020304" pitchFamily="18" charset="0"/>
                <a:cs typeface="Arial" panose="020B0604020202020204" pitchFamily="34" charset="0"/>
              </a:rPr>
              <a:t>2</a:t>
            </a:r>
            <a:r>
              <a:rPr lang="ru-RU" altLang="x-none" sz="1600" dirty="0">
                <a:latin typeface="Times New Roman" panose="02020603050405020304" pitchFamily="18" charset="0"/>
                <a:cs typeface="Arial" panose="020B0604020202020204" pitchFamily="34" charset="0"/>
              </a:rPr>
              <a:t>•Т, </a:t>
            </a:r>
          </a:p>
          <a:p>
            <a:pPr algn="ctr"/>
            <a:endParaRPr lang="ru-RU" altLang="x-none" sz="1600" dirty="0">
              <a:latin typeface="Times New Roman" panose="02020603050405020304" pitchFamily="18" charset="0"/>
              <a:cs typeface="Arial" panose="020B0604020202020204" pitchFamily="34" charset="0"/>
            </a:endParaRPr>
          </a:p>
          <a:p>
            <a:r>
              <a:rPr lang="ru-RU" sz="1600" dirty="0" err="1"/>
              <a:t>мұндағы</a:t>
            </a:r>
            <a:r>
              <a:rPr lang="ru-RU" sz="1600" dirty="0"/>
              <a:t> k - Больцман </a:t>
            </a:r>
            <a:r>
              <a:rPr lang="ru-RU" sz="1600" dirty="0" err="1"/>
              <a:t>тұрақтысы</a:t>
            </a:r>
            <a:r>
              <a:rPr lang="ru-RU" sz="1600" dirty="0"/>
              <a:t>, e - электрон заряды; </a:t>
            </a:r>
            <a:r>
              <a:rPr lang="el-GR" altLang="x-none" sz="1600" dirty="0">
                <a:solidFill>
                  <a:srgbClr val="C00000"/>
                </a:solidFill>
                <a:latin typeface="Times New Roman" panose="02020603050405020304" pitchFamily="18" charset="0"/>
                <a:cs typeface="Arial" panose="020B0604020202020204" pitchFamily="34" charset="0"/>
              </a:rPr>
              <a:t>σ</a:t>
            </a:r>
            <a:r>
              <a:rPr lang="kk-KZ" altLang="x-none" sz="1600" dirty="0">
                <a:solidFill>
                  <a:srgbClr val="C00000"/>
                </a:solidFill>
                <a:latin typeface="Times New Roman" panose="02020603050405020304" pitchFamily="18" charset="0"/>
                <a:cs typeface="Arial" panose="020B0604020202020204" pitchFamily="34" charset="0"/>
              </a:rPr>
              <a:t> – </a:t>
            </a:r>
            <a:r>
              <a:rPr lang="kk-KZ" altLang="x-none" sz="1600" dirty="0" err="1">
                <a:solidFill>
                  <a:srgbClr val="C00000"/>
                </a:solidFill>
                <a:latin typeface="Times New Roman" panose="02020603050405020304" pitchFamily="18" charset="0"/>
                <a:cs typeface="Arial" panose="020B0604020202020204" pitchFamily="34" charset="0"/>
              </a:rPr>
              <a:t>менш</a:t>
            </a:r>
            <a:r>
              <a:rPr lang="kk-KZ" altLang="x-none" sz="1600" dirty="0">
                <a:solidFill>
                  <a:srgbClr val="C00000"/>
                </a:solidFill>
                <a:latin typeface="Times New Roman" panose="02020603050405020304" pitchFamily="18" charset="0"/>
                <a:cs typeface="Arial" panose="020B0604020202020204" pitchFamily="34" charset="0"/>
              </a:rPr>
              <a:t> эл </a:t>
            </a:r>
            <a:r>
              <a:rPr lang="kk-KZ" altLang="x-none" sz="1600" dirty="0" err="1">
                <a:solidFill>
                  <a:srgbClr val="C00000"/>
                </a:solidFill>
                <a:latin typeface="Times New Roman" panose="02020603050405020304" pitchFamily="18" charset="0"/>
                <a:cs typeface="Arial" panose="020B0604020202020204" pitchFamily="34" charset="0"/>
              </a:rPr>
              <a:t>өтк</a:t>
            </a:r>
            <a:r>
              <a:rPr lang="ru-RU" sz="1600" dirty="0"/>
              <a:t>.</a:t>
            </a:r>
            <a:endParaRPr lang="ru-RU" altLang="x-none" sz="1600" dirty="0">
              <a:latin typeface="Times New Roman" panose="02020603050405020304" pitchFamily="18" charset="0"/>
              <a:cs typeface="Times New Roman" panose="02020603050405020304" pitchFamily="18" charset="0"/>
            </a:endParaRPr>
          </a:p>
        </p:txBody>
      </p:sp>
      <p:sp>
        <p:nvSpPr>
          <p:cNvPr id="19" name="Rectangle 2">
            <a:extLst>
              <a:ext uri="{FF2B5EF4-FFF2-40B4-BE49-F238E27FC236}">
                <a16:creationId xmlns:a16="http://schemas.microsoft.com/office/drawing/2014/main" id="{1F4423A3-7C75-6642-B9FE-38CFF3CCA789}"/>
              </a:ext>
            </a:extLst>
          </p:cNvPr>
          <p:cNvSpPr>
            <a:spLocks noChangeArrowheads="1"/>
          </p:cNvSpPr>
          <p:nvPr/>
        </p:nvSpPr>
        <p:spPr bwMode="auto">
          <a:xfrm>
            <a:off x="440186" y="35877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dirty="0"/>
          </a:p>
          <a:p>
            <a:pPr algn="just">
              <a:defRPr/>
            </a:pPr>
            <a:endParaRPr lang="ru-RU" sz="2400" b="1" dirty="0">
              <a:solidFill>
                <a:schemeClr val="accent1">
                  <a:lumMod val="50000"/>
                </a:schemeClr>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1569457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Номер слайда 3">
            <a:extLst>
              <a:ext uri="{FF2B5EF4-FFF2-40B4-BE49-F238E27FC236}">
                <a16:creationId xmlns:a16="http://schemas.microsoft.com/office/drawing/2014/main" id="{FA804B51-C163-A848-AD48-222E6D26C8AA}"/>
              </a:ext>
            </a:extLst>
          </p:cNvPr>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5DBABD9-5B77-3F4B-A18B-4CE060576DFC}" type="slidenum">
              <a:rPr lang="ru-RU" altLang="x-none" sz="1400"/>
              <a:pPr algn="r" eaLnBrk="1" hangingPunct="1"/>
              <a:t>7</a:t>
            </a:fld>
            <a:endParaRPr lang="ru-RU" altLang="x-none" sz="1400"/>
          </a:p>
        </p:txBody>
      </p:sp>
      <p:sp>
        <p:nvSpPr>
          <p:cNvPr id="11267" name="Rectangle 13">
            <a:extLst>
              <a:ext uri="{FF2B5EF4-FFF2-40B4-BE49-F238E27FC236}">
                <a16:creationId xmlns:a16="http://schemas.microsoft.com/office/drawing/2014/main" id="{1ED0B2E7-9203-674C-8DE5-F78AA86DD6C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68" name="Rectangle 15">
            <a:extLst>
              <a:ext uri="{FF2B5EF4-FFF2-40B4-BE49-F238E27FC236}">
                <a16:creationId xmlns:a16="http://schemas.microsoft.com/office/drawing/2014/main" id="{A07D7375-69D2-214B-A120-4F368D28424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69" name="Rectangle 17">
            <a:extLst>
              <a:ext uri="{FF2B5EF4-FFF2-40B4-BE49-F238E27FC236}">
                <a16:creationId xmlns:a16="http://schemas.microsoft.com/office/drawing/2014/main" id="{0ED522B6-6E68-5B4E-8961-C3618819027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0" name="Rectangle 19">
            <a:extLst>
              <a:ext uri="{FF2B5EF4-FFF2-40B4-BE49-F238E27FC236}">
                <a16:creationId xmlns:a16="http://schemas.microsoft.com/office/drawing/2014/main" id="{089A0C01-3A27-4142-B2B0-58E639EF5F7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1" name="Rectangle 21">
            <a:extLst>
              <a:ext uri="{FF2B5EF4-FFF2-40B4-BE49-F238E27FC236}">
                <a16:creationId xmlns:a16="http://schemas.microsoft.com/office/drawing/2014/main" id="{2E622851-52E7-3F41-B55E-99826DFB176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2" name="Rectangle 23">
            <a:extLst>
              <a:ext uri="{FF2B5EF4-FFF2-40B4-BE49-F238E27FC236}">
                <a16:creationId xmlns:a16="http://schemas.microsoft.com/office/drawing/2014/main" id="{D5EA5990-85BF-CF46-BD6D-0D4E75BD2A1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3" name="Rectangle 25">
            <a:extLst>
              <a:ext uri="{FF2B5EF4-FFF2-40B4-BE49-F238E27FC236}">
                <a16:creationId xmlns:a16="http://schemas.microsoft.com/office/drawing/2014/main" id="{FC639E5E-58EC-9942-9769-A8654B243D4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4" name="Rectangle 27">
            <a:extLst>
              <a:ext uri="{FF2B5EF4-FFF2-40B4-BE49-F238E27FC236}">
                <a16:creationId xmlns:a16="http://schemas.microsoft.com/office/drawing/2014/main" id="{0A840577-115F-AB49-9B2C-F1FBE934DDB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5" name="Rectangle 29">
            <a:extLst>
              <a:ext uri="{FF2B5EF4-FFF2-40B4-BE49-F238E27FC236}">
                <a16:creationId xmlns:a16="http://schemas.microsoft.com/office/drawing/2014/main" id="{482FEE94-B945-A54C-B9BD-15B115F0308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6" name="Rectangle 31">
            <a:extLst>
              <a:ext uri="{FF2B5EF4-FFF2-40B4-BE49-F238E27FC236}">
                <a16:creationId xmlns:a16="http://schemas.microsoft.com/office/drawing/2014/main" id="{38D7C703-63EB-B948-A014-2169B2BE5E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7" name="Rectangle 33">
            <a:extLst>
              <a:ext uri="{FF2B5EF4-FFF2-40B4-BE49-F238E27FC236}">
                <a16:creationId xmlns:a16="http://schemas.microsoft.com/office/drawing/2014/main" id="{EAE8F872-1C0E-3A4A-A5E6-2C9ED570B6D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8" name="Rectangle 17">
            <a:extLst>
              <a:ext uri="{FF2B5EF4-FFF2-40B4-BE49-F238E27FC236}">
                <a16:creationId xmlns:a16="http://schemas.microsoft.com/office/drawing/2014/main" id="{AF1228E6-FD53-CE42-9D30-70C167783F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79" name="Rectangle 19">
            <a:extLst>
              <a:ext uri="{FF2B5EF4-FFF2-40B4-BE49-F238E27FC236}">
                <a16:creationId xmlns:a16="http://schemas.microsoft.com/office/drawing/2014/main" id="{93B39BFA-95A4-3E4D-BE4A-AC89997C2AC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1280" name="TextBox 7">
            <a:extLst>
              <a:ext uri="{FF2B5EF4-FFF2-40B4-BE49-F238E27FC236}">
                <a16:creationId xmlns:a16="http://schemas.microsoft.com/office/drawing/2014/main" id="{8965A845-6023-E447-B5AD-FEDDB2797A1E}"/>
              </a:ext>
            </a:extLst>
          </p:cNvPr>
          <p:cNvSpPr txBox="1">
            <a:spLocks noChangeArrowheads="1"/>
          </p:cNvSpPr>
          <p:nvPr/>
        </p:nvSpPr>
        <p:spPr bwMode="auto">
          <a:xfrm>
            <a:off x="323528" y="751326"/>
            <a:ext cx="8569325" cy="6001643"/>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ru-RU" sz="1600" b="1" u="sng" dirty="0" err="1">
                <a:latin typeface="+mn-lt"/>
              </a:rPr>
              <a:t>Газдардың</a:t>
            </a:r>
            <a:r>
              <a:rPr lang="ru-RU" sz="1600" b="1" u="sng" dirty="0">
                <a:latin typeface="+mn-lt"/>
              </a:rPr>
              <a:t> </a:t>
            </a:r>
            <a:r>
              <a:rPr lang="ru-RU" sz="1600" b="1" u="sng" dirty="0" err="1">
                <a:latin typeface="+mn-lt"/>
              </a:rPr>
              <a:t>жылу</a:t>
            </a:r>
            <a:r>
              <a:rPr lang="ru-RU" sz="1600" b="1" u="sng" dirty="0">
                <a:latin typeface="+mn-lt"/>
              </a:rPr>
              <a:t> </a:t>
            </a:r>
            <a:r>
              <a:rPr lang="ru-RU" sz="1600" b="1" u="sng" dirty="0" err="1">
                <a:latin typeface="+mn-lt"/>
              </a:rPr>
              <a:t>өткізгіштік</a:t>
            </a:r>
            <a:r>
              <a:rPr lang="ru-RU" sz="1600" b="1" u="sng" dirty="0">
                <a:latin typeface="+mn-lt"/>
              </a:rPr>
              <a:t> </a:t>
            </a:r>
            <a:r>
              <a:rPr lang="ru-RU" sz="1600" b="1" u="sng" dirty="0" err="1">
                <a:latin typeface="+mn-lt"/>
              </a:rPr>
              <a:t>коэффициенті</a:t>
            </a:r>
            <a:endParaRPr lang="ru-RU" sz="1600" u="sng" dirty="0">
              <a:latin typeface="+mn-lt"/>
            </a:endParaRPr>
          </a:p>
          <a:p>
            <a:r>
              <a:rPr lang="ru-RU" sz="1600" dirty="0" err="1">
                <a:latin typeface="+mn-lt"/>
              </a:rPr>
              <a:t>Газдарда</a:t>
            </a:r>
            <a:r>
              <a:rPr lang="ru-RU" sz="1600" dirty="0">
                <a:latin typeface="+mn-lt"/>
              </a:rPr>
              <a:t> </a:t>
            </a:r>
            <a:r>
              <a:rPr lang="ru-RU" sz="1600" dirty="0" err="1">
                <a:latin typeface="+mn-lt"/>
              </a:rPr>
              <a:t>жылу</a:t>
            </a:r>
            <a:r>
              <a:rPr lang="ru-RU" sz="1600" dirty="0">
                <a:latin typeface="+mn-lt"/>
              </a:rPr>
              <a:t> </a:t>
            </a:r>
            <a:r>
              <a:rPr lang="ru-RU" sz="1600" dirty="0" err="1">
                <a:latin typeface="+mn-lt"/>
              </a:rPr>
              <a:t>өткізгіштік</a:t>
            </a:r>
            <a:r>
              <a:rPr lang="ru-RU" sz="1600" dirty="0">
                <a:latin typeface="+mn-lt"/>
              </a:rPr>
              <a:t> </a:t>
            </a:r>
            <a:r>
              <a:rPr lang="ru-RU" sz="1600" dirty="0" err="1">
                <a:latin typeface="+mn-lt"/>
              </a:rPr>
              <a:t>коэффициентін</a:t>
            </a:r>
            <a:r>
              <a:rPr lang="ru-RU" sz="1600" dirty="0">
                <a:latin typeface="+mn-lt"/>
              </a:rPr>
              <a:t> </a:t>
            </a:r>
            <a:r>
              <a:rPr lang="ru-RU" sz="1600" dirty="0" err="1">
                <a:latin typeface="+mn-lt"/>
              </a:rPr>
              <a:t>келесі</a:t>
            </a:r>
            <a:r>
              <a:rPr lang="ru-RU" sz="1600" dirty="0">
                <a:latin typeface="+mn-lt"/>
              </a:rPr>
              <a:t> формула </a:t>
            </a:r>
            <a:r>
              <a:rPr lang="ru-RU" sz="1600" dirty="0" err="1">
                <a:latin typeface="+mn-lt"/>
              </a:rPr>
              <a:t>бойынша</a:t>
            </a:r>
            <a:r>
              <a:rPr lang="ru-RU" sz="1600" dirty="0">
                <a:latin typeface="+mn-lt"/>
              </a:rPr>
              <a:t> </a:t>
            </a:r>
            <a:r>
              <a:rPr lang="ru-RU" sz="1600" dirty="0" err="1">
                <a:latin typeface="+mn-lt"/>
              </a:rPr>
              <a:t>табуға</a:t>
            </a:r>
            <a:r>
              <a:rPr lang="ru-RU" sz="1600" dirty="0">
                <a:latin typeface="+mn-lt"/>
              </a:rPr>
              <a:t> </a:t>
            </a:r>
            <a:r>
              <a:rPr lang="ru-RU" sz="1600" dirty="0" err="1">
                <a:latin typeface="+mn-lt"/>
              </a:rPr>
              <a:t>болады</a:t>
            </a:r>
            <a:r>
              <a:rPr lang="ru-RU" sz="1600" dirty="0">
                <a:latin typeface="+mn-lt"/>
              </a:rPr>
              <a:t>:</a:t>
            </a:r>
          </a:p>
          <a:p>
            <a:pPr eaLnBrk="1" hangingPunct="1"/>
            <a:endParaRPr lang="ru-RU" altLang="x-none" sz="1600" dirty="0">
              <a:latin typeface="+mn-lt"/>
            </a:endParaRPr>
          </a:p>
          <a:p>
            <a:pPr algn="r" eaLnBrk="1" hangingPunct="1"/>
            <a:r>
              <a:rPr lang="ru-RU" altLang="x-none" sz="1600" dirty="0">
                <a:latin typeface="+mn-lt"/>
              </a:rPr>
              <a:t> </a:t>
            </a:r>
            <a:r>
              <a:rPr lang="el-GR" altLang="x-none" sz="1600" i="1" dirty="0">
                <a:latin typeface="+mn-lt"/>
              </a:rPr>
              <a:t>λ</a:t>
            </a:r>
            <a:r>
              <a:rPr lang="en-US" altLang="x-none" sz="1600" i="1" dirty="0">
                <a:latin typeface="+mn-lt"/>
              </a:rPr>
              <a:t> </a:t>
            </a:r>
            <a:r>
              <a:rPr lang="ru-RU" altLang="x-none" sz="1600" i="1" dirty="0">
                <a:latin typeface="+mn-lt"/>
              </a:rPr>
              <a:t>= </a:t>
            </a:r>
            <a:r>
              <a:rPr lang="el-GR" altLang="x-none" sz="1600" i="1" dirty="0">
                <a:latin typeface="+mn-lt"/>
              </a:rPr>
              <a:t>ρ</a:t>
            </a:r>
            <a:r>
              <a:rPr lang="en-US" altLang="x-none" sz="1600" i="1" dirty="0" err="1">
                <a:latin typeface="+mn-lt"/>
              </a:rPr>
              <a:t>C</a:t>
            </a:r>
            <a:r>
              <a:rPr lang="en-US" altLang="x-none" sz="1600" i="1" baseline="-25000" dirty="0" err="1">
                <a:latin typeface="+mn-lt"/>
              </a:rPr>
              <a:t>v</a:t>
            </a:r>
            <a:r>
              <a:rPr lang="en-US" altLang="x-none" sz="1600" i="1" dirty="0" err="1">
                <a:latin typeface="+mn-lt"/>
              </a:rPr>
              <a:t>lv</a:t>
            </a:r>
            <a:r>
              <a:rPr lang="en-US" altLang="x-none" sz="1600" i="1" dirty="0">
                <a:latin typeface="+mn-lt"/>
              </a:rPr>
              <a:t>/3,                                                                               </a:t>
            </a:r>
            <a:r>
              <a:rPr lang="en-US" altLang="x-none" sz="1600" dirty="0">
                <a:latin typeface="+mn-lt"/>
              </a:rPr>
              <a:t>(</a:t>
            </a:r>
            <a:r>
              <a:rPr lang="ru-RU" altLang="x-none" sz="1600" dirty="0">
                <a:latin typeface="+mn-lt"/>
              </a:rPr>
              <a:t>4</a:t>
            </a:r>
            <a:r>
              <a:rPr lang="en-US" altLang="x-none" sz="1600" dirty="0">
                <a:latin typeface="+mn-lt"/>
              </a:rPr>
              <a:t>)</a:t>
            </a:r>
            <a:endParaRPr lang="ru-RU" altLang="x-none" sz="1600" b="1" dirty="0">
              <a:latin typeface="+mn-lt"/>
            </a:endParaRPr>
          </a:p>
          <a:p>
            <a:pPr eaLnBrk="1" hangingPunct="1"/>
            <a:endParaRPr lang="en-US" altLang="x-none" sz="1600" dirty="0">
              <a:latin typeface="+mn-lt"/>
            </a:endParaRPr>
          </a:p>
          <a:p>
            <a:r>
              <a:rPr lang="ru-RU" sz="1600" dirty="0" err="1">
                <a:latin typeface="+mn-lt"/>
              </a:rPr>
              <a:t>мұндағы</a:t>
            </a:r>
            <a:r>
              <a:rPr lang="ru-RU" sz="1600" dirty="0">
                <a:latin typeface="+mn-lt"/>
              </a:rPr>
              <a:t> ρ - газ </a:t>
            </a:r>
            <a:r>
              <a:rPr lang="ru-RU" sz="1600" dirty="0" err="1">
                <a:latin typeface="+mn-lt"/>
              </a:rPr>
              <a:t>тығыздығы</a:t>
            </a:r>
            <a:r>
              <a:rPr lang="ru-RU" sz="1600" dirty="0">
                <a:latin typeface="+mn-lt"/>
              </a:rPr>
              <a:t>, </a:t>
            </a:r>
          </a:p>
          <a:p>
            <a:r>
              <a:rPr lang="ru-RU" sz="1600" dirty="0" err="1">
                <a:latin typeface="+mn-lt"/>
              </a:rPr>
              <a:t>Сv</a:t>
            </a:r>
            <a:r>
              <a:rPr lang="ru-RU" sz="1600" dirty="0">
                <a:latin typeface="+mn-lt"/>
              </a:rPr>
              <a:t> - </a:t>
            </a:r>
            <a:r>
              <a:rPr lang="ru-RU" sz="1600" dirty="0" err="1">
                <a:latin typeface="+mn-lt"/>
              </a:rPr>
              <a:t>тұрақты</a:t>
            </a:r>
            <a:r>
              <a:rPr lang="ru-RU" sz="1600" dirty="0">
                <a:latin typeface="+mn-lt"/>
              </a:rPr>
              <a:t> </a:t>
            </a:r>
            <a:r>
              <a:rPr lang="ru-RU" sz="1600" dirty="0" err="1">
                <a:latin typeface="+mn-lt"/>
              </a:rPr>
              <a:t>көлемдегі</a:t>
            </a:r>
            <a:r>
              <a:rPr lang="ru-RU" sz="1600" dirty="0">
                <a:latin typeface="+mn-lt"/>
              </a:rPr>
              <a:t> </a:t>
            </a:r>
            <a:r>
              <a:rPr lang="ru-RU" sz="1600" dirty="0" err="1">
                <a:latin typeface="+mn-lt"/>
              </a:rPr>
              <a:t>меншікті</a:t>
            </a:r>
            <a:r>
              <a:rPr lang="ru-RU" sz="1600" dirty="0">
                <a:latin typeface="+mn-lt"/>
              </a:rPr>
              <a:t> </a:t>
            </a:r>
            <a:r>
              <a:rPr lang="ru-RU" sz="1600" dirty="0" err="1">
                <a:latin typeface="+mn-lt"/>
              </a:rPr>
              <a:t>жылу</a:t>
            </a:r>
            <a:r>
              <a:rPr lang="ru-RU" sz="1600" dirty="0">
                <a:latin typeface="+mn-lt"/>
              </a:rPr>
              <a:t>, </a:t>
            </a:r>
          </a:p>
          <a:p>
            <a:r>
              <a:rPr lang="ru-RU" sz="1600" i="1" dirty="0">
                <a:latin typeface="+mn-lt"/>
              </a:rPr>
              <a:t>l</a:t>
            </a:r>
            <a:r>
              <a:rPr lang="ru-RU" sz="1600" dirty="0">
                <a:latin typeface="+mn-lt"/>
              </a:rPr>
              <a:t> - газ </a:t>
            </a:r>
            <a:r>
              <a:rPr lang="ru-RU" sz="1600" dirty="0" err="1">
                <a:latin typeface="+mn-lt"/>
              </a:rPr>
              <a:t>молекулаларының</a:t>
            </a:r>
            <a:r>
              <a:rPr lang="ru-RU" sz="1600" dirty="0">
                <a:latin typeface="+mn-lt"/>
              </a:rPr>
              <a:t> </a:t>
            </a:r>
            <a:r>
              <a:rPr lang="ru-RU" sz="1600" dirty="0" err="1">
                <a:latin typeface="+mn-lt"/>
              </a:rPr>
              <a:t>орташа</a:t>
            </a:r>
            <a:r>
              <a:rPr lang="ru-RU" sz="1600" dirty="0">
                <a:latin typeface="+mn-lt"/>
              </a:rPr>
              <a:t> </a:t>
            </a:r>
            <a:r>
              <a:rPr lang="ru-RU" sz="1600" dirty="0" err="1">
                <a:latin typeface="+mn-lt"/>
              </a:rPr>
              <a:t>еркін</a:t>
            </a:r>
            <a:r>
              <a:rPr lang="ru-RU" sz="1600" dirty="0">
                <a:latin typeface="+mn-lt"/>
              </a:rPr>
              <a:t> </a:t>
            </a:r>
            <a:r>
              <a:rPr lang="ru-RU" sz="1600" dirty="0" err="1">
                <a:latin typeface="+mn-lt"/>
              </a:rPr>
              <a:t>жүрісі</a:t>
            </a:r>
            <a:r>
              <a:rPr lang="ru-RU" sz="1600" dirty="0">
                <a:latin typeface="+mn-lt"/>
              </a:rPr>
              <a:t>, </a:t>
            </a:r>
          </a:p>
          <a:p>
            <a:r>
              <a:rPr lang="ru-RU" sz="1600" dirty="0">
                <a:latin typeface="+mn-lt"/>
              </a:rPr>
              <a:t>v - </a:t>
            </a:r>
            <a:r>
              <a:rPr lang="ru-RU" sz="1600" dirty="0" err="1">
                <a:latin typeface="+mn-lt"/>
              </a:rPr>
              <a:t>орташа</a:t>
            </a:r>
            <a:r>
              <a:rPr lang="ru-RU" sz="1600" dirty="0">
                <a:latin typeface="+mn-lt"/>
              </a:rPr>
              <a:t> </a:t>
            </a:r>
            <a:r>
              <a:rPr lang="ru-RU" sz="1600" dirty="0" err="1">
                <a:latin typeface="+mn-lt"/>
              </a:rPr>
              <a:t>жылу</a:t>
            </a:r>
            <a:r>
              <a:rPr lang="ru-RU" sz="1600" dirty="0">
                <a:latin typeface="+mn-lt"/>
              </a:rPr>
              <a:t> </a:t>
            </a:r>
            <a:r>
              <a:rPr lang="ru-RU" sz="1600" dirty="0" err="1">
                <a:latin typeface="+mn-lt"/>
              </a:rPr>
              <a:t>жылдамдығы</a:t>
            </a:r>
            <a:r>
              <a:rPr lang="ru-RU" sz="1600" dirty="0">
                <a:latin typeface="+mn-lt"/>
              </a:rPr>
              <a:t>.</a:t>
            </a:r>
          </a:p>
          <a:p>
            <a:r>
              <a:rPr lang="ru-RU" sz="1600" dirty="0">
                <a:latin typeface="+mn-lt"/>
              </a:rPr>
              <a:t>Осы </a:t>
            </a:r>
            <a:r>
              <a:rPr lang="ru-RU" sz="1600" dirty="0" err="1">
                <a:latin typeface="+mn-lt"/>
              </a:rPr>
              <a:t>формуланы</a:t>
            </a:r>
            <a:r>
              <a:rPr lang="ru-RU" sz="1600" dirty="0">
                <a:latin typeface="+mn-lt"/>
              </a:rPr>
              <a:t> </a:t>
            </a:r>
            <a:r>
              <a:rPr lang="ru-RU" sz="1600" dirty="0" err="1">
                <a:latin typeface="+mn-lt"/>
              </a:rPr>
              <a:t>келесідей</a:t>
            </a:r>
            <a:r>
              <a:rPr lang="ru-RU" sz="1600" dirty="0">
                <a:latin typeface="+mn-lt"/>
              </a:rPr>
              <a:t> </a:t>
            </a:r>
            <a:r>
              <a:rPr lang="ru-RU" sz="1600" dirty="0" err="1">
                <a:latin typeface="+mn-lt"/>
              </a:rPr>
              <a:t>жазуға</a:t>
            </a:r>
            <a:r>
              <a:rPr lang="ru-RU" sz="1600" dirty="0">
                <a:latin typeface="+mn-lt"/>
              </a:rPr>
              <a:t> </a:t>
            </a:r>
            <a:r>
              <a:rPr lang="ru-RU" sz="1600" dirty="0" err="1">
                <a:latin typeface="+mn-lt"/>
              </a:rPr>
              <a:t>болады</a:t>
            </a:r>
            <a:r>
              <a:rPr lang="ru-RU" sz="1600" dirty="0">
                <a:latin typeface="+mn-lt"/>
              </a:rPr>
              <a:t>:</a:t>
            </a:r>
            <a:r>
              <a:rPr lang="en-US" altLang="x-none" sz="1600" dirty="0">
                <a:latin typeface="+mn-lt"/>
              </a:rPr>
              <a:t>                                                                    (</a:t>
            </a:r>
            <a:r>
              <a:rPr lang="ru-RU" altLang="x-none" sz="1600" dirty="0">
                <a:latin typeface="+mn-lt"/>
              </a:rPr>
              <a:t>5</a:t>
            </a:r>
            <a:r>
              <a:rPr lang="en-US" altLang="x-none" sz="1600" dirty="0">
                <a:latin typeface="+mn-lt"/>
              </a:rPr>
              <a:t>)</a:t>
            </a:r>
            <a:endParaRPr lang="ru-RU" altLang="x-none" sz="1600" b="1" dirty="0">
              <a:latin typeface="+mn-lt"/>
            </a:endParaRPr>
          </a:p>
          <a:p>
            <a:pPr lvl="1" eaLnBrk="1" hangingPunct="1"/>
            <a:r>
              <a:rPr lang="ru-RU" altLang="x-none" sz="1600" dirty="0">
                <a:latin typeface="+mn-lt"/>
              </a:rPr>
              <a:t> </a:t>
            </a:r>
          </a:p>
          <a:p>
            <a:endParaRPr lang="ru-RU" sz="1600" dirty="0">
              <a:latin typeface="+mn-lt"/>
            </a:endParaRPr>
          </a:p>
          <a:p>
            <a:r>
              <a:rPr lang="ru-RU" sz="1600" dirty="0" err="1">
                <a:latin typeface="+mn-lt"/>
              </a:rPr>
              <a:t>мұндағы</a:t>
            </a:r>
            <a:r>
              <a:rPr lang="ru-RU" sz="1600" dirty="0">
                <a:latin typeface="+mn-lt"/>
              </a:rPr>
              <a:t> i - </a:t>
            </a:r>
            <a:r>
              <a:rPr lang="ru-RU" sz="1600" i="1" dirty="0" err="1">
                <a:latin typeface="+mn-lt"/>
              </a:rPr>
              <a:t>молекулалардың</a:t>
            </a:r>
            <a:r>
              <a:rPr lang="ru-RU" sz="1600" i="1" dirty="0">
                <a:latin typeface="+mn-lt"/>
              </a:rPr>
              <a:t> </a:t>
            </a:r>
            <a:r>
              <a:rPr lang="ru-RU" sz="1600" i="1" dirty="0" err="1">
                <a:latin typeface="+mn-lt"/>
              </a:rPr>
              <a:t>трансляциялық</a:t>
            </a:r>
            <a:r>
              <a:rPr lang="ru-RU" sz="1600" i="1" dirty="0">
                <a:latin typeface="+mn-lt"/>
              </a:rPr>
              <a:t> </a:t>
            </a:r>
            <a:r>
              <a:rPr lang="ru-RU" sz="1600" i="1" dirty="0" err="1">
                <a:latin typeface="+mn-lt"/>
              </a:rPr>
              <a:t>және</a:t>
            </a:r>
            <a:r>
              <a:rPr lang="ru-RU" sz="1600" i="1" dirty="0">
                <a:latin typeface="+mn-lt"/>
              </a:rPr>
              <a:t> </a:t>
            </a:r>
            <a:r>
              <a:rPr lang="ru-RU" sz="1600" i="1" dirty="0" err="1">
                <a:latin typeface="+mn-lt"/>
              </a:rPr>
              <a:t>айналу</a:t>
            </a:r>
            <a:r>
              <a:rPr lang="ru-RU" sz="1600" i="1" dirty="0">
                <a:latin typeface="+mn-lt"/>
              </a:rPr>
              <a:t> </a:t>
            </a:r>
            <a:r>
              <a:rPr lang="ru-RU" sz="1600" i="1" dirty="0" err="1">
                <a:latin typeface="+mn-lt"/>
              </a:rPr>
              <a:t>еркіндіктерінің</a:t>
            </a:r>
            <a:r>
              <a:rPr lang="ru-RU" sz="1600" i="1" dirty="0">
                <a:latin typeface="+mn-lt"/>
              </a:rPr>
              <a:t> </a:t>
            </a:r>
            <a:r>
              <a:rPr lang="ru-RU" sz="1600" i="1" dirty="0" err="1">
                <a:latin typeface="+mn-lt"/>
              </a:rPr>
              <a:t>қосындысы</a:t>
            </a:r>
            <a:r>
              <a:rPr lang="ru-RU" sz="1600" i="1" dirty="0">
                <a:latin typeface="+mn-lt"/>
              </a:rPr>
              <a:t> (</a:t>
            </a:r>
            <a:r>
              <a:rPr lang="ru-RU" sz="1600" i="1" dirty="0" err="1">
                <a:latin typeface="+mn-lt"/>
              </a:rPr>
              <a:t>диатомдық</a:t>
            </a:r>
            <a:r>
              <a:rPr lang="ru-RU" sz="1600" i="1" dirty="0">
                <a:latin typeface="+mn-lt"/>
              </a:rPr>
              <a:t> газ </a:t>
            </a:r>
            <a:r>
              <a:rPr lang="ru-RU" sz="1600" i="1" dirty="0" err="1">
                <a:latin typeface="+mn-lt"/>
              </a:rPr>
              <a:t>үшін</a:t>
            </a:r>
            <a:r>
              <a:rPr lang="ru-RU" sz="1600" i="1" dirty="0">
                <a:latin typeface="+mn-lt"/>
              </a:rPr>
              <a:t> i = 5, </a:t>
            </a:r>
            <a:r>
              <a:rPr lang="ru-RU" sz="1600" i="1" dirty="0" err="1">
                <a:latin typeface="+mn-lt"/>
              </a:rPr>
              <a:t>моноатомдық</a:t>
            </a:r>
            <a:r>
              <a:rPr lang="ru-RU" sz="1600" i="1" dirty="0">
                <a:latin typeface="+mn-lt"/>
              </a:rPr>
              <a:t> газ </a:t>
            </a:r>
            <a:r>
              <a:rPr lang="ru-RU" sz="1600" i="1" dirty="0" err="1">
                <a:latin typeface="+mn-lt"/>
              </a:rPr>
              <a:t>үшін</a:t>
            </a:r>
            <a:r>
              <a:rPr lang="ru-RU" sz="1600" i="1" dirty="0">
                <a:latin typeface="+mn-lt"/>
              </a:rPr>
              <a:t> i = 3), </a:t>
            </a:r>
          </a:p>
          <a:p>
            <a:pPr lvl="2"/>
            <a:r>
              <a:rPr lang="ru-RU" sz="1600" dirty="0">
                <a:latin typeface="+mn-lt"/>
              </a:rPr>
              <a:t>k - </a:t>
            </a:r>
            <a:r>
              <a:rPr lang="ru-RU" sz="1600" i="1" dirty="0">
                <a:latin typeface="+mn-lt"/>
              </a:rPr>
              <a:t>Больцман </a:t>
            </a:r>
            <a:r>
              <a:rPr lang="ru-RU" sz="1600" i="1" dirty="0" err="1">
                <a:latin typeface="+mn-lt"/>
              </a:rPr>
              <a:t>тұрақтысы</a:t>
            </a:r>
            <a:r>
              <a:rPr lang="ru-RU" sz="1600" i="1" dirty="0">
                <a:latin typeface="+mn-lt"/>
              </a:rPr>
              <a:t>, </a:t>
            </a:r>
          </a:p>
          <a:p>
            <a:pPr lvl="2"/>
            <a:r>
              <a:rPr lang="ru-RU" sz="1600" i="1" dirty="0">
                <a:latin typeface="+mn-lt"/>
              </a:rPr>
              <a:t>μ - </a:t>
            </a:r>
            <a:r>
              <a:rPr lang="ru-RU" sz="1600" i="1" dirty="0" err="1">
                <a:latin typeface="+mn-lt"/>
              </a:rPr>
              <a:t>молярлық</a:t>
            </a:r>
            <a:r>
              <a:rPr lang="ru-RU" sz="1600" i="1" dirty="0">
                <a:latin typeface="+mn-lt"/>
              </a:rPr>
              <a:t> масса, </a:t>
            </a:r>
          </a:p>
          <a:p>
            <a:pPr lvl="2"/>
            <a:r>
              <a:rPr lang="ru-RU" sz="1600" i="1" dirty="0">
                <a:latin typeface="+mn-lt"/>
              </a:rPr>
              <a:t>T - </a:t>
            </a:r>
            <a:r>
              <a:rPr lang="ru-RU" sz="1600" i="1" dirty="0" err="1">
                <a:latin typeface="+mn-lt"/>
              </a:rPr>
              <a:t>абсолюттік</a:t>
            </a:r>
            <a:r>
              <a:rPr lang="ru-RU" sz="1600" i="1" dirty="0">
                <a:latin typeface="+mn-lt"/>
              </a:rPr>
              <a:t> температура, </a:t>
            </a:r>
          </a:p>
          <a:p>
            <a:pPr lvl="2"/>
            <a:r>
              <a:rPr lang="ru-RU" sz="1600" i="1" dirty="0">
                <a:latin typeface="+mn-lt"/>
              </a:rPr>
              <a:t>d - </a:t>
            </a:r>
            <a:r>
              <a:rPr lang="ru-RU" sz="1600" i="1" dirty="0" err="1">
                <a:latin typeface="+mn-lt"/>
              </a:rPr>
              <a:t>молекулалардың</a:t>
            </a:r>
            <a:r>
              <a:rPr lang="ru-RU" sz="1600" i="1" dirty="0">
                <a:latin typeface="+mn-lt"/>
              </a:rPr>
              <a:t> </a:t>
            </a:r>
            <a:r>
              <a:rPr lang="ru-RU" sz="1600" i="1" dirty="0" err="1">
                <a:latin typeface="+mn-lt"/>
              </a:rPr>
              <a:t>тиімді</a:t>
            </a:r>
            <a:r>
              <a:rPr lang="ru-RU" sz="1600" i="1" dirty="0">
                <a:latin typeface="+mn-lt"/>
              </a:rPr>
              <a:t> (газ-</a:t>
            </a:r>
            <a:r>
              <a:rPr lang="ru-RU" sz="1600" i="1" dirty="0" err="1">
                <a:latin typeface="+mn-lt"/>
              </a:rPr>
              <a:t>кинетикалық</a:t>
            </a:r>
            <a:r>
              <a:rPr lang="ru-RU" sz="1600" i="1" dirty="0">
                <a:latin typeface="+mn-lt"/>
              </a:rPr>
              <a:t>) </a:t>
            </a:r>
            <a:r>
              <a:rPr lang="ru-RU" sz="1600" i="1" dirty="0" err="1">
                <a:latin typeface="+mn-lt"/>
              </a:rPr>
              <a:t>диаметрі</a:t>
            </a:r>
            <a:r>
              <a:rPr lang="ru-RU" sz="1600" i="1" dirty="0">
                <a:latin typeface="+mn-lt"/>
              </a:rPr>
              <a:t>, </a:t>
            </a:r>
          </a:p>
          <a:p>
            <a:pPr lvl="2"/>
            <a:r>
              <a:rPr lang="ru-RU" sz="1600" i="1" dirty="0">
                <a:latin typeface="+mn-lt"/>
              </a:rPr>
              <a:t>R - </a:t>
            </a:r>
            <a:r>
              <a:rPr lang="ru-RU" sz="1600" i="1" dirty="0" err="1">
                <a:latin typeface="+mn-lt"/>
              </a:rPr>
              <a:t>әмбебап</a:t>
            </a:r>
            <a:r>
              <a:rPr lang="ru-RU" sz="1600" i="1" dirty="0">
                <a:latin typeface="+mn-lt"/>
              </a:rPr>
              <a:t> газ </a:t>
            </a:r>
            <a:r>
              <a:rPr lang="ru-RU" sz="1600" i="1" dirty="0" err="1">
                <a:latin typeface="+mn-lt"/>
              </a:rPr>
              <a:t>тұрақтысы</a:t>
            </a:r>
            <a:r>
              <a:rPr lang="ru-RU" sz="1600" i="1" dirty="0">
                <a:latin typeface="+mn-lt"/>
              </a:rPr>
              <a:t>.</a:t>
            </a:r>
          </a:p>
          <a:p>
            <a:pPr algn="just"/>
            <a:r>
              <a:rPr lang="ru-RU" sz="1600" dirty="0" err="1">
                <a:solidFill>
                  <a:srgbClr val="C00000"/>
                </a:solidFill>
                <a:latin typeface="+mn-lt"/>
              </a:rPr>
              <a:t>Формуладан</a:t>
            </a:r>
            <a:r>
              <a:rPr lang="ru-RU" sz="1600" dirty="0">
                <a:solidFill>
                  <a:srgbClr val="C00000"/>
                </a:solidFill>
                <a:latin typeface="+mn-lt"/>
              </a:rPr>
              <a:t> </a:t>
            </a:r>
            <a:r>
              <a:rPr lang="ru-RU" sz="1600" dirty="0" err="1">
                <a:solidFill>
                  <a:srgbClr val="C00000"/>
                </a:solidFill>
                <a:latin typeface="+mn-lt"/>
              </a:rPr>
              <a:t>ауыр</a:t>
            </a:r>
            <a:r>
              <a:rPr lang="ru-RU" sz="1600" dirty="0">
                <a:solidFill>
                  <a:srgbClr val="C00000"/>
                </a:solidFill>
                <a:latin typeface="+mn-lt"/>
              </a:rPr>
              <a:t> </a:t>
            </a:r>
            <a:r>
              <a:rPr lang="ru-RU" sz="1600" u="sng" dirty="0" err="1">
                <a:solidFill>
                  <a:srgbClr val="C00000"/>
                </a:solidFill>
                <a:latin typeface="+mn-lt"/>
              </a:rPr>
              <a:t>монатомдық</a:t>
            </a:r>
            <a:r>
              <a:rPr lang="ru-RU" sz="1600" u="sng" dirty="0">
                <a:solidFill>
                  <a:srgbClr val="C00000"/>
                </a:solidFill>
                <a:latin typeface="+mn-lt"/>
              </a:rPr>
              <a:t> (</a:t>
            </a:r>
            <a:r>
              <a:rPr lang="ru-RU" sz="1600" u="sng" dirty="0" err="1">
                <a:solidFill>
                  <a:srgbClr val="C00000"/>
                </a:solidFill>
                <a:latin typeface="+mn-lt"/>
              </a:rPr>
              <a:t>инертті</a:t>
            </a:r>
            <a:r>
              <a:rPr lang="ru-RU" sz="1600" u="sng" dirty="0">
                <a:solidFill>
                  <a:srgbClr val="C00000"/>
                </a:solidFill>
                <a:latin typeface="+mn-lt"/>
              </a:rPr>
              <a:t>) </a:t>
            </a:r>
            <a:r>
              <a:rPr lang="ru-RU" sz="1600" u="sng" dirty="0" err="1">
                <a:solidFill>
                  <a:srgbClr val="C00000"/>
                </a:solidFill>
                <a:latin typeface="+mn-lt"/>
              </a:rPr>
              <a:t>газдардың</a:t>
            </a:r>
            <a:r>
              <a:rPr lang="ru-RU" sz="1600" u="sng" dirty="0">
                <a:solidFill>
                  <a:srgbClr val="C00000"/>
                </a:solidFill>
                <a:latin typeface="+mn-lt"/>
              </a:rPr>
              <a:t> </a:t>
            </a:r>
            <a:r>
              <a:rPr lang="ru-RU" sz="1600" u="sng" dirty="0" err="1">
                <a:solidFill>
                  <a:srgbClr val="C00000"/>
                </a:solidFill>
                <a:latin typeface="+mn-lt"/>
              </a:rPr>
              <a:t>жылу</a:t>
            </a:r>
            <a:r>
              <a:rPr lang="ru-RU" sz="1600" u="sng" dirty="0">
                <a:solidFill>
                  <a:srgbClr val="C00000"/>
                </a:solidFill>
                <a:latin typeface="+mn-lt"/>
              </a:rPr>
              <a:t> </a:t>
            </a:r>
            <a:r>
              <a:rPr lang="ru-RU" sz="1600" u="sng" dirty="0" err="1">
                <a:solidFill>
                  <a:srgbClr val="C00000"/>
                </a:solidFill>
                <a:latin typeface="+mn-lt"/>
              </a:rPr>
              <a:t>өткізгіштігі</a:t>
            </a:r>
            <a:r>
              <a:rPr lang="ru-RU" sz="1600" u="sng" dirty="0">
                <a:solidFill>
                  <a:srgbClr val="C00000"/>
                </a:solidFill>
                <a:latin typeface="+mn-lt"/>
              </a:rPr>
              <a:t> </a:t>
            </a:r>
            <a:r>
              <a:rPr lang="ru-RU" sz="1600" u="sng" dirty="0" err="1">
                <a:solidFill>
                  <a:srgbClr val="C00000"/>
                </a:solidFill>
                <a:latin typeface="+mn-lt"/>
              </a:rPr>
              <a:t>ең</a:t>
            </a:r>
            <a:r>
              <a:rPr lang="ru-RU" sz="1600" u="sng" dirty="0">
                <a:solidFill>
                  <a:srgbClr val="C00000"/>
                </a:solidFill>
                <a:latin typeface="+mn-lt"/>
              </a:rPr>
              <a:t> </a:t>
            </a:r>
            <a:r>
              <a:rPr lang="ru-RU" sz="1600" u="sng" dirty="0" err="1">
                <a:solidFill>
                  <a:srgbClr val="C00000"/>
                </a:solidFill>
                <a:latin typeface="+mn-lt"/>
              </a:rPr>
              <a:t>төмен</a:t>
            </a:r>
            <a:r>
              <a:rPr lang="ru-RU" sz="1600" dirty="0">
                <a:solidFill>
                  <a:srgbClr val="C00000"/>
                </a:solidFill>
                <a:latin typeface="+mn-lt"/>
              </a:rPr>
              <a:t>, ал </a:t>
            </a:r>
            <a:r>
              <a:rPr lang="ru-RU" sz="1600" dirty="0" err="1">
                <a:solidFill>
                  <a:srgbClr val="C00000"/>
                </a:solidFill>
                <a:latin typeface="+mn-lt"/>
              </a:rPr>
              <a:t>жеңіл</a:t>
            </a:r>
            <a:r>
              <a:rPr lang="ru-RU" sz="1600" dirty="0">
                <a:solidFill>
                  <a:srgbClr val="C00000"/>
                </a:solidFill>
                <a:latin typeface="+mn-lt"/>
              </a:rPr>
              <a:t> </a:t>
            </a:r>
            <a:r>
              <a:rPr lang="ru-RU" sz="1600" dirty="0" err="1">
                <a:solidFill>
                  <a:srgbClr val="C00000"/>
                </a:solidFill>
                <a:latin typeface="+mn-lt"/>
              </a:rPr>
              <a:t>полиатомдық</a:t>
            </a:r>
            <a:r>
              <a:rPr lang="ru-RU" sz="1600" dirty="0">
                <a:solidFill>
                  <a:srgbClr val="C00000"/>
                </a:solidFill>
                <a:latin typeface="+mn-lt"/>
              </a:rPr>
              <a:t> </a:t>
            </a:r>
            <a:r>
              <a:rPr lang="ru-RU" sz="1600" dirty="0" err="1">
                <a:solidFill>
                  <a:srgbClr val="C00000"/>
                </a:solidFill>
                <a:latin typeface="+mn-lt"/>
              </a:rPr>
              <a:t>газдардың</a:t>
            </a:r>
            <a:r>
              <a:rPr lang="ru-RU" sz="1600" dirty="0">
                <a:solidFill>
                  <a:srgbClr val="C00000"/>
                </a:solidFill>
                <a:latin typeface="+mn-lt"/>
              </a:rPr>
              <a:t> </a:t>
            </a:r>
            <a:r>
              <a:rPr lang="ru-RU" sz="1600" dirty="0" err="1">
                <a:solidFill>
                  <a:srgbClr val="C00000"/>
                </a:solidFill>
                <a:latin typeface="+mn-lt"/>
              </a:rPr>
              <a:t>жылу</a:t>
            </a:r>
            <a:r>
              <a:rPr lang="ru-RU" sz="1600" dirty="0">
                <a:solidFill>
                  <a:srgbClr val="C00000"/>
                </a:solidFill>
                <a:latin typeface="+mn-lt"/>
              </a:rPr>
              <a:t> </a:t>
            </a:r>
            <a:r>
              <a:rPr lang="ru-RU" sz="1600" dirty="0" err="1">
                <a:solidFill>
                  <a:srgbClr val="C00000"/>
                </a:solidFill>
                <a:latin typeface="+mn-lt"/>
              </a:rPr>
              <a:t>өткізгіштік</a:t>
            </a:r>
            <a:r>
              <a:rPr lang="ru-RU" sz="1600" dirty="0">
                <a:solidFill>
                  <a:srgbClr val="C00000"/>
                </a:solidFill>
                <a:latin typeface="+mn-lt"/>
              </a:rPr>
              <a:t> </a:t>
            </a:r>
            <a:r>
              <a:rPr lang="ru-RU" sz="1600" dirty="0" err="1">
                <a:solidFill>
                  <a:srgbClr val="C00000"/>
                </a:solidFill>
                <a:latin typeface="+mn-lt"/>
              </a:rPr>
              <a:t>коэффициенті</a:t>
            </a:r>
            <a:r>
              <a:rPr lang="ru-RU" sz="1600" dirty="0">
                <a:solidFill>
                  <a:srgbClr val="C00000"/>
                </a:solidFill>
                <a:latin typeface="+mn-lt"/>
              </a:rPr>
              <a:t> </a:t>
            </a:r>
            <a:r>
              <a:rPr lang="ru-RU" sz="1600" dirty="0" err="1">
                <a:solidFill>
                  <a:srgbClr val="C00000"/>
                </a:solidFill>
                <a:latin typeface="+mn-lt"/>
              </a:rPr>
              <a:t>жоғары</a:t>
            </a:r>
            <a:r>
              <a:rPr lang="ru-RU" sz="1600" dirty="0">
                <a:solidFill>
                  <a:srgbClr val="C00000"/>
                </a:solidFill>
                <a:latin typeface="+mn-lt"/>
              </a:rPr>
              <a:t> </a:t>
            </a:r>
            <a:r>
              <a:rPr lang="ru-RU" sz="1600" dirty="0" err="1">
                <a:solidFill>
                  <a:srgbClr val="C00000"/>
                </a:solidFill>
                <a:latin typeface="+mn-lt"/>
              </a:rPr>
              <a:t>болатындығын</a:t>
            </a:r>
            <a:r>
              <a:rPr lang="ru-RU" sz="1600" dirty="0">
                <a:solidFill>
                  <a:srgbClr val="C00000"/>
                </a:solidFill>
                <a:latin typeface="+mn-lt"/>
              </a:rPr>
              <a:t> </a:t>
            </a:r>
            <a:r>
              <a:rPr lang="ru-RU" sz="1600" dirty="0" err="1">
                <a:solidFill>
                  <a:srgbClr val="C00000"/>
                </a:solidFill>
                <a:latin typeface="+mn-lt"/>
              </a:rPr>
              <a:t>көруге</a:t>
            </a:r>
            <a:r>
              <a:rPr lang="ru-RU" sz="1600" dirty="0">
                <a:solidFill>
                  <a:srgbClr val="C00000"/>
                </a:solidFill>
                <a:latin typeface="+mn-lt"/>
              </a:rPr>
              <a:t> </a:t>
            </a:r>
            <a:r>
              <a:rPr lang="ru-RU" sz="1600" dirty="0" err="1">
                <a:solidFill>
                  <a:srgbClr val="C00000"/>
                </a:solidFill>
                <a:latin typeface="+mn-lt"/>
              </a:rPr>
              <a:t>болады</a:t>
            </a:r>
            <a:r>
              <a:rPr lang="ru-RU" sz="1600" dirty="0">
                <a:solidFill>
                  <a:srgbClr val="C00000"/>
                </a:solidFill>
                <a:latin typeface="+mn-lt"/>
              </a:rPr>
              <a:t> </a:t>
            </a:r>
            <a:r>
              <a:rPr lang="ru-RU" sz="1600" dirty="0">
                <a:latin typeface="+mn-lt"/>
              </a:rPr>
              <a:t>(</a:t>
            </a:r>
            <a:r>
              <a:rPr lang="ru-RU" sz="1600" dirty="0" err="1">
                <a:latin typeface="+mn-lt"/>
              </a:rPr>
              <a:t>бұл</a:t>
            </a:r>
            <a:r>
              <a:rPr lang="ru-RU" sz="1600" dirty="0">
                <a:latin typeface="+mn-lt"/>
              </a:rPr>
              <a:t> </a:t>
            </a:r>
            <a:r>
              <a:rPr lang="ru-RU" sz="1600" dirty="0" err="1">
                <a:latin typeface="+mn-lt"/>
              </a:rPr>
              <a:t>тәжірибе</a:t>
            </a:r>
            <a:r>
              <a:rPr lang="ru-RU" sz="1600" dirty="0">
                <a:latin typeface="+mn-lt"/>
              </a:rPr>
              <a:t> </a:t>
            </a:r>
            <a:r>
              <a:rPr lang="ru-RU" sz="1600" dirty="0" err="1">
                <a:latin typeface="+mn-lt"/>
              </a:rPr>
              <a:t>арқылы</a:t>
            </a:r>
            <a:r>
              <a:rPr lang="ru-RU" sz="1600" dirty="0">
                <a:latin typeface="+mn-lt"/>
              </a:rPr>
              <a:t> </a:t>
            </a:r>
            <a:r>
              <a:rPr lang="ru-RU" sz="1600" dirty="0" err="1">
                <a:latin typeface="+mn-lt"/>
              </a:rPr>
              <a:t>расталады</a:t>
            </a:r>
            <a:r>
              <a:rPr lang="ru-RU" sz="1600" dirty="0">
                <a:latin typeface="+mn-lt"/>
              </a:rPr>
              <a:t>, </a:t>
            </a:r>
            <a:r>
              <a:rPr lang="ru-RU" sz="1600" dirty="0" err="1">
                <a:latin typeface="+mn-lt"/>
              </a:rPr>
              <a:t>барлық</a:t>
            </a:r>
            <a:r>
              <a:rPr lang="ru-RU" sz="1600" dirty="0">
                <a:latin typeface="+mn-lt"/>
              </a:rPr>
              <a:t> </a:t>
            </a:r>
            <a:r>
              <a:rPr lang="ru-RU" sz="1600" dirty="0" err="1">
                <a:latin typeface="+mn-lt"/>
              </a:rPr>
              <a:t>газдардың</a:t>
            </a:r>
            <a:r>
              <a:rPr lang="ru-RU" sz="1600" dirty="0">
                <a:latin typeface="+mn-lt"/>
              </a:rPr>
              <a:t> </a:t>
            </a:r>
            <a:r>
              <a:rPr lang="ru-RU" sz="1600" dirty="0" err="1">
                <a:latin typeface="+mn-lt"/>
              </a:rPr>
              <a:t>максималды</a:t>
            </a:r>
            <a:r>
              <a:rPr lang="ru-RU" sz="1600" dirty="0">
                <a:latin typeface="+mn-lt"/>
              </a:rPr>
              <a:t> </a:t>
            </a:r>
            <a:r>
              <a:rPr lang="ru-RU" sz="1600" dirty="0" err="1">
                <a:latin typeface="+mn-lt"/>
              </a:rPr>
              <a:t>жылу</a:t>
            </a:r>
            <a:r>
              <a:rPr lang="ru-RU" sz="1600" dirty="0">
                <a:latin typeface="+mn-lt"/>
              </a:rPr>
              <a:t> </a:t>
            </a:r>
            <a:r>
              <a:rPr lang="ru-RU" sz="1600" dirty="0" err="1">
                <a:latin typeface="+mn-lt"/>
              </a:rPr>
              <a:t>өткізгіштігі</a:t>
            </a:r>
            <a:r>
              <a:rPr lang="ru-RU" sz="1600" dirty="0">
                <a:latin typeface="+mn-lt"/>
              </a:rPr>
              <a:t> </a:t>
            </a:r>
            <a:r>
              <a:rPr lang="ru-RU" sz="1600" dirty="0" err="1">
                <a:latin typeface="+mn-lt"/>
              </a:rPr>
              <a:t>сутегіде</a:t>
            </a:r>
            <a:r>
              <a:rPr lang="ru-RU" sz="1600" dirty="0">
                <a:latin typeface="+mn-lt"/>
              </a:rPr>
              <a:t>, минимумы </a:t>
            </a:r>
            <a:r>
              <a:rPr lang="ru-RU" sz="1600" dirty="0" err="1">
                <a:latin typeface="+mn-lt"/>
              </a:rPr>
              <a:t>радондағы</a:t>
            </a:r>
            <a:r>
              <a:rPr lang="ru-RU" sz="1600" dirty="0">
                <a:latin typeface="+mn-lt"/>
              </a:rPr>
              <a:t>, ал </a:t>
            </a:r>
            <a:r>
              <a:rPr lang="ru-RU" sz="1600" dirty="0" err="1">
                <a:latin typeface="+mn-lt"/>
              </a:rPr>
              <a:t>радиоактивті</a:t>
            </a:r>
            <a:r>
              <a:rPr lang="ru-RU" sz="1600" dirty="0">
                <a:latin typeface="+mn-lt"/>
              </a:rPr>
              <a:t> </a:t>
            </a:r>
            <a:r>
              <a:rPr lang="ru-RU" sz="1600" dirty="0" err="1">
                <a:latin typeface="+mn-lt"/>
              </a:rPr>
              <a:t>емес</a:t>
            </a:r>
            <a:r>
              <a:rPr lang="ru-RU" sz="1600" dirty="0">
                <a:latin typeface="+mn-lt"/>
              </a:rPr>
              <a:t> </a:t>
            </a:r>
            <a:r>
              <a:rPr lang="ru-RU" sz="1600" dirty="0" err="1">
                <a:latin typeface="+mn-lt"/>
              </a:rPr>
              <a:t>газдардағы</a:t>
            </a:r>
            <a:r>
              <a:rPr lang="ru-RU" sz="1600" dirty="0">
                <a:latin typeface="+mn-lt"/>
              </a:rPr>
              <a:t> </a:t>
            </a:r>
            <a:r>
              <a:rPr lang="ru-RU" sz="1600" dirty="0" err="1">
                <a:latin typeface="+mn-lt"/>
              </a:rPr>
              <a:t>ксенондағы</a:t>
            </a:r>
            <a:r>
              <a:rPr lang="ru-RU" sz="1600" dirty="0">
                <a:latin typeface="+mn-lt"/>
              </a:rPr>
              <a:t>).</a:t>
            </a:r>
          </a:p>
        </p:txBody>
      </p:sp>
      <p:pic>
        <p:nvPicPr>
          <p:cNvPr id="11283" name="Picture 23" descr="\varkappa = \frac{ik}{3\pi^{3/2}d^{2}} \sqrt{\frac{RT}{\mu}}">
            <a:extLst>
              <a:ext uri="{FF2B5EF4-FFF2-40B4-BE49-F238E27FC236}">
                <a16:creationId xmlns:a16="http://schemas.microsoft.com/office/drawing/2014/main" id="{FA2089F8-E5C4-5E47-9592-95ACCD6B12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0655"/>
          <a:stretch>
            <a:fillRect/>
          </a:stretch>
        </p:blipFill>
        <p:spPr bwMode="auto">
          <a:xfrm>
            <a:off x="5886450" y="3213100"/>
            <a:ext cx="13525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4" name="TextBox 2">
            <a:extLst>
              <a:ext uri="{FF2B5EF4-FFF2-40B4-BE49-F238E27FC236}">
                <a16:creationId xmlns:a16="http://schemas.microsoft.com/office/drawing/2014/main" id="{1550C515-A57C-424E-9384-BA8AE79F47F6}"/>
              </a:ext>
            </a:extLst>
          </p:cNvPr>
          <p:cNvSpPr txBox="1">
            <a:spLocks noChangeArrowheads="1"/>
          </p:cNvSpPr>
          <p:nvPr/>
        </p:nvSpPr>
        <p:spPr bwMode="auto">
          <a:xfrm>
            <a:off x="5580063" y="3314700"/>
            <a:ext cx="3063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x-none" i="1">
                <a:latin typeface="Times New Roman" panose="02020603050405020304" pitchFamily="18" charset="0"/>
              </a:rPr>
              <a:t>λ</a:t>
            </a:r>
            <a:endParaRPr lang="ru-RU" altLang="x-none"/>
          </a:p>
        </p:txBody>
      </p:sp>
      <p:sp>
        <p:nvSpPr>
          <p:cNvPr id="21" name="Rectangle 2">
            <a:extLst>
              <a:ext uri="{FF2B5EF4-FFF2-40B4-BE49-F238E27FC236}">
                <a16:creationId xmlns:a16="http://schemas.microsoft.com/office/drawing/2014/main" id="{D4B74C82-6877-9143-A5E2-495B6A747BD0}"/>
              </a:ext>
            </a:extLst>
          </p:cNvPr>
          <p:cNvSpPr>
            <a:spLocks noChangeArrowheads="1"/>
          </p:cNvSpPr>
          <p:nvPr/>
        </p:nvSpPr>
        <p:spPr bwMode="auto">
          <a:xfrm>
            <a:off x="495300" y="20233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dirty="0"/>
          </a:p>
          <a:p>
            <a:pPr algn="just">
              <a:defRPr/>
            </a:pPr>
            <a:endParaRPr lang="ru-RU" sz="2400" b="1" dirty="0">
              <a:solidFill>
                <a:schemeClr val="accent1">
                  <a:lumMod val="50000"/>
                </a:schemeClr>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5976815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Номер слайда 3">
            <a:extLst>
              <a:ext uri="{FF2B5EF4-FFF2-40B4-BE49-F238E27FC236}">
                <a16:creationId xmlns:a16="http://schemas.microsoft.com/office/drawing/2014/main" id="{C700CAF9-0886-C040-97E4-A8760A3E620D}"/>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6228A1A-4B97-FA45-8F5C-4275800EAB99}" type="slidenum">
              <a:rPr lang="ru-RU" altLang="x-none" sz="1400"/>
              <a:pPr algn="r" eaLnBrk="1" hangingPunct="1"/>
              <a:t>8</a:t>
            </a:fld>
            <a:endParaRPr lang="ru-RU" altLang="x-none" sz="1400"/>
          </a:p>
        </p:txBody>
      </p:sp>
      <p:sp>
        <p:nvSpPr>
          <p:cNvPr id="12291" name="Rectangle 13">
            <a:extLst>
              <a:ext uri="{FF2B5EF4-FFF2-40B4-BE49-F238E27FC236}">
                <a16:creationId xmlns:a16="http://schemas.microsoft.com/office/drawing/2014/main" id="{ADA310AC-C573-1048-BD25-F0340A8DE97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2" name="Rectangle 15">
            <a:extLst>
              <a:ext uri="{FF2B5EF4-FFF2-40B4-BE49-F238E27FC236}">
                <a16:creationId xmlns:a16="http://schemas.microsoft.com/office/drawing/2014/main" id="{2959A75A-A3D4-874A-AA23-397FE9EF50B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3" name="Rectangle 17">
            <a:extLst>
              <a:ext uri="{FF2B5EF4-FFF2-40B4-BE49-F238E27FC236}">
                <a16:creationId xmlns:a16="http://schemas.microsoft.com/office/drawing/2014/main" id="{11A60347-F09E-5447-9844-6C815B9DB9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4" name="Rectangle 19">
            <a:extLst>
              <a:ext uri="{FF2B5EF4-FFF2-40B4-BE49-F238E27FC236}">
                <a16:creationId xmlns:a16="http://schemas.microsoft.com/office/drawing/2014/main" id="{40A7C9F8-895D-924D-B96B-4D0C6D768C8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5" name="Rectangle 21">
            <a:extLst>
              <a:ext uri="{FF2B5EF4-FFF2-40B4-BE49-F238E27FC236}">
                <a16:creationId xmlns:a16="http://schemas.microsoft.com/office/drawing/2014/main" id="{620740CF-D87F-9E4D-AA61-A895C100678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6" name="Rectangle 23">
            <a:extLst>
              <a:ext uri="{FF2B5EF4-FFF2-40B4-BE49-F238E27FC236}">
                <a16:creationId xmlns:a16="http://schemas.microsoft.com/office/drawing/2014/main" id="{E93B3197-F21E-1449-BBDC-E120A24C8D4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7" name="Rectangle 25">
            <a:extLst>
              <a:ext uri="{FF2B5EF4-FFF2-40B4-BE49-F238E27FC236}">
                <a16:creationId xmlns:a16="http://schemas.microsoft.com/office/drawing/2014/main" id="{0F397A95-0E5B-2B40-B639-6A517981450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8" name="Rectangle 27">
            <a:extLst>
              <a:ext uri="{FF2B5EF4-FFF2-40B4-BE49-F238E27FC236}">
                <a16:creationId xmlns:a16="http://schemas.microsoft.com/office/drawing/2014/main" id="{21B8DBBE-75D3-B644-AAF9-1894E543986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299" name="Rectangle 29">
            <a:extLst>
              <a:ext uri="{FF2B5EF4-FFF2-40B4-BE49-F238E27FC236}">
                <a16:creationId xmlns:a16="http://schemas.microsoft.com/office/drawing/2014/main" id="{547E244D-0EE9-B248-9D07-A57A1939658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0" name="Rectangle 31">
            <a:extLst>
              <a:ext uri="{FF2B5EF4-FFF2-40B4-BE49-F238E27FC236}">
                <a16:creationId xmlns:a16="http://schemas.microsoft.com/office/drawing/2014/main" id="{60D6D03D-5AB4-4349-BCCA-D7445C923FE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1" name="Rectangle 33">
            <a:extLst>
              <a:ext uri="{FF2B5EF4-FFF2-40B4-BE49-F238E27FC236}">
                <a16:creationId xmlns:a16="http://schemas.microsoft.com/office/drawing/2014/main" id="{108D855D-567F-9C4E-A7CD-7D2DD20CD1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2" name="Rectangle 17">
            <a:extLst>
              <a:ext uri="{FF2B5EF4-FFF2-40B4-BE49-F238E27FC236}">
                <a16:creationId xmlns:a16="http://schemas.microsoft.com/office/drawing/2014/main" id="{BDA7A9D8-1399-F841-8340-1FA7D91179E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3" name="Rectangle 19">
            <a:extLst>
              <a:ext uri="{FF2B5EF4-FFF2-40B4-BE49-F238E27FC236}">
                <a16:creationId xmlns:a16="http://schemas.microsoft.com/office/drawing/2014/main" id="{A9C0074D-5E1B-F843-8A7A-F42F37A713A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2306" name="Text Box 20">
            <a:extLst>
              <a:ext uri="{FF2B5EF4-FFF2-40B4-BE49-F238E27FC236}">
                <a16:creationId xmlns:a16="http://schemas.microsoft.com/office/drawing/2014/main" id="{FAF4A4C5-6A07-8E4D-8D99-124B9BA91071}"/>
              </a:ext>
            </a:extLst>
          </p:cNvPr>
          <p:cNvSpPr txBox="1">
            <a:spLocks noChangeArrowheads="1"/>
          </p:cNvSpPr>
          <p:nvPr/>
        </p:nvSpPr>
        <p:spPr bwMode="auto">
          <a:xfrm>
            <a:off x="395287" y="1111598"/>
            <a:ext cx="8353425" cy="5632311"/>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ru-RU" sz="2000" b="1" i="1" dirty="0" err="1"/>
              <a:t>Өте</a:t>
            </a:r>
            <a:r>
              <a:rPr lang="ru-RU" sz="2000" b="1" i="1" dirty="0"/>
              <a:t> </a:t>
            </a:r>
            <a:r>
              <a:rPr lang="ru-RU" sz="2000" b="1" i="1" dirty="0" err="1"/>
              <a:t>сиретілген</a:t>
            </a:r>
            <a:r>
              <a:rPr lang="ru-RU" sz="2000" b="1" i="1" dirty="0"/>
              <a:t> </a:t>
            </a:r>
            <a:r>
              <a:rPr lang="ru-RU" sz="2000" b="1" i="1" dirty="0" err="1"/>
              <a:t>газдардағы</a:t>
            </a:r>
            <a:r>
              <a:rPr lang="ru-RU" sz="2000" b="1" i="1" dirty="0"/>
              <a:t> </a:t>
            </a:r>
            <a:r>
              <a:rPr lang="ru-RU" sz="2000" b="1" i="1" dirty="0" err="1"/>
              <a:t>жылу</a:t>
            </a:r>
            <a:r>
              <a:rPr lang="ru-RU" sz="2000" b="1" i="1" dirty="0"/>
              <a:t> </a:t>
            </a:r>
            <a:r>
              <a:rPr lang="ru-RU" sz="2000" b="1" i="1" dirty="0" err="1"/>
              <a:t>өткізгіштік</a:t>
            </a:r>
            <a:endParaRPr lang="ru-RU" sz="2000" i="1" dirty="0"/>
          </a:p>
          <a:p>
            <a:pPr algn="just"/>
            <a:r>
              <a:rPr lang="ru-RU" sz="2000" i="1" dirty="0" err="1">
                <a:latin typeface="Times New Roman" panose="02020603050405020304" pitchFamily="18" charset="0"/>
              </a:rPr>
              <a:t>Газдардағы</a:t>
            </a:r>
            <a:r>
              <a:rPr lang="ru-RU" sz="2000" i="1" dirty="0">
                <a:latin typeface="Times New Roman" panose="02020603050405020304" pitchFamily="18" charset="0"/>
              </a:rPr>
              <a:t> </a:t>
            </a:r>
            <a:r>
              <a:rPr lang="ru-RU" sz="2000" i="1" dirty="0" err="1">
                <a:latin typeface="Times New Roman" panose="02020603050405020304" pitchFamily="18" charset="0"/>
              </a:rPr>
              <a:t>жылу</a:t>
            </a:r>
            <a:r>
              <a:rPr lang="ru-RU" sz="2000" i="1" dirty="0">
                <a:latin typeface="Times New Roman" panose="02020603050405020304" pitchFamily="18" charset="0"/>
              </a:rPr>
              <a:t> </a:t>
            </a:r>
            <a:r>
              <a:rPr lang="ru-RU" sz="2000" i="1" dirty="0" err="1">
                <a:latin typeface="Times New Roman" panose="02020603050405020304" pitchFamily="18" charset="0"/>
              </a:rPr>
              <a:t>өткізгіштік</a:t>
            </a:r>
            <a:r>
              <a:rPr lang="ru-RU" sz="2000" i="1" dirty="0">
                <a:latin typeface="Times New Roman" panose="02020603050405020304" pitchFamily="18" charset="0"/>
              </a:rPr>
              <a:t> </a:t>
            </a:r>
            <a:r>
              <a:rPr lang="ru-RU" sz="2000" i="1" dirty="0" err="1">
                <a:latin typeface="Times New Roman" panose="02020603050405020304" pitchFamily="18" charset="0"/>
              </a:rPr>
              <a:t>коэффициентінің</a:t>
            </a:r>
            <a:r>
              <a:rPr lang="ru-RU" sz="2000" i="1" dirty="0">
                <a:latin typeface="Times New Roman" panose="02020603050405020304" pitchFamily="18" charset="0"/>
              </a:rPr>
              <a:t> </a:t>
            </a:r>
            <a:r>
              <a:rPr lang="ru-RU" sz="2000" i="1" dirty="0" err="1">
                <a:latin typeface="Times New Roman" panose="02020603050405020304" pitchFamily="18" charset="0"/>
              </a:rPr>
              <a:t>жоғарыдағы</a:t>
            </a:r>
            <a:r>
              <a:rPr lang="ru-RU" sz="2000" i="1" dirty="0">
                <a:latin typeface="Times New Roman" panose="02020603050405020304" pitchFamily="18" charset="0"/>
              </a:rPr>
              <a:t> </a:t>
            </a:r>
            <a:r>
              <a:rPr lang="ru-RU" sz="2000" i="1" dirty="0" err="1">
                <a:latin typeface="Times New Roman" panose="02020603050405020304" pitchFamily="18" charset="0"/>
              </a:rPr>
              <a:t>өрнегі</a:t>
            </a:r>
            <a:r>
              <a:rPr lang="ru-RU" sz="2000" i="1" dirty="0">
                <a:latin typeface="Times New Roman" panose="02020603050405020304" pitchFamily="18" charset="0"/>
              </a:rPr>
              <a:t> </a:t>
            </a:r>
            <a:r>
              <a:rPr lang="ru-RU" sz="2000" i="1" dirty="0" err="1">
                <a:latin typeface="Times New Roman" panose="02020603050405020304" pitchFamily="18" charset="0"/>
              </a:rPr>
              <a:t>қысымға</a:t>
            </a:r>
            <a:r>
              <a:rPr lang="ru-RU" sz="2000" i="1" dirty="0">
                <a:latin typeface="Times New Roman" panose="02020603050405020304" pitchFamily="18" charset="0"/>
              </a:rPr>
              <a:t> </a:t>
            </a:r>
            <a:r>
              <a:rPr lang="ru-RU" sz="2000" i="1" dirty="0" err="1">
                <a:latin typeface="Times New Roman" panose="02020603050405020304" pitchFamily="18" charset="0"/>
              </a:rPr>
              <a:t>тәуелді</a:t>
            </a:r>
            <a:r>
              <a:rPr lang="ru-RU" sz="2000" i="1" dirty="0">
                <a:latin typeface="Times New Roman" panose="02020603050405020304" pitchFamily="18" charset="0"/>
              </a:rPr>
              <a:t> </a:t>
            </a:r>
            <a:r>
              <a:rPr lang="ru-RU" sz="2000" i="1" dirty="0" err="1">
                <a:latin typeface="Times New Roman" panose="02020603050405020304" pitchFamily="18" charset="0"/>
              </a:rPr>
              <a:t>емес</a:t>
            </a:r>
            <a:r>
              <a:rPr lang="ru-RU" sz="2000" i="1" dirty="0">
                <a:latin typeface="Times New Roman" panose="02020603050405020304" pitchFamily="18" charset="0"/>
              </a:rPr>
              <a:t>. </a:t>
            </a:r>
            <a:r>
              <a:rPr lang="ru-RU" sz="2000" i="1" dirty="0" err="1">
                <a:latin typeface="Times New Roman" panose="02020603050405020304" pitchFamily="18" charset="0"/>
              </a:rPr>
              <a:t>Алайда</a:t>
            </a:r>
            <a:r>
              <a:rPr lang="ru-RU" sz="2000" i="1" dirty="0">
                <a:latin typeface="Times New Roman" panose="02020603050405020304" pitchFamily="18" charset="0"/>
              </a:rPr>
              <a:t>, </a:t>
            </a:r>
            <a:r>
              <a:rPr lang="ru-RU" sz="2000" i="1" dirty="0" err="1">
                <a:latin typeface="Times New Roman" panose="02020603050405020304" pitchFamily="18" charset="0"/>
              </a:rPr>
              <a:t>егер</a:t>
            </a:r>
            <a:r>
              <a:rPr lang="ru-RU" sz="2000" i="1" dirty="0">
                <a:latin typeface="Times New Roman" panose="02020603050405020304" pitchFamily="18" charset="0"/>
              </a:rPr>
              <a:t> газ </a:t>
            </a:r>
            <a:r>
              <a:rPr lang="ru-RU" sz="2000" i="1" dirty="0" err="1">
                <a:latin typeface="Times New Roman" panose="02020603050405020304" pitchFamily="18" charset="0"/>
              </a:rPr>
              <a:t>өте</a:t>
            </a:r>
            <a:r>
              <a:rPr lang="ru-RU" sz="2000" i="1" dirty="0">
                <a:latin typeface="Times New Roman" panose="02020603050405020304" pitchFamily="18" charset="0"/>
              </a:rPr>
              <a:t> </a:t>
            </a:r>
            <a:r>
              <a:rPr lang="ru-RU" sz="2000" i="1" dirty="0" err="1">
                <a:latin typeface="Times New Roman" panose="02020603050405020304" pitchFamily="18" charset="0"/>
              </a:rPr>
              <a:t>сиретілген</a:t>
            </a:r>
            <a:r>
              <a:rPr lang="ru-RU" sz="2000" i="1" dirty="0">
                <a:latin typeface="Times New Roman" panose="02020603050405020304" pitchFamily="18" charset="0"/>
              </a:rPr>
              <a:t> </a:t>
            </a:r>
            <a:r>
              <a:rPr lang="ru-RU" sz="2000" i="1" dirty="0" err="1">
                <a:latin typeface="Times New Roman" panose="02020603050405020304" pitchFamily="18" charset="0"/>
              </a:rPr>
              <a:t>болса</a:t>
            </a:r>
            <a:r>
              <a:rPr lang="ru-RU" sz="2000" i="1" dirty="0">
                <a:latin typeface="Times New Roman" panose="02020603050405020304" pitchFamily="18" charset="0"/>
              </a:rPr>
              <a:t>, </a:t>
            </a:r>
            <a:r>
              <a:rPr lang="ru-RU" sz="2000" i="1" dirty="0" err="1">
                <a:latin typeface="Times New Roman" panose="02020603050405020304" pitchFamily="18" charset="0"/>
              </a:rPr>
              <a:t>онда</a:t>
            </a:r>
            <a:r>
              <a:rPr lang="ru-RU" sz="2000" i="1" dirty="0">
                <a:latin typeface="Times New Roman" panose="02020603050405020304" pitchFamily="18" charset="0"/>
              </a:rPr>
              <a:t> </a:t>
            </a:r>
            <a:r>
              <a:rPr lang="ru-RU" sz="2000" i="1" dirty="0" err="1">
                <a:latin typeface="Times New Roman" panose="02020603050405020304" pitchFamily="18" charset="0"/>
              </a:rPr>
              <a:t>орташа</a:t>
            </a:r>
            <a:r>
              <a:rPr lang="ru-RU" sz="2000" i="1" dirty="0">
                <a:latin typeface="Times New Roman" panose="02020603050405020304" pitchFamily="18" charset="0"/>
              </a:rPr>
              <a:t> </a:t>
            </a:r>
            <a:r>
              <a:rPr lang="ru-RU" sz="2000" i="1" dirty="0" err="1">
                <a:latin typeface="Times New Roman" panose="02020603050405020304" pitchFamily="18" charset="0"/>
              </a:rPr>
              <a:t>еркін</a:t>
            </a:r>
            <a:r>
              <a:rPr lang="ru-RU" sz="2000" i="1" dirty="0">
                <a:latin typeface="Times New Roman" panose="02020603050405020304" pitchFamily="18" charset="0"/>
              </a:rPr>
              <a:t> </a:t>
            </a:r>
            <a:r>
              <a:rPr lang="ru-RU" sz="2000" i="1" dirty="0" err="1">
                <a:latin typeface="Times New Roman" panose="02020603050405020304" pitchFamily="18" charset="0"/>
              </a:rPr>
              <a:t>жол</a:t>
            </a:r>
            <a:r>
              <a:rPr lang="ru-RU" sz="2000" i="1" dirty="0">
                <a:latin typeface="Times New Roman" panose="02020603050405020304" pitchFamily="18" charset="0"/>
              </a:rPr>
              <a:t> </a:t>
            </a:r>
            <a:r>
              <a:rPr lang="ru-RU" sz="2000" i="1" dirty="0" err="1">
                <a:latin typeface="Times New Roman" panose="02020603050405020304" pitchFamily="18" charset="0"/>
              </a:rPr>
              <a:t>молекулалардың</a:t>
            </a:r>
            <a:r>
              <a:rPr lang="ru-RU" sz="2000" i="1" dirty="0">
                <a:latin typeface="Times New Roman" panose="02020603050405020304" pitchFamily="18" charset="0"/>
              </a:rPr>
              <a:t> </a:t>
            </a:r>
            <a:r>
              <a:rPr lang="ru-RU" sz="2000" i="1" dirty="0" err="1">
                <a:latin typeface="Times New Roman" panose="02020603050405020304" pitchFamily="18" charset="0"/>
              </a:rPr>
              <a:t>бір-бірімен</a:t>
            </a:r>
            <a:r>
              <a:rPr lang="ru-RU" sz="2000" i="1" dirty="0">
                <a:latin typeface="Times New Roman" panose="02020603050405020304" pitchFamily="18" charset="0"/>
              </a:rPr>
              <a:t> </a:t>
            </a:r>
            <a:r>
              <a:rPr lang="ru-RU" sz="2000" i="1" dirty="0" err="1">
                <a:latin typeface="Times New Roman" panose="02020603050405020304" pitchFamily="18" charset="0"/>
              </a:rPr>
              <a:t>соқтығысуымен</a:t>
            </a:r>
            <a:r>
              <a:rPr lang="ru-RU" sz="2000" i="1" dirty="0">
                <a:latin typeface="Times New Roman" panose="02020603050405020304" pitchFamily="18" charset="0"/>
              </a:rPr>
              <a:t> </a:t>
            </a:r>
            <a:r>
              <a:rPr lang="ru-RU" sz="2000" i="1" dirty="0" err="1">
                <a:latin typeface="Times New Roman" panose="02020603050405020304" pitchFamily="18" charset="0"/>
              </a:rPr>
              <a:t>емес</a:t>
            </a:r>
            <a:r>
              <a:rPr lang="ru-RU" sz="2000" i="1" dirty="0">
                <a:latin typeface="Times New Roman" panose="02020603050405020304" pitchFamily="18" charset="0"/>
              </a:rPr>
              <a:t>, </a:t>
            </a:r>
            <a:r>
              <a:rPr lang="ru-RU" sz="2000" i="1" dirty="0" err="1">
                <a:latin typeface="Times New Roman" panose="02020603050405020304" pitchFamily="18" charset="0"/>
              </a:rPr>
              <a:t>олардың</a:t>
            </a:r>
            <a:r>
              <a:rPr lang="ru-RU" sz="2000" i="1" dirty="0">
                <a:latin typeface="Times New Roman" panose="02020603050405020304" pitchFamily="18" charset="0"/>
              </a:rPr>
              <a:t> </a:t>
            </a:r>
            <a:r>
              <a:rPr lang="ru-RU" sz="2000" i="1" dirty="0" err="1">
                <a:latin typeface="Times New Roman" panose="02020603050405020304" pitchFamily="18" charset="0"/>
              </a:rPr>
              <a:t>ыдыстың</a:t>
            </a:r>
            <a:r>
              <a:rPr lang="ru-RU" sz="2000" i="1" dirty="0">
                <a:latin typeface="Times New Roman" panose="02020603050405020304" pitchFamily="18" charset="0"/>
              </a:rPr>
              <a:t> </a:t>
            </a:r>
            <a:r>
              <a:rPr lang="ru-RU" sz="2000" i="1" dirty="0" err="1">
                <a:latin typeface="Times New Roman" panose="02020603050405020304" pitchFamily="18" charset="0"/>
              </a:rPr>
              <a:t>қабырғаларымен</a:t>
            </a:r>
            <a:r>
              <a:rPr lang="ru-RU" sz="2000" i="1" dirty="0">
                <a:latin typeface="Times New Roman" panose="02020603050405020304" pitchFamily="18" charset="0"/>
              </a:rPr>
              <a:t> </a:t>
            </a:r>
            <a:r>
              <a:rPr lang="ru-RU" sz="2000" i="1" dirty="0" err="1">
                <a:latin typeface="Times New Roman" panose="02020603050405020304" pitchFamily="18" charset="0"/>
              </a:rPr>
              <a:t>соқтығысуымен</a:t>
            </a:r>
            <a:r>
              <a:rPr lang="ru-RU" sz="2000" i="1" dirty="0">
                <a:latin typeface="Times New Roman" panose="02020603050405020304" pitchFamily="18" charset="0"/>
              </a:rPr>
              <a:t> </a:t>
            </a:r>
            <a:r>
              <a:rPr lang="ru-RU" sz="2000" i="1" dirty="0" err="1">
                <a:latin typeface="Times New Roman" panose="02020603050405020304" pitchFamily="18" charset="0"/>
              </a:rPr>
              <a:t>анықталады</a:t>
            </a:r>
            <a:r>
              <a:rPr lang="ru-RU" sz="2000" i="1" dirty="0">
                <a:latin typeface="Times New Roman" panose="02020603050405020304" pitchFamily="18" charset="0"/>
              </a:rPr>
              <a:t>. </a:t>
            </a:r>
            <a:r>
              <a:rPr lang="ru-RU" sz="2000" i="1" dirty="0" err="1">
                <a:latin typeface="Times New Roman" panose="02020603050405020304" pitchFamily="18" charset="0"/>
              </a:rPr>
              <a:t>Молекулалардың</a:t>
            </a:r>
            <a:r>
              <a:rPr lang="ru-RU" sz="2000" i="1" dirty="0">
                <a:latin typeface="Times New Roman" panose="02020603050405020304" pitchFamily="18" charset="0"/>
              </a:rPr>
              <a:t> </a:t>
            </a:r>
            <a:r>
              <a:rPr lang="ru-RU" sz="2000" i="1" dirty="0" err="1">
                <a:latin typeface="Times New Roman" panose="02020603050405020304" pitchFamily="18" charset="0"/>
              </a:rPr>
              <a:t>еркін</a:t>
            </a:r>
            <a:r>
              <a:rPr lang="ru-RU" sz="2000" i="1" dirty="0">
                <a:latin typeface="Times New Roman" panose="02020603050405020304" pitchFamily="18" charset="0"/>
              </a:rPr>
              <a:t> </a:t>
            </a:r>
            <a:r>
              <a:rPr lang="ru-RU" sz="2000" i="1" dirty="0" err="1">
                <a:latin typeface="Times New Roman" panose="02020603050405020304" pitchFamily="18" charset="0"/>
              </a:rPr>
              <a:t>қозғалуы</a:t>
            </a:r>
            <a:r>
              <a:rPr lang="ru-RU" sz="2000" i="1" dirty="0">
                <a:latin typeface="Times New Roman" panose="02020603050405020304" pitchFamily="18" charset="0"/>
              </a:rPr>
              <a:t> </a:t>
            </a:r>
            <a:r>
              <a:rPr lang="ru-RU" sz="2000" i="1" dirty="0" err="1">
                <a:latin typeface="Times New Roman" panose="02020603050405020304" pitchFamily="18" charset="0"/>
              </a:rPr>
              <a:t>ыдыстың</a:t>
            </a:r>
            <a:r>
              <a:rPr lang="ru-RU" sz="2000" i="1" dirty="0">
                <a:latin typeface="Times New Roman" panose="02020603050405020304" pitchFamily="18" charset="0"/>
              </a:rPr>
              <a:t> </a:t>
            </a:r>
            <a:r>
              <a:rPr lang="ru-RU" sz="2000" i="1" dirty="0" err="1">
                <a:latin typeface="Times New Roman" panose="02020603050405020304" pitchFamily="18" charset="0"/>
              </a:rPr>
              <a:t>көлемімен</a:t>
            </a:r>
            <a:r>
              <a:rPr lang="ru-RU" sz="2000" i="1" dirty="0">
                <a:latin typeface="Times New Roman" panose="02020603050405020304" pitchFamily="18" charset="0"/>
              </a:rPr>
              <a:t> </a:t>
            </a:r>
            <a:r>
              <a:rPr lang="ru-RU" sz="2000" i="1" dirty="0" err="1">
                <a:latin typeface="Times New Roman" panose="02020603050405020304" pitchFamily="18" charset="0"/>
              </a:rPr>
              <a:t>шектелген</a:t>
            </a:r>
            <a:r>
              <a:rPr lang="ru-RU" sz="2000" i="1" dirty="0">
                <a:latin typeface="Times New Roman" panose="02020603050405020304" pitchFamily="18" charset="0"/>
              </a:rPr>
              <a:t> газ </a:t>
            </a:r>
            <a:r>
              <a:rPr lang="ru-RU" sz="2000" i="1" dirty="0" err="1">
                <a:latin typeface="Times New Roman" panose="02020603050405020304" pitchFamily="18" charset="0"/>
              </a:rPr>
              <a:t>күйін</a:t>
            </a:r>
            <a:r>
              <a:rPr lang="ru-RU" sz="2000" i="1" dirty="0">
                <a:latin typeface="Times New Roman" panose="02020603050405020304" pitchFamily="18" charset="0"/>
              </a:rPr>
              <a:t> </a:t>
            </a:r>
            <a:r>
              <a:rPr lang="ru-RU" sz="2000" i="1" dirty="0" err="1">
                <a:latin typeface="Times New Roman" panose="02020603050405020304" pitchFamily="18" charset="0"/>
              </a:rPr>
              <a:t>жоғары</a:t>
            </a:r>
            <a:r>
              <a:rPr lang="ru-RU" sz="2000" i="1" dirty="0">
                <a:latin typeface="Times New Roman" panose="02020603050405020304" pitchFamily="18" charset="0"/>
              </a:rPr>
              <a:t> вакуум </a:t>
            </a:r>
            <a:r>
              <a:rPr lang="ru-RU" sz="2000" i="1" dirty="0" err="1">
                <a:latin typeface="Times New Roman" panose="02020603050405020304" pitchFamily="18" charset="0"/>
              </a:rPr>
              <a:t>деп</a:t>
            </a:r>
            <a:r>
              <a:rPr lang="ru-RU" sz="2000" i="1" dirty="0">
                <a:latin typeface="Times New Roman" panose="02020603050405020304" pitchFamily="18" charset="0"/>
              </a:rPr>
              <a:t> </a:t>
            </a:r>
            <a:r>
              <a:rPr lang="ru-RU" sz="2000" i="1" dirty="0" err="1">
                <a:latin typeface="Times New Roman" panose="02020603050405020304" pitchFamily="18" charset="0"/>
              </a:rPr>
              <a:t>атайды</a:t>
            </a:r>
            <a:r>
              <a:rPr lang="ru-RU" sz="2000" i="1" dirty="0">
                <a:latin typeface="Times New Roman" panose="02020603050405020304" pitchFamily="18" charset="0"/>
              </a:rPr>
              <a:t>  .</a:t>
            </a:r>
          </a:p>
          <a:p>
            <a:pPr algn="just"/>
            <a:r>
              <a:rPr lang="ru-RU" sz="2000" i="1" dirty="0" err="1">
                <a:solidFill>
                  <a:srgbClr val="C00000"/>
                </a:solidFill>
                <a:latin typeface="Times New Roman" panose="02020603050405020304" pitchFamily="18" charset="0"/>
              </a:rPr>
              <a:t>Жоғары</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вакуумда</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жылуөткізгіштік</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заттың</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тығыздығына</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пропорционалды</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азаяды</a:t>
            </a:r>
            <a:r>
              <a:rPr lang="ru-RU" sz="2000" i="1" dirty="0">
                <a:solidFill>
                  <a:srgbClr val="C00000"/>
                </a:solidFill>
                <a:latin typeface="Times New Roman" panose="02020603050405020304" pitchFamily="18" charset="0"/>
              </a:rPr>
              <a:t> </a:t>
            </a:r>
            <a:r>
              <a:rPr lang="ru-RU" sz="2000" i="1" dirty="0">
                <a:latin typeface="Times New Roman" panose="02020603050405020304" pitchFamily="18" charset="0"/>
              </a:rPr>
              <a:t>(</a:t>
            </a:r>
            <a:r>
              <a:rPr lang="ru-RU" sz="2000" i="1" dirty="0" err="1">
                <a:latin typeface="Times New Roman" panose="02020603050405020304" pitchFamily="18" charset="0"/>
              </a:rPr>
              <a:t>яғни</a:t>
            </a:r>
            <a:r>
              <a:rPr lang="ru-RU" sz="2000" i="1" dirty="0">
                <a:latin typeface="Times New Roman" panose="02020603050405020304" pitchFamily="18" charset="0"/>
              </a:rPr>
              <a:t>, </a:t>
            </a:r>
            <a:r>
              <a:rPr lang="ru-RU" sz="2000" i="1" dirty="0" err="1">
                <a:latin typeface="Times New Roman" panose="02020603050405020304" pitchFamily="18" charset="0"/>
              </a:rPr>
              <a:t>жүйедегі</a:t>
            </a:r>
            <a:r>
              <a:rPr lang="ru-RU" sz="2000" i="1" dirty="0">
                <a:latin typeface="Times New Roman" panose="02020603050405020304" pitchFamily="18" charset="0"/>
              </a:rPr>
              <a:t> </a:t>
            </a:r>
            <a:r>
              <a:rPr lang="ru-RU" sz="2000" i="1" dirty="0" err="1">
                <a:latin typeface="Times New Roman" panose="02020603050405020304" pitchFamily="18" charset="0"/>
              </a:rPr>
              <a:t>қысымға</a:t>
            </a:r>
            <a:r>
              <a:rPr lang="ru-RU" sz="2000" i="1" dirty="0">
                <a:latin typeface="Times New Roman" panose="02020603050405020304" pitchFamily="18" charset="0"/>
              </a:rPr>
              <a:t> </a:t>
            </a:r>
            <a:r>
              <a:rPr lang="ru-RU" sz="2000" i="1" dirty="0" err="1">
                <a:latin typeface="Times New Roman" panose="02020603050405020304" pitchFamily="18" charset="0"/>
              </a:rPr>
              <a:t>пропорционалды</a:t>
            </a:r>
            <a:r>
              <a:rPr lang="ru-RU" sz="2000" i="1" dirty="0">
                <a:latin typeface="Times New Roman" panose="02020603050405020304" pitchFamily="18" charset="0"/>
              </a:rPr>
              <a:t>), ал </a:t>
            </a:r>
            <a:r>
              <a:rPr lang="ru-RU" sz="2000" i="1" dirty="0" err="1">
                <a:solidFill>
                  <a:srgbClr val="C00000"/>
                </a:solidFill>
                <a:latin typeface="Times New Roman" panose="02020603050405020304" pitchFamily="18" charset="0"/>
              </a:rPr>
              <a:t>вакуумның</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жылу</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өткізгіштік</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коэффициенті</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нөлге</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жақындаған</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сайын</a:t>
            </a:r>
            <a:r>
              <a:rPr lang="ru-RU" sz="2000" i="1" dirty="0">
                <a:solidFill>
                  <a:srgbClr val="C00000"/>
                </a:solidFill>
                <a:latin typeface="Times New Roman" panose="02020603050405020304" pitchFamily="18" charset="0"/>
              </a:rPr>
              <a:t> вакуум </a:t>
            </a:r>
            <a:r>
              <a:rPr lang="ru-RU" sz="2000" i="1" dirty="0" err="1">
                <a:solidFill>
                  <a:srgbClr val="C00000"/>
                </a:solidFill>
                <a:latin typeface="Times New Roman" panose="02020603050405020304" pitchFamily="18" charset="0"/>
              </a:rPr>
              <a:t>тереңірек</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болады</a:t>
            </a:r>
            <a:r>
              <a:rPr lang="ru-RU" sz="2000" i="1" dirty="0">
                <a:latin typeface="Times New Roman" panose="02020603050405020304" pitchFamily="18" charset="0"/>
              </a:rPr>
              <a:t>. </a:t>
            </a:r>
            <a:r>
              <a:rPr lang="ru-RU" sz="2000" i="1" dirty="0" err="1">
                <a:latin typeface="Times New Roman" panose="02020603050405020304" pitchFamily="18" charset="0"/>
              </a:rPr>
              <a:t>Бұл</a:t>
            </a:r>
            <a:r>
              <a:rPr lang="ru-RU" sz="2000" i="1" dirty="0">
                <a:latin typeface="Times New Roman" panose="02020603050405020304" pitchFamily="18" charset="0"/>
              </a:rPr>
              <a:t> </a:t>
            </a:r>
            <a:r>
              <a:rPr lang="ru-RU" sz="2000" i="1" dirty="0" err="1">
                <a:latin typeface="Times New Roman" panose="02020603050405020304" pitchFamily="18" charset="0"/>
              </a:rPr>
              <a:t>жылу</a:t>
            </a:r>
            <a:r>
              <a:rPr lang="ru-RU" sz="2000" i="1" dirty="0">
                <a:latin typeface="Times New Roman" panose="02020603050405020304" pitchFamily="18" charset="0"/>
              </a:rPr>
              <a:t> </a:t>
            </a:r>
            <a:r>
              <a:rPr lang="ru-RU" sz="2000" i="1" dirty="0" err="1">
                <a:latin typeface="Times New Roman" panose="02020603050405020304" pitchFamily="18" charset="0"/>
              </a:rPr>
              <a:t>беруге</a:t>
            </a:r>
            <a:r>
              <a:rPr lang="ru-RU" sz="2000" i="1" dirty="0">
                <a:latin typeface="Times New Roman" panose="02020603050405020304" pitchFamily="18" charset="0"/>
              </a:rPr>
              <a:t> </a:t>
            </a:r>
            <a:r>
              <a:rPr lang="ru-RU" sz="2000" i="1" dirty="0" err="1">
                <a:latin typeface="Times New Roman" panose="02020603050405020304" pitchFamily="18" charset="0"/>
              </a:rPr>
              <a:t>қабілетті</a:t>
            </a:r>
            <a:r>
              <a:rPr lang="ru-RU" sz="2000" i="1" dirty="0">
                <a:latin typeface="Times New Roman" panose="02020603050405020304" pitchFamily="18" charset="0"/>
              </a:rPr>
              <a:t> материал </a:t>
            </a:r>
            <a:r>
              <a:rPr lang="ru-RU" sz="2000" i="1" dirty="0" err="1">
                <a:latin typeface="Times New Roman" panose="02020603050405020304" pitchFamily="18" charset="0"/>
              </a:rPr>
              <a:t>бөлшектерінің</a:t>
            </a:r>
            <a:r>
              <a:rPr lang="ru-RU" sz="2000" i="1" dirty="0">
                <a:latin typeface="Times New Roman" panose="02020603050405020304" pitchFamily="18" charset="0"/>
              </a:rPr>
              <a:t> </a:t>
            </a:r>
            <a:r>
              <a:rPr lang="ru-RU" sz="2000" i="1" dirty="0" err="1">
                <a:latin typeface="Times New Roman" panose="02020603050405020304" pitchFamily="18" charset="0"/>
              </a:rPr>
              <a:t>вакуумындағы</a:t>
            </a:r>
            <a:r>
              <a:rPr lang="ru-RU" sz="2000" i="1" dirty="0">
                <a:latin typeface="Times New Roman" panose="02020603050405020304" pitchFamily="18" charset="0"/>
              </a:rPr>
              <a:t> </a:t>
            </a:r>
            <a:r>
              <a:rPr lang="ru-RU" sz="2000" i="1" dirty="0" err="1">
                <a:latin typeface="Times New Roman" panose="02020603050405020304" pitchFamily="18" charset="0"/>
              </a:rPr>
              <a:t>концентрациясының</a:t>
            </a:r>
            <a:r>
              <a:rPr lang="ru-RU" sz="2000" i="1" dirty="0">
                <a:latin typeface="Times New Roman" panose="02020603050405020304" pitchFamily="18" charset="0"/>
              </a:rPr>
              <a:t> </a:t>
            </a:r>
            <a:r>
              <a:rPr lang="ru-RU" sz="2000" i="1" dirty="0" err="1">
                <a:latin typeface="Times New Roman" panose="02020603050405020304" pitchFamily="18" charset="0"/>
              </a:rPr>
              <a:t>төмендігіне</a:t>
            </a:r>
            <a:r>
              <a:rPr lang="ru-RU" sz="2000" i="1" dirty="0">
                <a:latin typeface="Times New Roman" panose="02020603050405020304" pitchFamily="18" charset="0"/>
              </a:rPr>
              <a:t> </a:t>
            </a:r>
            <a:r>
              <a:rPr lang="ru-RU" sz="2000" i="1" dirty="0" err="1">
                <a:latin typeface="Times New Roman" panose="02020603050405020304" pitchFamily="18" charset="0"/>
              </a:rPr>
              <a:t>байланысты</a:t>
            </a:r>
            <a:r>
              <a:rPr lang="ru-RU" sz="2000" i="1" dirty="0">
                <a:latin typeface="Times New Roman" panose="02020603050405020304" pitchFamily="18" charset="0"/>
              </a:rPr>
              <a:t>.</a:t>
            </a:r>
          </a:p>
          <a:p>
            <a:pPr algn="just"/>
            <a:r>
              <a:rPr lang="ru-RU" sz="2000" i="1" dirty="0" err="1">
                <a:latin typeface="Times New Roman" panose="02020603050405020304" pitchFamily="18" charset="0"/>
              </a:rPr>
              <a:t>Алайда</a:t>
            </a:r>
            <a:r>
              <a:rPr lang="ru-RU" sz="2000" i="1" dirty="0">
                <a:latin typeface="Times New Roman" panose="02020603050405020304" pitchFamily="18" charset="0"/>
              </a:rPr>
              <a:t>, </a:t>
            </a:r>
            <a:r>
              <a:rPr lang="ru-RU" sz="2000" i="1" dirty="0" err="1">
                <a:solidFill>
                  <a:srgbClr val="C00000"/>
                </a:solidFill>
                <a:latin typeface="Times New Roman" panose="02020603050405020304" pitchFamily="18" charset="0"/>
              </a:rPr>
              <a:t>вакуумдағы</a:t>
            </a:r>
            <a:r>
              <a:rPr lang="ru-RU" sz="2000" i="1" dirty="0">
                <a:solidFill>
                  <a:srgbClr val="C00000"/>
                </a:solidFill>
                <a:latin typeface="Times New Roman" panose="02020603050405020304" pitchFamily="18" charset="0"/>
              </a:rPr>
              <a:t> энергия </a:t>
            </a:r>
            <a:r>
              <a:rPr lang="ru-RU" sz="2000" i="1" dirty="0" err="1">
                <a:solidFill>
                  <a:srgbClr val="C00000"/>
                </a:solidFill>
                <a:latin typeface="Times New Roman" panose="02020603050405020304" pitchFamily="18" charset="0"/>
              </a:rPr>
              <a:t>сәулелену</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арқылы</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беріледі</a:t>
            </a:r>
            <a:r>
              <a:rPr lang="ru-RU" sz="2000" i="1" dirty="0">
                <a:solidFill>
                  <a:srgbClr val="C00000"/>
                </a:solidFill>
                <a:latin typeface="Times New Roman" panose="02020603050405020304" pitchFamily="18" charset="0"/>
              </a:rPr>
              <a:t>.</a:t>
            </a:r>
            <a:r>
              <a:rPr lang="ru-RU" sz="2000" i="1" dirty="0">
                <a:latin typeface="Times New Roman" panose="02020603050405020304" pitchFamily="18" charset="0"/>
              </a:rPr>
              <a:t> </a:t>
            </a:r>
            <a:r>
              <a:rPr lang="ru-RU" sz="2000" i="1" dirty="0" err="1">
                <a:latin typeface="Times New Roman" panose="02020603050405020304" pitchFamily="18" charset="0"/>
              </a:rPr>
              <a:t>Сондықтан</a:t>
            </a:r>
            <a:r>
              <a:rPr lang="ru-RU" sz="2000" i="1" dirty="0">
                <a:latin typeface="Times New Roman" panose="02020603050405020304" pitchFamily="18" charset="0"/>
              </a:rPr>
              <a:t>, </a:t>
            </a:r>
            <a:r>
              <a:rPr lang="ru-RU" sz="2000" i="1" dirty="0" err="1">
                <a:latin typeface="Times New Roman" panose="02020603050405020304" pitchFamily="18" charset="0"/>
              </a:rPr>
              <a:t>мысалы</a:t>
            </a:r>
            <a:r>
              <a:rPr lang="ru-RU" sz="2000" i="1" dirty="0">
                <a:latin typeface="Times New Roman" panose="02020603050405020304" pitchFamily="18" charset="0"/>
              </a:rPr>
              <a:t>, </a:t>
            </a:r>
            <a:r>
              <a:rPr lang="ru-RU" sz="2000" i="1" dirty="0" err="1">
                <a:solidFill>
                  <a:srgbClr val="C00000"/>
                </a:solidFill>
                <a:latin typeface="Times New Roman" panose="02020603050405020304" pitchFamily="18" charset="0"/>
              </a:rPr>
              <a:t>жылу</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шығынын</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азайту</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үшін</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термостың</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қабырғалары</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екі</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еселенген</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күмістен</a:t>
            </a:r>
            <a:r>
              <a:rPr lang="ru-RU" sz="2000" i="1" dirty="0">
                <a:solidFill>
                  <a:srgbClr val="C00000"/>
                </a:solidFill>
                <a:latin typeface="Times New Roman" panose="02020603050405020304" pitchFamily="18" charset="0"/>
              </a:rPr>
              <a:t> </a:t>
            </a:r>
            <a:r>
              <a:rPr lang="ru-RU" sz="2000" i="1" dirty="0" err="1">
                <a:solidFill>
                  <a:srgbClr val="C00000"/>
                </a:solidFill>
                <a:latin typeface="Times New Roman" panose="02020603050405020304" pitchFamily="18" charset="0"/>
              </a:rPr>
              <a:t>жасалады</a:t>
            </a:r>
            <a:r>
              <a:rPr lang="ru-RU" sz="2000" i="1" dirty="0">
                <a:latin typeface="Times New Roman" panose="02020603050405020304" pitchFamily="18" charset="0"/>
              </a:rPr>
              <a:t> (</a:t>
            </a:r>
            <a:r>
              <a:rPr lang="ru-RU" sz="2000" i="1" dirty="0" err="1">
                <a:latin typeface="Times New Roman" panose="02020603050405020304" pitchFamily="18" charset="0"/>
              </a:rPr>
              <a:t>мұндай</a:t>
            </a:r>
            <a:r>
              <a:rPr lang="ru-RU" sz="2000" i="1" dirty="0">
                <a:latin typeface="Times New Roman" panose="02020603050405020304" pitchFamily="18" charset="0"/>
              </a:rPr>
              <a:t> бет </a:t>
            </a:r>
            <a:r>
              <a:rPr lang="ru-RU" sz="2000" i="1" dirty="0" err="1">
                <a:latin typeface="Times New Roman" panose="02020603050405020304" pitchFamily="18" charset="0"/>
              </a:rPr>
              <a:t>сәулені</a:t>
            </a:r>
            <a:r>
              <a:rPr lang="ru-RU" sz="2000" i="1" dirty="0">
                <a:latin typeface="Times New Roman" panose="02020603050405020304" pitchFamily="18" charset="0"/>
              </a:rPr>
              <a:t> </a:t>
            </a:r>
            <a:r>
              <a:rPr lang="ru-RU" sz="2000" i="1" dirty="0" err="1">
                <a:latin typeface="Times New Roman" panose="02020603050405020304" pitchFamily="18" charset="0"/>
              </a:rPr>
              <a:t>жақсы</a:t>
            </a:r>
            <a:r>
              <a:rPr lang="ru-RU" sz="2000" i="1" dirty="0">
                <a:latin typeface="Times New Roman" panose="02020603050405020304" pitchFamily="18" charset="0"/>
              </a:rPr>
              <a:t> </a:t>
            </a:r>
            <a:r>
              <a:rPr lang="ru-RU" sz="2000" i="1" dirty="0" err="1">
                <a:latin typeface="Times New Roman" panose="02020603050405020304" pitchFamily="18" charset="0"/>
              </a:rPr>
              <a:t>шағылдырады</a:t>
            </a:r>
            <a:r>
              <a:rPr lang="ru-RU" sz="2000" i="1" dirty="0">
                <a:latin typeface="Times New Roman" panose="02020603050405020304" pitchFamily="18" charset="0"/>
              </a:rPr>
              <a:t>) </a:t>
            </a:r>
            <a:r>
              <a:rPr lang="ru-RU" sz="2000" i="1" dirty="0" err="1">
                <a:latin typeface="Times New Roman" panose="02020603050405020304" pitchFamily="18" charset="0"/>
              </a:rPr>
              <a:t>және</a:t>
            </a:r>
            <a:r>
              <a:rPr lang="ru-RU" sz="2000" i="1" dirty="0">
                <a:latin typeface="Times New Roman" panose="02020603050405020304" pitchFamily="18" charset="0"/>
              </a:rPr>
              <a:t> </a:t>
            </a:r>
            <a:r>
              <a:rPr lang="ru-RU" sz="2000" i="1" dirty="0" err="1">
                <a:latin typeface="Times New Roman" panose="02020603050405020304" pitchFamily="18" charset="0"/>
              </a:rPr>
              <a:t>олардың</a:t>
            </a:r>
            <a:r>
              <a:rPr lang="ru-RU" sz="2000" i="1" dirty="0">
                <a:latin typeface="Times New Roman" panose="02020603050405020304" pitchFamily="18" charset="0"/>
              </a:rPr>
              <a:t> </a:t>
            </a:r>
            <a:r>
              <a:rPr lang="ru-RU" sz="2000" i="1" dirty="0" err="1">
                <a:latin typeface="Times New Roman" panose="02020603050405020304" pitchFamily="18" charset="0"/>
              </a:rPr>
              <a:t>арасындағы</a:t>
            </a:r>
            <a:r>
              <a:rPr lang="ru-RU" sz="2000" i="1" dirty="0">
                <a:latin typeface="Times New Roman" panose="02020603050405020304" pitchFamily="18" charset="0"/>
              </a:rPr>
              <a:t> </a:t>
            </a:r>
            <a:r>
              <a:rPr lang="ru-RU" sz="2000" i="1" dirty="0" err="1">
                <a:latin typeface="Times New Roman" panose="02020603050405020304" pitchFamily="18" charset="0"/>
              </a:rPr>
              <a:t>ауа</a:t>
            </a:r>
            <a:r>
              <a:rPr lang="ru-RU" sz="2000" i="1" dirty="0">
                <a:latin typeface="Times New Roman" panose="02020603050405020304" pitchFamily="18" charset="0"/>
              </a:rPr>
              <a:t> </a:t>
            </a:r>
            <a:r>
              <a:rPr lang="ru-RU" sz="2000" i="1" dirty="0" err="1">
                <a:latin typeface="Times New Roman" panose="02020603050405020304" pitchFamily="18" charset="0"/>
              </a:rPr>
              <a:t>сорылады</a:t>
            </a:r>
            <a:r>
              <a:rPr lang="ru-RU" sz="2000" i="1" dirty="0">
                <a:latin typeface="Times New Roman" panose="02020603050405020304" pitchFamily="18" charset="0"/>
              </a:rPr>
              <a:t>.</a:t>
            </a:r>
          </a:p>
          <a:p>
            <a:pPr algn="just" eaLnBrk="1" hangingPunct="1"/>
            <a:endParaRPr lang="ru-RU" altLang="x-none" sz="2000" dirty="0">
              <a:latin typeface="Times New Roman" panose="02020603050405020304" pitchFamily="18" charset="0"/>
            </a:endParaRPr>
          </a:p>
        </p:txBody>
      </p:sp>
      <p:sp>
        <p:nvSpPr>
          <p:cNvPr id="21" name="Rectangle 2">
            <a:extLst>
              <a:ext uri="{FF2B5EF4-FFF2-40B4-BE49-F238E27FC236}">
                <a16:creationId xmlns:a16="http://schemas.microsoft.com/office/drawing/2014/main" id="{83B0D4D4-F4FD-0945-8C01-69F2ECA9CDB9}"/>
              </a:ext>
            </a:extLst>
          </p:cNvPr>
          <p:cNvSpPr>
            <a:spLocks noChangeArrowheads="1"/>
          </p:cNvSpPr>
          <p:nvPr/>
        </p:nvSpPr>
        <p:spPr bwMode="auto">
          <a:xfrm>
            <a:off x="440186" y="35877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b="1" dirty="0"/>
          </a:p>
          <a:p>
            <a:pPr algn="just">
              <a:defRPr/>
            </a:pPr>
            <a:endParaRPr lang="ru-RU" sz="2400" b="1" dirty="0">
              <a:solidFill>
                <a:schemeClr val="accent1">
                  <a:lumMod val="50000"/>
                </a:schemeClr>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78520102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Номер слайда 3">
            <a:extLst>
              <a:ext uri="{FF2B5EF4-FFF2-40B4-BE49-F238E27FC236}">
                <a16:creationId xmlns:a16="http://schemas.microsoft.com/office/drawing/2014/main" id="{18E741C5-C0C9-BE4A-93BB-B4BE1EBE00DC}"/>
              </a:ext>
            </a:extLst>
          </p:cNvPr>
          <p:cNvSpPr txBox="1">
            <a:spLocks noGrp="1"/>
          </p:cNvSpPr>
          <p:nvPr/>
        </p:nvSpPr>
        <p:spPr bwMode="auto">
          <a:xfrm>
            <a:off x="6588125"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77C5963-37AC-CC4F-B3AD-3FC79287B17B}" type="slidenum">
              <a:rPr lang="ru-RU" altLang="x-none" sz="1400"/>
              <a:pPr algn="r" eaLnBrk="1" hangingPunct="1"/>
              <a:t>9</a:t>
            </a:fld>
            <a:endParaRPr lang="ru-RU" altLang="x-none" sz="1400"/>
          </a:p>
        </p:txBody>
      </p:sp>
      <p:sp>
        <p:nvSpPr>
          <p:cNvPr id="13315" name="Rectangle 13">
            <a:extLst>
              <a:ext uri="{FF2B5EF4-FFF2-40B4-BE49-F238E27FC236}">
                <a16:creationId xmlns:a16="http://schemas.microsoft.com/office/drawing/2014/main" id="{AFFE817E-8B20-2A47-9FB3-441A6F7CFFD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16" name="Rectangle 15">
            <a:extLst>
              <a:ext uri="{FF2B5EF4-FFF2-40B4-BE49-F238E27FC236}">
                <a16:creationId xmlns:a16="http://schemas.microsoft.com/office/drawing/2014/main" id="{32655029-E6D5-4945-82B5-173352B1DD3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17" name="Rectangle 17">
            <a:extLst>
              <a:ext uri="{FF2B5EF4-FFF2-40B4-BE49-F238E27FC236}">
                <a16:creationId xmlns:a16="http://schemas.microsoft.com/office/drawing/2014/main" id="{B47E17A5-0AF2-FD4D-921F-0DCBC367D2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18" name="Rectangle 19">
            <a:extLst>
              <a:ext uri="{FF2B5EF4-FFF2-40B4-BE49-F238E27FC236}">
                <a16:creationId xmlns:a16="http://schemas.microsoft.com/office/drawing/2014/main" id="{F502CD0F-2FED-2C43-9EC8-A46CF65485E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19" name="Rectangle 21">
            <a:extLst>
              <a:ext uri="{FF2B5EF4-FFF2-40B4-BE49-F238E27FC236}">
                <a16:creationId xmlns:a16="http://schemas.microsoft.com/office/drawing/2014/main" id="{64063BC3-F185-DA42-B408-C7594B715F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0" name="Rectangle 23">
            <a:extLst>
              <a:ext uri="{FF2B5EF4-FFF2-40B4-BE49-F238E27FC236}">
                <a16:creationId xmlns:a16="http://schemas.microsoft.com/office/drawing/2014/main" id="{931A8BB8-C76E-1344-8DA0-9599A143ABB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1" name="Rectangle 25">
            <a:extLst>
              <a:ext uri="{FF2B5EF4-FFF2-40B4-BE49-F238E27FC236}">
                <a16:creationId xmlns:a16="http://schemas.microsoft.com/office/drawing/2014/main" id="{66F453C0-D663-444A-BBCE-0FBEDB13A17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2" name="Rectangle 27">
            <a:extLst>
              <a:ext uri="{FF2B5EF4-FFF2-40B4-BE49-F238E27FC236}">
                <a16:creationId xmlns:a16="http://schemas.microsoft.com/office/drawing/2014/main" id="{A1449495-AFC2-D942-9233-DE925D8B529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3" name="Rectangle 29">
            <a:extLst>
              <a:ext uri="{FF2B5EF4-FFF2-40B4-BE49-F238E27FC236}">
                <a16:creationId xmlns:a16="http://schemas.microsoft.com/office/drawing/2014/main" id="{008F07FD-811D-7148-AAC2-58EB4F16EF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4" name="Rectangle 31">
            <a:extLst>
              <a:ext uri="{FF2B5EF4-FFF2-40B4-BE49-F238E27FC236}">
                <a16:creationId xmlns:a16="http://schemas.microsoft.com/office/drawing/2014/main" id="{7471C23B-090E-154C-A848-26DAD7B18D2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5" name="Rectangle 33">
            <a:extLst>
              <a:ext uri="{FF2B5EF4-FFF2-40B4-BE49-F238E27FC236}">
                <a16:creationId xmlns:a16="http://schemas.microsoft.com/office/drawing/2014/main" id="{A43722F6-C0D0-7640-A8DC-6223970ACE1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6" name="Rectangle 17">
            <a:extLst>
              <a:ext uri="{FF2B5EF4-FFF2-40B4-BE49-F238E27FC236}">
                <a16:creationId xmlns:a16="http://schemas.microsoft.com/office/drawing/2014/main" id="{C8D25449-B199-F64F-ACE4-07937C02E20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27" name="Rectangle 19">
            <a:extLst>
              <a:ext uri="{FF2B5EF4-FFF2-40B4-BE49-F238E27FC236}">
                <a16:creationId xmlns:a16="http://schemas.microsoft.com/office/drawing/2014/main" id="{D6D8407E-E197-B94D-B181-37821AE1C7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x-none" altLang="x-none"/>
          </a:p>
        </p:txBody>
      </p:sp>
      <p:sp>
        <p:nvSpPr>
          <p:cNvPr id="13330" name="Text Box 18">
            <a:extLst>
              <a:ext uri="{FF2B5EF4-FFF2-40B4-BE49-F238E27FC236}">
                <a16:creationId xmlns:a16="http://schemas.microsoft.com/office/drawing/2014/main" id="{7383D6C7-0193-2D4C-AE05-451A192A2AC8}"/>
              </a:ext>
            </a:extLst>
          </p:cNvPr>
          <p:cNvSpPr txBox="1">
            <a:spLocks noChangeArrowheads="1"/>
          </p:cNvSpPr>
          <p:nvPr/>
        </p:nvSpPr>
        <p:spPr bwMode="auto">
          <a:xfrm>
            <a:off x="395287" y="1124744"/>
            <a:ext cx="8353425" cy="5509200"/>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ru-RU" sz="2200" dirty="0" err="1">
                <a:latin typeface="Times New Roman" panose="02020603050405020304" pitchFamily="18" charset="0"/>
                <a:cs typeface="Times New Roman" panose="02020603050405020304" pitchFamily="18" charset="0"/>
              </a:rPr>
              <a:t>Жылуөткізгіштік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коэффициенті</a:t>
            </a:r>
            <a:r>
              <a:rPr lang="ru-RU" sz="2200" dirty="0">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заттың</a:t>
            </a:r>
            <a:r>
              <a:rPr lang="ru-RU" sz="2200" dirty="0">
                <a:solidFill>
                  <a:srgbClr val="FF0000"/>
                </a:solidFill>
                <a:latin typeface="Times New Roman" panose="02020603050405020304" pitchFamily="18" charset="0"/>
                <a:cs typeface="Times New Roman" panose="02020603050405020304" pitchFamily="18" charset="0"/>
              </a:rPr>
              <a:t> </a:t>
            </a:r>
            <a:r>
              <a:rPr lang="ru-RU" sz="2200" i="1" dirty="0" err="1">
                <a:solidFill>
                  <a:srgbClr val="FF0000"/>
                </a:solidFill>
                <a:latin typeface="Times New Roman" panose="02020603050405020304" pitchFamily="18" charset="0"/>
                <a:cs typeface="Times New Roman" panose="02020603050405020304" pitchFamily="18" charset="0"/>
              </a:rPr>
              <a:t>физикалық</a:t>
            </a:r>
            <a:r>
              <a:rPr lang="ru-RU" sz="2200" i="1" dirty="0">
                <a:solidFill>
                  <a:srgbClr val="FF0000"/>
                </a:solidFill>
                <a:latin typeface="Times New Roman" panose="02020603050405020304" pitchFamily="18" charset="0"/>
                <a:cs typeface="Times New Roman" panose="02020603050405020304" pitchFamily="18" charset="0"/>
              </a:rPr>
              <a:t> </a:t>
            </a:r>
            <a:r>
              <a:rPr lang="ru-RU" sz="2200" i="1" dirty="0" err="1">
                <a:solidFill>
                  <a:srgbClr val="FF0000"/>
                </a:solidFill>
                <a:latin typeface="Times New Roman" panose="02020603050405020304" pitchFamily="18" charset="0"/>
                <a:cs typeface="Times New Roman" panose="02020603050405020304" pitchFamily="18" charset="0"/>
              </a:rPr>
              <a:t>табиғатына</a:t>
            </a:r>
            <a:r>
              <a:rPr lang="ru-RU" sz="2200" dirty="0">
                <a:solidFill>
                  <a:srgbClr val="FF0000"/>
                </a:solidFill>
                <a:latin typeface="Times New Roman" panose="02020603050405020304" pitchFamily="18" charset="0"/>
                <a:cs typeface="Times New Roman" panose="02020603050405020304" pitchFamily="18" charset="0"/>
              </a:rPr>
              <a:t>, </a:t>
            </a:r>
            <a:r>
              <a:rPr lang="ru-RU" sz="2200" i="1" dirty="0" err="1">
                <a:solidFill>
                  <a:srgbClr val="FF0000"/>
                </a:solidFill>
                <a:latin typeface="Times New Roman" panose="02020603050405020304" pitchFamily="18" charset="0"/>
                <a:cs typeface="Times New Roman" panose="02020603050405020304" pitchFamily="18" charset="0"/>
              </a:rPr>
              <a:t>құрылымына</a:t>
            </a:r>
            <a:r>
              <a:rPr lang="ru-RU" sz="2200" i="1" dirty="0">
                <a:solidFill>
                  <a:srgbClr val="FF0000"/>
                </a:solidFill>
                <a:latin typeface="Times New Roman" panose="02020603050405020304" pitchFamily="18" charset="0"/>
                <a:cs typeface="Times New Roman" panose="02020603050405020304" pitchFamily="18" charset="0"/>
              </a:rPr>
              <a:t>,</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көлемдік</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салмағына</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ылғалдылығына</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қысымы</a:t>
            </a:r>
            <a:r>
              <a:rPr lang="ru-RU" sz="2200" dirty="0">
                <a:solidFill>
                  <a:srgbClr val="FF0000"/>
                </a:solidFill>
                <a:latin typeface="Times New Roman" panose="02020603050405020304" pitchFamily="18" charset="0"/>
                <a:cs typeface="Times New Roman" panose="02020603050405020304" pitchFamily="18" charset="0"/>
              </a:rPr>
              <a:t> мен </a:t>
            </a:r>
            <a:r>
              <a:rPr lang="ru-RU" sz="2200" dirty="0" err="1">
                <a:solidFill>
                  <a:srgbClr val="00B0F0"/>
                </a:solidFill>
                <a:latin typeface="Times New Roman" panose="02020603050405020304" pitchFamily="18" charset="0"/>
                <a:cs typeface="Times New Roman" panose="02020603050405020304" pitchFamily="18" charset="0"/>
              </a:rPr>
              <a:t>температурасына</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тікелей</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байланысты</a:t>
            </a:r>
            <a:r>
              <a:rPr lang="ru-RU" sz="2200" dirty="0">
                <a:latin typeface="Times New Roman" panose="02020603050405020304" pitchFamily="18" charset="0"/>
                <a:cs typeface="Times New Roman" panose="02020603050405020304" pitchFamily="18" charset="0"/>
              </a:rPr>
              <a:t>. </a:t>
            </a:r>
          </a:p>
          <a:p>
            <a:pPr algn="just"/>
            <a:r>
              <a:rPr lang="ru-RU" sz="2200" dirty="0" err="1">
                <a:latin typeface="Times New Roman" panose="02020603050405020304" pitchFamily="18" charset="0"/>
                <a:cs typeface="Times New Roman" panose="02020603050405020304" pitchFamily="18" charset="0"/>
              </a:rPr>
              <a:t>Есептеулерде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жылу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өткізгіштік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коэффициентінің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мәні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есептеуге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қатысатын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анықтамалық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кестелерде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келтірілген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материалдың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физикалық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сипаттамаларының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толық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сәйкес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келетіндей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етіп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дұрыс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таңдалады</a:t>
            </a:r>
            <a:r>
              <a:rPr lang="ru-RU" sz="2200" dirty="0">
                <a:latin typeface="Times New Roman" panose="02020603050405020304" pitchFamily="18" charset="0"/>
                <a:cs typeface="Times New Roman" panose="02020603050405020304" pitchFamily="18" charset="0"/>
              </a:rPr>
              <a:t>.</a:t>
            </a:r>
          </a:p>
          <a:p>
            <a:pPr algn="just"/>
            <a:r>
              <a:rPr lang="ru-RU" sz="2200" dirty="0" err="1">
                <a:solidFill>
                  <a:srgbClr val="C00000"/>
                </a:solidFill>
                <a:latin typeface="Times New Roman" panose="02020603050405020304" pitchFamily="18" charset="0"/>
                <a:cs typeface="Times New Roman" panose="02020603050405020304" pitchFamily="18" charset="0"/>
              </a:rPr>
              <a:t>Материалдың</a:t>
            </a:r>
            <a:r>
              <a:rPr lang="ru-RU" sz="2200" dirty="0">
                <a:solidFill>
                  <a:srgbClr val="C00000"/>
                </a:solidFill>
                <a:latin typeface="Times New Roman" panose="02020603050405020304" pitchFamily="18" charset="0"/>
                <a:cs typeface="Times New Roman" panose="02020603050405020304" pitchFamily="18" charset="0"/>
              </a:rPr>
              <a:t> </a:t>
            </a:r>
            <a:r>
              <a:rPr lang="ru-RU" sz="2200" dirty="0" err="1">
                <a:solidFill>
                  <a:srgbClr val="C00000"/>
                </a:solidFill>
                <a:latin typeface="Times New Roman" panose="02020603050405020304" pitchFamily="18" charset="0"/>
                <a:cs typeface="Times New Roman" panose="02020603050405020304" pitchFamily="18" charset="0"/>
              </a:rPr>
              <a:t>температурасын</a:t>
            </a:r>
            <a:r>
              <a:rPr lang="ru-RU" sz="2200" dirty="0">
                <a:solidFill>
                  <a:srgbClr val="C00000"/>
                </a:solidFill>
                <a:latin typeface="Times New Roman" panose="02020603050405020304" pitchFamily="18" charset="0"/>
                <a:cs typeface="Times New Roman" panose="02020603050405020304" pitchFamily="18" charset="0"/>
              </a:rPr>
              <a:t> </a:t>
            </a:r>
            <a:r>
              <a:rPr lang="ru-RU" sz="2200" dirty="0" err="1">
                <a:solidFill>
                  <a:srgbClr val="C00000"/>
                </a:solidFill>
                <a:latin typeface="Times New Roman" panose="02020603050405020304" pitchFamily="18" charset="0"/>
                <a:cs typeface="Times New Roman" panose="02020603050405020304" pitchFamily="18" charset="0"/>
              </a:rPr>
              <a:t>ескеру</a:t>
            </a:r>
            <a:r>
              <a:rPr lang="ru-RU" sz="2200" dirty="0">
                <a:solidFill>
                  <a:srgbClr val="C00000"/>
                </a:solidFill>
                <a:latin typeface="Times New Roman" panose="02020603050405020304" pitchFamily="18" charset="0"/>
                <a:cs typeface="Times New Roman" panose="02020603050405020304" pitchFamily="18" charset="0"/>
              </a:rPr>
              <a:t> </a:t>
            </a:r>
            <a:r>
              <a:rPr lang="ru-RU" sz="2200" dirty="0" err="1">
                <a:solidFill>
                  <a:srgbClr val="C00000"/>
                </a:solidFill>
                <a:latin typeface="Times New Roman" panose="02020603050405020304" pitchFamily="18" charset="0"/>
                <a:cs typeface="Times New Roman" panose="02020603050405020304" pitchFamily="18" charset="0"/>
              </a:rPr>
              <a:t>өте</a:t>
            </a:r>
            <a:r>
              <a:rPr lang="ru-RU" sz="2200" dirty="0">
                <a:solidFill>
                  <a:srgbClr val="C00000"/>
                </a:solidFill>
                <a:latin typeface="Times New Roman" panose="02020603050405020304" pitchFamily="18" charset="0"/>
                <a:cs typeface="Times New Roman" panose="02020603050405020304" pitchFamily="18" charset="0"/>
              </a:rPr>
              <a:t> </a:t>
            </a:r>
            <a:r>
              <a:rPr lang="ru-RU" sz="2200" dirty="0" err="1">
                <a:solidFill>
                  <a:srgbClr val="C00000"/>
                </a:solidFill>
                <a:latin typeface="Times New Roman" panose="02020603050405020304" pitchFamily="18" charset="0"/>
                <a:cs typeface="Times New Roman" panose="02020603050405020304" pitchFamily="18" charset="0"/>
              </a:rPr>
              <a:t>маңызды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өйткені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жөк</a:t>
            </a:r>
            <a:r>
              <a:rPr lang="ru-RU" sz="2200" dirty="0">
                <a:latin typeface="Times New Roman" panose="02020603050405020304" pitchFamily="18" charset="0"/>
                <a:cs typeface="Times New Roman" panose="02020603050405020304" pitchFamily="18" charset="0"/>
              </a:rPr>
              <a:t>                        λ </a:t>
            </a:r>
            <a:r>
              <a:rPr lang="ru-RU" sz="2200" dirty="0" err="1">
                <a:latin typeface="Times New Roman" panose="02020603050405020304" pitchFamily="18" charset="0"/>
                <a:cs typeface="Times New Roman" panose="02020603050405020304" pitchFamily="18" charset="0"/>
              </a:rPr>
              <a:t>мәні</a:t>
            </a:r>
            <a:r>
              <a:rPr lang="ru-RU" sz="2200" dirty="0">
                <a:latin typeface="Times New Roman" panose="02020603050405020304" pitchFamily="18" charset="0"/>
                <a:cs typeface="Times New Roman" panose="02020603050405020304" pitchFamily="18" charset="0"/>
              </a:rPr>
              <a:t> 6 </a:t>
            </a:r>
            <a:r>
              <a:rPr lang="ru-RU" sz="2200" dirty="0" err="1">
                <a:latin typeface="Times New Roman" panose="02020603050405020304" pitchFamily="18" charset="0"/>
                <a:cs typeface="Times New Roman" panose="02020603050405020304" pitchFamily="18" charset="0"/>
              </a:rPr>
              <a:t>теңдеу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арқылы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көрсетілген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заңға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сәйкес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температураға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байланысты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өзгеріп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отырады</a:t>
            </a:r>
            <a:r>
              <a:rPr lang="ru-RU" sz="2200" dirty="0">
                <a:latin typeface="Times New Roman" panose="02020603050405020304" pitchFamily="18" charset="0"/>
                <a:cs typeface="Times New Roman" panose="02020603050405020304" pitchFamily="18" charset="0"/>
              </a:rPr>
              <a:t>:</a:t>
            </a:r>
          </a:p>
          <a:p>
            <a:pPr algn="ctr"/>
            <a:r>
              <a:rPr lang="ru-RU" altLang="x-none" sz="2200" dirty="0">
                <a:latin typeface="Times New Roman" panose="02020603050405020304" pitchFamily="18" charset="0"/>
                <a:cs typeface="Times New Roman" panose="02020603050405020304" pitchFamily="18" charset="0"/>
              </a:rPr>
              <a:t> </a:t>
            </a:r>
            <a:r>
              <a:rPr lang="ru-RU" altLang="x-none" sz="2200" dirty="0">
                <a:solidFill>
                  <a:srgbClr val="C00000"/>
                </a:solidFill>
                <a:latin typeface="Times New Roman" panose="02020603050405020304" pitchFamily="18" charset="0"/>
                <a:cs typeface="Times New Roman" panose="02020603050405020304" pitchFamily="18" charset="0"/>
              </a:rPr>
              <a:t>λ = λ</a:t>
            </a:r>
            <a:r>
              <a:rPr lang="ru-RU" altLang="x-none" sz="2200" baseline="-25000" dirty="0">
                <a:solidFill>
                  <a:srgbClr val="C00000"/>
                </a:solidFill>
                <a:latin typeface="Times New Roman" panose="02020603050405020304" pitchFamily="18" charset="0"/>
                <a:cs typeface="Times New Roman" panose="02020603050405020304" pitchFamily="18" charset="0"/>
              </a:rPr>
              <a:t>0</a:t>
            </a:r>
            <a:r>
              <a:rPr lang="ru-RU" altLang="x-none" sz="2200" dirty="0">
                <a:solidFill>
                  <a:srgbClr val="C00000"/>
                </a:solidFill>
                <a:latin typeface="Times New Roman" panose="02020603050405020304" pitchFamily="18" charset="0"/>
                <a:cs typeface="Times New Roman" panose="02020603050405020304" pitchFamily="18" charset="0"/>
              </a:rPr>
              <a:t>∙[1+</a:t>
            </a:r>
            <a:r>
              <a:rPr lang="en-US" altLang="x-none" sz="2200" dirty="0">
                <a:solidFill>
                  <a:srgbClr val="C00000"/>
                </a:solidFill>
                <a:latin typeface="Times New Roman" panose="02020603050405020304" pitchFamily="18" charset="0"/>
                <a:cs typeface="Times New Roman" panose="02020603050405020304" pitchFamily="18" charset="0"/>
              </a:rPr>
              <a:t>b</a:t>
            </a:r>
            <a:r>
              <a:rPr lang="ru-RU" altLang="x-none" sz="2200" dirty="0">
                <a:solidFill>
                  <a:srgbClr val="C00000"/>
                </a:solidFill>
                <a:latin typeface="Times New Roman" panose="02020603050405020304" pitchFamily="18" charset="0"/>
                <a:cs typeface="Times New Roman" panose="02020603050405020304" pitchFamily="18" charset="0"/>
              </a:rPr>
              <a:t>(</a:t>
            </a:r>
            <a:r>
              <a:rPr lang="en-US" altLang="x-none" sz="2200" dirty="0">
                <a:solidFill>
                  <a:srgbClr val="C00000"/>
                </a:solidFill>
                <a:latin typeface="Times New Roman" panose="02020603050405020304" pitchFamily="18" charset="0"/>
                <a:cs typeface="Times New Roman" panose="02020603050405020304" pitchFamily="18" charset="0"/>
              </a:rPr>
              <a:t>t</a:t>
            </a:r>
            <a:r>
              <a:rPr lang="ru-RU" altLang="x-none" sz="2200" dirty="0">
                <a:solidFill>
                  <a:srgbClr val="C00000"/>
                </a:solidFill>
                <a:latin typeface="Times New Roman" panose="02020603050405020304" pitchFamily="18" charset="0"/>
                <a:cs typeface="Times New Roman" panose="02020603050405020304" pitchFamily="18" charset="0"/>
              </a:rPr>
              <a:t> – </a:t>
            </a:r>
            <a:r>
              <a:rPr lang="en-US" altLang="x-none" sz="2200" dirty="0">
                <a:solidFill>
                  <a:srgbClr val="C00000"/>
                </a:solidFill>
                <a:latin typeface="Times New Roman" panose="02020603050405020304" pitchFamily="18" charset="0"/>
                <a:cs typeface="Times New Roman" panose="02020603050405020304" pitchFamily="18" charset="0"/>
              </a:rPr>
              <a:t>t</a:t>
            </a:r>
            <a:r>
              <a:rPr lang="ru-RU" altLang="x-none" sz="2200" baseline="-25000" dirty="0">
                <a:solidFill>
                  <a:srgbClr val="C00000"/>
                </a:solidFill>
                <a:latin typeface="Times New Roman" panose="02020603050405020304" pitchFamily="18" charset="0"/>
                <a:cs typeface="Times New Roman" panose="02020603050405020304" pitchFamily="18" charset="0"/>
              </a:rPr>
              <a:t>0</a:t>
            </a:r>
            <a:r>
              <a:rPr lang="ru-RU" altLang="x-none" sz="2200" dirty="0">
                <a:solidFill>
                  <a:srgbClr val="C00000"/>
                </a:solidFill>
                <a:latin typeface="Times New Roman" panose="02020603050405020304" pitchFamily="18" charset="0"/>
                <a:cs typeface="Times New Roman" panose="02020603050405020304" pitchFamily="18" charset="0"/>
              </a:rPr>
              <a:t>)].                                              (6)</a:t>
            </a:r>
          </a:p>
          <a:p>
            <a:pPr algn="just"/>
            <a:r>
              <a:rPr lang="ru-RU" sz="2200" dirty="0" err="1">
                <a:latin typeface="Times New Roman" panose="02020603050405020304" pitchFamily="18" charset="0"/>
                <a:cs typeface="Times New Roman" panose="02020603050405020304" pitchFamily="18" charset="0"/>
              </a:rPr>
              <a:t>мұндағы</a:t>
            </a:r>
            <a:r>
              <a:rPr lang="ru-RU" sz="2200" dirty="0">
                <a:latin typeface="Times New Roman" panose="02020603050405020304" pitchFamily="18" charset="0"/>
                <a:cs typeface="Times New Roman" panose="02020603050405020304" pitchFamily="18" charset="0"/>
              </a:rPr>
              <a:t> </a:t>
            </a:r>
          </a:p>
          <a:p>
            <a:pPr algn="just"/>
            <a:r>
              <a:rPr lang="ru-RU" altLang="x-none" sz="2200" i="1" dirty="0">
                <a:latin typeface="Times New Roman" panose="02020603050405020304" pitchFamily="18" charset="0"/>
                <a:cs typeface="Times New Roman" panose="02020603050405020304" pitchFamily="18" charset="0"/>
              </a:rPr>
              <a:t>λ</a:t>
            </a:r>
            <a:r>
              <a:rPr lang="ru-RU" altLang="x-none" sz="2200" i="1" baseline="-25000" dirty="0">
                <a:latin typeface="Times New Roman" panose="02020603050405020304" pitchFamily="18" charset="0"/>
                <a:cs typeface="Times New Roman" panose="02020603050405020304" pitchFamily="18" charset="0"/>
              </a:rPr>
              <a:t>0</a:t>
            </a:r>
            <a:r>
              <a:rPr lang="ru-RU" sz="2200" i="1" dirty="0">
                <a:latin typeface="Times New Roman" panose="02020603050405020304" pitchFamily="18" charset="0"/>
                <a:cs typeface="Times New Roman" panose="02020603050405020304" pitchFamily="18" charset="0"/>
              </a:rPr>
              <a:t>  - 0 ° С </a:t>
            </a:r>
            <a:r>
              <a:rPr lang="ru-RU" sz="2200" i="1" dirty="0" err="1">
                <a:latin typeface="Times New Roman" panose="02020603050405020304" pitchFamily="18" charset="0"/>
                <a:cs typeface="Times New Roman" panose="02020603050405020304" pitchFamily="18" charset="0"/>
              </a:rPr>
              <a:t>температурадағы</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жылуөткізгіштік</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коэффициентінің</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мәні</a:t>
            </a:r>
            <a:r>
              <a:rPr lang="ru-RU" sz="2200" i="1" dirty="0">
                <a:latin typeface="Times New Roman" panose="02020603050405020304" pitchFamily="18" charset="0"/>
                <a:cs typeface="Times New Roman" panose="02020603050405020304" pitchFamily="18" charset="0"/>
              </a:rPr>
              <a:t>;</a:t>
            </a:r>
          </a:p>
          <a:p>
            <a:pPr algn="just"/>
            <a:r>
              <a:rPr lang="ru-RU" sz="2200" i="1" dirty="0">
                <a:latin typeface="Times New Roman" panose="02020603050405020304" pitchFamily="18" charset="0"/>
                <a:cs typeface="Times New Roman" panose="02020603050405020304" pitchFamily="18" charset="0"/>
              </a:rPr>
              <a:t>b - плюс </a:t>
            </a:r>
            <a:r>
              <a:rPr lang="ru-RU" sz="2200" i="1" dirty="0" err="1">
                <a:latin typeface="Times New Roman" panose="02020603050405020304" pitchFamily="18" charset="0"/>
                <a:cs typeface="Times New Roman" panose="02020603050405020304" pitchFamily="18" charset="0"/>
              </a:rPr>
              <a:t>немесе</a:t>
            </a:r>
            <a:r>
              <a:rPr lang="ru-RU" sz="2200" i="1" dirty="0">
                <a:latin typeface="Times New Roman" panose="02020603050405020304" pitchFamily="18" charset="0"/>
                <a:cs typeface="Times New Roman" panose="02020603050405020304" pitchFamily="18" charset="0"/>
              </a:rPr>
              <a:t> минус </a:t>
            </a:r>
            <a:r>
              <a:rPr lang="ru-RU" sz="2200" i="1" dirty="0" err="1">
                <a:latin typeface="Times New Roman" panose="02020603050405020304" pitchFamily="18" charset="0"/>
                <a:cs typeface="Times New Roman" panose="02020603050405020304" pitchFamily="18" charset="0"/>
              </a:rPr>
              <a:t>таңбасы</a:t>
            </a:r>
            <a:r>
              <a:rPr lang="ru-RU" sz="2200" i="1" dirty="0">
                <a:latin typeface="Times New Roman" panose="02020603050405020304" pitchFamily="18" charset="0"/>
                <a:cs typeface="Times New Roman" panose="02020603050405020304" pitchFamily="18" charset="0"/>
              </a:rPr>
              <a:t> бар </a:t>
            </a:r>
            <a:r>
              <a:rPr lang="ru-RU" sz="2200" i="1" dirty="0" err="1">
                <a:latin typeface="Times New Roman" panose="02020603050405020304" pitchFamily="18" charset="0"/>
                <a:cs typeface="Times New Roman" panose="02020603050405020304" pitchFamily="18" charset="0"/>
              </a:rPr>
              <a:t>және</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эмпирикалық</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түрде</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анықталған</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тұрақты</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шама</a:t>
            </a:r>
            <a:r>
              <a:rPr lang="ru-RU" sz="2200" i="1" dirty="0">
                <a:latin typeface="Times New Roman" panose="02020603050405020304" pitchFamily="18" charset="0"/>
                <a:cs typeface="Times New Roman" panose="02020603050405020304" pitchFamily="18" charset="0"/>
              </a:rPr>
              <a:t>.</a:t>
            </a:r>
            <a:endParaRPr lang="ru-RU" altLang="x-none" sz="2200" dirty="0">
              <a:latin typeface="Times New Roman" panose="02020603050405020304" pitchFamily="18" charset="0"/>
              <a:cs typeface="Times New Roman" panose="02020603050405020304" pitchFamily="18" charset="0"/>
            </a:endParaRPr>
          </a:p>
        </p:txBody>
      </p:sp>
      <p:sp>
        <p:nvSpPr>
          <p:cNvPr id="19" name="Rectangle 2">
            <a:extLst>
              <a:ext uri="{FF2B5EF4-FFF2-40B4-BE49-F238E27FC236}">
                <a16:creationId xmlns:a16="http://schemas.microsoft.com/office/drawing/2014/main" id="{AF7ADC44-67E8-6848-90A4-E6BF6F4ED32B}"/>
              </a:ext>
            </a:extLst>
          </p:cNvPr>
          <p:cNvSpPr>
            <a:spLocks noChangeArrowheads="1"/>
          </p:cNvSpPr>
          <p:nvPr/>
        </p:nvSpPr>
        <p:spPr bwMode="auto">
          <a:xfrm>
            <a:off x="440186" y="358779"/>
            <a:ext cx="8153400" cy="647700"/>
          </a:xfrm>
          <a:prstGeom prst="rect">
            <a:avLst/>
          </a:prstGeom>
          <a:noFill/>
          <a:ln>
            <a:noFill/>
          </a:ln>
          <a:effectLst>
            <a:outerShdw dist="53882" dir="2700000"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just">
              <a:defRPr/>
            </a:pPr>
            <a:r>
              <a:rPr lang="ru-RU" sz="2400" b="1" dirty="0">
                <a:solidFill>
                  <a:schemeClr val="accent1">
                    <a:lumMod val="50000"/>
                  </a:schemeClr>
                </a:solidFill>
                <a:effectLst>
                  <a:outerShdw blurRad="38100" dist="38100" dir="2700000" algn="tl">
                    <a:srgbClr val="C0C0C0"/>
                  </a:outerShdw>
                </a:effectLst>
                <a:latin typeface="Arial" charset="0"/>
              </a:rPr>
              <a:t>1. </a:t>
            </a:r>
            <a:r>
              <a:rPr lang="ru-RU" sz="2400" b="1" dirty="0" err="1"/>
              <a:t>Жылу</a:t>
            </a:r>
            <a:r>
              <a:rPr lang="ru-RU" sz="2400" b="1" dirty="0"/>
              <a:t> </a:t>
            </a:r>
            <a:r>
              <a:rPr lang="ru-RU" sz="2400" b="1" dirty="0" err="1"/>
              <a:t>өткізгіштік</a:t>
            </a:r>
            <a:r>
              <a:rPr lang="ru-RU" sz="2400" b="1" dirty="0"/>
              <a:t> </a:t>
            </a:r>
            <a:r>
              <a:rPr lang="ru-RU" sz="2400" b="1" dirty="0" err="1"/>
              <a:t>коэффициенті</a:t>
            </a:r>
            <a:r>
              <a:rPr lang="ru-RU" sz="2400" b="1" dirty="0"/>
              <a:t> </a:t>
            </a:r>
            <a:r>
              <a:rPr lang="ru-RU" sz="2400" b="1" dirty="0" err="1"/>
              <a:t>және</a:t>
            </a:r>
            <a:r>
              <a:rPr lang="ru-RU" sz="2400" b="1" dirty="0"/>
              <a:t> </a:t>
            </a:r>
            <a:r>
              <a:rPr lang="ru-RU" sz="2400" b="1" dirty="0" err="1"/>
              <a:t>оған</a:t>
            </a:r>
            <a:r>
              <a:rPr lang="ru-RU" sz="2400" b="1" dirty="0"/>
              <a:t> </a:t>
            </a:r>
            <a:r>
              <a:rPr lang="ru-RU" sz="2400" b="1" dirty="0" err="1"/>
              <a:t>әсер</a:t>
            </a:r>
            <a:r>
              <a:rPr lang="ru-RU" sz="2400" b="1" dirty="0"/>
              <a:t> </a:t>
            </a:r>
            <a:r>
              <a:rPr lang="ru-RU" sz="2400" b="1" dirty="0" err="1"/>
              <a:t>ететін</a:t>
            </a:r>
            <a:r>
              <a:rPr lang="ru-RU" sz="2400" b="1" dirty="0"/>
              <a:t> </a:t>
            </a:r>
            <a:r>
              <a:rPr lang="ru-RU" sz="2400" b="1" dirty="0" err="1"/>
              <a:t>факторлар</a:t>
            </a:r>
            <a:endParaRPr lang="ru-RU" sz="2400" dirty="0"/>
          </a:p>
          <a:p>
            <a:pPr algn="just">
              <a:defRPr/>
            </a:pPr>
            <a:endParaRPr lang="ru-RU" sz="2400" b="1" dirty="0">
              <a:solidFill>
                <a:schemeClr val="accent1">
                  <a:lumMod val="50000"/>
                </a:schemeClr>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305725306"/>
      </p:ext>
    </p:extLst>
  </p:cSld>
  <p:clrMapOvr>
    <a:masterClrMapping/>
  </p:clrMapOvr>
  <p:transition/>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12397</TotalTime>
  <Words>4827</Words>
  <Application>Microsoft Office PowerPoint</Application>
  <PresentationFormat>Экран (4:3)</PresentationFormat>
  <Paragraphs>444</Paragraphs>
  <Slides>38</Slides>
  <Notes>3</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2</vt:i4>
      </vt:variant>
      <vt:variant>
        <vt:lpstr>Заголовки слайдов</vt:lpstr>
      </vt:variant>
      <vt:variant>
        <vt:i4>38</vt:i4>
      </vt:variant>
    </vt:vector>
  </HeadingPairs>
  <TitlesOfParts>
    <vt:vector size="44" baseType="lpstr">
      <vt:lpstr>Arial</vt:lpstr>
      <vt:lpstr>Calibri</vt:lpstr>
      <vt:lpstr>Times New Roman</vt:lpstr>
      <vt:lpstr>Оформление по умолчанию</vt:lpstr>
      <vt:lpstr>Формула</vt:lpstr>
      <vt:lpstr>Microsoft Equation 3.0</vt:lpstr>
      <vt:lpstr>Жылулық заңдар және олардың металлургияда қолданылуы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KazNTU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Image</dc:creator>
  <cp:lastModifiedBy>Гульзира Мамырбаева</cp:lastModifiedBy>
  <cp:revision>266</cp:revision>
  <cp:lastPrinted>2016-12-07T11:38:46Z</cp:lastPrinted>
  <dcterms:created xsi:type="dcterms:W3CDTF">2012-10-31T08:46:53Z</dcterms:created>
  <dcterms:modified xsi:type="dcterms:W3CDTF">2023-11-08T07:14:22Z</dcterms:modified>
</cp:coreProperties>
</file>