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78" r:id="rId2"/>
    <p:sldId id="257" r:id="rId3"/>
    <p:sldId id="258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4" r:id="rId14"/>
    <p:sldId id="395" r:id="rId15"/>
    <p:sldId id="396" r:id="rId16"/>
    <p:sldId id="397" r:id="rId17"/>
    <p:sldId id="368" r:id="rId18"/>
    <p:sldId id="399" r:id="rId19"/>
    <p:sldId id="356" r:id="rId20"/>
    <p:sldId id="308" r:id="rId21"/>
    <p:sldId id="400" r:id="rId22"/>
    <p:sldId id="369" r:id="rId23"/>
    <p:sldId id="259" r:id="rId24"/>
    <p:sldId id="272" r:id="rId25"/>
    <p:sldId id="372" r:id="rId26"/>
    <p:sldId id="403" r:id="rId27"/>
    <p:sldId id="373" r:id="rId28"/>
    <p:sldId id="345" r:id="rId29"/>
    <p:sldId id="370" r:id="rId30"/>
    <p:sldId id="357" r:id="rId31"/>
    <p:sldId id="404" r:id="rId32"/>
    <p:sldId id="358" r:id="rId33"/>
    <p:sldId id="376" r:id="rId34"/>
    <p:sldId id="359" r:id="rId35"/>
    <p:sldId id="377" r:id="rId36"/>
    <p:sldId id="398" r:id="rId37"/>
    <p:sldId id="261" r:id="rId38"/>
    <p:sldId id="262" r:id="rId39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 autoAdjust="0"/>
  </p:normalViewPr>
  <p:slideViewPr>
    <p:cSldViewPr>
      <p:cViewPr varScale="1">
        <p:scale>
          <a:sx n="79" d="100"/>
          <a:sy n="79" d="100"/>
        </p:scale>
        <p:origin x="1531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9FA2FF-EC32-AC4F-A0F4-4A0B2AA80F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DAB2E61-4517-2E40-96A7-A0063ABBD4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B9B7366-D111-9746-8C01-F22E8FC9D0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1EAEC99-7EC3-4A4A-83B2-E3D9F1225B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BF28C5-AE89-A54D-8E3A-CBA7147107C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A38896-780E-B44C-B947-828B9B9D8E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9B7C76F-685C-3548-AB38-52AB96DA4F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E320D1A9-4F52-FA4E-84B3-C188562896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70262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9620C8C-5A5E-C34E-8FEA-F8035204EF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3198813"/>
            <a:ext cx="7894637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536320E-1014-BE47-9E71-884909D20A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A99A8CC-E0B5-0949-8723-A92F4AB42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C4A09B-A890-034F-9810-8B19FC626B9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69350632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AED8294-21A6-8745-B7DF-76F2148046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x-none"/>
              <a:t>МИНИСТЕРСТВО ОБРАЗОВАНИЯ И НАУКИ РЕСПУБЛИКИ КАЗАХСТАН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A7F6046D-57B1-1C4D-9ECB-9B69F17A10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6ADE68-AEF6-BE4A-B865-E0FDB4DE44FC}" type="slidenum">
              <a:rPr lang="ru-RU" altLang="x-none"/>
              <a:pPr>
                <a:spcBef>
                  <a:spcPct val="0"/>
                </a:spcBef>
              </a:pPr>
              <a:t>1</a:t>
            </a:fld>
            <a:endParaRPr lang="ru-RU" altLang="x-none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7A07D74-FC14-9244-B98A-B981C452D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AF8070C-8E17-684F-B80C-4AAAE752C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4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D2BD0A-8F85-A044-83B5-CFC20CC36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7C4236-D477-A84D-BD57-5D02DE7E0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28BAF3-336D-1D49-AE80-423DFF1B6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572B7-12A2-1248-8C4F-E6FFBD60586E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57095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72DEE6-43BA-3E40-8086-DA92D351E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619DA0-ED9F-6844-A45D-1ECFFD7331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2FF53-1F5B-BB49-957E-DD550AD8A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3C2E2-456C-944F-9F4E-9243380A099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70743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6E898-7F21-A445-B4A1-82CEDB67B2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4A4C22-FD05-2E47-9AF7-F41EC4685C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C67D53-D4FF-5B48-A1BC-62C7C5D7E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ACF1A-8BB3-3944-B387-A950D48AA7C7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97818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A5B1B1-F524-B64D-B8E7-79EDDA39A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975D7-A01F-D64C-965C-ED92681B4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FFA87-C817-4F4B-A180-032BA05C3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64CFC-5EA5-5E49-B5CE-1FFC23A7C260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20123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651071-6A24-5C47-AE8F-34C1FA602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C8DE9-A6BF-5E44-8201-E6C3C71A7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2B55AE-5157-4246-888A-8888EB0F6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83569-1163-9349-B02A-B071F908BFF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1107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BB6853-6A4B-E447-9D36-593DDC4793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70ECF-25FA-E140-8F79-3AA4EA3580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BC50A-F1AE-7C4A-830F-71814ACE6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56E1-AFFD-4C4A-A111-2BFFF30355F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04709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6AEB2-D1BD-ED42-A68A-CABAB3FD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E58468-CE92-3D45-916C-A230FC982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4C999F-2C3A-6C41-B190-76034E4B9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7F627-E3E9-D34B-A3E4-B60296F0131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5134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C39DB7-63A1-344E-83B7-DD390DE22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81D29F-6518-FC45-9911-E1AE27A98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33A263-6698-8047-BA0C-DDE41A8A0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D7DF6-89AB-1D4A-B7DD-8AACBC2F62D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480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6B21627-BBD1-E647-AE1D-5A69D2210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987C3C-F35E-6E43-BABA-DE9466772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FAA2BA-CC49-B344-934B-9088D159D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D82BA-2B26-AE43-A032-19449B34ADD6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75235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763B11-A24B-7E4D-A2D2-5EF5E6141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DD7260-BC43-764C-9B8F-78411D759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9EE93-4F3A-3E47-A9FF-6EAFF34BD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1CECE-3D97-064B-9753-9BB0E6C0C15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9294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E2D027-9BBA-F743-B9D8-79DB2706D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CC660-CE49-F74B-B944-4F8E15DFF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FF9068-4AF3-AD4A-A787-EF6004CF7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C5B4D-AEFD-EB4C-897B-F9CAFD4A24FA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6404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5A0D1-90A1-7640-9A64-8C75D9057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FED6AA-0FEC-F44D-9225-01A4ED0D9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текста</a:t>
            </a:r>
          </a:p>
          <a:p>
            <a:pPr lvl="1"/>
            <a:r>
              <a:rPr lang="ru-RU" altLang="x-none"/>
              <a:t>Второй уровень</a:t>
            </a:r>
          </a:p>
          <a:p>
            <a:pPr lvl="2"/>
            <a:r>
              <a:rPr lang="ru-RU" altLang="x-none"/>
              <a:t>Третий уровень</a:t>
            </a:r>
          </a:p>
          <a:p>
            <a:pPr lvl="3"/>
            <a:r>
              <a:rPr lang="ru-RU" altLang="x-none"/>
              <a:t>Четвертый уровень</a:t>
            </a:r>
          </a:p>
          <a:p>
            <a:pPr lvl="4"/>
            <a:r>
              <a:rPr lang="ru-RU" altLang="x-none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B73F30-36B3-FF40-9BF7-59AD467F63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1DA6D3-DED8-DE44-8AF3-0F525EFEF9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CB350B9-BC3B-D642-BEC5-D0273BC63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EEFDD-7374-924B-9C79-AFECC37C0F9C}" type="slidenum">
              <a:rPr lang="ru-RU" altLang="x-none"/>
              <a:pPr/>
              <a:t>‹#›</a:t>
            </a:fld>
            <a:endParaRPr lang="ru-R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ref.com/444680/tehnika/massoobmennye_protsessy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Номер слайда 5">
            <a:extLst>
              <a:ext uri="{FF2B5EF4-FFF2-40B4-BE49-F238E27FC236}">
                <a16:creationId xmlns:a16="http://schemas.microsoft.com/office/drawing/2014/main" id="{ACD89ED6-3A10-944C-BF97-1972ACE6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A91307-0713-574B-B50F-DC68ABE2FEAF}" type="slidenum">
              <a:rPr lang="ru-RU" altLang="x-none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x-none" sz="14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1DFBC2B-16A8-B343-946E-5CC1F59E34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ffectLst>
            <a:outerShdw dist="53882" dir="2700000" algn="ctr" rotWithShape="0">
              <a:srgbClr val="CCECFF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алмасу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оларды</a:t>
            </a:r>
            <a:r>
              <a:rPr lang="kk-KZ" sz="3200" b="1" dirty="0">
                <a:solidFill>
                  <a:schemeClr val="accent1">
                    <a:lumMod val="50000"/>
                  </a:schemeClr>
                </a:solidFill>
              </a:rPr>
              <a:t>ң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металлургияда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</a:rPr>
              <a:t>қолдануы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27843EF-2E85-B844-9DAE-8A887C9E75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49800"/>
            <a:ext cx="6400800" cy="1703388"/>
          </a:xfrm>
        </p:spPr>
        <p:txBody>
          <a:bodyPr/>
          <a:lstStyle/>
          <a:p>
            <a:pPr eaLnBrk="1" hangingPunct="1"/>
            <a:r>
              <a:rPr lang="ru-RU" altLang="x-none" sz="2000" dirty="0">
                <a:solidFill>
                  <a:schemeClr val="accent2"/>
                </a:solidFill>
              </a:rPr>
              <a:t>       </a:t>
            </a:r>
            <a:endParaRPr lang="en-US" altLang="x-none" sz="2000" dirty="0">
              <a:solidFill>
                <a:schemeClr val="accent2"/>
              </a:solidFill>
            </a:endParaRPr>
          </a:p>
          <a:p>
            <a:pPr eaLnBrk="1" hangingPunct="1"/>
            <a:endParaRPr lang="ru-RU" altLang="x-none" sz="1000" dirty="0">
              <a:solidFill>
                <a:schemeClr val="accent2"/>
              </a:solidFill>
            </a:endParaRP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C079AA4B-B4CA-FB4C-8093-74B370F77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642938"/>
            <a:ext cx="8001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ru-RU" sz="1400" u="sng" dirty="0" err="1"/>
              <a:t>Металлургиялық</a:t>
            </a:r>
            <a:r>
              <a:rPr lang="ru-RU" sz="1400" u="sng" dirty="0"/>
              <a:t> </a:t>
            </a:r>
            <a:r>
              <a:rPr lang="ru-RU" sz="1400" u="sng" dirty="0" err="1"/>
              <a:t>процестер</a:t>
            </a:r>
            <a:r>
              <a:rPr lang="ru-RU" sz="1400" u="sng" dirty="0"/>
              <a:t>, </a:t>
            </a:r>
            <a:r>
              <a:rPr lang="ru-RU" sz="1400" u="sng" dirty="0" err="1"/>
              <a:t>жылу</a:t>
            </a:r>
            <a:r>
              <a:rPr lang="ru-RU" sz="1400" u="sng" dirty="0"/>
              <a:t> </a:t>
            </a:r>
            <a:r>
              <a:rPr lang="ru-RU" sz="1400" u="sng" dirty="0" err="1"/>
              <a:t>техникасы</a:t>
            </a:r>
            <a:r>
              <a:rPr lang="ru-RU" sz="1400" u="sng" dirty="0"/>
              <a:t> </a:t>
            </a:r>
            <a:r>
              <a:rPr lang="ru-RU" sz="1400" u="sng" dirty="0" err="1"/>
              <a:t>және</a:t>
            </a:r>
            <a:r>
              <a:rPr lang="ru-RU" sz="1400" u="sng" dirty="0"/>
              <a:t> </a:t>
            </a:r>
            <a:r>
              <a:rPr lang="ru-RU" sz="1400" u="sng" dirty="0" err="1"/>
              <a:t>арнайы</a:t>
            </a:r>
            <a:r>
              <a:rPr lang="ru-RU" sz="1400" u="sng" dirty="0"/>
              <a:t> </a:t>
            </a:r>
            <a:r>
              <a:rPr lang="ru-RU" sz="1400" u="sng" dirty="0" err="1"/>
              <a:t>материалдар</a:t>
            </a:r>
            <a:r>
              <a:rPr lang="ru-RU" sz="1400" u="sng" dirty="0"/>
              <a:t> </a:t>
            </a:r>
            <a:r>
              <a:rPr lang="ru-RU" sz="1400" u="sng" dirty="0" err="1"/>
              <a:t>технологиясы</a:t>
            </a:r>
            <a:r>
              <a:rPr lang="ru-RU" sz="1400" u="sng" dirty="0"/>
              <a:t> </a:t>
            </a:r>
            <a:r>
              <a:rPr lang="ru-RU" sz="1400" u="sng" dirty="0" err="1"/>
              <a:t>кафедрасы</a:t>
            </a:r>
            <a:endParaRPr lang="ru-RU" sz="1400" u="sng" dirty="0"/>
          </a:p>
          <a:p>
            <a:pPr algn="ctr">
              <a:spcBef>
                <a:spcPct val="0"/>
              </a:spcBef>
              <a:buNone/>
            </a:pPr>
            <a:r>
              <a:rPr lang="ru-RU" altLang="x-none" sz="1200" dirty="0">
                <a:solidFill>
                  <a:schemeClr val="accent2"/>
                </a:solidFill>
              </a:rPr>
              <a:t>(кафедра)</a:t>
            </a:r>
            <a:br>
              <a:rPr lang="ru-RU" altLang="x-none" sz="1200" dirty="0">
                <a:solidFill>
                  <a:schemeClr val="accent2"/>
                </a:solidFill>
              </a:rPr>
            </a:br>
            <a:br>
              <a:rPr lang="ru-RU" altLang="x-none" sz="1200" dirty="0">
                <a:solidFill>
                  <a:schemeClr val="accent2"/>
                </a:solidFill>
              </a:rPr>
            </a:br>
            <a:r>
              <a:rPr lang="ru-RU" sz="1800" u="sng" dirty="0" err="1">
                <a:solidFill>
                  <a:srgbClr val="FF0000"/>
                </a:solidFill>
              </a:rPr>
              <a:t>Металлургиялық</a:t>
            </a:r>
            <a:r>
              <a:rPr lang="ru-RU" sz="1800" u="sng" dirty="0">
                <a:solidFill>
                  <a:srgbClr val="FF0000"/>
                </a:solidFill>
              </a:rPr>
              <a:t> </a:t>
            </a:r>
            <a:r>
              <a:rPr lang="ru-RU" sz="1800" u="sng" dirty="0" err="1">
                <a:solidFill>
                  <a:srgbClr val="FF0000"/>
                </a:solidFill>
              </a:rPr>
              <a:t>процестердің</a:t>
            </a:r>
            <a:r>
              <a:rPr lang="ru-RU" sz="1800" u="sng" dirty="0">
                <a:solidFill>
                  <a:srgbClr val="FF0000"/>
                </a:solidFill>
              </a:rPr>
              <a:t> </a:t>
            </a:r>
            <a:r>
              <a:rPr lang="ru-RU" sz="1800" u="sng" dirty="0" err="1">
                <a:solidFill>
                  <a:srgbClr val="FF0000"/>
                </a:solidFill>
              </a:rPr>
              <a:t>жылуэнергетикасы</a:t>
            </a:r>
            <a:r>
              <a:rPr lang="ru-RU" sz="2000" dirty="0"/>
              <a:t> </a:t>
            </a:r>
            <a:br>
              <a:rPr lang="ru-RU" altLang="x-none" sz="2000" dirty="0">
                <a:solidFill>
                  <a:schemeClr val="accent2"/>
                </a:solidFill>
              </a:rPr>
            </a:br>
            <a:r>
              <a:rPr lang="ru-RU" altLang="x-none" sz="1200" dirty="0">
                <a:solidFill>
                  <a:schemeClr val="accent2"/>
                </a:solidFill>
              </a:rPr>
              <a:t>(</a:t>
            </a:r>
            <a:r>
              <a:rPr lang="ru-RU" sz="1200" dirty="0" err="1"/>
              <a:t>пәні</a:t>
            </a:r>
            <a:r>
              <a:rPr lang="ru-RU" altLang="x-none" sz="1200" dirty="0">
                <a:solidFill>
                  <a:schemeClr val="accent2"/>
                </a:solidFill>
              </a:rPr>
              <a:t>)</a:t>
            </a:r>
            <a:br>
              <a:rPr lang="ru-RU" altLang="x-none" sz="1200" dirty="0">
                <a:solidFill>
                  <a:schemeClr val="accent2"/>
                </a:solidFill>
              </a:rPr>
            </a:br>
            <a:endParaRPr lang="ru-RU" altLang="x-none" sz="1200" dirty="0">
              <a:solidFill>
                <a:schemeClr val="accent2"/>
              </a:solidFill>
            </a:endParaRPr>
          </a:p>
        </p:txBody>
      </p:sp>
      <p:sp>
        <p:nvSpPr>
          <p:cNvPr id="15365" name="Rectangle 7">
            <a:extLst>
              <a:ext uri="{FF2B5EF4-FFF2-40B4-BE49-F238E27FC236}">
                <a16:creationId xmlns:a16="http://schemas.microsoft.com/office/drawing/2014/main" id="{5141FE70-2D95-D842-96F4-3F51B9A0B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3789363"/>
            <a:ext cx="6400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x-none" sz="2000" dirty="0">
                <a:solidFill>
                  <a:schemeClr val="accent2"/>
                </a:solidFill>
              </a:rPr>
              <a:t>№</a:t>
            </a:r>
            <a:r>
              <a:rPr lang="kk-KZ" altLang="x-none" sz="2000" dirty="0">
                <a:solidFill>
                  <a:schemeClr val="accent2"/>
                </a:solidFill>
              </a:rPr>
              <a:t>3 </a:t>
            </a:r>
            <a:r>
              <a:rPr lang="ru-RU" altLang="x-none" sz="2000" dirty="0" err="1">
                <a:solidFill>
                  <a:schemeClr val="accent2"/>
                </a:solidFill>
              </a:rPr>
              <a:t>дәріс</a:t>
            </a:r>
            <a:endParaRPr lang="ru-RU" altLang="x-none" sz="2000" dirty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x-none" sz="2000" dirty="0">
                <a:solidFill>
                  <a:schemeClr val="accent2"/>
                </a:solidFill>
              </a:rPr>
              <a:t> 2  </a:t>
            </a:r>
            <a:r>
              <a:rPr lang="ru-RU" altLang="x-none" sz="2000" dirty="0" err="1">
                <a:solidFill>
                  <a:schemeClr val="accent2"/>
                </a:solidFill>
              </a:rPr>
              <a:t>академиялық</a:t>
            </a:r>
            <a:r>
              <a:rPr lang="ru-RU" altLang="x-none" sz="2000" dirty="0">
                <a:solidFill>
                  <a:schemeClr val="accent2"/>
                </a:solidFill>
              </a:rPr>
              <a:t> </a:t>
            </a:r>
            <a:r>
              <a:rPr lang="ru-RU" altLang="x-none" sz="2000" dirty="0" err="1">
                <a:solidFill>
                  <a:schemeClr val="accent2"/>
                </a:solidFill>
              </a:rPr>
              <a:t>сағат</a:t>
            </a:r>
            <a:endParaRPr lang="ru-RU" altLang="x-none" sz="1000" dirty="0">
              <a:solidFill>
                <a:schemeClr val="accent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055B84-9BC4-C94A-CCEA-374969AB2BD8}"/>
              </a:ext>
            </a:extLst>
          </p:cNvPr>
          <p:cNvSpPr txBox="1"/>
          <p:nvPr/>
        </p:nvSpPr>
        <p:spPr>
          <a:xfrm>
            <a:off x="1079042" y="483300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Оқытушы - Мамырбаева К.Қ.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,</a:t>
            </a: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қауымдастырылған профессор,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Ph.D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4022717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10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4330700" y="1052736"/>
            <a:ext cx="44612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жағдайда</a:t>
            </a:r>
            <a:r>
              <a:rPr lang="ru-RU" sz="1600" dirty="0"/>
              <a:t> </a:t>
            </a:r>
            <a:r>
              <a:rPr lang="ru-RU" sz="1600" dirty="0" err="1"/>
              <a:t>сұйықтықтың</a:t>
            </a:r>
            <a:r>
              <a:rPr lang="ru-RU" sz="1600" dirty="0"/>
              <a:t> </a:t>
            </a:r>
            <a:r>
              <a:rPr lang="ru-RU" sz="1600" dirty="0" err="1"/>
              <a:t>бетінде</a:t>
            </a:r>
            <a:r>
              <a:rPr lang="ru-RU" sz="1600" dirty="0"/>
              <a:t> </a:t>
            </a:r>
            <a:r>
              <a:rPr lang="ru-RU" sz="1600" dirty="0" err="1"/>
              <a:t>қаныққан</a:t>
            </a:r>
            <a:r>
              <a:rPr lang="ru-RU" sz="1600" dirty="0"/>
              <a:t> </a:t>
            </a:r>
            <a:r>
              <a:rPr lang="ru-RU" sz="1600" dirty="0" err="1"/>
              <a:t>буы</a:t>
            </a:r>
            <a:r>
              <a:rPr lang="ru-RU" sz="1600" dirty="0"/>
              <a:t> бар </a:t>
            </a:r>
            <a:r>
              <a:rPr lang="ru-RU" sz="1600" dirty="0" err="1"/>
              <a:t>қоспаның</a:t>
            </a:r>
            <a:r>
              <a:rPr lang="ru-RU" sz="1600" dirty="0"/>
              <a:t> </a:t>
            </a:r>
            <a:r>
              <a:rPr lang="ru-RU" sz="1600" dirty="0" err="1"/>
              <a:t>өте</a:t>
            </a:r>
            <a:r>
              <a:rPr lang="ru-RU" sz="1600" dirty="0"/>
              <a:t> </a:t>
            </a:r>
            <a:r>
              <a:rPr lang="ru-RU" sz="1600" dirty="0" err="1"/>
              <a:t>жұқа</a:t>
            </a:r>
            <a:r>
              <a:rPr lang="ru-RU" sz="1600" dirty="0"/>
              <a:t> </a:t>
            </a:r>
            <a:r>
              <a:rPr lang="ru-RU" sz="1600" dirty="0" err="1"/>
              <a:t>қабаты</a:t>
            </a:r>
            <a:r>
              <a:rPr lang="ru-RU" sz="1600" dirty="0"/>
              <a:t> </a:t>
            </a:r>
            <a:r>
              <a:rPr lang="ru-RU" sz="1600" dirty="0" err="1"/>
              <a:t>пайда</a:t>
            </a:r>
            <a:r>
              <a:rPr lang="ru-RU" sz="1600" dirty="0"/>
              <a:t> </a:t>
            </a:r>
            <a:r>
              <a:rPr lang="ru-RU" sz="1600" dirty="0" err="1"/>
              <a:t>болады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парциалды</a:t>
            </a:r>
            <a:r>
              <a:rPr lang="ru-RU" sz="1600" dirty="0"/>
              <a:t> </a:t>
            </a:r>
            <a:r>
              <a:rPr lang="ru-RU" sz="1600" dirty="0" err="1"/>
              <a:t>қысымы</a:t>
            </a:r>
            <a:r>
              <a:rPr lang="ru-RU" sz="1600" dirty="0"/>
              <a:t> </a:t>
            </a:r>
            <a:r>
              <a:rPr lang="en-US" sz="1600" dirty="0"/>
              <a:t>pin </a:t>
            </a:r>
            <a:r>
              <a:rPr lang="en-US" sz="1600" dirty="0" err="1"/>
              <a:t>tn</a:t>
            </a:r>
            <a:r>
              <a:rPr lang="en-US" sz="1600" dirty="0"/>
              <a:t> </a:t>
            </a:r>
            <a:r>
              <a:rPr lang="ru-RU" sz="1600" dirty="0" err="1"/>
              <a:t>сұйықтығының</a:t>
            </a:r>
            <a:r>
              <a:rPr lang="ru-RU" sz="1600" dirty="0"/>
              <a:t> </a:t>
            </a:r>
            <a:r>
              <a:rPr lang="ru-RU" sz="1600" dirty="0" err="1"/>
              <a:t>беткі</a:t>
            </a:r>
            <a:r>
              <a:rPr lang="ru-RU" sz="1600" dirty="0"/>
              <a:t> </a:t>
            </a:r>
            <a:r>
              <a:rPr lang="ru-RU" sz="1600" dirty="0" err="1"/>
              <a:t>қабатының</a:t>
            </a:r>
            <a:r>
              <a:rPr lang="ru-RU" sz="1600" dirty="0"/>
              <a:t> </a:t>
            </a:r>
            <a:r>
              <a:rPr lang="ru-RU" sz="1600" dirty="0" err="1"/>
              <a:t>температурасымен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/>
              <a:t>. </a:t>
            </a:r>
            <a:r>
              <a:rPr lang="ru-RU" sz="1600" dirty="0" err="1"/>
              <a:t>Жоғарғы</a:t>
            </a:r>
            <a:r>
              <a:rPr lang="ru-RU" sz="1600" dirty="0"/>
              <a:t> </a:t>
            </a:r>
            <a:r>
              <a:rPr lang="ru-RU" sz="1600" dirty="0" err="1"/>
              <a:t>қабаттардағы</a:t>
            </a:r>
            <a:r>
              <a:rPr lang="ru-RU" sz="1600" dirty="0"/>
              <a:t> </a:t>
            </a:r>
            <a:r>
              <a:rPr lang="ru-RU" sz="1600" dirty="0" err="1"/>
              <a:t>будың</a:t>
            </a:r>
            <a:r>
              <a:rPr lang="ru-RU" sz="1600" dirty="0"/>
              <a:t> </a:t>
            </a:r>
            <a:r>
              <a:rPr lang="ru-RU" sz="1600" dirty="0" err="1"/>
              <a:t>концентрациясы</a:t>
            </a:r>
            <a:r>
              <a:rPr lang="ru-RU" sz="1600" dirty="0"/>
              <a:t> мен </a:t>
            </a:r>
            <a:r>
              <a:rPr lang="ru-RU" sz="1600" dirty="0" err="1"/>
              <a:t>парциалды</a:t>
            </a:r>
            <a:r>
              <a:rPr lang="ru-RU" sz="1600" dirty="0"/>
              <a:t> </a:t>
            </a:r>
            <a:r>
              <a:rPr lang="ru-RU" sz="1600" dirty="0" err="1"/>
              <a:t>қысымы</a:t>
            </a:r>
            <a:r>
              <a:rPr lang="ru-RU" sz="1600" dirty="0"/>
              <a:t> </a:t>
            </a:r>
            <a:r>
              <a:rPr lang="ru-RU" sz="1600" dirty="0" err="1"/>
              <a:t>едәуір</a:t>
            </a:r>
            <a:r>
              <a:rPr lang="ru-RU" sz="1600" dirty="0"/>
              <a:t> аз </a:t>
            </a:r>
            <a:r>
              <a:rPr lang="ru-RU" sz="1600" dirty="0" err="1"/>
              <a:t>болғандықтан</a:t>
            </a:r>
            <a:r>
              <a:rPr lang="ru-RU" sz="1600" dirty="0"/>
              <a:t>, </a:t>
            </a:r>
            <a:r>
              <a:rPr lang="ru-RU" sz="1600" dirty="0" err="1"/>
              <a:t>концентрациялық</a:t>
            </a:r>
            <a:r>
              <a:rPr lang="ru-RU" sz="1600" dirty="0"/>
              <a:t> диффузия </a:t>
            </a:r>
            <a:r>
              <a:rPr lang="ru-RU" sz="1600" dirty="0" err="1"/>
              <a:t>пайда</a:t>
            </a:r>
            <a:r>
              <a:rPr lang="ru-RU" sz="1600" dirty="0"/>
              <a:t> </a:t>
            </a:r>
            <a:r>
              <a:rPr lang="ru-RU" sz="1600" dirty="0" err="1"/>
              <a:t>болады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" </a:t>
            </a:r>
            <a:r>
              <a:rPr lang="ru-RU" sz="1600" dirty="0" err="1"/>
              <a:t>бу</a:t>
            </a:r>
            <a:r>
              <a:rPr lang="ru-RU" sz="1600" dirty="0"/>
              <a:t> </a:t>
            </a:r>
            <a:r>
              <a:rPr lang="ru-RU" sz="1600" dirty="0" err="1"/>
              <a:t>молекулалары</a:t>
            </a:r>
            <a:r>
              <a:rPr lang="ru-RU" sz="1600" dirty="0"/>
              <a:t> " </a:t>
            </a:r>
            <a:r>
              <a:rPr lang="ru-RU" sz="1600" dirty="0" err="1"/>
              <a:t>ағынның</a:t>
            </a:r>
            <a:r>
              <a:rPr lang="ru-RU" sz="1600" dirty="0"/>
              <a:t> </a:t>
            </a:r>
            <a:r>
              <a:rPr lang="ru-RU" sz="1600" dirty="0" err="1"/>
              <a:t>тереңдігіне</a:t>
            </a:r>
            <a:r>
              <a:rPr lang="ru-RU" sz="1600" dirty="0"/>
              <a:t> </a:t>
            </a:r>
            <a:r>
              <a:rPr lang="ru-RU" sz="1600" dirty="0" err="1"/>
              <a:t>өтеді</a:t>
            </a:r>
            <a:r>
              <a:rPr lang="ru-RU" sz="1600" dirty="0"/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B79FB75-10C9-0C4A-BE14-32E5E428C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052736"/>
            <a:ext cx="38989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C80F7B-5EC6-A84F-ADC9-59E1728A6FD8}"/>
              </a:ext>
            </a:extLst>
          </p:cNvPr>
          <p:cNvSpPr txBox="1"/>
          <p:nvPr/>
        </p:nvSpPr>
        <p:spPr>
          <a:xfrm>
            <a:off x="431800" y="3557365"/>
            <a:ext cx="389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/>
              <a:t>Сурет</a:t>
            </a:r>
            <a:r>
              <a:rPr lang="ru-RU" sz="1600" dirty="0"/>
              <a:t> 1</a:t>
            </a:r>
            <a:r>
              <a:rPr lang="en-US" sz="1600" dirty="0"/>
              <a:t> - </a:t>
            </a:r>
            <a:r>
              <a:rPr lang="ru-RU" sz="1600" dirty="0" err="1"/>
              <a:t>Диффузиялық</a:t>
            </a:r>
            <a:r>
              <a:rPr lang="ru-RU" sz="1600" dirty="0"/>
              <a:t>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</a:t>
            </a:r>
            <a:endParaRPr lang="x-none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391903" y="4221088"/>
            <a:ext cx="83601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/>
              <a:t>X</a:t>
            </a:r>
            <a:r>
              <a:rPr lang="en-US" sz="1600" dirty="0"/>
              <a:t> </a:t>
            </a:r>
            <a:r>
              <a:rPr lang="ru-RU" sz="1600" dirty="0" err="1"/>
              <a:t>ұлғаюымен</a:t>
            </a:r>
            <a:r>
              <a:rPr lang="ru-RU" sz="1600" dirty="0"/>
              <a:t> диффузия </a:t>
            </a:r>
            <a:r>
              <a:rPr lang="ru-RU" sz="1600" dirty="0" err="1"/>
              <a:t>ағынға</a:t>
            </a:r>
            <a:r>
              <a:rPr lang="ru-RU" sz="1600" dirty="0"/>
              <a:t> </a:t>
            </a:r>
            <a:r>
              <a:rPr lang="ru-RU" sz="1600" dirty="0" err="1"/>
              <a:t>тереңірек</a:t>
            </a:r>
            <a:r>
              <a:rPr lang="ru-RU" sz="1600" dirty="0"/>
              <a:t> </a:t>
            </a:r>
            <a:r>
              <a:rPr lang="ru-RU" sz="1600" dirty="0" err="1"/>
              <a:t>енеді</a:t>
            </a:r>
            <a:r>
              <a:rPr lang="ru-RU" sz="1600" dirty="0"/>
              <a:t>, </a:t>
            </a:r>
            <a:r>
              <a:rPr lang="ru-RU" sz="1600" dirty="0" err="1"/>
              <a:t>қабаттың</a:t>
            </a:r>
            <a:r>
              <a:rPr lang="ru-RU" sz="1600" dirty="0"/>
              <a:t> </a:t>
            </a:r>
            <a:r>
              <a:rPr lang="ru-RU" sz="1600" dirty="0" err="1"/>
              <a:t>қалыңдығы</a:t>
            </a:r>
            <a:r>
              <a:rPr lang="ru-RU" sz="1600" dirty="0"/>
              <a:t> </a:t>
            </a:r>
            <a:r>
              <a:rPr lang="ru-RU" sz="1600" dirty="0" err="1"/>
              <a:t>артады</a:t>
            </a:r>
            <a:r>
              <a:rPr lang="ru-RU" sz="1600" dirty="0"/>
              <a:t>, ал </a:t>
            </a:r>
            <a:r>
              <a:rPr lang="ru-RU" sz="1600" dirty="0" err="1"/>
              <a:t>тарату</a:t>
            </a:r>
            <a:r>
              <a:rPr lang="ru-RU" sz="1600" dirty="0"/>
              <a:t> </a:t>
            </a:r>
            <a:r>
              <a:rPr lang="ru-RU" sz="1600" dirty="0" err="1"/>
              <a:t>диаграммасының</a:t>
            </a:r>
            <a:r>
              <a:rPr lang="ru-RU" sz="1600" dirty="0"/>
              <a:t> </a:t>
            </a:r>
            <a:r>
              <a:rPr lang="ru-RU" sz="1600" dirty="0" err="1"/>
              <a:t>жоғарғы</a:t>
            </a:r>
            <a:r>
              <a:rPr lang="ru-RU" sz="1600" dirty="0"/>
              <a:t> </a:t>
            </a:r>
            <a:r>
              <a:rPr lang="ru-RU" sz="1600" dirty="0" err="1"/>
              <a:t>бөлігі</a:t>
            </a:r>
            <a:r>
              <a:rPr lang="ru-RU" sz="1600" dirty="0"/>
              <a:t> </a:t>
            </a:r>
            <a:r>
              <a:rPr lang="ru-RU" sz="1600" i="1" dirty="0"/>
              <a:t>р</a:t>
            </a:r>
            <a:r>
              <a:rPr lang="ru-RU" sz="1600" dirty="0"/>
              <a:t> </a:t>
            </a:r>
            <a:r>
              <a:rPr lang="ru-RU" sz="1600" dirty="0" err="1"/>
              <a:t>барған</a:t>
            </a:r>
            <a:r>
              <a:rPr lang="ru-RU" sz="1600" dirty="0"/>
              <a:t> </a:t>
            </a:r>
            <a:r>
              <a:rPr lang="ru-RU" sz="1600" dirty="0" err="1"/>
              <a:t>сайын</a:t>
            </a:r>
            <a:r>
              <a:rPr lang="ru-RU" sz="1600" dirty="0"/>
              <a:t> </a:t>
            </a:r>
            <a:r>
              <a:rPr lang="ru-RU" sz="1600" dirty="0" err="1"/>
              <a:t>жұмсақ</a:t>
            </a:r>
            <a:r>
              <a:rPr lang="ru-RU" sz="1600" dirty="0"/>
              <a:t> </a:t>
            </a:r>
            <a:r>
              <a:rPr lang="ru-RU" sz="1600" dirty="0" err="1"/>
              <a:t>болады</a:t>
            </a:r>
            <a:r>
              <a:rPr lang="ru-RU" sz="1600" dirty="0"/>
              <a:t>. </a:t>
            </a:r>
            <a:r>
              <a:rPr lang="ru-RU" sz="1600" dirty="0" err="1"/>
              <a:t>Қабаттың</a:t>
            </a:r>
            <a:r>
              <a:rPr lang="ru-RU" sz="1600" dirty="0"/>
              <a:t> </a:t>
            </a:r>
            <a:r>
              <a:rPr lang="ru-RU" sz="1600" dirty="0" err="1"/>
              <a:t>жоғарғы</a:t>
            </a:r>
            <a:r>
              <a:rPr lang="ru-RU" sz="1600" dirty="0"/>
              <a:t> </a:t>
            </a:r>
            <a:r>
              <a:rPr lang="ru-RU" sz="1600" dirty="0" err="1"/>
              <a:t>жағында</a:t>
            </a:r>
            <a:r>
              <a:rPr lang="ru-RU" sz="1600" dirty="0"/>
              <a:t> </a:t>
            </a:r>
            <a:r>
              <a:rPr lang="ru-RU" sz="1600" i="1" dirty="0"/>
              <a:t>Х&gt;1</a:t>
            </a:r>
            <a:r>
              <a:rPr lang="ru-RU" sz="1600" i="1" baseline="-25000" dirty="0"/>
              <a:t>СТМ</a:t>
            </a:r>
            <a:r>
              <a:rPr lang="en-US" sz="1600" dirty="0"/>
              <a:t> </a:t>
            </a:r>
            <a:r>
              <a:rPr lang="ru-RU" sz="1600" dirty="0" err="1"/>
              <a:t>болған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ішінара</a:t>
            </a:r>
            <a:r>
              <a:rPr lang="ru-RU" sz="1600" dirty="0"/>
              <a:t> </a:t>
            </a:r>
            <a:r>
              <a:rPr lang="ru-RU" sz="1600" dirty="0" err="1"/>
              <a:t>қысымның</a:t>
            </a:r>
            <a:r>
              <a:rPr lang="ru-RU" sz="1600" dirty="0"/>
              <a:t> </a:t>
            </a:r>
            <a:r>
              <a:rPr lang="ru-RU" sz="1600" dirty="0" err="1"/>
              <a:t>өзгеруі</a:t>
            </a:r>
            <a:r>
              <a:rPr lang="ru-RU" sz="1600" dirty="0"/>
              <a:t> </a:t>
            </a:r>
            <a:r>
              <a:rPr lang="ru-RU" sz="1600" dirty="0" err="1"/>
              <a:t>соншалықты</a:t>
            </a:r>
            <a:r>
              <a:rPr lang="ru-RU" sz="1600" dirty="0"/>
              <a:t> аз </a:t>
            </a:r>
            <a:r>
              <a:rPr lang="ru-RU" sz="1600" dirty="0" err="1"/>
              <a:t>болады</a:t>
            </a:r>
            <a:r>
              <a:rPr lang="ru-RU" sz="1600" dirty="0"/>
              <a:t>,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өлшеу</a:t>
            </a:r>
            <a:r>
              <a:rPr lang="ru-RU" sz="1600" dirty="0"/>
              <a:t> </a:t>
            </a:r>
            <a:r>
              <a:rPr lang="ru-RU" sz="1600" dirty="0" err="1"/>
              <a:t>құралдарымен</a:t>
            </a:r>
            <a:r>
              <a:rPr lang="ru-RU" sz="1600" dirty="0"/>
              <a:t> </a:t>
            </a:r>
            <a:r>
              <a:rPr lang="ru-RU" sz="1600" dirty="0" err="1"/>
              <a:t>бекітілмейді</a:t>
            </a:r>
            <a:r>
              <a:rPr lang="ru-RU" sz="1600" dirty="0"/>
              <a:t>. </a:t>
            </a:r>
            <a:r>
              <a:rPr lang="ru-RU" sz="1600" dirty="0" err="1"/>
              <a:t>Содан</a:t>
            </a:r>
            <a:r>
              <a:rPr lang="ru-RU" sz="1600" dirty="0"/>
              <a:t> </a:t>
            </a:r>
            <a:r>
              <a:rPr lang="ru-RU" sz="1600" dirty="0" err="1"/>
              <a:t>кейін</a:t>
            </a:r>
            <a:r>
              <a:rPr lang="ru-RU" sz="1600" dirty="0"/>
              <a:t> </a:t>
            </a:r>
            <a:r>
              <a:rPr lang="ru-RU" sz="1600" dirty="0" err="1"/>
              <a:t>олар</a:t>
            </a:r>
            <a:r>
              <a:rPr lang="ru-RU" sz="1600" dirty="0"/>
              <a:t> </a:t>
            </a:r>
            <a:r>
              <a:rPr lang="ru-RU" sz="1600" i="1" dirty="0"/>
              <a:t>Х&gt;</a:t>
            </a:r>
            <a:r>
              <a:rPr lang="ru-RU" sz="1600" dirty="0"/>
              <a:t> /</a:t>
            </a:r>
            <a:r>
              <a:rPr lang="ru-RU" sz="1600" baseline="-25000" dirty="0" err="1"/>
              <a:t>стм</a:t>
            </a:r>
            <a:r>
              <a:rPr lang="ru-RU" sz="1600" baseline="-25000" dirty="0"/>
              <a:t> </a:t>
            </a:r>
            <a:r>
              <a:rPr lang="ru-RU" sz="1600" dirty="0" err="1"/>
              <a:t>қабаты</a:t>
            </a:r>
            <a:r>
              <a:rPr lang="ru-RU" sz="1600" dirty="0"/>
              <a:t> </a:t>
            </a:r>
            <a:r>
              <a:rPr lang="ru-RU" sz="1600" dirty="0" err="1"/>
              <a:t>тұрақтанды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Айтады</a:t>
            </a:r>
            <a:r>
              <a:rPr lang="ru-RU" sz="1600" dirty="0"/>
              <a:t>.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қабатынан</a:t>
            </a:r>
            <a:r>
              <a:rPr lang="ru-RU" sz="1600" dirty="0"/>
              <a:t> </a:t>
            </a:r>
            <a:r>
              <a:rPr lang="ru-RU" sz="1600" dirty="0" err="1"/>
              <a:t>тыс</a:t>
            </a:r>
            <a:r>
              <a:rPr lang="ru-RU" sz="1600" dirty="0"/>
              <a:t> </a:t>
            </a:r>
            <a:r>
              <a:rPr lang="ru-RU" sz="1600" dirty="0" err="1"/>
              <a:t>жерде</a:t>
            </a:r>
            <a:r>
              <a:rPr lang="ru-RU" sz="1600" dirty="0"/>
              <a:t> 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іс</a:t>
            </a:r>
            <a:r>
              <a:rPr lang="ru-RU" sz="1600" dirty="0"/>
              <a:t> </a:t>
            </a:r>
            <a:r>
              <a:rPr lang="ru-RU" sz="1600" dirty="0" err="1"/>
              <a:t>жүзінде</a:t>
            </a:r>
            <a:r>
              <a:rPr lang="ru-RU" sz="1600" dirty="0"/>
              <a:t> </a:t>
            </a:r>
            <a:r>
              <a:rPr lang="ru-RU" sz="1600" dirty="0" err="1"/>
              <a:t>жүрмейтіні</a:t>
            </a:r>
            <a:r>
              <a:rPr lang="ru-RU" sz="1600" dirty="0"/>
              <a:t> </a:t>
            </a:r>
            <a:r>
              <a:rPr lang="ru-RU" sz="1600" dirty="0" err="1"/>
              <a:t>түсінікті</a:t>
            </a:r>
            <a:r>
              <a:rPr lang="ru-RU" sz="1600" dirty="0"/>
              <a:t>, ал масса </a:t>
            </a:r>
            <a:r>
              <a:rPr lang="ru-RU" sz="1600" dirty="0" err="1"/>
              <a:t>ағынын</a:t>
            </a:r>
            <a:r>
              <a:rPr lang="ru-RU" sz="1600" dirty="0"/>
              <a:t> </a:t>
            </a:r>
            <a:r>
              <a:rPr lang="ru-RU" sz="1600" dirty="0" err="1"/>
              <a:t>анықтау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қабатындағы</a:t>
            </a:r>
            <a:r>
              <a:rPr lang="ru-RU" sz="1600" dirty="0"/>
              <a:t> </a:t>
            </a:r>
            <a:r>
              <a:rPr lang="ru-RU" sz="1600" dirty="0" err="1"/>
              <a:t>құбылыстарды</a:t>
            </a:r>
            <a:r>
              <a:rPr lang="ru-RU" sz="1600" dirty="0"/>
              <a:t> </a:t>
            </a:r>
            <a:r>
              <a:rPr lang="ru-RU" sz="1600" dirty="0" err="1"/>
              <a:t>талдау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.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Диффузиялық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шекара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қабаты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651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11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325067" y="1191406"/>
            <a:ext cx="84938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Молекулалық</a:t>
            </a:r>
            <a:r>
              <a:rPr lang="ru-RU" dirty="0"/>
              <a:t> масса </a:t>
            </a:r>
            <a:r>
              <a:rPr lang="ru-RU" dirty="0" err="1"/>
              <a:t>алмасудың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теңдеулері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өткізгіштіктің</a:t>
            </a:r>
            <a:r>
              <a:rPr lang="ru-RU" dirty="0"/>
              <a:t>, </a:t>
            </a:r>
            <a:r>
              <a:rPr lang="ru-RU" dirty="0" err="1"/>
              <a:t>энергияның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басқалардың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 </a:t>
            </a:r>
            <a:r>
              <a:rPr lang="ru-RU" dirty="0" err="1"/>
              <a:t>қарастырылған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теңдеуіне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шығарылады</a:t>
            </a:r>
            <a:r>
              <a:rPr lang="ru-RU" dirty="0"/>
              <a:t>. </a:t>
            </a:r>
            <a:r>
              <a:rPr lang="ru-RU" dirty="0" err="1"/>
              <a:t>Енді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қабатының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бөлінген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аз </a:t>
            </a:r>
            <a:r>
              <a:rPr lang="ru-RU" dirty="0" err="1"/>
              <a:t>көлем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балансының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 </a:t>
            </a:r>
            <a:r>
              <a:rPr lang="ru-RU" dirty="0" err="1"/>
              <a:t>талдай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ағындарын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ағындарын</a:t>
            </a:r>
            <a:r>
              <a:rPr lang="ru-RU" dirty="0"/>
              <a:t> </a:t>
            </a:r>
            <a:r>
              <a:rPr lang="ru-RU" dirty="0" err="1"/>
              <a:t>ескеру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(9) </a:t>
            </a:r>
            <a:r>
              <a:rPr lang="ru-RU" dirty="0" err="1"/>
              <a:t>формуласына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en-US" dirty="0"/>
              <a:t>x </a:t>
            </a:r>
            <a:r>
              <a:rPr lang="ru-RU" dirty="0" err="1"/>
              <a:t>бағытында</a:t>
            </a:r>
            <a:r>
              <a:rPr lang="ru-RU" dirty="0"/>
              <a:t> </a:t>
            </a:r>
            <a:r>
              <a:rPr lang="ru-RU" dirty="0" err="1"/>
              <a:t>элементар</a:t>
            </a:r>
            <a:r>
              <a:rPr lang="ru-RU" dirty="0"/>
              <a:t> </a:t>
            </a:r>
            <a:r>
              <a:rPr lang="ru-RU" dirty="0" err="1"/>
              <a:t>көлемге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ағынын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r"/>
            <a:r>
              <a:rPr lang="ru-RU" dirty="0"/>
              <a:t>(10)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x-none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3CA9A76-F22B-A744-B56C-060DBC3B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3789040"/>
            <a:ext cx="4191000" cy="939800"/>
          </a:xfrm>
          <a:prstGeom prst="rect">
            <a:avLst/>
          </a:prstGeom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Диффузиялық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шекара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қабаты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6188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12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325067" y="828199"/>
            <a:ext cx="849386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теңдеулердің</a:t>
            </a:r>
            <a:r>
              <a:rPr lang="ru-RU" dirty="0"/>
              <a:t> </a:t>
            </a:r>
            <a:r>
              <a:rPr lang="ru-RU" dirty="0" err="1"/>
              <a:t>қорытындысының</a:t>
            </a:r>
            <a:r>
              <a:rPr lang="ru-RU" dirty="0"/>
              <a:t> </a:t>
            </a:r>
            <a:r>
              <a:rPr lang="ru-RU" dirty="0" err="1"/>
              <a:t>қысқаша</a:t>
            </a:r>
            <a:r>
              <a:rPr lang="ru-RU" dirty="0"/>
              <a:t> </a:t>
            </a:r>
            <a:r>
              <a:rPr lang="ru-RU" dirty="0" err="1"/>
              <a:t>сипаттамалары</a:t>
            </a:r>
            <a:r>
              <a:rPr lang="ru-RU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/>
              <a:t>жоғарыда</a:t>
            </a:r>
            <a:r>
              <a:rPr lang="ru-RU" dirty="0"/>
              <a:t> </a:t>
            </a:r>
            <a:r>
              <a:rPr lang="ru-RU" dirty="0" err="1"/>
              <a:t>айтылғандай</a:t>
            </a:r>
            <a:r>
              <a:rPr lang="ru-RU" dirty="0"/>
              <a:t>,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процестегі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тепе-</a:t>
            </a:r>
            <a:r>
              <a:rPr lang="ru-RU" dirty="0" err="1"/>
              <a:t>теңдігін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беруді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энергияның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</a:t>
            </a:r>
            <a:r>
              <a:rPr lang="ru-RU" dirty="0"/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қозғалып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концентрациялық</a:t>
            </a:r>
            <a:r>
              <a:rPr lang="ru-RU" dirty="0"/>
              <a:t> </a:t>
            </a:r>
            <a:r>
              <a:rPr lang="ru-RU" dirty="0" err="1"/>
              <a:t>диффузиясы</a:t>
            </a:r>
            <a:r>
              <a:rPr lang="ru-RU" dirty="0"/>
              <a:t> бар </a:t>
            </a:r>
            <a:r>
              <a:rPr lang="ru-RU" dirty="0" err="1"/>
              <a:t>қоспаның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аз </a:t>
            </a:r>
            <a:r>
              <a:rPr lang="ru-RU" dirty="0" err="1"/>
              <a:t>көлеміне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аударатын</a:t>
            </a:r>
            <a:r>
              <a:rPr lang="ru-RU" dirty="0"/>
              <a:t> компонент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массаның</a:t>
            </a:r>
            <a:r>
              <a:rPr lang="ru-RU" dirty="0"/>
              <a:t> </a:t>
            </a:r>
            <a:r>
              <a:rPr lang="ru-RU" dirty="0" err="1"/>
              <a:t>сақталу</a:t>
            </a:r>
            <a:r>
              <a:rPr lang="ru-RU" dirty="0"/>
              <a:t> </a:t>
            </a:r>
            <a:r>
              <a:rPr lang="ru-RU" dirty="0" err="1"/>
              <a:t>заңын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масса </a:t>
            </a:r>
            <a:r>
              <a:rPr lang="ru-RU" dirty="0" err="1"/>
              <a:t>алмасудың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теңдеу</a:t>
            </a:r>
            <a:r>
              <a:rPr lang="ru-RU" dirty="0"/>
              <a:t> (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массалық</a:t>
            </a:r>
            <a:r>
              <a:rPr lang="ru-RU" dirty="0"/>
              <a:t> концентрация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жазылады</a:t>
            </a:r>
            <a:r>
              <a:rPr lang="ru-RU" dirty="0"/>
              <a:t>):</a:t>
            </a:r>
          </a:p>
          <a:p>
            <a:pPr algn="just"/>
            <a:endParaRPr lang="ru-RU" dirty="0"/>
          </a:p>
          <a:p>
            <a:pPr algn="r"/>
            <a:r>
              <a:rPr lang="ru-RU" dirty="0"/>
              <a:t>(11)</a:t>
            </a:r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шекаралық</a:t>
            </a:r>
            <a:r>
              <a:rPr lang="ru-RU" dirty="0"/>
              <a:t> </a:t>
            </a:r>
            <a:r>
              <a:rPr lang="ru-RU" dirty="0" err="1"/>
              <a:t>қабат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массаның</a:t>
            </a:r>
            <a:r>
              <a:rPr lang="ru-RU" dirty="0"/>
              <a:t> /-</a:t>
            </a:r>
            <a:r>
              <a:rPr lang="ru-RU" dirty="0" err="1"/>
              <a:t>ші</a:t>
            </a:r>
            <a:r>
              <a:rPr lang="ru-RU" dirty="0"/>
              <a:t> </a:t>
            </a:r>
            <a:r>
              <a:rPr lang="ru-RU" dirty="0" err="1"/>
              <a:t>компоненттің</a:t>
            </a:r>
            <a:r>
              <a:rPr lang="ru-RU" dirty="0"/>
              <a:t> </a:t>
            </a:r>
            <a:r>
              <a:rPr lang="ru-RU" dirty="0" err="1"/>
              <a:t>таралуын</a:t>
            </a:r>
            <a:r>
              <a:rPr lang="ru-RU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жазылған</a:t>
            </a:r>
            <a:r>
              <a:rPr lang="ru-RU" dirty="0"/>
              <a:t> </a:t>
            </a:r>
            <a:r>
              <a:rPr lang="ru-RU" dirty="0" err="1"/>
              <a:t>қозғалыстың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үздіксіздіктің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.</a:t>
            </a:r>
            <a:endParaRPr lang="x-none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1AC863-6732-F544-B767-789BC03DA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700" y="3522483"/>
            <a:ext cx="5054600" cy="838200"/>
          </a:xfrm>
          <a:prstGeom prst="rect">
            <a:avLst/>
          </a:prstGeo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156686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Диффузиялық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шекара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қабаты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1036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13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88" y="306177"/>
            <a:ext cx="8280400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өткізгіштік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, масса беру,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275655" y="1268760"/>
            <a:ext cx="84938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фазалық</a:t>
            </a:r>
            <a:r>
              <a:rPr lang="ru-RU" dirty="0"/>
              <a:t> </a:t>
            </a:r>
            <a:r>
              <a:rPr lang="ru-RU" dirty="0" err="1"/>
              <a:t>жүйелерде</a:t>
            </a:r>
            <a:r>
              <a:rPr lang="ru-RU" dirty="0"/>
              <a:t>,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кеуекті</a:t>
            </a:r>
            <a:r>
              <a:rPr lang="ru-RU" dirty="0"/>
              <a:t> </a:t>
            </a:r>
            <a:r>
              <a:rPr lang="ru-RU" dirty="0" err="1"/>
              <a:t>денелерде</a:t>
            </a:r>
            <a:r>
              <a:rPr lang="ru-RU" dirty="0"/>
              <a:t>, температура мен концентрация </a:t>
            </a:r>
            <a:r>
              <a:rPr lang="ru-RU" dirty="0" err="1"/>
              <a:t>градиенттерін</a:t>
            </a:r>
            <a:r>
              <a:rPr lang="ru-RU" dirty="0"/>
              <a:t> </a:t>
            </a:r>
            <a:r>
              <a:rPr lang="ru-RU" dirty="0" err="1"/>
              <a:t>қоса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факторлардан</a:t>
            </a:r>
            <a:r>
              <a:rPr lang="ru-RU" dirty="0"/>
              <a:t> </a:t>
            </a:r>
            <a:r>
              <a:rPr lang="ru-RU" dirty="0" err="1"/>
              <a:t>туындаған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процестері</a:t>
            </a:r>
            <a:r>
              <a:rPr lang="ru-RU" dirty="0"/>
              <a:t> де </a:t>
            </a:r>
            <a:r>
              <a:rPr lang="ru-RU" dirty="0" err="1"/>
              <a:t>жүреді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Кептіру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капиллярлық-кеуекті</a:t>
            </a:r>
            <a:r>
              <a:rPr lang="ru-RU" dirty="0"/>
              <a:t> </a:t>
            </a:r>
            <a:r>
              <a:rPr lang="ru-RU" dirty="0" err="1"/>
              <a:t>денелердегі</a:t>
            </a:r>
            <a:r>
              <a:rPr lang="ru-RU" dirty="0"/>
              <a:t> </a:t>
            </a:r>
            <a:r>
              <a:rPr lang="ru-RU" dirty="0" err="1"/>
              <a:t>ылғалды</a:t>
            </a:r>
            <a:r>
              <a:rPr lang="ru-RU" dirty="0"/>
              <a:t> </a:t>
            </a:r>
            <a:r>
              <a:rPr lang="ru-RU" dirty="0" err="1"/>
              <a:t>тасымалдау</a:t>
            </a:r>
            <a:r>
              <a:rPr lang="ru-RU" dirty="0"/>
              <a:t> </a:t>
            </a:r>
            <a:r>
              <a:rPr lang="ru-RU" dirty="0" err="1"/>
              <a:t>механизмдерін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изотермиялық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(5) </a:t>
            </a:r>
            <a:r>
              <a:rPr lang="ru-RU" dirty="0" err="1"/>
              <a:t>теңдеуімен</a:t>
            </a:r>
            <a:r>
              <a:rPr lang="ru-RU" dirty="0"/>
              <a:t> </a:t>
            </a:r>
            <a:r>
              <a:rPr lang="ru-RU" dirty="0" err="1"/>
              <a:t>сипатталатындығын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, </a:t>
            </a:r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dirty="0"/>
              <a:t>D —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диффузияның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коэффициенті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Фик</a:t>
            </a:r>
            <a:r>
              <a:rPr lang="ru-RU" dirty="0"/>
              <a:t> </a:t>
            </a:r>
            <a:r>
              <a:rPr lang="ru-RU" dirty="0" err="1"/>
              <a:t>заңына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жүретін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(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массаның</a:t>
            </a:r>
            <a:r>
              <a:rPr lang="ru-RU" dirty="0"/>
              <a:t> </a:t>
            </a:r>
            <a:r>
              <a:rPr lang="ru-RU" dirty="0" err="1"/>
              <a:t>конвективті</a:t>
            </a:r>
            <a:r>
              <a:rPr lang="ru-RU" dirty="0"/>
              <a:t> </a:t>
            </a:r>
            <a:r>
              <a:rPr lang="ru-RU" dirty="0" err="1"/>
              <a:t>ағындары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) масса </a:t>
            </a:r>
            <a:r>
              <a:rPr lang="ru-RU" dirty="0" err="1"/>
              <a:t>өткізгіштік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en-US" dirty="0"/>
              <a:t>w = 0 </a:t>
            </a:r>
            <a:r>
              <a:rPr lang="ru-RU" dirty="0" err="1"/>
              <a:t>және</a:t>
            </a:r>
            <a:r>
              <a:rPr lang="ru-RU" dirty="0"/>
              <a:t> (11) </a:t>
            </a:r>
            <a:r>
              <a:rPr lang="ru-RU" dirty="0" err="1"/>
              <a:t>теңдеу</a:t>
            </a:r>
            <a:r>
              <a:rPr lang="ru-RU" dirty="0"/>
              <a:t> масса </a:t>
            </a:r>
            <a:r>
              <a:rPr lang="ru-RU" dirty="0" err="1"/>
              <a:t>өткізгіштіктің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</a:p>
          <a:p>
            <a:pPr algn="just"/>
            <a:endParaRPr lang="ru-RU" dirty="0"/>
          </a:p>
          <a:p>
            <a:pPr algn="r"/>
            <a:r>
              <a:rPr lang="ru-RU" dirty="0"/>
              <a:t>(12)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997B13A-21F9-5E42-A947-43A2DB6F7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5180950"/>
            <a:ext cx="1676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113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14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275655" y="1268760"/>
            <a:ext cx="849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:  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/>
              <a:t>Масса </a:t>
            </a:r>
            <a:r>
              <a:rPr lang="ru-RU" sz="1600" dirty="0" err="1"/>
              <a:t>беруді</a:t>
            </a:r>
            <a:r>
              <a:rPr lang="ru-RU" sz="1600" dirty="0"/>
              <a:t> </a:t>
            </a:r>
            <a:r>
              <a:rPr lang="ru-RU" sz="1600" dirty="0" err="1"/>
              <a:t>есептеу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алдымен</a:t>
            </a:r>
            <a:r>
              <a:rPr lang="ru-RU" sz="1600" dirty="0"/>
              <a:t> А. Н. </a:t>
            </a:r>
            <a:r>
              <a:rPr lang="ru-RU" sz="1600" dirty="0" err="1"/>
              <a:t>Щукарев</a:t>
            </a:r>
            <a:r>
              <a:rPr lang="ru-RU" sz="1600" dirty="0"/>
              <a:t> </a:t>
            </a:r>
            <a:r>
              <a:rPr lang="ru-RU" sz="1600" dirty="0" err="1"/>
              <a:t>ұсынған</a:t>
            </a:r>
            <a:r>
              <a:rPr lang="ru-RU" sz="1600" dirty="0"/>
              <a:t> Ньютон-</a:t>
            </a:r>
            <a:r>
              <a:rPr lang="ru-RU" sz="1600" dirty="0" err="1"/>
              <a:t>Рихман</a:t>
            </a:r>
            <a:r>
              <a:rPr lang="ru-RU" sz="1600" dirty="0"/>
              <a:t> </a:t>
            </a:r>
            <a:r>
              <a:rPr lang="ru-RU" sz="1600" dirty="0" err="1"/>
              <a:t>заңының</a:t>
            </a:r>
            <a:r>
              <a:rPr lang="ru-RU" sz="1600" dirty="0"/>
              <a:t> </a:t>
            </a:r>
            <a:r>
              <a:rPr lang="ru-RU" sz="1600" dirty="0" err="1"/>
              <a:t>теңдеуіне</a:t>
            </a:r>
            <a:r>
              <a:rPr lang="ru-RU" sz="1600" dirty="0"/>
              <a:t> </a:t>
            </a:r>
            <a:r>
              <a:rPr lang="ru-RU" sz="1600" dirty="0" err="1"/>
              <a:t>ұқсас</a:t>
            </a:r>
            <a:r>
              <a:rPr lang="ru-RU" sz="1600" dirty="0"/>
              <a:t> масса </a:t>
            </a:r>
            <a:r>
              <a:rPr lang="ru-RU" sz="1600" dirty="0" err="1"/>
              <a:t>теңдеуі</a:t>
            </a:r>
            <a:r>
              <a:rPr lang="ru-RU" sz="1600" dirty="0"/>
              <a:t> </a:t>
            </a:r>
            <a:r>
              <a:rPr lang="ru-RU" sz="1600" dirty="0" err="1"/>
              <a:t>қолданылады</a:t>
            </a:r>
            <a:r>
              <a:rPr lang="en-US" sz="1600" dirty="0"/>
              <a:t>.</a:t>
            </a:r>
          </a:p>
          <a:p>
            <a:pPr algn="just"/>
            <a:endParaRPr lang="en-US" sz="1600" dirty="0"/>
          </a:p>
          <a:p>
            <a:pPr algn="r"/>
            <a:endParaRPr lang="kk-KZ" sz="1600" dirty="0"/>
          </a:p>
          <a:p>
            <a:pPr algn="r"/>
            <a:endParaRPr lang="kk-KZ" sz="1600" dirty="0"/>
          </a:p>
          <a:p>
            <a:pPr algn="r"/>
            <a:endParaRPr lang="kk-KZ" sz="1600" dirty="0"/>
          </a:p>
          <a:p>
            <a:pPr algn="r"/>
            <a:r>
              <a:rPr lang="en-US" sz="1600" dirty="0"/>
              <a:t>(13)</a:t>
            </a:r>
            <a:endParaRPr lang="ru-RU" sz="1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5D6499-F5FB-8247-A344-4F00A94CA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140968"/>
            <a:ext cx="4864100" cy="469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B00700-6235-9B4B-BEA6-EFFD77F3390B}"/>
              </a:ext>
            </a:extLst>
          </p:cNvPr>
          <p:cNvSpPr txBox="1"/>
          <p:nvPr/>
        </p:nvSpPr>
        <p:spPr>
          <a:xfrm>
            <a:off x="419794" y="4440014"/>
            <a:ext cx="8304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мұндағы</a:t>
            </a:r>
            <a:r>
              <a:rPr lang="ru-RU" sz="1600" dirty="0"/>
              <a:t> </a:t>
            </a:r>
            <a:r>
              <a:rPr lang="en-US" sz="1600" i="1" dirty="0" err="1"/>
              <a:t>j</a:t>
            </a:r>
            <a:r>
              <a:rPr lang="en-US" sz="1600" i="1" baseline="-25000" dirty="0" err="1"/>
              <a:t>in</a:t>
            </a:r>
            <a:r>
              <a:rPr lang="ru-RU" sz="1600" dirty="0"/>
              <a:t> </a:t>
            </a:r>
            <a:r>
              <a:rPr lang="ru-RU" sz="1600" i="1" dirty="0"/>
              <a:t>— </a:t>
            </a:r>
            <a:r>
              <a:rPr lang="ru-RU" sz="1600" dirty="0"/>
              <a:t>масса беру </a:t>
            </a:r>
            <a:r>
              <a:rPr lang="ru-RU" sz="1600" dirty="0" err="1"/>
              <a:t>кезіндегі</a:t>
            </a:r>
            <a:r>
              <a:rPr lang="ru-RU" sz="1600" dirty="0"/>
              <a:t> масса </a:t>
            </a:r>
            <a:r>
              <a:rPr lang="ru-RU" sz="1600" dirty="0" err="1"/>
              <a:t>ағынының</a:t>
            </a:r>
            <a:r>
              <a:rPr lang="ru-RU" sz="1600" dirty="0"/>
              <a:t> </a:t>
            </a:r>
            <a:r>
              <a:rPr lang="ru-RU" sz="1600" dirty="0" err="1"/>
              <a:t>тығыздығы</a:t>
            </a:r>
            <a:r>
              <a:rPr lang="ru-RU" sz="1600" dirty="0"/>
              <a:t>; </a:t>
            </a:r>
            <a:r>
              <a:rPr lang="en-US" sz="1600" i="1" dirty="0"/>
              <a:t>𝛂</a:t>
            </a:r>
            <a:r>
              <a:rPr lang="ru-RU" sz="1600" i="1" baseline="-25000" dirty="0"/>
              <a:t>м</a:t>
            </a:r>
            <a:r>
              <a:rPr lang="ru-RU" sz="1600" dirty="0"/>
              <a:t> и </a:t>
            </a:r>
            <a:r>
              <a:rPr lang="en-US" sz="1600" i="1" dirty="0"/>
              <a:t>𝛂</a:t>
            </a:r>
            <a:r>
              <a:rPr lang="ru-RU" sz="1600" i="1" baseline="-25000" dirty="0" err="1"/>
              <a:t>мр</a:t>
            </a:r>
            <a:r>
              <a:rPr lang="ru-RU" sz="1600" dirty="0"/>
              <a:t> — </a:t>
            </a:r>
            <a:r>
              <a:rPr lang="ru-RU" sz="1600" dirty="0" err="1"/>
              <a:t>тиісінше</a:t>
            </a:r>
            <a:r>
              <a:rPr lang="ru-RU" sz="1600" dirty="0"/>
              <a:t> </a:t>
            </a:r>
            <a:r>
              <a:rPr lang="ru-RU" sz="1600" dirty="0" err="1"/>
              <a:t>Концентрациялардың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парциалдық</a:t>
            </a:r>
            <a:r>
              <a:rPr lang="ru-RU" sz="1600" dirty="0"/>
              <a:t> </a:t>
            </a:r>
            <a:r>
              <a:rPr lang="ru-RU" sz="1600" dirty="0" err="1"/>
              <a:t>қысымдардың</a:t>
            </a:r>
            <a:r>
              <a:rPr lang="ru-RU" sz="1600" dirty="0"/>
              <a:t> </a:t>
            </a:r>
            <a:r>
              <a:rPr lang="ru-RU" sz="1600" dirty="0" err="1"/>
              <a:t>айырмашылығына</a:t>
            </a:r>
            <a:r>
              <a:rPr lang="ru-RU" sz="1600" dirty="0"/>
              <a:t> </a:t>
            </a:r>
            <a:r>
              <a:rPr lang="ru-RU" sz="1600" dirty="0" err="1"/>
              <a:t>жатқызылған</a:t>
            </a:r>
            <a:r>
              <a:rPr lang="ru-RU" sz="1600" dirty="0"/>
              <a:t> масса беру </a:t>
            </a:r>
            <a:r>
              <a:rPr lang="ru-RU" sz="1600" dirty="0" err="1"/>
              <a:t>коэффициенттері</a:t>
            </a:r>
            <a:r>
              <a:rPr lang="ru-RU" sz="1600" dirty="0"/>
              <a:t>; «</a:t>
            </a:r>
            <a:r>
              <a:rPr lang="en-US" sz="1600" dirty="0"/>
              <a:t>n</a:t>
            </a:r>
            <a:r>
              <a:rPr lang="ru-RU" sz="1600" dirty="0"/>
              <a:t>» </a:t>
            </a:r>
            <a:r>
              <a:rPr lang="ru-RU" sz="1600" dirty="0" err="1"/>
              <a:t>және</a:t>
            </a:r>
            <a:r>
              <a:rPr lang="ru-RU" sz="1600" dirty="0"/>
              <a:t> «</a:t>
            </a:r>
            <a:r>
              <a:rPr lang="en-US" sz="1600" dirty="0"/>
              <a:t>0</a:t>
            </a:r>
            <a:r>
              <a:rPr lang="ru-RU" sz="1600" dirty="0"/>
              <a:t>» </a:t>
            </a:r>
            <a:r>
              <a:rPr lang="ru-RU" sz="1600" dirty="0" err="1"/>
              <a:t>индекстері</a:t>
            </a:r>
            <a:r>
              <a:rPr lang="ru-RU" sz="1600" dirty="0"/>
              <a:t> </a:t>
            </a:r>
            <a:r>
              <a:rPr lang="ru-RU" sz="1600" dirty="0" err="1"/>
              <a:t>тиісті</a:t>
            </a:r>
            <a:r>
              <a:rPr lang="ru-RU" sz="1600" dirty="0"/>
              <a:t> </a:t>
            </a:r>
            <a:r>
              <a:rPr lang="ru-RU" sz="1600" dirty="0" err="1"/>
              <a:t>мәндер</a:t>
            </a:r>
            <a:r>
              <a:rPr lang="ru-RU" sz="1600" dirty="0"/>
              <a:t>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қабатынан</a:t>
            </a:r>
            <a:r>
              <a:rPr lang="ru-RU" sz="1600" dirty="0"/>
              <a:t> </a:t>
            </a:r>
            <a:r>
              <a:rPr lang="ru-RU" sz="1600" dirty="0" err="1"/>
              <a:t>тыс</a:t>
            </a:r>
            <a:r>
              <a:rPr lang="ru-RU" sz="1600" dirty="0"/>
              <a:t> </a:t>
            </a:r>
            <a:r>
              <a:rPr lang="ru-RU" sz="1600" dirty="0" err="1"/>
              <a:t>жерде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одан</a:t>
            </a:r>
            <a:r>
              <a:rPr lang="ru-RU" sz="1600" dirty="0"/>
              <a:t> </a:t>
            </a:r>
            <a:r>
              <a:rPr lang="ru-RU" sz="1600" dirty="0" err="1"/>
              <a:t>алыс</a:t>
            </a:r>
            <a:r>
              <a:rPr lang="ru-RU" sz="1600" dirty="0"/>
              <a:t> </a:t>
            </a:r>
            <a:r>
              <a:rPr lang="ru-RU" sz="1600" dirty="0" err="1"/>
              <a:t>жерде</a:t>
            </a:r>
            <a:r>
              <a:rPr lang="ru-RU" sz="1600" dirty="0"/>
              <a:t> </a:t>
            </a:r>
            <a:r>
              <a:rPr lang="ru-RU" sz="1600" dirty="0" err="1"/>
              <a:t>алынатынын</a:t>
            </a:r>
            <a:r>
              <a:rPr lang="ru-RU" sz="1600" dirty="0"/>
              <a:t> </a:t>
            </a:r>
            <a:r>
              <a:rPr lang="ru-RU" sz="1600" dirty="0" err="1"/>
              <a:t>көрсетеді</a:t>
            </a:r>
            <a:r>
              <a:rPr lang="ru-RU" sz="1600" dirty="0"/>
              <a:t>.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88" y="306177"/>
            <a:ext cx="8280400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өткізгіштік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, масса беру,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224103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15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275655" y="1268760"/>
            <a:ext cx="84938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Масса беру </a:t>
            </a:r>
            <a:r>
              <a:rPr lang="ru-RU" dirty="0" err="1"/>
              <a:t>коэффициентінің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факторларға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компоненттерінің</a:t>
            </a:r>
            <a:r>
              <a:rPr lang="ru-RU" dirty="0"/>
              <a:t> </a:t>
            </a:r>
            <a:r>
              <a:rPr lang="ru-RU" dirty="0" err="1"/>
              <a:t>қасиеттеріне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температурасы</a:t>
            </a:r>
            <a:r>
              <a:rPr lang="ru-RU" dirty="0"/>
              <a:t> мен </a:t>
            </a:r>
            <a:r>
              <a:rPr lang="ru-RU" dirty="0" err="1"/>
              <a:t>қысымына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режимдеріне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режимде</a:t>
            </a:r>
            <a:r>
              <a:rPr lang="ru-RU" dirty="0"/>
              <a:t> масса </a:t>
            </a:r>
            <a:r>
              <a:rPr lang="ru-RU" dirty="0" err="1"/>
              <a:t>берумен</a:t>
            </a:r>
            <a:r>
              <a:rPr lang="ru-RU" dirty="0"/>
              <a:t> </a:t>
            </a:r>
            <a:r>
              <a:rPr lang="ru-RU" dirty="0" err="1"/>
              <a:t>шығарылатын</a:t>
            </a:r>
            <a:r>
              <a:rPr lang="ru-RU" dirty="0"/>
              <a:t> </a:t>
            </a:r>
            <a:r>
              <a:rPr lang="ru-RU" dirty="0" err="1"/>
              <a:t>массаның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ағымы</a:t>
            </a:r>
            <a:r>
              <a:rPr lang="ru-RU" dirty="0"/>
              <a:t> </a:t>
            </a:r>
            <a:r>
              <a:rPr lang="ru-RU" dirty="0" err="1"/>
              <a:t>қоспаның</a:t>
            </a:r>
            <a:r>
              <a:rPr lang="ru-RU" dirty="0"/>
              <a:t> </a:t>
            </a:r>
            <a:r>
              <a:rPr lang="ru-RU" dirty="0" err="1"/>
              <a:t>қабырға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масса </a:t>
            </a:r>
            <a:r>
              <a:rPr lang="ru-RU" dirty="0" err="1"/>
              <a:t>өткізгіштігімен</a:t>
            </a:r>
            <a:r>
              <a:rPr lang="ru-RU" dirty="0"/>
              <a:t> </a:t>
            </a:r>
            <a:r>
              <a:rPr lang="ru-RU" dirty="0" err="1"/>
              <a:t>берілетін</a:t>
            </a:r>
            <a:r>
              <a:rPr lang="ru-RU" dirty="0"/>
              <a:t> </a:t>
            </a:r>
            <a:r>
              <a:rPr lang="ru-RU" dirty="0" err="1"/>
              <a:t>ағынға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(13) </a:t>
            </a:r>
            <a:r>
              <a:rPr lang="ru-RU" dirty="0" err="1"/>
              <a:t>және</a:t>
            </a:r>
            <a:r>
              <a:rPr lang="ru-RU" dirty="0"/>
              <a:t> (5) </a:t>
            </a:r>
            <a:r>
              <a:rPr lang="ru-RU" dirty="0" err="1"/>
              <a:t>формулалардың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жақ</a:t>
            </a:r>
            <a:r>
              <a:rPr lang="ru-RU" dirty="0"/>
              <a:t> </a:t>
            </a:r>
            <a:r>
              <a:rPr lang="ru-RU" dirty="0" err="1"/>
              <a:t>бөліктерін</a:t>
            </a:r>
            <a:r>
              <a:rPr lang="ru-RU" dirty="0"/>
              <a:t> </a:t>
            </a:r>
            <a:r>
              <a:rPr lang="ru-RU" dirty="0" err="1"/>
              <a:t>теңестіре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біз</a:t>
            </a:r>
            <a:r>
              <a:rPr lang="ru-RU" dirty="0"/>
              <a:t> осы </a:t>
            </a:r>
            <a:r>
              <a:rPr lang="ru-RU" dirty="0" err="1"/>
              <a:t>массалық</a:t>
            </a:r>
            <a:r>
              <a:rPr lang="ru-RU" dirty="0"/>
              <a:t> </a:t>
            </a:r>
            <a:r>
              <a:rPr lang="ru-RU" dirty="0" err="1"/>
              <a:t>теңдіктен</a:t>
            </a:r>
            <a:r>
              <a:rPr lang="ru-RU" dirty="0"/>
              <a:t> </a:t>
            </a:r>
            <a:r>
              <a:rPr lang="ru-RU" dirty="0" err="1"/>
              <a:t>массаның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теңдеуін</a:t>
            </a:r>
            <a:r>
              <a:rPr lang="ru-RU" dirty="0"/>
              <a:t> </a:t>
            </a:r>
            <a:r>
              <a:rPr lang="ru-RU" dirty="0" err="1"/>
              <a:t>аламыз</a:t>
            </a:r>
            <a:r>
              <a:rPr lang="ru-RU" dirty="0"/>
              <a:t> (1 </a:t>
            </a:r>
            <a:r>
              <a:rPr lang="ru-RU" dirty="0" err="1"/>
              <a:t>суретте</a:t>
            </a:r>
            <a:r>
              <a:rPr lang="ru-RU" dirty="0"/>
              <a:t>):</a:t>
            </a:r>
            <a:endParaRPr lang="en-US" dirty="0"/>
          </a:p>
          <a:p>
            <a:pPr algn="just"/>
            <a:endParaRPr lang="en-US" dirty="0"/>
          </a:p>
          <a:p>
            <a:pPr algn="r"/>
            <a:r>
              <a:rPr lang="en-US" dirty="0"/>
              <a:t>(14)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E2B069-533C-C44C-9AB1-060338C04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3647197"/>
            <a:ext cx="3213100" cy="88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EDB7D6-E4A5-B242-B508-4D6CC53F91F9}"/>
              </a:ext>
            </a:extLst>
          </p:cNvPr>
          <p:cNvSpPr txBox="1"/>
          <p:nvPr/>
        </p:nvSpPr>
        <p:spPr>
          <a:xfrm>
            <a:off x="334470" y="4710917"/>
            <a:ext cx="828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белгісіз</a:t>
            </a:r>
            <a:r>
              <a:rPr lang="ru-RU" dirty="0"/>
              <a:t> </a:t>
            </a:r>
            <a:r>
              <a:rPr lang="en-US" i="1" dirty="0"/>
              <a:t>𝛂</a:t>
            </a:r>
            <a:r>
              <a:rPr lang="ru-RU" i="1" baseline="-25000" dirty="0"/>
              <a:t>м</a:t>
            </a:r>
            <a:r>
              <a:rPr lang="en-US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i="1" dirty="0"/>
              <a:t>𝛒</a:t>
            </a:r>
            <a:r>
              <a:rPr lang="ru-RU" dirty="0"/>
              <a:t>,</a:t>
            </a:r>
            <a:r>
              <a:rPr lang="ko-KR" altLang="en-US" dirty="0"/>
              <a:t> </a:t>
            </a:r>
            <a:r>
              <a:rPr lang="ru-RU" dirty="0"/>
              <a:t>бар </a:t>
            </a:r>
            <a:r>
              <a:rPr lang="ru-RU" dirty="0" err="1"/>
              <a:t>болса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басқа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теңдеулерімен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</a:t>
            </a:r>
            <a:r>
              <a:rPr lang="ru-RU" dirty="0" err="1"/>
              <a:t>болады.Егер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қабырғамен</a:t>
            </a:r>
            <a:r>
              <a:rPr lang="ru-RU" dirty="0"/>
              <a:t> </a:t>
            </a:r>
            <a:r>
              <a:rPr lang="ru-RU" dirty="0" err="1"/>
              <a:t>бөлінген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газ </a:t>
            </a:r>
            <a:r>
              <a:rPr lang="ru-RU" dirty="0" err="1"/>
              <a:t>тәрізді</a:t>
            </a:r>
            <a:r>
              <a:rPr lang="ru-RU" dirty="0"/>
              <a:t> орта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жүрсе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процесс </a:t>
            </a:r>
            <a:r>
              <a:rPr lang="ru-RU" dirty="0" err="1"/>
              <a:t>әдетте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 (</a:t>
            </a:r>
            <a:r>
              <a:rPr lang="ru-RU" dirty="0" err="1"/>
              <a:t>сурет</a:t>
            </a:r>
            <a:r>
              <a:rPr lang="ru-RU" dirty="0"/>
              <a:t> 2).</a:t>
            </a:r>
          </a:p>
          <a:p>
            <a:r>
              <a:rPr lang="ru-RU" dirty="0"/>
              <a:t> </a:t>
            </a:r>
          </a:p>
          <a:p>
            <a:endParaRPr lang="x-none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88" y="260648"/>
            <a:ext cx="8280400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өткізгіштік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, масса беру,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209365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16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BDABC-48AC-804F-8427-75F33900F57D}"/>
              </a:ext>
            </a:extLst>
          </p:cNvPr>
          <p:cNvSpPr txBox="1"/>
          <p:nvPr/>
        </p:nvSpPr>
        <p:spPr>
          <a:xfrm>
            <a:off x="3021620" y="1268760"/>
            <a:ext cx="57479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Мұнда</a:t>
            </a:r>
            <a:r>
              <a:rPr lang="ru-RU" sz="1600" dirty="0"/>
              <a:t> </a:t>
            </a:r>
            <a:r>
              <a:rPr lang="ru-RU" sz="1600" dirty="0" err="1"/>
              <a:t>қабырға</a:t>
            </a:r>
            <a:r>
              <a:rPr lang="ru-RU" sz="1600" dirty="0"/>
              <a:t> </a:t>
            </a:r>
            <a:r>
              <a:rPr lang="ru-RU" sz="1600" dirty="0" err="1"/>
              <a:t>ішінде</a:t>
            </a:r>
            <a:r>
              <a:rPr lang="ru-RU" sz="1600" dirty="0"/>
              <a:t> масса </a:t>
            </a:r>
            <a:r>
              <a:rPr lang="ru-RU" sz="1600" dirty="0" err="1"/>
              <a:t>өткізгіштік</a:t>
            </a:r>
            <a:r>
              <a:rPr lang="ru-RU" sz="1600" dirty="0"/>
              <a:t>, ал </a:t>
            </a:r>
            <a:r>
              <a:rPr lang="ru-RU" sz="1600" dirty="0" err="1"/>
              <a:t>сыртынан</a:t>
            </a:r>
            <a:r>
              <a:rPr lang="ru-RU" sz="1600" dirty="0"/>
              <a:t> </a:t>
            </a:r>
            <a:r>
              <a:rPr lang="ru-RU" sz="1600" dirty="0" err="1"/>
              <a:t>екі</a:t>
            </a:r>
            <a:r>
              <a:rPr lang="ru-RU" sz="1600" dirty="0"/>
              <a:t> </a:t>
            </a:r>
            <a:r>
              <a:rPr lang="ru-RU" sz="1600" dirty="0" err="1"/>
              <a:t>жағынан</a:t>
            </a:r>
            <a:r>
              <a:rPr lang="ru-RU" sz="1600" dirty="0"/>
              <a:t> масса беру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. Масса беру </a:t>
            </a:r>
            <a:r>
              <a:rPr lang="ru-RU" sz="1600" dirty="0" err="1"/>
              <a:t>кезінде</a:t>
            </a:r>
            <a:r>
              <a:rPr lang="ru-RU" sz="1600" dirty="0"/>
              <a:t> </a:t>
            </a:r>
            <a:r>
              <a:rPr lang="ru-RU" sz="1600" dirty="0" err="1"/>
              <a:t>материалдық</a:t>
            </a:r>
            <a:r>
              <a:rPr lang="ru-RU" sz="1600" dirty="0"/>
              <a:t> тепе-</a:t>
            </a:r>
            <a:r>
              <a:rPr lang="ru-RU" sz="1600" dirty="0" err="1"/>
              <a:t>теңдікті</a:t>
            </a:r>
            <a:r>
              <a:rPr lang="ru-RU" sz="1600" dirty="0"/>
              <a:t> </a:t>
            </a:r>
            <a:r>
              <a:rPr lang="ru-RU" sz="1600" dirty="0" err="1"/>
              <a:t>талдай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, </a:t>
            </a:r>
            <a:r>
              <a:rPr lang="ru-RU" sz="1600" dirty="0" err="1"/>
              <a:t>шексіз</a:t>
            </a:r>
            <a:r>
              <a:rPr lang="ru-RU" sz="1600" dirty="0"/>
              <a:t> </a:t>
            </a:r>
            <a:r>
              <a:rPr lang="ru-RU" sz="1600" dirty="0" err="1"/>
              <a:t>тегіс</a:t>
            </a:r>
            <a:r>
              <a:rPr lang="ru-RU" sz="1600" dirty="0"/>
              <a:t> </a:t>
            </a:r>
            <a:r>
              <a:rPr lang="ru-RU" sz="1600" dirty="0" err="1"/>
              <a:t>қабырға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негізгі</a:t>
            </a:r>
            <a:r>
              <a:rPr lang="ru-RU" sz="1600" dirty="0"/>
              <a:t> </a:t>
            </a:r>
            <a:r>
              <a:rPr lang="ru-RU" sz="1600" dirty="0" err="1"/>
              <a:t>есептеу</a:t>
            </a:r>
            <a:r>
              <a:rPr lang="ru-RU" sz="1600" dirty="0"/>
              <a:t> </a:t>
            </a:r>
            <a:r>
              <a:rPr lang="ru-RU" sz="1600" dirty="0" err="1"/>
              <a:t>теңдеуін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қиын</a:t>
            </a:r>
            <a:r>
              <a:rPr lang="ru-RU" sz="1600" dirty="0"/>
              <a:t> </a:t>
            </a:r>
            <a:r>
              <a:rPr lang="ru-RU" sz="1600" dirty="0" err="1"/>
              <a:t>емес</a:t>
            </a:r>
            <a:r>
              <a:rPr lang="ru-RU" sz="1600" dirty="0"/>
              <a:t>:</a:t>
            </a:r>
          </a:p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r>
              <a:rPr lang="ru-RU" sz="1600" dirty="0"/>
              <a:t>(</a:t>
            </a:r>
            <a:r>
              <a:rPr lang="en-US" sz="1600" dirty="0"/>
              <a:t>1</a:t>
            </a:r>
            <a:r>
              <a:rPr lang="ru-RU" sz="1600" dirty="0"/>
              <a:t>5</a:t>
            </a:r>
            <a:r>
              <a:rPr lang="en-US" sz="1600" dirty="0"/>
              <a:t>)</a:t>
            </a:r>
            <a:endParaRPr lang="ru-RU" sz="1600" dirty="0"/>
          </a:p>
          <a:p>
            <a:pPr algn="r"/>
            <a:endParaRPr lang="ru-RU" sz="1600" dirty="0"/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мұндағы</a:t>
            </a:r>
            <a:r>
              <a:rPr lang="ru-RU" sz="1600" dirty="0"/>
              <a:t> 𝛅 - </a:t>
            </a:r>
            <a:r>
              <a:rPr lang="ru-RU" sz="1600" dirty="0" err="1"/>
              <a:t>қабырға</a:t>
            </a:r>
            <a:r>
              <a:rPr lang="ru-RU" sz="1600" dirty="0"/>
              <a:t> </a:t>
            </a:r>
            <a:r>
              <a:rPr lang="ru-RU" sz="1600" dirty="0" err="1"/>
              <a:t>қалыңдығы</a:t>
            </a:r>
            <a:r>
              <a:rPr lang="ru-RU" sz="16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14DAD0B-25D1-A248-95AF-E1876AB67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17" y="1268760"/>
            <a:ext cx="2318967" cy="26228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AE6AE6-4879-B943-82B6-095089AA783A}"/>
              </a:ext>
            </a:extLst>
          </p:cNvPr>
          <p:cNvSpPr txBox="1"/>
          <p:nvPr/>
        </p:nvSpPr>
        <p:spPr>
          <a:xfrm>
            <a:off x="272168" y="3891592"/>
            <a:ext cx="2749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/>
              <a:t>Сурет</a:t>
            </a:r>
            <a:r>
              <a:rPr lang="ru-RU" sz="1400" dirty="0"/>
              <a:t>  2- </a:t>
            </a:r>
            <a:r>
              <a:rPr lang="ru-RU" sz="1400" dirty="0" err="1"/>
              <a:t>Тегіс</a:t>
            </a:r>
            <a:r>
              <a:rPr lang="ru-RU" sz="1400" dirty="0"/>
              <a:t> </a:t>
            </a:r>
            <a:r>
              <a:rPr lang="ru-RU" sz="1400" dirty="0" err="1"/>
              <a:t>қабырға</a:t>
            </a:r>
            <a:r>
              <a:rPr lang="ru-RU" sz="1400" dirty="0"/>
              <a:t> </a:t>
            </a:r>
            <a:r>
              <a:rPr lang="ru-RU" sz="1400" dirty="0" err="1"/>
              <a:t>арқылы</a:t>
            </a:r>
            <a:r>
              <a:rPr lang="ru-RU" sz="1400" dirty="0"/>
              <a:t> масса беру</a:t>
            </a:r>
            <a:endParaRPr lang="x-none" sz="14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7B24E26-AED7-1D4C-9B6C-50C038229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2588" y="2526306"/>
            <a:ext cx="2425700" cy="1181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B05711-318D-3C4F-A715-378926E09ADF}"/>
              </a:ext>
            </a:extLst>
          </p:cNvPr>
          <p:cNvSpPr txBox="1"/>
          <p:nvPr/>
        </p:nvSpPr>
        <p:spPr>
          <a:xfrm>
            <a:off x="310120" y="467480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берілген</a:t>
            </a:r>
            <a:r>
              <a:rPr lang="ru-RU" sz="1600" dirty="0"/>
              <a:t> </a:t>
            </a:r>
            <a:r>
              <a:rPr lang="ru-RU" sz="1600" dirty="0" err="1"/>
              <a:t>барлық</a:t>
            </a:r>
            <a:r>
              <a:rPr lang="ru-RU" sz="1600" dirty="0"/>
              <a:t> </a:t>
            </a:r>
            <a:r>
              <a:rPr lang="ru-RU" sz="1600" dirty="0" err="1"/>
              <a:t>теңдеулер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процестерін</a:t>
            </a:r>
            <a:r>
              <a:rPr lang="ru-RU" sz="1600" dirty="0"/>
              <a:t> </a:t>
            </a:r>
            <a:r>
              <a:rPr lang="ru-RU" sz="1600" dirty="0" err="1"/>
              <a:t>сипаттайтын</a:t>
            </a:r>
            <a:r>
              <a:rPr lang="ru-RU" sz="1600" dirty="0"/>
              <a:t> </a:t>
            </a:r>
            <a:r>
              <a:rPr lang="ru-RU" sz="1600" dirty="0" err="1"/>
              <a:t>теңдеулерге</a:t>
            </a:r>
            <a:r>
              <a:rPr lang="ru-RU" sz="1600" dirty="0"/>
              <a:t> </a:t>
            </a:r>
            <a:r>
              <a:rPr lang="ru-RU" sz="1600" dirty="0" err="1"/>
              <a:t>толығымен</a:t>
            </a:r>
            <a:r>
              <a:rPr lang="ru-RU" sz="1600" dirty="0"/>
              <a:t> </a:t>
            </a:r>
            <a:r>
              <a:rPr lang="ru-RU" sz="1600" dirty="0" err="1"/>
              <a:t>ұқсас</a:t>
            </a:r>
            <a:r>
              <a:rPr lang="ru-RU" sz="1600" dirty="0"/>
              <a:t>, </a:t>
            </a:r>
            <a:r>
              <a:rPr lang="ru-RU" sz="1600" dirty="0" err="1"/>
              <a:t>егер</a:t>
            </a:r>
            <a:r>
              <a:rPr lang="ru-RU" sz="1600" dirty="0"/>
              <a:t> температура мен концентрация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бірдей</a:t>
            </a:r>
            <a:r>
              <a:rPr lang="ru-RU" sz="1600" dirty="0"/>
              <a:t> </a:t>
            </a:r>
            <a:r>
              <a:rPr lang="ru-RU" sz="1600" dirty="0" err="1"/>
              <a:t>белгілер</a:t>
            </a:r>
            <a:r>
              <a:rPr lang="ru-RU" sz="1600" dirty="0"/>
              <a:t> </a:t>
            </a:r>
            <a:r>
              <a:rPr lang="ru-RU" sz="1600" dirty="0" err="1"/>
              <a:t>енгізілсе</a:t>
            </a:r>
            <a:r>
              <a:rPr lang="ru-RU" sz="1600" dirty="0"/>
              <a:t>, </a:t>
            </a:r>
            <a:r>
              <a:rPr lang="ru-RU" sz="1600" dirty="0" err="1"/>
              <a:t>олардан</a:t>
            </a:r>
            <a:r>
              <a:rPr lang="ru-RU" sz="1600" dirty="0"/>
              <a:t> </a:t>
            </a:r>
            <a:r>
              <a:rPr lang="ru-RU" sz="1600" dirty="0" err="1"/>
              <a:t>айырмашылық</a:t>
            </a:r>
            <a:r>
              <a:rPr lang="ru-RU" sz="1600" dirty="0"/>
              <a:t> </a:t>
            </a:r>
            <a:r>
              <a:rPr lang="ru-RU" sz="1600" dirty="0" err="1"/>
              <a:t>байқалмайды</a:t>
            </a:r>
            <a:r>
              <a:rPr lang="ru-RU" sz="1600" dirty="0"/>
              <a:t>. </a:t>
            </a:r>
            <a:r>
              <a:rPr lang="ru-RU" sz="1600" dirty="0" err="1"/>
              <a:t>Дәл</a:t>
            </a:r>
            <a:r>
              <a:rPr lang="ru-RU" sz="1600" dirty="0"/>
              <a:t> </a:t>
            </a:r>
            <a:r>
              <a:rPr lang="ru-RU" sz="1600" dirty="0" err="1"/>
              <a:t>осындай</a:t>
            </a:r>
            <a:r>
              <a:rPr lang="ru-RU" sz="1600" dirty="0"/>
              <a:t> </a:t>
            </a:r>
            <a:r>
              <a:rPr lang="ru-RU" sz="1600" dirty="0" err="1"/>
              <a:t>ұқсастық</a:t>
            </a:r>
            <a:r>
              <a:rPr lang="ru-RU" sz="1600" dirty="0"/>
              <a:t> </a:t>
            </a:r>
            <a:r>
              <a:rPr lang="ru-RU" sz="1600" dirty="0" err="1"/>
              <a:t>гидромеханикалық</a:t>
            </a:r>
            <a:r>
              <a:rPr lang="ru-RU" sz="1600" dirty="0"/>
              <a:t> </a:t>
            </a:r>
            <a:r>
              <a:rPr lang="ru-RU" sz="1600" dirty="0" err="1"/>
              <a:t>процестерге</a:t>
            </a:r>
            <a:r>
              <a:rPr lang="ru-RU" sz="1600" dirty="0"/>
              <a:t> </a:t>
            </a:r>
            <a:r>
              <a:rPr lang="ru-RU" sz="1600" dirty="0" err="1"/>
              <a:t>қатысты</a:t>
            </a:r>
            <a:r>
              <a:rPr lang="ru-RU" sz="1600" dirty="0"/>
              <a:t> да </a:t>
            </a:r>
            <a:r>
              <a:rPr lang="ru-RU" sz="1600" dirty="0" err="1"/>
              <a:t>көрінеді</a:t>
            </a:r>
            <a:r>
              <a:rPr lang="ru-RU" sz="1600" dirty="0"/>
              <a:t>, </a:t>
            </a:r>
            <a:r>
              <a:rPr lang="ru-RU" sz="1600" dirty="0" err="1"/>
              <a:t>сондықтан</a:t>
            </a:r>
            <a:r>
              <a:rPr lang="ru-RU" sz="1600" dirty="0"/>
              <a:t> </a:t>
            </a:r>
            <a:r>
              <a:rPr lang="ru-RU" sz="1600" dirty="0" err="1"/>
              <a:t>үштік</a:t>
            </a:r>
            <a:r>
              <a:rPr lang="ru-RU" sz="1600" dirty="0"/>
              <a:t> </a:t>
            </a:r>
            <a:r>
              <a:rPr lang="ru-RU" sz="1600" dirty="0" err="1"/>
              <a:t>ұқсастық</a:t>
            </a:r>
            <a:r>
              <a:rPr lang="ru-RU" sz="1600" dirty="0"/>
              <a:t> </a:t>
            </a:r>
            <a:r>
              <a:rPr lang="ru-RU" sz="1600" dirty="0" err="1"/>
              <a:t>туралы</a:t>
            </a:r>
            <a:r>
              <a:rPr lang="ru-RU" sz="1600" dirty="0"/>
              <a:t> </a:t>
            </a:r>
            <a:r>
              <a:rPr lang="ru-RU" sz="1600" dirty="0" err="1"/>
              <a:t>айту</a:t>
            </a:r>
            <a:r>
              <a:rPr lang="ru-RU" sz="1600" dirty="0"/>
              <a:t> </a:t>
            </a:r>
            <a:r>
              <a:rPr lang="ru-RU" sz="1600" dirty="0" err="1"/>
              <a:t>әдеттегідей</a:t>
            </a:r>
            <a:r>
              <a:rPr lang="ru-RU" sz="1600" dirty="0"/>
              <a:t>, </a:t>
            </a:r>
            <a:r>
              <a:rPr lang="ru-RU" sz="1600" dirty="0" err="1"/>
              <a:t>осылайша</a:t>
            </a:r>
            <a:r>
              <a:rPr lang="ru-RU" sz="1600" dirty="0"/>
              <a:t> </a:t>
            </a:r>
            <a:r>
              <a:rPr lang="ru-RU" sz="1600" dirty="0" err="1"/>
              <a:t>материалдық</a:t>
            </a:r>
            <a:r>
              <a:rPr lang="ru-RU" sz="1600" dirty="0"/>
              <a:t> </a:t>
            </a:r>
            <a:r>
              <a:rPr lang="ru-RU" sz="1600" dirty="0" err="1"/>
              <a:t>әлемнің</a:t>
            </a:r>
            <a:r>
              <a:rPr lang="ru-RU" sz="1600" dirty="0"/>
              <a:t> </a:t>
            </a:r>
            <a:r>
              <a:rPr lang="ru-RU" sz="1600" dirty="0" err="1"/>
              <a:t>бірлігі</a:t>
            </a:r>
            <a:r>
              <a:rPr lang="ru-RU" sz="1600" dirty="0"/>
              <a:t> </a:t>
            </a:r>
            <a:r>
              <a:rPr lang="ru-RU" sz="1600" dirty="0" err="1"/>
              <a:t>туралы</a:t>
            </a:r>
            <a:r>
              <a:rPr lang="ru-RU" sz="1600" dirty="0"/>
              <a:t> </a:t>
            </a:r>
            <a:r>
              <a:rPr lang="ru-RU" sz="1600" dirty="0" err="1"/>
              <a:t>философиялық</a:t>
            </a:r>
            <a:r>
              <a:rPr lang="ru-RU" sz="1600" dirty="0"/>
              <a:t> </a:t>
            </a:r>
            <a:r>
              <a:rPr lang="ru-RU" sz="1600" dirty="0" err="1"/>
              <a:t>тұжырымдаманы</a:t>
            </a:r>
            <a:r>
              <a:rPr lang="ru-RU" sz="1600" dirty="0"/>
              <a:t> баса </a:t>
            </a:r>
            <a:r>
              <a:rPr lang="ru-RU" sz="1600" dirty="0" err="1"/>
              <a:t>көрсетеді</a:t>
            </a:r>
            <a:r>
              <a:rPr lang="ru-RU" sz="1600" dirty="0"/>
              <a:t>.</a:t>
            </a:r>
            <a:endParaRPr lang="x-none" sz="1600" dirty="0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88" y="306177"/>
            <a:ext cx="8280400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өткізгіштік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, масса беру,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942065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>
            <a:extLst>
              <a:ext uri="{FF2B5EF4-FFF2-40B4-BE49-F238E27FC236}">
                <a16:creationId xmlns:a16="http://schemas.microsoft.com/office/drawing/2014/main" id="{DAD1CA10-BACE-D441-A380-51D7B741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6E3900-513C-AE4B-8C71-5C4735D0BA25}" type="slidenum">
              <a:rPr lang="ru-RU" altLang="x-none"/>
              <a:pPr eaLnBrk="1" hangingPunct="1"/>
              <a:t>17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DBECC3-8C26-A443-A4A1-517EBE962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255886"/>
            <a:ext cx="865505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4. Идеал,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нақты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ньютондық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емес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ұғымдар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CD773176-BAC2-6F41-8B02-460EBF8EC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C610ACF3-1C11-A247-8C38-78B8A25F9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5" name="Rectangle 11">
            <a:extLst>
              <a:ext uri="{FF2B5EF4-FFF2-40B4-BE49-F238E27FC236}">
                <a16:creationId xmlns:a16="http://schemas.microsoft.com/office/drawing/2014/main" id="{83B4ABEB-D3E3-2F45-91FE-81AB95CA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6" name="Rectangle 13">
            <a:extLst>
              <a:ext uri="{FF2B5EF4-FFF2-40B4-BE49-F238E27FC236}">
                <a16:creationId xmlns:a16="http://schemas.microsoft.com/office/drawing/2014/main" id="{236ED16E-DA0F-DF4A-9C9E-B04E0B704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7" name="Rectangle 15">
            <a:extLst>
              <a:ext uri="{FF2B5EF4-FFF2-40B4-BE49-F238E27FC236}">
                <a16:creationId xmlns:a16="http://schemas.microsoft.com/office/drawing/2014/main" id="{1CAE1DD3-AB93-F94D-AAED-3BEAD6FAC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8" name="Rectangle 2">
            <a:extLst>
              <a:ext uri="{FF2B5EF4-FFF2-40B4-BE49-F238E27FC236}">
                <a16:creationId xmlns:a16="http://schemas.microsoft.com/office/drawing/2014/main" id="{E7AC01A6-A396-BB43-8573-8F035BC0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9" name="Rectangle 4">
            <a:extLst>
              <a:ext uri="{FF2B5EF4-FFF2-40B4-BE49-F238E27FC236}">
                <a16:creationId xmlns:a16="http://schemas.microsoft.com/office/drawing/2014/main" id="{3A803642-3EDE-8A45-AFE0-D7D01CA23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0" name="Rectangle 6">
            <a:extLst>
              <a:ext uri="{FF2B5EF4-FFF2-40B4-BE49-F238E27FC236}">
                <a16:creationId xmlns:a16="http://schemas.microsoft.com/office/drawing/2014/main" id="{4B2C17A4-4AFF-984E-AA83-D768170EB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1" name="Rectangle 8">
            <a:extLst>
              <a:ext uri="{FF2B5EF4-FFF2-40B4-BE49-F238E27FC236}">
                <a16:creationId xmlns:a16="http://schemas.microsoft.com/office/drawing/2014/main" id="{5DF803AE-17FB-B54C-8A1F-77B1B8BBE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2" name="Rectangle 10">
            <a:extLst>
              <a:ext uri="{FF2B5EF4-FFF2-40B4-BE49-F238E27FC236}">
                <a16:creationId xmlns:a16="http://schemas.microsoft.com/office/drawing/2014/main" id="{499CB718-46CD-9D40-95F5-55AF4DFFC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3" name="Rectangle 2">
            <a:extLst>
              <a:ext uri="{FF2B5EF4-FFF2-40B4-BE49-F238E27FC236}">
                <a16:creationId xmlns:a16="http://schemas.microsoft.com/office/drawing/2014/main" id="{4AADED92-7303-474E-B55C-7A7C898F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4" name="Rectangle 7">
            <a:extLst>
              <a:ext uri="{FF2B5EF4-FFF2-40B4-BE49-F238E27FC236}">
                <a16:creationId xmlns:a16="http://schemas.microsoft.com/office/drawing/2014/main" id="{02967A33-DBD4-7448-9F2D-E563FE9AD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5" name="Rectangle 2">
            <a:extLst>
              <a:ext uri="{FF2B5EF4-FFF2-40B4-BE49-F238E27FC236}">
                <a16:creationId xmlns:a16="http://schemas.microsoft.com/office/drawing/2014/main" id="{F10E0BAB-D384-7B41-9C14-FF5F6A23A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6" name="TextBox 3">
            <a:extLst>
              <a:ext uri="{FF2B5EF4-FFF2-40B4-BE49-F238E27FC236}">
                <a16:creationId xmlns:a16="http://schemas.microsoft.com/office/drawing/2014/main" id="{BB424F22-73EE-3D42-8EB0-A1070362F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1077913"/>
            <a:ext cx="85820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температура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өзгерген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өзгермейтін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жыртылуға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мүлдем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тұрмайтын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идеал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жеңілдетілген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Идеал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процестердің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дәлдікке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идеалды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коэффициенттері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идеалды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бөлінуі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күштерінің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күштердің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шамаларымен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салыстырғанда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тек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аудандары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>
            <a:extLst>
              <a:ext uri="{FF2B5EF4-FFF2-40B4-BE49-F238E27FC236}">
                <a16:creationId xmlns:a16="http://schemas.microsoft.com/office/drawing/2014/main" id="{DAD1CA10-BACE-D441-A380-51D7B741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6E3900-513C-AE4B-8C71-5C4735D0BA25}" type="slidenum">
              <a:rPr lang="ru-RU" altLang="x-none"/>
              <a:pPr eaLnBrk="1" hangingPunct="1"/>
              <a:t>18</a:t>
            </a:fld>
            <a:endParaRPr lang="ru-RU" altLang="x-none"/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CD773176-BAC2-6F41-8B02-460EBF8EC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C610ACF3-1C11-A247-8C38-78B8A25F9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5" name="Rectangle 11">
            <a:extLst>
              <a:ext uri="{FF2B5EF4-FFF2-40B4-BE49-F238E27FC236}">
                <a16:creationId xmlns:a16="http://schemas.microsoft.com/office/drawing/2014/main" id="{83B4ABEB-D3E3-2F45-91FE-81AB95CA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6" name="Rectangle 13">
            <a:extLst>
              <a:ext uri="{FF2B5EF4-FFF2-40B4-BE49-F238E27FC236}">
                <a16:creationId xmlns:a16="http://schemas.microsoft.com/office/drawing/2014/main" id="{236ED16E-DA0F-DF4A-9C9E-B04E0B704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7" name="Rectangle 15">
            <a:extLst>
              <a:ext uri="{FF2B5EF4-FFF2-40B4-BE49-F238E27FC236}">
                <a16:creationId xmlns:a16="http://schemas.microsoft.com/office/drawing/2014/main" id="{1CAE1DD3-AB93-F94D-AAED-3BEAD6FAC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8" name="Rectangle 2">
            <a:extLst>
              <a:ext uri="{FF2B5EF4-FFF2-40B4-BE49-F238E27FC236}">
                <a16:creationId xmlns:a16="http://schemas.microsoft.com/office/drawing/2014/main" id="{E7AC01A6-A396-BB43-8573-8F035BC0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9" name="Rectangle 4">
            <a:extLst>
              <a:ext uri="{FF2B5EF4-FFF2-40B4-BE49-F238E27FC236}">
                <a16:creationId xmlns:a16="http://schemas.microsoft.com/office/drawing/2014/main" id="{3A803642-3EDE-8A45-AFE0-D7D01CA23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0" name="Rectangle 6">
            <a:extLst>
              <a:ext uri="{FF2B5EF4-FFF2-40B4-BE49-F238E27FC236}">
                <a16:creationId xmlns:a16="http://schemas.microsoft.com/office/drawing/2014/main" id="{4B2C17A4-4AFF-984E-AA83-D768170EB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1" name="Rectangle 8">
            <a:extLst>
              <a:ext uri="{FF2B5EF4-FFF2-40B4-BE49-F238E27FC236}">
                <a16:creationId xmlns:a16="http://schemas.microsoft.com/office/drawing/2014/main" id="{5DF803AE-17FB-B54C-8A1F-77B1B8BBE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2" name="Rectangle 10">
            <a:extLst>
              <a:ext uri="{FF2B5EF4-FFF2-40B4-BE49-F238E27FC236}">
                <a16:creationId xmlns:a16="http://schemas.microsoft.com/office/drawing/2014/main" id="{499CB718-46CD-9D40-95F5-55AF4DFFC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3" name="Rectangle 2">
            <a:extLst>
              <a:ext uri="{FF2B5EF4-FFF2-40B4-BE49-F238E27FC236}">
                <a16:creationId xmlns:a16="http://schemas.microsoft.com/office/drawing/2014/main" id="{4AADED92-7303-474E-B55C-7A7C898F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4" name="Rectangle 7">
            <a:extLst>
              <a:ext uri="{FF2B5EF4-FFF2-40B4-BE49-F238E27FC236}">
                <a16:creationId xmlns:a16="http://schemas.microsoft.com/office/drawing/2014/main" id="{02967A33-DBD4-7448-9F2D-E563FE9AD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5" name="Rectangle 2">
            <a:extLst>
              <a:ext uri="{FF2B5EF4-FFF2-40B4-BE49-F238E27FC236}">
                <a16:creationId xmlns:a16="http://schemas.microsoft.com/office/drawing/2014/main" id="{F10E0BAB-D384-7B41-9C14-FF5F6A23A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306" name="TextBox 3">
            <a:extLst>
              <a:ext uri="{FF2B5EF4-FFF2-40B4-BE49-F238E27FC236}">
                <a16:creationId xmlns:a16="http://schemas.microsoft.com/office/drawing/2014/main" id="{BB424F22-73EE-3D42-8EB0-A1070362F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1077913"/>
            <a:ext cx="8582025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Ньютондық</a:t>
            </a:r>
            <a:r>
              <a:rPr lang="ru-RU" altLang="x-non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бағынбайтын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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пропорционалдылық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Па·с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</a:t>
            </a:r>
            <a:r>
              <a:rPr lang="en-US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u/</a:t>
            </a:r>
            <a:r>
              <a:rPr lang="en-US" altLang="x-non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қабаттың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векторларына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тартылған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</a:t>
            </a:r>
            <a:r>
              <a:rPr lang="ru-RU" altLang="x-none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сұйықтықтарға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полимер, цемент, саз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ерітінділері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сапропельдер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бояулар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желімдер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б.Мұндай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тангенс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жеткеннен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тангенс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Шведов-Бингам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r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,                                                   </a:t>
            </a:r>
          </a:p>
          <a:p>
            <a:pPr algn="r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(17)</a:t>
            </a:r>
          </a:p>
          <a:p>
            <a:pPr algn="just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ru-RU" altLang="x-none" sz="1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Па;      </a:t>
            </a:r>
          </a:p>
          <a:p>
            <a:pPr algn="just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altLang="x-none" sz="1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Бингам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Па∙с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ru-RU" altLang="x-none" sz="1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altLang="x-none" sz="1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2308" name="Объект 11">
            <a:extLst>
              <a:ext uri="{FF2B5EF4-FFF2-40B4-BE49-F238E27FC236}">
                <a16:creationId xmlns:a16="http://schemas.microsoft.com/office/drawing/2014/main" id="{5A46101E-AE6B-3D40-B07C-4E9A56122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016000"/>
              </p:ext>
            </p:extLst>
          </p:nvPr>
        </p:nvGraphicFramePr>
        <p:xfrm>
          <a:off x="3347864" y="4509120"/>
          <a:ext cx="1584176" cy="662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1653500" imgH="9067800" progId="Equation.3">
                  <p:embed/>
                </p:oleObj>
              </mc:Choice>
              <mc:Fallback>
                <p:oleObj name="Формула" r:id="rId2" imgW="21653500" imgH="9067800" progId="Equation.3">
                  <p:embed/>
                  <p:pic>
                    <p:nvPicPr>
                      <p:cNvPr id="12308" name="Объект 11">
                        <a:extLst>
                          <a:ext uri="{FF2B5EF4-FFF2-40B4-BE49-F238E27FC236}">
                            <a16:creationId xmlns:a16="http://schemas.microsoft.com/office/drawing/2014/main" id="{5A46101E-AE6B-3D40-B07C-4E9A56122C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509120"/>
                        <a:ext cx="1584176" cy="6624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5">
            <a:extLst>
              <a:ext uri="{FF2B5EF4-FFF2-40B4-BE49-F238E27FC236}">
                <a16:creationId xmlns:a16="http://schemas.microsoft.com/office/drawing/2014/main" id="{93DFEE30-5CE5-2945-9233-749E28C987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621720"/>
              </p:ext>
            </p:extLst>
          </p:nvPr>
        </p:nvGraphicFramePr>
        <p:xfrm>
          <a:off x="3738562" y="1700807"/>
          <a:ext cx="1121470" cy="64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5506700" imgH="9067800" progId="Equation.3">
                  <p:embed/>
                </p:oleObj>
              </mc:Choice>
              <mc:Fallback>
                <p:oleObj name="Формула" r:id="rId4" imgW="15506700" imgH="9067800" progId="Equation.3">
                  <p:embed/>
                  <p:pic>
                    <p:nvPicPr>
                      <p:cNvPr id="9234" name="Объект 15">
                        <a:extLst>
                          <a:ext uri="{FF2B5EF4-FFF2-40B4-BE49-F238E27FC236}">
                            <a16:creationId xmlns:a16="http://schemas.microsoft.com/office/drawing/2014/main" id="{2F5FD18D-8B08-1846-91EF-B8854288C7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2" y="1700807"/>
                        <a:ext cx="1121470" cy="648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">
            <a:extLst>
              <a:ext uri="{FF2B5EF4-FFF2-40B4-BE49-F238E27FC236}">
                <a16:creationId xmlns:a16="http://schemas.microsoft.com/office/drawing/2014/main" id="{86DBECC3-8C26-A443-A4A1-517EBE962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255886"/>
            <a:ext cx="865505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4. Идеал,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нақты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ньютондық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емес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ұғымдар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243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>
            <a:extLst>
              <a:ext uri="{FF2B5EF4-FFF2-40B4-BE49-F238E27FC236}">
                <a16:creationId xmlns:a16="http://schemas.microsoft.com/office/drawing/2014/main" id="{5E57F995-9D27-E440-8593-2432B7382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FFCD1E-CA01-0E49-9742-FCC94C677BD5}" type="slidenum">
              <a:rPr lang="ru-RU" altLang="x-none"/>
              <a:pPr eaLnBrk="1" hangingPunct="1"/>
              <a:t>19</a:t>
            </a:fld>
            <a:endParaRPr lang="ru-RU" altLang="x-none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2A16C3E-12A1-4F41-9632-03EAE7571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1839"/>
            <a:ext cx="8153400" cy="57546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5.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газдарда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әрекет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ететін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күштер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317" name="Rectangle 13">
            <a:extLst>
              <a:ext uri="{FF2B5EF4-FFF2-40B4-BE49-F238E27FC236}">
                <a16:creationId xmlns:a16="http://schemas.microsoft.com/office/drawing/2014/main" id="{7E9A0236-043B-A640-ABDD-149DE419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18" name="Rectangle 15">
            <a:extLst>
              <a:ext uri="{FF2B5EF4-FFF2-40B4-BE49-F238E27FC236}">
                <a16:creationId xmlns:a16="http://schemas.microsoft.com/office/drawing/2014/main" id="{69C65DBF-FE5C-FA44-BD60-EA4DD0EE5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19" name="Rectangle 17">
            <a:extLst>
              <a:ext uri="{FF2B5EF4-FFF2-40B4-BE49-F238E27FC236}">
                <a16:creationId xmlns:a16="http://schemas.microsoft.com/office/drawing/2014/main" id="{7A8E5D93-236E-5149-B0E6-DAB29F013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0" name="Rectangle 19">
            <a:extLst>
              <a:ext uri="{FF2B5EF4-FFF2-40B4-BE49-F238E27FC236}">
                <a16:creationId xmlns:a16="http://schemas.microsoft.com/office/drawing/2014/main" id="{145165F1-4BE5-8244-BC35-2D5C7CCA0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1" name="Rectangle 21">
            <a:extLst>
              <a:ext uri="{FF2B5EF4-FFF2-40B4-BE49-F238E27FC236}">
                <a16:creationId xmlns:a16="http://schemas.microsoft.com/office/drawing/2014/main" id="{322EB54C-B5D5-3B4F-95C3-DCA2C5E77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2" name="Rectangle 23">
            <a:extLst>
              <a:ext uri="{FF2B5EF4-FFF2-40B4-BE49-F238E27FC236}">
                <a16:creationId xmlns:a16="http://schemas.microsoft.com/office/drawing/2014/main" id="{016C6C01-5A13-FF49-9595-2CC5F42B3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3" name="Rectangle 25">
            <a:extLst>
              <a:ext uri="{FF2B5EF4-FFF2-40B4-BE49-F238E27FC236}">
                <a16:creationId xmlns:a16="http://schemas.microsoft.com/office/drawing/2014/main" id="{EDCC23A1-B673-C549-80B0-3386AAACB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4" name="Rectangle 27">
            <a:extLst>
              <a:ext uri="{FF2B5EF4-FFF2-40B4-BE49-F238E27FC236}">
                <a16:creationId xmlns:a16="http://schemas.microsoft.com/office/drawing/2014/main" id="{2DBA9501-9DEC-A84A-9CE9-CBC18DD5E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5" name="Rectangle 29">
            <a:extLst>
              <a:ext uri="{FF2B5EF4-FFF2-40B4-BE49-F238E27FC236}">
                <a16:creationId xmlns:a16="http://schemas.microsoft.com/office/drawing/2014/main" id="{B7627432-C760-DA48-935A-A9F364643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6" name="Rectangle 31">
            <a:extLst>
              <a:ext uri="{FF2B5EF4-FFF2-40B4-BE49-F238E27FC236}">
                <a16:creationId xmlns:a16="http://schemas.microsoft.com/office/drawing/2014/main" id="{BBCDBB28-6962-6A42-980C-F4D48B1D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328" name="TextBox 2">
            <a:extLst>
              <a:ext uri="{FF2B5EF4-FFF2-40B4-BE49-F238E27FC236}">
                <a16:creationId xmlns:a16="http://schemas.microsoft.com/office/drawing/2014/main" id="{DF89F2F2-BCDF-0B4B-AB92-E4DC0DCFA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66812"/>
            <a:ext cx="81534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dirty="0" err="1"/>
              <a:t>Сұйықтық</a:t>
            </a:r>
            <a:r>
              <a:rPr lang="ru-RU" altLang="x-none" dirty="0"/>
              <a:t> пен </a:t>
            </a:r>
            <a:r>
              <a:rPr lang="ru-RU" altLang="x-none" dirty="0" err="1"/>
              <a:t>газдың</a:t>
            </a:r>
            <a:r>
              <a:rPr lang="ru-RU" altLang="x-none" dirty="0"/>
              <a:t> </a:t>
            </a:r>
            <a:r>
              <a:rPr lang="ru-RU" altLang="x-none" dirty="0" err="1"/>
              <a:t>аққыштық</a:t>
            </a:r>
            <a:r>
              <a:rPr lang="ru-RU" altLang="x-none" dirty="0"/>
              <a:t> </a:t>
            </a:r>
            <a:r>
              <a:rPr lang="ru-RU" altLang="x-none" dirty="0" err="1"/>
              <a:t>қасиеті</a:t>
            </a:r>
            <a:r>
              <a:rPr lang="ru-RU" altLang="x-none" dirty="0"/>
              <a:t> </a:t>
            </a:r>
            <a:r>
              <a:rPr lang="ru-RU" altLang="x-none" dirty="0" err="1"/>
              <a:t>болғандықтан</a:t>
            </a:r>
            <a:r>
              <a:rPr lang="ru-RU" altLang="x-none" dirty="0"/>
              <a:t>, </a:t>
            </a:r>
            <a:r>
              <a:rPr lang="ru-RU" altLang="x-none" dirty="0" err="1"/>
              <a:t>олар</a:t>
            </a:r>
            <a:r>
              <a:rPr lang="ru-RU" altLang="x-none" dirty="0"/>
              <a:t> тек </a:t>
            </a:r>
            <a:r>
              <a:rPr lang="ru-RU" altLang="x-none" dirty="0" err="1"/>
              <a:t>көлемге</a:t>
            </a:r>
            <a:r>
              <a:rPr lang="ru-RU" altLang="x-none" dirty="0"/>
              <a:t> </a:t>
            </a:r>
            <a:r>
              <a:rPr lang="ru-RU" altLang="x-none" dirty="0" err="1"/>
              <a:t>немесе</a:t>
            </a:r>
            <a:r>
              <a:rPr lang="ru-RU" altLang="x-none" dirty="0"/>
              <a:t> </a:t>
            </a:r>
            <a:r>
              <a:rPr lang="ru-RU" altLang="x-none" dirty="0" err="1"/>
              <a:t>бетке</a:t>
            </a:r>
            <a:r>
              <a:rPr lang="ru-RU" altLang="x-none" dirty="0"/>
              <a:t> </a:t>
            </a:r>
            <a:r>
              <a:rPr lang="ru-RU" altLang="x-none" dirty="0" err="1"/>
              <a:t>үздіксіз</a:t>
            </a:r>
            <a:r>
              <a:rPr lang="ru-RU" altLang="x-none" dirty="0"/>
              <a:t> </a:t>
            </a:r>
            <a:r>
              <a:rPr lang="ru-RU" altLang="x-none" dirty="0" err="1"/>
              <a:t>бөлінетін</a:t>
            </a:r>
            <a:r>
              <a:rPr lang="ru-RU" altLang="x-none" dirty="0"/>
              <a:t> </a:t>
            </a:r>
            <a:r>
              <a:rPr lang="ru-RU" altLang="x-none" dirty="0" err="1"/>
              <a:t>күштерге</a:t>
            </a:r>
            <a:r>
              <a:rPr lang="ru-RU" altLang="x-none" dirty="0"/>
              <a:t> </a:t>
            </a:r>
            <a:r>
              <a:rPr lang="ru-RU" altLang="x-none" dirty="0" err="1"/>
              <a:t>әсер</a:t>
            </a:r>
            <a:r>
              <a:rPr lang="ru-RU" altLang="x-none" dirty="0"/>
              <a:t> </a:t>
            </a:r>
            <a:r>
              <a:rPr lang="ru-RU" altLang="x-none" dirty="0" err="1"/>
              <a:t>ете</a:t>
            </a:r>
            <a:r>
              <a:rPr lang="ru-RU" altLang="x-none" dirty="0"/>
              <a:t> </a:t>
            </a:r>
            <a:r>
              <a:rPr lang="ru-RU" altLang="x-none" dirty="0" err="1"/>
              <a:t>алады</a:t>
            </a:r>
            <a:r>
              <a:rPr lang="ru-RU" altLang="x-none" dirty="0"/>
              <a:t>. </a:t>
            </a:r>
            <a:r>
              <a:rPr lang="ru-RU" altLang="x-none" dirty="0" err="1"/>
              <a:t>Оларға</a:t>
            </a:r>
            <a:r>
              <a:rPr lang="ru-RU" altLang="x-none" dirty="0"/>
              <a:t> </a:t>
            </a:r>
            <a:r>
              <a:rPr lang="ru-RU" altLang="x-none" dirty="0" err="1"/>
              <a:t>массалық</a:t>
            </a:r>
            <a:r>
              <a:rPr lang="ru-RU" altLang="x-none" dirty="0"/>
              <a:t> (</a:t>
            </a:r>
            <a:r>
              <a:rPr lang="ru-RU" altLang="x-none" dirty="0" err="1"/>
              <a:t>көлемдік</a:t>
            </a:r>
            <a:r>
              <a:rPr lang="ru-RU" altLang="x-none" dirty="0"/>
              <a:t>) </a:t>
            </a:r>
            <a:r>
              <a:rPr lang="ru-RU" altLang="x-none" dirty="0" err="1"/>
              <a:t>және</a:t>
            </a:r>
            <a:r>
              <a:rPr lang="ru-RU" altLang="x-none" dirty="0"/>
              <a:t> </a:t>
            </a:r>
            <a:r>
              <a:rPr lang="ru-RU" altLang="x-none" dirty="0" err="1"/>
              <a:t>беттік</a:t>
            </a:r>
            <a:r>
              <a:rPr lang="ru-RU" altLang="x-none" dirty="0"/>
              <a:t> </a:t>
            </a:r>
            <a:r>
              <a:rPr lang="ru-RU" altLang="x-none" dirty="0" err="1"/>
              <a:t>күштер</a:t>
            </a:r>
            <a:r>
              <a:rPr lang="ru-RU" altLang="x-none" dirty="0"/>
              <a:t> </a:t>
            </a:r>
            <a:r>
              <a:rPr lang="ru-RU" altLang="x-none" dirty="0" err="1"/>
              <a:t>жатады</a:t>
            </a:r>
            <a:r>
              <a:rPr lang="ru-RU" altLang="x-none" dirty="0"/>
              <a:t>. </a:t>
            </a:r>
            <a:r>
              <a:rPr lang="ru-RU" altLang="x-none" dirty="0" err="1"/>
              <a:t>Сұйықтық</a:t>
            </a:r>
            <a:r>
              <a:rPr lang="ru-RU" altLang="x-none" dirty="0"/>
              <a:t> пен </a:t>
            </a:r>
            <a:r>
              <a:rPr lang="ru-RU" altLang="x-none" dirty="0" err="1"/>
              <a:t>газдың</a:t>
            </a:r>
            <a:r>
              <a:rPr lang="ru-RU" altLang="x-none" dirty="0"/>
              <a:t> </a:t>
            </a:r>
            <a:r>
              <a:rPr lang="ru-RU" altLang="x-none" dirty="0" err="1"/>
              <a:t>белгілі</a:t>
            </a:r>
            <a:r>
              <a:rPr lang="ru-RU" altLang="x-none" dirty="0"/>
              <a:t> </a:t>
            </a:r>
            <a:r>
              <a:rPr lang="ru-RU" altLang="x-none" dirty="0" err="1"/>
              <a:t>бір</a:t>
            </a:r>
            <a:r>
              <a:rPr lang="ru-RU" altLang="x-none" dirty="0"/>
              <a:t> </a:t>
            </a:r>
            <a:r>
              <a:rPr lang="ru-RU" altLang="x-none" dirty="0" err="1"/>
              <a:t>көлеміне</a:t>
            </a:r>
            <a:r>
              <a:rPr lang="ru-RU" altLang="x-none" dirty="0"/>
              <a:t> </a:t>
            </a:r>
            <a:r>
              <a:rPr lang="ru-RU" altLang="x-none" dirty="0" err="1"/>
              <a:t>қатысты</a:t>
            </a:r>
            <a:r>
              <a:rPr lang="ru-RU" altLang="x-none" dirty="0"/>
              <a:t> </a:t>
            </a:r>
            <a:r>
              <a:rPr lang="ru-RU" altLang="x-none" dirty="0" err="1"/>
              <a:t>бұл</a:t>
            </a:r>
            <a:r>
              <a:rPr lang="ru-RU" altLang="x-none" dirty="0"/>
              <a:t> </a:t>
            </a:r>
            <a:r>
              <a:rPr lang="ru-RU" altLang="x-none" dirty="0" err="1"/>
              <a:t>күштер</a:t>
            </a:r>
            <a:r>
              <a:rPr lang="ru-RU" altLang="x-none" dirty="0"/>
              <a:t> </a:t>
            </a:r>
            <a:r>
              <a:rPr lang="ru-RU" altLang="x-none" dirty="0" err="1"/>
              <a:t>сыртқы</a:t>
            </a:r>
            <a:r>
              <a:rPr lang="ru-RU" altLang="x-none" dirty="0"/>
              <a:t> </a:t>
            </a:r>
            <a:r>
              <a:rPr lang="ru-RU" altLang="x-none" dirty="0" err="1"/>
              <a:t>болып</a:t>
            </a:r>
            <a:r>
              <a:rPr lang="ru-RU" altLang="x-none" dirty="0"/>
              <a:t> </a:t>
            </a:r>
            <a:r>
              <a:rPr lang="ru-RU" altLang="x-none" dirty="0" err="1"/>
              <a:t>табылады</a:t>
            </a:r>
            <a:r>
              <a:rPr lang="ru-RU" altLang="x-none" dirty="0"/>
              <a:t>.</a:t>
            </a:r>
          </a:p>
          <a:p>
            <a:pPr algn="just" eaLnBrk="1" hangingPunct="1"/>
            <a:endParaRPr lang="ru-RU" altLang="x-none" dirty="0"/>
          </a:p>
          <a:p>
            <a:pPr algn="just" eaLnBrk="1" hangingPunct="1"/>
            <a:r>
              <a:rPr lang="ru-RU" altLang="x-none" b="1" i="1" dirty="0" err="1"/>
              <a:t>Массалық</a:t>
            </a:r>
            <a:r>
              <a:rPr lang="ru-RU" altLang="x-none" b="1" i="1" dirty="0"/>
              <a:t> </a:t>
            </a:r>
            <a:r>
              <a:rPr lang="ru-RU" altLang="x-none" b="1" dirty="0" err="1"/>
              <a:t>күштер</a:t>
            </a:r>
            <a:r>
              <a:rPr lang="ru-RU" altLang="x-none" b="1" dirty="0"/>
              <a:t> </a:t>
            </a:r>
            <a:r>
              <a:rPr lang="ru-RU" altLang="x-none" dirty="0"/>
              <a:t>- </a:t>
            </a:r>
            <a:r>
              <a:rPr lang="ru-RU" altLang="x-none" dirty="0" err="1"/>
              <a:t>сұйықтықтың</a:t>
            </a:r>
            <a:r>
              <a:rPr lang="ru-RU" altLang="x-none" dirty="0"/>
              <a:t> </a:t>
            </a:r>
            <a:r>
              <a:rPr lang="ru-RU" altLang="x-none" dirty="0" err="1"/>
              <a:t>немесе</a:t>
            </a:r>
            <a:r>
              <a:rPr lang="ru-RU" altLang="x-none" dirty="0"/>
              <a:t> </a:t>
            </a:r>
            <a:r>
              <a:rPr lang="ru-RU" altLang="x-none" dirty="0" err="1"/>
              <a:t>газдың</a:t>
            </a:r>
            <a:r>
              <a:rPr lang="ru-RU" altLang="x-none" dirty="0"/>
              <a:t> </a:t>
            </a:r>
            <a:r>
              <a:rPr lang="ru-RU" altLang="x-none" dirty="0" err="1"/>
              <a:t>массасына</a:t>
            </a:r>
            <a:r>
              <a:rPr lang="ru-RU" altLang="x-none" dirty="0"/>
              <a:t> </a:t>
            </a:r>
            <a:r>
              <a:rPr lang="ru-RU" altLang="x-none" dirty="0" err="1"/>
              <a:t>пропорционал</a:t>
            </a:r>
            <a:r>
              <a:rPr lang="ru-RU" altLang="x-none" dirty="0"/>
              <a:t> </a:t>
            </a:r>
            <a:r>
              <a:rPr lang="ru-RU" altLang="x-none" dirty="0" err="1"/>
              <a:t>күштер</a:t>
            </a:r>
            <a:r>
              <a:rPr lang="ru-RU" altLang="x-none" dirty="0"/>
              <a:t>. </a:t>
            </a:r>
            <a:r>
              <a:rPr lang="ru-RU" altLang="x-none" dirty="0" err="1"/>
              <a:t>Сұйықтық</a:t>
            </a:r>
            <a:r>
              <a:rPr lang="ru-RU" altLang="x-none" dirty="0"/>
              <a:t> </a:t>
            </a:r>
            <a:r>
              <a:rPr lang="ru-RU" altLang="x-none" dirty="0" err="1"/>
              <a:t>немесе</a:t>
            </a:r>
            <a:r>
              <a:rPr lang="ru-RU" altLang="x-none" dirty="0"/>
              <a:t> газ </a:t>
            </a:r>
            <a:r>
              <a:rPr lang="ru-RU" altLang="x-none" dirty="0" err="1"/>
              <a:t>біртекті</a:t>
            </a:r>
            <a:r>
              <a:rPr lang="ru-RU" altLang="x-none" dirty="0"/>
              <a:t> </a:t>
            </a:r>
            <a:r>
              <a:rPr lang="ru-RU" altLang="x-none" dirty="0" err="1"/>
              <a:t>болған</a:t>
            </a:r>
            <a:r>
              <a:rPr lang="ru-RU" altLang="x-none" dirty="0"/>
              <a:t> </a:t>
            </a:r>
            <a:r>
              <a:rPr lang="ru-RU" altLang="x-none" dirty="0" err="1"/>
              <a:t>кезде</a:t>
            </a:r>
            <a:r>
              <a:rPr lang="ru-RU" altLang="x-none" dirty="0"/>
              <a:t> </a:t>
            </a:r>
            <a:r>
              <a:rPr lang="ru-RU" altLang="x-none" dirty="0" err="1"/>
              <a:t>массалық</a:t>
            </a:r>
            <a:r>
              <a:rPr lang="ru-RU" altLang="x-none" dirty="0"/>
              <a:t> </a:t>
            </a:r>
            <a:r>
              <a:rPr lang="ru-RU" altLang="x-none" dirty="0" err="1"/>
              <a:t>күштер</a:t>
            </a:r>
            <a:r>
              <a:rPr lang="ru-RU" altLang="x-none" dirty="0"/>
              <a:t> де </a:t>
            </a:r>
            <a:r>
              <a:rPr lang="ru-RU" altLang="x-none" dirty="0" err="1"/>
              <a:t>көлемге</a:t>
            </a:r>
            <a:r>
              <a:rPr lang="ru-RU" altLang="x-none" dirty="0"/>
              <a:t> </a:t>
            </a:r>
            <a:r>
              <a:rPr lang="ru-RU" altLang="x-none" dirty="0" err="1"/>
              <a:t>пропорционалды</a:t>
            </a:r>
            <a:r>
              <a:rPr lang="ru-RU" altLang="x-none" dirty="0"/>
              <a:t> </a:t>
            </a:r>
            <a:r>
              <a:rPr lang="ru-RU" altLang="x-none" dirty="0" err="1"/>
              <a:t>болады</a:t>
            </a:r>
            <a:r>
              <a:rPr lang="ru-RU" altLang="x-none" dirty="0"/>
              <a:t>. </a:t>
            </a:r>
            <a:r>
              <a:rPr lang="ru-RU" altLang="x-none" dirty="0" err="1"/>
              <a:t>Массалық</a:t>
            </a:r>
            <a:r>
              <a:rPr lang="ru-RU" altLang="x-none" dirty="0"/>
              <a:t> </a:t>
            </a:r>
            <a:r>
              <a:rPr lang="ru-RU" altLang="x-none" dirty="0" err="1"/>
              <a:t>күштерге</a:t>
            </a:r>
            <a:r>
              <a:rPr lang="ru-RU" altLang="x-none" dirty="0"/>
              <a:t> </a:t>
            </a:r>
            <a:r>
              <a:rPr lang="ru-RU" altLang="x-none" dirty="0" err="1"/>
              <a:t>мыналар</a:t>
            </a:r>
            <a:r>
              <a:rPr lang="ru-RU" altLang="x-none" dirty="0"/>
              <a:t> </a:t>
            </a:r>
            <a:r>
              <a:rPr lang="ru-RU" altLang="x-none" dirty="0" err="1"/>
              <a:t>жатады</a:t>
            </a:r>
            <a:r>
              <a:rPr lang="ru-RU" altLang="x-none" dirty="0"/>
              <a:t>: </a:t>
            </a:r>
            <a:r>
              <a:rPr lang="ru-RU" altLang="x-none" dirty="0" err="1"/>
              <a:t>ауырлық</a:t>
            </a:r>
            <a:r>
              <a:rPr lang="ru-RU" altLang="x-none" dirty="0"/>
              <a:t> </a:t>
            </a:r>
            <a:r>
              <a:rPr lang="ru-RU" altLang="x-none" dirty="0" err="1"/>
              <a:t>күші</a:t>
            </a:r>
            <a:r>
              <a:rPr lang="ru-RU" altLang="x-none" dirty="0"/>
              <a:t> </a:t>
            </a:r>
            <a:r>
              <a:rPr lang="ru-RU" altLang="x-none" dirty="0" err="1"/>
              <a:t>және</a:t>
            </a:r>
            <a:r>
              <a:rPr lang="ru-RU" altLang="x-none" dirty="0"/>
              <a:t> инерция </a:t>
            </a:r>
            <a:r>
              <a:rPr lang="ru-RU" altLang="x-none" dirty="0" err="1"/>
              <a:t>күші</a:t>
            </a:r>
            <a:r>
              <a:rPr lang="ru-RU" altLang="x-none" dirty="0"/>
              <a:t>.</a:t>
            </a:r>
          </a:p>
          <a:p>
            <a:pPr algn="just" eaLnBrk="1" hangingPunct="1"/>
            <a:endParaRPr lang="ru-RU" altLang="x-none" b="1" i="1" dirty="0"/>
          </a:p>
          <a:p>
            <a:pPr algn="just" eaLnBrk="1" hangingPunct="1"/>
            <a:r>
              <a:rPr lang="ru-RU" altLang="x-none" b="1" i="1" dirty="0" err="1"/>
              <a:t>Беттік</a:t>
            </a:r>
            <a:r>
              <a:rPr lang="ru-RU" altLang="x-none" b="1" i="1" dirty="0"/>
              <a:t> </a:t>
            </a:r>
            <a:r>
              <a:rPr lang="ru-RU" altLang="x-none" b="1" i="1" dirty="0" err="1"/>
              <a:t>күштер</a:t>
            </a:r>
            <a:r>
              <a:rPr lang="ru-RU" altLang="x-none" b="1" i="1" dirty="0"/>
              <a:t> - </a:t>
            </a:r>
            <a:r>
              <a:rPr lang="ru-RU" altLang="x-none" dirty="0" err="1"/>
              <a:t>сұйықтық</a:t>
            </a:r>
            <a:r>
              <a:rPr lang="ru-RU" altLang="x-none" dirty="0"/>
              <a:t> </a:t>
            </a:r>
            <a:r>
              <a:rPr lang="ru-RU" altLang="x-none" dirty="0" err="1"/>
              <a:t>немесе</a:t>
            </a:r>
            <a:r>
              <a:rPr lang="ru-RU" altLang="x-none" dirty="0"/>
              <a:t> газ </a:t>
            </a:r>
            <a:r>
              <a:rPr lang="ru-RU" altLang="x-none" dirty="0" err="1"/>
              <a:t>бетінде</a:t>
            </a:r>
            <a:r>
              <a:rPr lang="ru-RU" altLang="x-none" dirty="0"/>
              <a:t> </a:t>
            </a:r>
            <a:r>
              <a:rPr lang="ru-RU" altLang="x-none" dirty="0" err="1"/>
              <a:t>үздіксіз</a:t>
            </a:r>
            <a:r>
              <a:rPr lang="ru-RU" altLang="x-none" dirty="0"/>
              <a:t> </a:t>
            </a:r>
            <a:r>
              <a:rPr lang="ru-RU" altLang="x-none" dirty="0" err="1"/>
              <a:t>бөлінетін</a:t>
            </a:r>
            <a:r>
              <a:rPr lang="ru-RU" altLang="x-none" dirty="0"/>
              <a:t> </a:t>
            </a:r>
            <a:r>
              <a:rPr lang="ru-RU" altLang="x-none" dirty="0" err="1"/>
              <a:t>күштер</a:t>
            </a:r>
            <a:r>
              <a:rPr lang="ru-RU" altLang="x-none" dirty="0"/>
              <a:t>. </a:t>
            </a:r>
            <a:r>
              <a:rPr lang="ru-RU" altLang="x-none" dirty="0" err="1"/>
              <a:t>Бұл</a:t>
            </a:r>
            <a:r>
              <a:rPr lang="ru-RU" altLang="x-none" dirty="0"/>
              <a:t> </a:t>
            </a:r>
            <a:r>
              <a:rPr lang="ru-RU" altLang="x-none" dirty="0" err="1"/>
              <a:t>күштердің</a:t>
            </a:r>
            <a:r>
              <a:rPr lang="ru-RU" altLang="x-none" dirty="0"/>
              <a:t> </a:t>
            </a:r>
            <a:r>
              <a:rPr lang="ru-RU" altLang="x-none" dirty="0" err="1"/>
              <a:t>бетте</a:t>
            </a:r>
            <a:r>
              <a:rPr lang="ru-RU" altLang="x-none" dirty="0"/>
              <a:t> </a:t>
            </a:r>
            <a:r>
              <a:rPr lang="ru-RU" altLang="x-none" dirty="0" err="1"/>
              <a:t>біркелкі</a:t>
            </a:r>
            <a:r>
              <a:rPr lang="ru-RU" altLang="x-none" dirty="0"/>
              <a:t> </a:t>
            </a:r>
            <a:r>
              <a:rPr lang="ru-RU" altLang="x-none" dirty="0" err="1"/>
              <a:t>таралуы</a:t>
            </a:r>
            <a:r>
              <a:rPr lang="ru-RU" altLang="x-none" dirty="0"/>
              <a:t> </a:t>
            </a:r>
            <a:r>
              <a:rPr lang="ru-RU" altLang="x-none" dirty="0" err="1"/>
              <a:t>кезінде</a:t>
            </a:r>
            <a:r>
              <a:rPr lang="ru-RU" altLang="x-none" dirty="0"/>
              <a:t> </a:t>
            </a:r>
            <a:r>
              <a:rPr lang="ru-RU" altLang="x-none" dirty="0" err="1"/>
              <a:t>олар</a:t>
            </a:r>
            <a:r>
              <a:rPr lang="ru-RU" altLang="x-none" dirty="0"/>
              <a:t> </a:t>
            </a:r>
            <a:r>
              <a:rPr lang="ru-RU" altLang="x-none" dirty="0" err="1"/>
              <a:t>бетінің</a:t>
            </a:r>
            <a:r>
              <a:rPr lang="ru-RU" altLang="x-none" dirty="0"/>
              <a:t> </a:t>
            </a:r>
            <a:r>
              <a:rPr lang="ru-RU" altLang="x-none" dirty="0" err="1"/>
              <a:t>ауданына</a:t>
            </a:r>
            <a:r>
              <a:rPr lang="ru-RU" altLang="x-none" dirty="0"/>
              <a:t> </a:t>
            </a:r>
            <a:r>
              <a:rPr lang="ru-RU" altLang="x-none" dirty="0" err="1"/>
              <a:t>пропорционалды</a:t>
            </a:r>
            <a:r>
              <a:rPr lang="ru-RU" altLang="x-none" dirty="0"/>
              <a:t>. </a:t>
            </a:r>
            <a:r>
              <a:rPr lang="ru-RU" altLang="x-none" dirty="0" err="1"/>
              <a:t>Оларға</a:t>
            </a:r>
            <a:r>
              <a:rPr lang="ru-RU" altLang="x-none" dirty="0"/>
              <a:t> </a:t>
            </a:r>
            <a:r>
              <a:rPr lang="ru-RU" altLang="x-none" dirty="0" err="1"/>
              <a:t>үйкеліс</a:t>
            </a:r>
            <a:r>
              <a:rPr lang="ru-RU" altLang="x-none" dirty="0"/>
              <a:t> </a:t>
            </a:r>
            <a:r>
              <a:rPr lang="ru-RU" altLang="x-none" dirty="0" err="1"/>
              <a:t>күштері</a:t>
            </a:r>
            <a:r>
              <a:rPr lang="ru-RU" altLang="x-none" dirty="0"/>
              <a:t> мен </a:t>
            </a:r>
            <a:r>
              <a:rPr lang="ru-RU" altLang="x-none" dirty="0" err="1"/>
              <a:t>қысым</a:t>
            </a:r>
            <a:r>
              <a:rPr lang="ru-RU" altLang="x-none" dirty="0"/>
              <a:t> </a:t>
            </a:r>
            <a:r>
              <a:rPr lang="ru-RU" altLang="x-none" dirty="0" err="1"/>
              <a:t>күштері</a:t>
            </a:r>
            <a:r>
              <a:rPr lang="ru-RU" altLang="x-none" dirty="0"/>
              <a:t> </a:t>
            </a:r>
            <a:r>
              <a:rPr lang="ru-RU" altLang="x-none" dirty="0" err="1"/>
              <a:t>жатады</a:t>
            </a:r>
            <a:r>
              <a:rPr lang="ru-RU" altLang="x-none" dirty="0"/>
              <a:t>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3">
            <a:extLst>
              <a:ext uri="{FF2B5EF4-FFF2-40B4-BE49-F238E27FC236}">
                <a16:creationId xmlns:a16="http://schemas.microsoft.com/office/drawing/2014/main" id="{A2A63883-AEAC-1641-8102-B1B20A3B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313EB6-59EF-104D-9ADA-660F86C660C3}" type="slidenum">
              <a:rPr lang="ru-RU" altLang="x-none"/>
              <a:pPr eaLnBrk="1" hangingPunct="1"/>
              <a:t>2</a:t>
            </a:fld>
            <a:endParaRPr lang="ru-RU" altLang="x-none"/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562FAA5F-69C9-4F4C-B8EF-CA1F442E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60648"/>
            <a:ext cx="4968552" cy="56880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b="1" u="sng" dirty="0" err="1"/>
              <a:t>Дәріс</a:t>
            </a:r>
            <a:r>
              <a:rPr lang="ru-RU" b="1" u="sng" dirty="0"/>
              <a:t> </a:t>
            </a:r>
            <a:r>
              <a:rPr lang="ru-RU" b="1" u="sng" dirty="0" err="1"/>
              <a:t>жоспары</a:t>
            </a:r>
            <a:endParaRPr lang="ru-RU" dirty="0"/>
          </a:p>
          <a:p>
            <a:pPr algn="ctr">
              <a:defRPr/>
            </a:pP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dirty="0"/>
              <a:t>Масса </a:t>
            </a:r>
            <a:r>
              <a:rPr lang="ru-RU" dirty="0" err="1"/>
              <a:t>алмасудың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ұғымдары</a:t>
            </a:r>
            <a:r>
              <a:rPr lang="ru-RU" dirty="0"/>
              <a:t> мен </a:t>
            </a:r>
            <a:r>
              <a:rPr lang="ru-RU" dirty="0" err="1"/>
              <a:t>заңдары</a:t>
            </a:r>
            <a:endParaRPr lang="ru-RU" dirty="0"/>
          </a:p>
          <a:p>
            <a:pPr marL="342900" indent="-342900">
              <a:buFontTx/>
              <a:buAutoNum type="arabicPeriod"/>
              <a:defRPr/>
            </a:pPr>
            <a:r>
              <a:rPr lang="ru-RU" dirty="0" err="1"/>
              <a:t>Диффузиялық</a:t>
            </a:r>
            <a:r>
              <a:rPr lang="ru-RU" dirty="0"/>
              <a:t>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endParaRPr lang="ru-RU" dirty="0"/>
          </a:p>
          <a:p>
            <a:pPr marL="342900" indent="-342900">
              <a:buFontTx/>
              <a:buAutoNum type="arabicPeriod"/>
              <a:defRPr/>
            </a:pPr>
            <a:r>
              <a:rPr lang="ru-RU" dirty="0" err="1"/>
              <a:t>Массаөткізгіштік</a:t>
            </a:r>
            <a:r>
              <a:rPr lang="en-US" dirty="0"/>
              <a:t> (</a:t>
            </a:r>
            <a:r>
              <a:rPr lang="ru-RU" dirty="0" err="1">
                <a:solidFill>
                  <a:srgbClr val="FF0000"/>
                </a:solidFill>
              </a:rPr>
              <a:t>Массопроводность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/>
              <a:t>массабергіштік</a:t>
            </a:r>
            <a:r>
              <a:rPr lang="ru-RU" dirty="0"/>
              <a:t>, </a:t>
            </a:r>
            <a:r>
              <a:rPr lang="kk-KZ" dirty="0"/>
              <a:t>массатасымалдау</a:t>
            </a:r>
            <a:r>
              <a:rPr lang="ru-RU" dirty="0"/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>
                <a:latin typeface="Arial" charset="0"/>
              </a:rPr>
              <a:t>Идеал, </a:t>
            </a:r>
            <a:r>
              <a:rPr lang="ru-RU" dirty="0" err="1">
                <a:latin typeface="Arial" charset="0"/>
              </a:rPr>
              <a:t>нақты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және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ньютондық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емес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сұйықтықтар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туралы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ұғымдар</a:t>
            </a:r>
            <a:endParaRPr lang="ru-RU" dirty="0">
              <a:latin typeface="Arial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Сұйықтықтар</a:t>
            </a:r>
            <a:r>
              <a:rPr lang="ru-RU" dirty="0">
                <a:latin typeface="Arial" charset="0"/>
              </a:rPr>
              <a:t> мен </a:t>
            </a:r>
            <a:r>
              <a:rPr lang="ru-RU" dirty="0" err="1">
                <a:latin typeface="Arial" charset="0"/>
              </a:rPr>
              <a:t>газдарда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әрекет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ететін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күштер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Гидродинамиканың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негізгі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ұғымдары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Ағынның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үздіксіздік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теңдеуі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>
                <a:latin typeface="Arial" charset="0"/>
              </a:rPr>
              <a:t>Идеал </a:t>
            </a:r>
            <a:r>
              <a:rPr lang="ru-RU" dirty="0" err="1">
                <a:latin typeface="Arial" charset="0"/>
              </a:rPr>
              <a:t>және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нақты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сұйықтықтардың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қозғалыс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теңдеулері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>
                <a:latin typeface="Arial" charset="0"/>
              </a:rPr>
              <a:t>Бернулли </a:t>
            </a:r>
            <a:r>
              <a:rPr lang="ru-RU" dirty="0" err="1">
                <a:latin typeface="Arial" charset="0"/>
              </a:rPr>
              <a:t>теңдеуі</a:t>
            </a:r>
            <a:r>
              <a:rPr lang="ru-RU" dirty="0">
                <a:latin typeface="Arial" charset="0"/>
              </a:rPr>
              <a:t>.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Құбырлардағы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сұйықтықтың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қозғалыс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режимдері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Саңылаулар</a:t>
            </a:r>
            <a:r>
              <a:rPr lang="ru-RU" dirty="0">
                <a:latin typeface="Arial" charset="0"/>
              </a:rPr>
              <a:t> мен </a:t>
            </a:r>
            <a:r>
              <a:rPr lang="ru-RU" dirty="0" err="1">
                <a:latin typeface="Arial" charset="0"/>
              </a:rPr>
              <a:t>саптамалардан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сұйықтық</a:t>
            </a:r>
            <a:r>
              <a:rPr lang="ru-RU" dirty="0">
                <a:latin typeface="Arial" charset="0"/>
              </a:rPr>
              <a:t> пен </a:t>
            </a:r>
            <a:r>
              <a:rPr lang="ru-RU" dirty="0" err="1">
                <a:latin typeface="Arial" charset="0"/>
              </a:rPr>
              <a:t>газдардың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ағуы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dirty="0" err="1">
                <a:latin typeface="Arial" charset="0"/>
              </a:rPr>
              <a:t>Сұйықтықтың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жылжуы</a:t>
            </a:r>
            <a:endParaRPr lang="ru-RU" dirty="0">
              <a:latin typeface="Arial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Ағынды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қозғалыс</a:t>
            </a:r>
            <a:r>
              <a:rPr lang="ru-RU" dirty="0">
                <a:latin typeface="Arial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B7247F-431E-3B4E-A93F-CA2D3E2FD646}"/>
              </a:ext>
            </a:extLst>
          </p:cNvPr>
          <p:cNvSpPr txBox="1"/>
          <p:nvPr/>
        </p:nvSpPr>
        <p:spPr>
          <a:xfrm>
            <a:off x="5680872" y="1844824"/>
            <a:ext cx="3024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ГЛОССАРИЙ</a:t>
            </a:r>
          </a:p>
          <a:p>
            <a:pPr>
              <a:defRPr/>
            </a:pP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>
              <a:buAutoNum type="arabicPeriod"/>
              <a:defRPr/>
            </a:pPr>
            <a:r>
              <a:rPr lang="ru-RU" dirty="0">
                <a:latin typeface="Arial" charset="0"/>
              </a:rPr>
              <a:t>Идеал </a:t>
            </a:r>
            <a:r>
              <a:rPr lang="ru-RU" dirty="0" err="1">
                <a:latin typeface="Arial" charset="0"/>
              </a:rPr>
              <a:t>сұйықтық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Нақты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сұйықтық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Ламинарлық</a:t>
            </a:r>
            <a:r>
              <a:rPr lang="ru-RU" dirty="0">
                <a:latin typeface="Arial" charset="0"/>
              </a:rPr>
              <a:t> режим.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Турбулентті</a:t>
            </a:r>
            <a:r>
              <a:rPr lang="ru-RU" dirty="0">
                <a:latin typeface="Arial" charset="0"/>
              </a:rPr>
              <a:t> режим.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Үйкеліс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Қысым</a:t>
            </a:r>
            <a:r>
              <a:rPr lang="ru-RU" dirty="0">
                <a:latin typeface="Arial" charset="0"/>
              </a:rPr>
              <a:t>.</a:t>
            </a:r>
          </a:p>
          <a:p>
            <a:pPr marL="342900" indent="-342900">
              <a:buAutoNum type="arabicPeriod"/>
              <a:defRPr/>
            </a:pPr>
            <a:r>
              <a:rPr lang="ru-RU" dirty="0" err="1">
                <a:latin typeface="Arial" charset="0"/>
              </a:rPr>
              <a:t>Үздіксіздік</a:t>
            </a:r>
            <a:r>
              <a:rPr lang="ru-RU" dirty="0">
                <a:latin typeface="Arial" charset="0"/>
              </a:rPr>
              <a:t>.</a:t>
            </a:r>
          </a:p>
          <a:p>
            <a:endParaRPr lang="x-none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>
            <a:extLst>
              <a:ext uri="{FF2B5EF4-FFF2-40B4-BE49-F238E27FC236}">
                <a16:creationId xmlns:a16="http://schemas.microsoft.com/office/drawing/2014/main" id="{65B60B10-8F3A-8443-AC2D-E6B7CF01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7A3655-EC13-1843-89E2-C3E70784EF06}" type="slidenum">
              <a:rPr lang="ru-RU" altLang="x-none"/>
              <a:pPr eaLnBrk="1" hangingPunct="1"/>
              <a:t>20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A66166C-C55B-DB49-8518-93237D53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8613"/>
            <a:ext cx="8280400" cy="6715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6.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Гидродинамиканың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негізгі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түсініктері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4341" name="Rectangle 9">
            <a:extLst>
              <a:ext uri="{FF2B5EF4-FFF2-40B4-BE49-F238E27FC236}">
                <a16:creationId xmlns:a16="http://schemas.microsoft.com/office/drawing/2014/main" id="{8ECCFB9E-462E-6E44-A39E-232441D7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2" name="Rectangle 11">
            <a:extLst>
              <a:ext uri="{FF2B5EF4-FFF2-40B4-BE49-F238E27FC236}">
                <a16:creationId xmlns:a16="http://schemas.microsoft.com/office/drawing/2014/main" id="{085DFE0D-099C-3549-8105-EEE12AACD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3" name="Rectangle 13">
            <a:extLst>
              <a:ext uri="{FF2B5EF4-FFF2-40B4-BE49-F238E27FC236}">
                <a16:creationId xmlns:a16="http://schemas.microsoft.com/office/drawing/2014/main" id="{67FFBF9F-C1CF-8441-9D6B-A8EC33B9D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4" name="Rectangle 15">
            <a:extLst>
              <a:ext uri="{FF2B5EF4-FFF2-40B4-BE49-F238E27FC236}">
                <a16:creationId xmlns:a16="http://schemas.microsoft.com/office/drawing/2014/main" id="{44736348-B812-AE43-830F-9F827BBB8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5" name="Rectangle 17">
            <a:extLst>
              <a:ext uri="{FF2B5EF4-FFF2-40B4-BE49-F238E27FC236}">
                <a16:creationId xmlns:a16="http://schemas.microsoft.com/office/drawing/2014/main" id="{17F9CF27-CDE7-2045-900E-9A13ECB4C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6" name="Rectangle 19">
            <a:extLst>
              <a:ext uri="{FF2B5EF4-FFF2-40B4-BE49-F238E27FC236}">
                <a16:creationId xmlns:a16="http://schemas.microsoft.com/office/drawing/2014/main" id="{4BD5B02B-00DE-7B48-8D86-A03BD026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8" name="TextBox 1">
            <a:extLst>
              <a:ext uri="{FF2B5EF4-FFF2-40B4-BE49-F238E27FC236}">
                <a16:creationId xmlns:a16="http://schemas.microsoft.com/office/drawing/2014/main" id="{A436FB02-E95B-A74F-B9E4-27BB0E3FF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62025"/>
            <a:ext cx="81359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 -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зерттейтін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механикасының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4349" name="Picture 12">
            <a:extLst>
              <a:ext uri="{FF2B5EF4-FFF2-40B4-BE49-F238E27FC236}">
                <a16:creationId xmlns:a16="http://schemas.microsoft.com/office/drawing/2014/main" id="{E8F70B59-7C23-4A4E-8D50-098237888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2" r="2655" b="17570"/>
          <a:stretch>
            <a:fillRect/>
          </a:stretch>
        </p:blipFill>
        <p:spPr bwMode="auto">
          <a:xfrm>
            <a:off x="288754" y="1828130"/>
            <a:ext cx="3491158" cy="429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Box 2">
            <a:extLst>
              <a:ext uri="{FF2B5EF4-FFF2-40B4-BE49-F238E27FC236}">
                <a16:creationId xmlns:a16="http://schemas.microsoft.com/office/drawing/2014/main" id="{ABB7EF4A-7AAF-134E-A66D-53A825ED7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726" y="5170968"/>
            <a:ext cx="493131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/>
              <a:t>Сурет</a:t>
            </a:r>
            <a:r>
              <a:rPr lang="ru-RU" altLang="x-none" sz="1400" dirty="0"/>
              <a:t> 3 - </a:t>
            </a:r>
            <a:r>
              <a:rPr lang="ru-RU" altLang="x-none" sz="1400" dirty="0" err="1"/>
              <a:t>гидравликалық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сұйықтық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ағынының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элементтері:а-бос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беткі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қабат</a:t>
            </a:r>
            <a:r>
              <a:rPr lang="ru-RU" altLang="x-none" sz="1400" dirty="0"/>
              <a:t>; б-</a:t>
            </a:r>
            <a:r>
              <a:rPr lang="ru-RU" altLang="x-none" sz="1400" dirty="0" err="1"/>
              <a:t>қысымды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ағыны</a:t>
            </a:r>
            <a:r>
              <a:rPr lang="ru-RU" altLang="x-none" sz="1400" dirty="0"/>
              <a:t>; в-</a:t>
            </a:r>
            <a:r>
              <a:rPr lang="ru-RU" altLang="x-none" sz="1400" dirty="0" err="1"/>
              <a:t>қысымсыз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</a:t>
            </a:r>
            <a:r>
              <a:rPr lang="ru-RU" altLang="x-none" sz="1400" dirty="0"/>
              <a:t>; г-</a:t>
            </a:r>
            <a:r>
              <a:rPr lang="ru-RU" altLang="x-none" sz="1400" dirty="0" err="1"/>
              <a:t>ағын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қысымдарының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шоғыры</a:t>
            </a:r>
            <a:r>
              <a:rPr lang="ru-RU" altLang="x-none" sz="1400" dirty="0"/>
              <a:t>; 1-ағын </a:t>
            </a:r>
            <a:r>
              <a:rPr lang="ru-RU" altLang="x-none" sz="1400" dirty="0" err="1"/>
              <a:t>сызығы</a:t>
            </a:r>
            <a:r>
              <a:rPr lang="ru-RU" altLang="x-none" sz="1400" dirty="0"/>
              <a:t>; </a:t>
            </a:r>
            <a:r>
              <a:rPr lang="ru-RU" altLang="x-none" sz="1400" dirty="0" err="1"/>
              <a:t>қима</a:t>
            </a:r>
            <a:endParaRPr lang="ru-RU" altLang="x-none" sz="1400" dirty="0"/>
          </a:p>
        </p:txBody>
      </p:sp>
      <p:sp>
        <p:nvSpPr>
          <p:cNvPr id="14351" name="TextBox 3">
            <a:extLst>
              <a:ext uri="{FF2B5EF4-FFF2-40B4-BE49-F238E27FC236}">
                <a16:creationId xmlns:a16="http://schemas.microsoft.com/office/drawing/2014/main" id="{8643233A-2560-EB48-8B09-B927DEE78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27" y="1839835"/>
            <a:ext cx="493131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түрге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3):</a:t>
            </a:r>
          </a:p>
          <a:p>
            <a:pPr marL="342900" indent="-342900" algn="just" eaLnBrk="1" hangingPunct="1">
              <a:buAutoNum type="arabicParenR"/>
            </a:pP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бос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беткі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бос.</a:t>
            </a: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бар: ток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сызықтары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кесінді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беткі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қысымға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а).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құбырларында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б) -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қимамен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>
            <a:extLst>
              <a:ext uri="{FF2B5EF4-FFF2-40B4-BE49-F238E27FC236}">
                <a16:creationId xmlns:a16="http://schemas.microsoft.com/office/drawing/2014/main" id="{65B60B10-8F3A-8443-AC2D-E6B7CF01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7A3655-EC13-1843-89E2-C3E70784EF06}" type="slidenum">
              <a:rPr lang="ru-RU" altLang="x-none"/>
              <a:pPr eaLnBrk="1" hangingPunct="1"/>
              <a:t>21</a:t>
            </a:fld>
            <a:endParaRPr lang="ru-RU" altLang="x-none"/>
          </a:p>
        </p:txBody>
      </p:sp>
      <p:sp>
        <p:nvSpPr>
          <p:cNvPr id="14341" name="Rectangle 9">
            <a:extLst>
              <a:ext uri="{FF2B5EF4-FFF2-40B4-BE49-F238E27FC236}">
                <a16:creationId xmlns:a16="http://schemas.microsoft.com/office/drawing/2014/main" id="{8ECCFB9E-462E-6E44-A39E-232441D7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2" name="Rectangle 11">
            <a:extLst>
              <a:ext uri="{FF2B5EF4-FFF2-40B4-BE49-F238E27FC236}">
                <a16:creationId xmlns:a16="http://schemas.microsoft.com/office/drawing/2014/main" id="{085DFE0D-099C-3549-8105-EEE12AACD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3" name="Rectangle 13">
            <a:extLst>
              <a:ext uri="{FF2B5EF4-FFF2-40B4-BE49-F238E27FC236}">
                <a16:creationId xmlns:a16="http://schemas.microsoft.com/office/drawing/2014/main" id="{67FFBF9F-C1CF-8441-9D6B-A8EC33B9D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4" name="Rectangle 15">
            <a:extLst>
              <a:ext uri="{FF2B5EF4-FFF2-40B4-BE49-F238E27FC236}">
                <a16:creationId xmlns:a16="http://schemas.microsoft.com/office/drawing/2014/main" id="{44736348-B812-AE43-830F-9F827BBB8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5" name="Rectangle 17">
            <a:extLst>
              <a:ext uri="{FF2B5EF4-FFF2-40B4-BE49-F238E27FC236}">
                <a16:creationId xmlns:a16="http://schemas.microsoft.com/office/drawing/2014/main" id="{17F9CF27-CDE7-2045-900E-9A13ECB4C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4346" name="Rectangle 19">
            <a:extLst>
              <a:ext uri="{FF2B5EF4-FFF2-40B4-BE49-F238E27FC236}">
                <a16:creationId xmlns:a16="http://schemas.microsoft.com/office/drawing/2014/main" id="{4BD5B02B-00DE-7B48-8D86-A03BD026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14349" name="Picture 12">
            <a:extLst>
              <a:ext uri="{FF2B5EF4-FFF2-40B4-BE49-F238E27FC236}">
                <a16:creationId xmlns:a16="http://schemas.microsoft.com/office/drawing/2014/main" id="{E8F70B59-7C23-4A4E-8D50-098237888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2" r="2655" b="17570"/>
          <a:stretch>
            <a:fillRect/>
          </a:stretch>
        </p:blipFill>
        <p:spPr bwMode="auto">
          <a:xfrm>
            <a:off x="332580" y="1196752"/>
            <a:ext cx="3375324" cy="415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TextBox 3">
            <a:extLst>
              <a:ext uri="{FF2B5EF4-FFF2-40B4-BE49-F238E27FC236}">
                <a16:creationId xmlns:a16="http://schemas.microsoft.com/office/drawing/2014/main" id="{8643233A-2560-EB48-8B09-B927DEE78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1328737"/>
            <a:ext cx="498051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кәрізде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в)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толтырылмаған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беткейге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құбырдың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көлбеуіне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күшімен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 (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шексіз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ағындардан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г - 1).</a:t>
            </a:r>
          </a:p>
          <a:p>
            <a:pPr algn="just" eaLnBrk="1" hangingPunct="1"/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қимасының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(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сызықтарына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перпендикуляр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қараңыз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г - 2).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8A66166C-C55B-DB49-8518-93237D53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8613"/>
            <a:ext cx="8280400" cy="6715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6.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Гидродинамиканың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негізгі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түсініктері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ABB7EF4A-7AAF-134E-A66D-53A825ED7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5351128"/>
            <a:ext cx="493131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/>
              <a:t>Сурет</a:t>
            </a:r>
            <a:r>
              <a:rPr lang="ru-RU" altLang="x-none" sz="1400" dirty="0"/>
              <a:t> 3 - </a:t>
            </a:r>
            <a:r>
              <a:rPr lang="ru-RU" altLang="x-none" sz="1400" dirty="0" err="1"/>
              <a:t>гидравликалық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сұйықтық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ағынының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элементтері:а-бос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беткі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қабат</a:t>
            </a:r>
            <a:r>
              <a:rPr lang="ru-RU" altLang="x-none" sz="1400" dirty="0"/>
              <a:t>; б-</a:t>
            </a:r>
            <a:r>
              <a:rPr lang="ru-RU" altLang="x-none" sz="1400" dirty="0" err="1"/>
              <a:t>қысымды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ағыны</a:t>
            </a:r>
            <a:r>
              <a:rPr lang="ru-RU" altLang="x-none" sz="1400" dirty="0"/>
              <a:t>; в-</a:t>
            </a:r>
            <a:r>
              <a:rPr lang="ru-RU" altLang="x-none" sz="1400" dirty="0" err="1"/>
              <a:t>қысымсыз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ағын</a:t>
            </a:r>
            <a:r>
              <a:rPr lang="ru-RU" altLang="x-none" sz="1400" dirty="0"/>
              <a:t>; г-</a:t>
            </a:r>
            <a:r>
              <a:rPr lang="ru-RU" altLang="x-none" sz="1400" dirty="0" err="1"/>
              <a:t>ағын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қысымдарының</a:t>
            </a:r>
            <a:r>
              <a:rPr lang="ru-RU" altLang="x-none" sz="1400" dirty="0"/>
              <a:t> </a:t>
            </a:r>
            <a:r>
              <a:rPr lang="ru-RU" altLang="x-none" sz="1400" dirty="0" err="1"/>
              <a:t>шоғыры</a:t>
            </a:r>
            <a:r>
              <a:rPr lang="ru-RU" altLang="x-none" sz="1400" dirty="0"/>
              <a:t>; 1-ағын </a:t>
            </a:r>
            <a:r>
              <a:rPr lang="ru-RU" altLang="x-none" sz="1400" dirty="0" err="1"/>
              <a:t>сызығы</a:t>
            </a:r>
            <a:r>
              <a:rPr lang="ru-RU" altLang="x-none" sz="1400" dirty="0"/>
              <a:t>; </a:t>
            </a:r>
            <a:r>
              <a:rPr lang="ru-RU" altLang="x-none" sz="1400" dirty="0" err="1"/>
              <a:t>қима</a:t>
            </a:r>
            <a:endParaRPr lang="ru-RU" altLang="x-none" sz="1400" dirty="0"/>
          </a:p>
        </p:txBody>
      </p:sp>
    </p:spTree>
    <p:extLst>
      <p:ext uri="{BB962C8B-B14F-4D97-AF65-F5344CB8AC3E}">
        <p14:creationId xmlns:p14="http://schemas.microsoft.com/office/powerpoint/2010/main" val="108311051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>
            <a:extLst>
              <a:ext uri="{FF2B5EF4-FFF2-40B4-BE49-F238E27FC236}">
                <a16:creationId xmlns:a16="http://schemas.microsoft.com/office/drawing/2014/main" id="{7387BAD0-EC60-7F4B-A665-542E4424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9EC02F-5F98-7643-A602-443825385021}" type="slidenum">
              <a:rPr lang="ru-RU" altLang="x-none"/>
              <a:pPr eaLnBrk="1" hangingPunct="1"/>
              <a:t>22</a:t>
            </a:fld>
            <a:endParaRPr lang="ru-RU" altLang="x-none"/>
          </a:p>
        </p:txBody>
      </p:sp>
      <p:sp>
        <p:nvSpPr>
          <p:cNvPr id="15365" name="Rectangle 9">
            <a:extLst>
              <a:ext uri="{FF2B5EF4-FFF2-40B4-BE49-F238E27FC236}">
                <a16:creationId xmlns:a16="http://schemas.microsoft.com/office/drawing/2014/main" id="{3FCA07AA-3F08-9140-99AC-6CBFF7EED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66" name="Rectangle 11">
            <a:extLst>
              <a:ext uri="{FF2B5EF4-FFF2-40B4-BE49-F238E27FC236}">
                <a16:creationId xmlns:a16="http://schemas.microsoft.com/office/drawing/2014/main" id="{F3503626-56FB-5049-ADC0-2BE0A112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67" name="Rectangle 13">
            <a:extLst>
              <a:ext uri="{FF2B5EF4-FFF2-40B4-BE49-F238E27FC236}">
                <a16:creationId xmlns:a16="http://schemas.microsoft.com/office/drawing/2014/main" id="{5E0166B9-2F3F-FE41-B637-EEF1E57FC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68" name="Rectangle 15">
            <a:extLst>
              <a:ext uri="{FF2B5EF4-FFF2-40B4-BE49-F238E27FC236}">
                <a16:creationId xmlns:a16="http://schemas.microsoft.com/office/drawing/2014/main" id="{1ADA2170-0CC5-8D48-B89C-A47184C0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69" name="Rectangle 17">
            <a:extLst>
              <a:ext uri="{FF2B5EF4-FFF2-40B4-BE49-F238E27FC236}">
                <a16:creationId xmlns:a16="http://schemas.microsoft.com/office/drawing/2014/main" id="{FD5AD61C-EC20-C444-AA8F-66606E7EF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70" name="Rectangle 19">
            <a:extLst>
              <a:ext uri="{FF2B5EF4-FFF2-40B4-BE49-F238E27FC236}">
                <a16:creationId xmlns:a16="http://schemas.microsoft.com/office/drawing/2014/main" id="{71F5B527-3949-BC47-AC37-9B90FB6A7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5372" name="TextBox 1">
            <a:extLst>
              <a:ext uri="{FF2B5EF4-FFF2-40B4-BE49-F238E27FC236}">
                <a16:creationId xmlns:a16="http://schemas.microsoft.com/office/drawing/2014/main" id="{FA9C2AB6-B371-574A-9189-55E32A850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1028343"/>
            <a:ext cx="83693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бірлігіне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өтетін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сұйықтығының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		  (18)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өлшем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/с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жүйелерде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л/с.</a:t>
            </a: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(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м/с) 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endParaRPr lang="ru-RU" altLang="x-none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/ w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(19)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endParaRPr lang="ru-RU" altLang="x-none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					    (20)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Ғимараттардың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кәріз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желілеріндегі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ағындарының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м/с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A66166C-C55B-DB49-8518-93237D53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648"/>
            <a:ext cx="8280400" cy="6715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6.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Гидродинамиканың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негізгі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түсініктері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>
            <a:extLst>
              <a:ext uri="{FF2B5EF4-FFF2-40B4-BE49-F238E27FC236}">
                <a16:creationId xmlns:a16="http://schemas.microsoft.com/office/drawing/2014/main" id="{D1B2D035-E6C4-3E49-A6FE-ECCF2619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472F2C-BA35-684A-B2BB-141214081ED9}" type="slidenum">
              <a:rPr lang="ru-RU" altLang="x-none"/>
              <a:pPr eaLnBrk="1" hangingPunct="1"/>
              <a:t>23</a:t>
            </a:fld>
            <a:endParaRPr lang="ru-RU" altLang="x-none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5B8A502-B20A-3D44-B03C-5DA6D5A47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322263"/>
            <a:ext cx="8258175" cy="6969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7.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Ағынның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үздіксіздік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6389" name="Rectangle 10">
            <a:extLst>
              <a:ext uri="{FF2B5EF4-FFF2-40B4-BE49-F238E27FC236}">
                <a16:creationId xmlns:a16="http://schemas.microsoft.com/office/drawing/2014/main" id="{D0E0DE82-D2BE-EB4C-AAB7-2D6BC557B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0" name="Rectangle 12">
            <a:extLst>
              <a:ext uri="{FF2B5EF4-FFF2-40B4-BE49-F238E27FC236}">
                <a16:creationId xmlns:a16="http://schemas.microsoft.com/office/drawing/2014/main" id="{E7288C3B-F6C8-8A44-B6C4-1B0054FAA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1" name="Rectangle 14">
            <a:extLst>
              <a:ext uri="{FF2B5EF4-FFF2-40B4-BE49-F238E27FC236}">
                <a16:creationId xmlns:a16="http://schemas.microsoft.com/office/drawing/2014/main" id="{BAB3B7EA-DE02-6A45-BD61-9D06CC552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2" name="Rectangle 16">
            <a:extLst>
              <a:ext uri="{FF2B5EF4-FFF2-40B4-BE49-F238E27FC236}">
                <a16:creationId xmlns:a16="http://schemas.microsoft.com/office/drawing/2014/main" id="{603A291E-FAD0-634F-A921-D12C5DAD0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3" name="Rectangle 18">
            <a:extLst>
              <a:ext uri="{FF2B5EF4-FFF2-40B4-BE49-F238E27FC236}">
                <a16:creationId xmlns:a16="http://schemas.microsoft.com/office/drawing/2014/main" id="{E7584EF7-0073-314F-AECC-128C36FF0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4" name="Rectangle 21">
            <a:extLst>
              <a:ext uri="{FF2B5EF4-FFF2-40B4-BE49-F238E27FC236}">
                <a16:creationId xmlns:a16="http://schemas.microsoft.com/office/drawing/2014/main" id="{6EBC3E30-0093-5740-A551-0FA3F2E3A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5" name="Rectangle 22">
            <a:extLst>
              <a:ext uri="{FF2B5EF4-FFF2-40B4-BE49-F238E27FC236}">
                <a16:creationId xmlns:a16="http://schemas.microsoft.com/office/drawing/2014/main" id="{91C6BE7F-4457-324C-AA21-F1C35AF2D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6" name="Rectangle 24">
            <a:extLst>
              <a:ext uri="{FF2B5EF4-FFF2-40B4-BE49-F238E27FC236}">
                <a16:creationId xmlns:a16="http://schemas.microsoft.com/office/drawing/2014/main" id="{4AC840E1-A012-2443-8C20-8F5F531E2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7" name="Rectangle 26">
            <a:extLst>
              <a:ext uri="{FF2B5EF4-FFF2-40B4-BE49-F238E27FC236}">
                <a16:creationId xmlns:a16="http://schemas.microsoft.com/office/drawing/2014/main" id="{7081F49A-0935-0944-BCE0-F83A51BAB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8" name="Rectangle 28">
            <a:extLst>
              <a:ext uri="{FF2B5EF4-FFF2-40B4-BE49-F238E27FC236}">
                <a16:creationId xmlns:a16="http://schemas.microsoft.com/office/drawing/2014/main" id="{5891BECB-9384-3F42-9856-5A461C01E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399" name="Rectangle 30">
            <a:extLst>
              <a:ext uri="{FF2B5EF4-FFF2-40B4-BE49-F238E27FC236}">
                <a16:creationId xmlns:a16="http://schemas.microsoft.com/office/drawing/2014/main" id="{A49B2B6C-D9E2-7049-AE8F-F677CBEE9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0" name="Rectangle 32">
            <a:extLst>
              <a:ext uri="{FF2B5EF4-FFF2-40B4-BE49-F238E27FC236}">
                <a16:creationId xmlns:a16="http://schemas.microsoft.com/office/drawing/2014/main" id="{35A81440-94DE-7543-B8E8-F7D3870E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1" name="Rectangle 34">
            <a:extLst>
              <a:ext uri="{FF2B5EF4-FFF2-40B4-BE49-F238E27FC236}">
                <a16:creationId xmlns:a16="http://schemas.microsoft.com/office/drawing/2014/main" id="{AD862C7A-7ABD-B24D-B222-A36D26707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2" name="Rectangle 24">
            <a:extLst>
              <a:ext uri="{FF2B5EF4-FFF2-40B4-BE49-F238E27FC236}">
                <a16:creationId xmlns:a16="http://schemas.microsoft.com/office/drawing/2014/main" id="{15580F66-B608-1745-9DE6-8DD072DCA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3" name="Rectangle 26">
            <a:extLst>
              <a:ext uri="{FF2B5EF4-FFF2-40B4-BE49-F238E27FC236}">
                <a16:creationId xmlns:a16="http://schemas.microsoft.com/office/drawing/2014/main" id="{7D8F04F3-6C2F-7D45-B4B1-F66A1CB7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4" name="Rectangle 30">
            <a:extLst>
              <a:ext uri="{FF2B5EF4-FFF2-40B4-BE49-F238E27FC236}">
                <a16:creationId xmlns:a16="http://schemas.microsoft.com/office/drawing/2014/main" id="{6F074253-F415-DD43-8A1B-EC7EA6607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6405" name="TextBox 2">
            <a:extLst>
              <a:ext uri="{FF2B5EF4-FFF2-40B4-BE49-F238E27FC236}">
                <a16:creationId xmlns:a16="http://schemas.microsoft.com/office/drawing/2014/main" id="{DB8B340B-4F83-B04E-B840-7A36F56E5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34" y="1090365"/>
            <a:ext cx="8258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үздіксіздігі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бөлімдеріндегі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q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406" name="Picture 21">
            <a:extLst>
              <a:ext uri="{FF2B5EF4-FFF2-40B4-BE49-F238E27FC236}">
                <a16:creationId xmlns:a16="http://schemas.microsoft.com/office/drawing/2014/main" id="{AF447316-0F83-B242-B021-41AAAF8A2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5" t="15105" r="8475" b="26237"/>
          <a:stretch>
            <a:fillRect/>
          </a:stretch>
        </p:blipFill>
        <p:spPr bwMode="auto">
          <a:xfrm>
            <a:off x="458788" y="2330450"/>
            <a:ext cx="367506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7" name="TextBox 3">
            <a:extLst>
              <a:ext uri="{FF2B5EF4-FFF2-40B4-BE49-F238E27FC236}">
                <a16:creationId xmlns:a16="http://schemas.microsoft.com/office/drawing/2014/main" id="{0BBE9658-C9B9-BD42-93EA-8D887B554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3824288"/>
            <a:ext cx="368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4-Ағынның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үздіксіздік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сызбасы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8" name="TextBox 4">
            <a:extLst>
              <a:ext uri="{FF2B5EF4-FFF2-40B4-BE49-F238E27FC236}">
                <a16:creationId xmlns:a16="http://schemas.microsoft.com/office/drawing/2014/main" id="{1A53B41F-0233-4745-9B46-F6896B987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2238773"/>
            <a:ext cx="43211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x-non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Vw</a:t>
            </a:r>
            <a:r>
              <a:rPr lang="en-US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үздіксіздік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аламыз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ru-RU" altLang="x-none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		(22)</a:t>
            </a:r>
          </a:p>
          <a:p>
            <a:pPr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Осыдан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endParaRPr lang="ru-RU" altLang="x-none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/w</a:t>
            </a:r>
            <a:r>
              <a:rPr lang="ru-RU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		 (23)</a:t>
            </a:r>
          </a:p>
          <a:p>
            <a:pPr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9" name="TextBox 5">
            <a:extLst>
              <a:ext uri="{FF2B5EF4-FFF2-40B4-BE49-F238E27FC236}">
                <a16:creationId xmlns:a16="http://schemas.microsoft.com/office/drawing/2014/main" id="{F020E093-8248-1F47-9051-6AB2529AA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77" y="4793318"/>
            <a:ext cx="84978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өсетінін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байқауға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үздіксіздік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техникада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өртті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сөндіру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>
            <a:extLst>
              <a:ext uri="{FF2B5EF4-FFF2-40B4-BE49-F238E27FC236}">
                <a16:creationId xmlns:a16="http://schemas.microsoft.com/office/drawing/2014/main" id="{2BA962CC-68C8-9A48-9929-585055E0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F0ECA2-FBF2-E74C-B12B-AE4376C496E8}" type="slidenum">
              <a:rPr lang="ru-RU" altLang="x-none"/>
              <a:pPr eaLnBrk="1" hangingPunct="1"/>
              <a:t>24</a:t>
            </a:fld>
            <a:endParaRPr lang="ru-RU" altLang="x-none"/>
          </a:p>
        </p:txBody>
      </p:sp>
      <p:sp>
        <p:nvSpPr>
          <p:cNvPr id="17413" name="Rectangle 13">
            <a:extLst>
              <a:ext uri="{FF2B5EF4-FFF2-40B4-BE49-F238E27FC236}">
                <a16:creationId xmlns:a16="http://schemas.microsoft.com/office/drawing/2014/main" id="{1703DC73-8624-4241-BE8C-7F2717D5C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4" name="Rectangle 15">
            <a:extLst>
              <a:ext uri="{FF2B5EF4-FFF2-40B4-BE49-F238E27FC236}">
                <a16:creationId xmlns:a16="http://schemas.microsoft.com/office/drawing/2014/main" id="{AEC6195A-0D1E-114E-A719-F97E3214D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5" name="Rectangle 19">
            <a:extLst>
              <a:ext uri="{FF2B5EF4-FFF2-40B4-BE49-F238E27FC236}">
                <a16:creationId xmlns:a16="http://schemas.microsoft.com/office/drawing/2014/main" id="{29E8F8E1-5AD9-A24B-A474-D9A661221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6" name="Rectangle 21">
            <a:extLst>
              <a:ext uri="{FF2B5EF4-FFF2-40B4-BE49-F238E27FC236}">
                <a16:creationId xmlns:a16="http://schemas.microsoft.com/office/drawing/2014/main" id="{DA093D3A-730F-D54C-9BAE-AB2609D77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7" name="Rectangle 23">
            <a:extLst>
              <a:ext uri="{FF2B5EF4-FFF2-40B4-BE49-F238E27FC236}">
                <a16:creationId xmlns:a16="http://schemas.microsoft.com/office/drawing/2014/main" id="{1A5D61D0-13A3-2542-9E59-D6C9397C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8" name="Rectangle 14">
            <a:extLst>
              <a:ext uri="{FF2B5EF4-FFF2-40B4-BE49-F238E27FC236}">
                <a16:creationId xmlns:a16="http://schemas.microsoft.com/office/drawing/2014/main" id="{11CCA7B9-D81D-B54C-ACB4-9B3034A2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19" name="Rectangle 16">
            <a:extLst>
              <a:ext uri="{FF2B5EF4-FFF2-40B4-BE49-F238E27FC236}">
                <a16:creationId xmlns:a16="http://schemas.microsoft.com/office/drawing/2014/main" id="{6355C47F-52FD-A246-80CD-70A372181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0" name="Rectangle 18">
            <a:extLst>
              <a:ext uri="{FF2B5EF4-FFF2-40B4-BE49-F238E27FC236}">
                <a16:creationId xmlns:a16="http://schemas.microsoft.com/office/drawing/2014/main" id="{D80090F6-7363-B24E-A09C-B6D5F5F19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1" name="Rectangle 20">
            <a:extLst>
              <a:ext uri="{FF2B5EF4-FFF2-40B4-BE49-F238E27FC236}">
                <a16:creationId xmlns:a16="http://schemas.microsoft.com/office/drawing/2014/main" id="{37FCDB81-442E-EB43-AE8F-ADEC9FBBC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2" name="Rectangle 22">
            <a:extLst>
              <a:ext uri="{FF2B5EF4-FFF2-40B4-BE49-F238E27FC236}">
                <a16:creationId xmlns:a16="http://schemas.microsoft.com/office/drawing/2014/main" id="{31FA4A45-EDD7-0F44-A3A7-82F528A93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3" name="Rectangle 24">
            <a:extLst>
              <a:ext uri="{FF2B5EF4-FFF2-40B4-BE49-F238E27FC236}">
                <a16:creationId xmlns:a16="http://schemas.microsoft.com/office/drawing/2014/main" id="{3A5F874C-4545-3646-9E24-1390E92E3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4" name="Rectangle 26">
            <a:extLst>
              <a:ext uri="{FF2B5EF4-FFF2-40B4-BE49-F238E27FC236}">
                <a16:creationId xmlns:a16="http://schemas.microsoft.com/office/drawing/2014/main" id="{277F0920-6E9E-D24A-8917-7F09AFFAF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5" name="Rectangle 20">
            <a:extLst>
              <a:ext uri="{FF2B5EF4-FFF2-40B4-BE49-F238E27FC236}">
                <a16:creationId xmlns:a16="http://schemas.microsoft.com/office/drawing/2014/main" id="{60EBEAFA-AD97-5E4E-9F6B-5F2ED0B9A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6" name="Rectangle 22">
            <a:extLst>
              <a:ext uri="{FF2B5EF4-FFF2-40B4-BE49-F238E27FC236}">
                <a16:creationId xmlns:a16="http://schemas.microsoft.com/office/drawing/2014/main" id="{BBE0EA5F-91B8-284C-9632-E7720A0E0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7428" name="TextBox 2">
            <a:extLst>
              <a:ext uri="{FF2B5EF4-FFF2-40B4-BE49-F238E27FC236}">
                <a16:creationId xmlns:a16="http://schemas.microsoft.com/office/drawing/2014/main" id="{820919D9-6A34-D346-9F97-2AA565231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407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kk-KZ" altLang="x-non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 ағынының материалдық тепе-теңдігі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 қозғалысы тұрақты болған жағдайда шығарылатын ағынның үздіксіздік теңдеулерімен көрінеді, яғни сұйықтық бөлшектерінің жылдамдығы уақыт өте келе өзгермейді: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сұйықтықты жаппай тұтыну үшін 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(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kk-KZ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G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            (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kk-KZ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қарастырылатын көлденең қималардың аудандары;         </a:t>
            </a: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тиісті бөлімдердегі сұйықтықтың массалық жылдамдығы;        </a:t>
            </a: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тиісті қималардың ауданына көлемдік шығыстардың қатынасына тең сұйықтықтың сызықтық жылдамдығы;         </a:t>
            </a: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тиісті бөлімдердегі сұйықтықтың тығыздығы;- </a:t>
            </a:r>
          </a:p>
          <a:p>
            <a:pPr algn="just" eaLnBrk="1" hangingPunct="1"/>
            <a:endParaRPr lang="kk-KZ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 көлемдік шығыны үшін </a:t>
            </a:r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V:</a:t>
            </a:r>
            <a:endParaRPr lang="kk-KZ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en-US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kk-KZ" altLang="x-non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kk-KZ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85B8A502-B20A-3D44-B03C-5DA6D5A47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286180"/>
            <a:ext cx="8258175" cy="6969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7.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Ағынның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үздіксіздік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>
            <a:extLst>
              <a:ext uri="{FF2B5EF4-FFF2-40B4-BE49-F238E27FC236}">
                <a16:creationId xmlns:a16="http://schemas.microsoft.com/office/drawing/2014/main" id="{AD73B5C5-0FE2-7A4E-8655-99EC9C2F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BE5189-72EE-FF40-A6D2-183AFB8EE929}" type="slidenum">
              <a:rPr lang="ru-RU" altLang="x-none"/>
              <a:pPr eaLnBrk="1" hangingPunct="1"/>
              <a:t>25</a:t>
            </a:fld>
            <a:endParaRPr lang="ru-RU" altLang="x-non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93B8A1E-FB01-E241-8324-C8DC9A2A1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9" y="306470"/>
            <a:ext cx="8424862" cy="7588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8. Идеал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нақты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қозғалыс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теңдеулері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437" name="Rectangle 13">
            <a:extLst>
              <a:ext uri="{FF2B5EF4-FFF2-40B4-BE49-F238E27FC236}">
                <a16:creationId xmlns:a16="http://schemas.microsoft.com/office/drawing/2014/main" id="{02F47EED-7EFD-944A-844B-90E79BD50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38" name="Rectangle 15">
            <a:extLst>
              <a:ext uri="{FF2B5EF4-FFF2-40B4-BE49-F238E27FC236}">
                <a16:creationId xmlns:a16="http://schemas.microsoft.com/office/drawing/2014/main" id="{E60AE71D-F011-9E40-B70D-6F6586352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39" name="Rectangle 19">
            <a:extLst>
              <a:ext uri="{FF2B5EF4-FFF2-40B4-BE49-F238E27FC236}">
                <a16:creationId xmlns:a16="http://schemas.microsoft.com/office/drawing/2014/main" id="{D1D843ED-1A3B-E44C-AA74-320CDAD25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0" name="Rectangle 21">
            <a:extLst>
              <a:ext uri="{FF2B5EF4-FFF2-40B4-BE49-F238E27FC236}">
                <a16:creationId xmlns:a16="http://schemas.microsoft.com/office/drawing/2014/main" id="{2CE324EF-0536-B140-B6D6-512C5A293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1" name="Rectangle 23">
            <a:extLst>
              <a:ext uri="{FF2B5EF4-FFF2-40B4-BE49-F238E27FC236}">
                <a16:creationId xmlns:a16="http://schemas.microsoft.com/office/drawing/2014/main" id="{4B8935CB-8267-6F46-99AF-3A3D9A6E2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2" name="Rectangle 14">
            <a:extLst>
              <a:ext uri="{FF2B5EF4-FFF2-40B4-BE49-F238E27FC236}">
                <a16:creationId xmlns:a16="http://schemas.microsoft.com/office/drawing/2014/main" id="{AB8454B6-B2BC-6046-9B27-9221E1089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3" name="Rectangle 16">
            <a:extLst>
              <a:ext uri="{FF2B5EF4-FFF2-40B4-BE49-F238E27FC236}">
                <a16:creationId xmlns:a16="http://schemas.microsoft.com/office/drawing/2014/main" id="{06A0BCA3-307F-AD41-B35F-43B14598F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4" name="Rectangle 18">
            <a:extLst>
              <a:ext uri="{FF2B5EF4-FFF2-40B4-BE49-F238E27FC236}">
                <a16:creationId xmlns:a16="http://schemas.microsoft.com/office/drawing/2014/main" id="{09FD6AAF-C2AE-F948-A24A-734FD082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5" name="Rectangle 20">
            <a:extLst>
              <a:ext uri="{FF2B5EF4-FFF2-40B4-BE49-F238E27FC236}">
                <a16:creationId xmlns:a16="http://schemas.microsoft.com/office/drawing/2014/main" id="{5E30A132-A57A-6A4E-93DE-860B19716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6" name="Rectangle 22">
            <a:extLst>
              <a:ext uri="{FF2B5EF4-FFF2-40B4-BE49-F238E27FC236}">
                <a16:creationId xmlns:a16="http://schemas.microsoft.com/office/drawing/2014/main" id="{5AE736AF-640E-9642-A0FB-6C6DA2321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52" name="TextBox 1">
            <a:extLst>
              <a:ext uri="{FF2B5EF4-FFF2-40B4-BE49-F238E27FC236}">
                <a16:creationId xmlns:a16="http://schemas.microsoft.com/office/drawing/2014/main" id="{425F4FB4-02F3-1E4B-B6B6-53E661883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1268760"/>
            <a:ext cx="86391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векторлық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формадағы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Эйлер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</a:p>
          <a:p>
            <a:pPr algn="r" eaLnBrk="1" hangingPunct="1"/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(28)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векторының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туындысы-векторды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осіндегі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проекциялары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векторының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туындылары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(28)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теңдеудегі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терминдердің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әрқайсысы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тығыздығының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мағынасына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Инерция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 -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eaLnBrk="1" hangingPunct="1"/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термин-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күшінің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8454" name="Объект 4">
            <a:extLst>
              <a:ext uri="{FF2B5EF4-FFF2-40B4-BE49-F238E27FC236}">
                <a16:creationId xmlns:a16="http://schemas.microsoft.com/office/drawing/2014/main" id="{00D37A03-A349-9946-864E-C0835D9239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949803"/>
              </p:ext>
            </p:extLst>
          </p:nvPr>
        </p:nvGraphicFramePr>
        <p:xfrm>
          <a:off x="3563888" y="2132856"/>
          <a:ext cx="195956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8676600" imgH="10528300" progId="Equation.3">
                  <p:embed/>
                </p:oleObj>
              </mc:Choice>
              <mc:Fallback>
                <p:oleObj name="Формула" r:id="rId2" imgW="28676600" imgH="105283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132856"/>
                        <a:ext cx="1959562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6">
            <a:extLst>
              <a:ext uri="{FF2B5EF4-FFF2-40B4-BE49-F238E27FC236}">
                <a16:creationId xmlns:a16="http://schemas.microsoft.com/office/drawing/2014/main" id="{8E792A26-A6A9-A949-A2C6-2FD03EBB8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508824"/>
              </p:ext>
            </p:extLst>
          </p:nvPr>
        </p:nvGraphicFramePr>
        <p:xfrm>
          <a:off x="3851920" y="5828172"/>
          <a:ext cx="387474" cy="419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5854700" imgH="6438900" progId="Equation.3">
                  <p:embed/>
                </p:oleObj>
              </mc:Choice>
              <mc:Fallback>
                <p:oleObj name="Формула" r:id="rId4" imgW="5854700" imgH="6438900" progId="Equation.3">
                  <p:embed/>
                  <p:pic>
                    <p:nvPicPr>
                      <p:cNvPr id="18456" name="Объект 6">
                        <a:extLst>
                          <a:ext uri="{FF2B5EF4-FFF2-40B4-BE49-F238E27FC236}">
                            <a16:creationId xmlns:a16="http://schemas.microsoft.com/office/drawing/2014/main" id="{25C9652F-7634-1B44-BE1A-E6A871088C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828172"/>
                        <a:ext cx="387474" cy="4197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>
            <a:extLst>
              <a:ext uri="{FF2B5EF4-FFF2-40B4-BE49-F238E27FC236}">
                <a16:creationId xmlns:a16="http://schemas.microsoft.com/office/drawing/2014/main" id="{AD73B5C5-0FE2-7A4E-8655-99EC9C2F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BE5189-72EE-FF40-A6D2-183AFB8EE929}" type="slidenum">
              <a:rPr lang="ru-RU" altLang="x-none"/>
              <a:pPr eaLnBrk="1" hangingPunct="1"/>
              <a:t>26</a:t>
            </a:fld>
            <a:endParaRPr lang="ru-RU" altLang="x-none"/>
          </a:p>
        </p:txBody>
      </p:sp>
      <p:sp>
        <p:nvSpPr>
          <p:cNvPr id="18437" name="Rectangle 13">
            <a:extLst>
              <a:ext uri="{FF2B5EF4-FFF2-40B4-BE49-F238E27FC236}">
                <a16:creationId xmlns:a16="http://schemas.microsoft.com/office/drawing/2014/main" id="{02F47EED-7EFD-944A-844B-90E79BD50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38" name="Rectangle 15">
            <a:extLst>
              <a:ext uri="{FF2B5EF4-FFF2-40B4-BE49-F238E27FC236}">
                <a16:creationId xmlns:a16="http://schemas.microsoft.com/office/drawing/2014/main" id="{E60AE71D-F011-9E40-B70D-6F6586352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39" name="Rectangle 19">
            <a:extLst>
              <a:ext uri="{FF2B5EF4-FFF2-40B4-BE49-F238E27FC236}">
                <a16:creationId xmlns:a16="http://schemas.microsoft.com/office/drawing/2014/main" id="{D1D843ED-1A3B-E44C-AA74-320CDAD25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0" name="Rectangle 21">
            <a:extLst>
              <a:ext uri="{FF2B5EF4-FFF2-40B4-BE49-F238E27FC236}">
                <a16:creationId xmlns:a16="http://schemas.microsoft.com/office/drawing/2014/main" id="{2CE324EF-0536-B140-B6D6-512C5A293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1" name="Rectangle 23">
            <a:extLst>
              <a:ext uri="{FF2B5EF4-FFF2-40B4-BE49-F238E27FC236}">
                <a16:creationId xmlns:a16="http://schemas.microsoft.com/office/drawing/2014/main" id="{4B8935CB-8267-6F46-99AF-3A3D9A6E2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2" name="Rectangle 14">
            <a:extLst>
              <a:ext uri="{FF2B5EF4-FFF2-40B4-BE49-F238E27FC236}">
                <a16:creationId xmlns:a16="http://schemas.microsoft.com/office/drawing/2014/main" id="{AB8454B6-B2BC-6046-9B27-9221E1089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3" name="Rectangle 16">
            <a:extLst>
              <a:ext uri="{FF2B5EF4-FFF2-40B4-BE49-F238E27FC236}">
                <a16:creationId xmlns:a16="http://schemas.microsoft.com/office/drawing/2014/main" id="{06A0BCA3-307F-AD41-B35F-43B14598F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4" name="Rectangle 18">
            <a:extLst>
              <a:ext uri="{FF2B5EF4-FFF2-40B4-BE49-F238E27FC236}">
                <a16:creationId xmlns:a16="http://schemas.microsoft.com/office/drawing/2014/main" id="{09FD6AAF-C2AE-F948-A24A-734FD082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5" name="Rectangle 20">
            <a:extLst>
              <a:ext uri="{FF2B5EF4-FFF2-40B4-BE49-F238E27FC236}">
                <a16:creationId xmlns:a16="http://schemas.microsoft.com/office/drawing/2014/main" id="{5E30A132-A57A-6A4E-93DE-860B19716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46" name="Rectangle 22">
            <a:extLst>
              <a:ext uri="{FF2B5EF4-FFF2-40B4-BE49-F238E27FC236}">
                <a16:creationId xmlns:a16="http://schemas.microsoft.com/office/drawing/2014/main" id="{5AE736AF-640E-9642-A0FB-6C6DA2321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8452" name="TextBox 1">
            <a:extLst>
              <a:ext uri="{FF2B5EF4-FFF2-40B4-BE49-F238E27FC236}">
                <a16:creationId xmlns:a16="http://schemas.microsoft.com/office/drawing/2014/main" id="{425F4FB4-02F3-1E4B-B6B6-53E661883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51" y="1220787"/>
            <a:ext cx="86391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Ньютон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формуласымен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</a:t>
            </a:r>
          </a:p>
          <a:p>
            <a:pPr algn="r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                                                                  (29)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пропорционалдылық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Па∙с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табылады.Газдар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мен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қысымға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тамшы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тек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температураға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формуласынан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импульс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үйкелістің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тангенс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τ)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импульстің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көлемдік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(импульс,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массасы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мен осы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көлемдік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тығыздығының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пропорционалдылық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коэффициенттері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процесінің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қарқындылығын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коэффициенттері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8458" name="Объект 8">
            <a:extLst>
              <a:ext uri="{FF2B5EF4-FFF2-40B4-BE49-F238E27FC236}">
                <a16:creationId xmlns:a16="http://schemas.microsoft.com/office/drawing/2014/main" id="{F263A9A2-C1E7-B747-85DC-CE10158618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216651"/>
              </p:ext>
            </p:extLst>
          </p:nvPr>
        </p:nvGraphicFramePr>
        <p:xfrm>
          <a:off x="3827880" y="2132856"/>
          <a:ext cx="936455" cy="709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2585700" imgH="9652000" progId="Equation.3">
                  <p:embed/>
                </p:oleObj>
              </mc:Choice>
              <mc:Fallback>
                <p:oleObj name="Формула" r:id="rId2" imgW="12585700" imgH="9652000" progId="Equation.3">
                  <p:embed/>
                  <p:pic>
                    <p:nvPicPr>
                      <p:cNvPr id="18458" name="Объект 8">
                        <a:extLst>
                          <a:ext uri="{FF2B5EF4-FFF2-40B4-BE49-F238E27FC236}">
                            <a16:creationId xmlns:a16="http://schemas.microsoft.com/office/drawing/2014/main" id="{F263A9A2-C1E7-B747-85DC-CE10158618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880" y="2132856"/>
                        <a:ext cx="936455" cy="709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093B8A1E-FB01-E241-8324-C8DC9A2A1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9" y="306470"/>
            <a:ext cx="8424862" cy="7588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8. Идеал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нақты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қозғалыс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теңдеулері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6794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>
            <a:extLst>
              <a:ext uri="{FF2B5EF4-FFF2-40B4-BE49-F238E27FC236}">
                <a16:creationId xmlns:a16="http://schemas.microsoft.com/office/drawing/2014/main" id="{C383CB54-DAD7-7D41-8A5E-0FF24238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BE9057-5CEC-7D44-A304-AD14DDF0F6BA}" type="slidenum">
              <a:rPr lang="ru-RU" altLang="x-none"/>
              <a:pPr eaLnBrk="1" hangingPunct="1"/>
              <a:t>27</a:t>
            </a:fld>
            <a:endParaRPr lang="ru-RU" altLang="x-none"/>
          </a:p>
        </p:txBody>
      </p:sp>
      <p:sp>
        <p:nvSpPr>
          <p:cNvPr id="19461" name="Rectangle 13">
            <a:extLst>
              <a:ext uri="{FF2B5EF4-FFF2-40B4-BE49-F238E27FC236}">
                <a16:creationId xmlns:a16="http://schemas.microsoft.com/office/drawing/2014/main" id="{51291156-5C64-0442-A672-16BF8FBE0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2" name="Rectangle 15">
            <a:extLst>
              <a:ext uri="{FF2B5EF4-FFF2-40B4-BE49-F238E27FC236}">
                <a16:creationId xmlns:a16="http://schemas.microsoft.com/office/drawing/2014/main" id="{546EF5E7-1C58-F848-8E3B-63179E555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3" name="Rectangle 19">
            <a:extLst>
              <a:ext uri="{FF2B5EF4-FFF2-40B4-BE49-F238E27FC236}">
                <a16:creationId xmlns:a16="http://schemas.microsoft.com/office/drawing/2014/main" id="{B2547631-1036-3B40-8E42-D8D10B6B2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4" name="Rectangle 21">
            <a:extLst>
              <a:ext uri="{FF2B5EF4-FFF2-40B4-BE49-F238E27FC236}">
                <a16:creationId xmlns:a16="http://schemas.microsoft.com/office/drawing/2014/main" id="{B18C3756-FCD8-3E46-B4CD-8A6E9A4B5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5" name="Rectangle 23">
            <a:extLst>
              <a:ext uri="{FF2B5EF4-FFF2-40B4-BE49-F238E27FC236}">
                <a16:creationId xmlns:a16="http://schemas.microsoft.com/office/drawing/2014/main" id="{0A993EDA-A742-BD4B-A83C-E94ACF65A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6" name="Rectangle 14">
            <a:extLst>
              <a:ext uri="{FF2B5EF4-FFF2-40B4-BE49-F238E27FC236}">
                <a16:creationId xmlns:a16="http://schemas.microsoft.com/office/drawing/2014/main" id="{00F172C0-14E8-FC49-85A4-269EC4AA3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7" name="Rectangle 16">
            <a:extLst>
              <a:ext uri="{FF2B5EF4-FFF2-40B4-BE49-F238E27FC236}">
                <a16:creationId xmlns:a16="http://schemas.microsoft.com/office/drawing/2014/main" id="{665037EA-126C-1840-8E1C-1C4D24065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8" name="Rectangle 18">
            <a:extLst>
              <a:ext uri="{FF2B5EF4-FFF2-40B4-BE49-F238E27FC236}">
                <a16:creationId xmlns:a16="http://schemas.microsoft.com/office/drawing/2014/main" id="{95E3AD40-FF95-7045-99CE-F630F103E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69" name="Rectangle 20">
            <a:extLst>
              <a:ext uri="{FF2B5EF4-FFF2-40B4-BE49-F238E27FC236}">
                <a16:creationId xmlns:a16="http://schemas.microsoft.com/office/drawing/2014/main" id="{3A329AC5-9974-5C47-B6C6-2B789D40F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0" name="Rectangle 22">
            <a:extLst>
              <a:ext uri="{FF2B5EF4-FFF2-40B4-BE49-F238E27FC236}">
                <a16:creationId xmlns:a16="http://schemas.microsoft.com/office/drawing/2014/main" id="{76E5AF03-10A7-C743-8A06-7887AD811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1" name="Rectangle 24">
            <a:extLst>
              <a:ext uri="{FF2B5EF4-FFF2-40B4-BE49-F238E27FC236}">
                <a16:creationId xmlns:a16="http://schemas.microsoft.com/office/drawing/2014/main" id="{8E99D247-385E-0341-AD31-DBB10B905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2" name="Rectangle 26">
            <a:extLst>
              <a:ext uri="{FF2B5EF4-FFF2-40B4-BE49-F238E27FC236}">
                <a16:creationId xmlns:a16="http://schemas.microsoft.com/office/drawing/2014/main" id="{CA99D0E9-53EE-1D42-BA83-8FB6FAC27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3" name="Rectangle 20">
            <a:extLst>
              <a:ext uri="{FF2B5EF4-FFF2-40B4-BE49-F238E27FC236}">
                <a16:creationId xmlns:a16="http://schemas.microsoft.com/office/drawing/2014/main" id="{A4B4338F-E0C7-0546-866E-B80E9B553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4" name="Rectangle 22">
            <a:extLst>
              <a:ext uri="{FF2B5EF4-FFF2-40B4-BE49-F238E27FC236}">
                <a16:creationId xmlns:a16="http://schemas.microsoft.com/office/drawing/2014/main" id="{81C107FB-3E20-2345-89A8-697A40FC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5" name="Rectangle 24">
            <a:extLst>
              <a:ext uri="{FF2B5EF4-FFF2-40B4-BE49-F238E27FC236}">
                <a16:creationId xmlns:a16="http://schemas.microsoft.com/office/drawing/2014/main" id="{0BC4DC07-13E7-3149-A427-2D68CD144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6" name="Rectangle 2">
            <a:extLst>
              <a:ext uri="{FF2B5EF4-FFF2-40B4-BE49-F238E27FC236}">
                <a16:creationId xmlns:a16="http://schemas.microsoft.com/office/drawing/2014/main" id="{7EE69F6D-6EDB-254F-8575-03CBEC909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7" name="Rectangle 4">
            <a:extLst>
              <a:ext uri="{FF2B5EF4-FFF2-40B4-BE49-F238E27FC236}">
                <a16:creationId xmlns:a16="http://schemas.microsoft.com/office/drawing/2014/main" id="{E1A51B3B-CA47-DC46-A110-C49C3E97E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8" name="Rectangle 6">
            <a:extLst>
              <a:ext uri="{FF2B5EF4-FFF2-40B4-BE49-F238E27FC236}">
                <a16:creationId xmlns:a16="http://schemas.microsoft.com/office/drawing/2014/main" id="{7902A27D-157B-3344-B276-779376134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9479" name="TextBox 2">
            <a:extLst>
              <a:ext uri="{FF2B5EF4-FFF2-40B4-BE49-F238E27FC236}">
                <a16:creationId xmlns:a16="http://schemas.microsoft.com/office/drawing/2014/main" id="{FA2A0649-ACBD-3441-9E37-60A5BCBB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86" y="1127618"/>
            <a:ext cx="835183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Сығылмайтын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Навье-Стокс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теңдеулері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(30)</a:t>
            </a:r>
          </a:p>
          <a:p>
            <a:pPr algn="just" eaLnBrk="1" hangingPunct="1"/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Навье-Стокс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векторлық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(31)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мұндағы-ішкі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үйкелістің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векторы.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Сығылатын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Навье-Стокс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теңдеуінің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векторлық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(32)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80" name="Rectangle 2">
            <a:extLst>
              <a:ext uri="{FF2B5EF4-FFF2-40B4-BE49-F238E27FC236}">
                <a16:creationId xmlns:a16="http://schemas.microsoft.com/office/drawing/2014/main" id="{3552A0C7-8A55-164D-B978-10BC11760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graphicFrame>
        <p:nvGraphicFramePr>
          <p:cNvPr id="19481" name="Объект 10">
            <a:extLst>
              <a:ext uri="{FF2B5EF4-FFF2-40B4-BE49-F238E27FC236}">
                <a16:creationId xmlns:a16="http://schemas.microsoft.com/office/drawing/2014/main" id="{BAA94E9F-3C8A-8541-AB49-917A96B0DE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050189"/>
              </p:ext>
            </p:extLst>
          </p:nvPr>
        </p:nvGraphicFramePr>
        <p:xfrm>
          <a:off x="3275856" y="1485984"/>
          <a:ext cx="21907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40081200" imgH="31013400" progId="Equation.3">
                  <p:embed/>
                </p:oleObj>
              </mc:Choice>
              <mc:Fallback>
                <p:oleObj name="Формула" r:id="rId2" imgW="40081200" imgH="310134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485984"/>
                        <a:ext cx="21907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3" name="Объект 12">
            <a:extLst>
              <a:ext uri="{FF2B5EF4-FFF2-40B4-BE49-F238E27FC236}">
                <a16:creationId xmlns:a16="http://schemas.microsoft.com/office/drawing/2014/main" id="{7E1BC1D4-6A0C-4543-8861-1935A5902D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075283"/>
              </p:ext>
            </p:extLst>
          </p:nvPr>
        </p:nvGraphicFramePr>
        <p:xfrm>
          <a:off x="3486150" y="3537291"/>
          <a:ext cx="21717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40957500" imgH="10820400" progId="Equation.3">
                  <p:embed/>
                </p:oleObj>
              </mc:Choice>
              <mc:Fallback>
                <p:oleObj name="Формула" r:id="rId4" imgW="40957500" imgH="108204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3537291"/>
                        <a:ext cx="21717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5" name="Объект 14">
            <a:extLst>
              <a:ext uri="{FF2B5EF4-FFF2-40B4-BE49-F238E27FC236}">
                <a16:creationId xmlns:a16="http://schemas.microsoft.com/office/drawing/2014/main" id="{7B917942-9B4A-8D49-A403-17D491479A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926896"/>
              </p:ext>
            </p:extLst>
          </p:nvPr>
        </p:nvGraphicFramePr>
        <p:xfrm>
          <a:off x="3059832" y="4678310"/>
          <a:ext cx="32956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67297300" imgH="10820400" progId="Equation.3">
                  <p:embed/>
                </p:oleObj>
              </mc:Choice>
              <mc:Fallback>
                <p:oleObj name="Формула" r:id="rId6" imgW="67297300" imgH="108204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678310"/>
                        <a:ext cx="32956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">
            <a:extLst>
              <a:ext uri="{FF2B5EF4-FFF2-40B4-BE49-F238E27FC236}">
                <a16:creationId xmlns:a16="http://schemas.microsoft.com/office/drawing/2014/main" id="{093B8A1E-FB01-E241-8324-C8DC9A2A1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9" y="306470"/>
            <a:ext cx="8424862" cy="7588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8. Идеал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нақты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сұйықтықтардың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қозғалыс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теңдеулері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>
            <a:extLst>
              <a:ext uri="{FF2B5EF4-FFF2-40B4-BE49-F238E27FC236}">
                <a16:creationId xmlns:a16="http://schemas.microsoft.com/office/drawing/2014/main" id="{B1B33136-010C-E04E-ACDA-180809346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0E9182-3EDF-1B43-B548-F15B92830417}" type="slidenum">
              <a:rPr lang="ru-RU" altLang="x-none"/>
              <a:pPr eaLnBrk="1" hangingPunct="1"/>
              <a:t>28</a:t>
            </a:fld>
            <a:endParaRPr lang="ru-RU" altLang="x-non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69AED8A-880E-F244-B750-F85E91772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" y="183357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9. Бернулли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0485" name="Rectangle 13">
            <a:extLst>
              <a:ext uri="{FF2B5EF4-FFF2-40B4-BE49-F238E27FC236}">
                <a16:creationId xmlns:a16="http://schemas.microsoft.com/office/drawing/2014/main" id="{62886ABF-BAE4-B74A-9286-AAC19B08A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86" name="Rectangle 15">
            <a:extLst>
              <a:ext uri="{FF2B5EF4-FFF2-40B4-BE49-F238E27FC236}">
                <a16:creationId xmlns:a16="http://schemas.microsoft.com/office/drawing/2014/main" id="{75B449B8-4EB9-5F42-91B6-037BFB460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87" name="Rectangle 19">
            <a:extLst>
              <a:ext uri="{FF2B5EF4-FFF2-40B4-BE49-F238E27FC236}">
                <a16:creationId xmlns:a16="http://schemas.microsoft.com/office/drawing/2014/main" id="{A9C23506-0D59-D542-A9A7-A7FBD448B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88" name="Rectangle 21">
            <a:extLst>
              <a:ext uri="{FF2B5EF4-FFF2-40B4-BE49-F238E27FC236}">
                <a16:creationId xmlns:a16="http://schemas.microsoft.com/office/drawing/2014/main" id="{36797749-EEFE-AC48-90C2-048E133FD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89" name="Rectangle 23">
            <a:extLst>
              <a:ext uri="{FF2B5EF4-FFF2-40B4-BE49-F238E27FC236}">
                <a16:creationId xmlns:a16="http://schemas.microsoft.com/office/drawing/2014/main" id="{F69B228F-933B-7544-BACB-2C3104EF1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A8E86E62-B365-DF4A-A897-A9DE6818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1" name="Rectangle 16">
            <a:extLst>
              <a:ext uri="{FF2B5EF4-FFF2-40B4-BE49-F238E27FC236}">
                <a16:creationId xmlns:a16="http://schemas.microsoft.com/office/drawing/2014/main" id="{233FBDEC-38DC-0740-BE3E-F985F0494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2" name="Rectangle 18">
            <a:extLst>
              <a:ext uri="{FF2B5EF4-FFF2-40B4-BE49-F238E27FC236}">
                <a16:creationId xmlns:a16="http://schemas.microsoft.com/office/drawing/2014/main" id="{A9E257DE-F6C7-D646-825C-5DA84DF3B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3" name="Rectangle 20">
            <a:extLst>
              <a:ext uri="{FF2B5EF4-FFF2-40B4-BE49-F238E27FC236}">
                <a16:creationId xmlns:a16="http://schemas.microsoft.com/office/drawing/2014/main" id="{AAC65DEF-2A64-EF47-8E97-C8CE376A6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4" name="Rectangle 22">
            <a:extLst>
              <a:ext uri="{FF2B5EF4-FFF2-40B4-BE49-F238E27FC236}">
                <a16:creationId xmlns:a16="http://schemas.microsoft.com/office/drawing/2014/main" id="{323D0EA9-E427-8A49-B335-D29D0A9F2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5" name="Rectangle 24">
            <a:extLst>
              <a:ext uri="{FF2B5EF4-FFF2-40B4-BE49-F238E27FC236}">
                <a16:creationId xmlns:a16="http://schemas.microsoft.com/office/drawing/2014/main" id="{989DD68E-EE3B-5142-B2DD-9F5853258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6" name="Rectangle 26">
            <a:extLst>
              <a:ext uri="{FF2B5EF4-FFF2-40B4-BE49-F238E27FC236}">
                <a16:creationId xmlns:a16="http://schemas.microsoft.com/office/drawing/2014/main" id="{88819452-A141-344A-AA53-60457C976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7" name="Rectangle 6">
            <a:extLst>
              <a:ext uri="{FF2B5EF4-FFF2-40B4-BE49-F238E27FC236}">
                <a16:creationId xmlns:a16="http://schemas.microsoft.com/office/drawing/2014/main" id="{4AB933A7-6938-1942-B371-E7507CC95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8" name="Rectangle 6">
            <a:extLst>
              <a:ext uri="{FF2B5EF4-FFF2-40B4-BE49-F238E27FC236}">
                <a16:creationId xmlns:a16="http://schemas.microsoft.com/office/drawing/2014/main" id="{0EA3588A-CA6D-044E-84F1-FE00AA357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499" name="Rectangle 24">
            <a:extLst>
              <a:ext uri="{FF2B5EF4-FFF2-40B4-BE49-F238E27FC236}">
                <a16:creationId xmlns:a16="http://schemas.microsoft.com/office/drawing/2014/main" id="{DF870C88-E9BA-C645-AF52-CF87CA5C1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0500" name="TextBox 19">
            <a:extLst>
              <a:ext uri="{FF2B5EF4-FFF2-40B4-BE49-F238E27FC236}">
                <a16:creationId xmlns:a16="http://schemas.microsoft.com/office/drawing/2014/main" id="{AC3FE026-F1F9-1646-81A9-A437EE969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0" y="996157"/>
            <a:ext cx="84248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Гидродинамикалық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(m) 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іргелі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ие.Гидродинамикалық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:</a:t>
            </a: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(33)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м/c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құлаудың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1" name="Picture 20">
            <a:extLst>
              <a:ext uri="{FF2B5EF4-FFF2-40B4-BE49-F238E27FC236}">
                <a16:creationId xmlns:a16="http://schemas.microsoft.com/office/drawing/2014/main" id="{BF113BFC-F5C0-3D43-A67B-7414D65A4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5" t="3265" r="8711" b="19398"/>
          <a:stretch>
            <a:fillRect/>
          </a:stretch>
        </p:blipFill>
        <p:spPr bwMode="auto">
          <a:xfrm>
            <a:off x="294480" y="3116850"/>
            <a:ext cx="3328988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2" name="TextBox 1">
            <a:extLst>
              <a:ext uri="{FF2B5EF4-FFF2-40B4-BE49-F238E27FC236}">
                <a16:creationId xmlns:a16="http://schemas.microsoft.com/office/drawing/2014/main" id="{45F89DE1-6825-2F45-B916-90C55BB4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799138"/>
            <a:ext cx="360089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5-гидродинамикалық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ұғымыны</a:t>
            </a:r>
            <a:r>
              <a:rPr lang="kk-KZ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сызбасы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1-пъезометр; 2-Пито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түтігі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03" name="TextBox 2">
            <a:extLst>
              <a:ext uri="{FF2B5EF4-FFF2-40B4-BE49-F238E27FC236}">
                <a16:creationId xmlns:a16="http://schemas.microsoft.com/office/drawing/2014/main" id="{C39C9731-4026-A447-A78A-21419322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6" y="3290133"/>
            <a:ext cx="480853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мүшелер-потенциалдық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энергия.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0-0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нөлдік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жазықтықтан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пьезометр мен Пито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түтігінің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өлшеуге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(сурет-5). 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Пито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түтігінің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пьезометрден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батырылған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0505" name="Объект 4">
            <a:extLst>
              <a:ext uri="{FF2B5EF4-FFF2-40B4-BE49-F238E27FC236}">
                <a16:creationId xmlns:a16="http://schemas.microsoft.com/office/drawing/2014/main" id="{FA883033-03D5-6C46-9166-7975EC70E2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588246"/>
              </p:ext>
            </p:extLst>
          </p:nvPr>
        </p:nvGraphicFramePr>
        <p:xfrm>
          <a:off x="3073398" y="1755874"/>
          <a:ext cx="28670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47104300" imgH="10528300" progId="Equation.3">
                  <p:embed/>
                </p:oleObj>
              </mc:Choice>
              <mc:Fallback>
                <p:oleObj name="Формула" r:id="rId3" imgW="47104300" imgH="105283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398" y="1755874"/>
                        <a:ext cx="28670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>
            <a:extLst>
              <a:ext uri="{FF2B5EF4-FFF2-40B4-BE49-F238E27FC236}">
                <a16:creationId xmlns:a16="http://schemas.microsoft.com/office/drawing/2014/main" id="{17D5CD04-77D8-9042-B0A1-4ED9F5A9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920E6B-0403-E44A-ACC2-121105804DBB}" type="slidenum">
              <a:rPr lang="ru-RU" altLang="x-none"/>
              <a:pPr eaLnBrk="1" hangingPunct="1"/>
              <a:t>29</a:t>
            </a:fld>
            <a:endParaRPr lang="ru-RU" altLang="x-none"/>
          </a:p>
        </p:txBody>
      </p:sp>
      <p:sp>
        <p:nvSpPr>
          <p:cNvPr id="21509" name="Rectangle 13">
            <a:extLst>
              <a:ext uri="{FF2B5EF4-FFF2-40B4-BE49-F238E27FC236}">
                <a16:creationId xmlns:a16="http://schemas.microsoft.com/office/drawing/2014/main" id="{2A51E7A2-AA7C-9746-87EF-C98675213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1510" name="Rectangle 15">
            <a:extLst>
              <a:ext uri="{FF2B5EF4-FFF2-40B4-BE49-F238E27FC236}">
                <a16:creationId xmlns:a16="http://schemas.microsoft.com/office/drawing/2014/main" id="{7EF46BB2-8589-CA45-8F6A-903B5CA10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1511" name="Rectangle 19">
            <a:extLst>
              <a:ext uri="{FF2B5EF4-FFF2-40B4-BE49-F238E27FC236}">
                <a16:creationId xmlns:a16="http://schemas.microsoft.com/office/drawing/2014/main" id="{A181AF10-CAB1-884D-AB24-86C6FC77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1512" name="Rectangle 21">
            <a:extLst>
              <a:ext uri="{FF2B5EF4-FFF2-40B4-BE49-F238E27FC236}">
                <a16:creationId xmlns:a16="http://schemas.microsoft.com/office/drawing/2014/main" id="{EB53D6FA-34CB-1047-A5D7-0330B41D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1525" name="TextBox 5">
            <a:extLst>
              <a:ext uri="{FF2B5EF4-FFF2-40B4-BE49-F238E27FC236}">
                <a16:creationId xmlns:a16="http://schemas.microsoft.com/office/drawing/2014/main" id="{E819BDA1-204B-E64E-888B-8A84D10A7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6" y="763030"/>
            <a:ext cx="856932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қарастырайық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6).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қайтымсыз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азаяды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26" name="Picture 2">
            <a:extLst>
              <a:ext uri="{FF2B5EF4-FFF2-40B4-BE49-F238E27FC236}">
                <a16:creationId xmlns:a16="http://schemas.microsoft.com/office/drawing/2014/main" id="{4B2C44AA-CF7A-BE47-B9D1-BB948BD8E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93"/>
          <a:stretch>
            <a:fillRect/>
          </a:stretch>
        </p:blipFill>
        <p:spPr bwMode="auto">
          <a:xfrm>
            <a:off x="379412" y="1904005"/>
            <a:ext cx="4408612" cy="275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7" name="TextBox 6">
            <a:extLst>
              <a:ext uri="{FF2B5EF4-FFF2-40B4-BE49-F238E27FC236}">
                <a16:creationId xmlns:a16="http://schemas.microsoft.com/office/drawing/2014/main" id="{9FE3D27F-5A5A-EF46-8C40-1F1B1B930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700" y="2794355"/>
            <a:ext cx="36718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6-Бернулли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1-қысым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ct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2-пъезометриялық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28" name="TextBox 9">
            <a:extLst>
              <a:ext uri="{FF2B5EF4-FFF2-40B4-BE49-F238E27FC236}">
                <a16:creationId xmlns:a16="http://schemas.microsoft.com/office/drawing/2014/main" id="{9F1E4202-0834-5542-8459-7959AFEC6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759325"/>
            <a:ext cx="82962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Бернулли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x-none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D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			(34)</a:t>
            </a:r>
          </a:p>
          <a:p>
            <a:pPr algn="just" eaLnBrk="1" hangingPunct="1"/>
            <a:endParaRPr lang="ru-RU" alt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ысырапқа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ru-RU" altLang="x-none" sz="1400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69AED8A-880E-F244-B750-F85E91772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" y="183357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9. Бернулли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теңдеуі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3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566" y="1124744"/>
            <a:ext cx="8280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>
                <a:solidFill>
                  <a:srgbClr val="FF0000"/>
                </a:solidFill>
              </a:rPr>
              <a:t>Масса </a:t>
            </a:r>
            <a:r>
              <a:rPr lang="ru-RU" dirty="0" err="1">
                <a:solidFill>
                  <a:srgbClr val="FF0000"/>
                </a:solidFill>
              </a:rPr>
              <a:t>алмасу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процестері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табиғатта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құрылғыларда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кездеседі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алдымен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молекулалардың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концентрациялардың</a:t>
            </a:r>
            <a:r>
              <a:rPr lang="ru-RU" dirty="0"/>
              <a:t> тепе-</a:t>
            </a:r>
            <a:r>
              <a:rPr lang="ru-RU" dirty="0" err="1"/>
              <a:t>теңдік</a:t>
            </a:r>
            <a:r>
              <a:rPr lang="ru-RU" dirty="0"/>
              <a:t> </a:t>
            </a:r>
            <a:r>
              <a:rPr lang="ru-RU" dirty="0" err="1"/>
              <a:t>таралуын</a:t>
            </a:r>
            <a:r>
              <a:rPr lang="ru-RU" dirty="0"/>
              <a:t> </a:t>
            </a:r>
            <a:r>
              <a:rPr lang="ru-RU" dirty="0" err="1"/>
              <a:t>орнатуға</a:t>
            </a:r>
            <a:r>
              <a:rPr lang="ru-RU" dirty="0"/>
              <a:t> </a:t>
            </a:r>
            <a:r>
              <a:rPr lang="ru-RU" dirty="0" err="1"/>
              <a:t>әкелетін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молекулалық</a:t>
            </a:r>
            <a:r>
              <a:rPr lang="ru-RU" dirty="0">
                <a:solidFill>
                  <a:srgbClr val="FF0000"/>
                </a:solidFill>
              </a:rPr>
              <a:t> диффузия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біртекті</a:t>
            </a:r>
            <a:r>
              <a:rPr lang="ru-RU" dirty="0"/>
              <a:t> </a:t>
            </a:r>
            <a:r>
              <a:rPr lang="ru-RU" dirty="0" err="1"/>
              <a:t>қоспаларда</a:t>
            </a:r>
            <a:r>
              <a:rPr lang="ru-RU" dirty="0"/>
              <a:t> </a:t>
            </a:r>
            <a:r>
              <a:rPr lang="ru-RU" dirty="0" err="1"/>
              <a:t>заттың</a:t>
            </a:r>
            <a:r>
              <a:rPr lang="ru-RU" dirty="0"/>
              <a:t> </a:t>
            </a:r>
            <a:r>
              <a:rPr lang="ru-RU" dirty="0" err="1"/>
              <a:t>массасы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бар </a:t>
            </a:r>
            <a:r>
              <a:rPr lang="ru-RU" dirty="0" err="1"/>
              <a:t>аймақтан</a:t>
            </a:r>
            <a:r>
              <a:rPr lang="ru-RU" dirty="0"/>
              <a:t> осы </a:t>
            </a:r>
            <a:r>
              <a:rPr lang="ru-RU" dirty="0" err="1"/>
              <a:t>компоненттің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аз </a:t>
            </a:r>
            <a:r>
              <a:rPr lang="ru-RU" dirty="0" err="1"/>
              <a:t>жерлерге</a:t>
            </a:r>
            <a:r>
              <a:rPr lang="ru-RU" dirty="0"/>
              <a:t> </a:t>
            </a:r>
            <a:r>
              <a:rPr lang="ru-RU" dirty="0" err="1"/>
              <a:t>ауысады</a:t>
            </a:r>
            <a:r>
              <a:rPr lang="ru-RU" dirty="0"/>
              <a:t>, </a:t>
            </a:r>
            <a:r>
              <a:rPr lang="ru-RU" dirty="0" err="1"/>
              <a:t>нәтижесінде</a:t>
            </a:r>
            <a:r>
              <a:rPr lang="ru-RU" dirty="0"/>
              <a:t> концентрация </a:t>
            </a:r>
            <a:r>
              <a:rPr lang="ru-RU" dirty="0" err="1"/>
              <a:t>теңеседі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алмасуымен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жүреді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бөлімде</a:t>
            </a:r>
            <a:r>
              <a:rPr lang="ru-RU" dirty="0"/>
              <a:t>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компонентті</a:t>
            </a:r>
            <a:r>
              <a:rPr lang="ru-RU" dirty="0"/>
              <a:t> </a:t>
            </a:r>
            <a:r>
              <a:rPr lang="ru-RU" dirty="0" err="1"/>
              <a:t>қоспаларға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процестерді</a:t>
            </a:r>
            <a:r>
              <a:rPr lang="ru-RU" dirty="0"/>
              <a:t> </a:t>
            </a:r>
            <a:r>
              <a:rPr lang="ru-RU" dirty="0" err="1"/>
              <a:t>қарастырамыз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,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молекулалық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де (</a:t>
            </a:r>
            <a:r>
              <a:rPr lang="ru-RU" dirty="0" err="1"/>
              <a:t>молекулалық</a:t>
            </a:r>
            <a:r>
              <a:rPr lang="ru-RU" dirty="0"/>
              <a:t> диффузия)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макроскопиялық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де, </a:t>
            </a:r>
            <a:r>
              <a:rPr lang="ru-RU" dirty="0" err="1"/>
              <a:t>сұйықтықтың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газдың</a:t>
            </a:r>
            <a:r>
              <a:rPr lang="ru-RU" dirty="0"/>
              <a:t> </a:t>
            </a:r>
            <a:r>
              <a:rPr lang="ru-RU" dirty="0" err="1"/>
              <a:t>макротүйінділерінің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мен </a:t>
            </a:r>
            <a:r>
              <a:rPr lang="ru-RU" dirty="0" err="1"/>
              <a:t>араласуы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де </a:t>
            </a:r>
            <a:r>
              <a:rPr lang="ru-RU" dirty="0" err="1"/>
              <a:t>жүруі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(</a:t>
            </a:r>
            <a:r>
              <a:rPr lang="ru-RU" dirty="0" err="1"/>
              <a:t>конвективті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>
            <a:extLst>
              <a:ext uri="{FF2B5EF4-FFF2-40B4-BE49-F238E27FC236}">
                <a16:creationId xmlns:a16="http://schemas.microsoft.com/office/drawing/2014/main" id="{9F089537-F60E-D147-BD30-6F922596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CFE95F-7966-D844-B94D-D43FC18000AE}" type="slidenum">
              <a:rPr lang="ru-RU" altLang="x-none"/>
              <a:pPr eaLnBrk="1" hangingPunct="1"/>
              <a:t>30</a:t>
            </a:fld>
            <a:endParaRPr lang="ru-RU" altLang="x-non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1D4C54A-411A-5546-9BF5-49F71219E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" y="315119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10.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Құбырлардағы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қозғалысының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режимдері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4581" name="Rectangle 13">
            <a:extLst>
              <a:ext uri="{FF2B5EF4-FFF2-40B4-BE49-F238E27FC236}">
                <a16:creationId xmlns:a16="http://schemas.microsoft.com/office/drawing/2014/main" id="{7C41B1D9-6894-574A-AB7B-77549E37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2" name="Rectangle 15">
            <a:extLst>
              <a:ext uri="{FF2B5EF4-FFF2-40B4-BE49-F238E27FC236}">
                <a16:creationId xmlns:a16="http://schemas.microsoft.com/office/drawing/2014/main" id="{5D4D64E4-DAD6-5F4A-89BE-0DA029A6D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3" name="Rectangle 19">
            <a:extLst>
              <a:ext uri="{FF2B5EF4-FFF2-40B4-BE49-F238E27FC236}">
                <a16:creationId xmlns:a16="http://schemas.microsoft.com/office/drawing/2014/main" id="{350930C1-68B9-8F40-BC50-02BC13805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4" name="Rectangle 21">
            <a:extLst>
              <a:ext uri="{FF2B5EF4-FFF2-40B4-BE49-F238E27FC236}">
                <a16:creationId xmlns:a16="http://schemas.microsoft.com/office/drawing/2014/main" id="{BF238773-3328-4A42-A4E3-80D4EBF90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5" name="Rectangle 23">
            <a:extLst>
              <a:ext uri="{FF2B5EF4-FFF2-40B4-BE49-F238E27FC236}">
                <a16:creationId xmlns:a16="http://schemas.microsoft.com/office/drawing/2014/main" id="{C7C3D673-401C-504D-86D4-306212787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6" name="Rectangle 14">
            <a:extLst>
              <a:ext uri="{FF2B5EF4-FFF2-40B4-BE49-F238E27FC236}">
                <a16:creationId xmlns:a16="http://schemas.microsoft.com/office/drawing/2014/main" id="{43EB32FA-776B-D441-ACF4-FD0A3F920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7" name="Rectangle 16">
            <a:extLst>
              <a:ext uri="{FF2B5EF4-FFF2-40B4-BE49-F238E27FC236}">
                <a16:creationId xmlns:a16="http://schemas.microsoft.com/office/drawing/2014/main" id="{4FC79747-4F07-564E-B312-CEEAB7AC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8" name="Rectangle 18">
            <a:extLst>
              <a:ext uri="{FF2B5EF4-FFF2-40B4-BE49-F238E27FC236}">
                <a16:creationId xmlns:a16="http://schemas.microsoft.com/office/drawing/2014/main" id="{946DC2E4-93B4-6D49-907A-2611FE0AF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9" name="Rectangle 20">
            <a:extLst>
              <a:ext uri="{FF2B5EF4-FFF2-40B4-BE49-F238E27FC236}">
                <a16:creationId xmlns:a16="http://schemas.microsoft.com/office/drawing/2014/main" id="{B0EDE8BB-61E7-0045-AE74-F170A5AD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0" name="Rectangle 22">
            <a:extLst>
              <a:ext uri="{FF2B5EF4-FFF2-40B4-BE49-F238E27FC236}">
                <a16:creationId xmlns:a16="http://schemas.microsoft.com/office/drawing/2014/main" id="{D75D33BD-52C5-8044-83F9-B05F3DF1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1" name="Rectangle 24">
            <a:extLst>
              <a:ext uri="{FF2B5EF4-FFF2-40B4-BE49-F238E27FC236}">
                <a16:creationId xmlns:a16="http://schemas.microsoft.com/office/drawing/2014/main" id="{DB87E7E6-AC59-B844-A10F-64D5F8CB9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2" name="Rectangle 26">
            <a:extLst>
              <a:ext uri="{FF2B5EF4-FFF2-40B4-BE49-F238E27FC236}">
                <a16:creationId xmlns:a16="http://schemas.microsoft.com/office/drawing/2014/main" id="{1A5CE317-6C64-A340-8E10-99166C827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3" name="Rectangle 6">
            <a:extLst>
              <a:ext uri="{FF2B5EF4-FFF2-40B4-BE49-F238E27FC236}">
                <a16:creationId xmlns:a16="http://schemas.microsoft.com/office/drawing/2014/main" id="{CA118C68-1673-8F4F-9153-FC0BE9C3A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4" name="Rectangle 6">
            <a:extLst>
              <a:ext uri="{FF2B5EF4-FFF2-40B4-BE49-F238E27FC236}">
                <a16:creationId xmlns:a16="http://schemas.microsoft.com/office/drawing/2014/main" id="{5911F449-9DAB-CD46-BC57-54F73626F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6" name="TextBox 1">
            <a:extLst>
              <a:ext uri="{FF2B5EF4-FFF2-40B4-BE49-F238E27FC236}">
                <a16:creationId xmlns:a16="http://schemas.microsoft.com/office/drawing/2014/main" id="{6DEE28FA-731A-E845-A8E1-3490938B6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18" y="1089819"/>
            <a:ext cx="85137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анықталатын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ағындардың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режимдері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түрге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7):</a:t>
            </a:r>
          </a:p>
          <a:p>
            <a:pPr marL="342900" indent="-342900" algn="just" eaLnBrk="1" hangingPunct="1">
              <a:buAutoNum type="arabicParenR"/>
            </a:pP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ламинарлы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параллель,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жылдамдықта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 eaLnBrk="1" hangingPunct="1">
              <a:buAutoNum type="arabicParenR"/>
            </a:pP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турбулентті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қарқынды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құйынды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altLang="x-non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EB2F013A-CEE8-E94B-AF4A-E83494C26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71"/>
          <a:stretch>
            <a:fillRect/>
          </a:stretch>
        </p:blipFill>
        <p:spPr bwMode="auto">
          <a:xfrm>
            <a:off x="1547664" y="2567147"/>
            <a:ext cx="6243637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3">
            <a:extLst>
              <a:ext uri="{FF2B5EF4-FFF2-40B4-BE49-F238E27FC236}">
                <a16:creationId xmlns:a16="http://schemas.microsoft.com/office/drawing/2014/main" id="{2A2D96C8-256B-F849-AB87-55C6D46CB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6" y="5421719"/>
            <a:ext cx="7705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7 -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режимдерін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гитдравликалық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формулаларды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шкаласы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endParaRPr lang="kk-KZ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>
            <a:extLst>
              <a:ext uri="{FF2B5EF4-FFF2-40B4-BE49-F238E27FC236}">
                <a16:creationId xmlns:a16="http://schemas.microsoft.com/office/drawing/2014/main" id="{9F089537-F60E-D147-BD30-6F922596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CFE95F-7966-D844-B94D-D43FC18000AE}" type="slidenum">
              <a:rPr lang="ru-RU" altLang="x-none"/>
              <a:pPr eaLnBrk="1" hangingPunct="1"/>
              <a:t>31</a:t>
            </a:fld>
            <a:endParaRPr lang="ru-RU" altLang="x-none"/>
          </a:p>
        </p:txBody>
      </p:sp>
      <p:sp>
        <p:nvSpPr>
          <p:cNvPr id="24581" name="Rectangle 13">
            <a:extLst>
              <a:ext uri="{FF2B5EF4-FFF2-40B4-BE49-F238E27FC236}">
                <a16:creationId xmlns:a16="http://schemas.microsoft.com/office/drawing/2014/main" id="{7C41B1D9-6894-574A-AB7B-77549E37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2" name="Rectangle 15">
            <a:extLst>
              <a:ext uri="{FF2B5EF4-FFF2-40B4-BE49-F238E27FC236}">
                <a16:creationId xmlns:a16="http://schemas.microsoft.com/office/drawing/2014/main" id="{5D4D64E4-DAD6-5F4A-89BE-0DA029A6D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3" name="Rectangle 19">
            <a:extLst>
              <a:ext uri="{FF2B5EF4-FFF2-40B4-BE49-F238E27FC236}">
                <a16:creationId xmlns:a16="http://schemas.microsoft.com/office/drawing/2014/main" id="{350930C1-68B9-8F40-BC50-02BC13805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4" name="Rectangle 21">
            <a:extLst>
              <a:ext uri="{FF2B5EF4-FFF2-40B4-BE49-F238E27FC236}">
                <a16:creationId xmlns:a16="http://schemas.microsoft.com/office/drawing/2014/main" id="{BF238773-3328-4A42-A4E3-80D4EBF90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5" name="Rectangle 23">
            <a:extLst>
              <a:ext uri="{FF2B5EF4-FFF2-40B4-BE49-F238E27FC236}">
                <a16:creationId xmlns:a16="http://schemas.microsoft.com/office/drawing/2014/main" id="{C7C3D673-401C-504D-86D4-306212787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6" name="Rectangle 14">
            <a:extLst>
              <a:ext uri="{FF2B5EF4-FFF2-40B4-BE49-F238E27FC236}">
                <a16:creationId xmlns:a16="http://schemas.microsoft.com/office/drawing/2014/main" id="{43EB32FA-776B-D441-ACF4-FD0A3F920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7" name="Rectangle 16">
            <a:extLst>
              <a:ext uri="{FF2B5EF4-FFF2-40B4-BE49-F238E27FC236}">
                <a16:creationId xmlns:a16="http://schemas.microsoft.com/office/drawing/2014/main" id="{4FC79747-4F07-564E-B312-CEEAB7AC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8" name="Rectangle 18">
            <a:extLst>
              <a:ext uri="{FF2B5EF4-FFF2-40B4-BE49-F238E27FC236}">
                <a16:creationId xmlns:a16="http://schemas.microsoft.com/office/drawing/2014/main" id="{946DC2E4-93B4-6D49-907A-2611FE0AF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9" name="Rectangle 20">
            <a:extLst>
              <a:ext uri="{FF2B5EF4-FFF2-40B4-BE49-F238E27FC236}">
                <a16:creationId xmlns:a16="http://schemas.microsoft.com/office/drawing/2014/main" id="{B0EDE8BB-61E7-0045-AE74-F170A5AD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0" name="Rectangle 22">
            <a:extLst>
              <a:ext uri="{FF2B5EF4-FFF2-40B4-BE49-F238E27FC236}">
                <a16:creationId xmlns:a16="http://schemas.microsoft.com/office/drawing/2014/main" id="{D75D33BD-52C5-8044-83F9-B05F3DF1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1" name="Rectangle 24">
            <a:extLst>
              <a:ext uri="{FF2B5EF4-FFF2-40B4-BE49-F238E27FC236}">
                <a16:creationId xmlns:a16="http://schemas.microsoft.com/office/drawing/2014/main" id="{DB87E7E6-AC59-B844-A10F-64D5F8CB9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2" name="Rectangle 26">
            <a:extLst>
              <a:ext uri="{FF2B5EF4-FFF2-40B4-BE49-F238E27FC236}">
                <a16:creationId xmlns:a16="http://schemas.microsoft.com/office/drawing/2014/main" id="{1A5CE317-6C64-A340-8E10-99166C827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3" name="Rectangle 6">
            <a:extLst>
              <a:ext uri="{FF2B5EF4-FFF2-40B4-BE49-F238E27FC236}">
                <a16:creationId xmlns:a16="http://schemas.microsoft.com/office/drawing/2014/main" id="{CA118C68-1673-8F4F-9153-FC0BE9C3A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4" name="Rectangle 6">
            <a:extLst>
              <a:ext uri="{FF2B5EF4-FFF2-40B4-BE49-F238E27FC236}">
                <a16:creationId xmlns:a16="http://schemas.microsoft.com/office/drawing/2014/main" id="{5911F449-9DAB-CD46-BC57-54F73626F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6" name="TextBox 1">
            <a:extLst>
              <a:ext uri="{FF2B5EF4-FFF2-40B4-BE49-F238E27FC236}">
                <a16:creationId xmlns:a16="http://schemas.microsoft.com/office/drawing/2014/main" id="{6DEE28FA-731A-E845-A8E1-3490938B6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18" y="1089819"/>
            <a:ext cx="85137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формулалармен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есептелген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өлшемсіз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					     (38)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VR/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				     (39)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радиусы,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x-none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=2320.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 500.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шкаласы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(сурет-7).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ауысуына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құбырлар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kk-KZ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кр.</a:t>
            </a:r>
            <a:r>
              <a:rPr lang="kk-KZ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2300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&lt; 2300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құбырлардағы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ламинарлы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&gt; 2300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турбулентті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&gt; 10000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турбулентті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2300-ден 10000-ға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өтпелі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81D4C54A-411A-5546-9BF5-49F71219E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" y="315119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10.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Құбырлардағы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қозғалысының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режимдері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9146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3">
            <a:extLst>
              <a:ext uri="{FF2B5EF4-FFF2-40B4-BE49-F238E27FC236}">
                <a16:creationId xmlns:a16="http://schemas.microsoft.com/office/drawing/2014/main" id="{7031941A-99AC-C949-8C6E-0E7114E3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9CF4BB-BF44-5548-95D4-21371E1BEABA}" type="slidenum">
              <a:rPr lang="ru-RU" altLang="x-none"/>
              <a:pPr eaLnBrk="1" hangingPunct="1"/>
              <a:t>32</a:t>
            </a:fld>
            <a:endParaRPr lang="ru-RU" altLang="x-non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A71B72B-99B8-2A4D-8890-E3A4CF395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157244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11.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Саңылаулардан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пен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газдардың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ағуы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6629" name="Rectangle 13">
            <a:extLst>
              <a:ext uri="{FF2B5EF4-FFF2-40B4-BE49-F238E27FC236}">
                <a16:creationId xmlns:a16="http://schemas.microsoft.com/office/drawing/2014/main" id="{CACBBEED-4721-954D-B473-6029B429A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0" name="Rectangle 15">
            <a:extLst>
              <a:ext uri="{FF2B5EF4-FFF2-40B4-BE49-F238E27FC236}">
                <a16:creationId xmlns:a16="http://schemas.microsoft.com/office/drawing/2014/main" id="{8025BB6C-8DB1-2F44-88B5-B3361E99D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1" name="Rectangle 19">
            <a:extLst>
              <a:ext uri="{FF2B5EF4-FFF2-40B4-BE49-F238E27FC236}">
                <a16:creationId xmlns:a16="http://schemas.microsoft.com/office/drawing/2014/main" id="{C263B00B-7825-6A4D-A08D-A88539177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2" name="Rectangle 21">
            <a:extLst>
              <a:ext uri="{FF2B5EF4-FFF2-40B4-BE49-F238E27FC236}">
                <a16:creationId xmlns:a16="http://schemas.microsoft.com/office/drawing/2014/main" id="{59512D0C-702C-7940-9B59-DAE99F17D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3" name="Rectangle 23">
            <a:extLst>
              <a:ext uri="{FF2B5EF4-FFF2-40B4-BE49-F238E27FC236}">
                <a16:creationId xmlns:a16="http://schemas.microsoft.com/office/drawing/2014/main" id="{9DEFEF98-7FD0-2B49-B137-61998C3D0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4" name="Rectangle 14">
            <a:extLst>
              <a:ext uri="{FF2B5EF4-FFF2-40B4-BE49-F238E27FC236}">
                <a16:creationId xmlns:a16="http://schemas.microsoft.com/office/drawing/2014/main" id="{4A172E80-B66D-2E47-AB68-6229C351D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5" name="Rectangle 16">
            <a:extLst>
              <a:ext uri="{FF2B5EF4-FFF2-40B4-BE49-F238E27FC236}">
                <a16:creationId xmlns:a16="http://schemas.microsoft.com/office/drawing/2014/main" id="{88AD6841-FDE8-FC4D-B954-C34223853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6" name="Rectangle 18">
            <a:extLst>
              <a:ext uri="{FF2B5EF4-FFF2-40B4-BE49-F238E27FC236}">
                <a16:creationId xmlns:a16="http://schemas.microsoft.com/office/drawing/2014/main" id="{5D6FAFFF-AA74-284A-BC07-B24102883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7" name="Rectangle 20">
            <a:extLst>
              <a:ext uri="{FF2B5EF4-FFF2-40B4-BE49-F238E27FC236}">
                <a16:creationId xmlns:a16="http://schemas.microsoft.com/office/drawing/2014/main" id="{C8933D5A-8C67-804F-9548-66AE4854E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8" name="Rectangle 22">
            <a:extLst>
              <a:ext uri="{FF2B5EF4-FFF2-40B4-BE49-F238E27FC236}">
                <a16:creationId xmlns:a16="http://schemas.microsoft.com/office/drawing/2014/main" id="{A00E9ED5-EFCB-BC48-A64F-5592F6C53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39" name="Rectangle 24">
            <a:extLst>
              <a:ext uri="{FF2B5EF4-FFF2-40B4-BE49-F238E27FC236}">
                <a16:creationId xmlns:a16="http://schemas.microsoft.com/office/drawing/2014/main" id="{1904FB0B-5A74-9B4C-B85E-873DF3F4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40" name="Rectangle 26">
            <a:extLst>
              <a:ext uri="{FF2B5EF4-FFF2-40B4-BE49-F238E27FC236}">
                <a16:creationId xmlns:a16="http://schemas.microsoft.com/office/drawing/2014/main" id="{F6F7B510-1049-164D-A91D-CEB71890B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41" name="Rectangle 6">
            <a:extLst>
              <a:ext uri="{FF2B5EF4-FFF2-40B4-BE49-F238E27FC236}">
                <a16:creationId xmlns:a16="http://schemas.microsoft.com/office/drawing/2014/main" id="{3EF4C8D3-5B91-4143-95F7-CD8A3E73D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42" name="Rectangle 6">
            <a:extLst>
              <a:ext uri="{FF2B5EF4-FFF2-40B4-BE49-F238E27FC236}">
                <a16:creationId xmlns:a16="http://schemas.microsoft.com/office/drawing/2014/main" id="{49DE1D5F-F988-3345-9790-5871E9A3A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43" name="Rectangle 24">
            <a:extLst>
              <a:ext uri="{FF2B5EF4-FFF2-40B4-BE49-F238E27FC236}">
                <a16:creationId xmlns:a16="http://schemas.microsoft.com/office/drawing/2014/main" id="{7CBE91D4-1220-8741-B0E3-A7B8FE444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6644" name="TextBox 1">
            <a:extLst>
              <a:ext uri="{FF2B5EF4-FFF2-40B4-BE49-F238E27FC236}">
                <a16:creationId xmlns:a16="http://schemas.microsoft.com/office/drawing/2014/main" id="{EC513412-49D5-7747-B9DA-D68C12B03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38" y="964407"/>
            <a:ext cx="84407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altLang="x-none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құбырларында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импульсивті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шүмегін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тастасаңыз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8)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да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тоқтауға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45" name="TextBox 2">
            <a:extLst>
              <a:ext uri="{FF2B5EF4-FFF2-40B4-BE49-F238E27FC236}">
                <a16:creationId xmlns:a16="http://schemas.microsoft.com/office/drawing/2014/main" id="{264C4514-3EC0-7C4D-B16E-A7EF261EB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162" y="1868832"/>
            <a:ext cx="581198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күштерінің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жоғарылауы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vzv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құбырлардағы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апаттарға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Жуковский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		       (40)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кг/м</a:t>
            </a:r>
            <a:r>
              <a:rPr lang="ru-RU" altLang="x-none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 1000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м/с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6646" name="Picture 20">
            <a:extLst>
              <a:ext uri="{FF2B5EF4-FFF2-40B4-BE49-F238E27FC236}">
                <a16:creationId xmlns:a16="http://schemas.microsoft.com/office/drawing/2014/main" id="{EC26E55D-0827-8341-8D39-F0A124F6F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28"/>
          <a:stretch>
            <a:fillRect/>
          </a:stretch>
        </p:blipFill>
        <p:spPr bwMode="auto">
          <a:xfrm>
            <a:off x="383376" y="1897751"/>
            <a:ext cx="2305050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7" name="TextBox 3">
            <a:extLst>
              <a:ext uri="{FF2B5EF4-FFF2-40B4-BE49-F238E27FC236}">
                <a16:creationId xmlns:a16="http://schemas.microsoft.com/office/drawing/2014/main" id="{E167348C-8D01-F345-8B80-2C989BCE6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827463"/>
            <a:ext cx="2305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8 -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иллюстрациясы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48" name="TextBox 4">
            <a:extLst>
              <a:ext uri="{FF2B5EF4-FFF2-40B4-BE49-F238E27FC236}">
                <a16:creationId xmlns:a16="http://schemas.microsoft.com/office/drawing/2014/main" id="{5FFED8A0-EE9E-0144-84BF-73BFB708D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98975"/>
            <a:ext cx="850412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Ғимараттардың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көрсетеміз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1 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м/с,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кранды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тастасаңыз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8),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1000·1·1000 = 1 000 000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етілген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0,45 МПа-дан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аспайды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крандардың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дизайны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жабуды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x-none" sz="1400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>
            <a:extLst>
              <a:ext uri="{FF2B5EF4-FFF2-40B4-BE49-F238E27FC236}">
                <a16:creationId xmlns:a16="http://schemas.microsoft.com/office/drawing/2014/main" id="{8E241BE1-1108-9045-9C39-DF908FD5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6689AF-0818-974E-ACA0-D6D5CEE65240}" type="slidenum">
              <a:rPr lang="ru-RU" altLang="x-none"/>
              <a:pPr eaLnBrk="1" hangingPunct="1"/>
              <a:t>33</a:t>
            </a:fld>
            <a:endParaRPr lang="ru-RU" altLang="x-none"/>
          </a:p>
        </p:txBody>
      </p:sp>
      <p:sp>
        <p:nvSpPr>
          <p:cNvPr id="27653" name="Rectangle 13">
            <a:extLst>
              <a:ext uri="{FF2B5EF4-FFF2-40B4-BE49-F238E27FC236}">
                <a16:creationId xmlns:a16="http://schemas.microsoft.com/office/drawing/2014/main" id="{9341A574-7FF2-9D4C-A456-8916A7924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4" name="Rectangle 15">
            <a:extLst>
              <a:ext uri="{FF2B5EF4-FFF2-40B4-BE49-F238E27FC236}">
                <a16:creationId xmlns:a16="http://schemas.microsoft.com/office/drawing/2014/main" id="{1B5F7796-68D5-304A-B536-6CE9BDCB5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5" name="Rectangle 19">
            <a:extLst>
              <a:ext uri="{FF2B5EF4-FFF2-40B4-BE49-F238E27FC236}">
                <a16:creationId xmlns:a16="http://schemas.microsoft.com/office/drawing/2014/main" id="{307528ED-BE70-824F-935E-5386DE1AF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6" name="Rectangle 21">
            <a:extLst>
              <a:ext uri="{FF2B5EF4-FFF2-40B4-BE49-F238E27FC236}">
                <a16:creationId xmlns:a16="http://schemas.microsoft.com/office/drawing/2014/main" id="{66C08BF4-E7FF-804E-A87D-DA2910C05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7" name="Rectangle 23">
            <a:extLst>
              <a:ext uri="{FF2B5EF4-FFF2-40B4-BE49-F238E27FC236}">
                <a16:creationId xmlns:a16="http://schemas.microsoft.com/office/drawing/2014/main" id="{7A8DB1BB-34FB-D44B-BC0A-8CFD20884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8" name="Rectangle 14">
            <a:extLst>
              <a:ext uri="{FF2B5EF4-FFF2-40B4-BE49-F238E27FC236}">
                <a16:creationId xmlns:a16="http://schemas.microsoft.com/office/drawing/2014/main" id="{A6D69594-4E97-8C4D-A523-54C396C76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59" name="Rectangle 16">
            <a:extLst>
              <a:ext uri="{FF2B5EF4-FFF2-40B4-BE49-F238E27FC236}">
                <a16:creationId xmlns:a16="http://schemas.microsoft.com/office/drawing/2014/main" id="{5A5E0542-BA81-984B-85D8-9B1CC5806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0" name="Rectangle 18">
            <a:extLst>
              <a:ext uri="{FF2B5EF4-FFF2-40B4-BE49-F238E27FC236}">
                <a16:creationId xmlns:a16="http://schemas.microsoft.com/office/drawing/2014/main" id="{5036F113-0068-C64C-8683-2D9DE6F76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1" name="Rectangle 20">
            <a:extLst>
              <a:ext uri="{FF2B5EF4-FFF2-40B4-BE49-F238E27FC236}">
                <a16:creationId xmlns:a16="http://schemas.microsoft.com/office/drawing/2014/main" id="{036D6F45-5BA4-C642-9F66-696EF58BF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2" name="Rectangle 22">
            <a:extLst>
              <a:ext uri="{FF2B5EF4-FFF2-40B4-BE49-F238E27FC236}">
                <a16:creationId xmlns:a16="http://schemas.microsoft.com/office/drawing/2014/main" id="{16659047-2F18-0A40-9EFB-D8DFA6FF1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3" name="Rectangle 24">
            <a:extLst>
              <a:ext uri="{FF2B5EF4-FFF2-40B4-BE49-F238E27FC236}">
                <a16:creationId xmlns:a16="http://schemas.microsoft.com/office/drawing/2014/main" id="{700092E1-C43A-564C-BCB7-D20EC5D07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4" name="Rectangle 26">
            <a:extLst>
              <a:ext uri="{FF2B5EF4-FFF2-40B4-BE49-F238E27FC236}">
                <a16:creationId xmlns:a16="http://schemas.microsoft.com/office/drawing/2014/main" id="{969B1C26-F644-4542-864D-D862BE8FC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5" name="Rectangle 6">
            <a:extLst>
              <a:ext uri="{FF2B5EF4-FFF2-40B4-BE49-F238E27FC236}">
                <a16:creationId xmlns:a16="http://schemas.microsoft.com/office/drawing/2014/main" id="{54FFCB3B-0FB5-9B40-AF7E-F5A170CCD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6" name="Rectangle 6">
            <a:extLst>
              <a:ext uri="{FF2B5EF4-FFF2-40B4-BE49-F238E27FC236}">
                <a16:creationId xmlns:a16="http://schemas.microsoft.com/office/drawing/2014/main" id="{17562196-7CC3-BA49-A05C-3F2152878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7" name="Rectangle 24">
            <a:extLst>
              <a:ext uri="{FF2B5EF4-FFF2-40B4-BE49-F238E27FC236}">
                <a16:creationId xmlns:a16="http://schemas.microsoft.com/office/drawing/2014/main" id="{1F9AFBFA-4EC3-F443-8F3D-7E165315E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7668" name="TextBox 5">
            <a:extLst>
              <a:ext uri="{FF2B5EF4-FFF2-40B4-BE49-F238E27FC236}">
                <a16:creationId xmlns:a16="http://schemas.microsoft.com/office/drawing/2014/main" id="{CD90E5B4-C1A9-414C-874E-275D2C157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22" y="1163370"/>
            <a:ext cx="8208963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Саңылаулар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саптамалар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гидравликасы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Саптама-бұл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3-тен 4 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кету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резервуардан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тереңдікте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тесікке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30%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</a:t>
            </a: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(41)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0,62;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0,82 );     </a:t>
            </a:r>
            <a:endParaRPr lang="kk-KZ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ω-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тесіктің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H-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9).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69" name="Picture 2">
            <a:extLst>
              <a:ext uri="{FF2B5EF4-FFF2-40B4-BE49-F238E27FC236}">
                <a16:creationId xmlns:a16="http://schemas.microsoft.com/office/drawing/2014/main" id="{AB06CCF4-0797-F44B-8E52-348D51DF0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353"/>
          <a:stretch>
            <a:fillRect/>
          </a:stretch>
        </p:blipFill>
        <p:spPr bwMode="auto">
          <a:xfrm>
            <a:off x="1017587" y="4057382"/>
            <a:ext cx="3554412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0" name="Rectangle 4">
            <a:extLst>
              <a:ext uri="{FF2B5EF4-FFF2-40B4-BE49-F238E27FC236}">
                <a16:creationId xmlns:a16="http://schemas.microsoft.com/office/drawing/2014/main" id="{EFAD1BBC-56F9-CE4F-93A9-04DD6EC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graphicFrame>
        <p:nvGraphicFramePr>
          <p:cNvPr id="27671" name="Объект 7">
            <a:extLst>
              <a:ext uri="{FF2B5EF4-FFF2-40B4-BE49-F238E27FC236}">
                <a16:creationId xmlns:a16="http://schemas.microsoft.com/office/drawing/2014/main" id="{7A48A784-F341-664B-9F61-130C1AD47D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984772"/>
              </p:ext>
            </p:extLst>
          </p:nvPr>
        </p:nvGraphicFramePr>
        <p:xfrm>
          <a:off x="3131840" y="2610376"/>
          <a:ext cx="16192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26327100" imgH="5854700" progId="Equation.3">
                  <p:embed/>
                </p:oleObj>
              </mc:Choice>
              <mc:Fallback>
                <p:oleObj name="Формула" r:id="rId3" imgW="26327100" imgH="58547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610376"/>
                        <a:ext cx="161925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2" name="TextBox 8">
            <a:extLst>
              <a:ext uri="{FF2B5EF4-FFF2-40B4-BE49-F238E27FC236}">
                <a16:creationId xmlns:a16="http://schemas.microsoft.com/office/drawing/2014/main" id="{F6263CBB-7FBE-574E-A94C-212EA179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884738"/>
            <a:ext cx="3554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Сур. 9.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Тесіктер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саптамалардан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1-тесік; 2-саптама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BA71B72B-99B8-2A4D-8890-E3A4CF395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157244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11.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Саңылаулардан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пен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газдардың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ағуы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3">
            <a:extLst>
              <a:ext uri="{FF2B5EF4-FFF2-40B4-BE49-F238E27FC236}">
                <a16:creationId xmlns:a16="http://schemas.microsoft.com/office/drawing/2014/main" id="{71760A94-E8B6-7143-9076-C6974A96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F05975-97B6-F24D-9886-9C51ED510AF4}" type="slidenum">
              <a:rPr lang="ru-RU" altLang="x-none"/>
              <a:pPr eaLnBrk="1" hangingPunct="1"/>
              <a:t>34</a:t>
            </a:fld>
            <a:endParaRPr lang="ru-RU" altLang="x-non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032C406-2D3E-6B47-9072-175638599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69" y="279400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12.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жылжуы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8677" name="Rectangle 13">
            <a:extLst>
              <a:ext uri="{FF2B5EF4-FFF2-40B4-BE49-F238E27FC236}">
                <a16:creationId xmlns:a16="http://schemas.microsoft.com/office/drawing/2014/main" id="{D9C30383-3449-364F-B7DD-891E2EBEF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78" name="Rectangle 15">
            <a:extLst>
              <a:ext uri="{FF2B5EF4-FFF2-40B4-BE49-F238E27FC236}">
                <a16:creationId xmlns:a16="http://schemas.microsoft.com/office/drawing/2014/main" id="{4DD777A3-2C96-5E4A-9B38-C09B8EACF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79" name="Rectangle 19">
            <a:extLst>
              <a:ext uri="{FF2B5EF4-FFF2-40B4-BE49-F238E27FC236}">
                <a16:creationId xmlns:a16="http://schemas.microsoft.com/office/drawing/2014/main" id="{55DE48C3-56A5-1544-98C1-5F0B4A828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0" name="Rectangle 21">
            <a:extLst>
              <a:ext uri="{FF2B5EF4-FFF2-40B4-BE49-F238E27FC236}">
                <a16:creationId xmlns:a16="http://schemas.microsoft.com/office/drawing/2014/main" id="{DCB449DF-72F5-7D4A-9F12-9188A4B9D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1" name="Rectangle 23">
            <a:extLst>
              <a:ext uri="{FF2B5EF4-FFF2-40B4-BE49-F238E27FC236}">
                <a16:creationId xmlns:a16="http://schemas.microsoft.com/office/drawing/2014/main" id="{22A0903B-0550-C044-BB3F-E4DDCA81A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2" name="Rectangle 14">
            <a:extLst>
              <a:ext uri="{FF2B5EF4-FFF2-40B4-BE49-F238E27FC236}">
                <a16:creationId xmlns:a16="http://schemas.microsoft.com/office/drawing/2014/main" id="{F8C01DCC-78D2-F847-9CF7-12BDFBF2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3" name="Rectangle 16">
            <a:extLst>
              <a:ext uri="{FF2B5EF4-FFF2-40B4-BE49-F238E27FC236}">
                <a16:creationId xmlns:a16="http://schemas.microsoft.com/office/drawing/2014/main" id="{FCFCDB68-1BE4-DC43-920F-984D0CABA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4" name="Rectangle 18">
            <a:extLst>
              <a:ext uri="{FF2B5EF4-FFF2-40B4-BE49-F238E27FC236}">
                <a16:creationId xmlns:a16="http://schemas.microsoft.com/office/drawing/2014/main" id="{65921FC6-3BD3-D84D-92E6-E13EC0E6D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5" name="Rectangle 20">
            <a:extLst>
              <a:ext uri="{FF2B5EF4-FFF2-40B4-BE49-F238E27FC236}">
                <a16:creationId xmlns:a16="http://schemas.microsoft.com/office/drawing/2014/main" id="{3B6094A2-BE1D-924E-8B40-2A2FDE93A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6" name="Rectangle 22">
            <a:extLst>
              <a:ext uri="{FF2B5EF4-FFF2-40B4-BE49-F238E27FC236}">
                <a16:creationId xmlns:a16="http://schemas.microsoft.com/office/drawing/2014/main" id="{A9E5A693-DAF0-6145-B84E-76771F270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7" name="Rectangle 24">
            <a:extLst>
              <a:ext uri="{FF2B5EF4-FFF2-40B4-BE49-F238E27FC236}">
                <a16:creationId xmlns:a16="http://schemas.microsoft.com/office/drawing/2014/main" id="{D6407DDA-315F-3044-A8F2-19A14362F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8" name="Rectangle 26">
            <a:extLst>
              <a:ext uri="{FF2B5EF4-FFF2-40B4-BE49-F238E27FC236}">
                <a16:creationId xmlns:a16="http://schemas.microsoft.com/office/drawing/2014/main" id="{99F5C0B3-AC19-7943-96C3-696919589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89" name="Rectangle 6">
            <a:extLst>
              <a:ext uri="{FF2B5EF4-FFF2-40B4-BE49-F238E27FC236}">
                <a16:creationId xmlns:a16="http://schemas.microsoft.com/office/drawing/2014/main" id="{5949A652-49F6-EE4A-935C-B57185FF7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90" name="Rectangle 6">
            <a:extLst>
              <a:ext uri="{FF2B5EF4-FFF2-40B4-BE49-F238E27FC236}">
                <a16:creationId xmlns:a16="http://schemas.microsoft.com/office/drawing/2014/main" id="{15B3FEA3-9BC6-E543-9532-B04FCBD53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91" name="Rectangle 24">
            <a:extLst>
              <a:ext uri="{FF2B5EF4-FFF2-40B4-BE49-F238E27FC236}">
                <a16:creationId xmlns:a16="http://schemas.microsoft.com/office/drawing/2014/main" id="{6EFB2904-0E9F-694D-9507-19C6304D6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8692" name="TextBox 1">
            <a:extLst>
              <a:ext uri="{FF2B5EF4-FFF2-40B4-BE49-F238E27FC236}">
                <a16:creationId xmlns:a16="http://schemas.microsoft.com/office/drawing/2014/main" id="{587562B5-BBB7-9F4C-89C4-2191A619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993288"/>
            <a:ext cx="8280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сызықтар</a:t>
            </a:r>
            <a:endParaRPr lang="ru-RU" altLang="x-none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10)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бейнелейді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Пито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түтіктері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көлбеу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қайтымсыз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процесс.</a:t>
            </a:r>
          </a:p>
        </p:txBody>
      </p:sp>
      <p:pic>
        <p:nvPicPr>
          <p:cNvPr id="28693" name="Picture 20">
            <a:extLst>
              <a:ext uri="{FF2B5EF4-FFF2-40B4-BE49-F238E27FC236}">
                <a16:creationId xmlns:a16="http://schemas.microsoft.com/office/drawing/2014/main" id="{453A934E-BC68-8940-93BE-BEF57CEC9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" r="3940" b="16209"/>
          <a:stretch>
            <a:fillRect/>
          </a:stretch>
        </p:blipFill>
        <p:spPr bwMode="auto">
          <a:xfrm>
            <a:off x="803689" y="2047387"/>
            <a:ext cx="2989792" cy="325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4" name="TextBox 2">
            <a:extLst>
              <a:ext uri="{FF2B5EF4-FFF2-40B4-BE49-F238E27FC236}">
                <a16:creationId xmlns:a16="http://schemas.microsoft.com/office/drawing/2014/main" id="{DCD0187C-BB25-2C4D-B1B1-D05923299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501" y="2090382"/>
            <a:ext cx="46974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қысымынсыз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сызығынан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пьезометрлермен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манометрлермен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сызығынан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пьезометриялық-ағын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10).</a:t>
            </a:r>
          </a:p>
        </p:txBody>
      </p:sp>
      <p:sp>
        <p:nvSpPr>
          <p:cNvPr id="28695" name="TextBox 3">
            <a:extLst>
              <a:ext uri="{FF2B5EF4-FFF2-40B4-BE49-F238E27FC236}">
                <a16:creationId xmlns:a16="http://schemas.microsoft.com/office/drawing/2014/main" id="{49695A13-73B0-2F4E-93F2-82614CFAD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04" y="5450458"/>
            <a:ext cx="3816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 10 –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Суағынды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(насос): 1-Айдау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2-саптама; 3-сору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4-мойын; 5-бұру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6-қысымды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7-пьезометриялық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3">
            <a:extLst>
              <a:ext uri="{FF2B5EF4-FFF2-40B4-BE49-F238E27FC236}">
                <a16:creationId xmlns:a16="http://schemas.microsoft.com/office/drawing/2014/main" id="{71A34D28-3E83-1D45-BDB0-6E791EF5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0988" y="624205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CA52B7-FEAF-E742-8AA6-2628C614BF1D}" type="slidenum">
              <a:rPr lang="ru-RU" altLang="x-none"/>
              <a:pPr eaLnBrk="1" hangingPunct="1"/>
              <a:t>35</a:t>
            </a:fld>
            <a:endParaRPr lang="ru-RU" altLang="x-none"/>
          </a:p>
        </p:txBody>
      </p:sp>
      <p:sp>
        <p:nvSpPr>
          <p:cNvPr id="29701" name="Rectangle 13">
            <a:extLst>
              <a:ext uri="{FF2B5EF4-FFF2-40B4-BE49-F238E27FC236}">
                <a16:creationId xmlns:a16="http://schemas.microsoft.com/office/drawing/2014/main" id="{3B0F2B3B-C206-F348-ACA9-019FB2156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2" name="Rectangle 15">
            <a:extLst>
              <a:ext uri="{FF2B5EF4-FFF2-40B4-BE49-F238E27FC236}">
                <a16:creationId xmlns:a16="http://schemas.microsoft.com/office/drawing/2014/main" id="{A4ECB0EB-0BD5-A64B-BF2A-FD27748DA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3" name="Rectangle 19">
            <a:extLst>
              <a:ext uri="{FF2B5EF4-FFF2-40B4-BE49-F238E27FC236}">
                <a16:creationId xmlns:a16="http://schemas.microsoft.com/office/drawing/2014/main" id="{A3371D23-70BE-5F42-9D1A-9E0A18BBD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4" name="Rectangle 21">
            <a:extLst>
              <a:ext uri="{FF2B5EF4-FFF2-40B4-BE49-F238E27FC236}">
                <a16:creationId xmlns:a16="http://schemas.microsoft.com/office/drawing/2014/main" id="{FC49AB1D-FE58-4342-AFE2-FEFC9C356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5" name="Rectangle 23">
            <a:extLst>
              <a:ext uri="{FF2B5EF4-FFF2-40B4-BE49-F238E27FC236}">
                <a16:creationId xmlns:a16="http://schemas.microsoft.com/office/drawing/2014/main" id="{CA3DFD24-B522-9540-8B9A-96DE0CD3C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6" name="Rectangle 14">
            <a:extLst>
              <a:ext uri="{FF2B5EF4-FFF2-40B4-BE49-F238E27FC236}">
                <a16:creationId xmlns:a16="http://schemas.microsoft.com/office/drawing/2014/main" id="{909E1CB8-C125-3B4C-9D15-C322FE8F3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7" name="Rectangle 16">
            <a:extLst>
              <a:ext uri="{FF2B5EF4-FFF2-40B4-BE49-F238E27FC236}">
                <a16:creationId xmlns:a16="http://schemas.microsoft.com/office/drawing/2014/main" id="{B3903141-1F6F-FB4F-81FF-937C97D93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8" name="Rectangle 18">
            <a:extLst>
              <a:ext uri="{FF2B5EF4-FFF2-40B4-BE49-F238E27FC236}">
                <a16:creationId xmlns:a16="http://schemas.microsoft.com/office/drawing/2014/main" id="{D272C084-5448-B04E-8137-4C068EBFA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09" name="Rectangle 20">
            <a:extLst>
              <a:ext uri="{FF2B5EF4-FFF2-40B4-BE49-F238E27FC236}">
                <a16:creationId xmlns:a16="http://schemas.microsoft.com/office/drawing/2014/main" id="{A5B94F2F-D55F-C944-965F-205DA8CF2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0" name="Rectangle 22">
            <a:extLst>
              <a:ext uri="{FF2B5EF4-FFF2-40B4-BE49-F238E27FC236}">
                <a16:creationId xmlns:a16="http://schemas.microsoft.com/office/drawing/2014/main" id="{D0802F5D-370E-724F-849C-5A44616C6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1" name="Rectangle 24">
            <a:extLst>
              <a:ext uri="{FF2B5EF4-FFF2-40B4-BE49-F238E27FC236}">
                <a16:creationId xmlns:a16="http://schemas.microsoft.com/office/drawing/2014/main" id="{0D787A5D-5E92-E848-B126-5893E43D4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2" name="Rectangle 26">
            <a:extLst>
              <a:ext uri="{FF2B5EF4-FFF2-40B4-BE49-F238E27FC236}">
                <a16:creationId xmlns:a16="http://schemas.microsoft.com/office/drawing/2014/main" id="{EF7A6530-D936-B042-AC80-A0FE297CA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3" name="Rectangle 6">
            <a:extLst>
              <a:ext uri="{FF2B5EF4-FFF2-40B4-BE49-F238E27FC236}">
                <a16:creationId xmlns:a16="http://schemas.microsoft.com/office/drawing/2014/main" id="{54DBD8B5-133F-5849-823E-ACAB442FC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4" name="Rectangle 6">
            <a:extLst>
              <a:ext uri="{FF2B5EF4-FFF2-40B4-BE49-F238E27FC236}">
                <a16:creationId xmlns:a16="http://schemas.microsoft.com/office/drawing/2014/main" id="{B05F65E3-7776-DC4A-91D3-5097F96CC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5" name="Rectangle 24">
            <a:extLst>
              <a:ext uri="{FF2B5EF4-FFF2-40B4-BE49-F238E27FC236}">
                <a16:creationId xmlns:a16="http://schemas.microsoft.com/office/drawing/2014/main" id="{4FE6560C-29EA-2D4D-8546-A12A38B3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9716" name="TextBox 2">
            <a:extLst>
              <a:ext uri="{FF2B5EF4-FFF2-40B4-BE49-F238E27FC236}">
                <a16:creationId xmlns:a16="http://schemas.microsoft.com/office/drawing/2014/main" id="{23E362BB-71CB-2442-8CEB-0F8DF3326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46" y="1053737"/>
            <a:ext cx="842954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Бернýлли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algn="r" eaLnBrk="1" hangingPunct="1"/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(42)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биіктіктері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Бернулли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теңдеуінде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кішірейеді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0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1-ші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жуықтауда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ескерілмейді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x-non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(42) </a:t>
            </a:r>
            <a:r>
              <a:rPr lang="en-US" altLang="x-none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x-none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жоғарылағандықтан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саптамасынан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азаяды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білдіруге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x-none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</a:t>
            </a:r>
            <a:r>
              <a:rPr lang="ru-RU" altLang="x-none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вакуум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eaLnBrk="1" hangingPunct="1"/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(10-сурет).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саптамадан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сұйықтығының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вакуум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тасымалданатын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сору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сорылуына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әкеледі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10).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мойнында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араластырылып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ағызу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тасымалданады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ағатын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сорғылардың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үйкелетін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бөліктері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тепкіш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сорғыларға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артықшылығы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вакуум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эжекторлар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гидроэлеваторлар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сорғылар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Құрылыста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металл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беттерін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бүріккіш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пистолеттер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Сығылған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компрессордан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сұйықтығының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қозғалады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Автомобиль карбюраторы бензин мен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қоспасын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мөлшерлеу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ағынының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717" name="Rectangle 2">
            <a:extLst>
              <a:ext uri="{FF2B5EF4-FFF2-40B4-BE49-F238E27FC236}">
                <a16:creationId xmlns:a16="http://schemas.microsoft.com/office/drawing/2014/main" id="{545DE625-BD77-2342-B2C1-8C153BA75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graphicFrame>
        <p:nvGraphicFramePr>
          <p:cNvPr id="29718" name="Объект 5">
            <a:extLst>
              <a:ext uri="{FF2B5EF4-FFF2-40B4-BE49-F238E27FC236}">
                <a16:creationId xmlns:a16="http://schemas.microsoft.com/office/drawing/2014/main" id="{EA0BE79F-9F24-4343-838A-CB716032DB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954349"/>
              </p:ext>
            </p:extLst>
          </p:nvPr>
        </p:nvGraphicFramePr>
        <p:xfrm>
          <a:off x="3275856" y="1412776"/>
          <a:ext cx="20288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35699700" imgH="10236200" progId="Equation.3">
                  <p:embed/>
                </p:oleObj>
              </mc:Choice>
              <mc:Fallback>
                <p:oleObj name="Формула" r:id="rId2" imgW="35699700" imgH="10236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412776"/>
                        <a:ext cx="20288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>
            <a:extLst>
              <a:ext uri="{FF2B5EF4-FFF2-40B4-BE49-F238E27FC236}">
                <a16:creationId xmlns:a16="http://schemas.microsoft.com/office/drawing/2014/main" id="{7032C406-2D3E-6B47-9072-175638599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69" y="279400"/>
            <a:ext cx="8224837" cy="7747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12.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Сұйықтықтың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жылжуы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3">
            <a:extLst>
              <a:ext uri="{FF2B5EF4-FFF2-40B4-BE49-F238E27FC236}">
                <a16:creationId xmlns:a16="http://schemas.microsoft.com/office/drawing/2014/main" id="{C08E3033-3449-9142-BBA0-D9B4D8BA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682FFB-17A2-6442-8813-74EBCE4C79D2}" type="slidenum">
              <a:rPr lang="ru-RU" altLang="x-none"/>
              <a:pPr eaLnBrk="1" hangingPunct="1"/>
              <a:t>36</a:t>
            </a:fld>
            <a:endParaRPr lang="ru-RU" altLang="x-none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DE1406F-AFB7-1F42-97C9-9897178F8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44" y="297092"/>
            <a:ext cx="8280400" cy="79216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Өздігінен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дайындалуға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арналған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сұрақтар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1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бөлім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0725" name="TextBox 3">
            <a:extLst>
              <a:ext uri="{FF2B5EF4-FFF2-40B4-BE49-F238E27FC236}">
                <a16:creationId xmlns:a16="http://schemas.microsoft.com/office/drawing/2014/main" id="{8C739EF4-C564-754F-A578-75BC33D93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08" y="1412776"/>
            <a:ext cx="8388672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+mj-lt"/>
              <a:buAutoNum type="arabicPeriod"/>
            </a:pPr>
            <a:r>
              <a:rPr lang="ru-RU" sz="1600" dirty="0"/>
              <a:t>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процестерінің</a:t>
            </a:r>
            <a:r>
              <a:rPr lang="ru-RU" sz="1600" dirty="0"/>
              <a:t> </a:t>
            </a:r>
            <a:r>
              <a:rPr lang="ru-RU" sz="1600" dirty="0" err="1"/>
              <a:t>қарқындылығын</a:t>
            </a:r>
            <a:r>
              <a:rPr lang="ru-RU" sz="1600" dirty="0"/>
              <a:t> </a:t>
            </a: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параметрлер</a:t>
            </a:r>
            <a:r>
              <a:rPr lang="ru-RU" sz="1600" dirty="0"/>
              <a:t> </a:t>
            </a:r>
            <a:r>
              <a:rPr lang="ru-RU" sz="1600" dirty="0" err="1"/>
              <a:t>сипаттайды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Фика</a:t>
            </a:r>
            <a:r>
              <a:rPr lang="ru-RU" sz="1600" dirty="0"/>
              <a:t> </a:t>
            </a:r>
            <a:r>
              <a:rPr lang="ru-RU" sz="1600" dirty="0" err="1"/>
              <a:t>заңын</a:t>
            </a:r>
            <a:r>
              <a:rPr lang="ru-RU" sz="1600" dirty="0"/>
              <a:t> </a:t>
            </a:r>
            <a:r>
              <a:rPr lang="ru-RU" sz="1600" dirty="0" err="1"/>
              <a:t>жазыңыз</a:t>
            </a:r>
            <a:r>
              <a:rPr lang="ru-RU" sz="1600" dirty="0"/>
              <a:t>. </a:t>
            </a:r>
            <a:r>
              <a:rPr lang="ru-RU" sz="1600" dirty="0" err="1"/>
              <a:t>Табиғаттың</a:t>
            </a:r>
            <a:r>
              <a:rPr lang="ru-RU" sz="1600" dirty="0"/>
              <a:t> </a:t>
            </a: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заңымен</a:t>
            </a:r>
            <a:r>
              <a:rPr lang="ru-RU" sz="1600" dirty="0"/>
              <a:t> </a:t>
            </a:r>
            <a:r>
              <a:rPr lang="ru-RU" sz="1600" dirty="0" err="1"/>
              <a:t>айқын</a:t>
            </a:r>
            <a:r>
              <a:rPr lang="ru-RU" sz="1600" dirty="0"/>
              <a:t> </a:t>
            </a:r>
            <a:r>
              <a:rPr lang="ru-RU" sz="1600" dirty="0" err="1"/>
              <a:t>ұқсастық</a:t>
            </a:r>
            <a:r>
              <a:rPr lang="ru-RU" sz="1600" dirty="0"/>
              <a:t> </a:t>
            </a:r>
            <a:r>
              <a:rPr lang="ru-RU" sz="1600" dirty="0" err="1"/>
              <a:t>байқалады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Қандай</a:t>
            </a:r>
            <a:r>
              <a:rPr lang="ru-RU" sz="1600" dirty="0"/>
              <a:t> 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молекулалық</a:t>
            </a:r>
            <a:r>
              <a:rPr lang="ru-RU" sz="1600" dirty="0"/>
              <a:t> диффузия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жағдайларда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неге </a:t>
            </a:r>
            <a:r>
              <a:rPr lang="ru-RU" sz="1600" dirty="0" err="1"/>
              <a:t>термиялық</a:t>
            </a:r>
            <a:r>
              <a:rPr lang="ru-RU" sz="1600" dirty="0"/>
              <a:t> диффузия </a:t>
            </a:r>
            <a:r>
              <a:rPr lang="ru-RU" sz="1600" dirty="0" err="1"/>
              <a:t>пайда</a:t>
            </a:r>
            <a:r>
              <a:rPr lang="ru-RU" sz="1600" dirty="0"/>
              <a:t> </a:t>
            </a:r>
            <a:r>
              <a:rPr lang="ru-RU" sz="1600" dirty="0" err="1"/>
              <a:t>болады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Бародиффузия</a:t>
            </a:r>
            <a:r>
              <a:rPr lang="ru-RU" sz="1600" dirty="0"/>
              <a:t> </a:t>
            </a: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жағдайларда</a:t>
            </a:r>
            <a:r>
              <a:rPr lang="ru-RU" sz="1600" dirty="0"/>
              <a:t> </a:t>
            </a:r>
            <a:r>
              <a:rPr lang="ru-RU" sz="1600" dirty="0" err="1"/>
              <a:t>жүруі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Конвективті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молекулалық</a:t>
            </a:r>
            <a:r>
              <a:rPr lang="ru-RU" sz="1600" dirty="0"/>
              <a:t> диффузия </a:t>
            </a:r>
            <a:r>
              <a:rPr lang="ru-RU" sz="1600" dirty="0" err="1"/>
              <a:t>болған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ағынының</a:t>
            </a:r>
            <a:r>
              <a:rPr lang="ru-RU" sz="1600" dirty="0"/>
              <a:t> </a:t>
            </a:r>
            <a:r>
              <a:rPr lang="ru-RU" sz="1600" dirty="0" err="1"/>
              <a:t>тығыздығы</a:t>
            </a:r>
            <a:r>
              <a:rPr lang="ru-RU" sz="1600" dirty="0"/>
              <a:t> </a:t>
            </a:r>
            <a:r>
              <a:rPr lang="ru-RU" sz="1600" dirty="0" err="1"/>
              <a:t>қалай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Диффузиялық</a:t>
            </a:r>
            <a:r>
              <a:rPr lang="ru-RU" sz="1600" dirty="0"/>
              <a:t>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нені</a:t>
            </a:r>
            <a:r>
              <a:rPr lang="ru-RU" sz="1600" dirty="0"/>
              <a:t> </a:t>
            </a:r>
            <a:r>
              <a:rPr lang="ru-RU" sz="1600" dirty="0" err="1"/>
              <a:t>атайды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Қандай</a:t>
            </a:r>
            <a:r>
              <a:rPr lang="ru-RU" sz="1600" dirty="0"/>
              <a:t> 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процестері</a:t>
            </a:r>
            <a:r>
              <a:rPr lang="ru-RU" sz="1600" dirty="0"/>
              <a:t> масса </a:t>
            </a:r>
            <a:r>
              <a:rPr lang="ru-RU" sz="1600" dirty="0" err="1"/>
              <a:t>өткізгіштік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?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денелерде</a:t>
            </a:r>
            <a:r>
              <a:rPr lang="ru-RU" sz="1600" dirty="0"/>
              <a:t> </a:t>
            </a:r>
            <a:r>
              <a:rPr lang="ru-RU" sz="1600" dirty="0" err="1"/>
              <a:t>пайда</a:t>
            </a:r>
            <a:r>
              <a:rPr lang="ru-RU" sz="1600" dirty="0"/>
              <a:t> </a:t>
            </a:r>
            <a:r>
              <a:rPr lang="ru-RU" sz="1600" dirty="0" err="1"/>
              <a:t>болуы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Масса </a:t>
            </a:r>
            <a:r>
              <a:rPr lang="ru-RU" sz="1600" dirty="0" err="1"/>
              <a:t>өткізгіштіктің</a:t>
            </a:r>
            <a:r>
              <a:rPr lang="ru-RU" sz="1600" dirty="0"/>
              <a:t> </a:t>
            </a:r>
            <a:r>
              <a:rPr lang="ru-RU" sz="1600" dirty="0" err="1"/>
              <a:t>дифференциалдық</a:t>
            </a:r>
            <a:r>
              <a:rPr lang="ru-RU" sz="1600" dirty="0"/>
              <a:t> </a:t>
            </a:r>
            <a:r>
              <a:rPr lang="ru-RU" sz="1600" dirty="0" err="1"/>
              <a:t>теңдеуін</a:t>
            </a:r>
            <a:r>
              <a:rPr lang="ru-RU" sz="1600" dirty="0"/>
              <a:t> </a:t>
            </a:r>
            <a:r>
              <a:rPr lang="ru-RU" sz="1600" dirty="0" err="1"/>
              <a:t>жазыңыз</a:t>
            </a:r>
            <a:r>
              <a:rPr lang="ru-RU" sz="1600" dirty="0"/>
              <a:t>. </a:t>
            </a:r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белгілі</a:t>
            </a:r>
            <a:r>
              <a:rPr lang="ru-RU" sz="1600" dirty="0"/>
              <a:t> </a:t>
            </a:r>
            <a:r>
              <a:rPr lang="ru-RU" sz="1600" dirty="0" err="1"/>
              <a:t>теңдеумен</a:t>
            </a:r>
            <a:r>
              <a:rPr lang="ru-RU" sz="1600" dirty="0"/>
              <a:t> </a:t>
            </a:r>
            <a:r>
              <a:rPr lang="ru-RU" sz="1600" dirty="0" err="1"/>
              <a:t>айқын</a:t>
            </a:r>
            <a:r>
              <a:rPr lang="ru-RU" sz="1600" dirty="0"/>
              <a:t> </a:t>
            </a:r>
            <a:r>
              <a:rPr lang="ru-RU" sz="1600" dirty="0" err="1"/>
              <a:t>ұқсастық</a:t>
            </a:r>
            <a:r>
              <a:rPr lang="ru-RU" sz="1600" dirty="0"/>
              <a:t> </a:t>
            </a:r>
            <a:r>
              <a:rPr lang="ru-RU" sz="1600" dirty="0" err="1"/>
              <a:t>байқалады</a:t>
            </a:r>
            <a:r>
              <a:rPr lang="ru-RU" sz="1600" dirty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Массалық</a:t>
            </a:r>
            <a:r>
              <a:rPr lang="ru-RU" sz="1600" dirty="0"/>
              <a:t> </a:t>
            </a:r>
            <a:r>
              <a:rPr lang="ru-RU" sz="1600" dirty="0" err="1"/>
              <a:t>процестер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шекаралық</a:t>
            </a:r>
            <a:r>
              <a:rPr lang="ru-RU" sz="1600" dirty="0"/>
              <a:t> </a:t>
            </a:r>
            <a:r>
              <a:rPr lang="ru-RU" sz="1600" dirty="0" err="1"/>
              <a:t>жағдайларды</a:t>
            </a:r>
            <a:r>
              <a:rPr lang="ru-RU" sz="1600" dirty="0"/>
              <a:t> </a:t>
            </a:r>
            <a:r>
              <a:rPr lang="ru-RU" sz="1600" dirty="0" err="1"/>
              <a:t>тұжырымдаңыз</a:t>
            </a:r>
            <a:r>
              <a:rPr lang="ru-RU" sz="1600" dirty="0"/>
              <a:t>.</a:t>
            </a:r>
          </a:p>
          <a:p>
            <a:pPr>
              <a:buFont typeface="+mj-lt"/>
              <a:buAutoNum type="arabicPeriod"/>
            </a:pPr>
            <a:r>
              <a:rPr lang="ru-RU" sz="1600" dirty="0" err="1"/>
              <a:t>Массаның</a:t>
            </a:r>
            <a:r>
              <a:rPr lang="ru-RU" sz="1600" dirty="0"/>
              <a:t> </a:t>
            </a:r>
            <a:r>
              <a:rPr lang="ru-RU" sz="1600" dirty="0" err="1"/>
              <a:t>дифференциалдық</a:t>
            </a:r>
            <a:r>
              <a:rPr lang="ru-RU" sz="1600" dirty="0"/>
              <a:t> </a:t>
            </a:r>
            <a:r>
              <a:rPr lang="ru-RU" sz="1600" dirty="0" err="1"/>
              <a:t>теңдеуін</a:t>
            </a:r>
            <a:r>
              <a:rPr lang="ru-RU" sz="1600" dirty="0"/>
              <a:t> </a:t>
            </a:r>
            <a:r>
              <a:rPr lang="ru-RU" sz="1600" dirty="0" err="1"/>
              <a:t>жазыңыз</a:t>
            </a:r>
            <a:r>
              <a:rPr lang="ru-RU" sz="1600" dirty="0"/>
              <a:t>.</a:t>
            </a:r>
          </a:p>
          <a:p>
            <a:pPr marL="0" indent="0"/>
            <a:br>
              <a:rPr lang="ru-RU" sz="1600" dirty="0"/>
            </a:br>
            <a:endParaRPr lang="ru-RU" altLang="x-none" sz="1500" dirty="0"/>
          </a:p>
        </p:txBody>
      </p:sp>
    </p:spTree>
    <p:extLst>
      <p:ext uri="{BB962C8B-B14F-4D97-AF65-F5344CB8AC3E}">
        <p14:creationId xmlns:p14="http://schemas.microsoft.com/office/powerpoint/2010/main" val="33829479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3">
            <a:extLst>
              <a:ext uri="{FF2B5EF4-FFF2-40B4-BE49-F238E27FC236}">
                <a16:creationId xmlns:a16="http://schemas.microsoft.com/office/drawing/2014/main" id="{C08E3033-3449-9142-BBA0-D9B4D8BA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682FFB-17A2-6442-8813-74EBCE4C79D2}" type="slidenum">
              <a:rPr lang="ru-RU" altLang="x-none"/>
              <a:pPr eaLnBrk="1" hangingPunct="1"/>
              <a:t>37</a:t>
            </a:fld>
            <a:endParaRPr lang="ru-RU" altLang="x-none"/>
          </a:p>
        </p:txBody>
      </p:sp>
      <p:sp>
        <p:nvSpPr>
          <p:cNvPr id="30725" name="TextBox 3">
            <a:extLst>
              <a:ext uri="{FF2B5EF4-FFF2-40B4-BE49-F238E27FC236}">
                <a16:creationId xmlns:a16="http://schemas.microsoft.com/office/drawing/2014/main" id="{8C739EF4-C564-754F-A578-75BC33D93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52" y="1484784"/>
            <a:ext cx="8280400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ru-RU" altLang="x-none" sz="1500" dirty="0"/>
              <a:t>Идеал, </a:t>
            </a:r>
            <a:r>
              <a:rPr lang="ru-RU" altLang="x-none" sz="1500" dirty="0" err="1"/>
              <a:t>нақты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ньютондық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емес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туралы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айтыңыз</a:t>
            </a:r>
            <a:r>
              <a:rPr lang="ru-RU" altLang="x-none" sz="1500" dirty="0"/>
              <a:t>. </a:t>
            </a:r>
            <a:r>
              <a:rPr lang="ru-RU" altLang="x-none" sz="1500" dirty="0" err="1"/>
              <a:t>Мысалдар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келтіріңіз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мен </a:t>
            </a:r>
            <a:r>
              <a:rPr lang="ru-RU" altLang="x-none" sz="1500" dirty="0" err="1"/>
              <a:t>газдарда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әрекет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ететін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күштердің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сипаты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мен </a:t>
            </a:r>
            <a:r>
              <a:rPr lang="ru-RU" altLang="x-none" sz="1500" dirty="0" err="1"/>
              <a:t>газдар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ағындарының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түрлері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туралы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айтып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беріңіз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Ағынның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үздіксіздік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теңдеуінің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мәні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неде</a:t>
            </a:r>
            <a:r>
              <a:rPr lang="ru-RU" altLang="x-none" sz="1500" dirty="0"/>
              <a:t>? 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/>
              <a:t>Идеал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нақты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сұйықтықтардың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негізгі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қозғалыс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теңдеулерін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атаңыз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сипаттаңыз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Гидродинамикалық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қысым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оның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мәні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/>
              <a:t>Идеал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нақты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үшін</a:t>
            </a:r>
            <a:r>
              <a:rPr lang="ru-RU" altLang="x-none" sz="1500" dirty="0"/>
              <a:t> Бернулли </a:t>
            </a:r>
            <a:r>
              <a:rPr lang="ru-RU" altLang="x-none" sz="1500" dirty="0" err="1"/>
              <a:t>теңдеуі</a:t>
            </a:r>
            <a:r>
              <a:rPr lang="ru-RU" altLang="x-none" sz="1500" dirty="0"/>
              <a:t>. </a:t>
            </a:r>
            <a:r>
              <a:rPr lang="ru-RU" altLang="x-none" sz="1500" dirty="0" err="1"/>
              <a:t>Оның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энергетикалық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және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геометриялық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мағынасын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түсіндіріңіз</a:t>
            </a:r>
            <a:r>
              <a:rPr lang="ru-RU" altLang="x-none" sz="1500" dirty="0"/>
              <a:t>. 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Құбырлардағы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сұйықтықтардың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қандай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режимдері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сізге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белгілі</a:t>
            </a:r>
            <a:r>
              <a:rPr lang="ru-RU" altLang="x-none" sz="1500" dirty="0"/>
              <a:t>? </a:t>
            </a:r>
            <a:r>
              <a:rPr lang="ru-RU" altLang="x-none" sz="1500" dirty="0" err="1"/>
              <a:t>Мысал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келтіріңіз</a:t>
            </a:r>
            <a:r>
              <a:rPr lang="ru-RU" altLang="x-none" sz="1500" dirty="0"/>
              <a:t>, </a:t>
            </a:r>
            <a:r>
              <a:rPr lang="ru-RU" altLang="x-none" sz="1500" dirty="0" err="1"/>
              <a:t>олардың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сипаттамасы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Саңылаулар</a:t>
            </a:r>
            <a:r>
              <a:rPr lang="ru-RU" altLang="x-none" sz="1500" dirty="0"/>
              <a:t> мен </a:t>
            </a:r>
            <a:r>
              <a:rPr lang="ru-RU" altLang="x-none" sz="1500" dirty="0" err="1"/>
              <a:t>саптамалардан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мен </a:t>
            </a:r>
            <a:r>
              <a:rPr lang="ru-RU" altLang="x-none" sz="1500" dirty="0" err="1"/>
              <a:t>газдардың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шығуы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туралы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айтып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беріңіз</a:t>
            </a:r>
            <a:r>
              <a:rPr lang="ru-RU" altLang="x-none" sz="1500" dirty="0"/>
              <a:t>.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 err="1"/>
              <a:t>Гидравликалық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соққы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дегеніміз</a:t>
            </a:r>
            <a:r>
              <a:rPr lang="ru-RU" altLang="x-none" sz="1500" dirty="0"/>
              <a:t> не?</a:t>
            </a:r>
          </a:p>
          <a:p>
            <a:pPr algn="just" eaLnBrk="1" hangingPunct="1">
              <a:buFontTx/>
              <a:buAutoNum type="arabicPeriod"/>
            </a:pPr>
            <a:r>
              <a:rPr lang="ru-RU" altLang="x-none" sz="1500" dirty="0"/>
              <a:t>Су </a:t>
            </a:r>
            <a:r>
              <a:rPr lang="ru-RU" altLang="x-none" sz="1500" dirty="0" err="1"/>
              <a:t>ағынының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сорғысының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мысалын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қолдана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отырып</a:t>
            </a:r>
            <a:r>
              <a:rPr lang="ru-RU" altLang="x-none" sz="1500" dirty="0"/>
              <a:t>, </a:t>
            </a:r>
            <a:r>
              <a:rPr lang="ru-RU" altLang="x-none" sz="1500" dirty="0" err="1"/>
              <a:t>ағындардағы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сұйықтықтар</a:t>
            </a:r>
            <a:r>
              <a:rPr lang="ru-RU" altLang="x-none" sz="1500" dirty="0"/>
              <a:t> мен </a:t>
            </a:r>
            <a:r>
              <a:rPr lang="ru-RU" altLang="x-none" sz="1500" dirty="0" err="1"/>
              <a:t>газдардың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қозғалыс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сипаты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туралы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айтып</a:t>
            </a:r>
            <a:r>
              <a:rPr lang="ru-RU" altLang="x-none" sz="1500" dirty="0"/>
              <a:t> </a:t>
            </a:r>
            <a:r>
              <a:rPr lang="ru-RU" altLang="x-none" sz="1500" dirty="0" err="1"/>
              <a:t>беріңіз</a:t>
            </a:r>
            <a:r>
              <a:rPr lang="ru-RU" altLang="x-none" sz="1500" dirty="0"/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DE1406F-AFB7-1F42-97C9-9897178F8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44" y="297092"/>
            <a:ext cx="8280400" cy="79216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Өздігінен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дайындалуға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арналған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сұрақтар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2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бөлім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3">
            <a:extLst>
              <a:ext uri="{FF2B5EF4-FFF2-40B4-BE49-F238E27FC236}">
                <a16:creationId xmlns:a16="http://schemas.microsoft.com/office/drawing/2014/main" id="{FCA0A1FC-23BC-CD44-B00A-3EC78E43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EC18B-0BC6-984E-9039-5BC5919ACADC}" type="slidenum">
              <a:rPr lang="ru-RU" altLang="x-none"/>
              <a:pPr eaLnBrk="1" hangingPunct="1"/>
              <a:t>38</a:t>
            </a:fld>
            <a:endParaRPr lang="ru-RU" altLang="x-none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0E1D5B4-FEE7-3947-A69D-4C5706ABC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63" y="252524"/>
            <a:ext cx="7772474" cy="72050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ru-RU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Қолданылған</a:t>
            </a:r>
            <a:r>
              <a:rPr lang="ru-RU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әдебиеттер</a:t>
            </a:r>
            <a:endParaRPr lang="ru-RU" sz="3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749" name="Объект 2">
            <a:extLst>
              <a:ext uri="{FF2B5EF4-FFF2-40B4-BE49-F238E27FC236}">
                <a16:creationId xmlns:a16="http://schemas.microsoft.com/office/drawing/2014/main" id="{EC915A9B-A8BD-6C48-829E-59F9A1849024}"/>
              </a:ext>
            </a:extLst>
          </p:cNvPr>
          <p:cNvSpPr txBox="1">
            <a:spLocks/>
          </p:cNvSpPr>
          <p:nvPr/>
        </p:nvSpPr>
        <p:spPr bwMode="auto">
          <a:xfrm>
            <a:off x="461963" y="1196752"/>
            <a:ext cx="8224837" cy="504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20000"/>
              </a:spcBef>
            </a:pPr>
            <a:r>
              <a:rPr lang="ru-RU" altLang="x-none" sz="1600" dirty="0"/>
              <a:t>1. Александров Н.Е., Богданов А.И. и др. Основы теории тепловых процессов и машин. Ч.1. / Под ред. Н.И. Прокопенко.  - М.: БИНОМ. Лаборатория знаний, 2006.</a:t>
            </a:r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</a:pPr>
            <a:r>
              <a:rPr lang="ru-RU" altLang="x-none" sz="1600" dirty="0"/>
              <a:t>2. Прибытков И.А., Левицкий И.А. Теоретические основы теплотехники. – М.: Издательский центр «Академия», 2004. </a:t>
            </a:r>
          </a:p>
          <a:p>
            <a:pPr algn="just">
              <a:lnSpc>
                <a:spcPct val="150000"/>
              </a:lnSpc>
            </a:pPr>
            <a:r>
              <a:rPr lang="kk-KZ" altLang="x-none" sz="1600" dirty="0"/>
              <a:t>3. </a:t>
            </a:r>
            <a:r>
              <a:rPr lang="kk-KZ" altLang="x-none" sz="1600" dirty="0" err="1"/>
              <a:t>Теплотехника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металлургического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производства</a:t>
            </a:r>
            <a:r>
              <a:rPr lang="kk-KZ" altLang="x-none" sz="1600" dirty="0"/>
              <a:t>. </a:t>
            </a:r>
            <a:r>
              <a:rPr lang="ru-RU" altLang="x-none" sz="1600" dirty="0"/>
              <a:t>Т.1</a:t>
            </a:r>
            <a:r>
              <a:rPr lang="kk-KZ" altLang="x-none" sz="1600" dirty="0"/>
              <a:t>. </a:t>
            </a:r>
            <a:r>
              <a:rPr lang="kk-KZ" altLang="x-none" sz="1600" dirty="0" err="1"/>
              <a:t>Учебник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для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ВУЗов</a:t>
            </a:r>
            <a:r>
              <a:rPr lang="kk-KZ" altLang="x-none" sz="1600" dirty="0"/>
              <a:t> / </a:t>
            </a:r>
            <a:r>
              <a:rPr lang="kk-KZ" altLang="x-none" sz="1600" dirty="0" err="1"/>
              <a:t>Кривандин</a:t>
            </a:r>
            <a:r>
              <a:rPr lang="kk-KZ" altLang="x-none" sz="1600" dirty="0"/>
              <a:t> В.А., </a:t>
            </a:r>
            <a:r>
              <a:rPr lang="kk-KZ" altLang="x-none" sz="1600" dirty="0" err="1"/>
              <a:t>Артюнов</a:t>
            </a:r>
            <a:r>
              <a:rPr lang="kk-KZ" altLang="x-none" sz="1600" dirty="0"/>
              <a:t> В.А., Бел</a:t>
            </a:r>
            <a:r>
              <a:rPr lang="ru-RU" altLang="x-none" sz="1600" dirty="0"/>
              <a:t>о</a:t>
            </a:r>
            <a:r>
              <a:rPr lang="kk-KZ" altLang="x-none" sz="1600" dirty="0" err="1"/>
              <a:t>усов</a:t>
            </a:r>
            <a:r>
              <a:rPr lang="kk-KZ" altLang="x-none" sz="1600" dirty="0"/>
              <a:t> В.В., и </a:t>
            </a:r>
            <a:r>
              <a:rPr lang="kk-KZ" altLang="x-none" sz="1600" dirty="0" err="1"/>
              <a:t>др</a:t>
            </a:r>
            <a:r>
              <a:rPr lang="kk-KZ" altLang="x-none" sz="1600" dirty="0"/>
              <a:t>. – </a:t>
            </a:r>
            <a:r>
              <a:rPr lang="kk-KZ" altLang="x-none" sz="1600" dirty="0" err="1"/>
              <a:t>М</a:t>
            </a:r>
            <a:r>
              <a:rPr lang="kk-KZ" altLang="x-none" sz="1600" dirty="0"/>
              <a:t>.: МИСИС, 2002.</a:t>
            </a:r>
            <a:endParaRPr lang="ru-RU" altLang="x-none" sz="1600" dirty="0"/>
          </a:p>
          <a:p>
            <a:pPr algn="just">
              <a:lnSpc>
                <a:spcPct val="150000"/>
              </a:lnSpc>
            </a:pPr>
            <a:r>
              <a:rPr lang="ru-RU" altLang="x-none" sz="1600" dirty="0"/>
              <a:t>4. </a:t>
            </a:r>
            <a:r>
              <a:rPr lang="kk-KZ" altLang="x-none" sz="1600" dirty="0" err="1"/>
              <a:t>Теплотехника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металлургического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производства</a:t>
            </a:r>
            <a:r>
              <a:rPr lang="kk-KZ" altLang="x-none" sz="1600" dirty="0"/>
              <a:t>. </a:t>
            </a:r>
            <a:r>
              <a:rPr lang="ru-RU" altLang="x-none" sz="1600" dirty="0"/>
              <a:t>Т.2</a:t>
            </a:r>
            <a:r>
              <a:rPr lang="kk-KZ" altLang="x-none" sz="1600" dirty="0"/>
              <a:t>. </a:t>
            </a:r>
            <a:r>
              <a:rPr lang="kk-KZ" altLang="x-none" sz="1600" dirty="0" err="1"/>
              <a:t>Учебник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для</a:t>
            </a:r>
            <a:r>
              <a:rPr lang="kk-KZ" altLang="x-none" sz="1600" dirty="0"/>
              <a:t> </a:t>
            </a:r>
            <a:r>
              <a:rPr lang="kk-KZ" altLang="x-none" sz="1600" dirty="0" err="1"/>
              <a:t>ВУЗов</a:t>
            </a:r>
            <a:r>
              <a:rPr lang="kk-KZ" altLang="x-none" sz="1600" dirty="0"/>
              <a:t> / </a:t>
            </a:r>
            <a:r>
              <a:rPr lang="kk-KZ" altLang="x-none" sz="1600" dirty="0" err="1"/>
              <a:t>Кривандин</a:t>
            </a:r>
            <a:r>
              <a:rPr lang="kk-KZ" altLang="x-none" sz="1600" dirty="0"/>
              <a:t> В.А., </a:t>
            </a:r>
            <a:r>
              <a:rPr lang="kk-KZ" altLang="x-none" sz="1600" dirty="0" err="1"/>
              <a:t>Артюнов</a:t>
            </a:r>
            <a:r>
              <a:rPr lang="kk-KZ" altLang="x-none" sz="1600" dirty="0"/>
              <a:t> В.А., Бел</a:t>
            </a:r>
            <a:r>
              <a:rPr lang="ru-RU" altLang="x-none" sz="1600" dirty="0"/>
              <a:t>о</a:t>
            </a:r>
            <a:r>
              <a:rPr lang="kk-KZ" altLang="x-none" sz="1600" dirty="0" err="1"/>
              <a:t>усов</a:t>
            </a:r>
            <a:r>
              <a:rPr lang="kk-KZ" altLang="x-none" sz="1600" dirty="0"/>
              <a:t> В.В., и </a:t>
            </a:r>
            <a:r>
              <a:rPr lang="kk-KZ" altLang="x-none" sz="1600" dirty="0" err="1"/>
              <a:t>др</a:t>
            </a:r>
            <a:r>
              <a:rPr lang="kk-KZ" altLang="x-none" sz="1600" dirty="0"/>
              <a:t>. – </a:t>
            </a:r>
            <a:r>
              <a:rPr lang="kk-KZ" altLang="x-none" sz="1600" dirty="0" err="1"/>
              <a:t>М</a:t>
            </a:r>
            <a:r>
              <a:rPr lang="kk-KZ" altLang="x-none" sz="1600" dirty="0"/>
              <a:t>.: МИСИС, 2002.</a:t>
            </a:r>
            <a:endParaRPr lang="ru-RU" altLang="x-none" sz="1600" dirty="0"/>
          </a:p>
          <a:p>
            <a:pPr algn="just">
              <a:lnSpc>
                <a:spcPct val="150000"/>
              </a:lnSpc>
            </a:pPr>
            <a:r>
              <a:rPr lang="ru-RU" altLang="x-none" sz="1600" dirty="0"/>
              <a:t>5. Металлургическая теплотехника. Т.1. Учебник для ВУЗов / </a:t>
            </a:r>
            <a:r>
              <a:rPr lang="ru-RU" altLang="x-none" sz="1600" dirty="0" err="1"/>
              <a:t>Кривандин</a:t>
            </a:r>
            <a:r>
              <a:rPr lang="ru-RU" altLang="x-none" sz="1600" dirty="0"/>
              <a:t> В.А., Арутюнов В.А., Мастрюков Б.С., и др. – М.: Металлургия, 1986.</a:t>
            </a:r>
          </a:p>
          <a:p>
            <a:pPr algn="just">
              <a:lnSpc>
                <a:spcPct val="150000"/>
              </a:lnSpc>
            </a:pPr>
            <a:r>
              <a:rPr lang="ru-RU" altLang="x-none" sz="1600" dirty="0"/>
              <a:t>6. Металлургическая теплотехника. Т.2. Учебник для ВУЗов / </a:t>
            </a:r>
            <a:r>
              <a:rPr lang="ru-RU" altLang="x-none" sz="1600" dirty="0" err="1"/>
              <a:t>Кривандин</a:t>
            </a:r>
            <a:r>
              <a:rPr lang="ru-RU" altLang="x-none" sz="1600" dirty="0"/>
              <a:t> В.А., Арутюнов В.А., Мастрюков Б.С., и др. – М.: Металлургия, 1986.</a:t>
            </a:r>
          </a:p>
          <a:p>
            <a:pPr algn="just">
              <a:lnSpc>
                <a:spcPct val="150000"/>
              </a:lnSpc>
            </a:pPr>
            <a:r>
              <a:rPr lang="ru-RU" altLang="x-none" sz="1600" dirty="0"/>
              <a:t>7.  Материалы сайта: </a:t>
            </a:r>
            <a:r>
              <a:rPr lang="en-US" altLang="x-none" sz="1600" dirty="0">
                <a:hlinkClick r:id="rId2"/>
              </a:rPr>
              <a:t>https://studref.com/444680/tehnika/massoobmennye_protsessy</a:t>
            </a:r>
            <a:r>
              <a:rPr lang="ru-RU" altLang="x-none" sz="1600" dirty="0"/>
              <a:t> </a:t>
            </a:r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</a:pPr>
            <a:endParaRPr lang="ru-RU" altLang="x-none" sz="1600" dirty="0"/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</a:pPr>
            <a:endParaRPr lang="ru-RU" altLang="x-none" sz="16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4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36" y="1069213"/>
            <a:ext cx="82804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1600" dirty="0"/>
              <a:t>Масса </a:t>
            </a:r>
            <a:r>
              <a:rPr lang="ru-RU" sz="1600" dirty="0" err="1"/>
              <a:t>алмасудың</a:t>
            </a:r>
            <a:r>
              <a:rPr lang="ru-RU" sz="1600" dirty="0"/>
              <a:t> </a:t>
            </a:r>
            <a:r>
              <a:rPr lang="ru-RU" sz="1600" dirty="0" err="1"/>
              <a:t>қарқындылығы</a:t>
            </a:r>
            <a:r>
              <a:rPr lang="ru-RU" sz="1600" dirty="0"/>
              <a:t> </a:t>
            </a:r>
            <a:r>
              <a:rPr lang="ru-RU" sz="1600" dirty="0" err="1"/>
              <a:t>әдетте</a:t>
            </a:r>
            <a:r>
              <a:rPr lang="ru-RU" sz="1600" dirty="0"/>
              <a:t> </a:t>
            </a:r>
            <a:r>
              <a:rPr lang="ru-RU" sz="1600" dirty="0" err="1"/>
              <a:t>белгілі</a:t>
            </a:r>
            <a:r>
              <a:rPr lang="ru-RU" sz="1600" dirty="0"/>
              <a:t> </a:t>
            </a:r>
            <a:r>
              <a:rPr lang="ru-RU" sz="1600" dirty="0" err="1"/>
              <a:t>бір</a:t>
            </a:r>
            <a:r>
              <a:rPr lang="ru-RU" sz="1600" dirty="0"/>
              <a:t> бет </a:t>
            </a:r>
            <a:r>
              <a:rPr lang="ru-RU" sz="1600" dirty="0" err="1"/>
              <a:t>арқылы</a:t>
            </a:r>
            <a:r>
              <a:rPr lang="ru-RU" sz="1600" dirty="0"/>
              <a:t> </a:t>
            </a:r>
            <a:r>
              <a:rPr lang="ru-RU" sz="1600" dirty="0" err="1"/>
              <a:t>оған</a:t>
            </a:r>
            <a:r>
              <a:rPr lang="ru-RU" sz="1600" dirty="0"/>
              <a:t> </a:t>
            </a:r>
            <a:r>
              <a:rPr lang="ru-RU" sz="1600" dirty="0" err="1"/>
              <a:t>қалыпты</a:t>
            </a:r>
            <a:r>
              <a:rPr lang="ru-RU" sz="1600" dirty="0"/>
              <a:t> </a:t>
            </a:r>
            <a:r>
              <a:rPr lang="ru-RU" sz="1600" dirty="0" err="1"/>
              <a:t>бағытта</a:t>
            </a:r>
            <a:r>
              <a:rPr lang="ru-RU" sz="1600" dirty="0"/>
              <a:t> </a:t>
            </a:r>
            <a:r>
              <a:rPr lang="ru-RU" sz="1600" dirty="0" err="1"/>
              <a:t>өтетін</a:t>
            </a:r>
            <a:r>
              <a:rPr lang="ru-RU" sz="1600" dirty="0"/>
              <a:t> </a:t>
            </a:r>
            <a:r>
              <a:rPr lang="ru-RU" sz="1600" dirty="0" err="1"/>
              <a:t>заттың</a:t>
            </a:r>
            <a:r>
              <a:rPr lang="ru-RU" sz="1600" dirty="0"/>
              <a:t> </a:t>
            </a:r>
            <a:r>
              <a:rPr lang="ru-RU" sz="1600" dirty="0" err="1"/>
              <a:t>мөлшерімен</a:t>
            </a:r>
            <a:r>
              <a:rPr lang="ru-RU" sz="1600" dirty="0"/>
              <a:t> </a:t>
            </a:r>
            <a:r>
              <a:rPr lang="ru-RU" sz="1600" dirty="0" err="1"/>
              <a:t>сипатталады</a:t>
            </a:r>
            <a:r>
              <a:rPr lang="ru-RU" sz="1600" dirty="0"/>
              <a:t>.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мән</a:t>
            </a:r>
            <a:r>
              <a:rPr lang="ru-RU" sz="1600" dirty="0"/>
              <a:t> осы </a:t>
            </a:r>
            <a:r>
              <a:rPr lang="ru-RU" sz="1600" dirty="0" err="1"/>
              <a:t>компоненттің</a:t>
            </a:r>
            <a:r>
              <a:rPr lang="ru-RU" sz="1600" dirty="0"/>
              <a:t> </a:t>
            </a:r>
            <a:r>
              <a:rPr lang="en-US" sz="1600" dirty="0"/>
              <a:t>J </a:t>
            </a:r>
            <a:r>
              <a:rPr lang="ru-RU" sz="1600" dirty="0" err="1"/>
              <a:t>массалық</a:t>
            </a:r>
            <a:r>
              <a:rPr lang="ru-RU" sz="1600" dirty="0"/>
              <a:t> </a:t>
            </a:r>
            <a:r>
              <a:rPr lang="ru-RU" sz="1600" dirty="0" err="1"/>
              <a:t>ағыны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 </a:t>
            </a:r>
            <a:r>
              <a:rPr lang="ru-RU" sz="1600" b="1" dirty="0" err="1">
                <a:solidFill>
                  <a:srgbClr val="FF0000"/>
                </a:solidFill>
              </a:rPr>
              <a:t>Бірлік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бетінен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өтетін</a:t>
            </a:r>
            <a:r>
              <a:rPr lang="ru-RU" sz="1600" b="1" dirty="0">
                <a:solidFill>
                  <a:srgbClr val="FF0000"/>
                </a:solidFill>
              </a:rPr>
              <a:t> масса </a:t>
            </a:r>
            <a:r>
              <a:rPr lang="ru-RU" sz="1600" b="1" dirty="0" err="1">
                <a:solidFill>
                  <a:srgbClr val="FF0000"/>
                </a:solidFill>
              </a:rPr>
              <a:t>ағыны</a:t>
            </a:r>
            <a:r>
              <a:rPr lang="ru-RU" sz="1600" b="1" dirty="0">
                <a:solidFill>
                  <a:srgbClr val="FF0000"/>
                </a:solidFill>
              </a:rPr>
              <a:t> масса </a:t>
            </a:r>
            <a:r>
              <a:rPr lang="ru-RU" sz="1600" b="1" dirty="0" err="1">
                <a:solidFill>
                  <a:srgbClr val="FF0000"/>
                </a:solidFill>
              </a:rPr>
              <a:t>ағынының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тығыздығы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j </a:t>
            </a:r>
            <a:r>
              <a:rPr lang="ru-RU" sz="1600" b="1" dirty="0" err="1">
                <a:solidFill>
                  <a:srgbClr val="FF0000"/>
                </a:solidFill>
              </a:rPr>
              <a:t>деп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аталады</a:t>
            </a:r>
            <a:r>
              <a:rPr lang="ru-RU" sz="1600" b="1" dirty="0">
                <a:solidFill>
                  <a:srgbClr val="FF0000"/>
                </a:solidFill>
              </a:rPr>
              <a:t>:</a:t>
            </a:r>
            <a:endParaRPr lang="en-US" sz="1600" b="1" i="1" dirty="0">
              <a:solidFill>
                <a:srgbClr val="FF0000"/>
              </a:solidFill>
            </a:endParaRPr>
          </a:p>
          <a:p>
            <a:pPr algn="just"/>
            <a:endParaRPr lang="en-US" sz="1600" i="1" dirty="0"/>
          </a:p>
          <a:p>
            <a:pPr algn="r"/>
            <a:r>
              <a:rPr lang="en-US" sz="1600" dirty="0"/>
              <a:t>(1)</a:t>
            </a:r>
          </a:p>
          <a:p>
            <a:pPr algn="just"/>
            <a:endParaRPr lang="en-US" sz="1600" dirty="0"/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Дәлірек</a:t>
            </a:r>
            <a:r>
              <a:rPr lang="ru-RU" sz="1600" dirty="0"/>
              <a:t> </a:t>
            </a:r>
            <a:r>
              <a:rPr lang="ru-RU" sz="1600" dirty="0" err="1"/>
              <a:t>айтқанда</a:t>
            </a:r>
            <a:r>
              <a:rPr lang="ru-RU" sz="1600" dirty="0"/>
              <a:t>,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ұғымдар</a:t>
            </a:r>
            <a:r>
              <a:rPr lang="ru-RU" sz="1600" dirty="0"/>
              <a:t> </a:t>
            </a:r>
            <a:r>
              <a:rPr lang="ru-RU" sz="1600" dirty="0" err="1"/>
              <a:t>мына</a:t>
            </a:r>
            <a:r>
              <a:rPr lang="ru-RU" sz="1600" dirty="0"/>
              <a:t> </a:t>
            </a:r>
            <a:r>
              <a:rPr lang="ru-RU" sz="1600" dirty="0" err="1"/>
              <a:t>формулалармен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/>
              <a:t>:</a:t>
            </a:r>
            <a:endParaRPr lang="en-US" sz="1600" dirty="0"/>
          </a:p>
          <a:p>
            <a:pPr algn="just"/>
            <a:endParaRPr lang="en-US" sz="1600" dirty="0"/>
          </a:p>
          <a:p>
            <a:pPr algn="r"/>
            <a:r>
              <a:rPr lang="en-US" sz="1600" dirty="0"/>
              <a:t>(2)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ru-RU" sz="1600" dirty="0"/>
          </a:p>
          <a:p>
            <a:r>
              <a:rPr lang="en-US" sz="1600" dirty="0"/>
              <a:t>j = </a:t>
            </a:r>
            <a:r>
              <a:rPr lang="en-US" sz="1600" dirty="0" err="1"/>
              <a:t>const</a:t>
            </a:r>
            <a:r>
              <a:rPr lang="en-US" sz="1600" dirty="0"/>
              <a:t> </a:t>
            </a:r>
            <a:r>
              <a:rPr lang="ru-RU" sz="1600" dirty="0" err="1"/>
              <a:t>болған</a:t>
            </a:r>
            <a:r>
              <a:rPr lang="ru-RU" sz="1600" dirty="0"/>
              <a:t> </a:t>
            </a:r>
            <a:r>
              <a:rPr lang="ru-RU" sz="1600" dirty="0" err="1"/>
              <a:t>жағдайда</a:t>
            </a:r>
            <a:r>
              <a:rPr lang="ru-RU" sz="1600" dirty="0"/>
              <a:t>, </a:t>
            </a:r>
            <a:r>
              <a:rPr lang="ru-RU" sz="1600" dirty="0" err="1"/>
              <a:t>ерекше</a:t>
            </a:r>
            <a:r>
              <a:rPr lang="ru-RU" sz="1600" dirty="0"/>
              <a:t> </a:t>
            </a:r>
            <a:r>
              <a:rPr lang="ru-RU" sz="1600" dirty="0" err="1"/>
              <a:t>жағдай</a:t>
            </a:r>
            <a:r>
              <a:rPr lang="ru-RU" sz="1600" dirty="0"/>
              <a:t> </a:t>
            </a:r>
            <a:r>
              <a:rPr lang="ru-RU" sz="1600" dirty="0" err="1"/>
              <a:t>ретінде</a:t>
            </a:r>
            <a:r>
              <a:rPr lang="ru-RU" sz="1600" dirty="0"/>
              <a:t> </a:t>
            </a:r>
            <a:r>
              <a:rPr lang="ru-RU" sz="1600" dirty="0" err="1"/>
              <a:t>бізде</a:t>
            </a:r>
            <a:r>
              <a:rPr lang="ru-RU" sz="1600" dirty="0"/>
              <a:t> </a:t>
            </a:r>
            <a:r>
              <a:rPr lang="en-US" sz="1600" dirty="0"/>
              <a:t>J = </a:t>
            </a:r>
            <a:r>
              <a:rPr lang="en-US" sz="1600" dirty="0" err="1"/>
              <a:t>jF</a:t>
            </a:r>
            <a:r>
              <a:rPr lang="en-US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формула (1) бар. </a:t>
            </a:r>
            <a:r>
              <a:rPr lang="en-US" sz="1600" dirty="0"/>
              <a:t>J </a:t>
            </a:r>
            <a:r>
              <a:rPr lang="ru-RU" sz="1600" dirty="0" err="1"/>
              <a:t>мәні-компоненттің</a:t>
            </a:r>
            <a:r>
              <a:rPr lang="ru-RU" sz="1600" dirty="0"/>
              <a:t> </a:t>
            </a:r>
            <a:r>
              <a:rPr lang="ru-RU" sz="1600" dirty="0" err="1"/>
              <a:t>концентрациясының</a:t>
            </a:r>
            <a:r>
              <a:rPr lang="ru-RU" sz="1600" dirty="0"/>
              <a:t> </a:t>
            </a:r>
            <a:r>
              <a:rPr lang="ru-RU" sz="1600" dirty="0" err="1"/>
              <a:t>төмендеуіне</a:t>
            </a:r>
            <a:r>
              <a:rPr lang="ru-RU" sz="1600" dirty="0"/>
              <a:t> </a:t>
            </a:r>
            <a:r>
              <a:rPr lang="ru-RU" sz="1600" dirty="0" err="1"/>
              <a:t>бағытталған</a:t>
            </a:r>
            <a:r>
              <a:rPr lang="ru-RU" sz="1600" dirty="0"/>
              <a:t> вектор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табылады</a:t>
            </a:r>
            <a:r>
              <a:rPr lang="ru-RU" sz="1600" dirty="0"/>
              <a:t>.</a:t>
            </a:r>
          </a:p>
          <a:p>
            <a:pPr algn="just"/>
            <a:endParaRPr lang="ru-RU" sz="1600" dirty="0"/>
          </a:p>
          <a:p>
            <a:pPr algn="just" eaLnBrk="1" hangingPunct="1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A8A99D8-0EA0-8540-A61F-6EECE3746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700" y="2154437"/>
            <a:ext cx="1003300" cy="7747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FC8BD6-561A-DD41-9C86-C393BD047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600" y="3631254"/>
            <a:ext cx="2603500" cy="876300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58F45EB0-738B-BB41-9965-8C0A4AF8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157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5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824247"/>
            <a:ext cx="8280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1600" dirty="0" err="1"/>
              <a:t>Компоненттердің</a:t>
            </a:r>
            <a:r>
              <a:rPr lang="ru-RU" sz="1600" dirty="0"/>
              <a:t> </a:t>
            </a:r>
            <a:r>
              <a:rPr lang="ru-RU" sz="1600" dirty="0" err="1"/>
              <a:t>біреуі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біртекті</a:t>
            </a:r>
            <a:r>
              <a:rPr lang="ru-RU" sz="1600" dirty="0"/>
              <a:t> </a:t>
            </a:r>
            <a:r>
              <a:rPr lang="ru-RU" sz="1600" dirty="0" err="1"/>
              <a:t>қозғалмайтын</a:t>
            </a:r>
            <a:r>
              <a:rPr lang="ru-RU" sz="1600" dirty="0"/>
              <a:t> </a:t>
            </a:r>
            <a:r>
              <a:rPr lang="ru-RU" sz="1600" dirty="0" err="1"/>
              <a:t>ортадағы</a:t>
            </a:r>
            <a:r>
              <a:rPr lang="ru-RU" sz="1600" dirty="0"/>
              <a:t> масса </a:t>
            </a:r>
            <a:r>
              <a:rPr lang="ru-RU" sz="1600" dirty="0" err="1"/>
              <a:t>ағынының</a:t>
            </a:r>
            <a:r>
              <a:rPr lang="ru-RU" sz="1600" dirty="0"/>
              <a:t> </a:t>
            </a:r>
            <a:r>
              <a:rPr lang="ru-RU" sz="1600" dirty="0" err="1"/>
              <a:t>тығыздығы</a:t>
            </a:r>
            <a:r>
              <a:rPr lang="ru-RU" sz="1600" dirty="0"/>
              <a:t> </a:t>
            </a:r>
            <a:r>
              <a:rPr lang="ru-RU" sz="1600" dirty="0" err="1"/>
              <a:t>Фик</a:t>
            </a:r>
            <a:r>
              <a:rPr lang="ru-RU" sz="1600" dirty="0"/>
              <a:t> </a:t>
            </a:r>
            <a:r>
              <a:rPr lang="ru-RU" sz="1600" dirty="0" err="1"/>
              <a:t>заңымен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/>
              <a:t>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(3)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66AD96-375D-2246-BFCC-599A40087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426111"/>
            <a:ext cx="3022600" cy="965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466464" y="2417346"/>
            <a:ext cx="82457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мұндағы</a:t>
            </a:r>
            <a:r>
              <a:rPr lang="ru-RU" sz="1600" dirty="0"/>
              <a:t> </a:t>
            </a:r>
            <a:r>
              <a:rPr lang="en-US" sz="1600" b="1" dirty="0"/>
              <a:t>D</a:t>
            </a:r>
            <a:r>
              <a:rPr lang="en-US" sz="1600" dirty="0"/>
              <a:t>-</a:t>
            </a:r>
            <a:r>
              <a:rPr lang="ru-RU" sz="1600" dirty="0" err="1"/>
              <a:t>бір</a:t>
            </a:r>
            <a:r>
              <a:rPr lang="ru-RU" sz="1600" dirty="0"/>
              <a:t> </a:t>
            </a:r>
            <a:r>
              <a:rPr lang="ru-RU" sz="1600" dirty="0" err="1"/>
              <a:t>компоненттің</a:t>
            </a:r>
            <a:r>
              <a:rPr lang="ru-RU" sz="1600" dirty="0"/>
              <a:t> </a:t>
            </a:r>
            <a:r>
              <a:rPr lang="ru-RU" sz="1600" dirty="0" err="1"/>
              <a:t>екіншісіне</a:t>
            </a:r>
            <a:r>
              <a:rPr lang="ru-RU" sz="1600" dirty="0"/>
              <a:t> </a:t>
            </a:r>
            <a:r>
              <a:rPr lang="ru-RU" sz="1600" dirty="0" err="1"/>
              <a:t>қатысты</a:t>
            </a:r>
            <a:r>
              <a:rPr lang="ru-RU" sz="1600" dirty="0"/>
              <a:t> </a:t>
            </a:r>
            <a:r>
              <a:rPr lang="ru-RU" sz="1600" dirty="0" err="1"/>
              <a:t>молекулалық</a:t>
            </a:r>
            <a:r>
              <a:rPr lang="ru-RU" sz="1600" dirty="0"/>
              <a:t> диффузия </a:t>
            </a:r>
            <a:r>
              <a:rPr lang="ru-RU" sz="1600" dirty="0" err="1"/>
              <a:t>коэффициенті</a:t>
            </a:r>
            <a:r>
              <a:rPr lang="ru-RU" sz="1600" dirty="0"/>
              <a:t>;</a:t>
            </a:r>
          </a:p>
          <a:p>
            <a:pPr algn="just"/>
            <a:r>
              <a:rPr lang="ru-RU" sz="1600" i="1" dirty="0"/>
              <a:t>      𝛒</a:t>
            </a:r>
            <a:r>
              <a:rPr lang="en-US" sz="1600" i="1" dirty="0"/>
              <a:t>i-</a:t>
            </a:r>
            <a:r>
              <a:rPr lang="kk-KZ" sz="1600" i="1" dirty="0"/>
              <a:t> </a:t>
            </a:r>
            <a:r>
              <a:rPr lang="ru-RU" sz="1600" dirty="0" err="1"/>
              <a:t>компоненттің</a:t>
            </a:r>
            <a:r>
              <a:rPr lang="ru-RU" sz="1600" dirty="0"/>
              <a:t> </a:t>
            </a:r>
            <a:r>
              <a:rPr lang="ru-RU" sz="1600" dirty="0" err="1"/>
              <a:t>жергілікті</a:t>
            </a:r>
            <a:r>
              <a:rPr lang="ru-RU" sz="1600" dirty="0"/>
              <a:t> </a:t>
            </a:r>
            <a:r>
              <a:rPr lang="ru-RU" sz="1600" dirty="0" err="1"/>
              <a:t>массалық</a:t>
            </a:r>
            <a:r>
              <a:rPr lang="ru-RU" sz="1600" dirty="0"/>
              <a:t> </a:t>
            </a:r>
            <a:r>
              <a:rPr lang="ru-RU" sz="1600" dirty="0" err="1"/>
              <a:t>концентрациясы</a:t>
            </a:r>
            <a:r>
              <a:rPr lang="ru-RU" sz="1600" dirty="0"/>
              <a:t>, </a:t>
            </a:r>
            <a:r>
              <a:rPr lang="ru-RU" sz="1600" dirty="0" err="1"/>
              <a:t>массасының</a:t>
            </a:r>
            <a:r>
              <a:rPr lang="ru-RU" sz="1600" dirty="0"/>
              <a:t> </a:t>
            </a:r>
            <a:r>
              <a:rPr lang="ru-RU" sz="1600" dirty="0" err="1"/>
              <a:t>қоспаның</a:t>
            </a:r>
            <a:r>
              <a:rPr lang="ru-RU" sz="1600" dirty="0"/>
              <a:t> </a:t>
            </a:r>
            <a:r>
              <a:rPr lang="ru-RU" sz="1600" dirty="0" err="1"/>
              <a:t>көлеміне</a:t>
            </a:r>
            <a:r>
              <a:rPr lang="ru-RU" sz="1600" dirty="0"/>
              <a:t> </a:t>
            </a:r>
            <a:r>
              <a:rPr lang="ru-RU" sz="1600" dirty="0" err="1"/>
              <a:t>қатынасына</a:t>
            </a:r>
            <a:r>
              <a:rPr lang="ru-RU" sz="1600" dirty="0"/>
              <a:t> </a:t>
            </a:r>
            <a:r>
              <a:rPr lang="ru-RU" sz="1600" dirty="0" err="1"/>
              <a:t>тең</a:t>
            </a:r>
            <a:r>
              <a:rPr lang="ru-RU" sz="1600" dirty="0"/>
              <a:t>;     </a:t>
            </a:r>
          </a:p>
          <a:p>
            <a:pPr algn="just"/>
            <a:r>
              <a:rPr lang="ru-RU" sz="1600" i="1" dirty="0"/>
              <a:t>      𝛕</a:t>
            </a:r>
            <a:r>
              <a:rPr lang="en-US" sz="1600" i="1" baseline="-25000" dirty="0"/>
              <a:t> i</a:t>
            </a:r>
            <a:r>
              <a:rPr lang="ru-RU" sz="1600" dirty="0"/>
              <a:t> = </a:t>
            </a:r>
            <a:r>
              <a:rPr lang="en-US" sz="1600" i="1" dirty="0"/>
              <a:t>𝛒</a:t>
            </a:r>
            <a:r>
              <a:rPr lang="en-US" sz="1600" i="1" baseline="-25000" dirty="0" err="1"/>
              <a:t>i</a:t>
            </a:r>
            <a:r>
              <a:rPr lang="en-US" sz="1600" i="1" dirty="0"/>
              <a:t> </a:t>
            </a:r>
            <a:r>
              <a:rPr lang="ru-RU" sz="1600" dirty="0"/>
              <a:t>/</a:t>
            </a:r>
            <a:r>
              <a:rPr lang="en-US" sz="1600" i="1" dirty="0"/>
              <a:t> 𝛒 </a:t>
            </a:r>
            <a:r>
              <a:rPr lang="ru-RU" sz="1600" baseline="-25000" dirty="0"/>
              <a:t>см</a:t>
            </a:r>
            <a:r>
              <a:rPr lang="ru-RU" sz="1600" dirty="0"/>
              <a:t> — </a:t>
            </a:r>
            <a:r>
              <a:rPr lang="ru-RU" sz="1600" dirty="0" err="1"/>
              <a:t>компоненттің</a:t>
            </a:r>
            <a:r>
              <a:rPr lang="ru-RU" sz="1600" dirty="0"/>
              <a:t> </a:t>
            </a:r>
            <a:r>
              <a:rPr lang="ru-RU" sz="1600" dirty="0" err="1"/>
              <a:t>салыстырмалы</a:t>
            </a:r>
            <a:r>
              <a:rPr lang="ru-RU" sz="1600" dirty="0"/>
              <a:t> </a:t>
            </a:r>
            <a:r>
              <a:rPr lang="ru-RU" sz="1600" dirty="0" err="1"/>
              <a:t>массалық</a:t>
            </a:r>
            <a:r>
              <a:rPr lang="ru-RU" sz="1600" dirty="0"/>
              <a:t> </a:t>
            </a:r>
            <a:r>
              <a:rPr lang="ru-RU" sz="1600" dirty="0" err="1"/>
              <a:t>концентрациясы</a:t>
            </a:r>
            <a:r>
              <a:rPr lang="ru-RU" sz="1600" dirty="0"/>
              <a:t>;</a:t>
            </a:r>
          </a:p>
          <a:p>
            <a:pPr algn="just"/>
            <a:r>
              <a:rPr lang="ru-RU" sz="1600" i="1" dirty="0"/>
              <a:t>     </a:t>
            </a:r>
            <a:r>
              <a:rPr lang="en-US" sz="1600" b="1" i="1" dirty="0"/>
              <a:t>n</a:t>
            </a:r>
            <a:r>
              <a:rPr lang="ru-RU" sz="1600" i="1" dirty="0"/>
              <a:t> —</a:t>
            </a:r>
            <a:r>
              <a:rPr lang="ru-RU" sz="1600" dirty="0"/>
              <a:t>  </a:t>
            </a:r>
            <a:r>
              <a:rPr lang="ru-RU" sz="1600" dirty="0" err="1"/>
              <a:t>бірдей</a:t>
            </a:r>
            <a:r>
              <a:rPr lang="ru-RU" sz="1600" dirty="0"/>
              <a:t> </a:t>
            </a:r>
            <a:r>
              <a:rPr lang="ru-RU" sz="1600" dirty="0" err="1"/>
              <a:t>концентрацияның</a:t>
            </a:r>
            <a:r>
              <a:rPr lang="ru-RU" sz="1600" dirty="0"/>
              <a:t> </a:t>
            </a:r>
            <a:r>
              <a:rPr lang="ru-RU" sz="1600" dirty="0" err="1"/>
              <a:t>бетіне</a:t>
            </a:r>
            <a:r>
              <a:rPr lang="ru-RU" sz="1600" dirty="0"/>
              <a:t> </a:t>
            </a:r>
            <a:r>
              <a:rPr lang="ru-RU" sz="1600" dirty="0" err="1"/>
              <a:t>қалыпты</a:t>
            </a:r>
            <a:r>
              <a:rPr lang="ru-RU" sz="1600" dirty="0"/>
              <a:t> </a:t>
            </a:r>
            <a:r>
              <a:rPr lang="ru-RU" sz="1600" dirty="0" err="1"/>
              <a:t>бағыт</a:t>
            </a:r>
            <a:r>
              <a:rPr lang="ru-RU" sz="1600" dirty="0"/>
              <a:t>.</a:t>
            </a:r>
            <a:endParaRPr lang="en-US" sz="1600" dirty="0"/>
          </a:p>
          <a:p>
            <a:pPr algn="just"/>
            <a:r>
              <a:rPr lang="en-US" sz="1600" i="1" dirty="0" err="1"/>
              <a:t>dm</a:t>
            </a:r>
            <a:r>
              <a:rPr lang="en-US" sz="1600" i="1" baseline="-25000" dirty="0" err="1"/>
              <a:t>i</a:t>
            </a:r>
            <a:r>
              <a:rPr lang="en-US" sz="1600" i="1" baseline="-25000" dirty="0"/>
              <a:t> </a:t>
            </a:r>
            <a:r>
              <a:rPr lang="en-US" sz="1600" i="1" dirty="0"/>
              <a:t>/</a:t>
            </a:r>
            <a:r>
              <a:rPr lang="en-US" sz="1600" i="1" dirty="0" err="1"/>
              <a:t>dn</a:t>
            </a:r>
            <a:r>
              <a:rPr lang="en-US" sz="1600" i="1" dirty="0"/>
              <a:t> </a:t>
            </a:r>
            <a:r>
              <a:rPr lang="ru-RU" sz="1600" dirty="0" err="1"/>
              <a:t>туындысы-оның</a:t>
            </a:r>
            <a:r>
              <a:rPr lang="ru-RU" sz="1600" dirty="0"/>
              <a:t> </a:t>
            </a:r>
            <a:r>
              <a:rPr lang="ru-RU" sz="1600" dirty="0" err="1"/>
              <a:t>ұлғаюына</a:t>
            </a:r>
            <a:r>
              <a:rPr lang="ru-RU" sz="1600" dirty="0"/>
              <a:t> </a:t>
            </a:r>
            <a:r>
              <a:rPr lang="ru-RU" sz="1600" dirty="0" err="1"/>
              <a:t>бағытталған</a:t>
            </a:r>
            <a:r>
              <a:rPr lang="ru-RU" sz="1600" dirty="0"/>
              <a:t> концентрация </a:t>
            </a:r>
            <a:r>
              <a:rPr lang="ru-RU" sz="1600" dirty="0" err="1"/>
              <a:t>градиенті</a:t>
            </a:r>
            <a:r>
              <a:rPr lang="ru-RU" sz="1600" dirty="0"/>
              <a:t>. Концентрация </a:t>
            </a:r>
            <a:r>
              <a:rPr lang="ru-RU" sz="1600" dirty="0" err="1"/>
              <a:t>градиенті</a:t>
            </a:r>
            <a:r>
              <a:rPr lang="ru-RU" sz="1600" dirty="0"/>
              <a:t> </a:t>
            </a:r>
            <a:r>
              <a:rPr lang="ru-RU" sz="1600" dirty="0" err="1"/>
              <a:t>концентрациялық</a:t>
            </a:r>
            <a:r>
              <a:rPr lang="ru-RU" sz="1600" dirty="0"/>
              <a:t> </a:t>
            </a:r>
            <a:r>
              <a:rPr lang="ru-RU" sz="1600" dirty="0" err="1"/>
              <a:t>диффузияның</a:t>
            </a:r>
            <a:r>
              <a:rPr lang="ru-RU" sz="1600" dirty="0"/>
              <a:t> </a:t>
            </a:r>
            <a:r>
              <a:rPr lang="ru-RU" sz="1600" dirty="0" err="1"/>
              <a:t>қозғаушы</a:t>
            </a:r>
            <a:r>
              <a:rPr lang="ru-RU" sz="1600" dirty="0"/>
              <a:t> </a:t>
            </a:r>
            <a:r>
              <a:rPr lang="ru-RU" sz="1600" dirty="0" err="1"/>
              <a:t>күші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табылады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мөлшері</a:t>
            </a:r>
            <a:r>
              <a:rPr lang="ru-RU" sz="1600" dirty="0"/>
              <a:t> осы </a:t>
            </a:r>
            <a:r>
              <a:rPr lang="ru-RU" sz="1600" dirty="0" err="1"/>
              <a:t>процестің</a:t>
            </a:r>
            <a:r>
              <a:rPr lang="ru-RU" sz="1600" dirty="0"/>
              <a:t> </a:t>
            </a:r>
            <a:r>
              <a:rPr lang="ru-RU" sz="1600" dirty="0" err="1"/>
              <a:t>қарқындылығын</a:t>
            </a:r>
            <a:r>
              <a:rPr lang="ru-RU" sz="1600" dirty="0"/>
              <a:t> </a:t>
            </a:r>
            <a:r>
              <a:rPr lang="ru-RU" sz="1600" dirty="0" err="1"/>
              <a:t>анықтайды</a:t>
            </a:r>
            <a:r>
              <a:rPr lang="ru-RU" sz="1600" dirty="0"/>
              <a:t>. </a:t>
            </a:r>
          </a:p>
          <a:p>
            <a:pPr algn="just"/>
            <a:r>
              <a:rPr lang="ru-RU" sz="1600" dirty="0" err="1"/>
              <a:t>Газдардың</a:t>
            </a:r>
            <a:r>
              <a:rPr lang="ru-RU" sz="1600" dirty="0"/>
              <a:t> </a:t>
            </a:r>
            <a:r>
              <a:rPr lang="ru-RU" sz="1600" dirty="0" err="1"/>
              <a:t>кинетикалық</a:t>
            </a:r>
            <a:r>
              <a:rPr lang="ru-RU" sz="1600" dirty="0"/>
              <a:t> </a:t>
            </a:r>
            <a:r>
              <a:rPr lang="ru-RU" sz="1600" dirty="0" err="1"/>
              <a:t>теориясынан</a:t>
            </a:r>
            <a:r>
              <a:rPr lang="ru-RU" sz="1600" dirty="0"/>
              <a:t> </a:t>
            </a:r>
            <a:r>
              <a:rPr lang="ru-RU" sz="1600" dirty="0" err="1"/>
              <a:t>белгілі</a:t>
            </a:r>
            <a:r>
              <a:rPr lang="ru-RU" sz="1600" dirty="0"/>
              <a:t> (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тәжірибелер</a:t>
            </a:r>
            <a:r>
              <a:rPr lang="ru-RU" sz="1600" dirty="0"/>
              <a:t> </a:t>
            </a:r>
            <a:r>
              <a:rPr lang="ru-RU" sz="1600" dirty="0" err="1"/>
              <a:t>мұны</a:t>
            </a:r>
            <a:r>
              <a:rPr lang="ru-RU" sz="1600" dirty="0"/>
              <a:t> </a:t>
            </a:r>
            <a:r>
              <a:rPr lang="ru-RU" sz="1600" dirty="0" err="1"/>
              <a:t>растайды</a:t>
            </a:r>
            <a:r>
              <a:rPr lang="ru-RU" sz="1600" dirty="0"/>
              <a:t>) </a:t>
            </a:r>
            <a:r>
              <a:rPr lang="en-US" sz="1600" dirty="0"/>
              <a:t>D </a:t>
            </a:r>
            <a:r>
              <a:rPr lang="ru-RU" sz="1600" dirty="0" err="1"/>
              <a:t>мәні</a:t>
            </a:r>
            <a:r>
              <a:rPr lang="ru-RU" sz="1600" dirty="0"/>
              <a:t> </a:t>
            </a:r>
            <a:r>
              <a:rPr lang="ru-RU" sz="1600" dirty="0" err="1"/>
              <a:t>температураның</a:t>
            </a:r>
            <a:r>
              <a:rPr lang="ru-RU" sz="1600" dirty="0"/>
              <a:t> </a:t>
            </a:r>
            <a:r>
              <a:rPr lang="ru-RU" sz="1600" dirty="0" err="1"/>
              <a:t>жоғарылауымен</a:t>
            </a:r>
            <a:r>
              <a:rPr lang="ru-RU" sz="1600" dirty="0"/>
              <a:t> </a:t>
            </a:r>
            <a:r>
              <a:rPr lang="ru-RU" sz="1600" dirty="0" err="1"/>
              <a:t>жоғарылайды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газ </a:t>
            </a:r>
            <a:r>
              <a:rPr lang="ru-RU" sz="1600" dirty="0" err="1"/>
              <a:t>қысымының</a:t>
            </a:r>
            <a:r>
              <a:rPr lang="ru-RU" sz="1600" dirty="0"/>
              <a:t> </a:t>
            </a:r>
            <a:r>
              <a:rPr lang="ru-RU" sz="1600" dirty="0" err="1"/>
              <a:t>жоғарылауымен</a:t>
            </a:r>
            <a:r>
              <a:rPr lang="ru-RU" sz="1600" dirty="0"/>
              <a:t> </a:t>
            </a:r>
            <a:r>
              <a:rPr lang="ru-RU" sz="1600" dirty="0" err="1"/>
              <a:t>төмендейді</a:t>
            </a:r>
            <a:r>
              <a:rPr lang="ru-RU" sz="1600" dirty="0"/>
              <a:t>.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мәні</a:t>
            </a:r>
            <a:r>
              <a:rPr lang="ru-RU" sz="1600" dirty="0"/>
              <a:t> </a:t>
            </a:r>
            <a:r>
              <a:rPr lang="ru-RU" sz="1600" dirty="0" err="1"/>
              <a:t>компоненттердің</a:t>
            </a:r>
            <a:r>
              <a:rPr lang="ru-RU" sz="1600" dirty="0"/>
              <a:t> </a:t>
            </a:r>
            <a:r>
              <a:rPr lang="ru-RU" sz="1600" dirty="0" err="1"/>
              <a:t>қатынасына</a:t>
            </a:r>
            <a:r>
              <a:rPr lang="ru-RU" sz="1600" dirty="0"/>
              <a:t> </a:t>
            </a:r>
            <a:r>
              <a:rPr lang="ru-RU" sz="1600" dirty="0" err="1"/>
              <a:t>тікелей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, </a:t>
            </a:r>
            <a:r>
              <a:rPr lang="ru-RU" sz="1600" dirty="0" err="1"/>
              <a:t>бірақ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тәуелділік</a:t>
            </a:r>
            <a:r>
              <a:rPr lang="ru-RU" sz="1600" dirty="0"/>
              <a:t> </a:t>
            </a:r>
            <a:r>
              <a:rPr lang="ru-RU" sz="1600" dirty="0" err="1"/>
              <a:t>әлсіз</a:t>
            </a:r>
            <a:r>
              <a:rPr lang="ru-RU" sz="1600" dirty="0"/>
              <a:t> </a:t>
            </a:r>
            <a:r>
              <a:rPr lang="ru-RU" sz="1600" dirty="0" err="1"/>
              <a:t>болғандықтан</a:t>
            </a:r>
            <a:r>
              <a:rPr lang="ru-RU" sz="1600" dirty="0"/>
              <a:t>,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өте</a:t>
            </a:r>
            <a:r>
              <a:rPr lang="ru-RU" sz="1600" dirty="0"/>
              <a:t> </a:t>
            </a:r>
            <a:r>
              <a:rPr lang="ru-RU" sz="1600" dirty="0" err="1"/>
              <a:t>сирек</a:t>
            </a:r>
            <a:r>
              <a:rPr lang="ru-RU" sz="1600" dirty="0"/>
              <a:t> </a:t>
            </a:r>
            <a:r>
              <a:rPr lang="ru-RU" sz="1600" dirty="0" err="1"/>
              <a:t>ескеріледі</a:t>
            </a:r>
            <a:r>
              <a:rPr lang="ru-RU" sz="1600" dirty="0"/>
              <a:t>. </a:t>
            </a:r>
            <a:r>
              <a:rPr lang="ru-RU" sz="1600" dirty="0" err="1"/>
              <a:t>Жалпы</a:t>
            </a:r>
            <a:r>
              <a:rPr lang="ru-RU" sz="1600" dirty="0"/>
              <a:t> </a:t>
            </a:r>
            <a:r>
              <a:rPr lang="ru-RU" sz="1600" dirty="0" err="1"/>
              <a:t>алғанда</a:t>
            </a:r>
            <a:r>
              <a:rPr lang="ru-RU" sz="1600" dirty="0"/>
              <a:t>, </a:t>
            </a:r>
            <a:r>
              <a:rPr lang="en-US" sz="1600" dirty="0"/>
              <a:t>D </a:t>
            </a:r>
            <a:r>
              <a:rPr lang="ru-RU" sz="1600" dirty="0" err="1"/>
              <a:t>коэффициенті</a:t>
            </a:r>
            <a:r>
              <a:rPr lang="ru-RU" sz="1600" dirty="0"/>
              <a:t> </a:t>
            </a:r>
            <a:r>
              <a:rPr lang="ru-RU" sz="1600" dirty="0" err="1"/>
              <a:t>физикалық</a:t>
            </a:r>
            <a:r>
              <a:rPr lang="ru-RU" sz="1600" dirty="0"/>
              <a:t> </a:t>
            </a:r>
            <a:r>
              <a:rPr lang="ru-RU" sz="1600" dirty="0" err="1"/>
              <a:t>тұрақтылар</a:t>
            </a:r>
            <a:r>
              <a:rPr lang="ru-RU" sz="1600" dirty="0"/>
              <a:t> </a:t>
            </a:r>
            <a:r>
              <a:rPr lang="ru-RU" sz="1600" dirty="0" err="1"/>
              <a:t>класына</a:t>
            </a:r>
            <a:r>
              <a:rPr lang="ru-RU" sz="1600" dirty="0"/>
              <a:t> </a:t>
            </a:r>
            <a:r>
              <a:rPr lang="ru-RU" sz="1600" dirty="0" err="1"/>
              <a:t>жатады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мәні</a:t>
            </a:r>
            <a:r>
              <a:rPr lang="ru-RU" sz="1600" dirty="0"/>
              <a:t> </a:t>
            </a:r>
            <a:r>
              <a:rPr lang="ru-RU" sz="1600" dirty="0" err="1"/>
              <a:t>эксперименталды</a:t>
            </a:r>
            <a:r>
              <a:rPr lang="ru-RU" sz="1600" dirty="0"/>
              <a:t> </a:t>
            </a:r>
            <a:r>
              <a:rPr lang="ru-RU" sz="1600" dirty="0" err="1"/>
              <a:t>түрде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тиісті</a:t>
            </a:r>
            <a:r>
              <a:rPr lang="ru-RU" sz="1600" dirty="0"/>
              <a:t> </a:t>
            </a:r>
            <a:r>
              <a:rPr lang="ru-RU" sz="1600" dirty="0" err="1"/>
              <a:t>анықтамалықтарда</a:t>
            </a:r>
            <a:r>
              <a:rPr lang="ru-RU" sz="1600" dirty="0"/>
              <a:t> </a:t>
            </a:r>
            <a:r>
              <a:rPr lang="ru-RU" sz="1600" dirty="0" err="1"/>
              <a:t>келтірілген</a:t>
            </a:r>
            <a:r>
              <a:rPr lang="ru-RU" sz="1600" dirty="0"/>
              <a:t>.</a:t>
            </a:r>
            <a:endParaRPr lang="x-none" sz="1600" dirty="0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45026B9-4E0E-BE40-BA86-C072AB760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162560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700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6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36" y="916286"/>
            <a:ext cx="82804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kk-KZ" dirty="0"/>
              <a:t>р</a:t>
            </a:r>
            <a:r>
              <a:rPr lang="en-US" dirty="0"/>
              <a:t> </a:t>
            </a:r>
            <a:r>
              <a:rPr lang="ru-RU" dirty="0" err="1"/>
              <a:t>массалық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- </a:t>
            </a:r>
            <a:r>
              <a:rPr lang="ru-RU" dirty="0" err="1"/>
              <a:t>компоненттің</a:t>
            </a:r>
            <a:r>
              <a:rPr lang="ru-RU" dirty="0"/>
              <a:t> </a:t>
            </a:r>
            <a:r>
              <a:rPr lang="ru-RU" dirty="0" err="1"/>
              <a:t>тығыздығы</a:t>
            </a:r>
            <a:r>
              <a:rPr lang="ru-RU" dirty="0"/>
              <a:t>. </a:t>
            </a:r>
            <a:r>
              <a:rPr lang="ru-RU" dirty="0" err="1"/>
              <a:t>Қоспаның</a:t>
            </a:r>
            <a:r>
              <a:rPr lang="ru-RU" dirty="0"/>
              <a:t> </a:t>
            </a:r>
            <a:r>
              <a:rPr lang="ru-RU" dirty="0" err="1"/>
              <a:t>компоненттері</a:t>
            </a:r>
            <a:r>
              <a:rPr lang="ru-RU" dirty="0"/>
              <a:t> идеал газ </a:t>
            </a:r>
            <a:r>
              <a:rPr lang="ru-RU" dirty="0" err="1"/>
              <a:t>күйінде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формуланы</a:t>
            </a:r>
            <a:r>
              <a:rPr lang="ru-RU" dirty="0"/>
              <a:t> (3) </a:t>
            </a:r>
            <a:r>
              <a:rPr lang="ru-RU" dirty="0" err="1"/>
              <a:t>парциалды</a:t>
            </a:r>
            <a:r>
              <a:rPr lang="ru-RU" dirty="0"/>
              <a:t>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градиенті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жазуға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>
                <a:latin typeface="Times New Roman" pitchFamily="18" charset="0"/>
                <a:cs typeface="Times New Roman" pitchFamily="18" charset="0"/>
              </a:rPr>
              <a:t>(4)</a:t>
            </a:r>
          </a:p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  <a:p>
            <a:pPr algn="just"/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i="1" dirty="0"/>
              <a:t>D</a:t>
            </a:r>
            <a:r>
              <a:rPr lang="en-US" i="1" baseline="-25000" dirty="0"/>
              <a:t>pi </a:t>
            </a:r>
            <a:r>
              <a:rPr lang="kk-KZ" i="1" baseline="-25000" dirty="0"/>
              <a:t> </a:t>
            </a:r>
            <a:r>
              <a:rPr lang="en-US" dirty="0"/>
              <a:t>-</a:t>
            </a:r>
            <a:r>
              <a:rPr lang="kk-KZ" dirty="0"/>
              <a:t>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градиентіне</a:t>
            </a:r>
            <a:r>
              <a:rPr lang="ru-RU" dirty="0"/>
              <a:t> </a:t>
            </a:r>
            <a:r>
              <a:rPr lang="ru-RU" dirty="0" err="1"/>
              <a:t>жатқызылған</a:t>
            </a:r>
            <a:r>
              <a:rPr lang="ru-RU" dirty="0"/>
              <a:t> </a:t>
            </a:r>
            <a:r>
              <a:rPr lang="ru-RU" dirty="0" err="1"/>
              <a:t>молекулалық</a:t>
            </a:r>
            <a:r>
              <a:rPr lang="ru-RU" dirty="0"/>
              <a:t> диффузия </a:t>
            </a:r>
            <a:r>
              <a:rPr lang="ru-RU" dirty="0" err="1"/>
              <a:t>коэффициенті</a:t>
            </a:r>
            <a:r>
              <a:rPr lang="ru-RU" dirty="0"/>
              <a:t>. 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397136" y="3757231"/>
            <a:ext cx="8349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гетерогенді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температурасы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нүктелерде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термодиффузия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</a:t>
            </a:r>
            <a:r>
              <a:rPr lang="ru-RU" dirty="0" err="1"/>
              <a:t>компоненттердің</a:t>
            </a:r>
            <a:r>
              <a:rPr lang="ru-RU" dirty="0"/>
              <a:t> </a:t>
            </a:r>
            <a:r>
              <a:rPr lang="ru-RU" dirty="0" err="1"/>
              <a:t>бірінің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молекулалары</a:t>
            </a:r>
            <a:r>
              <a:rPr lang="ru-RU" dirty="0"/>
              <a:t> </a:t>
            </a:r>
            <a:r>
              <a:rPr lang="ru-RU" dirty="0" err="1"/>
              <a:t>суық</a:t>
            </a:r>
            <a:r>
              <a:rPr lang="ru-RU" dirty="0"/>
              <a:t> </a:t>
            </a:r>
            <a:r>
              <a:rPr lang="ru-RU" dirty="0" err="1"/>
              <a:t>жерлерге</a:t>
            </a:r>
            <a:r>
              <a:rPr lang="ru-RU" dirty="0"/>
              <a:t>, </a:t>
            </a:r>
            <a:r>
              <a:rPr lang="ru-RU" dirty="0" err="1"/>
              <a:t>екіншісінің</a:t>
            </a:r>
            <a:r>
              <a:rPr lang="ru-RU" dirty="0"/>
              <a:t> </a:t>
            </a:r>
            <a:r>
              <a:rPr lang="ru-RU" dirty="0" err="1"/>
              <a:t>жеңіл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кішкентайы</a:t>
            </a:r>
            <a:r>
              <a:rPr lang="ru-RU" dirty="0"/>
              <a:t> —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жерлерге</a:t>
            </a:r>
            <a:r>
              <a:rPr lang="ru-RU" dirty="0"/>
              <a:t> </a:t>
            </a:r>
            <a:r>
              <a:rPr lang="ru-RU" dirty="0" err="1"/>
              <a:t>ауысуға</a:t>
            </a:r>
            <a:r>
              <a:rPr lang="ru-RU" dirty="0"/>
              <a:t> </a:t>
            </a:r>
            <a:r>
              <a:rPr lang="ru-RU" dirty="0" err="1"/>
              <a:t>бейім</a:t>
            </a:r>
            <a:r>
              <a:rPr lang="ru-RU" dirty="0"/>
              <a:t> (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Соре </a:t>
            </a:r>
            <a:r>
              <a:rPr lang="ru-RU" b="1" dirty="0" err="1">
                <a:solidFill>
                  <a:srgbClr val="FF0000"/>
                </a:solidFill>
              </a:rPr>
              <a:t>эффектісі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).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қоспада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аймақтары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молекулалары</a:t>
            </a:r>
            <a:r>
              <a:rPr lang="ru-RU" dirty="0"/>
              <a:t> бар компонент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, ал </a:t>
            </a:r>
            <a:r>
              <a:rPr lang="ru-RU" dirty="0" err="1"/>
              <a:t>басқа</a:t>
            </a:r>
            <a:r>
              <a:rPr lang="ru-RU" dirty="0"/>
              <a:t> компонент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ауысқанда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бародиффузия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пайда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болады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құбылыстардың</a:t>
            </a:r>
            <a:r>
              <a:rPr lang="ru-RU" dirty="0"/>
              <a:t> </a:t>
            </a:r>
            <a:r>
              <a:rPr lang="ru-RU" dirty="0" err="1"/>
              <a:t>механизмін</a:t>
            </a:r>
            <a:r>
              <a:rPr lang="ru-RU" dirty="0"/>
              <a:t> </a:t>
            </a:r>
            <a:r>
              <a:rPr lang="ru-RU" dirty="0" err="1"/>
              <a:t>молекулалық-кинетикалық</a:t>
            </a:r>
            <a:r>
              <a:rPr lang="ru-RU" dirty="0"/>
              <a:t> </a:t>
            </a:r>
            <a:r>
              <a:rPr lang="ru-RU" dirty="0" err="1"/>
              <a:t>теорияда</a:t>
            </a:r>
            <a:r>
              <a:rPr lang="ru-RU" dirty="0"/>
              <a:t> </a:t>
            </a:r>
            <a:r>
              <a:rPr lang="ru-RU" dirty="0" err="1"/>
              <a:t>көрсетіледі</a:t>
            </a:r>
            <a:r>
              <a:rPr lang="ru-RU" dirty="0"/>
              <a:t>.</a:t>
            </a:r>
            <a:endParaRPr lang="x-none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48D6C0-9C21-FB45-A9ED-224C1D52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121859"/>
            <a:ext cx="1955800" cy="787400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6176F585-1322-0245-8DB4-E260704AB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70982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7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36" y="916286"/>
            <a:ext cx="82804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, </a:t>
            </a:r>
            <a:r>
              <a:rPr lang="ru-RU" dirty="0" err="1"/>
              <a:t>диффузияның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термо</a:t>
            </a:r>
            <a:r>
              <a:rPr lang="ru-RU" dirty="0"/>
              <a:t> -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бародиффузия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концентрация </a:t>
            </a:r>
            <a:r>
              <a:rPr lang="ru-RU" dirty="0" err="1"/>
              <a:t>градиентін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концентрациялық</a:t>
            </a:r>
            <a:r>
              <a:rPr lang="ru-RU" dirty="0"/>
              <a:t> масса </a:t>
            </a:r>
            <a:r>
              <a:rPr lang="ru-RU" dirty="0" err="1"/>
              <a:t>алмасуды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температура мен </a:t>
            </a:r>
            <a:r>
              <a:rPr lang="ru-RU" dirty="0" err="1"/>
              <a:t>қысым</a:t>
            </a:r>
            <a:r>
              <a:rPr lang="ru-RU" dirty="0"/>
              <a:t> </a:t>
            </a:r>
            <a:r>
              <a:rPr lang="ru-RU" dirty="0" err="1"/>
              <a:t>градиенттері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концентрация тепе-</a:t>
            </a:r>
            <a:r>
              <a:rPr lang="ru-RU" dirty="0" err="1"/>
              <a:t>теңдігін</a:t>
            </a:r>
            <a:r>
              <a:rPr lang="ru-RU" dirty="0"/>
              <a:t> </a:t>
            </a:r>
            <a:r>
              <a:rPr lang="ru-RU" dirty="0" err="1"/>
              <a:t>орнатуға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масса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компоненттерін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dirty="0">
                <a:latin typeface="Times New Roman" pitchFamily="18" charset="0"/>
                <a:cs typeface="Times New Roman" pitchFamily="18" charset="0"/>
              </a:rPr>
              <a:t>(5)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387872" y="4005064"/>
            <a:ext cx="83497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i="1" dirty="0" err="1"/>
              <a:t>D</a:t>
            </a:r>
            <a:r>
              <a:rPr lang="en-US" i="1" baseline="-25000" dirty="0" err="1"/>
              <a:t>t</a:t>
            </a:r>
            <a:r>
              <a:rPr lang="en-US" i="1" dirty="0"/>
              <a:t> = </a:t>
            </a:r>
            <a:r>
              <a:rPr lang="en-US" i="1" dirty="0" err="1"/>
              <a:t>k,D</a:t>
            </a:r>
            <a:r>
              <a:rPr lang="en-US" i="1" dirty="0"/>
              <a:t>, </a:t>
            </a:r>
            <a:r>
              <a:rPr lang="en-US" i="1" dirty="0" err="1"/>
              <a:t>D</a:t>
            </a:r>
            <a:r>
              <a:rPr lang="en-US" i="1" baseline="-25000" dirty="0" err="1"/>
              <a:t>p</a:t>
            </a:r>
            <a:r>
              <a:rPr lang="en-US" i="1" dirty="0"/>
              <a:t> = </a:t>
            </a:r>
            <a:r>
              <a:rPr lang="en-US" i="1" dirty="0" err="1"/>
              <a:t>k</a:t>
            </a:r>
            <a:r>
              <a:rPr lang="en-US" i="1" baseline="-25000" dirty="0" err="1"/>
              <a:t>p</a:t>
            </a:r>
            <a:r>
              <a:rPr lang="en-US" i="1" dirty="0" err="1"/>
              <a:t>D</a:t>
            </a:r>
            <a:r>
              <a:rPr lang="en-US" i="1" dirty="0"/>
              <a:t> — </a:t>
            </a:r>
            <a:r>
              <a:rPr lang="ru-RU" dirty="0" err="1"/>
              <a:t>термо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бародиффузия</a:t>
            </a:r>
            <a:r>
              <a:rPr lang="ru-RU" dirty="0"/>
              <a:t> </a:t>
            </a:r>
            <a:r>
              <a:rPr lang="ru-RU" dirty="0" err="1"/>
              <a:t>коэффициенттері</a:t>
            </a:r>
            <a:r>
              <a:rPr lang="ru-RU" dirty="0"/>
              <a:t>;  </a:t>
            </a:r>
          </a:p>
          <a:p>
            <a:r>
              <a:rPr lang="ru-RU" i="1" dirty="0"/>
              <a:t>к, </a:t>
            </a:r>
            <a:r>
              <a:rPr lang="ru-RU" dirty="0" err="1"/>
              <a:t>және</a:t>
            </a:r>
            <a:r>
              <a:rPr lang="ru-RU" dirty="0"/>
              <a:t> </a:t>
            </a:r>
            <a:r>
              <a:rPr lang="ru-RU" i="1" dirty="0" err="1"/>
              <a:t>к</a:t>
            </a:r>
            <a:r>
              <a:rPr lang="ru-RU" i="1" baseline="-25000" dirty="0" err="1"/>
              <a:t>р</a:t>
            </a:r>
            <a:r>
              <a:rPr lang="ru-RU" dirty="0"/>
              <a:t>— </a:t>
            </a:r>
            <a:r>
              <a:rPr lang="ru-RU" dirty="0" err="1"/>
              <a:t>термодиффузиялық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бародиффузиялық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Конвективті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масса </a:t>
            </a:r>
            <a:r>
              <a:rPr lang="ru-RU" dirty="0" err="1"/>
              <a:t>ағыны</a:t>
            </a:r>
            <a:r>
              <a:rPr lang="ru-RU" dirty="0"/>
              <a:t> </a:t>
            </a:r>
            <a:r>
              <a:rPr lang="en-US" dirty="0"/>
              <a:t>w </a:t>
            </a:r>
            <a:r>
              <a:rPr lang="ru-RU" dirty="0" err="1"/>
              <a:t>жылдамдығымен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компоненттің</a:t>
            </a:r>
            <a:r>
              <a:rPr lang="ru-RU" dirty="0"/>
              <a:t> </a:t>
            </a:r>
            <a:r>
              <a:rPr lang="ru-RU" dirty="0" err="1"/>
              <a:t>тығыздығымен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 р</a:t>
            </a:r>
            <a:r>
              <a:rPr lang="en-US" baseline="-25000" dirty="0" err="1"/>
              <a:t>i</a:t>
            </a:r>
            <a:r>
              <a:rPr lang="ru-RU" dirty="0"/>
              <a:t>: </a:t>
            </a:r>
          </a:p>
          <a:p>
            <a:endParaRPr lang="ru-RU" i="1" dirty="0"/>
          </a:p>
          <a:p>
            <a:pPr algn="r"/>
            <a:r>
              <a:rPr lang="en-US" i="1" dirty="0" err="1"/>
              <a:t>j</a:t>
            </a:r>
            <a:r>
              <a:rPr lang="en-US" i="1" baseline="-25000" dirty="0" err="1"/>
              <a:t>Ki</a:t>
            </a:r>
            <a:r>
              <a:rPr lang="en-US" i="1" dirty="0"/>
              <a:t> =</a:t>
            </a:r>
            <a:r>
              <a:rPr lang="en-US" dirty="0"/>
              <a:t> </a:t>
            </a:r>
            <a:r>
              <a:rPr lang="en-US" dirty="0" err="1"/>
              <a:t>p</a:t>
            </a:r>
            <a:r>
              <a:rPr lang="en-US" baseline="-25000" dirty="0" err="1"/>
              <a:t>i</a:t>
            </a:r>
            <a:r>
              <a:rPr lang="en-US" dirty="0" err="1"/>
              <a:t>w</a:t>
            </a:r>
            <a:r>
              <a:rPr lang="en-US" dirty="0"/>
              <a:t>.                                                      (6)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2F031D7-9CE6-7341-B1B0-764EB4E4B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2921000"/>
            <a:ext cx="4343400" cy="1016000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23241247-ADBA-FE4E-927C-8927E6B61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60648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303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8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36" y="916286"/>
            <a:ext cx="8280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Молекулалық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конвективті</a:t>
            </a:r>
            <a:r>
              <a:rPr lang="ru-RU" dirty="0"/>
              <a:t> </a:t>
            </a:r>
            <a:r>
              <a:rPr lang="ru-RU" dirty="0" err="1"/>
              <a:t>берілістер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заттың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ағыны</a:t>
            </a:r>
            <a:r>
              <a:rPr lang="ru-RU" dirty="0"/>
              <a:t>:</a:t>
            </a:r>
            <a:endParaRPr lang="en-US" dirty="0"/>
          </a:p>
          <a:p>
            <a:pPr algn="r"/>
            <a:r>
              <a:rPr lang="en-US" dirty="0"/>
              <a:t>j</a:t>
            </a:r>
            <a:r>
              <a:rPr lang="en-US" baseline="-25000" dirty="0"/>
              <a:t>i</a:t>
            </a:r>
            <a:r>
              <a:rPr lang="ru-RU" dirty="0"/>
              <a:t> = </a:t>
            </a:r>
            <a:r>
              <a:rPr lang="en-US" i="1" dirty="0"/>
              <a:t>F(j) + </a:t>
            </a:r>
            <a:r>
              <a:rPr lang="en-US" i="1" dirty="0" err="1"/>
              <a:t>j</a:t>
            </a:r>
            <a:r>
              <a:rPr lang="en-US" i="1" baseline="-25000" dirty="0" err="1"/>
              <a:t>Ki</a:t>
            </a:r>
            <a:r>
              <a:rPr lang="en-US" i="1" dirty="0"/>
              <a:t>.</a:t>
            </a:r>
            <a:r>
              <a:rPr lang="en-US" dirty="0"/>
              <a:t>                                                    (7)</a:t>
            </a:r>
          </a:p>
          <a:p>
            <a:pPr algn="just"/>
            <a:endParaRPr lang="en-US" dirty="0"/>
          </a:p>
          <a:p>
            <a:pPr algn="just"/>
            <a:r>
              <a:rPr lang="ru-RU" dirty="0" err="1"/>
              <a:t>Массамен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энтальпия </a:t>
            </a:r>
            <a:r>
              <a:rPr lang="ru-RU" dirty="0" err="1"/>
              <a:t>компоненттері</a:t>
            </a:r>
            <a:r>
              <a:rPr lang="ru-RU" dirty="0"/>
              <a:t> де </a:t>
            </a:r>
            <a:r>
              <a:rPr lang="ru-RU" dirty="0" err="1"/>
              <a:t>тасымалданады</a:t>
            </a:r>
            <a:r>
              <a:rPr lang="ru-RU" dirty="0"/>
              <a:t>  </a:t>
            </a:r>
            <a:endParaRPr lang="en-US" dirty="0"/>
          </a:p>
          <a:p>
            <a:pPr algn="just"/>
            <a:endParaRPr lang="en-US" i="1" dirty="0"/>
          </a:p>
          <a:p>
            <a:pPr algn="r"/>
            <a:r>
              <a:rPr lang="en-US" i="1" dirty="0" err="1"/>
              <a:t>H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i="1" dirty="0"/>
              <a:t>= </a:t>
            </a:r>
            <a:r>
              <a:rPr lang="en-US" i="1" dirty="0" err="1"/>
              <a:t>J</a:t>
            </a:r>
            <a:r>
              <a:rPr lang="en-US" i="1" baseline="-25000" dirty="0" err="1"/>
              <a:t>i</a:t>
            </a:r>
            <a:r>
              <a:rPr lang="en-US" i="1" dirty="0" err="1"/>
              <a:t>h</a:t>
            </a:r>
            <a:r>
              <a:rPr lang="en-US" i="1" baseline="-25000" dirty="0" err="1"/>
              <a:t>i</a:t>
            </a:r>
            <a:r>
              <a:rPr lang="en-US" i="1" dirty="0"/>
              <a:t>,</a:t>
            </a:r>
            <a:r>
              <a:rPr lang="en-US" dirty="0"/>
              <a:t>                                                       (8)</a:t>
            </a:r>
          </a:p>
          <a:p>
            <a:pPr algn="just"/>
            <a:endParaRPr lang="en-US" dirty="0"/>
          </a:p>
          <a:p>
            <a:pPr algn="just"/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i="1" dirty="0"/>
              <a:t>h</a:t>
            </a:r>
            <a:r>
              <a:rPr lang="en-US" i="1" baseline="-25000" dirty="0"/>
              <a:t>i </a:t>
            </a:r>
            <a:r>
              <a:rPr lang="en-US" dirty="0"/>
              <a:t>-</a:t>
            </a:r>
            <a:r>
              <a:rPr lang="ru-RU" dirty="0" err="1"/>
              <a:t>нақты</a:t>
            </a:r>
            <a:r>
              <a:rPr lang="ru-RU" dirty="0"/>
              <a:t> энтальпия. </a:t>
            </a:r>
          </a:p>
          <a:p>
            <a:pPr algn="just"/>
            <a:r>
              <a:rPr lang="ru-RU" dirty="0" err="1"/>
              <a:t>Сонымен</a:t>
            </a:r>
            <a:r>
              <a:rPr lang="ru-RU" dirty="0"/>
              <a:t>,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тығыздығын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теңдеумен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  <a:endParaRPr lang="en-US" dirty="0"/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dirty="0">
                <a:latin typeface="Times New Roman" pitchFamily="18" charset="0"/>
                <a:cs typeface="Times New Roman" pitchFamily="18" charset="0"/>
              </a:rPr>
              <a:t>(9)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431800" y="5598894"/>
            <a:ext cx="8349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бөлшек</a:t>
            </a:r>
            <a:r>
              <a:rPr lang="ru-RU" dirty="0"/>
              <a:t> </a:t>
            </a:r>
            <a:r>
              <a:rPr lang="ru-RU" dirty="0" err="1"/>
              <a:t>жылуды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өткізгіштікті</a:t>
            </a:r>
            <a:r>
              <a:rPr lang="ru-RU" dirty="0"/>
              <a:t>, </a:t>
            </a:r>
            <a:r>
              <a:rPr lang="ru-RU" dirty="0" err="1"/>
              <a:t>екіншісі</a:t>
            </a:r>
            <a:r>
              <a:rPr lang="ru-RU" dirty="0"/>
              <a:t> </a:t>
            </a:r>
            <a:r>
              <a:rPr lang="ru-RU" dirty="0" err="1"/>
              <a:t>конвекцияны</a:t>
            </a:r>
            <a:r>
              <a:rPr lang="ru-RU" dirty="0"/>
              <a:t>, </a:t>
            </a:r>
            <a:r>
              <a:rPr lang="ru-RU" dirty="0" err="1"/>
              <a:t>үшіншісі</a:t>
            </a:r>
            <a:r>
              <a:rPr lang="ru-RU" dirty="0"/>
              <a:t> </a:t>
            </a:r>
            <a:r>
              <a:rPr lang="ru-RU" dirty="0" err="1"/>
              <a:t>молекулалық</a:t>
            </a:r>
            <a:r>
              <a:rPr lang="ru-RU" dirty="0"/>
              <a:t> </a:t>
            </a:r>
            <a:r>
              <a:rPr lang="ru-RU" dirty="0" err="1"/>
              <a:t>диффузияны</a:t>
            </a:r>
            <a:r>
              <a:rPr lang="ru-RU" dirty="0"/>
              <a:t> </a:t>
            </a:r>
            <a:r>
              <a:rPr lang="ru-RU" dirty="0" err="1"/>
              <a:t>ескереді</a:t>
            </a:r>
            <a:r>
              <a:rPr lang="ru-RU" dirty="0"/>
              <a:t>.</a:t>
            </a:r>
          </a:p>
          <a:p>
            <a:pPr algn="just"/>
            <a:endParaRPr lang="en-US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307DCC9-CD96-0B47-B430-649FEFC4D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886" y="4410547"/>
            <a:ext cx="3390900" cy="965200"/>
          </a:xfrm>
          <a:prstGeom prst="rect">
            <a:avLst/>
          </a:prstGeo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23241247-ADBA-FE4E-927C-8927E6B61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2278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Масса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алмасудың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ұғымдары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заңдары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13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9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6715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Диффузиялық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шекара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қабаты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36" y="916286"/>
            <a:ext cx="82804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Гидромеханикалық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қабаттары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ұғымдарға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, масса </a:t>
            </a:r>
            <a:r>
              <a:rPr lang="ru-RU" dirty="0" err="1"/>
              <a:t>алмасуды</a:t>
            </a:r>
            <a:r>
              <a:rPr lang="ru-RU" dirty="0"/>
              <a:t>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қабатының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Осы </a:t>
            </a:r>
            <a:r>
              <a:rPr lang="ru-RU" dirty="0" err="1"/>
              <a:t>қабатта</a:t>
            </a:r>
            <a:r>
              <a:rPr lang="ru-RU" dirty="0"/>
              <a:t> р </a:t>
            </a:r>
            <a:r>
              <a:rPr lang="ru-RU" dirty="0" err="1"/>
              <a:t>концентрациясы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аударатын</a:t>
            </a:r>
            <a:r>
              <a:rPr lang="ru-RU" dirty="0"/>
              <a:t> </a:t>
            </a:r>
            <a:r>
              <a:rPr lang="ru-RU" dirty="0" err="1"/>
              <a:t>компоненттің</a:t>
            </a:r>
            <a:r>
              <a:rPr lang="ru-RU" dirty="0"/>
              <a:t> </a:t>
            </a:r>
            <a:r>
              <a:rPr lang="ru-RU" dirty="0" err="1"/>
              <a:t>парциалды</a:t>
            </a:r>
            <a:r>
              <a:rPr lang="ru-RU" dirty="0"/>
              <a:t> </a:t>
            </a:r>
            <a:r>
              <a:rPr lang="ru-RU" dirty="0" err="1"/>
              <a:t>қысымы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өзгереді</a:t>
            </a:r>
            <a:r>
              <a:rPr lang="ru-RU" dirty="0"/>
              <a:t>.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қабатынан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шамалар</a:t>
            </a:r>
            <a:r>
              <a:rPr lang="ru-RU" dirty="0"/>
              <a:t> </a:t>
            </a:r>
            <a:r>
              <a:rPr lang="ru-RU" dirty="0" err="1"/>
              <a:t>өзгермейді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градиенттері</a:t>
            </a:r>
            <a:r>
              <a:rPr lang="ru-RU" dirty="0"/>
              <a:t>  </a:t>
            </a:r>
            <a:r>
              <a:rPr lang="en-US" i="1" dirty="0" err="1"/>
              <a:t>dp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i="1" dirty="0"/>
              <a:t>/</a:t>
            </a:r>
            <a:r>
              <a:rPr lang="en-US" i="1" dirty="0" err="1"/>
              <a:t>dn</a:t>
            </a:r>
            <a:r>
              <a:rPr lang="en-US" dirty="0"/>
              <a:t> </a:t>
            </a:r>
            <a:r>
              <a:rPr lang="ru-RU" dirty="0"/>
              <a:t>и </a:t>
            </a:r>
            <a:r>
              <a:rPr lang="en-US" i="1" dirty="0" err="1"/>
              <a:t>dpj</a:t>
            </a:r>
            <a:r>
              <a:rPr lang="en-US" i="1" dirty="0"/>
              <a:t>/</a:t>
            </a:r>
            <a:r>
              <a:rPr lang="en-US" i="1" dirty="0" err="1"/>
              <a:t>dn</a:t>
            </a:r>
            <a:r>
              <a:rPr lang="en-US" i="1" dirty="0"/>
              <a:t> </a:t>
            </a:r>
            <a:r>
              <a:rPr lang="ru-RU" dirty="0" err="1"/>
              <a:t>нөлге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Диффузиялық</a:t>
            </a:r>
            <a:r>
              <a:rPr lang="ru-RU" dirty="0"/>
              <a:t>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булану</a:t>
            </a:r>
            <a:r>
              <a:rPr lang="ru-RU" dirty="0"/>
              <a:t>, </a:t>
            </a:r>
            <a:r>
              <a:rPr lang="ru-RU" dirty="0" err="1"/>
              <a:t>материалдарды</a:t>
            </a:r>
            <a:r>
              <a:rPr lang="ru-RU" dirty="0"/>
              <a:t> </a:t>
            </a:r>
            <a:r>
              <a:rPr lang="ru-RU" dirty="0" err="1"/>
              <a:t>кептіру</a:t>
            </a:r>
            <a:r>
              <a:rPr lang="ru-RU" dirty="0"/>
              <a:t>, сублимация, адсорбция </a:t>
            </a:r>
            <a:r>
              <a:rPr lang="ru-RU" dirty="0" err="1"/>
              <a:t>және</a:t>
            </a:r>
            <a:r>
              <a:rPr lang="ru-RU" dirty="0"/>
              <a:t> десорбция, </a:t>
            </a:r>
            <a:r>
              <a:rPr lang="ru-RU" dirty="0" err="1"/>
              <a:t>бу</a:t>
            </a:r>
            <a:r>
              <a:rPr lang="ru-RU" dirty="0"/>
              <a:t>-газ </a:t>
            </a:r>
            <a:r>
              <a:rPr lang="ru-RU" dirty="0" err="1"/>
              <a:t>қоспаларының</a:t>
            </a:r>
            <a:r>
              <a:rPr lang="ru-RU" dirty="0"/>
              <a:t> </a:t>
            </a:r>
            <a:r>
              <a:rPr lang="ru-RU" dirty="0" err="1"/>
              <a:t>конденсациясы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F0ABE-403B-D04F-8766-7F7CA45F7FDB}"/>
              </a:ext>
            </a:extLst>
          </p:cNvPr>
          <p:cNvSpPr txBox="1"/>
          <p:nvPr/>
        </p:nvSpPr>
        <p:spPr>
          <a:xfrm>
            <a:off x="4608731" y="3642742"/>
            <a:ext cx="42199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Түсінікті</a:t>
            </a:r>
            <a:r>
              <a:rPr lang="ru-RU" dirty="0"/>
              <a:t> болу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будың</a:t>
            </a:r>
            <a:r>
              <a:rPr lang="ru-RU" dirty="0"/>
              <a:t> аз </a:t>
            </a:r>
            <a:r>
              <a:rPr lang="ru-RU" dirty="0" err="1"/>
              <a:t>концентрациясы</a:t>
            </a:r>
            <a:r>
              <a:rPr lang="ru-RU" dirty="0"/>
              <a:t> бар </a:t>
            </a:r>
            <a:r>
              <a:rPr lang="ru-RU" dirty="0" err="1"/>
              <a:t>бу</a:t>
            </a:r>
            <a:r>
              <a:rPr lang="ru-RU" dirty="0"/>
              <a:t>-газ </a:t>
            </a:r>
            <a:r>
              <a:rPr lang="ru-RU" dirty="0" err="1"/>
              <a:t>қоспасының</a:t>
            </a:r>
            <a:r>
              <a:rPr lang="ru-RU" dirty="0"/>
              <a:t> </a:t>
            </a:r>
            <a:r>
              <a:rPr lang="ru-RU" dirty="0" err="1"/>
              <a:t>ламинарлық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үстінен</a:t>
            </a:r>
            <a:r>
              <a:rPr lang="ru-RU" dirty="0"/>
              <a:t> </a:t>
            </a:r>
            <a:r>
              <a:rPr lang="ru-RU" dirty="0" err="1"/>
              <a:t>ағып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сұйықтықтың</a:t>
            </a:r>
            <a:r>
              <a:rPr lang="ru-RU" dirty="0"/>
              <a:t> </a:t>
            </a:r>
            <a:r>
              <a:rPr lang="ru-RU" dirty="0" err="1"/>
              <a:t>булану</a:t>
            </a:r>
            <a:r>
              <a:rPr lang="ru-RU" dirty="0"/>
              <a:t> </a:t>
            </a:r>
            <a:r>
              <a:rPr lang="ru-RU" dirty="0" err="1"/>
              <a:t>процесін</a:t>
            </a:r>
            <a:r>
              <a:rPr lang="ru-RU" dirty="0"/>
              <a:t> </a:t>
            </a:r>
            <a:r>
              <a:rPr lang="ru-RU" dirty="0" err="1"/>
              <a:t>қарастырайық</a:t>
            </a:r>
            <a:r>
              <a:rPr lang="ru-RU" dirty="0"/>
              <a:t> (</a:t>
            </a:r>
            <a:r>
              <a:rPr lang="ru-RU" dirty="0" err="1"/>
              <a:t>сурет</a:t>
            </a:r>
            <a:r>
              <a:rPr lang="ru-RU" dirty="0"/>
              <a:t>. 1).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B79FB75-10C9-0C4A-BE14-32E5E428C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527403"/>
            <a:ext cx="38989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C80F7B-5EC6-A84F-ADC9-59E1728A6FD8}"/>
              </a:ext>
            </a:extLst>
          </p:cNvPr>
          <p:cNvSpPr txBox="1"/>
          <p:nvPr/>
        </p:nvSpPr>
        <p:spPr>
          <a:xfrm>
            <a:off x="448112" y="5898575"/>
            <a:ext cx="389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/>
              <a:t>Сурет</a:t>
            </a:r>
            <a:r>
              <a:rPr lang="ru-RU" sz="1600" dirty="0"/>
              <a:t> 1</a:t>
            </a:r>
            <a:r>
              <a:rPr lang="en-US" sz="1600" dirty="0"/>
              <a:t> - </a:t>
            </a:r>
            <a:r>
              <a:rPr lang="ru-RU" sz="1600" dirty="0" err="1"/>
              <a:t>Диффузиялық</a:t>
            </a:r>
            <a:r>
              <a:rPr lang="ru-RU" sz="1600" dirty="0"/>
              <a:t> </a:t>
            </a:r>
            <a:r>
              <a:rPr lang="ru-RU" sz="1600" dirty="0" err="1"/>
              <a:t>шекара</a:t>
            </a:r>
            <a:r>
              <a:rPr lang="ru-RU" sz="1600" dirty="0"/>
              <a:t> </a:t>
            </a:r>
            <a:r>
              <a:rPr lang="ru-RU" sz="1600" dirty="0" err="1"/>
              <a:t>қабаты</a:t>
            </a:r>
            <a:endParaRPr lang="x-none" sz="1600" dirty="0"/>
          </a:p>
        </p:txBody>
      </p:sp>
    </p:spTree>
    <p:extLst>
      <p:ext uri="{BB962C8B-B14F-4D97-AF65-F5344CB8AC3E}">
        <p14:creationId xmlns:p14="http://schemas.microsoft.com/office/powerpoint/2010/main" val="20046784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16089</TotalTime>
  <Words>4844</Words>
  <Application>Microsoft Office PowerPoint</Application>
  <PresentationFormat>Экран (4:3)</PresentationFormat>
  <Paragraphs>436</Paragraphs>
  <Slides>38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Оформление по умолчанию</vt:lpstr>
      <vt:lpstr>Формула</vt:lpstr>
      <vt:lpstr>Масса алмасу заңдары және олардың металлургияда қолдануы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KazNTU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Image</dc:creator>
  <cp:lastModifiedBy>Гульзира Мамырбаева</cp:lastModifiedBy>
  <cp:revision>389</cp:revision>
  <cp:lastPrinted>2014-11-22T11:28:06Z</cp:lastPrinted>
  <dcterms:created xsi:type="dcterms:W3CDTF">2012-10-31T08:46:53Z</dcterms:created>
  <dcterms:modified xsi:type="dcterms:W3CDTF">2023-11-08T08:11:17Z</dcterms:modified>
</cp:coreProperties>
</file>